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0" r:id="rId1"/>
  </p:sldMasterIdLst>
  <p:notesMasterIdLst>
    <p:notesMasterId r:id="rId20"/>
  </p:notesMasterIdLst>
  <p:handoutMasterIdLst>
    <p:handoutMasterId r:id="rId21"/>
  </p:handoutMasterIdLst>
  <p:sldIdLst>
    <p:sldId id="280" r:id="rId2"/>
    <p:sldId id="266" r:id="rId3"/>
    <p:sldId id="267" r:id="rId4"/>
    <p:sldId id="289" r:id="rId5"/>
    <p:sldId id="273" r:id="rId6"/>
    <p:sldId id="291" r:id="rId7"/>
    <p:sldId id="274" r:id="rId8"/>
    <p:sldId id="270" r:id="rId9"/>
    <p:sldId id="292" r:id="rId10"/>
    <p:sldId id="272" r:id="rId11"/>
    <p:sldId id="294" r:id="rId12"/>
    <p:sldId id="284" r:id="rId13"/>
    <p:sldId id="275" r:id="rId14"/>
    <p:sldId id="276" r:id="rId15"/>
    <p:sldId id="281" r:id="rId16"/>
    <p:sldId id="293" r:id="rId17"/>
    <p:sldId id="282" r:id="rId18"/>
    <p:sldId id="283" r:id="rId19"/>
  </p:sldIdLst>
  <p:sldSz cx="6858000" cy="9906000" type="A4"/>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EAEBF2"/>
    <a:srgbClr val="ECEDF4"/>
    <a:srgbClr val="FAFDFF"/>
    <a:srgbClr val="F7FAFB"/>
    <a:srgbClr val="E2E3EE"/>
    <a:srgbClr val="F5F8F9"/>
    <a:srgbClr val="D8E3F4"/>
    <a:srgbClr val="0000F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614" autoAdjust="0"/>
    <p:restoredTop sz="98601" autoAdjust="0"/>
  </p:normalViewPr>
  <p:slideViewPr>
    <p:cSldViewPr snapToObjects="1">
      <p:cViewPr varScale="1">
        <p:scale>
          <a:sx n="90" d="100"/>
          <a:sy n="90" d="100"/>
        </p:scale>
        <p:origin x="-2988" y="-126"/>
      </p:cViewPr>
      <p:guideLst>
        <p:guide orient="horz" pos="312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32" d="100"/>
          <a:sy n="132" d="100"/>
        </p:scale>
        <p:origin x="-1818" y="-84"/>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15" tIns="45707" rIns="91415" bIns="45707"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5180013" y="0"/>
            <a:ext cx="3962400" cy="342900"/>
          </a:xfrm>
          <a:prstGeom prst="rect">
            <a:avLst/>
          </a:prstGeom>
        </p:spPr>
        <p:txBody>
          <a:bodyPr vert="horz" lIns="91415" tIns="45707" rIns="91415" bIns="45707" rtlCol="0"/>
          <a:lstStyle>
            <a:lvl1pPr algn="r">
              <a:defRPr sz="1200"/>
            </a:lvl1pPr>
          </a:lstStyle>
          <a:p>
            <a:fld id="{156D31ED-8395-487C-B651-A5291B2A7A2C}" type="datetimeFigureOut">
              <a:rPr kumimoji="1" lang="ja-JP" altLang="en-US" smtClean="0"/>
              <a:pPr/>
              <a:t>2010/1/24</a:t>
            </a:fld>
            <a:endParaRPr kumimoji="1" lang="ja-JP" altLang="en-US"/>
          </a:p>
        </p:txBody>
      </p:sp>
      <p:sp>
        <p:nvSpPr>
          <p:cNvPr id="4" name="フッター プレースホルダ 3"/>
          <p:cNvSpPr>
            <a:spLocks noGrp="1"/>
          </p:cNvSpPr>
          <p:nvPr>
            <p:ph type="ftr" sz="quarter" idx="2"/>
          </p:nvPr>
        </p:nvSpPr>
        <p:spPr>
          <a:xfrm>
            <a:off x="0" y="6513513"/>
            <a:ext cx="3962400" cy="342900"/>
          </a:xfrm>
          <a:prstGeom prst="rect">
            <a:avLst/>
          </a:prstGeom>
        </p:spPr>
        <p:txBody>
          <a:bodyPr vert="horz" lIns="91415" tIns="45707" rIns="91415" bIns="45707"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5180013" y="6513513"/>
            <a:ext cx="3962400" cy="342900"/>
          </a:xfrm>
          <a:prstGeom prst="rect">
            <a:avLst/>
          </a:prstGeom>
        </p:spPr>
        <p:txBody>
          <a:bodyPr vert="horz" lIns="91415" tIns="45707" rIns="91415" bIns="45707" rtlCol="0" anchor="b"/>
          <a:lstStyle>
            <a:lvl1pPr algn="r">
              <a:defRPr sz="1200"/>
            </a:lvl1pPr>
          </a:lstStyle>
          <a:p>
            <a:fld id="{B4F686DA-6630-4235-A58A-A931A075843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15" tIns="45707" rIns="91415" bIns="45707" rtlCol="0"/>
          <a:lstStyle>
            <a:lvl1pPr algn="l">
              <a:defRPr sz="1200"/>
            </a:lvl1pPr>
          </a:lstStyle>
          <a:p>
            <a:endParaRPr kumimoji="1" lang="ja-JP" altLang="en-US"/>
          </a:p>
        </p:txBody>
      </p:sp>
      <p:sp>
        <p:nvSpPr>
          <p:cNvPr id="3" name="日付プレースホルダ 2"/>
          <p:cNvSpPr>
            <a:spLocks noGrp="1"/>
          </p:cNvSpPr>
          <p:nvPr>
            <p:ph type="dt" idx="1"/>
          </p:nvPr>
        </p:nvSpPr>
        <p:spPr>
          <a:xfrm>
            <a:off x="5179484" y="0"/>
            <a:ext cx="3962400" cy="342900"/>
          </a:xfrm>
          <a:prstGeom prst="rect">
            <a:avLst/>
          </a:prstGeom>
        </p:spPr>
        <p:txBody>
          <a:bodyPr vert="horz" lIns="91415" tIns="45707" rIns="91415" bIns="45707" rtlCol="0"/>
          <a:lstStyle>
            <a:lvl1pPr algn="r">
              <a:defRPr sz="1200"/>
            </a:lvl1pPr>
          </a:lstStyle>
          <a:p>
            <a:fld id="{4B8040DB-F668-4F3F-ABF9-62C61EE215D5}" type="datetimeFigureOut">
              <a:rPr kumimoji="1" lang="ja-JP" altLang="en-US" smtClean="0"/>
              <a:pPr/>
              <a:t>2010/1/24</a:t>
            </a:fld>
            <a:endParaRPr kumimoji="1" lang="ja-JP" altLang="en-US"/>
          </a:p>
        </p:txBody>
      </p:sp>
      <p:sp>
        <p:nvSpPr>
          <p:cNvPr id="4" name="スライド イメージ プレースホルダ 3"/>
          <p:cNvSpPr>
            <a:spLocks noGrp="1" noRot="1" noChangeAspect="1"/>
          </p:cNvSpPr>
          <p:nvPr>
            <p:ph type="sldImg" idx="2"/>
          </p:nvPr>
        </p:nvSpPr>
        <p:spPr>
          <a:xfrm>
            <a:off x="3683000" y="514350"/>
            <a:ext cx="1778000" cy="2571750"/>
          </a:xfrm>
          <a:prstGeom prst="rect">
            <a:avLst/>
          </a:prstGeom>
          <a:noFill/>
          <a:ln w="12700">
            <a:solidFill>
              <a:prstClr val="black"/>
            </a:solidFill>
          </a:ln>
        </p:spPr>
        <p:txBody>
          <a:bodyPr vert="horz" lIns="91415" tIns="45707" rIns="91415" bIns="45707" rtlCol="0" anchor="ctr"/>
          <a:lstStyle/>
          <a:p>
            <a:endParaRPr lang="ja-JP" altLang="en-US"/>
          </a:p>
        </p:txBody>
      </p:sp>
      <p:sp>
        <p:nvSpPr>
          <p:cNvPr id="5" name="ノート プレースホルダ 4"/>
          <p:cNvSpPr>
            <a:spLocks noGrp="1"/>
          </p:cNvSpPr>
          <p:nvPr>
            <p:ph type="body" sz="quarter" idx="3"/>
          </p:nvPr>
        </p:nvSpPr>
        <p:spPr>
          <a:xfrm>
            <a:off x="914400" y="3257552"/>
            <a:ext cx="7315200" cy="3086100"/>
          </a:xfrm>
          <a:prstGeom prst="rect">
            <a:avLst/>
          </a:prstGeom>
        </p:spPr>
        <p:txBody>
          <a:bodyPr vert="horz" lIns="91415" tIns="45707" rIns="91415" bIns="45707"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513910"/>
            <a:ext cx="3962400" cy="342900"/>
          </a:xfrm>
          <a:prstGeom prst="rect">
            <a:avLst/>
          </a:prstGeom>
        </p:spPr>
        <p:txBody>
          <a:bodyPr vert="horz" lIns="91415" tIns="45707" rIns="91415" bIns="45707"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179484" y="6513910"/>
            <a:ext cx="3962400" cy="342900"/>
          </a:xfrm>
          <a:prstGeom prst="rect">
            <a:avLst/>
          </a:prstGeom>
        </p:spPr>
        <p:txBody>
          <a:bodyPr vert="horz" lIns="91415" tIns="45707" rIns="91415" bIns="45707" rtlCol="0" anchor="b"/>
          <a:lstStyle>
            <a:lvl1pPr algn="r">
              <a:defRPr sz="1200"/>
            </a:lvl1pPr>
          </a:lstStyle>
          <a:p>
            <a:fld id="{FD20E4D6-93D8-42BE-9049-86005A81036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D20E4D6-93D8-42BE-9049-86005A81036B}" type="slidenum">
              <a:rPr kumimoji="1" lang="ja-JP" altLang="en-US" smtClean="0"/>
              <a:pPr/>
              <a:t>8</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D20E4D6-93D8-42BE-9049-86005A81036B}" type="slidenum">
              <a:rPr kumimoji="1" lang="ja-JP" altLang="en-US" smtClean="0"/>
              <a:pPr/>
              <a:t>16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5613400"/>
            <a:ext cx="5143500" cy="1430867"/>
          </a:xfrm>
        </p:spPr>
        <p:txBody>
          <a:bodyPr anchor="t" anchorCtr="0"/>
          <a:lstStyle>
            <a:lvl1pPr algn="r">
              <a:defRPr sz="3200">
                <a:solidFill>
                  <a:schemeClr val="tx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914400" y="7401983"/>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2AA34CFC-6812-4473-89B9-0FA20997161A}" type="datetime1">
              <a:rPr kumimoji="1" lang="ja-JP" altLang="en-US" smtClean="0"/>
              <a:pPr/>
              <a:t>2010/1/24</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a:p>
        </p:txBody>
      </p:sp>
      <p:sp>
        <p:nvSpPr>
          <p:cNvPr id="29" name="スライド番号プレースホルダ 28"/>
          <p:cNvSpPr>
            <a:spLocks noGrp="1"/>
          </p:cNvSpPr>
          <p:nvPr>
            <p:ph type="sldNum" sz="quarter" idx="12"/>
          </p:nvPr>
        </p:nvSpPr>
        <p:spPr>
          <a:xfrm>
            <a:off x="912114" y="9179560"/>
            <a:ext cx="914400" cy="528320"/>
          </a:xfrm>
        </p:spPr>
        <p:txBody>
          <a:bodyPr/>
          <a:lstStyle/>
          <a:p>
            <a:fld id="{D2D8002D-B5B0-4BAC-B1F6-782DDCCE6D9C}" type="slidenum">
              <a:rPr kumimoji="1" lang="ja-JP" altLang="en-US" smtClean="0"/>
              <a:pPr/>
              <a:t>&lt;#&gt;</a:t>
            </a:fld>
            <a:endParaRPr kumimoji="1" lang="ja-JP" altLang="en-US"/>
          </a:p>
        </p:txBody>
      </p:sp>
      <p:sp>
        <p:nvSpPr>
          <p:cNvPr id="21" name="正方形/長方形 20"/>
          <p:cNvSpPr/>
          <p:nvPr/>
        </p:nvSpPr>
        <p:spPr>
          <a:xfrm>
            <a:off x="678656" y="5269442"/>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7291917"/>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5269442"/>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7291917"/>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9EE8E46-AED7-49D8-A62C-C2C05C484A67}" type="datetime1">
              <a:rPr kumimoji="1" lang="ja-JP" altLang="en-US" smtClean="0"/>
              <a:pPr/>
              <a:t>2010/1/24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4A6DFBF-A222-4E6D-8976-0C331014B3DF}" type="datetime1">
              <a:rPr kumimoji="1" lang="ja-JP" altLang="en-US" smtClean="0"/>
              <a:pPr/>
              <a:t>2010/1/24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B9BBEBC8-6AF2-4851-90C9-729FD6B47DCA}" type="datetime1">
              <a:rPr kumimoji="1" lang="ja-JP" altLang="en-US" smtClean="0"/>
              <a:pPr/>
              <a:t>2010/1/24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1E44AB4F-90B4-41A4-8B9F-80DA430C5926}" type="datetime1">
              <a:rPr kumimoji="1" lang="ja-JP" altLang="en-US" smtClean="0"/>
              <a:pPr/>
              <a:t>2010/1/24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298D0D2-6FF7-444E-A9AA-9F840A143DA8}" type="datetime1">
              <a:rPr kumimoji="1" lang="ja-JP" altLang="en-US" smtClean="0"/>
              <a:pPr/>
              <a:t>2010/1/24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2164BC50-CF1D-4830-8305-B03407C244D4}" type="datetime1">
              <a:rPr kumimoji="1" lang="ja-JP" altLang="en-US" smtClean="0"/>
              <a:pPr/>
              <a:t>2010/1/24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73C063B1-62C7-485A-8DFD-4FED1AB2D678}" type="datetime1">
              <a:rPr kumimoji="1" lang="ja-JP" altLang="en-US" smtClean="0"/>
              <a:pPr/>
              <a:t>2010/1/24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
        <p:nvSpPr>
          <p:cNvPr id="8" name="コンテンツ プレースホルダ 7"/>
          <p:cNvSpPr>
            <a:spLocks noGrp="1"/>
          </p:cNvSpPr>
          <p:nvPr>
            <p:ph sz="quarter" idx="1"/>
          </p:nvPr>
        </p:nvSpPr>
        <p:spPr>
          <a:xfrm>
            <a:off x="342900" y="1761067"/>
            <a:ext cx="6172200" cy="1541448"/>
          </a:xfrm>
        </p:spPr>
        <p:txBody>
          <a:bodyPr>
            <a:spAutoFit/>
          </a:bodyPr>
          <a:lstStyle>
            <a:lvl1pPr>
              <a:defRPr sz="1800">
                <a:latin typeface="メイリオ" pitchFamily="50" charset="-128"/>
                <a:ea typeface="メイリオ" pitchFamily="50" charset="-128"/>
              </a:defRPr>
            </a:lvl1pPr>
            <a:lvl2pPr>
              <a:defRPr sz="1700">
                <a:latin typeface="メイリオ" pitchFamily="50" charset="-128"/>
                <a:ea typeface="メイリオ" pitchFamily="50" charset="-128"/>
              </a:defRPr>
            </a:lvl2pPr>
            <a:lvl3pPr>
              <a:defRPr sz="1600">
                <a:latin typeface="メイリオ" pitchFamily="50" charset="-128"/>
                <a:ea typeface="メイリオ" pitchFamily="50" charset="-128"/>
              </a:defRPr>
            </a:lvl3pPr>
            <a:lvl4pPr>
              <a:defRPr sz="1500">
                <a:latin typeface="メイリオ" pitchFamily="50" charset="-128"/>
                <a:ea typeface="メイリオ" pitchFamily="50" charset="-128"/>
              </a:defRPr>
            </a:lvl4pPr>
            <a:lvl5pPr>
              <a:defRPr sz="1400">
                <a:latin typeface="メイリオ" pitchFamily="50" charset="-128"/>
                <a:ea typeface="メイリオ" pitchFamily="50" charset="-128"/>
              </a:defRPr>
            </a:lvl5pPr>
          </a:lstStyle>
          <a:p>
            <a:pPr lvl="0" eaLnBrk="1" latinLnBrk="0" hangingPunct="1"/>
            <a:r>
              <a:rPr lang="ja-JP" altLang="en-US" dirty="0" smtClean="0"/>
              <a:t>マスタ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357166" y="220133"/>
            <a:ext cx="6160220" cy="1430867"/>
          </a:xfrm>
        </p:spPr>
        <p:txBody>
          <a:body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fld id="{E087A43A-43B1-4AEC-8D40-97121DAA51B9}" type="datetime1">
              <a:rPr kumimoji="1" lang="ja-JP" altLang="en-US" smtClean="0"/>
              <a:pPr/>
              <a:t>2010/1/24</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
        <p:nvSpPr>
          <p:cNvPr id="10" name="コンテンツ プレースホルダ 9"/>
          <p:cNvSpPr>
            <a:spLocks noGrp="1"/>
          </p:cNvSpPr>
          <p:nvPr>
            <p:ph sz="quarter" idx="13" hasCustomPrompt="1"/>
          </p:nvPr>
        </p:nvSpPr>
        <p:spPr>
          <a:xfrm>
            <a:off x="357166" y="1789499"/>
            <a:ext cx="6160220" cy="276999"/>
          </a:xfrm>
        </p:spPr>
        <p:style>
          <a:lnRef idx="3">
            <a:schemeClr val="lt1"/>
          </a:lnRef>
          <a:fillRef idx="1">
            <a:schemeClr val="accent1"/>
          </a:fillRef>
          <a:effectRef idx="1">
            <a:schemeClr val="accent1"/>
          </a:effectRef>
          <a:fontRef idx="none"/>
        </p:style>
        <p:txBody>
          <a:bodyPr/>
          <a:lstStyle>
            <a:lvl5pPr marL="174625" indent="4763" algn="l">
              <a:buNone/>
              <a:defRPr sz="1200">
                <a:solidFill>
                  <a:schemeClr val="bg1"/>
                </a:solidFill>
              </a:defRPr>
            </a:lvl5pPr>
          </a:lstStyle>
          <a:p>
            <a:pPr lvl="4"/>
            <a:r>
              <a:rPr kumimoji="1" lang="ja-JP" altLang="en-US" dirty="0" smtClean="0"/>
              <a:t>見出し</a:t>
            </a:r>
            <a:endParaRPr kumimoji="1" lang="ja-JP" altLang="en-US" dirty="0"/>
          </a:p>
        </p:txBody>
      </p:sp>
      <p:sp>
        <p:nvSpPr>
          <p:cNvPr id="12" name="コンテンツ プレースホルダ 11"/>
          <p:cNvSpPr>
            <a:spLocks noGrp="1"/>
          </p:cNvSpPr>
          <p:nvPr>
            <p:ph sz="quarter" idx="14" hasCustomPrompt="1"/>
          </p:nvPr>
        </p:nvSpPr>
        <p:spPr>
          <a:xfrm>
            <a:off x="357166" y="2238356"/>
            <a:ext cx="6160220" cy="261610"/>
          </a:xfrm>
        </p:spPr>
        <p:txBody>
          <a:bodyPr/>
          <a:lstStyle>
            <a:lvl1pPr>
              <a:defRPr sz="1100"/>
            </a:lvl1pPr>
          </a:lstStyle>
          <a:p>
            <a:pPr lvl="0"/>
            <a:r>
              <a:rPr kumimoji="1" lang="ja-JP" altLang="en-US" dirty="0" smtClean="0"/>
              <a:t>本文</a:t>
            </a:r>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1">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73C063B1-62C7-485A-8DFD-4FED1AB2D678}" type="datetime1">
              <a:rPr kumimoji="1" lang="ja-JP" altLang="en-US" smtClean="0"/>
              <a:pPr/>
              <a:t>2010/1/24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
        <p:nvSpPr>
          <p:cNvPr id="8" name="コンテンツ プレースホルダ 7"/>
          <p:cNvSpPr>
            <a:spLocks noGrp="1"/>
          </p:cNvSpPr>
          <p:nvPr>
            <p:ph sz="quarter" idx="1" hasCustomPrompt="1"/>
          </p:nvPr>
        </p:nvSpPr>
        <p:spPr>
          <a:xfrm>
            <a:off x="342900" y="2011900"/>
            <a:ext cx="6172200" cy="369332"/>
          </a:xfrm>
        </p:spPr>
        <p:txBody>
          <a:bodyPr anchor="b">
            <a:spAutoFit/>
          </a:bodyPr>
          <a:lstStyle>
            <a:lvl1pPr>
              <a:defRPr sz="1800">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3" name="表プレースホルダ 12"/>
          <p:cNvSpPr>
            <a:spLocks noGrp="1"/>
          </p:cNvSpPr>
          <p:nvPr>
            <p:ph type="tbl" sz="quarter" idx="13"/>
          </p:nvPr>
        </p:nvSpPr>
        <p:spPr>
          <a:xfrm>
            <a:off x="342900" y="2381232"/>
            <a:ext cx="6172200" cy="6512155"/>
          </a:xfrm>
        </p:spPr>
        <p:txBody>
          <a:bodyPr>
            <a:normAutofit/>
          </a:bodyPr>
          <a:lstStyle>
            <a:lvl1pPr>
              <a:defRPr/>
            </a:lvl1pPr>
          </a:lstStyle>
          <a:p>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表2">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73C063B1-62C7-485A-8DFD-4FED1AB2D678}" type="datetime1">
              <a:rPr kumimoji="1" lang="ja-JP" altLang="en-US" smtClean="0"/>
              <a:pPr/>
              <a:t>2010/1/24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
        <p:nvSpPr>
          <p:cNvPr id="8" name="コンテンツ プレースホルダ 7"/>
          <p:cNvSpPr>
            <a:spLocks noGrp="1"/>
          </p:cNvSpPr>
          <p:nvPr>
            <p:ph sz="quarter" idx="1" hasCustomPrompt="1"/>
          </p:nvPr>
        </p:nvSpPr>
        <p:spPr>
          <a:xfrm>
            <a:off x="342900" y="2011900"/>
            <a:ext cx="6172200" cy="369332"/>
          </a:xfrm>
        </p:spPr>
        <p:txBody>
          <a:bodyPr anchor="b">
            <a:spAutoFit/>
          </a:bodyPr>
          <a:lstStyle>
            <a:lvl1pPr>
              <a:defRPr>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3" name="表プレースホルダ 12"/>
          <p:cNvSpPr>
            <a:spLocks noGrp="1"/>
          </p:cNvSpPr>
          <p:nvPr>
            <p:ph type="tbl" sz="quarter" idx="13"/>
          </p:nvPr>
        </p:nvSpPr>
        <p:spPr>
          <a:xfrm>
            <a:off x="342900" y="2381233"/>
            <a:ext cx="6172200" cy="2571768"/>
          </a:xfrm>
        </p:spPr>
        <p:txBody>
          <a:bodyPr/>
          <a:lstStyle>
            <a:lvl1pPr>
              <a:defRPr/>
            </a:lvl1pPr>
          </a:lstStyle>
          <a:p>
            <a:endParaRPr kumimoji="1" lang="ja-JP" altLang="en-US" dirty="0"/>
          </a:p>
        </p:txBody>
      </p:sp>
      <p:sp>
        <p:nvSpPr>
          <p:cNvPr id="9" name="コンテンツ プレースホルダ 7"/>
          <p:cNvSpPr>
            <a:spLocks noGrp="1"/>
          </p:cNvSpPr>
          <p:nvPr>
            <p:ph sz="quarter" idx="14" hasCustomPrompt="1"/>
          </p:nvPr>
        </p:nvSpPr>
        <p:spPr>
          <a:xfrm>
            <a:off x="342900" y="5346709"/>
            <a:ext cx="6172200" cy="369332"/>
          </a:xfrm>
        </p:spPr>
        <p:txBody>
          <a:bodyPr anchor="b">
            <a:spAutoFit/>
          </a:bodyPr>
          <a:lstStyle>
            <a:lvl1pPr>
              <a:defRPr>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0" name="表プレースホルダ 12"/>
          <p:cNvSpPr>
            <a:spLocks noGrp="1"/>
          </p:cNvSpPr>
          <p:nvPr>
            <p:ph type="tbl" sz="quarter" idx="13"/>
          </p:nvPr>
        </p:nvSpPr>
        <p:spPr>
          <a:xfrm>
            <a:off x="345186" y="5716041"/>
            <a:ext cx="6172200" cy="2571768"/>
          </a:xfrm>
        </p:spPr>
        <p:txBody>
          <a:bodyPr/>
          <a:lstStyle>
            <a:lvl1pPr>
              <a:defRPr/>
            </a:lvl1pPr>
          </a:lstStyle>
          <a:p>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3">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4" name="日付プレースホルダ 3"/>
          <p:cNvSpPr>
            <a:spLocks noGrp="1"/>
          </p:cNvSpPr>
          <p:nvPr>
            <p:ph type="dt" sz="half" idx="10"/>
          </p:nvPr>
        </p:nvSpPr>
        <p:spPr/>
        <p:txBody>
          <a:bodyPr/>
          <a:lstStyle/>
          <a:p>
            <a:fld id="{73C063B1-62C7-485A-8DFD-4FED1AB2D678}" type="datetime1">
              <a:rPr kumimoji="1" lang="ja-JP" altLang="en-US" smtClean="0"/>
              <a:pPr/>
              <a:t>2010/1/24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
        <p:nvSpPr>
          <p:cNvPr id="8" name="コンテンツ プレースホルダ 7"/>
          <p:cNvSpPr>
            <a:spLocks noGrp="1"/>
          </p:cNvSpPr>
          <p:nvPr>
            <p:ph sz="quarter" idx="1" hasCustomPrompt="1"/>
          </p:nvPr>
        </p:nvSpPr>
        <p:spPr>
          <a:xfrm>
            <a:off x="342900" y="2011900"/>
            <a:ext cx="6172200" cy="369332"/>
          </a:xfrm>
        </p:spPr>
        <p:txBody>
          <a:bodyPr anchor="b">
            <a:spAutoFit/>
          </a:bodyPr>
          <a:lstStyle>
            <a:lvl1pPr>
              <a:defRPr>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3" name="表プレースホルダ 12"/>
          <p:cNvSpPr>
            <a:spLocks noGrp="1"/>
          </p:cNvSpPr>
          <p:nvPr>
            <p:ph type="tbl" sz="quarter" idx="13"/>
          </p:nvPr>
        </p:nvSpPr>
        <p:spPr>
          <a:xfrm>
            <a:off x="342900" y="2381232"/>
            <a:ext cx="6172200" cy="1571635"/>
          </a:xfrm>
        </p:spPr>
        <p:txBody>
          <a:bodyPr/>
          <a:lstStyle>
            <a:lvl1pPr>
              <a:defRPr/>
            </a:lvl1pPr>
          </a:lstStyle>
          <a:p>
            <a:endParaRPr kumimoji="1" lang="ja-JP" altLang="en-US" dirty="0"/>
          </a:p>
        </p:txBody>
      </p:sp>
      <p:sp>
        <p:nvSpPr>
          <p:cNvPr id="16" name="コンテンツ プレースホルダ 7"/>
          <p:cNvSpPr>
            <a:spLocks noGrp="1"/>
          </p:cNvSpPr>
          <p:nvPr>
            <p:ph sz="quarter" idx="14" hasCustomPrompt="1"/>
          </p:nvPr>
        </p:nvSpPr>
        <p:spPr>
          <a:xfrm>
            <a:off x="342900" y="4489453"/>
            <a:ext cx="6172200" cy="369332"/>
          </a:xfrm>
        </p:spPr>
        <p:txBody>
          <a:bodyPr anchor="b">
            <a:spAutoFit/>
          </a:bodyPr>
          <a:lstStyle>
            <a:lvl1pPr>
              <a:defRPr>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7" name="表プレースホルダ 12"/>
          <p:cNvSpPr>
            <a:spLocks noGrp="1"/>
          </p:cNvSpPr>
          <p:nvPr>
            <p:ph type="tbl" sz="quarter" idx="15"/>
          </p:nvPr>
        </p:nvSpPr>
        <p:spPr>
          <a:xfrm>
            <a:off x="342900" y="4858785"/>
            <a:ext cx="6172200" cy="1571635"/>
          </a:xfrm>
        </p:spPr>
        <p:txBody>
          <a:bodyPr/>
          <a:lstStyle>
            <a:lvl1pPr>
              <a:defRPr/>
            </a:lvl1pPr>
          </a:lstStyle>
          <a:p>
            <a:endParaRPr kumimoji="1" lang="ja-JP" altLang="en-US" dirty="0"/>
          </a:p>
        </p:txBody>
      </p:sp>
      <p:sp>
        <p:nvSpPr>
          <p:cNvPr id="18" name="コンテンツ プレースホルダ 7"/>
          <p:cNvSpPr>
            <a:spLocks noGrp="1"/>
          </p:cNvSpPr>
          <p:nvPr>
            <p:ph sz="quarter" idx="16" hasCustomPrompt="1"/>
          </p:nvPr>
        </p:nvSpPr>
        <p:spPr>
          <a:xfrm>
            <a:off x="342900" y="6918345"/>
            <a:ext cx="6172200" cy="369332"/>
          </a:xfrm>
        </p:spPr>
        <p:txBody>
          <a:bodyPr anchor="b">
            <a:spAutoFit/>
          </a:bodyPr>
          <a:lstStyle>
            <a:lvl1pPr>
              <a:defRPr>
                <a:latin typeface="メイリオ" pitchFamily="50" charset="-128"/>
                <a:ea typeface="メイリオ" pitchFamily="50" charset="-128"/>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eaLnBrk="1" latinLnBrk="0" hangingPunct="1"/>
            <a:r>
              <a:rPr kumimoji="0" lang="ja-JP" altLang="en-US" dirty="0" smtClean="0"/>
              <a:t>見出し</a:t>
            </a:r>
            <a:endParaRPr kumimoji="0" lang="en-US" dirty="0"/>
          </a:p>
        </p:txBody>
      </p:sp>
      <p:sp>
        <p:nvSpPr>
          <p:cNvPr id="19" name="表プレースホルダ 12"/>
          <p:cNvSpPr>
            <a:spLocks noGrp="1"/>
          </p:cNvSpPr>
          <p:nvPr>
            <p:ph type="tbl" sz="quarter" idx="17"/>
          </p:nvPr>
        </p:nvSpPr>
        <p:spPr>
          <a:xfrm>
            <a:off x="342900" y="7287677"/>
            <a:ext cx="6172200" cy="1571635"/>
          </a:xfrm>
        </p:spPr>
        <p:txBody>
          <a:bodyPr/>
          <a:lstStyle>
            <a:lvl1pPr>
              <a:defRPr/>
            </a:lvl1p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04FB9E88-8D80-4712-B512-C8F734102FAB}" type="datetime1">
              <a:rPr kumimoji="1" lang="ja-JP" altLang="en-US" smtClean="0"/>
              <a:pPr/>
              <a:t>2010/1/24</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D2D8002D-B5B0-4BAC-B1F6-782DDCCE6D9C}" type="slidenum">
              <a:rPr kumimoji="1" lang="ja-JP" altLang="en-US" smtClean="0"/>
              <a:pPr/>
              <a:t>&lt;#&gt;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41EF2ABB-59AF-4D40-9850-5F935CD0A8D4}" type="datetime1">
              <a:rPr kumimoji="1" lang="ja-JP" altLang="en-US" smtClean="0"/>
              <a:pPr/>
              <a:t>2010/1/24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7" name="日付プレースホルダ 6"/>
          <p:cNvSpPr>
            <a:spLocks noGrp="1"/>
          </p:cNvSpPr>
          <p:nvPr>
            <p:ph type="dt" sz="half" idx="10"/>
          </p:nvPr>
        </p:nvSpPr>
        <p:spPr/>
        <p:txBody>
          <a:bodyPr/>
          <a:lstStyle/>
          <a:p>
            <a:fld id="{410E8625-1600-418E-9984-79D86FB455B0}" type="datetime1">
              <a:rPr kumimoji="1" lang="ja-JP" altLang="en-US" smtClean="0"/>
              <a:pPr/>
              <a:t>2010/1/24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1430867"/>
          </a:xfrm>
          <a:prstGeom prst="rect">
            <a:avLst/>
          </a:prstGeom>
        </p:spPr>
        <p:txBody>
          <a:bodyPr vert="horz" anchor="b" anchorCtr="0">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342900" y="1761066"/>
            <a:ext cx="6172200" cy="276999"/>
          </a:xfrm>
          <a:prstGeom prst="rect">
            <a:avLst/>
          </a:prstGeom>
        </p:spPr>
        <p:txBody>
          <a:bodyPr vert="horz">
            <a:spAutoFit/>
          </a:bodyPr>
          <a:lstStyle/>
          <a:p>
            <a:pPr lvl="0" eaLnBrk="1" latinLnBrk="0" hangingPunct="1"/>
            <a:r>
              <a:rPr kumimoji="0" lang="ja-JP" altLang="en-US" dirty="0" smtClean="0"/>
              <a:t>本文の書式</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E087A43A-43B1-4AEC-8D40-97121DAA51B9}" type="datetime1">
              <a:rPr kumimoji="1" lang="ja-JP" altLang="en-US" smtClean="0"/>
              <a:pPr/>
              <a:t>2010/1/24</a:t>
            </a:fld>
            <a:endParaRPr kumimoji="1" lang="ja-JP" altLang="en-US" dirty="0"/>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dirty="0"/>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D2D8002D-B5B0-4BAC-B1F6-782DDCCE6D9C}" type="slidenum">
              <a:rPr kumimoji="1" lang="ja-JP" altLang="en-US" smtClean="0"/>
              <a:pPr/>
              <a:t>&lt;#&gt;</a:t>
            </a:fld>
            <a:endParaRPr kumimoji="1" lang="ja-JP" altLang="en-US" dirty="0"/>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342900" y="1651000"/>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6" r:id="rId3"/>
    <p:sldLayoutId id="2147483733" r:id="rId4"/>
    <p:sldLayoutId id="2147483734" r:id="rId5"/>
    <p:sldLayoutId id="2147483735"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0" indent="0" algn="l" rtl="0" eaLnBrk="1" latinLnBrk="0" hangingPunct="1">
        <a:spcBef>
          <a:spcPts val="600"/>
        </a:spcBef>
        <a:buClr>
          <a:schemeClr val="accent1"/>
        </a:buClr>
        <a:buSzPct val="76000"/>
        <a:buFont typeface="Wingdings 3"/>
        <a:buNone/>
        <a:defRPr kumimoji="1" sz="1200" kern="1200">
          <a:solidFill>
            <a:schemeClr val="tx1"/>
          </a:solidFill>
          <a:latin typeface="メイリオ" pitchFamily="50" charset="-128"/>
          <a:ea typeface="メイリオ" pitchFamily="50" charset="-128"/>
          <a:cs typeface="+mn-cs"/>
        </a:defRPr>
      </a:lvl1pPr>
      <a:lvl2pPr marL="548640" indent="-274320" algn="l" rtl="0" eaLnBrk="1" latinLnBrk="0" hangingPunct="1">
        <a:spcBef>
          <a:spcPts val="500"/>
        </a:spcBef>
        <a:buClr>
          <a:schemeClr val="accent2"/>
        </a:buClr>
        <a:buSzPct val="76000"/>
        <a:buFont typeface="Wingdings 3"/>
        <a:buChar char=""/>
        <a:defRPr kumimoji="1" sz="1700" kern="1200">
          <a:solidFill>
            <a:schemeClr val="tx2"/>
          </a:solidFill>
          <a:latin typeface="メイリオ" pitchFamily="50" charset="-128"/>
          <a:ea typeface="メイリオ" pitchFamily="50" charset="-128"/>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1600" kern="1200">
          <a:solidFill>
            <a:schemeClr val="tx1"/>
          </a:solidFill>
          <a:latin typeface="メイリオ" pitchFamily="50" charset="-128"/>
          <a:ea typeface="メイリオ" pitchFamily="50" charset="-128"/>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500" kern="1200">
          <a:solidFill>
            <a:schemeClr val="tx1"/>
          </a:solidFill>
          <a:latin typeface="メイリオ" pitchFamily="50" charset="-128"/>
          <a:ea typeface="メイリオ" pitchFamily="50" charset="-128"/>
          <a:cs typeface="+mn-cs"/>
        </a:defRPr>
      </a:lvl4pPr>
      <a:lvl5pPr marL="1371600" indent="-228600" algn="l" rtl="0" eaLnBrk="1" latinLnBrk="0" hangingPunct="1">
        <a:spcBef>
          <a:spcPts val="300"/>
        </a:spcBef>
        <a:buClr>
          <a:schemeClr val="accent2"/>
        </a:buClr>
        <a:buSzPct val="70000"/>
        <a:buFont typeface="Wingdings"/>
        <a:buChar char=""/>
        <a:defRPr kumimoji="1" sz="1400" kern="1200">
          <a:solidFill>
            <a:schemeClr val="tx1"/>
          </a:solidFill>
          <a:latin typeface="メイリオ" pitchFamily="50" charset="-128"/>
          <a:ea typeface="メイリオ" pitchFamily="50"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2200" b="1" dirty="0" smtClean="0">
                <a:latin typeface="ＭＳ Ｐ明朝" pitchFamily="18" charset="-128"/>
                <a:ea typeface="ＭＳ Ｐ明朝" pitchFamily="18" charset="-128"/>
              </a:rPr>
              <a:t>PC/AT</a:t>
            </a:r>
            <a:r>
              <a:rPr kumimoji="1" lang="ja-JP" altLang="en-US" sz="2200" b="1" dirty="0" smtClean="0">
                <a:latin typeface="ＭＳ Ｐ明朝" pitchFamily="18" charset="-128"/>
                <a:ea typeface="ＭＳ Ｐ明朝" pitchFamily="18" charset="-128"/>
              </a:rPr>
              <a:t>互換機向けマルチメディア</a:t>
            </a:r>
            <a:r>
              <a:rPr kumimoji="1" lang="en-US" altLang="ja-JP" sz="2200" b="1" dirty="0" smtClean="0">
                <a:latin typeface="ＭＳ Ｐ明朝" pitchFamily="18" charset="-128"/>
                <a:ea typeface="ＭＳ Ｐ明朝" pitchFamily="18" charset="-128"/>
              </a:rPr>
              <a:t>OS</a:t>
            </a:r>
            <a:endParaRPr kumimoji="1" lang="ja-JP" altLang="en-US" sz="2200" b="1" dirty="0">
              <a:latin typeface="ＭＳ Ｐ明朝" pitchFamily="18" charset="-128"/>
              <a:ea typeface="ＭＳ Ｐ明朝" pitchFamily="18" charset="-128"/>
            </a:endParaRPr>
          </a:p>
        </p:txBody>
      </p:sp>
      <p:sp>
        <p:nvSpPr>
          <p:cNvPr id="3" name="サブタイトル 2"/>
          <p:cNvSpPr>
            <a:spLocks noGrp="1"/>
          </p:cNvSpPr>
          <p:nvPr>
            <p:ph type="subTitle" idx="1"/>
          </p:nvPr>
        </p:nvSpPr>
        <p:spPr/>
        <p:txBody>
          <a:bodyPr>
            <a:normAutofit fontScale="70000" lnSpcReduction="20000"/>
          </a:bodyPr>
          <a:lstStyle/>
          <a:p>
            <a:r>
              <a:rPr kumimoji="1" lang="ja-JP" altLang="en-US" b="1" dirty="0" smtClean="0">
                <a:latin typeface="ＭＳ Ｐ明朝" pitchFamily="18" charset="-128"/>
                <a:ea typeface="ＭＳ Ｐ明朝" pitchFamily="18" charset="-128"/>
              </a:rPr>
              <a:t>専門学校</a:t>
            </a:r>
            <a:r>
              <a:rPr kumimoji="1" lang="en-US" altLang="ja-JP" b="1" dirty="0" smtClean="0">
                <a:latin typeface="ＭＳ Ｐ明朝" pitchFamily="18" charset="-128"/>
                <a:ea typeface="ＭＳ Ｐ明朝" pitchFamily="18" charset="-128"/>
              </a:rPr>
              <a:t>HAL</a:t>
            </a:r>
            <a:r>
              <a:rPr kumimoji="1" lang="ja-JP" altLang="en-US" b="1" dirty="0" smtClean="0">
                <a:latin typeface="ＭＳ Ｐ明朝" pitchFamily="18" charset="-128"/>
                <a:ea typeface="ＭＳ Ｐ明朝" pitchFamily="18" charset="-128"/>
              </a:rPr>
              <a:t>名古屋</a:t>
            </a:r>
            <a:endParaRPr kumimoji="1" lang="en-US" altLang="ja-JP" b="1" dirty="0" smtClean="0">
              <a:latin typeface="ＭＳ Ｐ明朝" pitchFamily="18" charset="-128"/>
              <a:ea typeface="ＭＳ Ｐ明朝" pitchFamily="18" charset="-128"/>
            </a:endParaRPr>
          </a:p>
          <a:p>
            <a:r>
              <a:rPr lang="ja-JP" altLang="en-US" b="1" dirty="0" smtClean="0">
                <a:latin typeface="ＭＳ Ｐ明朝" pitchFamily="18" charset="-128"/>
                <a:ea typeface="ＭＳ Ｐ明朝" pitchFamily="18" charset="-128"/>
              </a:rPr>
              <a:t>佐合　秀昭</a:t>
            </a:r>
            <a:endParaRPr lang="en-US" altLang="ja-JP" b="1" dirty="0" smtClean="0">
              <a:latin typeface="ＭＳ Ｐ明朝" pitchFamily="18" charset="-128"/>
              <a:ea typeface="ＭＳ Ｐ明朝" pitchFamily="18" charset="-128"/>
            </a:endParaRPr>
          </a:p>
          <a:p>
            <a:r>
              <a:rPr kumimoji="1" lang="ja-JP" altLang="en-US" b="1" dirty="0" smtClean="0">
                <a:latin typeface="ＭＳ Ｐ明朝" pitchFamily="18" charset="-128"/>
                <a:ea typeface="ＭＳ Ｐ明朝" pitchFamily="18" charset="-128"/>
              </a:rPr>
              <a:t>牧内 恵一朗</a:t>
            </a:r>
            <a:endParaRPr kumimoji="1" lang="ja-JP" altLang="en-US" b="1" dirty="0">
              <a:latin typeface="ＭＳ Ｐ明朝" pitchFamily="18" charset="-128"/>
              <a:ea typeface="ＭＳ Ｐ明朝" pitchFamily="18" charset="-128"/>
            </a:endParaRPr>
          </a:p>
        </p:txBody>
      </p:sp>
      <p:sp>
        <p:nvSpPr>
          <p:cNvPr id="4" name="タイトル 1"/>
          <p:cNvSpPr txBox="1">
            <a:spLocks/>
          </p:cNvSpPr>
          <p:nvPr/>
        </p:nvSpPr>
        <p:spPr>
          <a:xfrm>
            <a:off x="857250" y="3238488"/>
            <a:ext cx="5143500" cy="1430867"/>
          </a:xfrm>
          <a:prstGeom prst="rect">
            <a:avLst/>
          </a:prstGeom>
        </p:spPr>
        <p:txBody>
          <a:bodyPr vert="horz" anchor="t"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200" b="1" i="0" u="none" strike="noStrike" kern="1200" cap="none" spc="0" normalizeH="0" baseline="0" noProof="0" dirty="0" err="1" smtClean="0">
                <a:ln>
                  <a:noFill/>
                </a:ln>
                <a:solidFill>
                  <a:schemeClr val="tx1"/>
                </a:solidFill>
                <a:effectLst/>
                <a:uLnTx/>
                <a:uFillTx/>
                <a:latin typeface="ＭＳ Ｐ明朝" pitchFamily="18" charset="-128"/>
                <a:ea typeface="ＭＳ Ｐ明朝" pitchFamily="18" charset="-128"/>
                <a:cs typeface="+mj-cs"/>
              </a:rPr>
              <a:t>Mul</a:t>
            </a:r>
            <a:r>
              <a:rPr kumimoji="1" lang="ja-JP" altLang="en-US" sz="3200" b="1" i="0" u="none" strike="noStrike" kern="1200" cap="none" spc="0" normalizeH="0" baseline="0" noProof="0" dirty="0" smtClean="0">
                <a:ln>
                  <a:noFill/>
                </a:ln>
                <a:solidFill>
                  <a:schemeClr val="tx1"/>
                </a:solidFill>
                <a:effectLst/>
                <a:uLnTx/>
                <a:uFillTx/>
                <a:latin typeface="ＭＳ Ｐ明朝" pitchFamily="18" charset="-128"/>
                <a:ea typeface="ＭＳ Ｐ明朝" pitchFamily="18" charset="-128"/>
                <a:cs typeface="+mj-cs"/>
              </a:rPr>
              <a:t> </a:t>
            </a:r>
            <a:r>
              <a:rPr kumimoji="1" lang="en-US" altLang="ja-JP" sz="3200" b="1" i="0" u="none" strike="noStrike" kern="1200" cap="none" spc="0" normalizeH="0" baseline="0" noProof="0" dirty="0" smtClean="0">
                <a:ln>
                  <a:noFill/>
                </a:ln>
                <a:solidFill>
                  <a:schemeClr val="tx1"/>
                </a:solidFill>
                <a:effectLst/>
                <a:uLnTx/>
                <a:uFillTx/>
                <a:latin typeface="ＭＳ Ｐ明朝" pitchFamily="18" charset="-128"/>
                <a:ea typeface="ＭＳ Ｐ明朝" pitchFamily="18" charset="-128"/>
                <a:cs typeface="+mj-cs"/>
              </a:rPr>
              <a:t>light 1.1</a:t>
            </a:r>
            <a:br>
              <a:rPr kumimoji="1" lang="en-US" altLang="ja-JP" sz="3200" b="1" i="0" u="none" strike="noStrike" kern="1200" cap="none" spc="0" normalizeH="0" baseline="0" noProof="0" dirty="0" smtClean="0">
                <a:ln>
                  <a:noFill/>
                </a:ln>
                <a:solidFill>
                  <a:schemeClr val="tx1"/>
                </a:solidFill>
                <a:effectLst/>
                <a:uLnTx/>
                <a:uFillTx/>
                <a:latin typeface="ＭＳ Ｐ明朝" pitchFamily="18" charset="-128"/>
                <a:ea typeface="ＭＳ Ｐ明朝" pitchFamily="18" charset="-128"/>
                <a:cs typeface="+mj-cs"/>
              </a:rPr>
            </a:br>
            <a:r>
              <a:rPr kumimoji="1" lang="ja-JP" altLang="en-US" sz="3200" b="1" i="0" u="none" strike="noStrike" kern="1200" cap="none" spc="0" normalizeH="0" baseline="0" noProof="0" dirty="0" smtClean="0">
                <a:ln>
                  <a:noFill/>
                </a:ln>
                <a:solidFill>
                  <a:schemeClr val="tx1"/>
                </a:solidFill>
                <a:effectLst/>
                <a:uLnTx/>
                <a:uFillTx/>
                <a:latin typeface="ＭＳ Ｐ明朝" pitchFamily="18" charset="-128"/>
                <a:ea typeface="ＭＳ Ｐ明朝" pitchFamily="18" charset="-128"/>
                <a:cs typeface="+mj-cs"/>
              </a:rPr>
              <a:t>基本設計書</a:t>
            </a:r>
            <a:endParaRPr kumimoji="1" lang="ja-JP" altLang="en-US" sz="3200" b="1" i="0" u="none" strike="noStrike" kern="1200" cap="none" spc="0" normalizeH="0" baseline="0" noProof="0" dirty="0">
              <a:ln>
                <a:noFill/>
              </a:ln>
              <a:solidFill>
                <a:schemeClr val="tx1"/>
              </a:solidFill>
              <a:effectLst/>
              <a:uLnTx/>
              <a:uFillTx/>
              <a:latin typeface="ＭＳ Ｐ明朝" pitchFamily="18" charset="-128"/>
              <a:ea typeface="ＭＳ Ｐ明朝" pitchFamily="18" charset="-128"/>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タ</a:t>
            </a:r>
            <a:r>
              <a:rPr kumimoji="1" lang="ja-JP" altLang="en-US" dirty="0" smtClean="0"/>
              <a:t>スク管理</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
        <p:nvSpPr>
          <p:cNvPr id="2" name="コンテンツ プレースホルダ 1"/>
          <p:cNvSpPr>
            <a:spLocks noGrp="1"/>
          </p:cNvSpPr>
          <p:nvPr>
            <p:ph sz="quarter" idx="1"/>
          </p:nvPr>
        </p:nvSpPr>
        <p:spPr>
          <a:xfrm>
            <a:off x="342900" y="2238356"/>
            <a:ext cx="6172200" cy="1492716"/>
          </a:xfrm>
        </p:spPr>
        <p:txBody>
          <a:bodyPr/>
          <a:lstStyle/>
          <a:p>
            <a:pPr marL="0" indent="3175">
              <a:buNone/>
            </a:pPr>
            <a:r>
              <a:rPr kumimoji="1" lang="ja-JP" altLang="en-US" sz="1100" dirty="0" smtClean="0"/>
              <a:t>本</a:t>
            </a:r>
            <a:r>
              <a:rPr kumimoji="1" lang="en-US" altLang="ja-JP" sz="1100" dirty="0" smtClean="0"/>
              <a:t>OS</a:t>
            </a:r>
            <a:r>
              <a:rPr kumimoji="1" lang="ja-JP" altLang="en-US" sz="1100" dirty="0" smtClean="0"/>
              <a:t>の</a:t>
            </a:r>
            <a:r>
              <a:rPr kumimoji="1" lang="ja-JP" altLang="en-US" sz="1100" dirty="0" smtClean="0"/>
              <a:t>タスク管理は主に以下の処理などを行う。</a:t>
            </a:r>
            <a:endParaRPr kumimoji="1" lang="en-US" altLang="ja-JP" sz="1100" dirty="0" smtClean="0"/>
          </a:p>
          <a:p>
            <a:pPr marL="361950" indent="-180975">
              <a:buFont typeface="Wingdings" pitchFamily="2" charset="2"/>
              <a:buChar char="l"/>
            </a:pPr>
            <a:r>
              <a:rPr kumimoji="1" lang="ja-JP" altLang="en-US" sz="1100" dirty="0" smtClean="0"/>
              <a:t>タスクリストへのタスクの連結</a:t>
            </a:r>
            <a:r>
              <a:rPr kumimoji="1" lang="en-US" altLang="ja-JP" sz="1100" dirty="0" smtClean="0"/>
              <a:t>(</a:t>
            </a:r>
            <a:r>
              <a:rPr lang="en-US" altLang="ja-JP" sz="1100" dirty="0" err="1" smtClean="0"/>
              <a:t>Add,</a:t>
            </a:r>
            <a:r>
              <a:rPr kumimoji="1" lang="en-US" altLang="ja-JP" sz="1100" dirty="0" err="1" smtClean="0"/>
              <a:t>Wakeup</a:t>
            </a:r>
            <a:r>
              <a:rPr kumimoji="1" lang="en-US" altLang="ja-JP" sz="1100" dirty="0" smtClean="0"/>
              <a:t>)</a:t>
            </a:r>
            <a:endParaRPr lang="en-US" altLang="ja-JP" sz="1100" dirty="0" smtClean="0"/>
          </a:p>
          <a:p>
            <a:pPr marL="361950" indent="-180975">
              <a:buFont typeface="Wingdings" pitchFamily="2" charset="2"/>
              <a:buChar char="l"/>
            </a:pPr>
            <a:r>
              <a:rPr kumimoji="1" lang="ja-JP" altLang="en-US" sz="1100" dirty="0" smtClean="0"/>
              <a:t>タスクリストからタスクの分離</a:t>
            </a:r>
            <a:r>
              <a:rPr kumimoji="1" lang="en-US" altLang="ja-JP" sz="1100" dirty="0" smtClean="0"/>
              <a:t>(</a:t>
            </a:r>
            <a:r>
              <a:rPr kumimoji="1" lang="en-US" altLang="ja-JP" sz="1100" dirty="0" err="1" smtClean="0"/>
              <a:t>Sleep,Delete</a:t>
            </a:r>
            <a:r>
              <a:rPr kumimoji="1" lang="en-US" altLang="ja-JP" sz="1100" dirty="0" smtClean="0"/>
              <a:t>)</a:t>
            </a:r>
            <a:endParaRPr lang="en-US" altLang="ja-JP" sz="1100" dirty="0" smtClean="0"/>
          </a:p>
          <a:p>
            <a:pPr marL="361950" indent="-180975">
              <a:buFont typeface="Wingdings" pitchFamily="2" charset="2"/>
              <a:buChar char="l"/>
            </a:pPr>
            <a:r>
              <a:rPr kumimoji="1" lang="ja-JP" altLang="en-US" sz="1100" dirty="0" smtClean="0"/>
              <a:t>システムアイドルタスクの起動</a:t>
            </a:r>
            <a:endParaRPr kumimoji="1" lang="en-US" altLang="ja-JP" sz="1100" dirty="0" smtClean="0"/>
          </a:p>
          <a:p>
            <a:pPr marL="361950" indent="-180975">
              <a:buFont typeface="Wingdings" pitchFamily="2" charset="2"/>
              <a:buChar char="l"/>
            </a:pPr>
            <a:r>
              <a:rPr lang="ja-JP" altLang="en-US" sz="1100" dirty="0" smtClean="0"/>
              <a:t>タスクスイッチの許可、禁止</a:t>
            </a:r>
            <a:endParaRPr lang="en-US" altLang="ja-JP" sz="1100" dirty="0" smtClean="0"/>
          </a:p>
          <a:p>
            <a:pPr marL="361950" indent="-180975">
              <a:buFont typeface="Wingdings" pitchFamily="2" charset="2"/>
              <a:buChar char="l"/>
            </a:pPr>
            <a:r>
              <a:rPr lang="ja-JP" altLang="en-US" sz="1100" dirty="0" smtClean="0"/>
              <a:t>現在実行中のタスク情報の取得</a:t>
            </a:r>
            <a:endParaRPr kumimoji="1" lang="en-US" altLang="ja-JP" sz="1100" dirty="0" smtClean="0"/>
          </a:p>
        </p:txBody>
      </p:sp>
      <p:sp>
        <p:nvSpPr>
          <p:cNvPr id="5" name="テキスト ボックス 4"/>
          <p:cNvSpPr txBox="1"/>
          <p:nvPr/>
        </p:nvSpPr>
        <p:spPr>
          <a:xfrm>
            <a:off x="857232" y="3952868"/>
            <a:ext cx="4929222" cy="369332"/>
          </a:xfrm>
          <a:prstGeom prst="rect">
            <a:avLst/>
          </a:prstGeom>
          <a:noFill/>
        </p:spPr>
        <p:txBody>
          <a:bodyPr wrap="square" rtlCol="0">
            <a:spAutoFit/>
          </a:bodyPr>
          <a:lstStyle/>
          <a:p>
            <a:endParaRPr kumimoji="1" lang="ja-JP" altLang="en-US" dirty="0"/>
          </a:p>
        </p:txBody>
      </p:sp>
      <p:sp>
        <p:nvSpPr>
          <p:cNvPr id="7" name="コンテンツ プレースホルダ 27"/>
          <p:cNvSpPr txBox="1">
            <a:spLocks/>
          </p:cNvSpPr>
          <p:nvPr/>
        </p:nvSpPr>
        <p:spPr>
          <a:xfrm>
            <a:off x="342900" y="395286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タスクリスト</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
        <p:nvSpPr>
          <p:cNvPr id="10"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lang="ja-JP" altLang="en-US" sz="1200" dirty="0" smtClean="0">
                <a:latin typeface="メイリオ" pitchFamily="50" charset="-128"/>
                <a:ea typeface="メイリオ" pitchFamily="50" charset="-128"/>
              </a:rPr>
              <a:t>タスク管理</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概要</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
        <p:nvSpPr>
          <p:cNvPr id="12" name="コンテンツ プレースホルダ 1"/>
          <p:cNvSpPr txBox="1">
            <a:spLocks/>
          </p:cNvSpPr>
          <p:nvPr/>
        </p:nvSpPr>
        <p:spPr>
          <a:xfrm>
            <a:off x="342900" y="4322200"/>
            <a:ext cx="6172200" cy="2077492"/>
          </a:xfrm>
          <a:prstGeom prst="rect">
            <a:avLst/>
          </a:prstGeom>
        </p:spPr>
        <p:txBody>
          <a:bodyPr vert="horz">
            <a:spAutoFit/>
          </a:bodyPr>
          <a:lstStyle/>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タスクの管理は、リスト構造を用いる。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solidFill>
                  <a:schemeClr val="tx2"/>
                </a:solidFill>
                <a:latin typeface="メイリオ" pitchFamily="50" charset="-128"/>
                <a:ea typeface="メイリオ" pitchFamily="50" charset="-128"/>
              </a:rPr>
              <a:t>タスク・スイッチ時のオーバーヘッドを極力減らすため、タスク実行リストと全タスクリストの二つを持つ。</a:t>
            </a:r>
            <a:endParaRPr lang="en-US" altLang="ja-JP" sz="1100" dirty="0" smtClean="0">
              <a:solidFill>
                <a:schemeClr val="tx2"/>
              </a:solidFill>
              <a:latin typeface="メイリオ" pitchFamily="50" charset="-128"/>
              <a:ea typeface="メイリオ" pitchFamily="50" charset="-128"/>
            </a:endParaRPr>
          </a:p>
          <a:p>
            <a:pPr marL="361950" lvl="0" indent="-180975">
              <a:spcBef>
                <a:spcPts val="600"/>
              </a:spcBef>
              <a:buClr>
                <a:schemeClr val="accent1"/>
              </a:buClr>
              <a:buSzPct val="76000"/>
              <a:buFont typeface="Wingdings" pitchFamily="2" charset="2"/>
              <a:buChar char="l"/>
              <a:defRPr/>
            </a:pPr>
            <a:r>
              <a:rPr kumimoji="1" lang="ja-JP" altLang="en-US"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タスク実行リスト</a:t>
            </a:r>
            <a:endParaRPr lang="en-US" altLang="ja-JP" sz="1100" dirty="0" smtClean="0">
              <a:solidFill>
                <a:schemeClr val="tx2"/>
              </a:solidFill>
              <a:latin typeface="メイリオ" pitchFamily="50" charset="-128"/>
              <a:ea typeface="メイリオ" pitchFamily="50" charset="-128"/>
            </a:endParaRPr>
          </a:p>
          <a:p>
            <a:pPr marL="542925" lvl="0" indent="3175">
              <a:spcBef>
                <a:spcPts val="600"/>
              </a:spcBef>
              <a:buClr>
                <a:schemeClr val="accent1"/>
              </a:buClr>
              <a:buSzPct val="76000"/>
              <a:defRPr/>
            </a:pPr>
            <a:r>
              <a:rPr lang="ja-JP" altLang="en-US" sz="1100" dirty="0" smtClean="0">
                <a:solidFill>
                  <a:schemeClr val="tx2"/>
                </a:solidFill>
                <a:latin typeface="メイリオ" pitchFamily="50" charset="-128"/>
                <a:ea typeface="メイリオ" pitchFamily="50" charset="-128"/>
              </a:rPr>
              <a:t>アクティブなタスクのみをリストにしたもので、タスク・スイッチ時のオーバーヘッドを極力減らすためのリストである。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marL="361950" marR="0" lvl="0" indent="-180975" algn="l" defTabSz="914400" rtl="0" eaLnBrk="1" fontAlgn="auto" latinLnBrk="0" hangingPunct="1">
              <a:lnSpc>
                <a:spcPct val="100000"/>
              </a:lnSpc>
              <a:spcBef>
                <a:spcPts val="600"/>
              </a:spcBef>
              <a:spcAft>
                <a:spcPts val="0"/>
              </a:spcAft>
              <a:buClr>
                <a:schemeClr val="accent1"/>
              </a:buClr>
              <a:buSzPct val="76000"/>
              <a:buFont typeface="Wingdings" pitchFamily="2" charset="2"/>
              <a:buChar char="l"/>
              <a:tabLst/>
              <a:defRPr/>
            </a:pPr>
            <a:r>
              <a:rPr lang="ja-JP" altLang="en-US" sz="1100" dirty="0" smtClean="0">
                <a:solidFill>
                  <a:schemeClr val="tx2"/>
                </a:solidFill>
                <a:latin typeface="メイリオ" pitchFamily="50" charset="-128"/>
                <a:ea typeface="メイリオ" pitchFamily="50" charset="-128"/>
              </a:rPr>
              <a:t>全タスクリスト</a:t>
            </a:r>
            <a:endParaRPr lang="en-US" altLang="ja-JP" sz="1100" dirty="0" smtClean="0">
              <a:solidFill>
                <a:schemeClr val="tx2"/>
              </a:solidFill>
              <a:latin typeface="メイリオ" pitchFamily="50" charset="-128"/>
              <a:ea typeface="メイリオ" pitchFamily="50" charset="-128"/>
            </a:endParaRPr>
          </a:p>
          <a:p>
            <a:pPr marL="542925" marR="0" lvl="0" algn="l" defTabSz="914400" rtl="0" eaLnBrk="1" fontAlgn="auto" latinLnBrk="0" hangingPunct="1">
              <a:lnSpc>
                <a:spcPct val="100000"/>
              </a:lnSpc>
              <a:spcBef>
                <a:spcPts val="600"/>
              </a:spcBef>
              <a:spcAft>
                <a:spcPts val="0"/>
              </a:spcAft>
              <a:buClr>
                <a:schemeClr val="accent1"/>
              </a:buClr>
              <a:buSzPct val="76000"/>
              <a:tabLst/>
              <a:defRPr/>
            </a:pPr>
            <a:r>
              <a:rPr lang="ja-JP" altLang="en-US" sz="1100" dirty="0" smtClean="0">
                <a:solidFill>
                  <a:schemeClr val="tx2"/>
                </a:solidFill>
                <a:latin typeface="メイリオ" pitchFamily="50" charset="-128"/>
                <a:ea typeface="メイリオ" pitchFamily="50" charset="-128"/>
              </a:rPr>
              <a:t>休止中のタスクも含めた、全てのタスクを参照するためのリストで、タスクの状態などを調べるためのリストである。</a:t>
            </a:r>
            <a:endParaRPr lang="en-US" altLang="ja-JP" sz="1100" dirty="0" smtClean="0">
              <a:solidFill>
                <a:schemeClr val="tx2"/>
              </a:solidFill>
              <a:latin typeface="メイリオ" pitchFamily="50" charset="-128"/>
              <a:ea typeface="メイリオ" pitchFamily="50" charset="-128"/>
            </a:endParaRPr>
          </a:p>
        </p:txBody>
      </p:sp>
      <p:sp>
        <p:nvSpPr>
          <p:cNvPr id="13" name="コンテンツ プレースホルダ 27"/>
          <p:cNvSpPr txBox="1">
            <a:spLocks/>
          </p:cNvSpPr>
          <p:nvPr/>
        </p:nvSpPr>
        <p:spPr>
          <a:xfrm>
            <a:off x="342900" y="6596074"/>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タスク間保護</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
        <p:nvSpPr>
          <p:cNvPr id="14" name="コンテンツ プレースホルダ 1"/>
          <p:cNvSpPr txBox="1">
            <a:spLocks/>
          </p:cNvSpPr>
          <p:nvPr/>
        </p:nvSpPr>
        <p:spPr>
          <a:xfrm>
            <a:off x="342900" y="7024702"/>
            <a:ext cx="6172200" cy="1338828"/>
          </a:xfrm>
          <a:prstGeom prst="rect">
            <a:avLst/>
          </a:prstGeom>
        </p:spPr>
        <p:txBody>
          <a:bodyPr vert="horz">
            <a:spAutoFit/>
          </a:bodyPr>
          <a:lstStyle/>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solidFill>
                  <a:schemeClr val="tx2"/>
                </a:solidFill>
                <a:latin typeface="メイリオ" pitchFamily="50" charset="-128"/>
                <a:ea typeface="メイリオ" pitchFamily="50" charset="-128"/>
              </a:rPr>
              <a:t>タスク間の保護に、</a:t>
            </a:r>
            <a:r>
              <a:rPr lang="en-US" altLang="ja-JP" sz="1100" dirty="0" smtClean="0">
                <a:solidFill>
                  <a:schemeClr val="tx2"/>
                </a:solidFill>
                <a:latin typeface="メイリオ" pitchFamily="50" charset="-128"/>
                <a:ea typeface="メイリオ" pitchFamily="50" charset="-128"/>
              </a:rPr>
              <a:t>TSS</a:t>
            </a:r>
            <a:r>
              <a:rPr lang="ja-JP" altLang="en-US" sz="1100" dirty="0" smtClean="0">
                <a:solidFill>
                  <a:schemeClr val="tx2"/>
                </a:solidFill>
                <a:latin typeface="メイリオ" pitchFamily="50" charset="-128"/>
                <a:ea typeface="メイリオ" pitchFamily="50" charset="-128"/>
              </a:rPr>
              <a:t>と</a:t>
            </a:r>
            <a:r>
              <a:rPr lang="en-US" altLang="ja-JP" sz="1100" dirty="0" smtClean="0">
                <a:solidFill>
                  <a:schemeClr val="tx2"/>
                </a:solidFill>
                <a:latin typeface="メイリオ" pitchFamily="50" charset="-128"/>
                <a:ea typeface="メイリオ" pitchFamily="50" charset="-128"/>
              </a:rPr>
              <a:t>LDT(</a:t>
            </a:r>
            <a:r>
              <a:rPr lang="ja-JP" altLang="en-US" sz="1100" dirty="0" smtClean="0">
                <a:solidFill>
                  <a:schemeClr val="tx2"/>
                </a:solidFill>
                <a:latin typeface="メイリオ" pitchFamily="50" charset="-128"/>
                <a:ea typeface="メイリオ" pitchFamily="50" charset="-128"/>
              </a:rPr>
              <a:t>ローカル・ディスクリプタ・テーブル</a:t>
            </a:r>
            <a:r>
              <a:rPr lang="en-US" altLang="ja-JP" sz="1100" dirty="0" smtClean="0">
                <a:solidFill>
                  <a:schemeClr val="tx2"/>
                </a:solidFill>
                <a:latin typeface="メイリオ" pitchFamily="50" charset="-128"/>
                <a:ea typeface="メイリオ" pitchFamily="50" charset="-128"/>
              </a:rPr>
              <a:t>)</a:t>
            </a:r>
            <a:r>
              <a:rPr lang="ja-JP" altLang="en-US" sz="1100" dirty="0" smtClean="0">
                <a:solidFill>
                  <a:schemeClr val="tx2"/>
                </a:solidFill>
                <a:latin typeface="メイリオ" pitchFamily="50" charset="-128"/>
                <a:ea typeface="メイリオ" pitchFamily="50" charset="-128"/>
              </a:rPr>
              <a:t>を使用する。</a:t>
            </a:r>
            <a:endParaRPr lang="en-US" altLang="ja-JP" sz="1100" dirty="0" smtClean="0">
              <a:solidFill>
                <a:schemeClr val="tx2"/>
              </a:solidFill>
              <a:latin typeface="メイリオ" pitchFamily="50" charset="-128"/>
              <a:ea typeface="メイリオ" pitchFamily="50" charset="-128"/>
            </a:endParaRPr>
          </a:p>
          <a:p>
            <a:pPr lvl="0" indent="3175">
              <a:spcBef>
                <a:spcPts val="600"/>
              </a:spcBef>
              <a:buClr>
                <a:schemeClr val="accent1"/>
              </a:buClr>
              <a:buSzPct val="76000"/>
              <a:defRPr/>
            </a:pPr>
            <a:r>
              <a:rPr lang="en-US" altLang="ja-JP" sz="1100" dirty="0" smtClean="0">
                <a:solidFill>
                  <a:schemeClr val="tx2"/>
                </a:solidFill>
                <a:latin typeface="メイリオ" pitchFamily="50" charset="-128"/>
                <a:ea typeface="メイリオ" pitchFamily="50" charset="-128"/>
              </a:rPr>
              <a:t>LDT</a:t>
            </a:r>
            <a:r>
              <a:rPr lang="ja-JP" altLang="en-US" sz="1100" dirty="0" smtClean="0">
                <a:solidFill>
                  <a:schemeClr val="tx2"/>
                </a:solidFill>
                <a:latin typeface="メイリオ" pitchFamily="50" charset="-128"/>
                <a:ea typeface="メイリオ" pitchFamily="50" charset="-128"/>
              </a:rPr>
              <a:t>には、セグメント情報が格納</a:t>
            </a:r>
            <a:r>
              <a:rPr lang="ja-JP" altLang="en-US" sz="1100" dirty="0" smtClean="0">
                <a:solidFill>
                  <a:schemeClr val="tx2"/>
                </a:solidFill>
                <a:latin typeface="メイリオ" pitchFamily="50" charset="-128"/>
                <a:ea typeface="メイリオ" pitchFamily="50" charset="-128"/>
              </a:rPr>
              <a:t>されている。</a:t>
            </a:r>
            <a:endParaRPr lang="en-US" altLang="ja-JP" sz="1100" dirty="0" smtClean="0">
              <a:solidFill>
                <a:schemeClr val="tx2"/>
              </a:solidFill>
              <a:latin typeface="メイリオ" pitchFamily="50" charset="-128"/>
              <a:ea typeface="メイリオ" pitchFamily="50" charset="-128"/>
            </a:endParaRPr>
          </a:p>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US" altLang="ja-JP" sz="1100" dirty="0" smtClean="0">
                <a:solidFill>
                  <a:schemeClr val="tx2"/>
                </a:solidFill>
                <a:latin typeface="メイリオ" pitchFamily="50" charset="-128"/>
                <a:ea typeface="メイリオ" pitchFamily="50" charset="-128"/>
              </a:rPr>
              <a:t>TSS</a:t>
            </a:r>
            <a:r>
              <a:rPr lang="ja-JP" altLang="en-US" sz="1100" dirty="0" smtClean="0">
                <a:solidFill>
                  <a:schemeClr val="tx2"/>
                </a:solidFill>
                <a:latin typeface="メイリオ" pitchFamily="50" charset="-128"/>
                <a:ea typeface="メイリオ" pitchFamily="50" charset="-128"/>
              </a:rPr>
              <a:t>には、一つの</a:t>
            </a:r>
            <a:r>
              <a:rPr lang="en-US" altLang="ja-JP" sz="1100" dirty="0" smtClean="0">
                <a:solidFill>
                  <a:schemeClr val="tx2"/>
                </a:solidFill>
                <a:latin typeface="メイリオ" pitchFamily="50" charset="-128"/>
                <a:ea typeface="メイリオ" pitchFamily="50" charset="-128"/>
              </a:rPr>
              <a:t>LDT</a:t>
            </a:r>
            <a:r>
              <a:rPr lang="ja-JP" altLang="en-US" sz="1100" dirty="0" smtClean="0">
                <a:solidFill>
                  <a:schemeClr val="tx2"/>
                </a:solidFill>
                <a:latin typeface="メイリオ" pitchFamily="50" charset="-128"/>
                <a:ea typeface="メイリオ" pitchFamily="50" charset="-128"/>
              </a:rPr>
              <a:t>の情報を格納することができ、そのタスクが稼働しているときは、格納されている</a:t>
            </a:r>
            <a:r>
              <a:rPr lang="en-US" altLang="ja-JP" sz="1100" dirty="0" smtClean="0">
                <a:solidFill>
                  <a:schemeClr val="tx2"/>
                </a:solidFill>
                <a:latin typeface="メイリオ" pitchFamily="50" charset="-128"/>
                <a:ea typeface="メイリオ" pitchFamily="50" charset="-128"/>
              </a:rPr>
              <a:t>LDT</a:t>
            </a:r>
            <a:r>
              <a:rPr lang="ja-JP" altLang="en-US" sz="1100" dirty="0" smtClean="0">
                <a:solidFill>
                  <a:schemeClr val="tx2"/>
                </a:solidFill>
                <a:latin typeface="メイリオ" pitchFamily="50" charset="-128"/>
                <a:ea typeface="メイリオ" pitchFamily="50" charset="-128"/>
              </a:rPr>
              <a:t>の情報しか参照できない。</a:t>
            </a:r>
            <a:endParaRPr lang="en-US" altLang="ja-JP" sz="1100" dirty="0" smtClean="0">
              <a:solidFill>
                <a:schemeClr val="tx2"/>
              </a:solidFill>
              <a:latin typeface="メイリオ" pitchFamily="50" charset="-128"/>
              <a:ea typeface="メイリオ" pitchFamily="50" charset="-128"/>
            </a:endParaRPr>
          </a:p>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solidFill>
                  <a:schemeClr val="tx2"/>
                </a:solidFill>
                <a:latin typeface="メイリオ" pitchFamily="50" charset="-128"/>
                <a:ea typeface="メイリオ" pitchFamily="50" charset="-128"/>
              </a:rPr>
              <a:t>このこと</a:t>
            </a:r>
            <a:r>
              <a:rPr lang="ja-JP" altLang="en-US" sz="1100" dirty="0" smtClean="0">
                <a:solidFill>
                  <a:schemeClr val="tx2"/>
                </a:solidFill>
                <a:latin typeface="メイリオ" pitchFamily="50" charset="-128"/>
                <a:ea typeface="メイリオ" pitchFamily="50" charset="-128"/>
              </a:rPr>
              <a:t>から、</a:t>
            </a:r>
            <a:r>
              <a:rPr lang="en-US" altLang="ja-JP" sz="1100" dirty="0" smtClean="0">
                <a:solidFill>
                  <a:schemeClr val="tx2"/>
                </a:solidFill>
                <a:latin typeface="メイリオ" pitchFamily="50" charset="-128"/>
                <a:ea typeface="メイリオ" pitchFamily="50" charset="-128"/>
              </a:rPr>
              <a:t>LDT</a:t>
            </a:r>
            <a:r>
              <a:rPr lang="ja-JP" altLang="en-US" sz="1100" dirty="0" smtClean="0">
                <a:solidFill>
                  <a:schemeClr val="tx2"/>
                </a:solidFill>
                <a:latin typeface="メイリオ" pitchFamily="50" charset="-128"/>
                <a:ea typeface="メイリオ" pitchFamily="50" charset="-128"/>
              </a:rPr>
              <a:t>に格納するセグメントの範囲を限定することで、他のタスクに干渉することが無い。</a:t>
            </a:r>
            <a:endParaRPr lang="en-US" altLang="ja-JP" sz="1100" dirty="0" smtClean="0">
              <a:solidFill>
                <a:schemeClr val="tx2"/>
              </a:solidFill>
              <a:latin typeface="メイリオ" pitchFamily="50" charset="-128"/>
              <a:ea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ス</a:t>
            </a:r>
            <a:r>
              <a:rPr kumimoji="1" lang="ja-JP" altLang="en-US" dirty="0" smtClean="0"/>
              <a:t>ケジューラ</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a:p>
        </p:txBody>
      </p:sp>
      <p:sp>
        <p:nvSpPr>
          <p:cNvPr id="8" name="コンテンツ プレースホルダ 7"/>
          <p:cNvSpPr>
            <a:spLocks noGrp="1"/>
          </p:cNvSpPr>
          <p:nvPr>
            <p:ph sz="quarter" idx="1"/>
          </p:nvPr>
        </p:nvSpPr>
        <p:spPr>
          <a:xfrm>
            <a:off x="342900" y="2238356"/>
            <a:ext cx="6172200" cy="1261884"/>
          </a:xfrm>
        </p:spPr>
        <p:txBody>
          <a:bodyPr/>
          <a:lstStyle/>
          <a:p>
            <a:pPr marL="0" indent="3175">
              <a:buNone/>
            </a:pPr>
            <a:r>
              <a:rPr kumimoji="1" lang="ja-JP" altLang="en-US" sz="1100" dirty="0" smtClean="0"/>
              <a:t>本</a:t>
            </a:r>
            <a:r>
              <a:rPr kumimoji="1" lang="en-US" altLang="ja-JP" sz="1100" dirty="0" smtClean="0"/>
              <a:t>OS</a:t>
            </a:r>
            <a:r>
              <a:rPr kumimoji="1" lang="ja-JP" altLang="en-US" sz="1100" dirty="0" smtClean="0"/>
              <a:t>の</a:t>
            </a:r>
            <a:r>
              <a:rPr kumimoji="1" lang="ja-JP" altLang="en-US" sz="1100" dirty="0" smtClean="0"/>
              <a:t>スケジューラは、タスク管理内で動作する。</a:t>
            </a:r>
            <a:endParaRPr kumimoji="1" lang="en-US" altLang="ja-JP" sz="1100" dirty="0" smtClean="0"/>
          </a:p>
          <a:p>
            <a:pPr marL="0" indent="3175">
              <a:buNone/>
            </a:pPr>
            <a:r>
              <a:rPr lang="ja-JP" altLang="en-US" sz="1100" dirty="0" smtClean="0"/>
              <a:t>各タスクには持ち時間が設定されており、タイマー</a:t>
            </a:r>
            <a:r>
              <a:rPr lang="en-US" altLang="ja-JP" sz="1100" dirty="0" smtClean="0"/>
              <a:t>(PIT)</a:t>
            </a:r>
            <a:r>
              <a:rPr lang="ja-JP" altLang="en-US" sz="1100" dirty="0" smtClean="0"/>
              <a:t>割り込みが発生する度に持ち時間がデクリメントされる。この持ち時間が</a:t>
            </a:r>
            <a:r>
              <a:rPr lang="en-US" altLang="ja-JP" sz="1100" dirty="0" smtClean="0"/>
              <a:t>0</a:t>
            </a:r>
            <a:r>
              <a:rPr lang="ja-JP" altLang="en-US" sz="1100" dirty="0" smtClean="0"/>
              <a:t>になると次のタスクへ</a:t>
            </a:r>
            <a:r>
              <a:rPr lang="en-US" altLang="ja-JP" sz="1100" dirty="0" smtClean="0"/>
              <a:t>CPU</a:t>
            </a:r>
            <a:r>
              <a:rPr lang="ja-JP" altLang="en-US" sz="1100" dirty="0" smtClean="0"/>
              <a:t>実行権が移される。</a:t>
            </a:r>
            <a:endParaRPr lang="en-US" altLang="ja-JP" sz="1100" dirty="0" smtClean="0"/>
          </a:p>
          <a:p>
            <a:pPr marL="0" indent="3175">
              <a:buNone/>
            </a:pPr>
            <a:r>
              <a:rPr kumimoji="1" lang="ja-JP" altLang="en-US" sz="1100" dirty="0" smtClean="0"/>
              <a:t>基本的にはラウンドロビンで動作するが、タスクの持ち時間を設定することで優先度を考慮したスケジューリングを可能にする。</a:t>
            </a:r>
            <a:r>
              <a:rPr kumimoji="1" lang="en-US" altLang="ja-JP" sz="1100" dirty="0" smtClean="0"/>
              <a:t>(</a:t>
            </a:r>
            <a:r>
              <a:rPr kumimoji="1" lang="ja-JP" altLang="en-US" sz="1100" dirty="0" smtClean="0"/>
              <a:t>各タスクの優先度を動的に変更する仕組みを考えれば、動的優先度方式も容易に実装可能。</a:t>
            </a:r>
            <a:r>
              <a:rPr kumimoji="1" lang="en-US" altLang="ja-JP" sz="1100" dirty="0" smtClean="0"/>
              <a:t>)</a:t>
            </a:r>
            <a:endParaRPr kumimoji="1" lang="ja-JP" altLang="en-US" sz="1100" dirty="0"/>
          </a:p>
        </p:txBody>
      </p:sp>
      <p:sp>
        <p:nvSpPr>
          <p:cNvPr id="6"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スケジューラ概要</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
        <p:nvSpPr>
          <p:cNvPr id="11" name="コンテンツ プレースホルダ 7"/>
          <p:cNvSpPr txBox="1">
            <a:spLocks/>
          </p:cNvSpPr>
          <p:nvPr/>
        </p:nvSpPr>
        <p:spPr>
          <a:xfrm>
            <a:off x="342900" y="4095744"/>
            <a:ext cx="6172200" cy="846386"/>
          </a:xfrm>
          <a:prstGeom prst="rect">
            <a:avLst/>
          </a:prstGeom>
        </p:spPr>
        <p:txBody>
          <a:bodyPr vert="horz">
            <a:spAutoFit/>
          </a:bodyPr>
          <a:lstStyle/>
          <a:p>
            <a:pPr marL="0"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タスクの持ち時間は、</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0</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255</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の</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256</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段階の優先度と、システム・タスクか標準タスクかで決定する</a:t>
            </a:r>
            <a:r>
              <a:rPr lang="ja-JP" altLang="en-US" sz="1100" dirty="0" err="1" smtClean="0">
                <a:latin typeface="メイリオ" pitchFamily="50" charset="-128"/>
                <a:ea typeface="メイリオ" pitchFamily="50" charset="-128"/>
              </a:rPr>
              <a:t>。</a:t>
            </a:r>
            <a:endParaRPr lang="en-US" altLang="ja-JP" sz="1100" dirty="0" smtClean="0">
              <a:latin typeface="メイリオ" pitchFamily="50" charset="-128"/>
              <a:ea typeface="メイリオ" pitchFamily="50" charset="-128"/>
            </a:endParaRPr>
          </a:p>
          <a:p>
            <a:pPr marL="0"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latin typeface="メイリオ" pitchFamily="50" charset="-128"/>
                <a:ea typeface="メイリオ" pitchFamily="50" charset="-128"/>
              </a:rPr>
              <a:t>システム・タスクは持ち時間を多く、標準タスクは持ち時間を少なくすることで、システム・タスクと標準タスクを差別する。</a:t>
            </a:r>
            <a:r>
              <a:rPr lang="en-US" altLang="ja-JP" sz="1100" dirty="0" smtClean="0">
                <a:latin typeface="メイリオ" pitchFamily="50" charset="-128"/>
                <a:ea typeface="メイリオ" pitchFamily="50" charset="-128"/>
              </a:rPr>
              <a:t>(</a:t>
            </a:r>
            <a:r>
              <a:rPr lang="ja-JP" altLang="en-US" sz="1100" dirty="0" smtClean="0">
                <a:latin typeface="メイリオ" pitchFamily="50" charset="-128"/>
                <a:ea typeface="メイリオ" pitchFamily="50" charset="-128"/>
              </a:rPr>
              <a:t>詳細な時間は、実際のパフォーマンスによって決定する。</a:t>
            </a:r>
            <a:r>
              <a:rPr lang="en-US" altLang="ja-JP" sz="1100" dirty="0" smtClean="0">
                <a:latin typeface="メイリオ" pitchFamily="50" charset="-128"/>
                <a:ea typeface="メイリオ" pitchFamily="50" charset="-128"/>
              </a:rPr>
              <a:t>)</a:t>
            </a:r>
          </a:p>
        </p:txBody>
      </p:sp>
      <p:sp>
        <p:nvSpPr>
          <p:cNvPr id="12" name="コンテンツ プレースホルダ 27"/>
          <p:cNvSpPr txBox="1">
            <a:spLocks/>
          </p:cNvSpPr>
          <p:nvPr/>
        </p:nvSpPr>
        <p:spPr>
          <a:xfrm>
            <a:off x="342900" y="3667116"/>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タスクの</a:t>
            </a:r>
            <a:r>
              <a:rPr lang="ja-JP" altLang="en-US" sz="1200" dirty="0" smtClean="0">
                <a:latin typeface="メイリオ" pitchFamily="50" charset="-128"/>
                <a:ea typeface="メイリオ" pitchFamily="50" charset="-128"/>
              </a:rPr>
              <a:t>持ち時間</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
        <p:nvSpPr>
          <p:cNvPr id="13" name="コンテンツ プレースホルダ 1"/>
          <p:cNvSpPr txBox="1">
            <a:spLocks/>
          </p:cNvSpPr>
          <p:nvPr/>
        </p:nvSpPr>
        <p:spPr>
          <a:xfrm>
            <a:off x="342900" y="5524504"/>
            <a:ext cx="6172200" cy="1754326"/>
          </a:xfrm>
          <a:prstGeom prst="rect">
            <a:avLst/>
          </a:prstGeom>
        </p:spPr>
        <p:txBody>
          <a:bodyPr vert="horz">
            <a:spAutoFit/>
          </a:bodyPr>
          <a:lstStyle/>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システム・アイドル・タスクは、他のタスクが一つも稼働していない場合に、起動するシステム・タスクである。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indent="3175">
              <a:spcBef>
                <a:spcPts val="600"/>
              </a:spcBef>
              <a:buClr>
                <a:schemeClr val="accent1"/>
              </a:buClr>
              <a:buSzPct val="76000"/>
            </a:pPr>
            <a:r>
              <a:rPr lang="ja-JP" altLang="en-US" sz="1100" dirty="0" smtClean="0">
                <a:solidFill>
                  <a:schemeClr val="tx2"/>
                </a:solidFill>
                <a:latin typeface="メイリオ" pitchFamily="50" charset="-128"/>
                <a:ea typeface="メイリオ" pitchFamily="50" charset="-128"/>
              </a:rPr>
              <a:t>システム・アイドル・タスクは標準タスクの優先度</a:t>
            </a:r>
            <a:r>
              <a:rPr lang="en-US" altLang="ja-JP" sz="1100" dirty="0" smtClean="0">
                <a:solidFill>
                  <a:schemeClr val="tx2"/>
                </a:solidFill>
                <a:latin typeface="メイリオ" pitchFamily="50" charset="-128"/>
                <a:ea typeface="メイリオ" pitchFamily="50" charset="-128"/>
              </a:rPr>
              <a:t>0(</a:t>
            </a:r>
            <a:r>
              <a:rPr lang="ja-JP" altLang="en-US" sz="1100" dirty="0" smtClean="0">
                <a:solidFill>
                  <a:schemeClr val="tx2"/>
                </a:solidFill>
                <a:latin typeface="メイリオ" pitchFamily="50" charset="-128"/>
                <a:ea typeface="メイリオ" pitchFamily="50" charset="-128"/>
              </a:rPr>
              <a:t>最低</a:t>
            </a:r>
            <a:r>
              <a:rPr lang="en-US" altLang="ja-JP" sz="1100" dirty="0" smtClean="0">
                <a:solidFill>
                  <a:schemeClr val="tx2"/>
                </a:solidFill>
                <a:latin typeface="メイリオ" pitchFamily="50" charset="-128"/>
                <a:ea typeface="メイリオ" pitchFamily="50" charset="-128"/>
              </a:rPr>
              <a:t>)</a:t>
            </a:r>
            <a:r>
              <a:rPr lang="ja-JP" altLang="en-US" sz="1100" dirty="0" smtClean="0">
                <a:solidFill>
                  <a:schemeClr val="tx2"/>
                </a:solidFill>
                <a:latin typeface="メイリオ" pitchFamily="50" charset="-128"/>
                <a:ea typeface="メイリオ" pitchFamily="50" charset="-128"/>
              </a:rPr>
              <a:t>であり、</a:t>
            </a:r>
            <a:r>
              <a:rPr lang="en-US" altLang="ja-JP" sz="1100" dirty="0" smtClean="0">
                <a:solidFill>
                  <a:schemeClr val="tx2"/>
                </a:solidFill>
                <a:latin typeface="メイリオ" pitchFamily="50" charset="-128"/>
                <a:ea typeface="メイリオ" pitchFamily="50" charset="-128"/>
              </a:rPr>
              <a:t>CPU</a:t>
            </a:r>
            <a:r>
              <a:rPr lang="ja-JP" altLang="en-US" sz="1100" dirty="0" smtClean="0">
                <a:solidFill>
                  <a:schemeClr val="tx2"/>
                </a:solidFill>
                <a:latin typeface="メイリオ" pitchFamily="50" charset="-128"/>
                <a:ea typeface="メイリオ" pitchFamily="50" charset="-128"/>
              </a:rPr>
              <a:t>をスリープモードにして無駄な電力を消費しないようにするタスクである。 </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marR="0" lvl="0" indent="3175"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solidFill>
                  <a:schemeClr val="tx2"/>
                </a:solidFill>
                <a:latin typeface="メイリオ" pitchFamily="50" charset="-128"/>
                <a:ea typeface="メイリオ" pitchFamily="50" charset="-128"/>
              </a:rPr>
              <a:t>システム・アイドル・タスクは以下のように動作する。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marL="361950" marR="0" lvl="0" indent="-180975" algn="l" defTabSz="914400" rtl="0" eaLnBrk="1" fontAlgn="auto" latinLnBrk="0" hangingPunct="1">
              <a:lnSpc>
                <a:spcPct val="100000"/>
              </a:lnSpc>
              <a:spcBef>
                <a:spcPts val="600"/>
              </a:spcBef>
              <a:spcAft>
                <a:spcPts val="0"/>
              </a:spcAft>
              <a:buClr>
                <a:schemeClr val="accent1"/>
              </a:buClr>
              <a:buSzPct val="76000"/>
              <a:buFont typeface="Wingdings" pitchFamily="2" charset="2"/>
              <a:buChar char="l"/>
              <a:tabLst/>
              <a:defRPr/>
            </a:pPr>
            <a:r>
              <a:rPr kumimoji="1" lang="ja-JP" altLang="en-US"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稼働中の最後のタスクが休止するとき、システム・アイドル・タスクを起動する。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a:p>
            <a:pPr marL="361950" marR="0" lvl="0" indent="-180975" algn="l" defTabSz="914400" rtl="0" eaLnBrk="1" fontAlgn="auto" latinLnBrk="0" hangingPunct="1">
              <a:lnSpc>
                <a:spcPct val="100000"/>
              </a:lnSpc>
              <a:spcBef>
                <a:spcPts val="600"/>
              </a:spcBef>
              <a:spcAft>
                <a:spcPts val="0"/>
              </a:spcAft>
              <a:buClr>
                <a:schemeClr val="accent1"/>
              </a:buClr>
              <a:buSzPct val="76000"/>
              <a:buFont typeface="Wingdings" pitchFamily="2" charset="2"/>
              <a:buChar char="l"/>
              <a:tabLst/>
              <a:defRPr/>
            </a:pPr>
            <a:r>
              <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a:t>
            </a:r>
            <a:r>
              <a:rPr kumimoji="1" lang="ja-JP" altLang="en-US"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割り込みなどによって</a:t>
            </a:r>
            <a:r>
              <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rPr>
              <a:t>)</a:t>
            </a:r>
            <a:r>
              <a:rPr lang="ja-JP" altLang="en-US" sz="1100" noProof="0" dirty="0" smtClean="0">
                <a:solidFill>
                  <a:schemeClr val="tx2"/>
                </a:solidFill>
                <a:latin typeface="メイリオ" pitchFamily="50" charset="-128"/>
                <a:ea typeface="メイリオ" pitchFamily="50" charset="-128"/>
              </a:rPr>
              <a:t>他のタスクが起動するとき、システム・アイドル・タスクは休止させる。</a:t>
            </a:r>
            <a:endParaRPr kumimoji="1" lang="en-US" altLang="ja-JP" sz="1100" b="0" i="0" u="none" strike="noStrike" kern="1200" cap="none" spc="0" normalizeH="0" baseline="0" noProof="0" dirty="0" smtClean="0">
              <a:ln>
                <a:noFill/>
              </a:ln>
              <a:solidFill>
                <a:schemeClr val="tx2"/>
              </a:solidFill>
              <a:effectLst/>
              <a:uLnTx/>
              <a:uFillTx/>
              <a:latin typeface="メイリオ" pitchFamily="50" charset="-128"/>
              <a:ea typeface="メイリオ" pitchFamily="50" charset="-128"/>
              <a:cs typeface="+mn-cs"/>
            </a:endParaRPr>
          </a:p>
        </p:txBody>
      </p:sp>
      <p:sp>
        <p:nvSpPr>
          <p:cNvPr id="14" name="コンテンツ プレースホルダ 27"/>
          <p:cNvSpPr txBox="1">
            <a:spLocks/>
          </p:cNvSpPr>
          <p:nvPr/>
        </p:nvSpPr>
        <p:spPr>
          <a:xfrm>
            <a:off x="342900" y="5095876"/>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システム・アイドル・タスク</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solidFill>
                  <a:srgbClr val="3333FF"/>
                </a:solidFill>
              </a:rPr>
              <a:t>割</a:t>
            </a:r>
            <a:r>
              <a:rPr kumimoji="1" lang="ja-JP" altLang="en-US" dirty="0" smtClean="0"/>
              <a:t>り込み管理</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
        <p:nvSpPr>
          <p:cNvPr id="7" name="コンテンツ プレースホルダ 1"/>
          <p:cNvSpPr>
            <a:spLocks noGrp="1"/>
          </p:cNvSpPr>
          <p:nvPr>
            <p:ph sz="quarter" idx="1"/>
          </p:nvPr>
        </p:nvSpPr>
        <p:spPr>
          <a:xfrm>
            <a:off x="342900" y="2238356"/>
            <a:ext cx="6172200" cy="507831"/>
          </a:xfrm>
        </p:spPr>
        <p:txBody>
          <a:bodyPr/>
          <a:lstStyle/>
          <a:p>
            <a:r>
              <a:rPr lang="ja-JP" altLang="en-US" sz="1100" dirty="0" smtClean="0"/>
              <a:t>本</a:t>
            </a:r>
            <a:r>
              <a:rPr lang="en-US" altLang="ja-JP" sz="1100" dirty="0" smtClean="0"/>
              <a:t>OS</a:t>
            </a:r>
            <a:r>
              <a:rPr lang="ja-JP" altLang="en-US" sz="1100" dirty="0" smtClean="0"/>
              <a:t>では、割り込みに</a:t>
            </a:r>
            <a:r>
              <a:rPr lang="en-US" altLang="ja-JP" sz="1100" dirty="0" smtClean="0"/>
              <a:t>IDT(</a:t>
            </a:r>
            <a:r>
              <a:rPr lang="ja-JP" altLang="en-US" sz="1100" dirty="0" smtClean="0"/>
              <a:t>インタラプト・ディスクリプタ・テーブル</a:t>
            </a:r>
            <a:r>
              <a:rPr lang="en-US" altLang="ja-JP" sz="1100" dirty="0" smtClean="0"/>
              <a:t>)</a:t>
            </a:r>
            <a:r>
              <a:rPr lang="ja-JP" altLang="en-US" sz="1100" dirty="0" smtClean="0"/>
              <a:t>を用いる。</a:t>
            </a:r>
            <a:endParaRPr lang="en-US" altLang="ja-JP" sz="1100" dirty="0" smtClean="0"/>
          </a:p>
          <a:p>
            <a:r>
              <a:rPr lang="en-US" altLang="ja-JP" sz="1100" dirty="0" smtClean="0"/>
              <a:t>IDT</a:t>
            </a:r>
            <a:r>
              <a:rPr lang="ja-JP" altLang="en-US" sz="1100" dirty="0" smtClean="0"/>
              <a:t>の割り当てを以下に示す。</a:t>
            </a:r>
            <a:endParaRPr lang="en-US" altLang="ja-JP" sz="1100" dirty="0" smtClean="0"/>
          </a:p>
        </p:txBody>
      </p:sp>
      <p:sp>
        <p:nvSpPr>
          <p:cNvPr id="8"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割り込み概要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graphicFrame>
        <p:nvGraphicFramePr>
          <p:cNvPr id="9" name="表 8"/>
          <p:cNvGraphicFramePr>
            <a:graphicFrameLocks noGrp="1"/>
          </p:cNvGraphicFramePr>
          <p:nvPr/>
        </p:nvGraphicFramePr>
        <p:xfrm>
          <a:off x="459486" y="2881298"/>
          <a:ext cx="5898472" cy="1036320"/>
        </p:xfrm>
        <a:graphic>
          <a:graphicData uri="http://schemas.openxmlformats.org/drawingml/2006/table">
            <a:tbl>
              <a:tblPr firstRow="1">
                <a:tableStyleId>{85BE263C-DBD7-4A20-BB59-AAB30ACAA65A}</a:tableStyleId>
              </a:tblPr>
              <a:tblGrid>
                <a:gridCol w="1112126"/>
                <a:gridCol w="2280164"/>
                <a:gridCol w="2506182"/>
              </a:tblGrid>
              <a:tr h="175225">
                <a:tc>
                  <a:txBody>
                    <a:bodyPr/>
                    <a:lstStyle/>
                    <a:p>
                      <a:pPr algn="ctr"/>
                      <a:r>
                        <a:rPr kumimoji="1" lang="ja-JP" altLang="en-US" sz="1100" baseline="0" dirty="0" smtClean="0">
                          <a:latin typeface="HGｺﾞｼｯｸM" pitchFamily="49" charset="-128"/>
                          <a:ea typeface="メイリオ" pitchFamily="50" charset="-128"/>
                        </a:rPr>
                        <a:t>番号</a:t>
                      </a:r>
                      <a:endParaRPr kumimoji="1" lang="ja-JP" altLang="en-US" sz="1100" baseline="0" dirty="0">
                        <a:latin typeface="HGｺﾞｼｯｸM" pitchFamily="49" charset="-128"/>
                        <a:ea typeface="メイリオ" pitchFamily="50" charset="-128"/>
                      </a:endParaRPr>
                    </a:p>
                  </a:txBody>
                  <a:tcPr anchor="ctr"/>
                </a:tc>
                <a:tc>
                  <a:txBody>
                    <a:bodyPr/>
                    <a:lstStyle/>
                    <a:p>
                      <a:pPr algn="ctr"/>
                      <a:r>
                        <a:rPr kumimoji="1" lang="ja-JP" altLang="en-US" sz="1100" baseline="0" dirty="0" smtClean="0">
                          <a:latin typeface="HGｺﾞｼｯｸM" pitchFamily="49" charset="-128"/>
                          <a:ea typeface="メイリオ" pitchFamily="50" charset="-128"/>
                        </a:rPr>
                        <a:t>ディスクリプタ</a:t>
                      </a:r>
                      <a:endParaRPr kumimoji="1" lang="ja-JP" altLang="en-US" sz="1100" baseline="0" dirty="0">
                        <a:latin typeface="HGｺﾞｼｯｸM" pitchFamily="49" charset="-128"/>
                        <a:ea typeface="メイリオ" pitchFamily="50" charset="-128"/>
                      </a:endParaRPr>
                    </a:p>
                  </a:txBody>
                  <a:tcPr anchor="ctr"/>
                </a:tc>
                <a:tc>
                  <a:txBody>
                    <a:bodyPr/>
                    <a:lstStyle/>
                    <a:p>
                      <a:pPr algn="ctr"/>
                      <a:r>
                        <a:rPr kumimoji="1" lang="ja-JP" altLang="en-US" sz="1100" baseline="0" dirty="0" smtClean="0">
                          <a:latin typeface="HGｺﾞｼｯｸM" pitchFamily="49" charset="-128"/>
                          <a:ea typeface="メイリオ" pitchFamily="50" charset="-128"/>
                        </a:rPr>
                        <a:t>内容</a:t>
                      </a:r>
                      <a:endParaRPr kumimoji="1" lang="ja-JP" altLang="en-US" sz="1100" baseline="0" dirty="0">
                        <a:latin typeface="HGｺﾞｼｯｸM" pitchFamily="49" charset="-128"/>
                        <a:ea typeface="メイリオ" pitchFamily="50" charset="-128"/>
                      </a:endParaRPr>
                    </a:p>
                  </a:txBody>
                  <a:tcPr anchor="ctr"/>
                </a:tc>
              </a:tr>
              <a:tr h="175225">
                <a:tc>
                  <a:txBody>
                    <a:bodyPr/>
                    <a:lstStyle/>
                    <a:p>
                      <a:pPr algn="r"/>
                      <a:r>
                        <a:rPr kumimoji="1" lang="en-US" altLang="ja-JP" sz="1100" baseline="0" dirty="0" smtClean="0">
                          <a:latin typeface="HGｺﾞｼｯｸM" pitchFamily="49" charset="-128"/>
                          <a:ea typeface="メイリオ" pitchFamily="50" charset="-128"/>
                        </a:rPr>
                        <a:t>0x00</a:t>
                      </a:r>
                      <a:r>
                        <a:rPr kumimoji="1" lang="ja-JP" altLang="en-US" sz="1100" baseline="0" dirty="0" smtClean="0">
                          <a:latin typeface="HGｺﾞｼｯｸM" pitchFamily="49" charset="-128"/>
                          <a:ea typeface="メイリオ" pitchFamily="50" charset="-128"/>
                        </a:rPr>
                        <a:t>～</a:t>
                      </a:r>
                      <a:r>
                        <a:rPr kumimoji="1" lang="en-US" altLang="ja-JP" sz="1100" baseline="0" dirty="0" smtClean="0">
                          <a:latin typeface="HGｺﾞｼｯｸM" pitchFamily="49" charset="-128"/>
                          <a:ea typeface="メイリオ" pitchFamily="50" charset="-128"/>
                        </a:rPr>
                        <a:t>0x1f</a:t>
                      </a:r>
                      <a:endParaRPr kumimoji="1" lang="ja-JP" altLang="en-US" sz="1100" baseline="0" dirty="0">
                        <a:latin typeface="HGｺﾞｼｯｸM" pitchFamily="49" charset="-128"/>
                        <a:ea typeface="メイリオ" pitchFamily="50" charset="-128"/>
                      </a:endParaRPr>
                    </a:p>
                  </a:txBody>
                  <a:tcPr anchor="ctr"/>
                </a:tc>
                <a:tc>
                  <a:txBody>
                    <a:bodyPr/>
                    <a:lstStyle/>
                    <a:p>
                      <a:r>
                        <a:rPr kumimoji="1" lang="ja-JP" altLang="en-US" sz="1100" baseline="0" dirty="0" smtClean="0">
                          <a:latin typeface="HGｺﾞｼｯｸM" pitchFamily="49" charset="-128"/>
                          <a:ea typeface="メイリオ" pitchFamily="50" charset="-128"/>
                        </a:rPr>
                        <a:t>割り込みゲート・ディスクリプタ</a:t>
                      </a:r>
                      <a:endParaRPr kumimoji="1" lang="ja-JP" altLang="en-US" sz="1100" baseline="0" dirty="0">
                        <a:latin typeface="HGｺﾞｼｯｸM" pitchFamily="49" charset="-128"/>
                        <a:ea typeface="メイリオ" pitchFamily="50" charset="-128"/>
                      </a:endParaRPr>
                    </a:p>
                  </a:txBody>
                  <a:tcPr anchor="ctr"/>
                </a:tc>
                <a:tc>
                  <a:txBody>
                    <a:bodyPr/>
                    <a:lstStyle/>
                    <a:p>
                      <a:r>
                        <a:rPr kumimoji="1" lang="ja-JP" altLang="en-US" sz="1100" baseline="0" dirty="0" smtClean="0">
                          <a:latin typeface="HGｺﾞｼｯｸM" pitchFamily="49" charset="-128"/>
                          <a:ea typeface="メイリオ" pitchFamily="50" charset="-128"/>
                        </a:rPr>
                        <a:t>インテル予約</a:t>
                      </a:r>
                      <a:r>
                        <a:rPr kumimoji="1" lang="en-US" altLang="ja-JP" sz="1100" baseline="0" dirty="0" smtClean="0">
                          <a:latin typeface="HGｺﾞｼｯｸM" pitchFamily="49" charset="-128"/>
                          <a:ea typeface="メイリオ" pitchFamily="50" charset="-128"/>
                        </a:rPr>
                        <a:t>(</a:t>
                      </a:r>
                      <a:r>
                        <a:rPr kumimoji="1" lang="ja-JP" altLang="en-US" sz="1100" baseline="0" dirty="0" smtClean="0">
                          <a:latin typeface="HGｺﾞｼｯｸM" pitchFamily="49" charset="-128"/>
                          <a:ea typeface="メイリオ" pitchFamily="50" charset="-128"/>
                        </a:rPr>
                        <a:t>例外割り込み</a:t>
                      </a:r>
                      <a:r>
                        <a:rPr kumimoji="1" lang="en-US" altLang="ja-JP" sz="1100" baseline="0" dirty="0" smtClean="0">
                          <a:latin typeface="HGｺﾞｼｯｸM" pitchFamily="49" charset="-128"/>
                          <a:ea typeface="メイリオ" pitchFamily="50" charset="-128"/>
                        </a:rPr>
                        <a:t>)</a:t>
                      </a:r>
                      <a:endParaRPr kumimoji="1" lang="ja-JP" altLang="en-US" sz="1100" baseline="0" dirty="0">
                        <a:latin typeface="HGｺﾞｼｯｸM" pitchFamily="49" charset="-128"/>
                        <a:ea typeface="メイリオ" pitchFamily="50" charset="-128"/>
                      </a:endParaRPr>
                    </a:p>
                  </a:txBody>
                  <a:tcPr anchor="ctr"/>
                </a:tc>
              </a:tr>
              <a:tr h="175225">
                <a:tc>
                  <a:txBody>
                    <a:bodyPr/>
                    <a:lstStyle/>
                    <a:p>
                      <a:pPr algn="r"/>
                      <a:r>
                        <a:rPr kumimoji="1" lang="en-US" altLang="ja-JP" sz="1100" baseline="0" dirty="0" smtClean="0">
                          <a:latin typeface="HGｺﾞｼｯｸM" pitchFamily="49" charset="-128"/>
                          <a:ea typeface="メイリオ" pitchFamily="50" charset="-128"/>
                        </a:rPr>
                        <a:t>0x20</a:t>
                      </a:r>
                      <a:r>
                        <a:rPr kumimoji="1" lang="ja-JP" altLang="en-US" sz="1100" baseline="0" dirty="0" smtClean="0">
                          <a:latin typeface="HGｺﾞｼｯｸM" pitchFamily="49" charset="-128"/>
                          <a:ea typeface="メイリオ" pitchFamily="50" charset="-128"/>
                        </a:rPr>
                        <a:t>～</a:t>
                      </a:r>
                      <a:r>
                        <a:rPr kumimoji="1" lang="en-US" altLang="ja-JP" sz="1100" baseline="0" dirty="0" smtClean="0">
                          <a:latin typeface="HGｺﾞｼｯｸM" pitchFamily="49" charset="-128"/>
                          <a:ea typeface="メイリオ" pitchFamily="50" charset="-128"/>
                        </a:rPr>
                        <a:t>0x2f</a:t>
                      </a:r>
                      <a:endParaRPr kumimoji="1" lang="ja-JP" altLang="en-US" sz="1100" baseline="0" dirty="0">
                        <a:latin typeface="HGｺﾞｼｯｸM" pitchFamily="49"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aseline="0" dirty="0" smtClean="0">
                          <a:latin typeface="HGｺﾞｼｯｸM" pitchFamily="49" charset="-128"/>
                          <a:ea typeface="メイリオ" pitchFamily="50" charset="-128"/>
                        </a:rPr>
                        <a:t>割り込みゲート・ディスクリプタ</a:t>
                      </a:r>
                      <a:endParaRPr kumimoji="1" lang="ja-JP" altLang="en-US" sz="1100" baseline="0" dirty="0">
                        <a:latin typeface="HGｺﾞｼｯｸM" pitchFamily="49"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aseline="0" dirty="0" smtClean="0">
                          <a:latin typeface="HGｺﾞｼｯｸM" pitchFamily="49" charset="-128"/>
                          <a:ea typeface="メイリオ" pitchFamily="50" charset="-128"/>
                        </a:rPr>
                        <a:t>ハードウェア割り込み</a:t>
                      </a:r>
                      <a:endParaRPr kumimoji="1" lang="ja-JP" altLang="en-US" sz="1100" baseline="0" dirty="0">
                        <a:latin typeface="HGｺﾞｼｯｸM" pitchFamily="49" charset="-128"/>
                        <a:ea typeface="メイリオ" pitchFamily="50" charset="-128"/>
                      </a:endParaRPr>
                    </a:p>
                  </a:txBody>
                  <a:tcPr anchor="ctr"/>
                </a:tc>
              </a:tr>
              <a:tr h="175225">
                <a:tc>
                  <a:txBody>
                    <a:bodyPr/>
                    <a:lstStyle/>
                    <a:p>
                      <a:pPr algn="r"/>
                      <a:r>
                        <a:rPr kumimoji="1" lang="en-US" altLang="ja-JP" sz="1100" baseline="0" dirty="0" smtClean="0">
                          <a:latin typeface="HGｺﾞｼｯｸM" pitchFamily="49" charset="-128"/>
                          <a:ea typeface="メイリオ" pitchFamily="50" charset="-128"/>
                        </a:rPr>
                        <a:t>0x30</a:t>
                      </a:r>
                      <a:r>
                        <a:rPr kumimoji="1" lang="ja-JP" altLang="en-US" sz="1100" baseline="0" dirty="0" smtClean="0">
                          <a:latin typeface="HGｺﾞｼｯｸM" pitchFamily="49" charset="-128"/>
                          <a:ea typeface="メイリオ" pitchFamily="50" charset="-128"/>
                        </a:rPr>
                        <a:t>～</a:t>
                      </a:r>
                      <a:r>
                        <a:rPr kumimoji="1" lang="en-US" altLang="ja-JP" sz="1100" baseline="0" dirty="0" smtClean="0">
                          <a:latin typeface="HGｺﾞｼｯｸM" pitchFamily="49" charset="-128"/>
                          <a:ea typeface="メイリオ" pitchFamily="50" charset="-128"/>
                        </a:rPr>
                        <a:t>0xff</a:t>
                      </a:r>
                      <a:endParaRPr kumimoji="1" lang="ja-JP" altLang="en-US" sz="1100" baseline="0" dirty="0">
                        <a:latin typeface="HGｺﾞｼｯｸM" pitchFamily="49" charset="-128"/>
                        <a:ea typeface="メイリオ" pitchFamily="50" charset="-128"/>
                      </a:endParaRPr>
                    </a:p>
                  </a:txBody>
                  <a:tcPr anchor="c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aseline="0" dirty="0">
                        <a:latin typeface="HGｺﾞｼｯｸM" pitchFamily="49" charset="-128"/>
                        <a:ea typeface="メイリオ" pitchFamily="50" charset="-128"/>
                      </a:endParaRPr>
                    </a:p>
                  </a:txBody>
                  <a:tcPr anchor="c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aseline="0" dirty="0" smtClean="0">
                          <a:latin typeface="HGｺﾞｼｯｸM" pitchFamily="49" charset="-128"/>
                          <a:ea typeface="メイリオ" pitchFamily="50" charset="-128"/>
                        </a:rPr>
                        <a:t>予約</a:t>
                      </a:r>
                      <a:endParaRPr kumimoji="1" lang="ja-JP" altLang="en-US" sz="1100" baseline="0" dirty="0">
                        <a:latin typeface="HGｺﾞｼｯｸM" pitchFamily="49" charset="-128"/>
                        <a:ea typeface="メイリオ" pitchFamily="50" charset="-128"/>
                      </a:endParaRPr>
                    </a:p>
                  </a:txBody>
                  <a:tcPr anchor="ctr">
                    <a:solidFill>
                      <a:schemeClr val="bg1">
                        <a:lumMod val="75000"/>
                      </a:schemeClr>
                    </a:solidFill>
                  </a:tcPr>
                </a:tc>
              </a:tr>
            </a:tbl>
          </a:graphicData>
        </a:graphic>
      </p:graphicFrame>
      <p:sp>
        <p:nvSpPr>
          <p:cNvPr id="11" name="コンテンツ プレースホルダ 27"/>
          <p:cNvSpPr txBox="1">
            <a:spLocks/>
          </p:cNvSpPr>
          <p:nvPr/>
        </p:nvSpPr>
        <p:spPr>
          <a:xfrm>
            <a:off x="342900" y="4377119"/>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例外割り込み</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2" name="コンテンツ プレースホルダ 1"/>
          <p:cNvSpPr txBox="1">
            <a:spLocks/>
          </p:cNvSpPr>
          <p:nvPr/>
        </p:nvSpPr>
        <p:spPr>
          <a:xfrm>
            <a:off x="342900" y="4805747"/>
            <a:ext cx="6172200" cy="600164"/>
          </a:xfrm>
          <a:prstGeom prst="rect">
            <a:avLst/>
          </a:prstGeom>
        </p:spPr>
        <p:txBody>
          <a:bodyPr vert="horz">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latin typeface="メイリオ" pitchFamily="50" charset="-128"/>
                <a:ea typeface="メイリオ" pitchFamily="50" charset="-128"/>
              </a:rPr>
              <a:t>例外が発生した場合は、本来ならば適切に処理すべきだが、まだアプリケーションなどが正常に動作していないため、どの例外が発生したかを表示させて、割り込み禁止状態のまま無限ループに入るようにする。</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p:txBody>
      </p:sp>
      <p:sp>
        <p:nvSpPr>
          <p:cNvPr id="15" name="コンテンツ プレースホルダ 27"/>
          <p:cNvSpPr txBox="1">
            <a:spLocks/>
          </p:cNvSpPr>
          <p:nvPr/>
        </p:nvSpPr>
        <p:spPr>
          <a:xfrm>
            <a:off x="342900" y="5886070"/>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ハードウェア割り込み</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6" name="コンテンツ プレースホルダ 1"/>
          <p:cNvSpPr txBox="1">
            <a:spLocks/>
          </p:cNvSpPr>
          <p:nvPr/>
        </p:nvSpPr>
        <p:spPr>
          <a:xfrm>
            <a:off x="342900" y="6310322"/>
            <a:ext cx="6172200" cy="261610"/>
          </a:xfrm>
          <a:prstGeom prst="rect">
            <a:avLst/>
          </a:prstGeom>
        </p:spPr>
        <p:txBody>
          <a:bodyPr vert="horz">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ハードウェア割り込み</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(IRQ)</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と</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IDT</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の番号の対応</a:t>
            </a:r>
            <a:r>
              <a:rPr lang="ja-JP" altLang="en-US" sz="1100" dirty="0" smtClean="0">
                <a:latin typeface="メイリオ" pitchFamily="50" charset="-128"/>
                <a:ea typeface="メイリオ" pitchFamily="50" charset="-128"/>
              </a:rPr>
              <a:t>は、</a:t>
            </a:r>
            <a:r>
              <a:rPr lang="en-US" altLang="ja-JP" sz="1100" dirty="0" smtClean="0">
                <a:latin typeface="メイリオ" pitchFamily="50" charset="-128"/>
                <a:ea typeface="メイリオ" pitchFamily="50" charset="-128"/>
              </a:rPr>
              <a:t>IRQ0=0x20</a:t>
            </a:r>
            <a:r>
              <a:rPr lang="ja-JP" altLang="en-US" sz="1100" dirty="0" smtClean="0">
                <a:latin typeface="メイリオ" pitchFamily="50" charset="-128"/>
                <a:ea typeface="メイリオ" pitchFamily="50" charset="-128"/>
              </a:rPr>
              <a:t>から順に割り振る。</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デ</a:t>
            </a:r>
            <a:r>
              <a:rPr kumimoji="1" lang="ja-JP" altLang="en-US" dirty="0" smtClean="0"/>
              <a:t>バイス管理</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a:p>
        </p:txBody>
      </p:sp>
      <p:sp>
        <p:nvSpPr>
          <p:cNvPr id="2" name="コンテンツ プレースホルダ 1"/>
          <p:cNvSpPr>
            <a:spLocks noGrp="1"/>
          </p:cNvSpPr>
          <p:nvPr>
            <p:ph sz="quarter" idx="1"/>
          </p:nvPr>
        </p:nvSpPr>
        <p:spPr>
          <a:xfrm>
            <a:off x="342900" y="2238356"/>
            <a:ext cx="6172200" cy="1246495"/>
          </a:xfrm>
        </p:spPr>
        <p:txBody>
          <a:bodyPr/>
          <a:lstStyle/>
          <a:p>
            <a:pPr marL="228600" indent="-228600"/>
            <a:r>
              <a:rPr lang="ja-JP" altLang="en-US" sz="1100" dirty="0" smtClean="0"/>
              <a:t>デバイス管理、各デバイス・ドライバ、各種デバイスの初期化時の流れを以下に示す。</a:t>
            </a:r>
            <a:endParaRPr lang="en-US" altLang="ja-JP" sz="1100" dirty="0" smtClean="0"/>
          </a:p>
          <a:p>
            <a:pPr marL="366713" indent="-185738">
              <a:buSzPct val="100000"/>
              <a:buFont typeface="+mj-lt"/>
              <a:buAutoNum type="arabicPeriod"/>
            </a:pPr>
            <a:r>
              <a:rPr lang="ja-JP" altLang="en-US" sz="1100" dirty="0" smtClean="0"/>
              <a:t>デバイス管理の初期化時に各デバイス・ドライバを初期化する。</a:t>
            </a:r>
            <a:endParaRPr lang="en-US" altLang="ja-JP" sz="1100" dirty="0" smtClean="0"/>
          </a:p>
          <a:p>
            <a:pPr marL="366713" indent="-185738">
              <a:buSzPct val="100000"/>
              <a:buFont typeface="+mj-lt"/>
              <a:buAutoNum type="arabicPeriod"/>
            </a:pPr>
            <a:r>
              <a:rPr lang="ja-JP" altLang="en-US" sz="1100" dirty="0" smtClean="0"/>
              <a:t>各ドライバはデバイスを発見すると、デバイス管理にデバイス情報を登録する。</a:t>
            </a:r>
            <a:endParaRPr lang="en-US" altLang="ja-JP" sz="1100" dirty="0" smtClean="0"/>
          </a:p>
          <a:p>
            <a:pPr marL="366713" indent="-185738">
              <a:buSzPct val="100000"/>
              <a:buFont typeface="+mj-lt"/>
              <a:buAutoNum type="arabicPeriod"/>
            </a:pPr>
            <a:r>
              <a:rPr lang="ja-JP" altLang="en-US" sz="1100" dirty="0" smtClean="0"/>
              <a:t>デバイス登録時、そのデバイスにデバイス</a:t>
            </a:r>
            <a:r>
              <a:rPr lang="en-US" altLang="ja-JP" sz="1100" dirty="0" smtClean="0"/>
              <a:t>ID</a:t>
            </a:r>
            <a:r>
              <a:rPr lang="ja-JP" altLang="en-US" sz="1100" dirty="0" smtClean="0"/>
              <a:t>を発行し、以降そのデバイス</a:t>
            </a:r>
            <a:r>
              <a:rPr lang="en-US" altLang="ja-JP" sz="1100" dirty="0" smtClean="0"/>
              <a:t>ID</a:t>
            </a:r>
            <a:r>
              <a:rPr lang="ja-JP" altLang="en-US" sz="1100" dirty="0" smtClean="0"/>
              <a:t>で管理する。</a:t>
            </a:r>
            <a:endParaRPr lang="en-US" altLang="ja-JP" sz="1100" dirty="0" smtClean="0"/>
          </a:p>
          <a:p>
            <a:pPr marL="366713" indent="-185738">
              <a:buSzPct val="100000"/>
              <a:buFont typeface="+mj-lt"/>
              <a:buAutoNum type="arabicPeriod"/>
            </a:pPr>
            <a:r>
              <a:rPr lang="ja-JP" altLang="en-US" sz="1100" dirty="0" smtClean="0"/>
              <a:t>デバイス登録時、ファイルシステムを割り当てる。</a:t>
            </a:r>
            <a:endParaRPr lang="en-US" altLang="ja-JP" sz="1100" dirty="0" smtClean="0"/>
          </a:p>
        </p:txBody>
      </p:sp>
      <p:sp>
        <p:nvSpPr>
          <p:cNvPr id="5"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初期化</a:t>
            </a:r>
            <a:r>
              <a:rPr lang="ja-JP" altLang="en-US" sz="1200" dirty="0" smtClean="0">
                <a:latin typeface="メイリオ" pitchFamily="50" charset="-128"/>
                <a:ea typeface="メイリオ" pitchFamily="50" charset="-128"/>
              </a:rPr>
              <a:t>の流れ</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8" name="コンテンツ プレースホルダ 1"/>
          <p:cNvSpPr txBox="1">
            <a:spLocks/>
          </p:cNvSpPr>
          <p:nvPr/>
        </p:nvSpPr>
        <p:spPr>
          <a:xfrm>
            <a:off x="342900" y="4167182"/>
            <a:ext cx="6172200" cy="1261884"/>
          </a:xfrm>
          <a:prstGeom prst="rect">
            <a:avLst/>
          </a:prstGeom>
        </p:spPr>
        <p:txBody>
          <a:bodyPr vert="horz">
            <a:spAutoFit/>
          </a:bodyPr>
          <a:lstStyle/>
          <a:p>
            <a:pPr marR="0" lvl="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latin typeface="メイリオ" pitchFamily="50" charset="-128"/>
                <a:ea typeface="メイリオ" pitchFamily="50" charset="-128"/>
              </a:rPr>
              <a:t>デバイスの制御には、デバイス制御データ・クラスを用いる。デバイス制御データ・クラスは、制御するデバイスによって、さまざまな種類のクラスを定義できる。</a:t>
            </a:r>
            <a:endParaRPr lang="en-US" altLang="ja-JP" sz="1100" dirty="0" smtClean="0">
              <a:latin typeface="メイリオ" pitchFamily="50" charset="-128"/>
              <a:ea typeface="メイリオ" pitchFamily="50" charset="-128"/>
            </a:endParaRPr>
          </a:p>
          <a:p>
            <a:pPr marR="0" lvl="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latin typeface="メイリオ" pitchFamily="50" charset="-128"/>
                <a:ea typeface="メイリオ" pitchFamily="50" charset="-128"/>
              </a:rPr>
              <a:t>デバイス制御データ・クラスの基本的な情報として、制御の種類、クラスの種類、デバイス</a:t>
            </a:r>
            <a:r>
              <a:rPr lang="en-US" altLang="ja-JP" sz="1100" dirty="0" smtClean="0">
                <a:latin typeface="メイリオ" pitchFamily="50" charset="-128"/>
                <a:ea typeface="メイリオ" pitchFamily="50" charset="-128"/>
              </a:rPr>
              <a:t>ID</a:t>
            </a:r>
            <a:r>
              <a:rPr lang="ja-JP" altLang="en-US" sz="1100" dirty="0" smtClean="0">
                <a:latin typeface="メイリオ" pitchFamily="50" charset="-128"/>
                <a:ea typeface="メイリオ" pitchFamily="50" charset="-128"/>
              </a:rPr>
              <a:t>などの情報を持つ。</a:t>
            </a:r>
            <a:endParaRPr lang="en-US" altLang="ja-JP" sz="1100" dirty="0" smtClean="0">
              <a:latin typeface="メイリオ" pitchFamily="50" charset="-128"/>
              <a:ea typeface="メイリオ" pitchFamily="50" charset="-128"/>
            </a:endParaRPr>
          </a:p>
          <a:p>
            <a:pPr marR="0" lvl="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各デバイス・ドライバは、コントロール関数を用意し、引数としてデバイス制御データ・クラスを受け取り、デバイスを制御する。</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p:txBody>
      </p:sp>
      <p:sp>
        <p:nvSpPr>
          <p:cNvPr id="9" name="コンテンツ プレースホルダ 27"/>
          <p:cNvSpPr txBox="1">
            <a:spLocks/>
          </p:cNvSpPr>
          <p:nvPr/>
        </p:nvSpPr>
        <p:spPr>
          <a:xfrm>
            <a:off x="342900" y="3782745"/>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デバイスの制御</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0" name="コンテンツ プレースホルダ 27"/>
          <p:cNvSpPr txBox="1">
            <a:spLocks/>
          </p:cNvSpPr>
          <p:nvPr/>
        </p:nvSpPr>
        <p:spPr>
          <a:xfrm>
            <a:off x="342900" y="573881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キーボードやマウスなどのデータの制御</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1" name="コンテンツ プレースホルダ 1"/>
          <p:cNvSpPr txBox="1">
            <a:spLocks/>
          </p:cNvSpPr>
          <p:nvPr/>
        </p:nvSpPr>
        <p:spPr>
          <a:xfrm>
            <a:off x="342900" y="6167446"/>
            <a:ext cx="6172200" cy="677108"/>
          </a:xfrm>
          <a:prstGeom prst="rect">
            <a:avLst/>
          </a:prstGeom>
        </p:spPr>
        <p:txBody>
          <a:bodyPr vert="horz">
            <a:spAutoFit/>
          </a:bodyPr>
          <a:lstStyle/>
          <a:p>
            <a:pPr marR="0" lvl="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キーボードやマウスなどの割り込みを持ち、タスク起動</a:t>
            </a:r>
            <a:r>
              <a:rPr lang="ja-JP" altLang="en-US" sz="1100" dirty="0" err="1" smtClean="0">
                <a:latin typeface="メイリオ" pitchFamily="50" charset="-128"/>
                <a:ea typeface="メイリオ" pitchFamily="50" charset="-128"/>
              </a:rPr>
              <a:t>の契</a:t>
            </a:r>
            <a:r>
              <a:rPr lang="ja-JP" altLang="en-US" sz="1100" dirty="0" smtClean="0">
                <a:latin typeface="メイリオ" pitchFamily="50" charset="-128"/>
                <a:ea typeface="メイリオ" pitchFamily="50" charset="-128"/>
              </a:rPr>
              <a:t>機になるようなデバイスのデータは、</a:t>
            </a:r>
            <a:r>
              <a:rPr lang="en-US" altLang="ja-JP" sz="1100" b="1" dirty="0" smtClean="0">
                <a:latin typeface="メイリオ" pitchFamily="50" charset="-128"/>
                <a:ea typeface="メイリオ" pitchFamily="50" charset="-128"/>
              </a:rPr>
              <a:t>”</a:t>
            </a:r>
            <a:r>
              <a:rPr lang="ja-JP" altLang="en-US" sz="1100" b="1" dirty="0" smtClean="0">
                <a:latin typeface="メイリオ" pitchFamily="50" charset="-128"/>
                <a:ea typeface="メイリオ" pitchFamily="50" charset="-128"/>
              </a:rPr>
              <a:t>グローバル・デバイス・データ・キュー</a:t>
            </a:r>
            <a:r>
              <a:rPr lang="en-US" altLang="ja-JP" sz="1100" b="1" dirty="0" smtClean="0">
                <a:latin typeface="メイリオ" pitchFamily="50" charset="-128"/>
                <a:ea typeface="メイリオ" pitchFamily="50" charset="-128"/>
              </a:rPr>
              <a:t>”</a:t>
            </a:r>
            <a:r>
              <a:rPr lang="en-US" altLang="ja-JP" sz="1100" dirty="0" smtClean="0">
                <a:latin typeface="メイリオ" pitchFamily="50" charset="-128"/>
                <a:ea typeface="メイリオ" pitchFamily="50" charset="-128"/>
              </a:rPr>
              <a:t>(GDDQ)</a:t>
            </a:r>
            <a:r>
              <a:rPr lang="ja-JP" altLang="en-US" sz="1100" dirty="0" smtClean="0">
                <a:latin typeface="メイリオ" pitchFamily="50" charset="-128"/>
                <a:ea typeface="メイリオ" pitchFamily="50" charset="-128"/>
              </a:rPr>
              <a:t>を通して制御する。</a:t>
            </a:r>
            <a:endParaRPr lang="en-US" altLang="ja-JP" sz="1100" dirty="0" smtClean="0">
              <a:latin typeface="メイリオ" pitchFamily="50" charset="-128"/>
              <a:ea typeface="メイリオ" pitchFamily="50" charset="-128"/>
            </a:endParaRPr>
          </a:p>
          <a:p>
            <a:pPr marR="0" lvl="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US" altLang="ja-JP" sz="1100" dirty="0" smtClean="0">
                <a:latin typeface="メイリオ" pitchFamily="50" charset="-128"/>
                <a:ea typeface="メイリオ" pitchFamily="50" charset="-128"/>
              </a:rPr>
              <a:t>GDDQ</a:t>
            </a:r>
            <a:r>
              <a:rPr lang="ja-JP" altLang="en-US" sz="1100" dirty="0" smtClean="0">
                <a:latin typeface="メイリオ" pitchFamily="50" charset="-128"/>
                <a:ea typeface="メイリオ" pitchFamily="50" charset="-128"/>
              </a:rPr>
              <a:t>を通るデバイス・データの概念を以下に示す。</a:t>
            </a:r>
            <a:endParaRPr lang="en-US" altLang="ja-JP" sz="1100" dirty="0" smtClean="0">
              <a:latin typeface="メイリオ" pitchFamily="50" charset="-128"/>
              <a:ea typeface="メイリオ" pitchFamily="50" charset="-128"/>
            </a:endParaRPr>
          </a:p>
        </p:txBody>
      </p:sp>
      <p:grpSp>
        <p:nvGrpSpPr>
          <p:cNvPr id="20" name="グループ化 19"/>
          <p:cNvGrpSpPr/>
          <p:nvPr/>
        </p:nvGrpSpPr>
        <p:grpSpPr>
          <a:xfrm>
            <a:off x="606023" y="6951711"/>
            <a:ext cx="5429288" cy="1214446"/>
            <a:chOff x="714356" y="6953264"/>
            <a:chExt cx="5429288" cy="1214446"/>
          </a:xfrm>
        </p:grpSpPr>
        <p:sp>
          <p:nvSpPr>
            <p:cNvPr id="34" name="正方形/長方形 33"/>
            <p:cNvSpPr/>
            <p:nvPr/>
          </p:nvSpPr>
          <p:spPr>
            <a:xfrm>
              <a:off x="714356" y="6953264"/>
              <a:ext cx="5429288" cy="12144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1000108" y="7096140"/>
              <a:ext cx="748923"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100" dirty="0" smtClean="0">
                  <a:latin typeface="メイリオ" pitchFamily="50" charset="-128"/>
                  <a:ea typeface="メイリオ" pitchFamily="50" charset="-128"/>
                </a:rPr>
                <a:t>ドライバ</a:t>
              </a:r>
              <a:endParaRPr kumimoji="1" lang="ja-JP" altLang="en-US" sz="1100" dirty="0">
                <a:latin typeface="メイリオ" pitchFamily="50" charset="-128"/>
                <a:ea typeface="メイリオ" pitchFamily="50" charset="-128"/>
              </a:endParaRPr>
            </a:p>
          </p:txBody>
        </p:sp>
        <p:sp>
          <p:nvSpPr>
            <p:cNvPr id="14" name="テキスト ボックス 13"/>
            <p:cNvSpPr txBox="1"/>
            <p:nvPr/>
          </p:nvSpPr>
          <p:spPr>
            <a:xfrm>
              <a:off x="3287030" y="7667644"/>
              <a:ext cx="1313180"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100" dirty="0" smtClean="0">
                  <a:latin typeface="メイリオ" pitchFamily="50" charset="-128"/>
                  <a:ea typeface="メイリオ" pitchFamily="50" charset="-128"/>
                </a:rPr>
                <a:t>ファイルシステム</a:t>
              </a:r>
              <a:endParaRPr kumimoji="1" lang="ja-JP" altLang="en-US" sz="1100" dirty="0">
                <a:latin typeface="メイリオ" pitchFamily="50" charset="-128"/>
                <a:ea typeface="メイリオ" pitchFamily="50" charset="-128"/>
              </a:endParaRPr>
            </a:p>
          </p:txBody>
        </p:sp>
        <p:sp>
          <p:nvSpPr>
            <p:cNvPr id="15" name="テキスト ボックス 14"/>
            <p:cNvSpPr txBox="1"/>
            <p:nvPr/>
          </p:nvSpPr>
          <p:spPr>
            <a:xfrm>
              <a:off x="3357562" y="7096140"/>
              <a:ext cx="1172116"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100" dirty="0" smtClean="0">
                  <a:latin typeface="メイリオ" pitchFamily="50" charset="-128"/>
                  <a:ea typeface="メイリオ" pitchFamily="50" charset="-128"/>
                </a:rPr>
                <a:t>ウィンドウ管理</a:t>
              </a:r>
              <a:endParaRPr kumimoji="1" lang="ja-JP" altLang="en-US" sz="1100" dirty="0">
                <a:latin typeface="メイリオ" pitchFamily="50" charset="-128"/>
                <a:ea typeface="メイリオ" pitchFamily="50" charset="-128"/>
              </a:endParaRPr>
            </a:p>
          </p:txBody>
        </p:sp>
        <p:sp>
          <p:nvSpPr>
            <p:cNvPr id="16" name="テキスト ボックス 15"/>
            <p:cNvSpPr txBox="1"/>
            <p:nvPr/>
          </p:nvSpPr>
          <p:spPr>
            <a:xfrm>
              <a:off x="2251240" y="7096140"/>
              <a:ext cx="606256"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1100" dirty="0" smtClean="0">
                  <a:latin typeface="メイリオ" pitchFamily="50" charset="-128"/>
                  <a:ea typeface="メイリオ" pitchFamily="50" charset="-128"/>
                </a:rPr>
                <a:t>GDDQ</a:t>
              </a:r>
              <a:endParaRPr kumimoji="1" lang="ja-JP" altLang="en-US" sz="1100" dirty="0">
                <a:latin typeface="メイリオ" pitchFamily="50" charset="-128"/>
                <a:ea typeface="メイリオ" pitchFamily="50" charset="-128"/>
              </a:endParaRPr>
            </a:p>
          </p:txBody>
        </p:sp>
        <p:cxnSp>
          <p:nvCxnSpPr>
            <p:cNvPr id="24" name="直線矢印コネクタ 23"/>
            <p:cNvCxnSpPr>
              <a:stCxn id="12" idx="3"/>
              <a:endCxn id="16" idx="1"/>
            </p:cNvCxnSpPr>
            <p:nvPr/>
          </p:nvCxnSpPr>
          <p:spPr>
            <a:xfrm>
              <a:off x="1749031" y="7226945"/>
              <a:ext cx="50220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6" idx="3"/>
              <a:endCxn id="15" idx="1"/>
            </p:cNvCxnSpPr>
            <p:nvPr/>
          </p:nvCxnSpPr>
          <p:spPr>
            <a:xfrm>
              <a:off x="2857496" y="722694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4" idx="0"/>
              <a:endCxn id="15" idx="2"/>
            </p:cNvCxnSpPr>
            <p:nvPr/>
          </p:nvCxnSpPr>
          <p:spPr>
            <a:xfrm rot="5400000" flipH="1" flipV="1">
              <a:off x="3788673" y="7512697"/>
              <a:ext cx="30989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000636" y="7097728"/>
              <a:ext cx="889987"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100" dirty="0" smtClean="0">
                  <a:latin typeface="メイリオ" pitchFamily="50" charset="-128"/>
                  <a:ea typeface="メイリオ" pitchFamily="50" charset="-128"/>
                </a:rPr>
                <a:t>ウィンドウ</a:t>
              </a:r>
              <a:endParaRPr kumimoji="1" lang="ja-JP" altLang="en-US" sz="1100" dirty="0">
                <a:latin typeface="メイリオ" pitchFamily="50" charset="-128"/>
                <a:ea typeface="メイリオ" pitchFamily="50" charset="-128"/>
              </a:endParaRPr>
            </a:p>
          </p:txBody>
        </p:sp>
        <p:cxnSp>
          <p:nvCxnSpPr>
            <p:cNvPr id="31" name="直線矢印コネクタ 30"/>
            <p:cNvCxnSpPr>
              <a:stCxn id="15" idx="3"/>
              <a:endCxn id="30" idx="1"/>
            </p:cNvCxnSpPr>
            <p:nvPr/>
          </p:nvCxnSpPr>
          <p:spPr>
            <a:xfrm>
              <a:off x="4529678" y="7226945"/>
              <a:ext cx="4709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フ</a:t>
            </a:r>
            <a:r>
              <a:rPr kumimoji="1" lang="ja-JP" altLang="en-US" dirty="0" smtClean="0"/>
              <a:t>ァイルシステム</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a:p>
        </p:txBody>
      </p:sp>
      <p:sp>
        <p:nvSpPr>
          <p:cNvPr id="2" name="コンテンツ プレースホルダ 1"/>
          <p:cNvSpPr>
            <a:spLocks noGrp="1"/>
          </p:cNvSpPr>
          <p:nvPr>
            <p:ph sz="quarter" idx="1"/>
          </p:nvPr>
        </p:nvSpPr>
        <p:spPr>
          <a:xfrm>
            <a:off x="342900" y="2238356"/>
            <a:ext cx="6172200" cy="2077492"/>
          </a:xfrm>
        </p:spPr>
        <p:txBody>
          <a:bodyPr/>
          <a:lstStyle/>
          <a:p>
            <a:r>
              <a:rPr kumimoji="1" lang="ja-JP" altLang="en-US" sz="1100" dirty="0" smtClean="0"/>
              <a:t>本</a:t>
            </a:r>
            <a:r>
              <a:rPr kumimoji="1" lang="en-US" altLang="ja-JP" sz="1100" dirty="0" smtClean="0"/>
              <a:t>OS</a:t>
            </a:r>
            <a:r>
              <a:rPr kumimoji="1" lang="ja-JP" altLang="en-US" sz="1100" dirty="0" smtClean="0"/>
              <a:t>の</a:t>
            </a:r>
            <a:r>
              <a:rPr kumimoji="1" lang="ja-JP" altLang="en-US" sz="1100" dirty="0" smtClean="0"/>
              <a:t>ファイルシステムは、</a:t>
            </a:r>
            <a:r>
              <a:rPr lang="ja-JP" altLang="en-US" sz="1100" dirty="0" smtClean="0"/>
              <a:t>バーチャル・ファイル・システム</a:t>
            </a:r>
            <a:r>
              <a:rPr lang="en-US" altLang="ja-JP" sz="1100" dirty="0" smtClean="0"/>
              <a:t>(VFS)</a:t>
            </a:r>
            <a:r>
              <a:rPr lang="ja-JP" altLang="en-US" sz="1100" dirty="0" smtClean="0"/>
              <a:t>で、</a:t>
            </a:r>
            <a:r>
              <a:rPr kumimoji="1" lang="ja-JP" altLang="en-US" sz="1100" dirty="0" smtClean="0"/>
              <a:t>さまざまなフォーマットのファイルシステムを全く意識することなく使用することができる。</a:t>
            </a:r>
            <a:endParaRPr kumimoji="1" lang="en-US" altLang="ja-JP" sz="1100" dirty="0" smtClean="0"/>
          </a:p>
          <a:p>
            <a:r>
              <a:rPr lang="ja-JP" altLang="en-US" sz="1100" dirty="0" smtClean="0"/>
              <a:t>また、キーボードやマウスも仮想的なファイルシステムを実装することで容易にデータを読み取ることが可能。</a:t>
            </a:r>
            <a:endParaRPr lang="en-US" altLang="ja-JP" sz="1100" dirty="0" smtClean="0"/>
          </a:p>
          <a:p>
            <a:r>
              <a:rPr kumimoji="1" lang="ja-JP" altLang="en-US" sz="1100" dirty="0" smtClean="0"/>
              <a:t>ファイルの読み取りや書き込みには、以下の情報を用いる。</a:t>
            </a:r>
            <a:endParaRPr kumimoji="1" lang="en-US" altLang="ja-JP" sz="1100" dirty="0" smtClean="0"/>
          </a:p>
          <a:p>
            <a:pPr marL="361950" indent="-180975">
              <a:buFont typeface="Wingdings" pitchFamily="2" charset="2"/>
              <a:buChar char="l"/>
            </a:pPr>
            <a:r>
              <a:rPr lang="ja-JP" altLang="en-US" sz="1100" dirty="0" smtClean="0"/>
              <a:t>ファイルパス</a:t>
            </a:r>
            <a:r>
              <a:rPr lang="en-US" altLang="ja-JP" sz="1100" dirty="0" smtClean="0"/>
              <a:t>(const char*)</a:t>
            </a:r>
          </a:p>
          <a:p>
            <a:pPr marL="361950" indent="-180975">
              <a:buFont typeface="Wingdings" pitchFamily="2" charset="2"/>
              <a:buChar char="l"/>
            </a:pPr>
            <a:r>
              <a:rPr kumimoji="1" lang="ja-JP" altLang="en-US" sz="1100" dirty="0" smtClean="0"/>
              <a:t>ファイル内オフセット</a:t>
            </a:r>
            <a:r>
              <a:rPr kumimoji="1" lang="en-US" altLang="ja-JP" sz="1100" dirty="0" smtClean="0"/>
              <a:t>(</a:t>
            </a:r>
            <a:r>
              <a:rPr kumimoji="1" lang="en-US" altLang="ja-JP" sz="1100" dirty="0" err="1" smtClean="0"/>
              <a:t>ui</a:t>
            </a:r>
            <a:r>
              <a:rPr kumimoji="1" lang="en-US" altLang="ja-JP" sz="1100" dirty="0" smtClean="0"/>
              <a:t>)</a:t>
            </a:r>
          </a:p>
          <a:p>
            <a:pPr marL="361950" indent="-180975">
              <a:buFont typeface="Wingdings" pitchFamily="2" charset="2"/>
              <a:buChar char="l"/>
            </a:pPr>
            <a:r>
              <a:rPr lang="ja-JP" altLang="en-US" sz="1100" dirty="0" smtClean="0"/>
              <a:t>データ格納先バッファアドレス</a:t>
            </a:r>
            <a:r>
              <a:rPr lang="en-US" altLang="ja-JP" sz="1100" dirty="0" smtClean="0"/>
              <a:t>(void*)</a:t>
            </a:r>
          </a:p>
          <a:p>
            <a:pPr marL="361950" indent="-180975">
              <a:buFont typeface="Wingdings" pitchFamily="2" charset="2"/>
              <a:buChar char="l"/>
            </a:pPr>
            <a:r>
              <a:rPr lang="ja-JP" altLang="en-US" sz="1100" dirty="0" smtClean="0"/>
              <a:t>処理データサイズ</a:t>
            </a:r>
            <a:r>
              <a:rPr lang="en-US" altLang="ja-JP" sz="1100" dirty="0" smtClean="0"/>
              <a:t>(</a:t>
            </a:r>
            <a:r>
              <a:rPr lang="en-US" altLang="ja-JP" sz="1100" dirty="0" err="1" smtClean="0"/>
              <a:t>ui</a:t>
            </a:r>
            <a:r>
              <a:rPr lang="en-US" altLang="ja-JP" sz="1100" dirty="0" smtClean="0"/>
              <a:t>)</a:t>
            </a:r>
          </a:p>
        </p:txBody>
      </p:sp>
      <p:sp>
        <p:nvSpPr>
          <p:cNvPr id="5"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ファイルシステム概要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6" name="コンテンツ プレースホルダ 27"/>
          <p:cNvSpPr txBox="1">
            <a:spLocks/>
          </p:cNvSpPr>
          <p:nvPr/>
        </p:nvSpPr>
        <p:spPr>
          <a:xfrm>
            <a:off x="342900" y="4524372"/>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lang="ja-JP" altLang="en-US" sz="1200" dirty="0" smtClean="0">
                <a:latin typeface="メイリオ" pitchFamily="50" charset="-128"/>
                <a:ea typeface="メイリオ" pitchFamily="50" charset="-128"/>
              </a:rPr>
              <a:t>ファイルパス</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8" name="コンテンツ プレースホルダ 1"/>
          <p:cNvSpPr txBox="1">
            <a:spLocks/>
          </p:cNvSpPr>
          <p:nvPr/>
        </p:nvSpPr>
        <p:spPr>
          <a:xfrm>
            <a:off x="342900" y="4953000"/>
            <a:ext cx="6172200" cy="2154436"/>
          </a:xfrm>
          <a:prstGeom prst="rect">
            <a:avLst/>
          </a:prstGeom>
        </p:spPr>
        <p:txBody>
          <a:bodyPr vert="horz">
            <a:spAutoFit/>
          </a:bodyPr>
          <a:lstStyle/>
          <a:p>
            <a:pPr>
              <a:spcBef>
                <a:spcPts val="600"/>
              </a:spcBef>
              <a:buClr>
                <a:schemeClr val="accent1"/>
              </a:buClr>
              <a:buSzPct val="76000"/>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本</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OS</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で</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扱うファイルパス</a:t>
            </a:r>
            <a:r>
              <a:rPr lang="ja-JP" altLang="en-US" sz="1100" dirty="0" smtClean="0">
                <a:latin typeface="メイリオ" pitchFamily="50" charset="-128"/>
                <a:ea typeface="メイリオ" pitchFamily="50" charset="-128"/>
              </a:rPr>
              <a:t>は、</a:t>
            </a:r>
            <a:r>
              <a:rPr lang="en-US" altLang="ja-JP" sz="1100" dirty="0" smtClean="0">
                <a:latin typeface="メイリオ" pitchFamily="50" charset="-128"/>
                <a:ea typeface="メイリオ" pitchFamily="50" charset="-128"/>
              </a:rPr>
              <a:t>“/”</a:t>
            </a:r>
            <a:r>
              <a:rPr lang="ja-JP" altLang="en-US" sz="1100" dirty="0" smtClean="0">
                <a:latin typeface="メイリオ" pitchFamily="50" charset="-128"/>
                <a:ea typeface="メイリオ" pitchFamily="50" charset="-128"/>
              </a:rPr>
              <a:t>から始まり、デバイス</a:t>
            </a:r>
            <a:r>
              <a:rPr lang="en-US" altLang="ja-JP" sz="1100" dirty="0" smtClean="0">
                <a:latin typeface="メイリオ" pitchFamily="50" charset="-128"/>
                <a:ea typeface="メイリオ" pitchFamily="50" charset="-128"/>
              </a:rPr>
              <a:t>ID</a:t>
            </a:r>
            <a:r>
              <a:rPr lang="ja-JP" altLang="en-US" sz="1100" dirty="0" smtClean="0">
                <a:latin typeface="メイリオ" pitchFamily="50" charset="-128"/>
                <a:ea typeface="メイリオ" pitchFamily="50" charset="-128"/>
              </a:rPr>
              <a:t>の後、各ファイル・システムのファイルパスが続く構成である。</a:t>
            </a:r>
            <a:endParaRPr lang="en-US" altLang="ja-JP" sz="1100" dirty="0" smtClean="0">
              <a:latin typeface="メイリオ" pitchFamily="50" charset="-128"/>
              <a:ea typeface="メイリオ" pitchFamily="50" charset="-128"/>
            </a:endParaRPr>
          </a:p>
          <a:p>
            <a:pPr>
              <a:spcBef>
                <a:spcPts val="600"/>
              </a:spcBef>
              <a:buClr>
                <a:schemeClr val="accent1"/>
              </a:buClr>
              <a:buSzPct val="76000"/>
            </a:pPr>
            <a:r>
              <a:rPr lang="ja-JP" altLang="en-US" sz="1100" dirty="0" smtClean="0">
                <a:latin typeface="メイリオ" pitchFamily="50" charset="-128"/>
                <a:ea typeface="メイリオ" pitchFamily="50" charset="-128"/>
              </a:rPr>
              <a:t>ファイルパスのフォーマット</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を以下に正規表現で示す。</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a:p>
            <a:pPr lvl="0">
              <a:spcBef>
                <a:spcPts val="600"/>
              </a:spcBef>
              <a:buClr>
                <a:schemeClr val="accent1"/>
              </a:buClr>
              <a:buSzPct val="76000"/>
            </a:pPr>
            <a:r>
              <a:rPr lang="en-US" altLang="ja-JP" sz="1100" dirty="0" smtClean="0">
                <a:latin typeface="メイリオ" pitchFamily="50" charset="-128"/>
                <a:ea typeface="メイリオ" pitchFamily="50" charset="-128"/>
              </a:rPr>
              <a:t>^/([0-9]+(/[^/]+)*)?/?$</a:t>
            </a:r>
          </a:p>
          <a:p>
            <a:pPr lvl="0">
              <a:spcBef>
                <a:spcPts val="600"/>
              </a:spcBef>
              <a:buClr>
                <a:schemeClr val="accent1"/>
              </a:buClr>
              <a:buSzPct val="76000"/>
            </a:pPr>
            <a:r>
              <a:rPr lang="ja-JP" altLang="en-US" sz="1100" dirty="0" smtClean="0">
                <a:latin typeface="メイリオ" pitchFamily="50" charset="-128"/>
                <a:ea typeface="メイリオ" pitchFamily="50" charset="-128"/>
              </a:rPr>
              <a:t>例：</a:t>
            </a:r>
            <a:endParaRPr lang="en-US" altLang="ja-JP" sz="1100" dirty="0" smtClean="0">
              <a:latin typeface="メイリオ" pitchFamily="50" charset="-128"/>
              <a:ea typeface="メイリオ" pitchFamily="50" charset="-128"/>
            </a:endParaRPr>
          </a:p>
          <a:p>
            <a:pPr marL="180975" lvl="0">
              <a:spcBef>
                <a:spcPts val="600"/>
              </a:spcBef>
              <a:buClr>
                <a:schemeClr val="accent1"/>
              </a:buClr>
              <a:buSzPct val="76000"/>
            </a:pPr>
            <a:r>
              <a:rPr lang="en-US" altLang="ja-JP" sz="1100" dirty="0" smtClean="0">
                <a:latin typeface="メイリオ" pitchFamily="50" charset="-128"/>
                <a:ea typeface="メイリオ" pitchFamily="50" charset="-128"/>
              </a:rPr>
              <a:t>/12/</a:t>
            </a:r>
            <a:r>
              <a:rPr lang="en-US" altLang="ja-JP" sz="1100" dirty="0" err="1" smtClean="0">
                <a:latin typeface="メイリオ" pitchFamily="50" charset="-128"/>
                <a:ea typeface="メイリオ" pitchFamily="50" charset="-128"/>
              </a:rPr>
              <a:t>Mul_light</a:t>
            </a:r>
            <a:r>
              <a:rPr lang="en-US" altLang="ja-JP" sz="1100" dirty="0" smtClean="0">
                <a:latin typeface="メイリオ" pitchFamily="50" charset="-128"/>
                <a:ea typeface="メイリオ" pitchFamily="50" charset="-128"/>
              </a:rPr>
              <a:t>/Kernel/Main.cpp</a:t>
            </a:r>
          </a:p>
          <a:p>
            <a:pPr marL="180975" lvl="0">
              <a:spcBef>
                <a:spcPts val="600"/>
              </a:spcBef>
              <a:buClr>
                <a:schemeClr val="accent1"/>
              </a:buClr>
              <a:buSzPct val="76000"/>
            </a:pPr>
            <a:r>
              <a:rPr lang="en-US" altLang="ja-JP" sz="1100" dirty="0" smtClean="0">
                <a:latin typeface="メイリオ" pitchFamily="50" charset="-128"/>
                <a:ea typeface="メイリオ" pitchFamily="50" charset="-128"/>
              </a:rPr>
              <a:t>/10/</a:t>
            </a:r>
          </a:p>
          <a:p>
            <a:pPr marL="180975" lvl="0">
              <a:spcBef>
                <a:spcPts val="600"/>
              </a:spcBef>
              <a:buClr>
                <a:schemeClr val="accent1"/>
              </a:buClr>
              <a:buSzPct val="76000"/>
              <a:defRPr/>
            </a:pPr>
            <a:r>
              <a:rPr lang="en-US" altLang="ja-JP" sz="1100" dirty="0" smtClean="0">
                <a:latin typeface="メイリオ" pitchFamily="50" charset="-128"/>
                <a:ea typeface="メイリオ" pitchFamily="50" charset="-128"/>
              </a:rPr>
              <a:t>/</a:t>
            </a:r>
          </a:p>
          <a:p>
            <a:pPr lvl="0">
              <a:spcBef>
                <a:spcPts val="600"/>
              </a:spcBef>
              <a:buClr>
                <a:schemeClr val="accent1"/>
              </a:buClr>
              <a:buSzPct val="76000"/>
              <a:defRPr/>
            </a:pPr>
            <a:endParaRPr lang="en-US" altLang="ja-JP" sz="1100" dirty="0" smtClean="0">
              <a:latin typeface="メイリオ" pitchFamily="50" charset="-128"/>
              <a:ea typeface="メイリオ"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b="1" dirty="0" smtClean="0">
                <a:solidFill>
                  <a:srgbClr val="3333FF"/>
                </a:solidFill>
                <a:latin typeface="ＭＳ Ｐ明朝" pitchFamily="18" charset="-128"/>
                <a:ea typeface="ＭＳ Ｐ明朝" pitchFamily="18" charset="-128"/>
              </a:rPr>
              <a:t>G</a:t>
            </a:r>
            <a:r>
              <a:rPr kumimoji="1" lang="en-US" altLang="ja-JP" b="1" dirty="0" smtClean="0">
                <a:latin typeface="ＭＳ Ｐ明朝" pitchFamily="18" charset="-128"/>
                <a:ea typeface="ＭＳ Ｐ明朝" pitchFamily="18" charset="-128"/>
              </a:rPr>
              <a:t>UI</a:t>
            </a:r>
            <a:endParaRPr kumimoji="1" lang="ja-JP" altLang="en-US" b="1" dirty="0">
              <a:latin typeface="ＭＳ Ｐ明朝" pitchFamily="18" charset="-128"/>
              <a:ea typeface="ＭＳ Ｐ明朝" pitchFamily="18" charset="-128"/>
            </a:endParaRPr>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a:p>
        </p:txBody>
      </p:sp>
      <p:sp>
        <p:nvSpPr>
          <p:cNvPr id="6" name="コンテンツ プレースホルダ 5"/>
          <p:cNvSpPr>
            <a:spLocks noGrp="1"/>
          </p:cNvSpPr>
          <p:nvPr>
            <p:ph sz="quarter" idx="1"/>
          </p:nvPr>
        </p:nvSpPr>
        <p:spPr>
          <a:xfrm>
            <a:off x="342900" y="2229603"/>
            <a:ext cx="6172200" cy="1738938"/>
          </a:xfrm>
        </p:spPr>
        <p:txBody>
          <a:bodyPr/>
          <a:lstStyle/>
          <a:p>
            <a:r>
              <a:rPr lang="ja-JP" altLang="en-US" sz="1100" dirty="0" smtClean="0"/>
              <a:t>このモジュールは、描画に関する一切を処理する。</a:t>
            </a:r>
            <a:endParaRPr lang="en-US" altLang="ja-JP" sz="1100" dirty="0" smtClean="0"/>
          </a:p>
          <a:p>
            <a:r>
              <a:rPr kumimoji="1" lang="ja-JP" altLang="en-US" sz="1100" dirty="0" smtClean="0"/>
              <a:t>主</a:t>
            </a:r>
            <a:r>
              <a:rPr kumimoji="1" lang="ja-JP" altLang="en-US" sz="1100" dirty="0" smtClean="0"/>
              <a:t>に、以下のことを行う。</a:t>
            </a:r>
            <a:endParaRPr kumimoji="1" lang="en-US" altLang="ja-JP" sz="1100" dirty="0" smtClean="0"/>
          </a:p>
          <a:p>
            <a:pPr marL="361950" indent="-180975">
              <a:buFont typeface="Wingdings" pitchFamily="2" charset="2"/>
              <a:buChar char="l"/>
            </a:pPr>
            <a:r>
              <a:rPr kumimoji="1" lang="ja-JP" altLang="en-US" sz="1100" dirty="0" smtClean="0"/>
              <a:t>画面解像度の管理</a:t>
            </a:r>
            <a:endParaRPr kumimoji="1" lang="en-US" altLang="ja-JP" sz="1100" dirty="0" smtClean="0"/>
          </a:p>
          <a:p>
            <a:pPr marL="361950" indent="-180975">
              <a:buFont typeface="Wingdings" pitchFamily="2" charset="2"/>
              <a:buChar char="l"/>
            </a:pPr>
            <a:r>
              <a:rPr lang="ja-JP" altLang="en-US" sz="1100" dirty="0" smtClean="0"/>
              <a:t>ウィンドウの描画</a:t>
            </a:r>
            <a:endParaRPr lang="en-US" altLang="ja-JP" sz="1100" dirty="0" smtClean="0"/>
          </a:p>
          <a:p>
            <a:pPr marL="361950" indent="-180975">
              <a:buFont typeface="Wingdings" pitchFamily="2" charset="2"/>
              <a:buChar char="l"/>
            </a:pPr>
            <a:r>
              <a:rPr kumimoji="1" lang="ja-JP" altLang="en-US" sz="1100" dirty="0" smtClean="0"/>
              <a:t>デスクトップやタスクバーの描画</a:t>
            </a:r>
            <a:endParaRPr kumimoji="1" lang="en-US" altLang="ja-JP" sz="1100" dirty="0" smtClean="0"/>
          </a:p>
          <a:p>
            <a:pPr marL="361950" indent="-180975">
              <a:buFont typeface="Wingdings" pitchFamily="2" charset="2"/>
              <a:buChar char="l"/>
            </a:pPr>
            <a:r>
              <a:rPr lang="ja-JP" altLang="en-US" sz="1100" dirty="0" smtClean="0"/>
              <a:t>マウスの描画</a:t>
            </a:r>
            <a:endParaRPr lang="en-US" altLang="ja-JP" sz="1100" dirty="0" smtClean="0"/>
          </a:p>
          <a:p>
            <a:pPr marL="361950" indent="-180975">
              <a:buFont typeface="Wingdings" pitchFamily="2" charset="2"/>
              <a:buChar char="l"/>
            </a:pPr>
            <a:r>
              <a:rPr lang="ja-JP" altLang="en-US" sz="1100" dirty="0" smtClean="0"/>
              <a:t>バッファの</a:t>
            </a:r>
            <a:r>
              <a:rPr lang="en-US" altLang="ja-JP" sz="1100" dirty="0" smtClean="0"/>
              <a:t>VRAM</a:t>
            </a:r>
            <a:r>
              <a:rPr lang="ja-JP" altLang="en-US" sz="1100" dirty="0" smtClean="0"/>
              <a:t>転送</a:t>
            </a:r>
            <a:endParaRPr lang="en-US" altLang="ja-JP" sz="1100" dirty="0" smtClean="0"/>
          </a:p>
        </p:txBody>
      </p:sp>
      <p:sp>
        <p:nvSpPr>
          <p:cNvPr id="5"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GUI</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8" name="コンテンツ プレースホルダ 27"/>
          <p:cNvSpPr txBox="1">
            <a:spLocks/>
          </p:cNvSpPr>
          <p:nvPr/>
        </p:nvSpPr>
        <p:spPr>
          <a:xfrm>
            <a:off x="342900" y="4167182"/>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画面出力規格</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9" name="コンテンツ プレースホルダ 5"/>
          <p:cNvSpPr txBox="1">
            <a:spLocks/>
          </p:cNvSpPr>
          <p:nvPr/>
        </p:nvSpPr>
        <p:spPr>
          <a:xfrm>
            <a:off x="342900" y="4595810"/>
            <a:ext cx="6172200" cy="846386"/>
          </a:xfrm>
          <a:prstGeom prst="rect">
            <a:avLst/>
          </a:prstGeom>
        </p:spPr>
        <p:txBody>
          <a:bodyPr vert="horz">
            <a:spAutoFit/>
          </a:bodyPr>
          <a:lstStyle/>
          <a:p>
            <a:pPr>
              <a:spcBef>
                <a:spcPts val="600"/>
              </a:spcBef>
              <a:buClr>
                <a:schemeClr val="accent1"/>
              </a:buClr>
              <a:buSzPct val="76000"/>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ビデオカードの一般的なドライバが利用できないため、</a:t>
            </a:r>
            <a:r>
              <a:rPr lang="en-US" altLang="ja-JP" sz="1100" dirty="0" smtClean="0">
                <a:latin typeface="メイリオ" pitchFamily="50" charset="-128"/>
                <a:ea typeface="メイリオ" pitchFamily="50" charset="-128"/>
              </a:rPr>
              <a:t>VESA BIOS Extensions (VBE</a:t>
            </a:r>
            <a:r>
              <a:rPr lang="en-US" altLang="ja-JP" sz="1100" dirty="0" smtClean="0">
                <a:latin typeface="メイリオ" pitchFamily="50" charset="-128"/>
                <a:ea typeface="メイリオ" pitchFamily="50" charset="-128"/>
              </a:rPr>
              <a:t>)</a:t>
            </a:r>
            <a:r>
              <a:rPr lang="ja-JP" altLang="en-US" sz="1100" dirty="0" smtClean="0">
                <a:latin typeface="メイリオ" pitchFamily="50" charset="-128"/>
                <a:ea typeface="メイリオ" pitchFamily="50" charset="-128"/>
              </a:rPr>
              <a:t>を利用する。</a:t>
            </a:r>
            <a:endParaRPr lang="en-US" altLang="ja-JP" sz="1100" dirty="0" smtClean="0">
              <a:latin typeface="メイリオ" pitchFamily="50" charset="-128"/>
              <a:ea typeface="メイリオ" pitchFamily="50" charset="-128"/>
            </a:endParaRPr>
          </a:p>
          <a:p>
            <a:pPr>
              <a:spcBef>
                <a:spcPts val="600"/>
              </a:spcBef>
              <a:buClr>
                <a:schemeClr val="accent1"/>
              </a:buClr>
              <a:buSzPct val="76000"/>
            </a:pPr>
            <a:r>
              <a:rPr lang="en-US" altLang="ja-JP" sz="1100" dirty="0" smtClean="0">
                <a:latin typeface="メイリオ" pitchFamily="50" charset="-128"/>
                <a:ea typeface="メイリオ" pitchFamily="50" charset="-128"/>
              </a:rPr>
              <a:t>VBE</a:t>
            </a:r>
            <a:r>
              <a:rPr lang="ja-JP" altLang="en-US" sz="1100" dirty="0" smtClean="0">
                <a:latin typeface="メイリオ" pitchFamily="50" charset="-128"/>
                <a:ea typeface="メイリオ" pitchFamily="50" charset="-128"/>
              </a:rPr>
              <a:t>は基本的な情報</a:t>
            </a:r>
            <a:r>
              <a:rPr lang="en-US" altLang="ja-JP" sz="1100" dirty="0" smtClean="0">
                <a:latin typeface="メイリオ" pitchFamily="50" charset="-128"/>
                <a:ea typeface="メイリオ" pitchFamily="50" charset="-128"/>
              </a:rPr>
              <a:t>(VRAM</a:t>
            </a:r>
            <a:r>
              <a:rPr lang="ja-JP" altLang="en-US" sz="1100" dirty="0" smtClean="0">
                <a:latin typeface="メイリオ" pitchFamily="50" charset="-128"/>
                <a:ea typeface="メイリオ" pitchFamily="50" charset="-128"/>
              </a:rPr>
              <a:t>のアドレスなど</a:t>
            </a:r>
            <a:r>
              <a:rPr lang="en-US" altLang="ja-JP" sz="1100" dirty="0" smtClean="0">
                <a:latin typeface="メイリオ" pitchFamily="50" charset="-128"/>
                <a:ea typeface="メイリオ" pitchFamily="50" charset="-128"/>
              </a:rPr>
              <a:t>)</a:t>
            </a:r>
            <a:r>
              <a:rPr lang="ja-JP" altLang="en-US" sz="1100" dirty="0" smtClean="0">
                <a:latin typeface="メイリオ" pitchFamily="50" charset="-128"/>
                <a:ea typeface="メイリオ" pitchFamily="50" charset="-128"/>
              </a:rPr>
              <a:t>の提供しかせず、ウィンドウの描画などには一切関知しないため、それらの処理は</a:t>
            </a:r>
            <a:r>
              <a:rPr lang="ja-JP" altLang="en-US" sz="1100" dirty="0" smtClean="0">
                <a:latin typeface="メイリオ" pitchFamily="50" charset="-128"/>
                <a:ea typeface="メイリオ" pitchFamily="50" charset="-128"/>
              </a:rPr>
              <a:t>全て</a:t>
            </a:r>
            <a:r>
              <a:rPr lang="ja-JP" altLang="en-US" sz="1100" dirty="0" smtClean="0">
                <a:latin typeface="メイリオ" pitchFamily="50" charset="-128"/>
                <a:ea typeface="メイリオ" pitchFamily="50" charset="-128"/>
              </a:rPr>
              <a:t>ソフトウェアで処理しなければいけない。</a:t>
            </a:r>
            <a:endParaRPr lang="ja-JP" altLang="en-US" sz="1100" dirty="0" smtClean="0">
              <a:latin typeface="メイリオ" pitchFamily="50" charset="-128"/>
              <a:ea typeface="メイリオ" pitchFamily="50" charset="-128"/>
            </a:endParaRPr>
          </a:p>
        </p:txBody>
      </p:sp>
      <p:sp>
        <p:nvSpPr>
          <p:cNvPr id="10" name="コンテンツ プレースホルダ 27"/>
          <p:cNvSpPr txBox="1">
            <a:spLocks/>
          </p:cNvSpPr>
          <p:nvPr/>
        </p:nvSpPr>
        <p:spPr>
          <a:xfrm>
            <a:off x="342900" y="5667380"/>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ウィンドウ描画</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1" name="コンテンツ プレースホルダ 5"/>
          <p:cNvSpPr txBox="1">
            <a:spLocks/>
          </p:cNvSpPr>
          <p:nvPr/>
        </p:nvSpPr>
        <p:spPr>
          <a:xfrm>
            <a:off x="342900" y="6096008"/>
            <a:ext cx="6172200" cy="1661993"/>
          </a:xfrm>
          <a:prstGeom prst="rect">
            <a:avLst/>
          </a:prstGeom>
        </p:spPr>
        <p:txBody>
          <a:bodyPr vert="horz">
            <a:spAutoFit/>
          </a:bodyPr>
          <a:lstStyle/>
          <a:p>
            <a:pPr>
              <a:spcBef>
                <a:spcPts val="600"/>
              </a:spcBef>
              <a:buClr>
                <a:schemeClr val="accent1"/>
              </a:buClr>
              <a:buSzPct val="76000"/>
            </a:pPr>
            <a:r>
              <a:rPr lang="ja-JP" altLang="en-US" sz="1100" dirty="0" smtClean="0">
                <a:latin typeface="メイリオ" pitchFamily="50" charset="-128"/>
                <a:ea typeface="メイリオ" pitchFamily="50" charset="-128"/>
              </a:rPr>
              <a:t>ウィンドウはウィンドウ管理の担当のため、</a:t>
            </a:r>
            <a:r>
              <a:rPr lang="en-US" altLang="ja-JP" sz="1100" dirty="0" smtClean="0">
                <a:latin typeface="メイリオ" pitchFamily="50" charset="-128"/>
                <a:ea typeface="メイリオ" pitchFamily="50" charset="-128"/>
              </a:rPr>
              <a:t>GUI</a:t>
            </a:r>
            <a:r>
              <a:rPr lang="ja-JP" altLang="en-US" sz="1100" dirty="0" smtClean="0">
                <a:latin typeface="メイリオ" pitchFamily="50" charset="-128"/>
                <a:ea typeface="メイリオ" pitchFamily="50" charset="-128"/>
              </a:rPr>
              <a:t>は、ウィンドウ管理が持つウィンドウリストを受け取り、ウィンドウを描画する。</a:t>
            </a:r>
            <a:endParaRPr lang="en-US" altLang="ja-JP" sz="1100" dirty="0" smtClean="0">
              <a:latin typeface="メイリオ" pitchFamily="50" charset="-128"/>
              <a:ea typeface="メイリオ" pitchFamily="50" charset="-128"/>
            </a:endParaRPr>
          </a:p>
          <a:p>
            <a:pPr>
              <a:spcBef>
                <a:spcPts val="600"/>
              </a:spcBef>
              <a:buClr>
                <a:schemeClr val="accent1"/>
              </a:buClr>
              <a:buSzPct val="76000"/>
            </a:pPr>
            <a:r>
              <a:rPr lang="ja-JP" altLang="en-US" sz="1100" dirty="0" smtClean="0">
                <a:latin typeface="メイリオ" pitchFamily="50" charset="-128"/>
                <a:ea typeface="メイリオ" pitchFamily="50" charset="-128"/>
              </a:rPr>
              <a:t>描画する順番を以下に示す。</a:t>
            </a:r>
            <a:endParaRPr lang="en-US" altLang="ja-JP" sz="1100" dirty="0" smtClean="0">
              <a:latin typeface="メイリオ" pitchFamily="50" charset="-128"/>
              <a:ea typeface="メイリオ" pitchFamily="50" charset="-128"/>
            </a:endParaRPr>
          </a:p>
          <a:p>
            <a:pPr marL="361950" indent="-180975">
              <a:spcBef>
                <a:spcPts val="600"/>
              </a:spcBef>
              <a:buClr>
                <a:schemeClr val="accent1"/>
              </a:buClr>
              <a:buSzPct val="100000"/>
              <a:buFont typeface="+mj-lt"/>
              <a:buAutoNum type="arabicPeriod"/>
            </a:pPr>
            <a:r>
              <a:rPr lang="ja-JP" altLang="en-US" sz="1100" dirty="0" smtClean="0">
                <a:latin typeface="メイリオ" pitchFamily="50" charset="-128"/>
                <a:ea typeface="メイリオ" pitchFamily="50" charset="-128"/>
              </a:rPr>
              <a:t>デスクトップ</a:t>
            </a:r>
            <a:r>
              <a:rPr lang="en-US" altLang="ja-JP" sz="1100" dirty="0" smtClean="0">
                <a:latin typeface="メイリオ" pitchFamily="50" charset="-128"/>
                <a:ea typeface="メイリオ" pitchFamily="50" charset="-128"/>
              </a:rPr>
              <a:t>(</a:t>
            </a:r>
            <a:r>
              <a:rPr lang="ja-JP" altLang="en-US" sz="1100" dirty="0" smtClean="0">
                <a:latin typeface="メイリオ" pitchFamily="50" charset="-128"/>
                <a:ea typeface="メイリオ" pitchFamily="50" charset="-128"/>
              </a:rPr>
              <a:t>壁紙やアイコンなど</a:t>
            </a:r>
            <a:r>
              <a:rPr lang="en-US" altLang="ja-JP" sz="1100" dirty="0" smtClean="0">
                <a:latin typeface="メイリオ" pitchFamily="50" charset="-128"/>
                <a:ea typeface="メイリオ" pitchFamily="50" charset="-128"/>
              </a:rPr>
              <a:t>)</a:t>
            </a:r>
          </a:p>
          <a:p>
            <a:pPr marL="361950" indent="-180975">
              <a:spcBef>
                <a:spcPts val="600"/>
              </a:spcBef>
              <a:buClr>
                <a:schemeClr val="accent1"/>
              </a:buClr>
              <a:buSzPct val="100000"/>
              <a:buFont typeface="+mj-lt"/>
              <a:buAutoNum type="arabicPeriod"/>
            </a:pPr>
            <a:r>
              <a:rPr lang="ja-JP" altLang="en-US" sz="1100" dirty="0" smtClean="0">
                <a:latin typeface="メイリオ" pitchFamily="50" charset="-128"/>
                <a:ea typeface="メイリオ" pitchFamily="50" charset="-128"/>
              </a:rPr>
              <a:t>各ウィンドウ</a:t>
            </a:r>
            <a:endParaRPr lang="en-US" altLang="ja-JP" sz="1100" dirty="0" smtClean="0">
              <a:latin typeface="メイリオ" pitchFamily="50" charset="-128"/>
              <a:ea typeface="メイリオ" pitchFamily="50" charset="-128"/>
            </a:endParaRPr>
          </a:p>
          <a:p>
            <a:pPr marL="361950" indent="-180975">
              <a:spcBef>
                <a:spcPts val="600"/>
              </a:spcBef>
              <a:buClr>
                <a:schemeClr val="accent1"/>
              </a:buClr>
              <a:buSzPct val="100000"/>
              <a:buFont typeface="+mj-lt"/>
              <a:buAutoNum type="arabicPeriod"/>
            </a:pPr>
            <a:r>
              <a:rPr lang="ja-JP" altLang="en-US" sz="1100" dirty="0" smtClean="0">
                <a:latin typeface="メイリオ" pitchFamily="50" charset="-128"/>
                <a:ea typeface="メイリオ" pitchFamily="50" charset="-128"/>
              </a:rPr>
              <a:t>タスクバー</a:t>
            </a:r>
            <a:endParaRPr lang="en-US" altLang="ja-JP" sz="1100" dirty="0" smtClean="0">
              <a:latin typeface="メイリオ" pitchFamily="50" charset="-128"/>
              <a:ea typeface="メイリオ" pitchFamily="50" charset="-128"/>
            </a:endParaRPr>
          </a:p>
          <a:p>
            <a:pPr marL="361950" indent="-180975">
              <a:spcBef>
                <a:spcPts val="600"/>
              </a:spcBef>
              <a:buClr>
                <a:schemeClr val="accent1"/>
              </a:buClr>
              <a:buSzPct val="100000"/>
              <a:buFont typeface="+mj-lt"/>
              <a:buAutoNum type="arabicPeriod"/>
            </a:pPr>
            <a:r>
              <a:rPr lang="ja-JP" altLang="en-US" sz="1100" dirty="0" smtClean="0">
                <a:latin typeface="メイリオ" pitchFamily="50" charset="-128"/>
                <a:ea typeface="メイリオ" pitchFamily="50" charset="-128"/>
              </a:rPr>
              <a:t>マウス</a:t>
            </a:r>
            <a:endParaRPr lang="ja-JP" altLang="en-US" sz="1100" dirty="0" smtClean="0">
              <a:latin typeface="メイリオ" pitchFamily="50" charset="-128"/>
              <a:ea typeface="メイリオ" pitchFamily="50" charset="-128"/>
            </a:endParaRPr>
          </a:p>
        </p:txBody>
      </p:sp>
      <p:sp>
        <p:nvSpPr>
          <p:cNvPr id="12" name="コンテンツ プレースホルダ 27"/>
          <p:cNvSpPr txBox="1">
            <a:spLocks/>
          </p:cNvSpPr>
          <p:nvPr/>
        </p:nvSpPr>
        <p:spPr>
          <a:xfrm>
            <a:off x="342900" y="7953396"/>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バッファの</a:t>
            </a:r>
            <a:r>
              <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VRAM</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転送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3" name="コンテンツ プレースホルダ 5"/>
          <p:cNvSpPr txBox="1">
            <a:spLocks/>
          </p:cNvSpPr>
          <p:nvPr/>
        </p:nvSpPr>
        <p:spPr>
          <a:xfrm>
            <a:off x="342900" y="8382024"/>
            <a:ext cx="6172200" cy="600164"/>
          </a:xfrm>
          <a:prstGeom prst="rect">
            <a:avLst/>
          </a:prstGeom>
        </p:spPr>
        <p:txBody>
          <a:bodyPr vert="horz">
            <a:spAutoFit/>
          </a:bodyPr>
          <a:lstStyle/>
          <a:p>
            <a:pPr>
              <a:spcBef>
                <a:spcPts val="600"/>
              </a:spcBef>
              <a:buClr>
                <a:schemeClr val="accent1"/>
              </a:buClr>
              <a:buSzPct val="76000"/>
            </a:pPr>
            <a:r>
              <a:rPr lang="ja-JP" altLang="en-US" sz="1100" dirty="0" smtClean="0">
                <a:latin typeface="メイリオ" pitchFamily="50" charset="-128"/>
                <a:ea typeface="メイリオ" pitchFamily="50" charset="-128"/>
              </a:rPr>
              <a:t>バッファから</a:t>
            </a:r>
            <a:r>
              <a:rPr lang="en-US" altLang="ja-JP" sz="1100" dirty="0" smtClean="0">
                <a:latin typeface="メイリオ" pitchFamily="50" charset="-128"/>
                <a:ea typeface="メイリオ" pitchFamily="50" charset="-128"/>
              </a:rPr>
              <a:t>VRAM</a:t>
            </a:r>
            <a:r>
              <a:rPr lang="ja-JP" altLang="en-US" sz="1100" dirty="0" err="1" smtClean="0">
                <a:latin typeface="メイリオ" pitchFamily="50" charset="-128"/>
                <a:ea typeface="メイリオ" pitchFamily="50" charset="-128"/>
              </a:rPr>
              <a:t>への</a:t>
            </a:r>
            <a:r>
              <a:rPr lang="ja-JP" altLang="en-US" sz="1100" dirty="0" smtClean="0">
                <a:latin typeface="メイリオ" pitchFamily="50" charset="-128"/>
                <a:ea typeface="メイリオ" pitchFamily="50" charset="-128"/>
              </a:rPr>
              <a:t>転送は非常に時間がかかるが、高速化が求められるため、インライン・アセンブリで記述する。さらに、毎回全てを転送していては無駄が多くなるため、矩形領域の転送も用意する。</a:t>
            </a:r>
            <a:endParaRPr lang="ja-JP" altLang="en-US" sz="1100" dirty="0" smtClean="0">
              <a:latin typeface="メイリオ" pitchFamily="50" charset="-128"/>
              <a:ea typeface="メイリオ" pitchFamily="5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solidFill>
                  <a:srgbClr val="3333FF"/>
                </a:solidFill>
              </a:rPr>
              <a:t>ア</a:t>
            </a:r>
            <a:r>
              <a:rPr kumimoji="1" lang="ja-JP" altLang="en-US" dirty="0" smtClean="0"/>
              <a:t>プリケーション</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a:p>
        </p:txBody>
      </p:sp>
      <p:sp>
        <p:nvSpPr>
          <p:cNvPr id="8" name="コンテンツ プレースホルダ 7"/>
          <p:cNvSpPr>
            <a:spLocks noGrp="1"/>
          </p:cNvSpPr>
          <p:nvPr>
            <p:ph sz="quarter" idx="1"/>
          </p:nvPr>
        </p:nvSpPr>
        <p:spPr>
          <a:xfrm>
            <a:off x="342900" y="2238356"/>
            <a:ext cx="6172200" cy="507831"/>
          </a:xfrm>
        </p:spPr>
        <p:txBody>
          <a:bodyPr/>
          <a:lstStyle/>
          <a:p>
            <a:r>
              <a:rPr lang="ja-JP" altLang="en-US" sz="1100" dirty="0" smtClean="0"/>
              <a:t>本</a:t>
            </a:r>
            <a:r>
              <a:rPr lang="en-US" altLang="ja-JP" sz="1100" dirty="0" smtClean="0"/>
              <a:t>OS</a:t>
            </a:r>
            <a:r>
              <a:rPr lang="ja-JP" altLang="en-US" sz="1100" dirty="0" smtClean="0"/>
              <a:t>のアプリケーションは、</a:t>
            </a:r>
            <a:r>
              <a:rPr lang="en-US" altLang="ja-JP" sz="1100" dirty="0" smtClean="0"/>
              <a:t>OS</a:t>
            </a:r>
            <a:r>
              <a:rPr lang="ja-JP" altLang="en-US" sz="1100" dirty="0" smtClean="0"/>
              <a:t>とは完全に分離したモジュールとして動作する。</a:t>
            </a:r>
            <a:endParaRPr lang="en-US" altLang="ja-JP" sz="1100" dirty="0" smtClean="0"/>
          </a:p>
          <a:p>
            <a:r>
              <a:rPr lang="ja-JP" altLang="en-US" sz="1100" dirty="0" smtClean="0"/>
              <a:t>アプリケーションの簡単な仕様を以下に示す。</a:t>
            </a:r>
            <a:endParaRPr kumimoji="1" lang="ja-JP" altLang="en-US" sz="1100" dirty="0"/>
          </a:p>
        </p:txBody>
      </p:sp>
      <p:sp>
        <p:nvSpPr>
          <p:cNvPr id="6" name="コンテンツ プレースホルダ 27"/>
          <p:cNvSpPr txBox="1">
            <a:spLocks/>
          </p:cNvSpPr>
          <p:nvPr/>
        </p:nvSpPr>
        <p:spPr>
          <a:xfrm>
            <a:off x="342897"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lvl="0" indent="-274320">
              <a:spcBef>
                <a:spcPts val="600"/>
              </a:spcBef>
              <a:buClr>
                <a:schemeClr val="accent1"/>
              </a:buClr>
              <a:buSzPct val="76000"/>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lang="ja-JP" altLang="en-US" sz="1200" dirty="0" smtClean="0">
                <a:latin typeface="メイリオ" pitchFamily="50" charset="-128"/>
                <a:ea typeface="メイリオ" pitchFamily="50" charset="-128"/>
              </a:rPr>
              <a:t>アプリケーション</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graphicFrame>
        <p:nvGraphicFramePr>
          <p:cNvPr id="7" name="表 6"/>
          <p:cNvGraphicFramePr>
            <a:graphicFrameLocks noGrp="1"/>
          </p:cNvGraphicFramePr>
          <p:nvPr/>
        </p:nvGraphicFramePr>
        <p:xfrm>
          <a:off x="459487" y="2746187"/>
          <a:ext cx="5898472" cy="777240"/>
        </p:xfrm>
        <a:graphic>
          <a:graphicData uri="http://schemas.openxmlformats.org/drawingml/2006/table">
            <a:tbl>
              <a:tblPr firstCol="1">
                <a:tableStyleId>{85BE263C-DBD7-4A20-BB59-AAB30ACAA65A}</a:tableStyleId>
              </a:tblPr>
              <a:tblGrid>
                <a:gridCol w="1540754"/>
                <a:gridCol w="4357718"/>
              </a:tblGrid>
              <a:tr h="0">
                <a:tc>
                  <a:txBody>
                    <a:bodyPr/>
                    <a:lstStyle/>
                    <a:p>
                      <a:r>
                        <a:rPr kumimoji="1" lang="ja-JP" altLang="en-US" sz="1100" dirty="0" smtClean="0"/>
                        <a:t>開発環境</a:t>
                      </a:r>
                      <a:endParaRPr kumimoji="1" lang="en-US" altLang="ja-JP" sz="1100" dirty="0" smtClean="0">
                        <a:latin typeface="メイリオ" pitchFamily="50" charset="-128"/>
                        <a:ea typeface="メイリオ" pitchFamily="50" charset="-128"/>
                      </a:endParaRPr>
                    </a:p>
                  </a:txBody>
                  <a:tcPr/>
                </a:tc>
                <a:tc>
                  <a:txBody>
                    <a:bodyPr/>
                    <a:lstStyle/>
                    <a:p>
                      <a:r>
                        <a:rPr kumimoji="1" lang="en-US" altLang="ja-JP" sz="1100" dirty="0" smtClean="0"/>
                        <a:t>GCC</a:t>
                      </a:r>
                      <a:endParaRPr kumimoji="1" lang="ja-JP" altLang="en-US" sz="1100" dirty="0">
                        <a:latin typeface="メイリオ" pitchFamily="50" charset="-128"/>
                        <a:ea typeface="メイリオ" pitchFamily="50" charset="-128"/>
                      </a:endParaRPr>
                    </a:p>
                  </a:txBody>
                  <a:tcPr/>
                </a:tc>
              </a:tr>
              <a:tr h="0">
                <a:tc>
                  <a:txBody>
                    <a:bodyPr/>
                    <a:lstStyle/>
                    <a:p>
                      <a:r>
                        <a:rPr kumimoji="1" lang="ja-JP" altLang="en-US" sz="1100" dirty="0" smtClean="0"/>
                        <a:t>拡張子</a:t>
                      </a:r>
                      <a:endParaRPr kumimoji="1" lang="ja-JP" altLang="en-US" sz="1100" dirty="0">
                        <a:latin typeface="メイリオ" pitchFamily="50" charset="-128"/>
                        <a:ea typeface="メイリオ" pitchFamily="50" charset="-128"/>
                      </a:endParaRPr>
                    </a:p>
                  </a:txBody>
                  <a:tcPr/>
                </a:tc>
                <a:tc>
                  <a:txBody>
                    <a:bodyPr/>
                    <a:lstStyle/>
                    <a:p>
                      <a:r>
                        <a:rPr kumimoji="1" lang="en-US" altLang="ja-JP" sz="1100" dirty="0" err="1" smtClean="0"/>
                        <a:t>mlapl</a:t>
                      </a:r>
                      <a:endParaRPr kumimoji="1" lang="ja-JP" altLang="en-US" sz="1100" dirty="0">
                        <a:latin typeface="メイリオ" pitchFamily="50" charset="-128"/>
                        <a:ea typeface="メイリオ" pitchFamily="50" charset="-128"/>
                      </a:endParaRPr>
                    </a:p>
                  </a:txBody>
                  <a:tcPr/>
                </a:tc>
              </a:tr>
              <a:tr h="0">
                <a:tc>
                  <a:txBody>
                    <a:bodyPr/>
                    <a:lstStyle/>
                    <a:p>
                      <a:r>
                        <a:rPr kumimoji="1" lang="ja-JP" altLang="en-US" sz="1100" dirty="0" smtClean="0"/>
                        <a:t>特権レベル</a:t>
                      </a:r>
                      <a:endParaRPr kumimoji="1" lang="ja-JP" altLang="en-US" sz="1100" dirty="0">
                        <a:latin typeface="メイリオ" pitchFamily="50" charset="-128"/>
                        <a:ea typeface="メイリオ" pitchFamily="50" charset="-128"/>
                      </a:endParaRPr>
                    </a:p>
                  </a:txBody>
                  <a:tcPr/>
                </a:tc>
                <a:tc>
                  <a:txBody>
                    <a:bodyPr/>
                    <a:lstStyle/>
                    <a:p>
                      <a:r>
                        <a:rPr kumimoji="1" lang="en-US" altLang="ja-JP" sz="1100" dirty="0" smtClean="0"/>
                        <a:t>3</a:t>
                      </a:r>
                      <a:endParaRPr kumimoji="1" lang="ja-JP" altLang="en-US" sz="1100" dirty="0">
                        <a:latin typeface="メイリオ" pitchFamily="50" charset="-128"/>
                        <a:ea typeface="メイリオ" pitchFamily="50" charset="-128"/>
                      </a:endParaRPr>
                    </a:p>
                  </a:txBody>
                  <a:tcPr/>
                </a:tc>
              </a:tr>
            </a:tbl>
          </a:graphicData>
        </a:graphic>
      </p:graphicFrame>
      <p:sp>
        <p:nvSpPr>
          <p:cNvPr id="10" name="コンテンツ プレースホルダ 7"/>
          <p:cNvSpPr txBox="1">
            <a:spLocks/>
          </p:cNvSpPr>
          <p:nvPr/>
        </p:nvSpPr>
        <p:spPr>
          <a:xfrm>
            <a:off x="342900" y="4167182"/>
            <a:ext cx="6172200" cy="261610"/>
          </a:xfrm>
          <a:prstGeom prst="rect">
            <a:avLst/>
          </a:prstGeom>
        </p:spPr>
        <p:txBody>
          <a:bodyPr vert="horz">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ja-JP" altLang="en-US" sz="1100" dirty="0" smtClean="0">
                <a:latin typeface="メイリオ" pitchFamily="50" charset="-128"/>
                <a:ea typeface="メイリオ" pitchFamily="50" charset="-128"/>
              </a:rPr>
              <a:t>アプリケーションを実行したときの、メモリの使用状況を以下に示す。</a:t>
            </a:r>
            <a:endParaRPr kumimoji="1" lang="ja-JP" altLang="en-US" sz="11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n-cs"/>
            </a:endParaRPr>
          </a:p>
        </p:txBody>
      </p:sp>
      <p:sp>
        <p:nvSpPr>
          <p:cNvPr id="11" name="コンテンツ プレースホルダ 27"/>
          <p:cNvSpPr txBox="1">
            <a:spLocks/>
          </p:cNvSpPr>
          <p:nvPr/>
        </p:nvSpPr>
        <p:spPr>
          <a:xfrm>
            <a:off x="342897" y="3738554"/>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lang="ja-JP" altLang="en-US" sz="1200" dirty="0" smtClean="0">
                <a:latin typeface="メイリオ" pitchFamily="50" charset="-128"/>
                <a:ea typeface="メイリオ" pitchFamily="50" charset="-128"/>
              </a:rPr>
              <a:t>アプリケーション実行時のメモリマップ</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graphicFrame>
        <p:nvGraphicFramePr>
          <p:cNvPr id="13" name="表プレースホルダ 13"/>
          <p:cNvGraphicFramePr>
            <a:graphicFrameLocks/>
          </p:cNvGraphicFramePr>
          <p:nvPr/>
        </p:nvGraphicFramePr>
        <p:xfrm>
          <a:off x="459484" y="4428792"/>
          <a:ext cx="5898475" cy="1554480"/>
        </p:xfrm>
        <a:graphic>
          <a:graphicData uri="http://schemas.openxmlformats.org/drawingml/2006/table">
            <a:tbl>
              <a:tblPr firstRow="1">
                <a:tableStyleId>{85BE263C-DBD7-4A20-BB59-AAB30ACAA65A}</a:tableStyleId>
              </a:tblPr>
              <a:tblGrid>
                <a:gridCol w="2969517"/>
                <a:gridCol w="2928958"/>
              </a:tblGrid>
              <a:tr h="202406">
                <a:tc>
                  <a:txBody>
                    <a:bodyPr/>
                    <a:lstStyle/>
                    <a:p>
                      <a:pPr algn="ctr"/>
                      <a:r>
                        <a:rPr lang="ja-JP" altLang="en-US" sz="1100" baseline="0" dirty="0">
                          <a:latin typeface="Gill Sans MT" pitchFamily="34" charset="0"/>
                          <a:ea typeface="メイリオ" pitchFamily="50" charset="-128"/>
                        </a:rPr>
                        <a:t>内容</a:t>
                      </a:r>
                    </a:p>
                  </a:txBody>
                  <a:tcPr anchor="ctr"/>
                </a:tc>
                <a:tc>
                  <a:txBody>
                    <a:bodyPr/>
                    <a:lstStyle/>
                    <a:p>
                      <a:pPr algn="ctr"/>
                      <a:r>
                        <a:rPr lang="ja-JP" altLang="en-US" sz="1100" baseline="0" dirty="0">
                          <a:latin typeface="Gill Sans MT" pitchFamily="34" charset="0"/>
                          <a:ea typeface="メイリオ" pitchFamily="50" charset="-128"/>
                        </a:rPr>
                        <a:t>サイズ</a:t>
                      </a:r>
                    </a:p>
                  </a:txBody>
                  <a:tcPr anchor="ctr"/>
                </a:tc>
              </a:tr>
              <a:tr h="202406">
                <a:tc>
                  <a:txBody>
                    <a:bodyPr/>
                    <a:lstStyle/>
                    <a:p>
                      <a:r>
                        <a:rPr lang="ja-JP" altLang="en-US" sz="1100" baseline="0" dirty="0" smtClean="0">
                          <a:latin typeface="Gill Sans MT" pitchFamily="34" charset="0"/>
                          <a:ea typeface="メイリオ" pitchFamily="50" charset="-128"/>
                        </a:rPr>
                        <a:t>アプリケーションクラス</a:t>
                      </a:r>
                      <a:r>
                        <a:rPr lang="en-US" altLang="ja-JP" sz="1100" baseline="0" dirty="0" smtClean="0">
                          <a:latin typeface="Gill Sans MT" pitchFamily="34" charset="0"/>
                          <a:ea typeface="メイリオ" pitchFamily="50" charset="-128"/>
                        </a:rPr>
                        <a:t>(TSS</a:t>
                      </a:r>
                      <a:r>
                        <a:rPr lang="ja-JP" altLang="en-US" sz="1100" baseline="0" dirty="0" smtClean="0">
                          <a:latin typeface="Gill Sans MT" pitchFamily="34" charset="0"/>
                          <a:ea typeface="メイリオ" pitchFamily="50" charset="-128"/>
                        </a:rPr>
                        <a:t>などを含む</a:t>
                      </a:r>
                      <a:r>
                        <a:rPr lang="en-US" altLang="ja-JP" sz="1100" baseline="0" dirty="0" smtClean="0">
                          <a:latin typeface="Gill Sans MT" pitchFamily="34" charset="0"/>
                          <a:ea typeface="メイリオ" pitchFamily="50" charset="-128"/>
                        </a:rPr>
                        <a:t>)</a:t>
                      </a:r>
                      <a:endParaRPr lang="ja-JP" altLang="en-US" sz="1100" baseline="0" dirty="0">
                        <a:latin typeface="Gill Sans MT" pitchFamily="34" charset="0"/>
                        <a:ea typeface="メイリオ" pitchFamily="50" charset="-128"/>
                      </a:endParaRPr>
                    </a:p>
                  </a:txBody>
                  <a:tcPr anchor="ctr"/>
                </a:tc>
                <a:tc>
                  <a:txBody>
                    <a:bodyPr/>
                    <a:lstStyle/>
                    <a:p>
                      <a:pPr algn="l"/>
                      <a:r>
                        <a:rPr lang="en-US" sz="1100" baseline="0" dirty="0" smtClean="0">
                          <a:latin typeface="Gill Sans MT" pitchFamily="34" charset="0"/>
                          <a:ea typeface="メイリオ" pitchFamily="50" charset="-128"/>
                        </a:rPr>
                        <a:t>sizeof (Appli)</a:t>
                      </a:r>
                      <a:endParaRPr lang="en-US" sz="1100" baseline="0" dirty="0">
                        <a:latin typeface="Gill Sans MT" pitchFamily="34" charset="0"/>
                        <a:ea typeface="メイリオ" pitchFamily="50" charset="-128"/>
                      </a:endParaRPr>
                    </a:p>
                  </a:txBody>
                  <a:tcPr anchor="ctr"/>
                </a:tc>
              </a:tr>
              <a:tr h="202406">
                <a:tc>
                  <a:txBody>
                    <a:bodyPr/>
                    <a:lstStyle/>
                    <a:p>
                      <a:r>
                        <a:rPr lang="ja-JP" altLang="en-US" sz="1100" baseline="0" dirty="0" smtClean="0">
                          <a:latin typeface="Gill Sans MT" pitchFamily="34" charset="0"/>
                          <a:ea typeface="メイリオ" pitchFamily="50" charset="-128"/>
                        </a:rPr>
                        <a:t>アプリケーション本体</a:t>
                      </a:r>
                      <a:endParaRPr lang="ja-JP" altLang="en-US" sz="1100" baseline="0" dirty="0">
                        <a:latin typeface="Gill Sans MT" pitchFamily="34" charset="0"/>
                        <a:ea typeface="メイリオ" pitchFamily="50" charset="-128"/>
                      </a:endParaRPr>
                    </a:p>
                  </a:txBody>
                  <a:tcPr anchor="ctr"/>
                </a:tc>
                <a:tc>
                  <a:txBody>
                    <a:bodyPr/>
                    <a:lstStyle/>
                    <a:p>
                      <a:pPr algn="l"/>
                      <a:r>
                        <a:rPr lang="ja-JP" altLang="en-US" sz="1100" baseline="0" dirty="0" smtClean="0">
                          <a:latin typeface="Gill Sans MT" pitchFamily="34" charset="0"/>
                          <a:ea typeface="メイリオ" pitchFamily="50" charset="-128"/>
                        </a:rPr>
                        <a:t>アプリケーションヘッダ情報から算出</a:t>
                      </a:r>
                      <a:endParaRPr lang="en-US" sz="1100" baseline="0" dirty="0">
                        <a:latin typeface="Gill Sans MT" pitchFamily="34" charset="0"/>
                        <a:ea typeface="メイリオ" pitchFamily="50" charset="-128"/>
                      </a:endParaRPr>
                    </a:p>
                  </a:txBody>
                  <a:tcPr anchor="ctr"/>
                </a:tc>
              </a:tr>
              <a:tr h="202406">
                <a:tc>
                  <a:txBody>
                    <a:bodyPr/>
                    <a:lstStyle/>
                    <a:p>
                      <a:r>
                        <a:rPr lang="ja-JP" altLang="en-US" sz="1100" baseline="0" dirty="0" smtClean="0">
                          <a:latin typeface="Gill Sans MT" pitchFamily="34" charset="0"/>
                          <a:ea typeface="メイリオ" pitchFamily="50" charset="-128"/>
                        </a:rPr>
                        <a:t>ヒープ領域</a:t>
                      </a:r>
                      <a:endParaRPr lang="en-US" sz="1100" baseline="0" dirty="0">
                        <a:latin typeface="Gill Sans MT" pitchFamily="34" charset="0"/>
                        <a:ea typeface="メイリオ" pitchFamily="50" charset="-128"/>
                      </a:endParaRPr>
                    </a:p>
                  </a:txBody>
                  <a:tcPr anchor="ctr"/>
                </a:tc>
                <a:tc>
                  <a:txBody>
                    <a:bodyPr/>
                    <a:lstStyle/>
                    <a:p>
                      <a:pPr algn="l"/>
                      <a:r>
                        <a:rPr lang="ja-JP" altLang="en-US" sz="1100" baseline="0" dirty="0" smtClean="0">
                          <a:latin typeface="Gill Sans MT" pitchFamily="34" charset="0"/>
                          <a:ea typeface="メイリオ" pitchFamily="50" charset="-128"/>
                        </a:rPr>
                        <a:t>アプリケーションヘッダ情報に記述</a:t>
                      </a:r>
                      <a:endParaRPr lang="en-US" sz="1100" baseline="0" dirty="0">
                        <a:latin typeface="Gill Sans MT" pitchFamily="34" charset="0"/>
                        <a:ea typeface="メイリオ" pitchFamily="50" charset="-128"/>
                      </a:endParaRPr>
                    </a:p>
                  </a:txBody>
                  <a:tcPr anchor="ctr"/>
                </a:tc>
              </a:tr>
              <a:tr h="202406">
                <a:tc>
                  <a:txBody>
                    <a:bodyPr/>
                    <a:lstStyle/>
                    <a:p>
                      <a:r>
                        <a:rPr lang="ja-JP" altLang="en-US" sz="1100" baseline="0" dirty="0" smtClean="0">
                          <a:latin typeface="Gill Sans MT" pitchFamily="34" charset="0"/>
                          <a:ea typeface="メイリオ" pitchFamily="50" charset="-128"/>
                        </a:rPr>
                        <a:t>スタック領域</a:t>
                      </a:r>
                      <a:endParaRPr lang="en-US" sz="1100" baseline="0" dirty="0">
                        <a:latin typeface="Gill Sans MT" pitchFamily="34" charset="0"/>
                        <a:ea typeface="メイリオ" pitchFamily="50" charset="-128"/>
                      </a:endParaRPr>
                    </a:p>
                  </a:txBody>
                  <a:tcPr anchor="ctr"/>
                </a:tc>
                <a:tc>
                  <a:txBody>
                    <a:bodyPr/>
                    <a:lstStyle/>
                    <a:p>
                      <a:pPr algn="l"/>
                      <a:r>
                        <a:rPr lang="ja-JP" altLang="en-US" sz="1100" baseline="0" dirty="0" smtClean="0">
                          <a:latin typeface="Gill Sans MT" pitchFamily="34" charset="0"/>
                          <a:ea typeface="メイリオ" pitchFamily="50" charset="-128"/>
                        </a:rPr>
                        <a:t>アプリケーションヘッダ情報に記述</a:t>
                      </a:r>
                      <a:endParaRPr lang="en-US" sz="1100" baseline="0" dirty="0">
                        <a:latin typeface="Gill Sans MT" pitchFamily="34" charset="0"/>
                        <a:ea typeface="メイリオ" pitchFamily="50" charset="-128"/>
                      </a:endParaRPr>
                    </a:p>
                  </a:txBody>
                  <a:tcPr anchor="ctr"/>
                </a:tc>
              </a:tr>
              <a:tr h="202406">
                <a:tc>
                  <a:txBody>
                    <a:bodyPr/>
                    <a:lstStyle/>
                    <a:p>
                      <a:r>
                        <a:rPr lang="ja-JP" altLang="en-US" sz="1100" baseline="0" dirty="0" smtClean="0">
                          <a:latin typeface="Gill Sans MT" pitchFamily="34" charset="0"/>
                          <a:ea typeface="メイリオ" pitchFamily="50" charset="-128"/>
                        </a:rPr>
                        <a:t>特権レベル</a:t>
                      </a:r>
                      <a:r>
                        <a:rPr lang="en-US" altLang="ja-JP" sz="1100" baseline="0" dirty="0" smtClean="0">
                          <a:latin typeface="Gill Sans MT" pitchFamily="34" charset="0"/>
                          <a:ea typeface="メイリオ" pitchFamily="50" charset="-128"/>
                        </a:rPr>
                        <a:t>0</a:t>
                      </a:r>
                      <a:r>
                        <a:rPr lang="ja-JP" altLang="en-US" sz="1100" baseline="0" dirty="0" smtClean="0">
                          <a:latin typeface="Gill Sans MT" pitchFamily="34" charset="0"/>
                          <a:ea typeface="メイリオ" pitchFamily="50" charset="-128"/>
                        </a:rPr>
                        <a:t>用スタック領域</a:t>
                      </a:r>
                      <a:endParaRPr lang="ja-JP" altLang="en-US" sz="1100" baseline="0" dirty="0">
                        <a:latin typeface="Gill Sans MT" pitchFamily="34" charset="0"/>
                        <a:ea typeface="メイリオ" pitchFamily="50" charset="-128"/>
                      </a:endParaRPr>
                    </a:p>
                  </a:txBody>
                  <a:tcPr anchor="ctr"/>
                </a:tc>
                <a:tc>
                  <a:txBody>
                    <a:bodyPr/>
                    <a:lstStyle/>
                    <a:p>
                      <a:pPr algn="l"/>
                      <a:r>
                        <a:rPr lang="en-US" sz="1100" baseline="0" dirty="0" smtClean="0">
                          <a:latin typeface="Gill Sans MT" pitchFamily="34" charset="0"/>
                          <a:ea typeface="メイリオ" pitchFamily="50" charset="-128"/>
                        </a:rPr>
                        <a:t>4KiB</a:t>
                      </a:r>
                      <a:endParaRPr lang="en-US" sz="1100" baseline="0" dirty="0">
                        <a:latin typeface="Gill Sans MT" pitchFamily="34" charset="0"/>
                        <a:ea typeface="メイリオ" pitchFamily="50" charset="-128"/>
                      </a:endParaRPr>
                    </a:p>
                  </a:txBody>
                  <a:tcPr anchor="ctr"/>
                </a:tc>
              </a:tr>
            </a:tbl>
          </a:graphicData>
        </a:graphic>
      </p:graphicFrame>
      <p:sp>
        <p:nvSpPr>
          <p:cNvPr id="14" name="コンテンツ プレースホルダ 27"/>
          <p:cNvSpPr txBox="1">
            <a:spLocks/>
          </p:cNvSpPr>
          <p:nvPr/>
        </p:nvSpPr>
        <p:spPr>
          <a:xfrm>
            <a:off x="342900" y="6167446"/>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lang="ja-JP" altLang="en-US" sz="1200" dirty="0" smtClean="0">
                <a:latin typeface="メイリオ" pitchFamily="50" charset="-128"/>
                <a:ea typeface="メイリオ" pitchFamily="50" charset="-128"/>
              </a:rPr>
              <a:t>アプリケーション・ヘッダのデータ構造</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5" name="コンテンツ プレースホルダ 7"/>
          <p:cNvSpPr txBox="1">
            <a:spLocks/>
          </p:cNvSpPr>
          <p:nvPr/>
        </p:nvSpPr>
        <p:spPr>
          <a:xfrm>
            <a:off x="342900" y="6596074"/>
            <a:ext cx="6172200" cy="261610"/>
          </a:xfrm>
          <a:prstGeom prst="rect">
            <a:avLst/>
          </a:prstGeom>
        </p:spPr>
        <p:txBody>
          <a:bodyPr vert="horz">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アプリケーション</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mlapl</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のヘッダ情報のデータ構造</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r>
              <a:rPr lang="ja-JP" altLang="en-US" sz="1100" noProof="0" dirty="0" smtClean="0">
                <a:latin typeface="メイリオ" pitchFamily="50" charset="-128"/>
                <a:ea typeface="メイリオ" pitchFamily="50" charset="-128"/>
              </a:rPr>
              <a:t>バイナリ配置</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を以下に示す。</a:t>
            </a:r>
            <a:endParaRPr kumimoji="1" lang="ja-JP" altLang="en-US" sz="11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n-cs"/>
            </a:endParaRPr>
          </a:p>
        </p:txBody>
      </p:sp>
      <p:graphicFrame>
        <p:nvGraphicFramePr>
          <p:cNvPr id="16" name="表プレースホルダ 13"/>
          <p:cNvGraphicFramePr>
            <a:graphicFrameLocks/>
          </p:cNvGraphicFramePr>
          <p:nvPr/>
        </p:nvGraphicFramePr>
        <p:xfrm>
          <a:off x="459487" y="6857684"/>
          <a:ext cx="5898479" cy="1813560"/>
        </p:xfrm>
        <a:graphic>
          <a:graphicData uri="http://schemas.openxmlformats.org/drawingml/2006/table">
            <a:tbl>
              <a:tblPr firstRow="1">
                <a:tableStyleId>{85BE263C-DBD7-4A20-BB59-AAB30ACAA65A}</a:tableStyleId>
              </a:tblPr>
              <a:tblGrid>
                <a:gridCol w="1127570"/>
                <a:gridCol w="1127570"/>
                <a:gridCol w="3643339"/>
              </a:tblGrid>
              <a:tr h="202408">
                <a:tc>
                  <a:txBody>
                    <a:bodyPr/>
                    <a:lstStyle/>
                    <a:p>
                      <a:pPr algn="ctr"/>
                      <a:r>
                        <a:rPr lang="ja-JP" altLang="en-US" sz="1100" baseline="0" dirty="0" smtClean="0">
                          <a:latin typeface="HGｺﾞｼｯｸM" pitchFamily="49" charset="-128"/>
                          <a:ea typeface="メイリオ" pitchFamily="50" charset="-128"/>
                        </a:rPr>
                        <a:t>オフセット</a:t>
                      </a:r>
                      <a:endParaRPr lang="ja-JP" altLang="en-US" sz="1100" baseline="0" dirty="0">
                        <a:latin typeface="HGｺﾞｼｯｸM" pitchFamily="49" charset="-128"/>
                        <a:ea typeface="メイリオ" pitchFamily="50" charset="-128"/>
                      </a:endParaRPr>
                    </a:p>
                  </a:txBody>
                  <a:tcPr anchor="ctr"/>
                </a:tc>
                <a:tc>
                  <a:txBody>
                    <a:bodyPr/>
                    <a:lstStyle/>
                    <a:p>
                      <a:pPr algn="ctr"/>
                      <a:r>
                        <a:rPr lang="ja-JP" altLang="en-US" sz="1100" baseline="0" dirty="0">
                          <a:latin typeface="HGｺﾞｼｯｸM" pitchFamily="49" charset="-128"/>
                          <a:ea typeface="メイリオ" pitchFamily="50" charset="-128"/>
                        </a:rPr>
                        <a:t>サイズ</a:t>
                      </a:r>
                    </a:p>
                  </a:txBody>
                  <a:tcPr anchor="ctr"/>
                </a:tc>
                <a:tc>
                  <a:txBody>
                    <a:bodyPr/>
                    <a:lstStyle/>
                    <a:p>
                      <a:pPr algn="ctr"/>
                      <a:r>
                        <a:rPr lang="ja-JP" altLang="en-US" sz="1100" baseline="0" dirty="0" smtClean="0">
                          <a:latin typeface="HGｺﾞｼｯｸM" pitchFamily="49" charset="-128"/>
                          <a:ea typeface="メイリオ" pitchFamily="50" charset="-128"/>
                        </a:rPr>
                        <a:t>内容</a:t>
                      </a:r>
                      <a:endParaRPr lang="ja-JP" altLang="en-US" sz="1100" baseline="0" dirty="0">
                        <a:latin typeface="HGｺﾞｼｯｸM" pitchFamily="49" charset="-128"/>
                        <a:ea typeface="メイリオ" pitchFamily="50" charset="-128"/>
                      </a:endParaRPr>
                    </a:p>
                  </a:txBody>
                  <a:tcPr anchor="ctr"/>
                </a:tc>
              </a:tr>
              <a:tr h="202408">
                <a:tc>
                  <a:txBody>
                    <a:bodyPr/>
                    <a:lstStyle/>
                    <a:p>
                      <a:pPr algn="r"/>
                      <a:r>
                        <a:rPr lang="en-US" altLang="ja-JP" sz="1100" baseline="0" dirty="0" smtClean="0">
                          <a:latin typeface="HGｺﾞｼｯｸM" pitchFamily="49" charset="-128"/>
                          <a:ea typeface="メイリオ" pitchFamily="50" charset="-128"/>
                        </a:rPr>
                        <a:t>+0x00</a:t>
                      </a:r>
                      <a:endParaRPr lang="ja-JP" altLang="en-US" sz="1100" baseline="0" dirty="0">
                        <a:latin typeface="HGｺﾞｼｯｸM" pitchFamily="49" charset="-128"/>
                        <a:ea typeface="メイリオ" pitchFamily="50" charset="-128"/>
                      </a:endParaRPr>
                    </a:p>
                  </a:txBody>
                  <a:tcPr anchor="ctr"/>
                </a:tc>
                <a:tc>
                  <a:txBody>
                    <a:bodyPr/>
                    <a:lstStyle/>
                    <a:p>
                      <a:pPr algn="r"/>
                      <a:r>
                        <a:rPr lang="en-US" sz="1100" baseline="0" dirty="0" smtClean="0">
                          <a:latin typeface="HGｺﾞｼｯｸM" pitchFamily="49" charset="-128"/>
                          <a:ea typeface="メイリオ" pitchFamily="50" charset="-128"/>
                        </a:rPr>
                        <a:t>4Byte</a:t>
                      </a:r>
                      <a:endParaRPr lang="en-US" sz="1100" baseline="0" dirty="0">
                        <a:latin typeface="HGｺﾞｼｯｸM" pitchFamily="49" charset="-128"/>
                        <a:ea typeface="メイリオ" pitchFamily="50" charset="-128"/>
                      </a:endParaRPr>
                    </a:p>
                  </a:txBody>
                  <a:tcPr anchor="ctr"/>
                </a:tc>
                <a:tc>
                  <a:txBody>
                    <a:bodyPr/>
                    <a:lstStyle/>
                    <a:p>
                      <a:pPr algn="l"/>
                      <a:r>
                        <a:rPr lang="ja-JP" altLang="en-US" sz="1100" baseline="0" dirty="0" smtClean="0">
                          <a:latin typeface="HGｺﾞｼｯｸM" pitchFamily="49" charset="-128"/>
                          <a:ea typeface="メイリオ" pitchFamily="50" charset="-128"/>
                        </a:rPr>
                        <a:t>アプリケーション全体のサイズ</a:t>
                      </a:r>
                      <a:endParaRPr lang="en-US" sz="1100" baseline="0" dirty="0">
                        <a:latin typeface="HGｺﾞｼｯｸM" pitchFamily="49" charset="-128"/>
                        <a:ea typeface="メイリオ" pitchFamily="50" charset="-128"/>
                      </a:endParaRPr>
                    </a:p>
                  </a:txBody>
                  <a:tcPr anchor="ctr"/>
                </a:tc>
              </a:tr>
              <a:tr h="202408">
                <a:tc>
                  <a:txBody>
                    <a:bodyPr/>
                    <a:lstStyle/>
                    <a:p>
                      <a:pPr algn="r"/>
                      <a:r>
                        <a:rPr lang="en-US" altLang="ja-JP" sz="1100" baseline="0" dirty="0" smtClean="0">
                          <a:latin typeface="HGｺﾞｼｯｸM" pitchFamily="49" charset="-128"/>
                          <a:ea typeface="メイリオ" pitchFamily="50" charset="-128"/>
                        </a:rPr>
                        <a:t>+0x04</a:t>
                      </a:r>
                      <a:endParaRPr lang="ja-JP" altLang="en-US" sz="1100" baseline="0" dirty="0">
                        <a:latin typeface="HGｺﾞｼｯｸM" pitchFamily="49" charset="-128"/>
                        <a:ea typeface="メイリオ" pitchFamily="50" charset="-128"/>
                      </a:endParaRPr>
                    </a:p>
                  </a:txBody>
                  <a:tcPr anchor="ctr"/>
                </a:tc>
                <a:tc>
                  <a:txBody>
                    <a:bodyPr/>
                    <a:lstStyle/>
                    <a:p>
                      <a:pPr algn="r"/>
                      <a:r>
                        <a:rPr lang="en-US" sz="1100" baseline="0" dirty="0" smtClean="0">
                          <a:latin typeface="HGｺﾞｼｯｸM" pitchFamily="49" charset="-128"/>
                          <a:ea typeface="メイリオ" pitchFamily="50" charset="-128"/>
                        </a:rPr>
                        <a:t>8B</a:t>
                      </a:r>
                      <a:r>
                        <a:rPr lang="en-US" altLang="ja-JP" sz="1100" baseline="0" dirty="0" smtClean="0">
                          <a:latin typeface="HGｺﾞｼｯｸM" pitchFamily="49" charset="-128"/>
                          <a:ea typeface="メイリオ" pitchFamily="50" charset="-128"/>
                        </a:rPr>
                        <a:t>yte</a:t>
                      </a:r>
                      <a:endParaRPr lang="en-US" sz="1100" baseline="0" dirty="0">
                        <a:latin typeface="HGｺﾞｼｯｸM" pitchFamily="49"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100" baseline="0" dirty="0" smtClean="0">
                          <a:latin typeface="HGｺﾞｼｯｸM" pitchFamily="49" charset="-128"/>
                          <a:ea typeface="メイリオ" pitchFamily="50" charset="-128"/>
                        </a:rPr>
                        <a:t>シグネチャ：</a:t>
                      </a:r>
                      <a:r>
                        <a:rPr lang="en-US" altLang="ja-JP" sz="1100" baseline="0" dirty="0" smtClean="0">
                          <a:latin typeface="HGｺﾞｼｯｸM" pitchFamily="49" charset="-128"/>
                          <a:ea typeface="メイリオ" pitchFamily="50" charset="-128"/>
                        </a:rPr>
                        <a:t>"</a:t>
                      </a:r>
                      <a:r>
                        <a:rPr lang="en-US" sz="1100" baseline="0" dirty="0" err="1" smtClean="0">
                          <a:latin typeface="HGｺﾞｼｯｸM" pitchFamily="49" charset="-128"/>
                          <a:ea typeface="メイリオ" pitchFamily="50" charset="-128"/>
                        </a:rPr>
                        <a:t>MLAppli</a:t>
                      </a:r>
                      <a:r>
                        <a:rPr lang="en-US" sz="1100" baseline="0" dirty="0" smtClean="0">
                          <a:latin typeface="HGｺﾞｼｯｸM" pitchFamily="49" charset="-128"/>
                          <a:ea typeface="メイリオ" pitchFamily="50" charset="-128"/>
                        </a:rPr>
                        <a:t>\0"</a:t>
                      </a:r>
                      <a:endParaRPr lang="en-US" sz="1100" baseline="0" dirty="0">
                        <a:latin typeface="HGｺﾞｼｯｸM" pitchFamily="49" charset="-128"/>
                        <a:ea typeface="メイリオ" pitchFamily="50" charset="-128"/>
                      </a:endParaRPr>
                    </a:p>
                  </a:txBody>
                  <a:tcPr anchor="ctr"/>
                </a:tc>
              </a:tr>
              <a:tr h="202408">
                <a:tc>
                  <a:txBody>
                    <a:bodyPr/>
                    <a:lstStyle/>
                    <a:p>
                      <a:pPr algn="r"/>
                      <a:r>
                        <a:rPr lang="en-US" sz="1100" baseline="0" dirty="0" smtClean="0">
                          <a:latin typeface="HGｺﾞｼｯｸM" pitchFamily="49" charset="-128"/>
                          <a:ea typeface="メイリオ" pitchFamily="50" charset="-128"/>
                        </a:rPr>
                        <a:t>+0x0c</a:t>
                      </a:r>
                      <a:endParaRPr lang="en-US" sz="1100" baseline="0" dirty="0">
                        <a:latin typeface="HGｺﾞｼｯｸM" pitchFamily="49" charset="-128"/>
                        <a:ea typeface="メイリオ" pitchFamily="50" charset="-128"/>
                      </a:endParaRPr>
                    </a:p>
                  </a:txBody>
                  <a:tcPr anchor="ctr"/>
                </a:tc>
                <a:tc>
                  <a:txBody>
                    <a:bodyPr/>
                    <a:lstStyle/>
                    <a:p>
                      <a:pPr algn="r"/>
                      <a:r>
                        <a:rPr lang="en-US" sz="1100" baseline="0" dirty="0" smtClean="0">
                          <a:latin typeface="HGｺﾞｼｯｸM" pitchFamily="49" charset="-128"/>
                          <a:ea typeface="メイリオ" pitchFamily="50" charset="-128"/>
                        </a:rPr>
                        <a:t>4B</a:t>
                      </a:r>
                      <a:r>
                        <a:rPr lang="en-US" altLang="ja-JP" sz="1100" baseline="0" dirty="0" smtClean="0">
                          <a:latin typeface="HGｺﾞｼｯｸM" pitchFamily="49" charset="-128"/>
                          <a:ea typeface="メイリオ" pitchFamily="50" charset="-128"/>
                        </a:rPr>
                        <a:t>yte</a:t>
                      </a:r>
                      <a:endParaRPr lang="en-US" sz="1100" baseline="0" dirty="0">
                        <a:latin typeface="HGｺﾞｼｯｸM" pitchFamily="49" charset="-128"/>
                        <a:ea typeface="メイリオ" pitchFamily="50" charset="-128"/>
                      </a:endParaRPr>
                    </a:p>
                  </a:txBody>
                  <a:tcPr anchor="ctr"/>
                </a:tc>
                <a:tc>
                  <a:txBody>
                    <a:bodyPr/>
                    <a:lstStyle/>
                    <a:p>
                      <a:pPr algn="l"/>
                      <a:r>
                        <a:rPr lang="ja-JP" altLang="en-US" sz="1100" baseline="0" dirty="0" smtClean="0">
                          <a:latin typeface="HGｺﾞｼｯｸM" pitchFamily="49" charset="-128"/>
                          <a:ea typeface="メイリオ" pitchFamily="50" charset="-128"/>
                        </a:rPr>
                        <a:t>スタック領域サイズ</a:t>
                      </a:r>
                      <a:endParaRPr lang="en-US" sz="1100" baseline="0" dirty="0">
                        <a:latin typeface="HGｺﾞｼｯｸM" pitchFamily="49" charset="-128"/>
                        <a:ea typeface="メイリオ" pitchFamily="50" charset="-128"/>
                      </a:endParaRPr>
                    </a:p>
                  </a:txBody>
                  <a:tcPr anchor="ctr"/>
                </a:tc>
              </a:tr>
              <a:tr h="202408">
                <a:tc>
                  <a:txBody>
                    <a:bodyPr/>
                    <a:lstStyle/>
                    <a:p>
                      <a:pPr algn="r"/>
                      <a:r>
                        <a:rPr lang="en-US" sz="1100" baseline="0" dirty="0" smtClean="0">
                          <a:latin typeface="HGｺﾞｼｯｸM" pitchFamily="49" charset="-128"/>
                          <a:ea typeface="メイリオ" pitchFamily="50" charset="-128"/>
                        </a:rPr>
                        <a:t>+0x10</a:t>
                      </a:r>
                      <a:endParaRPr lang="en-US" sz="1100" baseline="0" dirty="0">
                        <a:latin typeface="HGｺﾞｼｯｸM" pitchFamily="49" charset="-128"/>
                        <a:ea typeface="メイリオ" pitchFamily="50" charset="-128"/>
                      </a:endParaRPr>
                    </a:p>
                  </a:txBody>
                  <a:tcPr anchor="ctr"/>
                </a:tc>
                <a:tc>
                  <a:txBody>
                    <a:bodyPr/>
                    <a:lstStyle/>
                    <a:p>
                      <a:pPr algn="r"/>
                      <a:r>
                        <a:rPr lang="en-US" sz="1100" baseline="0" dirty="0" smtClean="0">
                          <a:latin typeface="HGｺﾞｼｯｸM" pitchFamily="49" charset="-128"/>
                          <a:ea typeface="メイリオ" pitchFamily="50" charset="-128"/>
                        </a:rPr>
                        <a:t>4B</a:t>
                      </a:r>
                      <a:r>
                        <a:rPr lang="en-US" altLang="ja-JP" sz="1100" baseline="0" dirty="0" smtClean="0">
                          <a:latin typeface="HGｺﾞｼｯｸM" pitchFamily="49" charset="-128"/>
                          <a:ea typeface="メイリオ" pitchFamily="50" charset="-128"/>
                        </a:rPr>
                        <a:t>yte</a:t>
                      </a:r>
                      <a:endParaRPr lang="en-US" sz="1100" baseline="0" dirty="0">
                        <a:latin typeface="HGｺﾞｼｯｸM" pitchFamily="49" charset="-128"/>
                        <a:ea typeface="メイリオ" pitchFamily="50" charset="-128"/>
                      </a:endParaRPr>
                    </a:p>
                  </a:txBody>
                  <a:tcPr anchor="ctr"/>
                </a:tc>
                <a:tc>
                  <a:txBody>
                    <a:bodyPr/>
                    <a:lstStyle/>
                    <a:p>
                      <a:pPr algn="l"/>
                      <a:r>
                        <a:rPr lang="ja-JP" altLang="en-US" sz="1100" baseline="0" dirty="0" smtClean="0">
                          <a:latin typeface="HGｺﾞｼｯｸM" pitchFamily="49" charset="-128"/>
                          <a:ea typeface="メイリオ" pitchFamily="50" charset="-128"/>
                        </a:rPr>
                        <a:t>ヒープ領域サイズ</a:t>
                      </a:r>
                      <a:endParaRPr lang="en-US" sz="1100" baseline="0" dirty="0">
                        <a:latin typeface="HGｺﾞｼｯｸM" pitchFamily="49" charset="-128"/>
                        <a:ea typeface="メイリオ" pitchFamily="50" charset="-128"/>
                      </a:endParaRPr>
                    </a:p>
                  </a:txBody>
                  <a:tcPr anchor="ctr"/>
                </a:tc>
              </a:tr>
              <a:tr h="202408">
                <a:tc>
                  <a:txBody>
                    <a:bodyPr/>
                    <a:lstStyle/>
                    <a:p>
                      <a:pPr algn="r"/>
                      <a:r>
                        <a:rPr lang="en-US" altLang="ja-JP" sz="1100" baseline="0" dirty="0" smtClean="0">
                          <a:latin typeface="HGｺﾞｼｯｸM" pitchFamily="49" charset="-128"/>
                          <a:ea typeface="メイリオ" pitchFamily="50" charset="-128"/>
                        </a:rPr>
                        <a:t>+0x14</a:t>
                      </a:r>
                      <a:endParaRPr lang="ja-JP" altLang="en-US" sz="1100" baseline="0" dirty="0">
                        <a:latin typeface="HGｺﾞｼｯｸM" pitchFamily="49" charset="-128"/>
                        <a:ea typeface="メイリオ" pitchFamily="50" charset="-128"/>
                      </a:endParaRPr>
                    </a:p>
                  </a:txBody>
                  <a:tcPr anchor="ctr">
                    <a:solidFill>
                      <a:schemeClr val="bg1">
                        <a:lumMod val="75000"/>
                      </a:schemeClr>
                    </a:solidFill>
                  </a:tcPr>
                </a:tc>
                <a:tc>
                  <a:txBody>
                    <a:bodyPr/>
                    <a:lstStyle/>
                    <a:p>
                      <a:pPr algn="r"/>
                      <a:r>
                        <a:rPr lang="en-US" sz="1100" baseline="0" dirty="0" smtClean="0">
                          <a:latin typeface="HGｺﾞｼｯｸM" pitchFamily="49" charset="-128"/>
                          <a:ea typeface="メイリオ" pitchFamily="50" charset="-128"/>
                        </a:rPr>
                        <a:t>12B</a:t>
                      </a:r>
                      <a:r>
                        <a:rPr lang="en-US" altLang="ja-JP" sz="1100" baseline="0" dirty="0" smtClean="0">
                          <a:latin typeface="HGｺﾞｼｯｸM" pitchFamily="49" charset="-128"/>
                          <a:ea typeface="メイリオ" pitchFamily="50" charset="-128"/>
                        </a:rPr>
                        <a:t>yte</a:t>
                      </a:r>
                      <a:endParaRPr lang="en-US" sz="1100" baseline="0" dirty="0">
                        <a:latin typeface="HGｺﾞｼｯｸM" pitchFamily="49" charset="-128"/>
                        <a:ea typeface="メイリオ" pitchFamily="50" charset="-128"/>
                      </a:endParaRPr>
                    </a:p>
                  </a:txBody>
                  <a:tcPr anchor="ctr">
                    <a:solidFill>
                      <a:schemeClr val="bg1">
                        <a:lumMod val="75000"/>
                      </a:schemeClr>
                    </a:solidFill>
                  </a:tcPr>
                </a:tc>
                <a:tc>
                  <a:txBody>
                    <a:bodyPr/>
                    <a:lstStyle/>
                    <a:p>
                      <a:pPr algn="l"/>
                      <a:r>
                        <a:rPr lang="ja-JP" altLang="en-US" sz="1100" baseline="0" dirty="0" smtClean="0">
                          <a:latin typeface="HGｺﾞｼｯｸM" pitchFamily="49" charset="-128"/>
                          <a:ea typeface="メイリオ" pitchFamily="50" charset="-128"/>
                        </a:rPr>
                        <a:t>予約</a:t>
                      </a:r>
                      <a:endParaRPr lang="en-US" sz="1100" baseline="0" dirty="0">
                        <a:latin typeface="HGｺﾞｼｯｸM" pitchFamily="49" charset="-128"/>
                        <a:ea typeface="メイリオ" pitchFamily="50" charset="-128"/>
                      </a:endParaRPr>
                    </a:p>
                  </a:txBody>
                  <a:tcPr anchor="ctr">
                    <a:solidFill>
                      <a:schemeClr val="bg1">
                        <a:lumMod val="75000"/>
                      </a:schemeClr>
                    </a:solidFill>
                  </a:tcPr>
                </a:tc>
              </a:tr>
              <a:tr h="202408">
                <a:tc>
                  <a:txBody>
                    <a:bodyPr/>
                    <a:lstStyle/>
                    <a:p>
                      <a:pPr algn="r"/>
                      <a:r>
                        <a:rPr lang="en-US" altLang="ja-JP" sz="1100" baseline="0" dirty="0" smtClean="0">
                          <a:latin typeface="HGｺﾞｼｯｸM" pitchFamily="49" charset="-128"/>
                          <a:ea typeface="メイリオ" pitchFamily="50" charset="-128"/>
                        </a:rPr>
                        <a:t>+0x20</a:t>
                      </a:r>
                      <a:endParaRPr lang="ja-JP" altLang="en-US" sz="1100" baseline="0" dirty="0">
                        <a:latin typeface="HGｺﾞｼｯｸM" pitchFamily="49" charset="-128"/>
                        <a:ea typeface="メイリオ" pitchFamily="50" charset="-128"/>
                      </a:endParaRPr>
                    </a:p>
                  </a:txBody>
                  <a:tcPr anchor="ctr"/>
                </a:tc>
                <a:tc>
                  <a:txBody>
                    <a:bodyPr/>
                    <a:lstStyle/>
                    <a:p>
                      <a:pPr algn="r"/>
                      <a:endParaRPr lang="en-US" sz="1100" baseline="0" dirty="0">
                        <a:latin typeface="HGｺﾞｼｯｸM" pitchFamily="49" charset="-128"/>
                        <a:ea typeface="メイリオ" pitchFamily="50" charset="-128"/>
                      </a:endParaRPr>
                    </a:p>
                  </a:txBody>
                  <a:tcPr anchor="ctr"/>
                </a:tc>
                <a:tc>
                  <a:txBody>
                    <a:bodyPr/>
                    <a:lstStyle/>
                    <a:p>
                      <a:pPr algn="l"/>
                      <a:r>
                        <a:rPr lang="ja-JP" altLang="en-US" sz="1100" baseline="0" dirty="0" smtClean="0">
                          <a:latin typeface="HGｺﾞｼｯｸM" pitchFamily="49" charset="-128"/>
                          <a:ea typeface="メイリオ" pitchFamily="50" charset="-128"/>
                        </a:rPr>
                        <a:t>アプリケーション本体</a:t>
                      </a:r>
                      <a:endParaRPr lang="en-US" sz="1100" baseline="0" dirty="0">
                        <a:latin typeface="HGｺﾞｼｯｸM" pitchFamily="49" charset="-128"/>
                        <a:ea typeface="メイリオ" pitchFamily="50" charset="-128"/>
                      </a:endParaRPr>
                    </a:p>
                  </a:txBody>
                  <a:tcPr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solidFill>
                  <a:srgbClr val="3333FF"/>
                </a:solidFill>
              </a:rPr>
              <a:t>ウ</a:t>
            </a:r>
            <a:r>
              <a:rPr kumimoji="1" lang="ja-JP" altLang="en-US" dirty="0" smtClean="0"/>
              <a:t>ィンドウ・オブジェクト</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a:p>
        </p:txBody>
      </p:sp>
      <p:sp>
        <p:nvSpPr>
          <p:cNvPr id="5" name="コンテンツ プレースホルダ 27"/>
          <p:cNvSpPr txBox="1">
            <a:spLocks/>
          </p:cNvSpPr>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lvl="0" indent="-274320">
              <a:spcBef>
                <a:spcPts val="600"/>
              </a:spcBef>
              <a:buClr>
                <a:schemeClr val="accent1"/>
              </a:buClr>
              <a:buSzPct val="76000"/>
              <a:defRPr/>
            </a:pPr>
            <a:r>
              <a:rPr lang="ja-JP" altLang="en-US" sz="1200" dirty="0" smtClean="0">
                <a:latin typeface="メイリオ" pitchFamily="50" charset="-128"/>
                <a:ea typeface="メイリオ" pitchFamily="50" charset="-128"/>
              </a:rPr>
              <a:t>　ウィンドウ・オブジェクト概要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9" name="コンテンツ プレースホルダ 8"/>
          <p:cNvSpPr>
            <a:spLocks noGrp="1"/>
          </p:cNvSpPr>
          <p:nvPr>
            <p:ph sz="quarter" idx="1"/>
          </p:nvPr>
        </p:nvSpPr>
        <p:spPr>
          <a:xfrm>
            <a:off x="342900" y="2238356"/>
            <a:ext cx="6172200" cy="430887"/>
          </a:xfrm>
        </p:spPr>
        <p:txBody>
          <a:bodyPr/>
          <a:lstStyle/>
          <a:p>
            <a:r>
              <a:rPr lang="ja-JP" altLang="en-US" sz="1100" dirty="0" smtClean="0"/>
              <a:t>ウィンドウ・オブジェクト</a:t>
            </a:r>
            <a:r>
              <a:rPr lang="en-US" altLang="ja-JP" sz="1100" dirty="0" smtClean="0"/>
              <a:t>(</a:t>
            </a:r>
            <a:r>
              <a:rPr lang="ja-JP" altLang="en-US" sz="1100" dirty="0" smtClean="0"/>
              <a:t>ウィンドウやその中に配置するオブジェクト</a:t>
            </a:r>
            <a:r>
              <a:rPr lang="en-US" altLang="ja-JP" sz="1100" dirty="0" smtClean="0"/>
              <a:t>)</a:t>
            </a:r>
            <a:r>
              <a:rPr lang="ja-JP" altLang="en-US" sz="1100" dirty="0" smtClean="0"/>
              <a:t>は</a:t>
            </a:r>
            <a:r>
              <a:rPr lang="en-US" altLang="ja-JP" sz="1100" dirty="0" smtClean="0"/>
              <a:t>GTK+2</a:t>
            </a:r>
            <a:r>
              <a:rPr lang="ja-JP" altLang="en-US" sz="1100" dirty="0" smtClean="0"/>
              <a:t>に似た構造で、</a:t>
            </a:r>
            <a:r>
              <a:rPr lang="en-US" altLang="ja-JP" sz="1100" dirty="0" smtClean="0"/>
              <a:t>Windows</a:t>
            </a:r>
            <a:r>
              <a:rPr lang="ja-JP" altLang="en-US" sz="1100" dirty="0" err="1" smtClean="0"/>
              <a:t>のように</a:t>
            </a:r>
            <a:r>
              <a:rPr lang="ja-JP" altLang="en-US" sz="1100" dirty="0" smtClean="0"/>
              <a:t>細かい座標の指定などが必要ない設計である。</a:t>
            </a:r>
            <a:endParaRPr lang="ja-JP" altLang="en-US" sz="1100" dirty="0"/>
          </a:p>
        </p:txBody>
      </p:sp>
      <p:sp>
        <p:nvSpPr>
          <p:cNvPr id="10" name="コンテンツ プレースホルダ 27"/>
          <p:cNvSpPr txBox="1">
            <a:spLocks/>
          </p:cNvSpPr>
          <p:nvPr/>
        </p:nvSpPr>
        <p:spPr>
          <a:xfrm>
            <a:off x="357166" y="3128970"/>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a:t>
            </a: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ウィンドウ・オブジェクトの階層構造</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1" name="コンテンツ プレースホルダ 8"/>
          <p:cNvSpPr txBox="1">
            <a:spLocks/>
          </p:cNvSpPr>
          <p:nvPr/>
        </p:nvSpPr>
        <p:spPr>
          <a:xfrm>
            <a:off x="342900" y="3524240"/>
            <a:ext cx="6172200" cy="4693593"/>
          </a:xfrm>
          <a:prstGeom prst="rect">
            <a:avLst/>
          </a:prstGeom>
        </p:spPr>
        <p:txBody>
          <a:bodyPr vert="horz">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本</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OS</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のウィンドウ・オブジェクトの階層構造を以下に示す。</a:t>
            </a:r>
            <a:endPar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Object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オブジェクト</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Box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Single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シングルボックス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Caption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キャプションボックス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Window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ウィンドウ</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Frame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フレーム</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Button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ボタン</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 </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CheckBox</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チェックボックス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 </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RadioButton</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ラジオボタン</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Item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アイテム</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 </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MenuItem</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メニューアイテム</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Pack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パックボックス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Menu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メニュー</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Adjustable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調整可能ボックス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Edit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テキスト編集</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OneLine</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一行入力</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 </a:t>
            </a:r>
            <a:r>
              <a:rPr kumimoji="1" lang="en-US" altLang="ja-JP" sz="11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TextBox</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テキストボックス</a:t>
            </a:r>
          </a:p>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 </a:t>
            </a:r>
            <a:r>
              <a:rPr kumimoji="1" lang="en-US" altLang="ja-JP"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Text </a:t>
            </a:r>
            <a:r>
              <a:rPr kumimoji="1" lang="ja-JP" altLang="en-US" sz="11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テキスト</a:t>
            </a:r>
            <a:endParaRPr kumimoji="1" lang="ja-JP" altLang="en-US" sz="11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solidFill>
                  <a:srgbClr val="3333FF"/>
                </a:solidFill>
              </a:rPr>
              <a:t>シ</a:t>
            </a:r>
            <a:r>
              <a:rPr kumimoji="1" lang="ja-JP" altLang="en-US" dirty="0" smtClean="0"/>
              <a:t>ステムコール</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a:p>
        </p:txBody>
      </p:sp>
      <p:sp>
        <p:nvSpPr>
          <p:cNvPr id="10" name="コンテンツ プレースホルダ 27"/>
          <p:cNvSpPr txBox="1">
            <a:spLocks/>
          </p:cNvSpPr>
          <p:nvPr/>
        </p:nvSpPr>
        <p:spPr>
          <a:xfrm>
            <a:off x="345186"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wrap="square"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rPr>
              <a:t>　概要</a:t>
            </a:r>
            <a:endParaRPr kumimoji="1" lang="en-US" altLang="ja-JP"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cs typeface="+mn-cs"/>
            </a:endParaRPr>
          </a:p>
        </p:txBody>
      </p:sp>
      <p:sp>
        <p:nvSpPr>
          <p:cNvPr id="11" name="コンテンツ プレースホルダ 8"/>
          <p:cNvSpPr>
            <a:spLocks noGrp="1"/>
          </p:cNvSpPr>
          <p:nvPr>
            <p:ph sz="quarter" idx="4294967295"/>
          </p:nvPr>
        </p:nvSpPr>
        <p:spPr>
          <a:xfrm>
            <a:off x="345186" y="2238356"/>
            <a:ext cx="6172200" cy="1661993"/>
          </a:xfrm>
          <a:prstGeom prst="rect">
            <a:avLst/>
          </a:prstGeom>
        </p:spPr>
        <p:txBody>
          <a:bodyPr>
            <a:spAutoFit/>
          </a:bodyPr>
          <a:lstStyle/>
          <a:p>
            <a:r>
              <a:rPr lang="ja-JP" altLang="en-US" sz="1100" dirty="0" smtClean="0"/>
              <a:t>本</a:t>
            </a:r>
            <a:r>
              <a:rPr lang="en-US" altLang="ja-JP" sz="1100" dirty="0" smtClean="0"/>
              <a:t>OS</a:t>
            </a:r>
            <a:r>
              <a:rPr lang="ja-JP" altLang="en-US" sz="1100" dirty="0" smtClean="0"/>
              <a:t>のシステムコールは、</a:t>
            </a:r>
            <a:r>
              <a:rPr lang="en-US" altLang="ja-JP" sz="1100" dirty="0" smtClean="0"/>
              <a:t>i486</a:t>
            </a:r>
            <a:r>
              <a:rPr lang="ja-JP" altLang="en-US" sz="1100" dirty="0" smtClean="0"/>
              <a:t>のコール・ゲートの機能を使用する。</a:t>
            </a:r>
            <a:endParaRPr lang="en-US" altLang="ja-JP" sz="1100" dirty="0" smtClean="0"/>
          </a:p>
          <a:p>
            <a:r>
              <a:rPr lang="ja-JP" altLang="en-US" sz="1100" dirty="0" smtClean="0"/>
              <a:t>処理を簡潔にするため、一つのコール・ゲートしか使用しない。</a:t>
            </a:r>
            <a:endParaRPr lang="en-US" altLang="ja-JP" sz="1100" dirty="0" smtClean="0"/>
          </a:p>
          <a:p>
            <a:r>
              <a:rPr lang="ja-JP" altLang="en-US" sz="1100" dirty="0" smtClean="0"/>
              <a:t>システムコール時にカーネルに渡す情報を以下に示す。</a:t>
            </a:r>
            <a:endParaRPr lang="en-US" altLang="ja-JP" sz="1100" dirty="0" smtClean="0"/>
          </a:p>
          <a:p>
            <a:pPr marL="361950" indent="-180975">
              <a:buFont typeface="Wingdings" pitchFamily="2" charset="2"/>
              <a:buChar char="l"/>
            </a:pPr>
            <a:r>
              <a:rPr lang="ja-JP" altLang="en-US" sz="1100" dirty="0" smtClean="0"/>
              <a:t>システムコール番号</a:t>
            </a:r>
            <a:endParaRPr lang="en-US" altLang="ja-JP" sz="1100" dirty="0" smtClean="0"/>
          </a:p>
          <a:p>
            <a:pPr marL="361950" indent="-180975">
              <a:buFont typeface="Wingdings" pitchFamily="2" charset="2"/>
              <a:buChar char="l"/>
            </a:pPr>
            <a:r>
              <a:rPr lang="ja-JP" altLang="en-US" sz="1100" dirty="0" smtClean="0"/>
              <a:t>データ構造のベース・アドレス</a:t>
            </a:r>
            <a:endParaRPr lang="en-US" altLang="ja-JP" sz="1100" dirty="0" smtClean="0"/>
          </a:p>
          <a:p>
            <a:r>
              <a:rPr lang="ja-JP" altLang="en-US" sz="1100" dirty="0" smtClean="0"/>
              <a:t>アプリケーション</a:t>
            </a:r>
            <a:r>
              <a:rPr lang="ja-JP" altLang="en-US" sz="1100" dirty="0" smtClean="0"/>
              <a:t>側のベースアドレスとカーネルのベースアドレスは異なるため、データ構造のベース・アドレスは、変換する必要がある。</a:t>
            </a:r>
            <a:endParaRPr lang="en-US" altLang="ja-JP" sz="11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目</a:t>
            </a:r>
            <a:r>
              <a:rPr kumimoji="1" lang="ja-JP" altLang="en-US" dirty="0" smtClean="0"/>
              <a:t>次</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
        <p:nvSpPr>
          <p:cNvPr id="2" name="コンテンツ プレースホルダ 1"/>
          <p:cNvSpPr>
            <a:spLocks noGrp="1"/>
          </p:cNvSpPr>
          <p:nvPr>
            <p:ph sz="quarter" idx="1"/>
          </p:nvPr>
        </p:nvSpPr>
        <p:spPr>
          <a:xfrm>
            <a:off x="342900" y="2024042"/>
            <a:ext cx="6172200" cy="5618846"/>
          </a:xfrm>
        </p:spPr>
        <p:txBody>
          <a:bodyPr/>
          <a:lstStyle/>
          <a:p>
            <a:pPr marL="361950" algn="just">
              <a:lnSpc>
                <a:spcPct val="150000"/>
              </a:lnSpc>
              <a:tabLst>
                <a:tab pos="5380038" algn="r"/>
              </a:tabLst>
            </a:pPr>
            <a:r>
              <a:rPr lang="ja-JP" altLang="en-US" sz="1100" dirty="0" smtClean="0"/>
              <a:t>目次</a:t>
            </a:r>
            <a:r>
              <a:rPr lang="en-US" altLang="ja-JP" sz="1100" dirty="0" smtClean="0"/>
              <a:t>	1</a:t>
            </a:r>
            <a:endParaRPr lang="ja-JP" altLang="en-US" sz="1100" dirty="0" smtClean="0"/>
          </a:p>
          <a:p>
            <a:pPr marL="361950" algn="just">
              <a:lnSpc>
                <a:spcPct val="150000"/>
              </a:lnSpc>
              <a:tabLst>
                <a:tab pos="5380038" algn="r"/>
              </a:tabLst>
            </a:pPr>
            <a:r>
              <a:rPr lang="ja-JP" altLang="en-US" sz="1100" dirty="0" smtClean="0"/>
              <a:t>概要</a:t>
            </a:r>
            <a:r>
              <a:rPr lang="en-US" altLang="ja-JP" sz="1100" dirty="0" smtClean="0"/>
              <a:t>	2</a:t>
            </a:r>
            <a:endParaRPr lang="ja-JP" altLang="en-US" sz="1100" dirty="0" smtClean="0"/>
          </a:p>
          <a:p>
            <a:pPr marL="361950" algn="just">
              <a:lnSpc>
                <a:spcPct val="150000"/>
              </a:lnSpc>
              <a:tabLst>
                <a:tab pos="5380038" algn="r"/>
              </a:tabLst>
            </a:pPr>
            <a:r>
              <a:rPr lang="ja-JP" altLang="en-US" sz="1100" dirty="0" smtClean="0"/>
              <a:t>動作環境・開発</a:t>
            </a:r>
            <a:r>
              <a:rPr lang="ja-JP" altLang="en-US" sz="1100" dirty="0" smtClean="0"/>
              <a:t>環境</a:t>
            </a:r>
            <a:r>
              <a:rPr lang="en-US" altLang="ja-JP" sz="1100" dirty="0" smtClean="0"/>
              <a:t>	3</a:t>
            </a:r>
            <a:endParaRPr lang="ja-JP" altLang="en-US" sz="1100" dirty="0" smtClean="0"/>
          </a:p>
          <a:p>
            <a:pPr marL="361950" algn="just">
              <a:lnSpc>
                <a:spcPct val="150000"/>
              </a:lnSpc>
              <a:tabLst>
                <a:tab pos="5380038" algn="r"/>
              </a:tabLst>
            </a:pPr>
            <a:r>
              <a:rPr lang="ja-JP" altLang="en-US" sz="1100" dirty="0" smtClean="0"/>
              <a:t>モジュール</a:t>
            </a:r>
            <a:r>
              <a:rPr lang="ja-JP" altLang="en-US" sz="1100" dirty="0" smtClean="0"/>
              <a:t>関連図</a:t>
            </a:r>
            <a:r>
              <a:rPr lang="en-US" altLang="ja-JP" sz="1100" dirty="0" smtClean="0"/>
              <a:t>	4</a:t>
            </a:r>
            <a:endParaRPr lang="ja-JP" altLang="en-US" sz="1100" dirty="0" smtClean="0"/>
          </a:p>
          <a:p>
            <a:pPr marL="361950" algn="just">
              <a:lnSpc>
                <a:spcPct val="150000"/>
              </a:lnSpc>
              <a:tabLst>
                <a:tab pos="5380038" algn="r"/>
              </a:tabLst>
            </a:pPr>
            <a:r>
              <a:rPr lang="ja-JP" altLang="en-US" sz="1100" dirty="0" smtClean="0"/>
              <a:t>起動</a:t>
            </a:r>
            <a:r>
              <a:rPr lang="ja-JP" altLang="en-US" sz="1100" dirty="0" smtClean="0"/>
              <a:t>手順</a:t>
            </a:r>
            <a:r>
              <a:rPr lang="en-US" altLang="ja-JP" sz="1100" dirty="0" smtClean="0"/>
              <a:t>	5</a:t>
            </a:r>
            <a:endParaRPr lang="ja-JP" altLang="en-US" sz="1100" dirty="0" smtClean="0"/>
          </a:p>
          <a:p>
            <a:pPr marL="361950" algn="just">
              <a:lnSpc>
                <a:spcPct val="150000"/>
              </a:lnSpc>
              <a:tabLst>
                <a:tab pos="5380038" algn="r"/>
              </a:tabLst>
            </a:pPr>
            <a:r>
              <a:rPr lang="ja-JP" altLang="en-US" sz="1100" dirty="0" smtClean="0"/>
              <a:t>メモリ</a:t>
            </a:r>
            <a:r>
              <a:rPr lang="ja-JP" altLang="en-US" sz="1100" dirty="0" smtClean="0"/>
              <a:t>管理</a:t>
            </a:r>
            <a:r>
              <a:rPr lang="en-US" altLang="ja-JP" sz="1100" dirty="0" smtClean="0"/>
              <a:t>	6</a:t>
            </a:r>
            <a:endParaRPr lang="ja-JP" altLang="en-US" sz="1100" dirty="0" smtClean="0"/>
          </a:p>
          <a:p>
            <a:pPr marL="361950" algn="just">
              <a:lnSpc>
                <a:spcPct val="150000"/>
              </a:lnSpc>
              <a:tabLst>
                <a:tab pos="5380038" algn="r"/>
              </a:tabLst>
            </a:pPr>
            <a:r>
              <a:rPr lang="ja-JP" altLang="en-US" sz="1100" dirty="0" smtClean="0"/>
              <a:t>メモリマップ　</a:t>
            </a:r>
            <a:r>
              <a:rPr lang="en-US" altLang="ja-JP" sz="1100" dirty="0" smtClean="0"/>
              <a:t>1/2	7</a:t>
            </a:r>
            <a:endParaRPr lang="en-US" altLang="ja-JP" sz="1100" dirty="0" smtClean="0"/>
          </a:p>
          <a:p>
            <a:pPr marL="361950" algn="just">
              <a:lnSpc>
                <a:spcPct val="150000"/>
              </a:lnSpc>
              <a:tabLst>
                <a:tab pos="5380038" algn="r"/>
              </a:tabLst>
            </a:pPr>
            <a:r>
              <a:rPr lang="ja-JP" altLang="en-US" sz="1100" dirty="0" smtClean="0"/>
              <a:t>メモリマップ　</a:t>
            </a:r>
            <a:r>
              <a:rPr lang="en-US" altLang="ja-JP" sz="1100" dirty="0" smtClean="0"/>
              <a:t>2/2	8</a:t>
            </a:r>
            <a:endParaRPr lang="en-US" altLang="ja-JP" sz="1100" dirty="0" smtClean="0"/>
          </a:p>
          <a:p>
            <a:pPr marL="361950" algn="just">
              <a:lnSpc>
                <a:spcPct val="150000"/>
              </a:lnSpc>
              <a:tabLst>
                <a:tab pos="5380038" algn="r"/>
              </a:tabLst>
            </a:pPr>
            <a:r>
              <a:rPr lang="ja-JP" altLang="en-US" sz="1100" dirty="0" smtClean="0"/>
              <a:t>タスク</a:t>
            </a:r>
            <a:r>
              <a:rPr lang="ja-JP" altLang="en-US" sz="1100" dirty="0" smtClean="0"/>
              <a:t>管理</a:t>
            </a:r>
            <a:r>
              <a:rPr lang="en-US" altLang="ja-JP" sz="1100" dirty="0" smtClean="0"/>
              <a:t>	9</a:t>
            </a:r>
            <a:endParaRPr lang="ja-JP" altLang="en-US" sz="1100" dirty="0" smtClean="0"/>
          </a:p>
          <a:p>
            <a:pPr marL="361950" algn="just">
              <a:lnSpc>
                <a:spcPct val="150000"/>
              </a:lnSpc>
              <a:tabLst>
                <a:tab pos="5380038" algn="r"/>
              </a:tabLst>
            </a:pPr>
            <a:r>
              <a:rPr lang="ja-JP" altLang="en-US" sz="1100" dirty="0" smtClean="0"/>
              <a:t>スケジューラ</a:t>
            </a:r>
            <a:r>
              <a:rPr lang="en-US" altLang="ja-JP" sz="1100" dirty="0" smtClean="0"/>
              <a:t>	10</a:t>
            </a:r>
            <a:endParaRPr lang="ja-JP" altLang="en-US" sz="1100" dirty="0" smtClean="0"/>
          </a:p>
          <a:p>
            <a:pPr marL="361950" algn="just">
              <a:lnSpc>
                <a:spcPct val="150000"/>
              </a:lnSpc>
              <a:tabLst>
                <a:tab pos="5380038" algn="r"/>
              </a:tabLst>
            </a:pPr>
            <a:r>
              <a:rPr lang="ja-JP" altLang="en-US" sz="1100" dirty="0" smtClean="0"/>
              <a:t>割り込み</a:t>
            </a:r>
            <a:r>
              <a:rPr lang="ja-JP" altLang="en-US" sz="1100" dirty="0" smtClean="0"/>
              <a:t>管理</a:t>
            </a:r>
            <a:r>
              <a:rPr lang="en-US" altLang="ja-JP" sz="1100" dirty="0" smtClean="0"/>
              <a:t>	11</a:t>
            </a:r>
            <a:endParaRPr lang="ja-JP" altLang="en-US" sz="1100" dirty="0" smtClean="0"/>
          </a:p>
          <a:p>
            <a:pPr marL="361950" algn="just">
              <a:lnSpc>
                <a:spcPct val="150000"/>
              </a:lnSpc>
              <a:tabLst>
                <a:tab pos="5380038" algn="r"/>
              </a:tabLst>
            </a:pPr>
            <a:r>
              <a:rPr lang="ja-JP" altLang="en-US" sz="1100" dirty="0" smtClean="0"/>
              <a:t>デバイス</a:t>
            </a:r>
            <a:r>
              <a:rPr lang="ja-JP" altLang="en-US" sz="1100" dirty="0" smtClean="0"/>
              <a:t>管理</a:t>
            </a:r>
            <a:r>
              <a:rPr lang="en-US" altLang="ja-JP" sz="1100" dirty="0" smtClean="0"/>
              <a:t>	12</a:t>
            </a:r>
            <a:endParaRPr lang="ja-JP" altLang="en-US" sz="1100" dirty="0" smtClean="0"/>
          </a:p>
          <a:p>
            <a:pPr marL="361950" algn="just">
              <a:lnSpc>
                <a:spcPct val="150000"/>
              </a:lnSpc>
              <a:tabLst>
                <a:tab pos="5380038" algn="r"/>
              </a:tabLst>
            </a:pPr>
            <a:r>
              <a:rPr lang="ja-JP" altLang="en-US" sz="1100" dirty="0" smtClean="0"/>
              <a:t>ファイルシステム</a:t>
            </a:r>
            <a:r>
              <a:rPr lang="en-US" altLang="ja-JP" sz="1100" dirty="0" smtClean="0"/>
              <a:t>	13</a:t>
            </a:r>
            <a:endParaRPr lang="ja-JP" altLang="en-US" sz="1100" dirty="0" smtClean="0"/>
          </a:p>
          <a:p>
            <a:pPr marL="361950" algn="just">
              <a:lnSpc>
                <a:spcPct val="150000"/>
              </a:lnSpc>
              <a:tabLst>
                <a:tab pos="5380038" algn="r"/>
              </a:tabLst>
            </a:pPr>
            <a:r>
              <a:rPr lang="en-US" altLang="ja-JP" sz="1100" dirty="0" smtClean="0"/>
              <a:t>GUI	14</a:t>
            </a:r>
            <a:endParaRPr lang="en-US" altLang="ja-JP" sz="1100" dirty="0" smtClean="0"/>
          </a:p>
          <a:p>
            <a:pPr marL="361950" algn="just">
              <a:lnSpc>
                <a:spcPct val="150000"/>
              </a:lnSpc>
              <a:tabLst>
                <a:tab pos="5380038" algn="r"/>
              </a:tabLst>
            </a:pPr>
            <a:r>
              <a:rPr lang="ja-JP" altLang="en-US" sz="1100" dirty="0" smtClean="0"/>
              <a:t>アプリケーション</a:t>
            </a:r>
            <a:r>
              <a:rPr lang="en-US" altLang="ja-JP" sz="1100" dirty="0" smtClean="0"/>
              <a:t>	15</a:t>
            </a:r>
            <a:endParaRPr lang="ja-JP" altLang="en-US" sz="1100" dirty="0" smtClean="0"/>
          </a:p>
          <a:p>
            <a:pPr marL="361950" algn="just">
              <a:lnSpc>
                <a:spcPct val="150000"/>
              </a:lnSpc>
              <a:tabLst>
                <a:tab pos="5380038" algn="r"/>
              </a:tabLst>
            </a:pPr>
            <a:r>
              <a:rPr lang="ja-JP" altLang="en-US" sz="1100" dirty="0" smtClean="0"/>
              <a:t>ウィンドウ・</a:t>
            </a:r>
            <a:r>
              <a:rPr lang="ja-JP" altLang="en-US" sz="1100" dirty="0" smtClean="0"/>
              <a:t>オブジェクト</a:t>
            </a:r>
            <a:r>
              <a:rPr lang="en-US" altLang="ja-JP" sz="1100" dirty="0" smtClean="0"/>
              <a:t>	16</a:t>
            </a:r>
            <a:endParaRPr lang="ja-JP" altLang="en-US" sz="1100" dirty="0" smtClean="0"/>
          </a:p>
          <a:p>
            <a:pPr marL="361950" algn="just">
              <a:lnSpc>
                <a:spcPct val="150000"/>
              </a:lnSpc>
              <a:tabLst>
                <a:tab pos="5380038" algn="r"/>
              </a:tabLst>
            </a:pPr>
            <a:r>
              <a:rPr lang="ja-JP" altLang="en-US" sz="1100" dirty="0" smtClean="0"/>
              <a:t>システムコール</a:t>
            </a:r>
            <a:r>
              <a:rPr lang="en-US" altLang="ja-JP" sz="1100" dirty="0" smtClean="0"/>
              <a:t>	17</a:t>
            </a:r>
            <a:endParaRPr lang="ja-JP" altLang="en-US" sz="1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概</a:t>
            </a:r>
            <a:r>
              <a:rPr kumimoji="1" lang="ja-JP" altLang="en-US" dirty="0" smtClean="0"/>
              <a:t>要</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5" name="コンテンツ プレースホルダ 4"/>
          <p:cNvSpPr>
            <a:spLocks noGrp="1"/>
          </p:cNvSpPr>
          <p:nvPr>
            <p:ph sz="quarter" idx="1"/>
          </p:nvPr>
        </p:nvSpPr>
        <p:spPr>
          <a:xfrm>
            <a:off x="342900" y="2238356"/>
            <a:ext cx="6172200" cy="846386"/>
          </a:xfrm>
        </p:spPr>
        <p:txBody>
          <a:bodyPr/>
          <a:lstStyle/>
          <a:p>
            <a:r>
              <a:rPr kumimoji="1" lang="en-US" altLang="ja-JP" sz="1100" dirty="0" err="1" smtClean="0"/>
              <a:t>Mul</a:t>
            </a:r>
            <a:r>
              <a:rPr kumimoji="1" lang="en-US" altLang="ja-JP" sz="1100" dirty="0" smtClean="0"/>
              <a:t> light 1.1(</a:t>
            </a:r>
            <a:r>
              <a:rPr lang="ja-JP" altLang="en-US" sz="1100" dirty="0" smtClean="0"/>
              <a:t>以降</a:t>
            </a:r>
            <a:r>
              <a:rPr lang="en-US" altLang="ja-JP" sz="1100" dirty="0" smtClean="0"/>
              <a:t>”</a:t>
            </a:r>
            <a:r>
              <a:rPr lang="ja-JP" altLang="en-US" sz="1100" dirty="0" smtClean="0"/>
              <a:t>本</a:t>
            </a:r>
            <a:r>
              <a:rPr lang="en-US" altLang="ja-JP" sz="1100" dirty="0" smtClean="0"/>
              <a:t>OS”</a:t>
            </a:r>
            <a:r>
              <a:rPr lang="ja-JP" altLang="en-US" sz="1100" dirty="0" smtClean="0"/>
              <a:t>とする</a:t>
            </a:r>
            <a:r>
              <a:rPr kumimoji="1" lang="en-US" altLang="ja-JP" sz="1100" dirty="0" smtClean="0"/>
              <a:t>)</a:t>
            </a:r>
            <a:r>
              <a:rPr lang="ja-JP" altLang="en-US" sz="1100" dirty="0" smtClean="0"/>
              <a:t>は、</a:t>
            </a:r>
            <a:r>
              <a:rPr lang="ja-JP" altLang="en-US" sz="1100" dirty="0" smtClean="0"/>
              <a:t>マルチタスク、</a:t>
            </a:r>
            <a:r>
              <a:rPr lang="en-US" altLang="ja-JP" sz="1100" dirty="0" smtClean="0"/>
              <a:t>GUI</a:t>
            </a:r>
            <a:r>
              <a:rPr lang="ja-JP" altLang="en-US" sz="1100" dirty="0" err="1" smtClean="0"/>
              <a:t>、</a:t>
            </a:r>
            <a:r>
              <a:rPr lang="ja-JP" altLang="en-US" sz="1100" dirty="0" smtClean="0"/>
              <a:t>デバイス管理、アプリケーション・システムなどさまざまな機能を搭載したマルチメディア</a:t>
            </a:r>
            <a:r>
              <a:rPr lang="en-US" altLang="ja-JP" sz="1100" dirty="0" smtClean="0"/>
              <a:t>OS</a:t>
            </a:r>
            <a:r>
              <a:rPr lang="ja-JP" altLang="en-US" sz="1100" dirty="0" smtClean="0"/>
              <a:t>である。</a:t>
            </a:r>
            <a:endParaRPr lang="en-US" altLang="ja-JP" sz="1100" dirty="0" smtClean="0"/>
          </a:p>
          <a:p>
            <a:r>
              <a:rPr lang="ja-JP" altLang="en-US" sz="1100" dirty="0" smtClean="0"/>
              <a:t>本</a:t>
            </a:r>
            <a:r>
              <a:rPr lang="en-US" altLang="ja-JP" sz="1100" dirty="0" smtClean="0"/>
              <a:t>OS</a:t>
            </a:r>
            <a:r>
              <a:rPr lang="ja-JP" altLang="en-US" sz="1100" dirty="0" smtClean="0"/>
              <a:t>は</a:t>
            </a:r>
            <a:r>
              <a:rPr kumimoji="1" lang="ja-JP" altLang="en-US" sz="1100" dirty="0" smtClean="0"/>
              <a:t>メモリ管理や割り込み、システムコールなどにおいて、</a:t>
            </a:r>
            <a:r>
              <a:rPr lang="en-US" altLang="ja-JP" sz="1100" dirty="0" smtClean="0"/>
              <a:t>Intel486 CPU(</a:t>
            </a:r>
            <a:r>
              <a:rPr lang="ja-JP" altLang="en-US" sz="1100" dirty="0" smtClean="0"/>
              <a:t>以降</a:t>
            </a:r>
            <a:r>
              <a:rPr lang="en-US" altLang="ja-JP" sz="1100" dirty="0" smtClean="0"/>
              <a:t>”i486”</a:t>
            </a:r>
            <a:r>
              <a:rPr lang="ja-JP" altLang="en-US" sz="1100" dirty="0" smtClean="0"/>
              <a:t>とする</a:t>
            </a:r>
            <a:r>
              <a:rPr lang="en-US" altLang="ja-JP" sz="1100" dirty="0" smtClean="0"/>
              <a:t>)</a:t>
            </a:r>
            <a:r>
              <a:rPr lang="ja-JP" altLang="en-US" sz="1100" dirty="0" smtClean="0"/>
              <a:t>の機能をフルに活用するソフトウェアである。</a:t>
            </a:r>
            <a:endParaRPr kumimoji="1" lang="ja-JP" altLang="en-US" sz="1100" dirty="0"/>
          </a:p>
        </p:txBody>
      </p:sp>
      <p:sp>
        <p:nvSpPr>
          <p:cNvPr id="6" name="コンテンツ プレースホルダ 7"/>
          <p:cNvSpPr txBox="1">
            <a:spLocks/>
          </p:cNvSpPr>
          <p:nvPr/>
        </p:nvSpPr>
        <p:spPr>
          <a:xfrm>
            <a:off x="342900" y="1809728"/>
            <a:ext cx="6172200" cy="276999"/>
          </a:xfrm>
          <a:prstGeom prst="rect">
            <a:avLst/>
          </a:prstGeom>
        </p:spPr>
        <p:style>
          <a:lnRef idx="2">
            <a:schemeClr val="accent1"/>
          </a:lnRef>
          <a:fillRef idx="1">
            <a:schemeClr val="lt1"/>
          </a:fillRef>
          <a:effectRef idx="0">
            <a:schemeClr val="accent1"/>
          </a:effectRef>
          <a:fontRef idx="minor">
            <a:schemeClr val="dk1"/>
          </a:fontRef>
        </p:style>
        <p:txBody>
          <a:bodyPr vert="horz" anchor="b">
            <a:sp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1" lang="ja-JP" altLang="en-US" sz="1200" b="0" i="0" u="none" strike="noStrike" kern="1200" cap="none" spc="0" normalizeH="0" noProof="0" dirty="0" smtClean="0">
                <a:ln>
                  <a:noFill/>
                </a:ln>
                <a:solidFill>
                  <a:schemeClr val="tx1"/>
                </a:solidFill>
                <a:effectLst/>
                <a:uLnTx/>
                <a:uFillTx/>
                <a:latin typeface="HGｺﾞｼｯｸM" pitchFamily="49" charset="-128"/>
                <a:ea typeface="メイリオ" pitchFamily="50" charset="-128"/>
                <a:cs typeface="+mn-cs"/>
              </a:rPr>
              <a:t>　概要</a:t>
            </a:r>
            <a:endParaRPr kumimoji="1" lang="ja-JP" altLang="en-US" sz="1200" b="0" i="0" u="none" strike="noStrike" kern="1200" cap="none" spc="0" normalizeH="0" noProof="0" dirty="0">
              <a:ln>
                <a:noFill/>
              </a:ln>
              <a:solidFill>
                <a:schemeClr val="tx1"/>
              </a:solidFill>
              <a:effectLst/>
              <a:uLnTx/>
              <a:uFillTx/>
              <a:latin typeface="HGｺﾞｼｯｸM" pitchFamily="49" charset="-128"/>
              <a:ea typeface="メイリオ" pitchFamily="50" charset="-128"/>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solidFill>
                  <a:srgbClr val="3333FF"/>
                </a:solidFill>
              </a:rPr>
              <a:t>動</a:t>
            </a:r>
            <a:r>
              <a:rPr kumimoji="1" lang="ja-JP" altLang="en-US" dirty="0" smtClean="0"/>
              <a:t>作環境・開発環境</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8" name="コンテンツ プレースホルダ 7"/>
          <p:cNvSpPr>
            <a:spLocks noGrp="1"/>
          </p:cNvSpPr>
          <p:nvPr>
            <p:ph sz="quarter" idx="1"/>
          </p:nvPr>
        </p:nvSpPr>
        <p:spPr>
          <a:xfrm>
            <a:off x="342900" y="1809728"/>
            <a:ext cx="6172200" cy="276999"/>
          </a:xfrm>
        </p:spPr>
        <p:style>
          <a:lnRef idx="3">
            <a:schemeClr val="lt1"/>
          </a:lnRef>
          <a:fillRef idx="1">
            <a:schemeClr val="accent1"/>
          </a:fillRef>
          <a:effectRef idx="1">
            <a:schemeClr val="accent1"/>
          </a:effectRef>
          <a:fontRef idx="minor">
            <a:schemeClr val="lt1"/>
          </a:fontRef>
        </p:style>
        <p:txBody>
          <a:bodyPr anchor="b"/>
          <a:lstStyle/>
          <a:p>
            <a:pPr>
              <a:buNone/>
            </a:pPr>
            <a:r>
              <a:rPr lang="ja-JP" altLang="en-US" sz="1200" dirty="0" smtClean="0"/>
              <a:t>　動作環境</a:t>
            </a:r>
            <a:endParaRPr kumimoji="1" lang="ja-JP" altLang="en-US" sz="1200" dirty="0"/>
          </a:p>
        </p:txBody>
      </p:sp>
      <p:sp>
        <p:nvSpPr>
          <p:cNvPr id="11" name="コンテンツ プレースホルダ 10"/>
          <p:cNvSpPr>
            <a:spLocks noGrp="1"/>
          </p:cNvSpPr>
          <p:nvPr>
            <p:ph sz="quarter" idx="14"/>
          </p:nvPr>
        </p:nvSpPr>
        <p:spPr>
          <a:xfrm>
            <a:off x="344488" y="3867406"/>
            <a:ext cx="6172200" cy="276999"/>
          </a:xfrm>
        </p:spPr>
        <p:style>
          <a:lnRef idx="3">
            <a:schemeClr val="lt1"/>
          </a:lnRef>
          <a:fillRef idx="1">
            <a:schemeClr val="accent1"/>
          </a:fillRef>
          <a:effectRef idx="1">
            <a:schemeClr val="accent1"/>
          </a:effectRef>
          <a:fontRef idx="minor">
            <a:schemeClr val="lt1"/>
          </a:fontRef>
        </p:style>
        <p:txBody>
          <a:bodyPr anchor="b">
            <a:spAutoFit/>
          </a:bodyPr>
          <a:lstStyle/>
          <a:p>
            <a:pPr>
              <a:buNone/>
            </a:pPr>
            <a:r>
              <a:rPr kumimoji="1" lang="ja-JP" altLang="en-US" sz="1200" dirty="0" smtClean="0"/>
              <a:t>　開発環境</a:t>
            </a:r>
            <a:endParaRPr kumimoji="1" lang="ja-JP" altLang="en-US" sz="1200" dirty="0"/>
          </a:p>
        </p:txBody>
      </p:sp>
      <p:graphicFrame>
        <p:nvGraphicFramePr>
          <p:cNvPr id="12" name="表プレースホルダ 11"/>
          <p:cNvGraphicFramePr>
            <a:graphicFrameLocks noGrp="1"/>
          </p:cNvGraphicFramePr>
          <p:nvPr>
            <p:ph type="tbl" sz="quarter" idx="13"/>
          </p:nvPr>
        </p:nvGraphicFramePr>
        <p:xfrm>
          <a:off x="459486" y="2238356"/>
          <a:ext cx="5898472" cy="518160"/>
        </p:xfrm>
        <a:graphic>
          <a:graphicData uri="http://schemas.openxmlformats.org/drawingml/2006/table">
            <a:tbl>
              <a:tblPr firstCol="1">
                <a:tableStyleId>{85BE263C-DBD7-4A20-BB59-AAB30ACAA65A}</a:tableStyleId>
              </a:tblPr>
              <a:tblGrid>
                <a:gridCol w="1540754"/>
                <a:gridCol w="4357718"/>
              </a:tblGrid>
              <a:tr h="0">
                <a:tc>
                  <a:txBody>
                    <a:bodyPr/>
                    <a:lstStyle/>
                    <a:p>
                      <a:r>
                        <a:rPr kumimoji="1" lang="ja-JP" altLang="en-US" sz="1100" dirty="0" smtClean="0">
                          <a:latin typeface="メイリオ" pitchFamily="50" charset="-128"/>
                          <a:ea typeface="メイリオ" pitchFamily="50" charset="-128"/>
                        </a:rPr>
                        <a:t>プラットフォーム</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PC/AT</a:t>
                      </a:r>
                      <a:r>
                        <a:rPr kumimoji="1" lang="ja-JP" altLang="en-US" sz="1100" dirty="0" smtClean="0">
                          <a:latin typeface="メイリオ" pitchFamily="50" charset="-128"/>
                          <a:ea typeface="メイリオ" pitchFamily="50" charset="-128"/>
                        </a:rPr>
                        <a:t>互換機</a:t>
                      </a:r>
                      <a:endParaRPr kumimoji="1" lang="ja-JP" altLang="en-US" sz="1100" dirty="0">
                        <a:latin typeface="メイリオ" pitchFamily="50" charset="-128"/>
                        <a:ea typeface="メイリオ" pitchFamily="50" charset="-128"/>
                      </a:endParaRPr>
                    </a:p>
                  </a:txBody>
                  <a:tcPr anchor="ctr"/>
                </a:tc>
              </a:tr>
              <a:tr h="0">
                <a:tc>
                  <a:txBody>
                    <a:bodyPr/>
                    <a:lstStyle/>
                    <a:p>
                      <a:r>
                        <a:rPr kumimoji="1" lang="en-US" altLang="ja-JP" sz="1100" dirty="0" smtClean="0">
                          <a:latin typeface="メイリオ" pitchFamily="50" charset="-128"/>
                          <a:ea typeface="メイリオ" pitchFamily="50" charset="-128"/>
                        </a:rPr>
                        <a:t>CPU</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Intel 80486 </a:t>
                      </a:r>
                      <a:r>
                        <a:rPr kumimoji="1" lang="ja-JP" altLang="en-US" sz="1100" dirty="0" smtClean="0">
                          <a:latin typeface="メイリオ" pitchFamily="50" charset="-128"/>
                          <a:ea typeface="メイリオ" pitchFamily="50" charset="-128"/>
                        </a:rPr>
                        <a:t>以上の </a:t>
                      </a:r>
                      <a:r>
                        <a:rPr kumimoji="1" lang="en-US" altLang="ja-JP" sz="1100" dirty="0" smtClean="0">
                          <a:latin typeface="メイリオ" pitchFamily="50" charset="-128"/>
                          <a:ea typeface="メイリオ" pitchFamily="50" charset="-128"/>
                        </a:rPr>
                        <a:t>IA-32</a:t>
                      </a:r>
                      <a:r>
                        <a:rPr kumimoji="1" lang="ja-JP" altLang="en-US" sz="1100" dirty="0" smtClean="0">
                          <a:latin typeface="メイリオ" pitchFamily="50" charset="-128"/>
                          <a:ea typeface="メイリオ" pitchFamily="50" charset="-128"/>
                        </a:rPr>
                        <a:t>アーキテクチャ</a:t>
                      </a:r>
                      <a:r>
                        <a:rPr kumimoji="1" lang="en-US" altLang="ja-JP" sz="1100" dirty="0" smtClean="0">
                          <a:latin typeface="メイリオ" pitchFamily="50" charset="-128"/>
                          <a:ea typeface="メイリオ" pitchFamily="50" charset="-128"/>
                        </a:rPr>
                        <a:t>CPU</a:t>
                      </a:r>
                    </a:p>
                  </a:txBody>
                  <a:tcPr anchor="ctr"/>
                </a:tc>
              </a:tr>
            </a:tbl>
          </a:graphicData>
        </a:graphic>
      </p:graphicFrame>
      <p:graphicFrame>
        <p:nvGraphicFramePr>
          <p:cNvPr id="13" name="表プレースホルダ 12"/>
          <p:cNvGraphicFramePr>
            <a:graphicFrameLocks noGrp="1"/>
          </p:cNvGraphicFramePr>
          <p:nvPr>
            <p:ph type="tbl" sz="quarter" idx="13"/>
          </p:nvPr>
        </p:nvGraphicFramePr>
        <p:xfrm>
          <a:off x="459486" y="4310058"/>
          <a:ext cx="5898472" cy="944880"/>
        </p:xfrm>
        <a:graphic>
          <a:graphicData uri="http://schemas.openxmlformats.org/drawingml/2006/table">
            <a:tbl>
              <a:tblPr firstCol="1">
                <a:tableStyleId>{85BE263C-DBD7-4A20-BB59-AAB30ACAA65A}</a:tableStyleId>
              </a:tblPr>
              <a:tblGrid>
                <a:gridCol w="1540754"/>
                <a:gridCol w="4357718"/>
              </a:tblGrid>
              <a:tr h="154083">
                <a:tc>
                  <a:txBody>
                    <a:bodyPr/>
                    <a:lstStyle/>
                    <a:p>
                      <a:r>
                        <a:rPr kumimoji="1" lang="ja-JP" altLang="en-US" sz="1100" dirty="0" smtClean="0">
                          <a:latin typeface="メイリオ" pitchFamily="50" charset="-128"/>
                          <a:ea typeface="メイリオ" pitchFamily="50" charset="-128"/>
                        </a:rPr>
                        <a:t>開発</a:t>
                      </a:r>
                      <a:r>
                        <a:rPr kumimoji="1" lang="en-US" altLang="ja-JP" sz="1100" dirty="0" smtClean="0">
                          <a:latin typeface="メイリオ" pitchFamily="50" charset="-128"/>
                          <a:ea typeface="メイリオ" pitchFamily="50" charset="-128"/>
                        </a:rPr>
                        <a:t>PC</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Fedora 11</a:t>
                      </a:r>
                      <a:r>
                        <a:rPr kumimoji="1" lang="ja-JP" altLang="en-US" sz="1100" dirty="0" smtClean="0">
                          <a:latin typeface="メイリオ" pitchFamily="50" charset="-128"/>
                          <a:ea typeface="メイリオ" pitchFamily="50" charset="-128"/>
                        </a:rPr>
                        <a:t>搭載</a:t>
                      </a:r>
                      <a:r>
                        <a:rPr kumimoji="1" lang="en-US" altLang="ja-JP" sz="1100" dirty="0" smtClean="0">
                          <a:latin typeface="メイリオ" pitchFamily="50" charset="-128"/>
                          <a:ea typeface="メイリオ" pitchFamily="50" charset="-128"/>
                        </a:rPr>
                        <a:t>PC</a:t>
                      </a:r>
                    </a:p>
                  </a:txBody>
                  <a:tcPr anchor="ctr"/>
                </a:tc>
              </a:tr>
              <a:tr h="214676">
                <a:tc>
                  <a:txBody>
                    <a:bodyPr/>
                    <a:lstStyle/>
                    <a:p>
                      <a:r>
                        <a:rPr kumimoji="1" lang="ja-JP" altLang="en-US" sz="1100" dirty="0" smtClean="0">
                          <a:latin typeface="メイリオ" pitchFamily="50" charset="-128"/>
                          <a:ea typeface="メイリオ" pitchFamily="50" charset="-128"/>
                        </a:rPr>
                        <a:t>開発言語</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C++</a:t>
                      </a:r>
                      <a:r>
                        <a:rPr kumimoji="1" lang="ja-JP" altLang="en-US" sz="1100" dirty="0" smtClean="0">
                          <a:latin typeface="メイリオ" pitchFamily="50" charset="-128"/>
                          <a:ea typeface="メイリオ" pitchFamily="50" charset="-128"/>
                        </a:rPr>
                        <a:t>言語、</a:t>
                      </a:r>
                      <a:r>
                        <a:rPr kumimoji="1" lang="en-US" altLang="ja-JP" sz="1100" dirty="0" smtClean="0">
                          <a:latin typeface="メイリオ" pitchFamily="50" charset="-128"/>
                          <a:ea typeface="メイリオ" pitchFamily="50" charset="-128"/>
                        </a:rPr>
                        <a:t>C</a:t>
                      </a:r>
                      <a:r>
                        <a:rPr kumimoji="1" lang="ja-JP" altLang="en-US" sz="1100" dirty="0" smtClean="0">
                          <a:latin typeface="メイリオ" pitchFamily="50" charset="-128"/>
                          <a:ea typeface="メイリオ" pitchFamily="50" charset="-128"/>
                        </a:rPr>
                        <a:t>言語、</a:t>
                      </a:r>
                      <a:r>
                        <a:rPr kumimoji="1" lang="en-US" altLang="ja-JP" sz="1100" dirty="0" smtClean="0">
                          <a:latin typeface="メイリオ" pitchFamily="50" charset="-128"/>
                          <a:ea typeface="メイリオ" pitchFamily="50" charset="-128"/>
                        </a:rPr>
                        <a:t>GNU</a:t>
                      </a:r>
                      <a:r>
                        <a:rPr kumimoji="1" lang="ja-JP" altLang="en-US" sz="1100" dirty="0" smtClean="0">
                          <a:latin typeface="メイリオ" pitchFamily="50" charset="-128"/>
                          <a:ea typeface="メイリオ" pitchFamily="50" charset="-128"/>
                        </a:rPr>
                        <a:t>アセンブラ、</a:t>
                      </a:r>
                      <a:endParaRPr kumimoji="1" lang="en-US" altLang="ja-JP" sz="1100" dirty="0" smtClean="0">
                        <a:latin typeface="メイリオ" pitchFamily="50" charset="-128"/>
                        <a:ea typeface="メイリオ" pitchFamily="50" charset="-128"/>
                      </a:endParaRPr>
                    </a:p>
                    <a:p>
                      <a:r>
                        <a:rPr kumimoji="1" lang="en-US" altLang="ja-JP" sz="1100" dirty="0" err="1" smtClean="0">
                          <a:latin typeface="メイリオ" pitchFamily="50" charset="-128"/>
                          <a:ea typeface="メイリオ" pitchFamily="50" charset="-128"/>
                        </a:rPr>
                        <a:t>makefile</a:t>
                      </a:r>
                      <a:r>
                        <a:rPr kumimoji="1" lang="ja-JP" altLang="en-US" sz="1100" dirty="0" err="1" smtClean="0">
                          <a:latin typeface="メイリオ" pitchFamily="50" charset="-128"/>
                          <a:ea typeface="メイリオ" pitchFamily="50" charset="-128"/>
                        </a:rPr>
                        <a:t>、</a:t>
                      </a:r>
                      <a:r>
                        <a:rPr kumimoji="1" lang="ja-JP" altLang="en-US" sz="1100" dirty="0" smtClean="0">
                          <a:latin typeface="メイリオ" pitchFamily="50" charset="-128"/>
                          <a:ea typeface="メイリオ" pitchFamily="50" charset="-128"/>
                        </a:rPr>
                        <a:t>リンカスクリプト</a:t>
                      </a:r>
                    </a:p>
                  </a:txBody>
                  <a:tcPr anchor="ctr"/>
                </a:tc>
              </a:tr>
              <a:tr h="154083">
                <a:tc>
                  <a:txBody>
                    <a:bodyPr/>
                    <a:lstStyle/>
                    <a:p>
                      <a:r>
                        <a:rPr kumimoji="1" lang="ja-JP" altLang="en-US" sz="1100" dirty="0" smtClean="0">
                          <a:latin typeface="メイリオ" pitchFamily="50" charset="-128"/>
                          <a:ea typeface="メイリオ" pitchFamily="50" charset="-128"/>
                        </a:rPr>
                        <a:t>開発ツール</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GCC( g++, </a:t>
                      </a:r>
                      <a:r>
                        <a:rPr kumimoji="1" lang="en-US" altLang="ja-JP" sz="1100" dirty="0" err="1" smtClean="0">
                          <a:latin typeface="メイリオ" pitchFamily="50" charset="-128"/>
                          <a:ea typeface="メイリオ" pitchFamily="50" charset="-128"/>
                        </a:rPr>
                        <a:t>gcc</a:t>
                      </a:r>
                      <a:r>
                        <a:rPr kumimoji="1" lang="en-US" altLang="ja-JP" sz="1100" dirty="0" smtClean="0">
                          <a:latin typeface="メイリオ" pitchFamily="50" charset="-128"/>
                          <a:ea typeface="メイリオ" pitchFamily="50" charset="-128"/>
                        </a:rPr>
                        <a:t>, as, ld )</a:t>
                      </a:r>
                      <a:r>
                        <a:rPr kumimoji="1" lang="ja-JP" altLang="en-US" sz="1100" dirty="0" err="1" smtClean="0">
                          <a:latin typeface="メイリオ" pitchFamily="50" charset="-128"/>
                          <a:ea typeface="メイリオ" pitchFamily="50" charset="-128"/>
                        </a:rPr>
                        <a:t>、</a:t>
                      </a:r>
                      <a:r>
                        <a:rPr kumimoji="1" lang="en-US" altLang="ja-JP" sz="1100" dirty="0" smtClean="0">
                          <a:latin typeface="メイリオ" pitchFamily="50" charset="-128"/>
                          <a:ea typeface="メイリオ" pitchFamily="50" charset="-128"/>
                        </a:rPr>
                        <a:t>GNU make</a:t>
                      </a:r>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モ</a:t>
            </a:r>
            <a:r>
              <a:rPr kumimoji="1" lang="ja-JP" altLang="en-US" dirty="0" smtClean="0"/>
              <a:t>ジュール関連図</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sp>
        <p:nvSpPr>
          <p:cNvPr id="5" name="コンテンツ プレースホルダ 4"/>
          <p:cNvSpPr>
            <a:spLocks noGrp="1"/>
          </p:cNvSpPr>
          <p:nvPr>
            <p:ph sz="quarter" idx="1"/>
          </p:nvPr>
        </p:nvSpPr>
        <p:spPr>
          <a:xfrm>
            <a:off x="342900" y="2238356"/>
            <a:ext cx="6172200" cy="261610"/>
          </a:xfrm>
        </p:spPr>
        <p:txBody>
          <a:bodyPr/>
          <a:lstStyle/>
          <a:p>
            <a:pPr>
              <a:buNone/>
            </a:pPr>
            <a:r>
              <a:rPr lang="ja-JP" altLang="en-US" sz="1100" dirty="0" smtClean="0"/>
              <a:t>各種カーネルモジュールの相互関連を以下に示す。</a:t>
            </a:r>
            <a:endParaRPr kumimoji="1" lang="ja-JP" altLang="en-US" sz="1100" dirty="0"/>
          </a:p>
        </p:txBody>
      </p:sp>
      <p:sp>
        <p:nvSpPr>
          <p:cNvPr id="6" name="テキスト ボックス 5"/>
          <p:cNvSpPr txBox="1"/>
          <p:nvPr/>
        </p:nvSpPr>
        <p:spPr>
          <a:xfrm>
            <a:off x="3764719" y="4881561"/>
            <a:ext cx="1454244"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ja-JP" altLang="en-US" sz="1100" dirty="0" smtClean="0">
                <a:latin typeface="メイリオ" pitchFamily="50" charset="-128"/>
                <a:ea typeface="メイリオ" pitchFamily="50" charset="-128"/>
              </a:rPr>
              <a:t>システムコール管理</a:t>
            </a:r>
            <a:endParaRPr kumimoji="1" lang="ja-JP" altLang="en-US" sz="1100" dirty="0">
              <a:latin typeface="メイリオ" pitchFamily="50" charset="-128"/>
              <a:ea typeface="メイリオ" pitchFamily="50" charset="-128"/>
            </a:endParaRPr>
          </a:p>
        </p:txBody>
      </p:sp>
      <p:sp>
        <p:nvSpPr>
          <p:cNvPr id="8" name="テキスト ボックス 7"/>
          <p:cNvSpPr txBox="1"/>
          <p:nvPr/>
        </p:nvSpPr>
        <p:spPr>
          <a:xfrm>
            <a:off x="3380601" y="5671089"/>
            <a:ext cx="606256"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ja-JP" sz="1100" dirty="0" smtClean="0">
                <a:latin typeface="メイリオ" pitchFamily="50" charset="-128"/>
                <a:ea typeface="メイリオ" pitchFamily="50" charset="-128"/>
              </a:rPr>
              <a:t>GDDQ</a:t>
            </a:r>
            <a:endParaRPr kumimoji="1" lang="ja-JP" altLang="en-US" sz="1100" dirty="0">
              <a:latin typeface="メイリオ" pitchFamily="50" charset="-128"/>
              <a:ea typeface="メイリオ" pitchFamily="50" charset="-128"/>
            </a:endParaRPr>
          </a:p>
        </p:txBody>
      </p:sp>
      <p:sp>
        <p:nvSpPr>
          <p:cNvPr id="11" name="テキスト ボックス 10"/>
          <p:cNvSpPr txBox="1"/>
          <p:nvPr/>
        </p:nvSpPr>
        <p:spPr>
          <a:xfrm>
            <a:off x="4703437" y="5671883"/>
            <a:ext cx="103105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ja-JP" altLang="en-US" sz="1100" dirty="0" smtClean="0">
                <a:latin typeface="メイリオ" pitchFamily="50" charset="-128"/>
                <a:ea typeface="メイリオ" pitchFamily="50" charset="-128"/>
              </a:rPr>
              <a:t>割り込み管理</a:t>
            </a:r>
            <a:endParaRPr kumimoji="1" lang="ja-JP" altLang="en-US" sz="1100" dirty="0">
              <a:latin typeface="メイリオ" pitchFamily="50" charset="-128"/>
              <a:ea typeface="メイリオ" pitchFamily="50" charset="-128"/>
            </a:endParaRPr>
          </a:p>
        </p:txBody>
      </p:sp>
      <p:sp>
        <p:nvSpPr>
          <p:cNvPr id="12" name="テキスト ボックス 11"/>
          <p:cNvSpPr txBox="1"/>
          <p:nvPr/>
        </p:nvSpPr>
        <p:spPr>
          <a:xfrm>
            <a:off x="4562373" y="6586722"/>
            <a:ext cx="1313180"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kumimoji="1" lang="ja-JP" altLang="en-US" sz="1100" dirty="0" smtClean="0">
                <a:latin typeface="メイリオ" pitchFamily="50" charset="-128"/>
                <a:ea typeface="メイリオ" pitchFamily="50" charset="-128"/>
              </a:rPr>
              <a:t>割り込みハンドラ</a:t>
            </a:r>
            <a:endParaRPr kumimoji="1" lang="ja-JP" altLang="en-US" sz="1100" dirty="0">
              <a:latin typeface="メイリオ" pitchFamily="50" charset="-128"/>
              <a:ea typeface="メイリオ" pitchFamily="50" charset="-128"/>
            </a:endParaRPr>
          </a:p>
        </p:txBody>
      </p:sp>
      <p:sp>
        <p:nvSpPr>
          <p:cNvPr id="13" name="テキスト ボックス 12"/>
          <p:cNvSpPr txBox="1"/>
          <p:nvPr/>
        </p:nvSpPr>
        <p:spPr>
          <a:xfrm>
            <a:off x="3168998" y="7465401"/>
            <a:ext cx="103105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ja-JP" altLang="en-US" sz="1100" dirty="0" smtClean="0">
                <a:latin typeface="メイリオ" pitchFamily="50" charset="-128"/>
                <a:ea typeface="メイリオ" pitchFamily="50" charset="-128"/>
              </a:rPr>
              <a:t>デバイス管理</a:t>
            </a:r>
            <a:endParaRPr kumimoji="1" lang="ja-JP" altLang="en-US" sz="1100" dirty="0">
              <a:latin typeface="メイリオ" pitchFamily="50" charset="-128"/>
              <a:ea typeface="メイリオ" pitchFamily="50" charset="-128"/>
            </a:endParaRPr>
          </a:p>
        </p:txBody>
      </p:sp>
      <p:sp>
        <p:nvSpPr>
          <p:cNvPr id="14" name="テキスト ボックス 13"/>
          <p:cNvSpPr txBox="1"/>
          <p:nvPr/>
        </p:nvSpPr>
        <p:spPr>
          <a:xfrm>
            <a:off x="705692" y="3962390"/>
            <a:ext cx="445956"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ja-JP" sz="1100" dirty="0" smtClean="0">
                <a:latin typeface="メイリオ" pitchFamily="50" charset="-128"/>
                <a:ea typeface="メイリオ" pitchFamily="50" charset="-128"/>
              </a:rPr>
              <a:t>GUI</a:t>
            </a:r>
            <a:endParaRPr kumimoji="1" lang="ja-JP" altLang="en-US" sz="1100" dirty="0">
              <a:latin typeface="メイリオ" pitchFamily="50" charset="-128"/>
              <a:ea typeface="メイリオ" pitchFamily="50" charset="-128"/>
            </a:endParaRPr>
          </a:p>
        </p:txBody>
      </p:sp>
      <p:sp>
        <p:nvSpPr>
          <p:cNvPr id="15" name="テキスト ボックス 14"/>
          <p:cNvSpPr txBox="1"/>
          <p:nvPr/>
        </p:nvSpPr>
        <p:spPr>
          <a:xfrm>
            <a:off x="1913730" y="2978009"/>
            <a:ext cx="889987" cy="26161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ja-JP" altLang="en-US" sz="1100" dirty="0" smtClean="0">
                <a:latin typeface="メイリオ" pitchFamily="50" charset="-128"/>
                <a:ea typeface="メイリオ" pitchFamily="50" charset="-128"/>
              </a:rPr>
              <a:t>タスク管理</a:t>
            </a:r>
            <a:endParaRPr kumimoji="1" lang="ja-JP" altLang="en-US" sz="1100" dirty="0">
              <a:latin typeface="メイリオ" pitchFamily="50" charset="-128"/>
              <a:ea typeface="メイリオ" pitchFamily="50" charset="-128"/>
            </a:endParaRPr>
          </a:p>
        </p:txBody>
      </p:sp>
      <p:sp>
        <p:nvSpPr>
          <p:cNvPr id="16" name="テキスト ボックス 15"/>
          <p:cNvSpPr txBox="1"/>
          <p:nvPr/>
        </p:nvSpPr>
        <p:spPr>
          <a:xfrm>
            <a:off x="1702134" y="6192718"/>
            <a:ext cx="1313180"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ja-JP" altLang="en-US" sz="1100" dirty="0" smtClean="0">
                <a:latin typeface="メイリオ" pitchFamily="50" charset="-128"/>
                <a:ea typeface="メイリオ" pitchFamily="50" charset="-128"/>
              </a:rPr>
              <a:t>ファイルシステム</a:t>
            </a:r>
            <a:endParaRPr kumimoji="1" lang="ja-JP" altLang="en-US" sz="1100" dirty="0">
              <a:latin typeface="メイリオ" pitchFamily="50" charset="-128"/>
              <a:ea typeface="メイリオ" pitchFamily="50" charset="-128"/>
            </a:endParaRPr>
          </a:p>
        </p:txBody>
      </p:sp>
      <p:sp>
        <p:nvSpPr>
          <p:cNvPr id="17" name="テキスト ボックス 16"/>
          <p:cNvSpPr txBox="1"/>
          <p:nvPr/>
        </p:nvSpPr>
        <p:spPr>
          <a:xfrm>
            <a:off x="1561066" y="3962391"/>
            <a:ext cx="1595309"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ja-JP" altLang="en-US" sz="1100" dirty="0" smtClean="0">
                <a:latin typeface="メイリオ" pitchFamily="50" charset="-128"/>
                <a:ea typeface="メイリオ" pitchFamily="50" charset="-128"/>
              </a:rPr>
              <a:t>アプリケーション管理</a:t>
            </a:r>
            <a:endParaRPr kumimoji="1" lang="ja-JP" altLang="en-US" sz="1100" dirty="0">
              <a:latin typeface="メイリオ" pitchFamily="50" charset="-128"/>
              <a:ea typeface="メイリオ" pitchFamily="50" charset="-128"/>
            </a:endParaRPr>
          </a:p>
        </p:txBody>
      </p:sp>
      <p:sp>
        <p:nvSpPr>
          <p:cNvPr id="18" name="テキスト ボックス 17"/>
          <p:cNvSpPr txBox="1"/>
          <p:nvPr/>
        </p:nvSpPr>
        <p:spPr>
          <a:xfrm>
            <a:off x="1772665" y="4881562"/>
            <a:ext cx="1172116"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kumimoji="1" lang="ja-JP" altLang="en-US" sz="1100" dirty="0" smtClean="0">
                <a:latin typeface="メイリオ" pitchFamily="50" charset="-128"/>
                <a:ea typeface="メイリオ" pitchFamily="50" charset="-128"/>
              </a:rPr>
              <a:t>ウィンドウ管理</a:t>
            </a:r>
            <a:endParaRPr kumimoji="1" lang="ja-JP" altLang="en-US" sz="1100" dirty="0">
              <a:latin typeface="メイリオ" pitchFamily="50" charset="-128"/>
              <a:ea typeface="メイリオ" pitchFamily="50" charset="-128"/>
            </a:endParaRPr>
          </a:p>
        </p:txBody>
      </p:sp>
      <p:sp>
        <p:nvSpPr>
          <p:cNvPr id="19" name="テキスト ボックス 18"/>
          <p:cNvSpPr txBox="1"/>
          <p:nvPr/>
        </p:nvSpPr>
        <p:spPr>
          <a:xfrm>
            <a:off x="3238735" y="6586722"/>
            <a:ext cx="889988"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kumimoji="1" lang="ja-JP" altLang="en-US" sz="1100" dirty="0" smtClean="0">
                <a:latin typeface="メイリオ" pitchFamily="50" charset="-128"/>
                <a:ea typeface="メイリオ" pitchFamily="50" charset="-128"/>
              </a:rPr>
              <a:t>各ドライバ</a:t>
            </a:r>
            <a:endParaRPr kumimoji="1" lang="ja-JP" altLang="en-US" sz="1100" dirty="0">
              <a:latin typeface="メイリオ" pitchFamily="50" charset="-128"/>
              <a:ea typeface="メイリオ" pitchFamily="50" charset="-128"/>
            </a:endParaRPr>
          </a:p>
        </p:txBody>
      </p:sp>
      <p:cxnSp>
        <p:nvCxnSpPr>
          <p:cNvPr id="25" name="図形 24"/>
          <p:cNvCxnSpPr>
            <a:stCxn id="13" idx="0"/>
            <a:endCxn id="19" idx="2"/>
          </p:cNvCxnSpPr>
          <p:nvPr/>
        </p:nvCxnSpPr>
        <p:spPr>
          <a:xfrm rot="16200000" flipV="1">
            <a:off x="3375593" y="7156469"/>
            <a:ext cx="617069" cy="795"/>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19" idx="0"/>
            <a:endCxn id="8" idx="2"/>
          </p:cNvCxnSpPr>
          <p:nvPr/>
        </p:nvCxnSpPr>
        <p:spPr>
          <a:xfrm rot="5400000" flipH="1" flipV="1">
            <a:off x="3356718" y="6259711"/>
            <a:ext cx="654023"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図形 37"/>
          <p:cNvCxnSpPr>
            <a:stCxn id="8" idx="0"/>
            <a:endCxn id="18" idx="3"/>
          </p:cNvCxnSpPr>
          <p:nvPr/>
        </p:nvCxnSpPr>
        <p:spPr>
          <a:xfrm rot="16200000" flipV="1">
            <a:off x="2984894" y="4972254"/>
            <a:ext cx="658722" cy="73894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図形 43"/>
          <p:cNvCxnSpPr>
            <a:stCxn id="18" idx="2"/>
            <a:endCxn id="16" idx="0"/>
          </p:cNvCxnSpPr>
          <p:nvPr/>
        </p:nvCxnSpPr>
        <p:spPr>
          <a:xfrm rot="16200000" flipH="1">
            <a:off x="1833950" y="5667944"/>
            <a:ext cx="1049546" cy="1"/>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図形 70"/>
          <p:cNvCxnSpPr>
            <a:stCxn id="6" idx="1"/>
            <a:endCxn id="18" idx="3"/>
          </p:cNvCxnSpPr>
          <p:nvPr/>
        </p:nvCxnSpPr>
        <p:spPr>
          <a:xfrm rot="10800000" flipV="1">
            <a:off x="2944781" y="5012365"/>
            <a:ext cx="819938" cy="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図形 72"/>
          <p:cNvCxnSpPr>
            <a:stCxn id="18" idx="1"/>
            <a:endCxn id="14" idx="2"/>
          </p:cNvCxnSpPr>
          <p:nvPr/>
        </p:nvCxnSpPr>
        <p:spPr>
          <a:xfrm rot="10800000">
            <a:off x="928671" y="4224001"/>
            <a:ext cx="843995" cy="78836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図形 107"/>
          <p:cNvCxnSpPr>
            <a:stCxn id="17" idx="0"/>
            <a:endCxn id="15" idx="2"/>
          </p:cNvCxnSpPr>
          <p:nvPr/>
        </p:nvCxnSpPr>
        <p:spPr>
          <a:xfrm rot="5400000" flipH="1" flipV="1">
            <a:off x="1997336" y="3601004"/>
            <a:ext cx="722772" cy="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図形 112"/>
          <p:cNvCxnSpPr>
            <a:stCxn id="17" idx="2"/>
            <a:endCxn id="18" idx="0"/>
          </p:cNvCxnSpPr>
          <p:nvPr/>
        </p:nvCxnSpPr>
        <p:spPr>
          <a:xfrm rot="16200000" flipH="1">
            <a:off x="2029942" y="4552780"/>
            <a:ext cx="657561" cy="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曲線コネクタ 117"/>
          <p:cNvCxnSpPr>
            <a:endCxn id="12" idx="0"/>
          </p:cNvCxnSpPr>
          <p:nvPr/>
        </p:nvCxnSpPr>
        <p:spPr>
          <a:xfrm rot="5400000">
            <a:off x="4893143" y="6260107"/>
            <a:ext cx="652436" cy="79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図形 175"/>
          <p:cNvCxnSpPr>
            <a:stCxn id="12" idx="1"/>
            <a:endCxn id="19" idx="3"/>
          </p:cNvCxnSpPr>
          <p:nvPr/>
        </p:nvCxnSpPr>
        <p:spPr>
          <a:xfrm rot="10800000">
            <a:off x="4128723" y="6717527"/>
            <a:ext cx="43365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7" name="図形 216"/>
          <p:cNvCxnSpPr>
            <a:stCxn id="6" idx="1"/>
            <a:endCxn id="17" idx="3"/>
          </p:cNvCxnSpPr>
          <p:nvPr/>
        </p:nvCxnSpPr>
        <p:spPr>
          <a:xfrm rot="10800000">
            <a:off x="3156375" y="4093196"/>
            <a:ext cx="608344" cy="9191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起</a:t>
            </a:r>
            <a:r>
              <a:rPr kumimoji="1" lang="ja-JP" altLang="en-US" dirty="0" smtClean="0"/>
              <a:t>動手順</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
        <p:nvSpPr>
          <p:cNvPr id="2" name="コンテンツ プレースホルダ 1"/>
          <p:cNvSpPr>
            <a:spLocks noGrp="1"/>
          </p:cNvSpPr>
          <p:nvPr>
            <p:ph sz="quarter" idx="1"/>
          </p:nvPr>
        </p:nvSpPr>
        <p:spPr>
          <a:xfrm>
            <a:off x="342900" y="2238356"/>
            <a:ext cx="6172200" cy="3334246"/>
          </a:xfrm>
        </p:spPr>
        <p:txBody>
          <a:bodyPr>
            <a:spAutoFit/>
          </a:bodyPr>
          <a:lstStyle/>
          <a:p>
            <a:pPr>
              <a:buNone/>
            </a:pPr>
            <a:r>
              <a:rPr kumimoji="1" lang="ja-JP" altLang="en-US" sz="1100" dirty="0" smtClean="0"/>
              <a:t>電源を入れてからカーネルが動作するまでの起動手順を以下に示す。</a:t>
            </a:r>
            <a:endParaRPr kumimoji="1" lang="en-US" altLang="ja-JP" sz="1100" dirty="0" smtClean="0"/>
          </a:p>
          <a:p>
            <a:pPr>
              <a:buNone/>
            </a:pPr>
            <a:endParaRPr kumimoji="1" lang="en-US" altLang="ja-JP" sz="1100" dirty="0" smtClean="0"/>
          </a:p>
          <a:p>
            <a:r>
              <a:rPr kumimoji="1" lang="ja-JP" altLang="en-US" sz="1200" dirty="0" smtClean="0"/>
              <a:t>ブートセクタ</a:t>
            </a:r>
            <a:endParaRPr kumimoji="1" lang="en-US" altLang="ja-JP" sz="1200" dirty="0" smtClean="0"/>
          </a:p>
          <a:p>
            <a:pPr marL="361950" lvl="1" indent="-180975">
              <a:buSzPct val="100000"/>
              <a:buFont typeface="+mj-lt"/>
              <a:buAutoNum type="arabicPeriod"/>
            </a:pPr>
            <a:r>
              <a:rPr kumimoji="1" lang="ja-JP" altLang="en-US" sz="1100" dirty="0" smtClean="0"/>
              <a:t>起動</a:t>
            </a:r>
            <a:endParaRPr kumimoji="1" lang="en-US" altLang="ja-JP" sz="1100" dirty="0" smtClean="0"/>
          </a:p>
          <a:p>
            <a:pPr marL="361950" lvl="1" indent="-180975">
              <a:buSzPct val="100000"/>
              <a:buFont typeface="+mj-lt"/>
              <a:buAutoNum type="arabicPeriod"/>
            </a:pPr>
            <a:r>
              <a:rPr lang="ja-JP" altLang="en-US" sz="1100" dirty="0" smtClean="0"/>
              <a:t>メモリにブートローダを読み込む</a:t>
            </a:r>
            <a:endParaRPr lang="en-US" altLang="ja-JP" sz="1100" dirty="0" smtClean="0"/>
          </a:p>
          <a:p>
            <a:pPr marL="361950" lvl="1" indent="-180975">
              <a:buSzPct val="100000"/>
              <a:buFont typeface="+mj-lt"/>
              <a:buAutoNum type="arabicPeriod"/>
            </a:pPr>
            <a:r>
              <a:rPr kumimoji="1" lang="ja-JP" altLang="en-US" sz="1100" dirty="0" smtClean="0"/>
              <a:t>メモリにカーネルを読み込む</a:t>
            </a:r>
            <a:endParaRPr kumimoji="1" lang="en-US" altLang="ja-JP" sz="1100" dirty="0" smtClean="0"/>
          </a:p>
          <a:p>
            <a:pPr marL="361950" lvl="1" indent="-180975">
              <a:buSzPct val="100000"/>
              <a:buFont typeface="+mj-lt"/>
              <a:buAutoNum type="arabicPeriod"/>
            </a:pPr>
            <a:r>
              <a:rPr lang="ja-JP" altLang="en-US" sz="1100" dirty="0" smtClean="0"/>
              <a:t>ブートローダ起動</a:t>
            </a:r>
            <a:endParaRPr lang="en-US" altLang="ja-JP" sz="1100" dirty="0" smtClean="0"/>
          </a:p>
          <a:p>
            <a:r>
              <a:rPr kumimoji="1" lang="ja-JP" altLang="en-US" sz="1200" dirty="0" smtClean="0"/>
              <a:t>ブートローダ</a:t>
            </a:r>
            <a:endParaRPr kumimoji="1" lang="en-US" altLang="ja-JP" sz="1200" dirty="0" smtClean="0"/>
          </a:p>
          <a:p>
            <a:pPr marL="361950" lvl="1" indent="-180975">
              <a:buSzPct val="100000"/>
              <a:buFont typeface="+mj-lt"/>
              <a:buAutoNum type="arabicPeriod" startAt="5"/>
            </a:pPr>
            <a:r>
              <a:rPr lang="en-US" altLang="ja-JP" sz="1100" dirty="0" smtClean="0"/>
              <a:t>A20</a:t>
            </a:r>
            <a:r>
              <a:rPr lang="ja-JP" altLang="en-US" sz="1100" dirty="0" smtClean="0"/>
              <a:t>ゲート開放</a:t>
            </a:r>
            <a:endParaRPr kumimoji="1" lang="en-US" altLang="ja-JP" sz="1100" dirty="0" smtClean="0"/>
          </a:p>
          <a:p>
            <a:pPr marL="361950" lvl="1" indent="-180975">
              <a:buSzPct val="100000"/>
              <a:buFont typeface="+mj-lt"/>
              <a:buAutoNum type="arabicPeriod" startAt="5"/>
            </a:pPr>
            <a:r>
              <a:rPr lang="ja-JP" altLang="en-US" sz="1100" dirty="0" smtClean="0"/>
              <a:t>メモリチェック</a:t>
            </a:r>
            <a:endParaRPr lang="en-US" altLang="ja-JP" sz="1100" dirty="0" smtClean="0"/>
          </a:p>
          <a:p>
            <a:pPr marL="361950" lvl="1" indent="-180975">
              <a:buSzPct val="100000"/>
              <a:buFont typeface="+mj-lt"/>
              <a:buAutoNum type="arabicPeriod" startAt="5"/>
            </a:pPr>
            <a:r>
              <a:rPr kumimoji="1" lang="en-US" altLang="ja-JP" sz="1100" dirty="0" smtClean="0"/>
              <a:t>VBE</a:t>
            </a:r>
            <a:r>
              <a:rPr kumimoji="1" lang="ja-JP" altLang="en-US" sz="1100" dirty="0" smtClean="0"/>
              <a:t>設定</a:t>
            </a:r>
            <a:endParaRPr kumimoji="1" lang="en-US" altLang="ja-JP" sz="1100" dirty="0" smtClean="0"/>
          </a:p>
          <a:p>
            <a:pPr marL="361950" lvl="1" indent="-180975">
              <a:buSzPct val="100000"/>
              <a:buFont typeface="+mj-lt"/>
              <a:buAutoNum type="arabicPeriod" startAt="5"/>
            </a:pPr>
            <a:r>
              <a:rPr lang="ja-JP" altLang="en-US" sz="1100" dirty="0" smtClean="0"/>
              <a:t>プロテクトモード以降</a:t>
            </a:r>
            <a:endParaRPr lang="en-US" altLang="ja-JP" sz="1100" dirty="0" smtClean="0"/>
          </a:p>
          <a:p>
            <a:pPr marL="361950" lvl="1" indent="-180975">
              <a:buSzPct val="100000"/>
              <a:buFont typeface="+mj-lt"/>
              <a:buAutoNum type="arabicPeriod" startAt="5"/>
            </a:pPr>
            <a:r>
              <a:rPr kumimoji="1" lang="ja-JP" altLang="en-US" sz="1100" dirty="0" smtClean="0"/>
              <a:t>カーネル再配置</a:t>
            </a:r>
            <a:endParaRPr lang="en-US" altLang="ja-JP" sz="1100" dirty="0" smtClean="0"/>
          </a:p>
          <a:p>
            <a:pPr marL="361950" lvl="1" indent="-180975">
              <a:buSzPct val="100000"/>
              <a:buFont typeface="+mj-lt"/>
              <a:buAutoNum type="arabicPeriod" startAt="5"/>
            </a:pPr>
            <a:r>
              <a:rPr kumimoji="1" lang="ja-JP" altLang="en-US" sz="1100" dirty="0" smtClean="0"/>
              <a:t>カーネル起動</a:t>
            </a:r>
            <a:endParaRPr kumimoji="1" lang="en-US" altLang="ja-JP" sz="1100" dirty="0" smtClean="0"/>
          </a:p>
        </p:txBody>
      </p:sp>
      <p:sp>
        <p:nvSpPr>
          <p:cNvPr id="5" name="コンテンツ プレースホルダ 27"/>
          <p:cNvSpPr txBox="1">
            <a:spLocks/>
          </p:cNvSpPr>
          <p:nvPr/>
        </p:nvSpPr>
        <p:spPr>
          <a:xfrm>
            <a:off x="342900" y="1809727"/>
            <a:ext cx="6172200" cy="276999"/>
          </a:xfrm>
          <a:prstGeom prst="rect">
            <a:avLst/>
          </a:prstGeom>
        </p:spPr>
        <p:style>
          <a:lnRef idx="3">
            <a:schemeClr val="lt1"/>
          </a:lnRef>
          <a:fillRef idx="1">
            <a:schemeClr val="accent1"/>
          </a:fillRef>
          <a:effectRef idx="1">
            <a:schemeClr val="accent1"/>
          </a:effectRef>
          <a:fontRef idx="minor">
            <a:schemeClr val="lt1"/>
          </a:fontRef>
        </p:style>
        <p:txBody>
          <a:bodyPr vert="horz" anchor="b">
            <a:sp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1" lang="ja-JP" altLang="en-US" sz="1200" b="0" i="0" u="none" strike="noStrike" kern="1200" cap="none" spc="0" normalizeH="0" baseline="0" noProof="0" dirty="0" smtClean="0">
                <a:ln>
                  <a:noFill/>
                </a:ln>
                <a:solidFill>
                  <a:schemeClr val="lt1"/>
                </a:solidFill>
                <a:effectLst/>
                <a:uLnTx/>
                <a:uFillTx/>
                <a:latin typeface="メイリオ" pitchFamily="50" charset="-128"/>
                <a:ea typeface="メイリオ" pitchFamily="50" charset="-128"/>
              </a:rPr>
              <a:t>　起動手順</a:t>
            </a:r>
            <a:endParaRPr kumimoji="1" lang="ja-JP" altLang="en-US" sz="1200" b="0" i="0" u="none" strike="noStrike" kern="1200" cap="none" spc="0" normalizeH="0" baseline="0" noProof="0" dirty="0">
              <a:ln>
                <a:noFill/>
              </a:ln>
              <a:solidFill>
                <a:schemeClr val="lt1"/>
              </a:solidFill>
              <a:effectLst/>
              <a:uLnTx/>
              <a:uFillTx/>
              <a:latin typeface="メイリオ" pitchFamily="50" charset="-128"/>
              <a:ea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solidFill>
                  <a:srgbClr val="3333FF"/>
                </a:solidFill>
              </a:rPr>
              <a:t>メ</a:t>
            </a:r>
            <a:r>
              <a:rPr kumimoji="1" lang="ja-JP" altLang="en-US" dirty="0" smtClean="0"/>
              <a:t>モリ管理</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sp>
        <p:nvSpPr>
          <p:cNvPr id="2" name="コンテンツ プレースホルダ 1"/>
          <p:cNvSpPr>
            <a:spLocks noGrp="1"/>
          </p:cNvSpPr>
          <p:nvPr>
            <p:ph sz="quarter" idx="1"/>
          </p:nvPr>
        </p:nvSpPr>
        <p:spPr>
          <a:xfrm>
            <a:off x="342900" y="2238356"/>
            <a:ext cx="6172200" cy="507831"/>
          </a:xfrm>
        </p:spPr>
        <p:txBody>
          <a:bodyPr>
            <a:spAutoFit/>
          </a:bodyPr>
          <a:lstStyle/>
          <a:p>
            <a:pPr>
              <a:buNone/>
            </a:pPr>
            <a:r>
              <a:rPr kumimoji="1" lang="ja-JP" altLang="en-US" sz="1100" dirty="0" smtClean="0"/>
              <a:t>本</a:t>
            </a:r>
            <a:r>
              <a:rPr kumimoji="1" lang="en-US" altLang="ja-JP" sz="1100" dirty="0" smtClean="0"/>
              <a:t>OS</a:t>
            </a:r>
            <a:r>
              <a:rPr kumimoji="1" lang="ja-JP" altLang="en-US" sz="1100" dirty="0" err="1" smtClean="0"/>
              <a:t>の</a:t>
            </a:r>
            <a:r>
              <a:rPr kumimoji="1" lang="ja-JP" altLang="en-US" sz="1100" dirty="0" err="1" smtClean="0"/>
              <a:t>メ</a:t>
            </a:r>
            <a:r>
              <a:rPr kumimoji="1" lang="ja-JP" altLang="en-US" sz="1100" dirty="0" smtClean="0"/>
              <a:t>モリはセグメンテーションで管理する。</a:t>
            </a:r>
            <a:endParaRPr kumimoji="1" lang="en-US" altLang="ja-JP" sz="1100" dirty="0" smtClean="0"/>
          </a:p>
          <a:p>
            <a:pPr>
              <a:buNone/>
            </a:pPr>
            <a:r>
              <a:rPr lang="en-US" altLang="ja-JP" sz="1100" dirty="0" smtClean="0"/>
              <a:t>GDT (</a:t>
            </a:r>
            <a:r>
              <a:rPr lang="ja-JP" altLang="en-US" sz="1100" dirty="0" smtClean="0"/>
              <a:t>グローバル・ディスクリプタ・テーブル</a:t>
            </a:r>
            <a:r>
              <a:rPr lang="en-US" altLang="ja-JP" sz="1100" dirty="0" smtClean="0"/>
              <a:t>)</a:t>
            </a:r>
            <a:r>
              <a:rPr lang="ja-JP" altLang="en-US" sz="1100" dirty="0" smtClean="0"/>
              <a:t>の割り当てを以下に示す。</a:t>
            </a:r>
            <a:endParaRPr kumimoji="1" lang="en-US" altLang="ja-JP" sz="1100" dirty="0" smtClean="0"/>
          </a:p>
        </p:txBody>
      </p:sp>
      <p:graphicFrame>
        <p:nvGraphicFramePr>
          <p:cNvPr id="12" name="表 11"/>
          <p:cNvGraphicFramePr>
            <a:graphicFrameLocks noGrp="1"/>
          </p:cNvGraphicFramePr>
          <p:nvPr/>
        </p:nvGraphicFramePr>
        <p:xfrm>
          <a:off x="459486" y="2746187"/>
          <a:ext cx="5898472" cy="1554480"/>
        </p:xfrm>
        <a:graphic>
          <a:graphicData uri="http://schemas.openxmlformats.org/drawingml/2006/table">
            <a:tbl>
              <a:tblPr firstRow="1">
                <a:tableStyleId>{85BE263C-DBD7-4A20-BB59-AAB30ACAA65A}</a:tableStyleId>
              </a:tblPr>
              <a:tblGrid>
                <a:gridCol w="1540754"/>
                <a:gridCol w="4357718"/>
              </a:tblGrid>
              <a:tr h="175225">
                <a:tc>
                  <a:txBody>
                    <a:bodyPr/>
                    <a:lstStyle/>
                    <a:p>
                      <a:pPr algn="ctr"/>
                      <a:r>
                        <a:rPr kumimoji="1" lang="ja-JP" altLang="en-US" sz="1100" dirty="0" smtClean="0">
                          <a:latin typeface="メイリオ" pitchFamily="50" charset="-128"/>
                          <a:ea typeface="メイリオ" pitchFamily="50" charset="-128"/>
                        </a:rPr>
                        <a:t>番号</a:t>
                      </a:r>
                      <a:endParaRPr kumimoji="1" lang="ja-JP" altLang="en-US" sz="1100" dirty="0">
                        <a:latin typeface="メイリオ" pitchFamily="50" charset="-128"/>
                        <a:ea typeface="メイリオ" pitchFamily="50" charset="-128"/>
                      </a:endParaRPr>
                    </a:p>
                  </a:txBody>
                  <a:tcPr anchor="ctr"/>
                </a:tc>
                <a:tc>
                  <a:txBody>
                    <a:bodyPr/>
                    <a:lstStyle/>
                    <a:p>
                      <a:pPr algn="ctr"/>
                      <a:r>
                        <a:rPr kumimoji="1" lang="ja-JP" altLang="en-US" sz="1100" dirty="0" smtClean="0">
                          <a:latin typeface="メイリオ" pitchFamily="50" charset="-128"/>
                          <a:ea typeface="メイリオ" pitchFamily="50" charset="-128"/>
                        </a:rPr>
                        <a:t>ディスクリプタ</a:t>
                      </a:r>
                      <a:endParaRPr kumimoji="1" lang="ja-JP" altLang="en-US" sz="1100" dirty="0">
                        <a:latin typeface="メイリオ" pitchFamily="50" charset="-128"/>
                        <a:ea typeface="メイリオ" pitchFamily="50" charset="-128"/>
                      </a:endParaRPr>
                    </a:p>
                  </a:txBody>
                  <a:tcPr anchor="ctr"/>
                </a:tc>
              </a:tr>
              <a:tr h="175225">
                <a:tc>
                  <a:txBody>
                    <a:bodyPr/>
                    <a:lstStyle/>
                    <a:p>
                      <a:pPr algn="r"/>
                      <a:r>
                        <a:rPr kumimoji="1" lang="en-US" altLang="ja-JP" sz="1100" dirty="0" smtClean="0">
                          <a:latin typeface="メイリオ" pitchFamily="50" charset="-128"/>
                          <a:ea typeface="メイリオ" pitchFamily="50" charset="-128"/>
                        </a:rPr>
                        <a:t>0</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NULL</a:t>
                      </a:r>
                      <a:r>
                        <a:rPr kumimoji="1" lang="ja-JP" altLang="en-US" sz="1100" dirty="0" smtClean="0">
                          <a:latin typeface="メイリオ" pitchFamily="50" charset="-128"/>
                          <a:ea typeface="メイリオ" pitchFamily="50" charset="-128"/>
                        </a:rPr>
                        <a:t>ディスクリプタ</a:t>
                      </a:r>
                      <a:endParaRPr kumimoji="1" lang="ja-JP" altLang="en-US" sz="1100" dirty="0">
                        <a:latin typeface="メイリオ" pitchFamily="50" charset="-128"/>
                        <a:ea typeface="メイリオ" pitchFamily="50" charset="-128"/>
                      </a:endParaRPr>
                    </a:p>
                  </a:txBody>
                  <a:tcPr anchor="ctr"/>
                </a:tc>
              </a:tr>
              <a:tr h="175225">
                <a:tc>
                  <a:txBody>
                    <a:bodyPr/>
                    <a:lstStyle/>
                    <a:p>
                      <a:pPr algn="r"/>
                      <a:r>
                        <a:rPr kumimoji="1" lang="en-US" altLang="ja-JP" sz="1100" dirty="0" smtClean="0">
                          <a:latin typeface="メイリオ" pitchFamily="50" charset="-128"/>
                          <a:ea typeface="メイリオ" pitchFamily="50" charset="-128"/>
                        </a:rPr>
                        <a:t>1</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メイリオ" pitchFamily="50" charset="-128"/>
                          <a:ea typeface="メイリオ" pitchFamily="50" charset="-128"/>
                        </a:rPr>
                        <a:t>カーネル用コードセグメント</a:t>
                      </a:r>
                      <a:endParaRPr kumimoji="1" lang="ja-JP" altLang="en-US" sz="1100" dirty="0">
                        <a:latin typeface="メイリオ" pitchFamily="50" charset="-128"/>
                        <a:ea typeface="メイリオ" pitchFamily="50" charset="-128"/>
                      </a:endParaRPr>
                    </a:p>
                  </a:txBody>
                  <a:tcPr anchor="ctr"/>
                </a:tc>
              </a:tr>
              <a:tr h="175225">
                <a:tc>
                  <a:txBody>
                    <a:bodyPr/>
                    <a:lstStyle/>
                    <a:p>
                      <a:pPr algn="r"/>
                      <a:r>
                        <a:rPr kumimoji="1" lang="en-US" altLang="ja-JP" sz="1100" dirty="0" smtClean="0">
                          <a:latin typeface="メイリオ" pitchFamily="50" charset="-128"/>
                          <a:ea typeface="メイリオ" pitchFamily="50" charset="-128"/>
                        </a:rPr>
                        <a:t>2</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メイリオ" pitchFamily="50" charset="-128"/>
                          <a:ea typeface="メイリオ" pitchFamily="50" charset="-128"/>
                        </a:rPr>
                        <a:t>カーネル用データセグメント</a:t>
                      </a:r>
                      <a:endParaRPr kumimoji="1" lang="ja-JP" altLang="en-US" sz="1100" dirty="0">
                        <a:latin typeface="メイリオ" pitchFamily="50" charset="-128"/>
                        <a:ea typeface="メイリオ" pitchFamily="50" charset="-128"/>
                      </a:endParaRPr>
                    </a:p>
                  </a:txBody>
                  <a:tcPr anchor="ctr"/>
                </a:tc>
              </a:tr>
              <a:tr h="175225">
                <a:tc>
                  <a:txBody>
                    <a:bodyPr/>
                    <a:lstStyle/>
                    <a:p>
                      <a:pPr algn="r"/>
                      <a:r>
                        <a:rPr kumimoji="1" lang="en-US" altLang="ja-JP" sz="1100" dirty="0" smtClean="0">
                          <a:latin typeface="メイリオ" pitchFamily="50" charset="-128"/>
                          <a:ea typeface="メイリオ" pitchFamily="50" charset="-128"/>
                        </a:rPr>
                        <a:t>3</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メイリオ" pitchFamily="50" charset="-128"/>
                          <a:ea typeface="メイリオ" pitchFamily="50" charset="-128"/>
                        </a:rPr>
                        <a:t>システムコール用コールゲート</a:t>
                      </a:r>
                      <a:endParaRPr kumimoji="1" lang="ja-JP" altLang="en-US" sz="1100" dirty="0">
                        <a:latin typeface="メイリオ" pitchFamily="50" charset="-128"/>
                        <a:ea typeface="メイリオ" pitchFamily="50" charset="-128"/>
                      </a:endParaRPr>
                    </a:p>
                  </a:txBody>
                  <a:tcPr anchor="ctr"/>
                </a:tc>
              </a:tr>
              <a:tr h="175225">
                <a:tc>
                  <a:txBody>
                    <a:bodyPr/>
                    <a:lstStyle/>
                    <a:p>
                      <a:pPr algn="r"/>
                      <a:r>
                        <a:rPr kumimoji="1" lang="en-US" altLang="ja-JP" sz="1100" dirty="0" smtClean="0">
                          <a:latin typeface="メイリオ" pitchFamily="50" charset="-128"/>
                          <a:ea typeface="メイリオ" pitchFamily="50" charset="-128"/>
                        </a:rPr>
                        <a:t>4</a:t>
                      </a:r>
                      <a:r>
                        <a:rPr kumimoji="1" lang="ja-JP" altLang="en-US" sz="1100" dirty="0" smtClean="0">
                          <a:latin typeface="メイリオ" pitchFamily="50" charset="-128"/>
                          <a:ea typeface="メイリオ" pitchFamily="50" charset="-128"/>
                        </a:rPr>
                        <a:t>～</a:t>
                      </a:r>
                      <a:r>
                        <a:rPr kumimoji="1" lang="en-US" altLang="ja-JP" sz="1100" dirty="0" smtClean="0">
                          <a:latin typeface="メイリオ" pitchFamily="50" charset="-128"/>
                          <a:ea typeface="メイリオ" pitchFamily="50" charset="-128"/>
                        </a:rPr>
                        <a:t>8191</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TSS</a:t>
                      </a:r>
                      <a:r>
                        <a:rPr kumimoji="1" lang="ja-JP" altLang="en-US" sz="1100" dirty="0" smtClean="0">
                          <a:latin typeface="メイリオ" pitchFamily="50" charset="-128"/>
                          <a:ea typeface="メイリオ" pitchFamily="50" charset="-128"/>
                        </a:rPr>
                        <a:t>や</a:t>
                      </a:r>
                      <a:r>
                        <a:rPr kumimoji="1" lang="en-US" altLang="ja-JP" sz="1100" dirty="0" smtClean="0">
                          <a:latin typeface="メイリオ" pitchFamily="50" charset="-128"/>
                          <a:ea typeface="メイリオ" pitchFamily="50" charset="-128"/>
                        </a:rPr>
                        <a:t>LDT</a:t>
                      </a:r>
                      <a:r>
                        <a:rPr kumimoji="1" lang="ja-JP" altLang="en-US" sz="1100" dirty="0" smtClean="0">
                          <a:latin typeface="メイリオ" pitchFamily="50" charset="-128"/>
                          <a:ea typeface="メイリオ" pitchFamily="50" charset="-128"/>
                        </a:rPr>
                        <a:t>用</a:t>
                      </a:r>
                      <a:r>
                        <a:rPr kumimoji="1" lang="en-US" altLang="ja-JP" sz="1100" dirty="0" smtClean="0">
                          <a:latin typeface="メイリオ" pitchFamily="50" charset="-128"/>
                          <a:ea typeface="メイリオ" pitchFamily="50" charset="-128"/>
                        </a:rPr>
                        <a:t>(</a:t>
                      </a:r>
                      <a:r>
                        <a:rPr kumimoji="1" lang="ja-JP" altLang="en-US" sz="1100" dirty="0" smtClean="0">
                          <a:latin typeface="メイリオ" pitchFamily="50" charset="-128"/>
                          <a:ea typeface="メイリオ" pitchFamily="50" charset="-128"/>
                        </a:rPr>
                        <a:t>動的確保</a:t>
                      </a:r>
                      <a:r>
                        <a:rPr kumimoji="1" lang="en-US" altLang="ja-JP" sz="1100" dirty="0" smtClean="0">
                          <a:latin typeface="メイリオ" pitchFamily="50" charset="-128"/>
                          <a:ea typeface="メイリオ" pitchFamily="50" charset="-128"/>
                        </a:rPr>
                        <a:t>)</a:t>
                      </a:r>
                      <a:endParaRPr kumimoji="1" lang="ja-JP" altLang="en-US" sz="1100" dirty="0">
                        <a:latin typeface="メイリオ" pitchFamily="50" charset="-128"/>
                        <a:ea typeface="メイリオ" pitchFamily="50" charset="-128"/>
                      </a:endParaRPr>
                    </a:p>
                  </a:txBody>
                  <a:tcPr anchor="ctr"/>
                </a:tc>
              </a:tr>
            </a:tbl>
          </a:graphicData>
        </a:graphic>
      </p:graphicFrame>
      <p:sp>
        <p:nvSpPr>
          <p:cNvPr id="13" name="テキスト ボックス 12"/>
          <p:cNvSpPr txBox="1"/>
          <p:nvPr/>
        </p:nvSpPr>
        <p:spPr>
          <a:xfrm>
            <a:off x="342900" y="4985338"/>
            <a:ext cx="6172200" cy="26161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rPr>
              <a:t>カーネル用コードセグメント</a:t>
            </a:r>
            <a:r>
              <a:rPr lang="en-US" altLang="ja-JP" sz="1100" dirty="0" smtClean="0">
                <a:latin typeface="メイリオ" pitchFamily="50" charset="-128"/>
                <a:ea typeface="メイリオ" pitchFamily="50" charset="-128"/>
              </a:rPr>
              <a:t>(1)</a:t>
            </a:r>
            <a:r>
              <a:rPr lang="ja-JP" altLang="en-US" sz="1100" dirty="0" smtClean="0">
                <a:latin typeface="メイリオ" pitchFamily="50" charset="-128"/>
                <a:ea typeface="メイリオ" pitchFamily="50" charset="-128"/>
              </a:rPr>
              <a:t>の仕様を以下に示す。</a:t>
            </a:r>
            <a:endParaRPr kumimoji="1" lang="ja-JP" altLang="en-US" sz="1100" dirty="0">
              <a:latin typeface="メイリオ" pitchFamily="50" charset="-128"/>
              <a:ea typeface="メイリオ" pitchFamily="50" charset="-128"/>
            </a:endParaRPr>
          </a:p>
        </p:txBody>
      </p:sp>
      <p:graphicFrame>
        <p:nvGraphicFramePr>
          <p:cNvPr id="14" name="表 13"/>
          <p:cNvGraphicFramePr>
            <a:graphicFrameLocks noGrp="1"/>
          </p:cNvGraphicFramePr>
          <p:nvPr/>
        </p:nvGraphicFramePr>
        <p:xfrm>
          <a:off x="459486" y="5246948"/>
          <a:ext cx="5898472" cy="1554480"/>
        </p:xfrm>
        <a:graphic>
          <a:graphicData uri="http://schemas.openxmlformats.org/drawingml/2006/table">
            <a:tbl>
              <a:tblPr firstCol="1">
                <a:tableStyleId>{85BE263C-DBD7-4A20-BB59-AAB30ACAA65A}</a:tableStyleId>
              </a:tblPr>
              <a:tblGrid>
                <a:gridCol w="1540754"/>
                <a:gridCol w="4357718"/>
              </a:tblGrid>
              <a:tr h="120480">
                <a:tc>
                  <a:txBody>
                    <a:bodyPr/>
                    <a:lstStyle/>
                    <a:p>
                      <a:pPr algn="r"/>
                      <a:r>
                        <a:rPr kumimoji="1" lang="ja-JP" altLang="en-US" sz="1100" dirty="0" smtClean="0">
                          <a:latin typeface="メイリオ" pitchFamily="50" charset="-128"/>
                          <a:ea typeface="メイリオ" pitchFamily="50" charset="-128"/>
                        </a:rPr>
                        <a:t>ベースアドレス</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0x0000 0000</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リミット値</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0xf </a:t>
                      </a:r>
                      <a:r>
                        <a:rPr kumimoji="1" lang="en-US" altLang="ja-JP" sz="1100" dirty="0" err="1" smtClean="0">
                          <a:latin typeface="メイリオ" pitchFamily="50" charset="-128"/>
                          <a:ea typeface="メイリオ" pitchFamily="50" charset="-128"/>
                        </a:rPr>
                        <a:t>ffff</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リミット値単位</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メイリオ" pitchFamily="50" charset="-128"/>
                          <a:ea typeface="メイリオ" pitchFamily="50" charset="-128"/>
                        </a:rPr>
                        <a:t>ページ単位</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セグメント・タイプ</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aseline="0" dirty="0" smtClean="0">
                          <a:latin typeface="メイリオ" pitchFamily="50" charset="-128"/>
                          <a:ea typeface="メイリオ" pitchFamily="50" charset="-128"/>
                        </a:rPr>
                        <a:t>実行・読み取り可能コードセグメント</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デフォルト・サイズ</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32bit</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特権レベル</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0</a:t>
                      </a:r>
                      <a:endParaRPr kumimoji="1" lang="ja-JP" altLang="en-US" sz="1100" dirty="0">
                        <a:latin typeface="メイリオ" pitchFamily="50" charset="-128"/>
                        <a:ea typeface="メイリオ" pitchFamily="50" charset="-128"/>
                      </a:endParaRPr>
                    </a:p>
                  </a:txBody>
                  <a:tcPr anchor="ctr"/>
                </a:tc>
              </a:tr>
            </a:tbl>
          </a:graphicData>
        </a:graphic>
      </p:graphicFrame>
      <p:sp>
        <p:nvSpPr>
          <p:cNvPr id="15" name="テキスト ボックス 14"/>
          <p:cNvSpPr txBox="1"/>
          <p:nvPr/>
        </p:nvSpPr>
        <p:spPr>
          <a:xfrm>
            <a:off x="342900" y="6999995"/>
            <a:ext cx="6172200" cy="26161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rPr>
              <a:t>カーネル用データセグメント</a:t>
            </a:r>
            <a:r>
              <a:rPr lang="en-US" altLang="ja-JP" sz="1100" dirty="0" smtClean="0">
                <a:latin typeface="メイリオ" pitchFamily="50" charset="-128"/>
                <a:ea typeface="メイリオ" pitchFamily="50" charset="-128"/>
              </a:rPr>
              <a:t>(2)</a:t>
            </a:r>
            <a:r>
              <a:rPr lang="ja-JP" altLang="en-US" sz="1100" dirty="0" smtClean="0">
                <a:latin typeface="メイリオ" pitchFamily="50" charset="-128"/>
                <a:ea typeface="メイリオ" pitchFamily="50" charset="-128"/>
              </a:rPr>
              <a:t>の仕様を以下に示す。</a:t>
            </a:r>
            <a:endParaRPr kumimoji="1" lang="ja-JP" altLang="en-US" sz="1100" dirty="0">
              <a:latin typeface="メイリオ" pitchFamily="50" charset="-128"/>
              <a:ea typeface="メイリオ" pitchFamily="50" charset="-128"/>
            </a:endParaRPr>
          </a:p>
        </p:txBody>
      </p:sp>
      <p:graphicFrame>
        <p:nvGraphicFramePr>
          <p:cNvPr id="16" name="表 15"/>
          <p:cNvGraphicFramePr>
            <a:graphicFrameLocks noGrp="1"/>
          </p:cNvGraphicFramePr>
          <p:nvPr/>
        </p:nvGraphicFramePr>
        <p:xfrm>
          <a:off x="459486" y="7261605"/>
          <a:ext cx="5898472" cy="1554480"/>
        </p:xfrm>
        <a:graphic>
          <a:graphicData uri="http://schemas.openxmlformats.org/drawingml/2006/table">
            <a:tbl>
              <a:tblPr firstCol="1">
                <a:tableStyleId>{85BE263C-DBD7-4A20-BB59-AAB30ACAA65A}</a:tableStyleId>
              </a:tblPr>
              <a:tblGrid>
                <a:gridCol w="1540754"/>
                <a:gridCol w="4357718"/>
              </a:tblGrid>
              <a:tr h="120480">
                <a:tc>
                  <a:txBody>
                    <a:bodyPr/>
                    <a:lstStyle/>
                    <a:p>
                      <a:pPr algn="r"/>
                      <a:r>
                        <a:rPr kumimoji="1" lang="ja-JP" altLang="en-US" sz="1100" dirty="0" smtClean="0">
                          <a:latin typeface="メイリオ" pitchFamily="50" charset="-128"/>
                          <a:ea typeface="メイリオ" pitchFamily="50" charset="-128"/>
                        </a:rPr>
                        <a:t>ベースアドレス</a:t>
                      </a:r>
                      <a:endParaRPr kumimoji="1" lang="ja-JP" altLang="en-US" sz="1100" dirty="0">
                        <a:latin typeface="メイリオ" pitchFamily="50" charset="-128"/>
                        <a:ea typeface="メイリオ" pitchFamily="50" charset="-128"/>
                      </a:endParaRPr>
                    </a:p>
                  </a:txBody>
                  <a:tcPr anchor="ctr"/>
                </a:tc>
                <a:tc>
                  <a:txBody>
                    <a:bodyPr/>
                    <a:lstStyle/>
                    <a:p>
                      <a:r>
                        <a:rPr kumimoji="1" lang="en-US" altLang="ja-JP" sz="1100" dirty="0" smtClean="0">
                          <a:latin typeface="メイリオ" pitchFamily="50" charset="-128"/>
                          <a:ea typeface="メイリオ" pitchFamily="50" charset="-128"/>
                        </a:rPr>
                        <a:t>0x0000 0000</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リミット値</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0xf </a:t>
                      </a:r>
                      <a:r>
                        <a:rPr kumimoji="1" lang="en-US" altLang="ja-JP" sz="1100" dirty="0" err="1" smtClean="0">
                          <a:latin typeface="メイリオ" pitchFamily="50" charset="-128"/>
                          <a:ea typeface="メイリオ" pitchFamily="50" charset="-128"/>
                        </a:rPr>
                        <a:t>ffff</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リミット値単位</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メイリオ" pitchFamily="50" charset="-128"/>
                          <a:ea typeface="メイリオ" pitchFamily="50" charset="-128"/>
                        </a:rPr>
                        <a:t>ページ単位</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セグメント・タイプ</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100" baseline="0" dirty="0" smtClean="0">
                          <a:latin typeface="メイリオ" pitchFamily="50" charset="-128"/>
                          <a:ea typeface="メイリオ" pitchFamily="50" charset="-128"/>
                        </a:rPr>
                        <a:t>読み取り・書き込み可能データセグメント</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デフォルト・サイズ</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32bit</a:t>
                      </a:r>
                      <a:endParaRPr kumimoji="1" lang="ja-JP" altLang="en-US" sz="1100" dirty="0">
                        <a:latin typeface="メイリオ" pitchFamily="50" charset="-128"/>
                        <a:ea typeface="メイリオ" pitchFamily="50" charset="-128"/>
                      </a:endParaRPr>
                    </a:p>
                  </a:txBody>
                  <a:tcPr anchor="ctr"/>
                </a:tc>
              </a:tr>
              <a:tr h="120480">
                <a:tc>
                  <a:txBody>
                    <a:bodyPr/>
                    <a:lstStyle/>
                    <a:p>
                      <a:pPr algn="r"/>
                      <a:r>
                        <a:rPr kumimoji="1" lang="ja-JP" altLang="en-US" sz="1100" dirty="0" smtClean="0">
                          <a:latin typeface="メイリオ" pitchFamily="50" charset="-128"/>
                          <a:ea typeface="メイリオ" pitchFamily="50" charset="-128"/>
                        </a:rPr>
                        <a:t>特権レベル</a:t>
                      </a:r>
                      <a:endParaRPr kumimoji="1" lang="ja-JP" altLang="en-US" sz="1100" dirty="0">
                        <a:latin typeface="メイリオ" pitchFamily="50" charset="-128"/>
                        <a:ea typeface="メイリオ" pitchFamily="50" charset="-128"/>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メイリオ" pitchFamily="50" charset="-128"/>
                          <a:ea typeface="メイリオ" pitchFamily="50" charset="-128"/>
                        </a:rPr>
                        <a:t>0</a:t>
                      </a:r>
                      <a:endParaRPr kumimoji="1" lang="ja-JP" altLang="en-US" sz="1100" dirty="0">
                        <a:latin typeface="メイリオ" pitchFamily="50" charset="-128"/>
                        <a:ea typeface="メイリオ" pitchFamily="50" charset="-128"/>
                      </a:endParaRPr>
                    </a:p>
                  </a:txBody>
                  <a:tcPr anchor="ctr"/>
                </a:tc>
              </a:tr>
            </a:tbl>
          </a:graphicData>
        </a:graphic>
      </p:graphicFrame>
      <p:sp>
        <p:nvSpPr>
          <p:cNvPr id="17" name="テキスト ボックス 16"/>
          <p:cNvSpPr txBox="1"/>
          <p:nvPr/>
        </p:nvSpPr>
        <p:spPr>
          <a:xfrm>
            <a:off x="342900" y="4591433"/>
            <a:ext cx="6172200"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ja-JP" altLang="en-US" sz="1200" dirty="0" smtClean="0">
                <a:latin typeface="メイリオ" pitchFamily="50" charset="-128"/>
                <a:ea typeface="メイリオ" pitchFamily="50" charset="-128"/>
              </a:rPr>
              <a:t>　カーネル・セグメント仕様</a:t>
            </a:r>
            <a:endParaRPr kumimoji="1" lang="ja-JP" altLang="en-US" sz="1200" dirty="0">
              <a:latin typeface="メイリオ" pitchFamily="50" charset="-128"/>
              <a:ea typeface="メイリオ" pitchFamily="50" charset="-128"/>
            </a:endParaRPr>
          </a:p>
        </p:txBody>
      </p:sp>
      <p:sp>
        <p:nvSpPr>
          <p:cNvPr id="11" name="テキスト ボックス 10"/>
          <p:cNvSpPr txBox="1"/>
          <p:nvPr/>
        </p:nvSpPr>
        <p:spPr>
          <a:xfrm>
            <a:off x="342900" y="1809728"/>
            <a:ext cx="6172200" cy="27699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ja-JP" altLang="en-US" sz="1200" dirty="0" smtClean="0">
                <a:latin typeface="メイリオ" pitchFamily="50" charset="-128"/>
                <a:ea typeface="メイリオ" pitchFamily="50" charset="-128"/>
              </a:rPr>
              <a:t>　</a:t>
            </a:r>
            <a:r>
              <a:rPr lang="ja-JP" altLang="en-US" sz="1200" dirty="0" smtClean="0">
                <a:latin typeface="メイリオ" pitchFamily="50" charset="-128"/>
                <a:ea typeface="メイリオ" pitchFamily="50" charset="-128"/>
              </a:rPr>
              <a:t>メモリ管理概要</a:t>
            </a:r>
            <a:endParaRPr kumimoji="1" lang="ja-JP" altLang="en-US" sz="1200" dirty="0">
              <a:latin typeface="メイリオ" pitchFamily="50" charset="-128"/>
              <a:ea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tabLst>
                <a:tab pos="5924550" algn="r"/>
              </a:tabLst>
            </a:pPr>
            <a:r>
              <a:rPr lang="ja-JP" altLang="en-US" dirty="0" smtClean="0">
                <a:solidFill>
                  <a:srgbClr val="3333FF"/>
                </a:solidFill>
                <a:latin typeface="+mj-ea"/>
              </a:rPr>
              <a:t>メ</a:t>
            </a:r>
            <a:r>
              <a:rPr lang="ja-JP" altLang="en-US" dirty="0" smtClean="0">
                <a:latin typeface="+mj-ea"/>
              </a:rPr>
              <a:t>モリマップ</a:t>
            </a:r>
            <a:r>
              <a:rPr lang="en-US" altLang="ja-JP" dirty="0" smtClean="0">
                <a:latin typeface="+mj-ea"/>
              </a:rPr>
              <a:t>	</a:t>
            </a:r>
            <a:r>
              <a:rPr lang="en-US" altLang="ja-JP" sz="2400" dirty="0" smtClean="0">
                <a:latin typeface="+mj-ea"/>
              </a:rPr>
              <a:t>1/2</a:t>
            </a:r>
            <a:endParaRPr lang="ja-JP" altLang="en-US" sz="2400" dirty="0">
              <a:latin typeface="+mj-ea"/>
            </a:endParaRPr>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7</a:t>
            </a:fld>
            <a:endParaRPr lang="ja-JP" altLang="en-US"/>
          </a:p>
        </p:txBody>
      </p:sp>
      <p:sp>
        <p:nvSpPr>
          <p:cNvPr id="28" name="コンテンツ プレースホルダ 27"/>
          <p:cNvSpPr>
            <a:spLocks noGrp="1"/>
          </p:cNvSpPr>
          <p:nvPr>
            <p:ph sz="quarter" idx="1"/>
          </p:nvPr>
        </p:nvSpPr>
        <p:spPr>
          <a:xfrm>
            <a:off x="342900" y="2085597"/>
            <a:ext cx="6172200" cy="276999"/>
          </a:xfrm>
        </p:spPr>
        <p:style>
          <a:lnRef idx="3">
            <a:schemeClr val="lt1"/>
          </a:lnRef>
          <a:fillRef idx="1">
            <a:schemeClr val="accent1"/>
          </a:fillRef>
          <a:effectRef idx="1">
            <a:schemeClr val="accent1"/>
          </a:effectRef>
          <a:fontRef idx="minor">
            <a:schemeClr val="lt1"/>
          </a:fontRef>
        </p:style>
        <p:txBody>
          <a:bodyPr anchor="b">
            <a:spAutoFit/>
          </a:bodyPr>
          <a:lstStyle/>
          <a:p>
            <a:pPr>
              <a:buNone/>
            </a:pPr>
            <a:r>
              <a:rPr lang="ja-JP" altLang="en-US" sz="1200" dirty="0" smtClean="0"/>
              <a:t>　ブートセクタ実行時</a:t>
            </a:r>
            <a:endParaRPr kumimoji="1" lang="ja-JP" altLang="en-US" sz="1200" dirty="0"/>
          </a:p>
        </p:txBody>
      </p:sp>
      <p:sp>
        <p:nvSpPr>
          <p:cNvPr id="32" name="コンテンツ プレースホルダ 31"/>
          <p:cNvSpPr>
            <a:spLocks noGrp="1"/>
          </p:cNvSpPr>
          <p:nvPr>
            <p:ph sz="quarter" idx="14"/>
          </p:nvPr>
        </p:nvSpPr>
        <p:spPr>
          <a:xfrm>
            <a:off x="342900" y="6221227"/>
            <a:ext cx="6172200" cy="276999"/>
          </a:xfrm>
        </p:spPr>
        <p:style>
          <a:lnRef idx="3">
            <a:schemeClr val="lt1"/>
          </a:lnRef>
          <a:fillRef idx="1">
            <a:schemeClr val="accent1"/>
          </a:fillRef>
          <a:effectRef idx="1">
            <a:schemeClr val="accent1"/>
          </a:effectRef>
          <a:fontRef idx="minor">
            <a:schemeClr val="lt1"/>
          </a:fontRef>
        </p:style>
        <p:txBody>
          <a:bodyPr anchor="b">
            <a:spAutoFit/>
          </a:bodyPr>
          <a:lstStyle/>
          <a:p>
            <a:pPr>
              <a:buNone/>
            </a:pPr>
            <a:r>
              <a:rPr kumimoji="1" lang="ja-JP" altLang="en-US" sz="1200" dirty="0" smtClean="0"/>
              <a:t>　ブートローダ実行時</a:t>
            </a:r>
            <a:endParaRPr kumimoji="1" lang="ja-JP" altLang="en-US" sz="1200" dirty="0"/>
          </a:p>
        </p:txBody>
      </p:sp>
      <p:graphicFrame>
        <p:nvGraphicFramePr>
          <p:cNvPr id="34" name="表プレースホルダ 33"/>
          <p:cNvGraphicFramePr>
            <a:graphicFrameLocks noGrp="1"/>
          </p:cNvGraphicFramePr>
          <p:nvPr>
            <p:ph type="tbl" sz="quarter" idx="13"/>
          </p:nvPr>
        </p:nvGraphicFramePr>
        <p:xfrm>
          <a:off x="459484" y="2524108"/>
          <a:ext cx="5898473" cy="3368040"/>
        </p:xfrm>
        <a:graphic>
          <a:graphicData uri="http://schemas.openxmlformats.org/drawingml/2006/table">
            <a:tbl>
              <a:tblPr firstRow="1">
                <a:tableStyleId>{85BE263C-DBD7-4A20-BB59-AAB30ACAA65A}</a:tableStyleId>
              </a:tblPr>
              <a:tblGrid>
                <a:gridCol w="1484758"/>
                <a:gridCol w="1484758"/>
                <a:gridCol w="2928957"/>
              </a:tblGrid>
              <a:tr h="146888">
                <a:tc>
                  <a:txBody>
                    <a:bodyPr/>
                    <a:lstStyle/>
                    <a:p>
                      <a:pPr algn="ctr"/>
                      <a:r>
                        <a:rPr lang="ja-JP" altLang="en-US" sz="1100" baseline="0" dirty="0">
                          <a:latin typeface="HGｺﾞｼｯｸM" pitchFamily="49" charset="-128"/>
                          <a:ea typeface="メイリオ" pitchFamily="50" charset="-128"/>
                        </a:rPr>
                        <a:t>開始アドレス</a:t>
                      </a:r>
                    </a:p>
                  </a:txBody>
                  <a:tcPr anchor="ctr"/>
                </a:tc>
                <a:tc>
                  <a:txBody>
                    <a:bodyPr/>
                    <a:lstStyle/>
                    <a:p>
                      <a:pPr algn="ctr"/>
                      <a:r>
                        <a:rPr lang="ja-JP" altLang="en-US" sz="1100" baseline="0" dirty="0">
                          <a:latin typeface="HGｺﾞｼｯｸM" pitchFamily="49" charset="-128"/>
                          <a:ea typeface="メイリオ" pitchFamily="50" charset="-128"/>
                        </a:rPr>
                        <a:t>サイズ</a:t>
                      </a:r>
                    </a:p>
                  </a:txBody>
                  <a:tcPr anchor="ctr"/>
                </a:tc>
                <a:tc>
                  <a:txBody>
                    <a:bodyPr/>
                    <a:lstStyle/>
                    <a:p>
                      <a:pPr algn="ctr"/>
                      <a:r>
                        <a:rPr lang="ja-JP" altLang="en-US" sz="1100" baseline="0" dirty="0">
                          <a:latin typeface="HGｺﾞｼｯｸM" pitchFamily="49" charset="-128"/>
                          <a:ea typeface="メイリオ" pitchFamily="50" charset="-128"/>
                        </a:rPr>
                        <a:t>内容</a:t>
                      </a:r>
                    </a:p>
                  </a:txBody>
                  <a:tcPr anchor="ctr"/>
                </a:tc>
              </a:tr>
              <a:tr h="140130">
                <a:tc>
                  <a:txBody>
                    <a:bodyPr/>
                    <a:lstStyle/>
                    <a:p>
                      <a:pPr algn="r"/>
                      <a:r>
                        <a:rPr lang="en-US" sz="1100" baseline="0" dirty="0">
                          <a:latin typeface="HGｺﾞｼｯｸM" pitchFamily="49" charset="-128"/>
                          <a:ea typeface="メイリオ" pitchFamily="50" charset="-128"/>
                        </a:rPr>
                        <a:t>0x0000 0000</a:t>
                      </a:r>
                    </a:p>
                  </a:txBody>
                  <a:tcPr anchor="ctr">
                    <a:solidFill>
                      <a:schemeClr val="bg1">
                        <a:lumMod val="75000"/>
                      </a:schemeClr>
                    </a:solidFill>
                  </a:tcPr>
                </a:tc>
                <a:tc>
                  <a:txBody>
                    <a:bodyPr/>
                    <a:lstStyle/>
                    <a:p>
                      <a:pPr algn="r"/>
                      <a:r>
                        <a:rPr lang="en-US" sz="1100" baseline="0" dirty="0">
                          <a:latin typeface="HGｺﾞｼｯｸM" pitchFamily="49" charset="-128"/>
                          <a:ea typeface="メイリオ" pitchFamily="50" charset="-128"/>
                        </a:rPr>
                        <a:t>1,280B</a:t>
                      </a:r>
                    </a:p>
                  </a:txBody>
                  <a:tcPr anchor="ctr">
                    <a:solidFill>
                      <a:schemeClr val="bg1">
                        <a:lumMod val="75000"/>
                      </a:schemeClr>
                    </a:solidFill>
                  </a:tcPr>
                </a:tc>
                <a:tc>
                  <a:txBody>
                    <a:bodyPr/>
                    <a:lstStyle/>
                    <a:p>
                      <a:r>
                        <a:rPr lang="ja-JP" altLang="en-US" sz="1100" baseline="0" dirty="0">
                          <a:latin typeface="HGｺﾞｼｯｸM" pitchFamily="49" charset="-128"/>
                          <a:ea typeface="メイリオ" pitchFamily="50" charset="-128"/>
                        </a:rPr>
                        <a:t>予約</a:t>
                      </a:r>
                    </a:p>
                  </a:txBody>
                  <a:tcPr anchor="ctr">
                    <a:solidFill>
                      <a:schemeClr val="bg1">
                        <a:lumMod val="75000"/>
                      </a:schemeClr>
                    </a:solidFill>
                  </a:tcPr>
                </a:tc>
              </a:tr>
              <a:tr h="146888">
                <a:tc>
                  <a:txBody>
                    <a:bodyPr/>
                    <a:lstStyle/>
                    <a:p>
                      <a:pPr algn="r"/>
                      <a:r>
                        <a:rPr lang="en-US" sz="1100" baseline="0" dirty="0">
                          <a:latin typeface="HGｺﾞｼｯｸM" pitchFamily="49" charset="-128"/>
                          <a:ea typeface="メイリオ" pitchFamily="50" charset="-128"/>
                        </a:rPr>
                        <a:t>0x0000 0500</a:t>
                      </a:r>
                    </a:p>
                  </a:txBody>
                  <a:tcPr anchor="ctr"/>
                </a:tc>
                <a:tc>
                  <a:txBody>
                    <a:bodyPr/>
                    <a:lstStyle/>
                    <a:p>
                      <a:pPr algn="r"/>
                      <a:r>
                        <a:rPr lang="en-US" sz="1100" baseline="0" dirty="0">
                          <a:latin typeface="HGｺﾞｼｯｸM" pitchFamily="49" charset="-128"/>
                          <a:ea typeface="メイリオ" pitchFamily="50" charset="-128"/>
                        </a:rPr>
                        <a:t>30,464B</a:t>
                      </a:r>
                    </a:p>
                  </a:txBody>
                  <a:tcPr anchor="ctr"/>
                </a:tc>
                <a:tc>
                  <a:txBody>
                    <a:bodyPr/>
                    <a:lstStyle/>
                    <a:p>
                      <a:r>
                        <a:rPr lang="ja-JP" altLang="en-US" sz="1100" baseline="0">
                          <a:latin typeface="HGｺﾞｼｯｸM" pitchFamily="49" charset="-128"/>
                          <a:ea typeface="メイリオ" pitchFamily="50" charset="-128"/>
                        </a:rPr>
                        <a:t>カーネル用予約</a:t>
                      </a:r>
                    </a:p>
                  </a:txBody>
                  <a:tcPr anchor="ctr"/>
                </a:tc>
              </a:tr>
              <a:tr h="146888">
                <a:tc>
                  <a:txBody>
                    <a:bodyPr/>
                    <a:lstStyle/>
                    <a:p>
                      <a:pPr algn="r"/>
                      <a:r>
                        <a:rPr lang="en-US" sz="1100" baseline="0" dirty="0">
                          <a:latin typeface="HGｺﾞｼｯｸM" pitchFamily="49" charset="-128"/>
                          <a:ea typeface="メイリオ" pitchFamily="50" charset="-128"/>
                        </a:rPr>
                        <a:t>0x0000 7c00</a:t>
                      </a:r>
                    </a:p>
                  </a:txBody>
                  <a:tcPr anchor="ctr"/>
                </a:tc>
                <a:tc>
                  <a:txBody>
                    <a:bodyPr/>
                    <a:lstStyle/>
                    <a:p>
                      <a:pPr algn="r"/>
                      <a:r>
                        <a:rPr lang="en-US" sz="1100" baseline="0" dirty="0">
                          <a:latin typeface="HGｺﾞｼｯｸM" pitchFamily="49" charset="-128"/>
                          <a:ea typeface="メイリオ" pitchFamily="50" charset="-128"/>
                        </a:rPr>
                        <a:t>512B</a:t>
                      </a:r>
                    </a:p>
                  </a:txBody>
                  <a:tcPr anchor="ctr"/>
                </a:tc>
                <a:tc>
                  <a:txBody>
                    <a:bodyPr/>
                    <a:lstStyle/>
                    <a:p>
                      <a:r>
                        <a:rPr lang="ja-JP" altLang="en-US" sz="1100" baseline="0" dirty="0">
                          <a:latin typeface="HGｺﾞｼｯｸM" pitchFamily="49" charset="-128"/>
                          <a:ea typeface="メイリオ" pitchFamily="50" charset="-128"/>
                        </a:rPr>
                        <a:t>ブートセクタ</a:t>
                      </a:r>
                    </a:p>
                  </a:txBody>
                  <a:tcPr anchor="ctr"/>
                </a:tc>
              </a:tr>
              <a:tr h="146888">
                <a:tc>
                  <a:txBody>
                    <a:bodyPr/>
                    <a:lstStyle/>
                    <a:p>
                      <a:pPr algn="r"/>
                      <a:r>
                        <a:rPr lang="en-US" sz="1100" baseline="0" dirty="0">
                          <a:latin typeface="HGｺﾞｼｯｸM" pitchFamily="49" charset="-128"/>
                          <a:ea typeface="メイリオ" pitchFamily="50" charset="-128"/>
                        </a:rPr>
                        <a:t>0x0000 7e00</a:t>
                      </a:r>
                    </a:p>
                  </a:txBody>
                  <a:tcPr anchor="ctr"/>
                </a:tc>
                <a:tc>
                  <a:txBody>
                    <a:bodyPr/>
                    <a:lstStyle/>
                    <a:p>
                      <a:pPr algn="r"/>
                      <a:r>
                        <a:rPr lang="en-US" sz="1100" baseline="0" dirty="0">
                          <a:latin typeface="HGｺﾞｼｯｸM" pitchFamily="49" charset="-128"/>
                          <a:ea typeface="メイリオ" pitchFamily="50" charset="-128"/>
                        </a:rPr>
                        <a:t>43,776B</a:t>
                      </a:r>
                    </a:p>
                  </a:txBody>
                  <a:tcPr anchor="ctr"/>
                </a:tc>
                <a:tc>
                  <a:txBody>
                    <a:bodyPr/>
                    <a:lstStyle/>
                    <a:p>
                      <a:r>
                        <a:rPr lang="ja-JP" altLang="en-US" sz="1100" baseline="0" dirty="0">
                          <a:latin typeface="HGｺﾞｼｯｸM" pitchFamily="49" charset="-128"/>
                          <a:ea typeface="メイリオ" pitchFamily="50" charset="-128"/>
                        </a:rPr>
                        <a:t>カーネル用予約</a:t>
                      </a:r>
                    </a:p>
                  </a:txBody>
                  <a:tcPr anchor="ctr"/>
                </a:tc>
              </a:tr>
              <a:tr h="146888">
                <a:tc>
                  <a:txBody>
                    <a:bodyPr/>
                    <a:lstStyle/>
                    <a:p>
                      <a:pPr algn="r"/>
                      <a:r>
                        <a:rPr lang="en-US" sz="1100" baseline="0" dirty="0">
                          <a:latin typeface="HGｺﾞｼｯｸM" pitchFamily="49" charset="-128"/>
                          <a:ea typeface="メイリオ" pitchFamily="50" charset="-128"/>
                        </a:rPr>
                        <a:t>0x0000 c000</a:t>
                      </a:r>
                    </a:p>
                  </a:txBody>
                  <a:tcPr anchor="ctr"/>
                </a:tc>
                <a:tc>
                  <a:txBody>
                    <a:bodyPr/>
                    <a:lstStyle/>
                    <a:p>
                      <a:pPr algn="r"/>
                      <a:r>
                        <a:rPr lang="en-US" sz="1100" baseline="0" dirty="0">
                          <a:latin typeface="HGｺﾞｼｯｸM" pitchFamily="49" charset="-128"/>
                          <a:ea typeface="メイリオ" pitchFamily="50" charset="-128"/>
                        </a:rPr>
                        <a:t>208KiB</a:t>
                      </a:r>
                    </a:p>
                  </a:txBody>
                  <a:tcPr anchor="ctr"/>
                </a:tc>
                <a:tc>
                  <a:txBody>
                    <a:bodyPr/>
                    <a:lstStyle/>
                    <a:p>
                      <a:r>
                        <a:rPr lang="ja-JP" altLang="en-US" sz="1100" baseline="0">
                          <a:latin typeface="HGｺﾞｼｯｸM" pitchFamily="49" charset="-128"/>
                          <a:ea typeface="メイリオ" pitchFamily="50" charset="-128"/>
                        </a:rPr>
                        <a:t>カーネル後半</a:t>
                      </a:r>
                    </a:p>
                  </a:txBody>
                  <a:tcPr anchor="ctr"/>
                </a:tc>
              </a:tr>
              <a:tr h="146888">
                <a:tc>
                  <a:txBody>
                    <a:bodyPr/>
                    <a:lstStyle/>
                    <a:p>
                      <a:pPr algn="r"/>
                      <a:r>
                        <a:rPr lang="en-US" sz="1100" baseline="0">
                          <a:latin typeface="HGｺﾞｼｯｸM" pitchFamily="49" charset="-128"/>
                          <a:ea typeface="メイリオ" pitchFamily="50" charset="-128"/>
                        </a:rPr>
                        <a:t>0x0004 0000</a:t>
                      </a:r>
                    </a:p>
                  </a:txBody>
                  <a:tcPr anchor="ctr"/>
                </a:tc>
                <a:tc>
                  <a:txBody>
                    <a:bodyPr/>
                    <a:lstStyle/>
                    <a:p>
                      <a:pPr algn="r"/>
                      <a:r>
                        <a:rPr lang="en-US" sz="1100" baseline="0" dirty="0">
                          <a:latin typeface="HGｺﾞｼｯｸM" pitchFamily="49" charset="-128"/>
                          <a:ea typeface="メイリオ" pitchFamily="50" charset="-128"/>
                        </a:rPr>
                        <a:t>64KiB</a:t>
                      </a:r>
                    </a:p>
                  </a:txBody>
                  <a:tcPr anchor="ctr"/>
                </a:tc>
                <a:tc>
                  <a:txBody>
                    <a:bodyPr/>
                    <a:lstStyle/>
                    <a:p>
                      <a:r>
                        <a:rPr lang="ja-JP" altLang="en-US" sz="1100" baseline="0">
                          <a:latin typeface="HGｺﾞｼｯｸM" pitchFamily="49" charset="-128"/>
                          <a:ea typeface="メイリオ" pitchFamily="50" charset="-128"/>
                        </a:rPr>
                        <a:t>ブート用スタック領域</a:t>
                      </a:r>
                    </a:p>
                  </a:txBody>
                  <a:tcPr anchor="ctr"/>
                </a:tc>
              </a:tr>
              <a:tr h="146888">
                <a:tc>
                  <a:txBody>
                    <a:bodyPr/>
                    <a:lstStyle/>
                    <a:p>
                      <a:pPr algn="r"/>
                      <a:r>
                        <a:rPr lang="en-US" sz="1100" baseline="0" dirty="0">
                          <a:latin typeface="HGｺﾞｼｯｸM" pitchFamily="49" charset="-128"/>
                          <a:ea typeface="メイリオ" pitchFamily="50" charset="-128"/>
                        </a:rPr>
                        <a:t>0x0005 0000</a:t>
                      </a:r>
                    </a:p>
                  </a:txBody>
                  <a:tcPr anchor="ctr"/>
                </a:tc>
                <a:tc>
                  <a:txBody>
                    <a:bodyPr/>
                    <a:lstStyle/>
                    <a:p>
                      <a:pPr algn="r"/>
                      <a:r>
                        <a:rPr lang="en-US" sz="1100" baseline="0" dirty="0">
                          <a:latin typeface="HGｺﾞｼｯｸM" pitchFamily="49" charset="-128"/>
                          <a:ea typeface="メイリオ" pitchFamily="50" charset="-128"/>
                        </a:rPr>
                        <a:t>64KiB</a:t>
                      </a:r>
                    </a:p>
                  </a:txBody>
                  <a:tcPr anchor="ctr"/>
                </a:tc>
                <a:tc>
                  <a:txBody>
                    <a:bodyPr/>
                    <a:lstStyle/>
                    <a:p>
                      <a:r>
                        <a:rPr lang="en-US" sz="1100" baseline="0">
                          <a:latin typeface="HGｺﾞｼｯｸM" pitchFamily="49" charset="-128"/>
                          <a:ea typeface="メイリオ" pitchFamily="50" charset="-128"/>
                        </a:rPr>
                        <a:t>GDT(8192</a:t>
                      </a:r>
                      <a:r>
                        <a:rPr lang="ja-JP" altLang="en-US" sz="1100" baseline="0">
                          <a:latin typeface="HGｺﾞｼｯｸM" pitchFamily="49" charset="-128"/>
                          <a:ea typeface="メイリオ" pitchFamily="50" charset="-128"/>
                        </a:rPr>
                        <a:t>個*</a:t>
                      </a:r>
                      <a:r>
                        <a:rPr lang="en-US" altLang="ja-JP" sz="1100" baseline="0">
                          <a:latin typeface="HGｺﾞｼｯｸM" pitchFamily="49" charset="-128"/>
                          <a:ea typeface="メイリオ" pitchFamily="50" charset="-128"/>
                        </a:rPr>
                        <a:t>8</a:t>
                      </a:r>
                      <a:r>
                        <a:rPr lang="en-US" sz="1100" baseline="0">
                          <a:latin typeface="HGｺﾞｼｯｸM" pitchFamily="49" charset="-128"/>
                          <a:ea typeface="メイリオ" pitchFamily="50" charset="-128"/>
                        </a:rPr>
                        <a:t>Byte)</a:t>
                      </a:r>
                      <a:r>
                        <a:rPr lang="ja-JP" altLang="en-US" sz="1100" baseline="0">
                          <a:latin typeface="HGｺﾞｼｯｸM" pitchFamily="49" charset="-128"/>
                          <a:ea typeface="メイリオ" pitchFamily="50" charset="-128"/>
                        </a:rPr>
                        <a:t>用予約</a:t>
                      </a:r>
                    </a:p>
                  </a:txBody>
                  <a:tcPr anchor="ctr"/>
                </a:tc>
              </a:tr>
              <a:tr h="179666">
                <a:tc>
                  <a:txBody>
                    <a:bodyPr/>
                    <a:lstStyle/>
                    <a:p>
                      <a:pPr algn="r"/>
                      <a:r>
                        <a:rPr lang="en-US" sz="1100" baseline="0">
                          <a:latin typeface="HGｺﾞｼｯｸM" pitchFamily="49" charset="-128"/>
                          <a:ea typeface="メイリオ" pitchFamily="50" charset="-128"/>
                        </a:rPr>
                        <a:t>0x0006 0000</a:t>
                      </a:r>
                    </a:p>
                  </a:txBody>
                  <a:tcPr anchor="ctr"/>
                </a:tc>
                <a:tc>
                  <a:txBody>
                    <a:bodyPr/>
                    <a:lstStyle/>
                    <a:p>
                      <a:pPr algn="r"/>
                      <a:r>
                        <a:rPr lang="en-US" sz="1100" baseline="0" dirty="0">
                          <a:latin typeface="HGｺﾞｼｯｸM" pitchFamily="49" charset="-128"/>
                          <a:ea typeface="メイリオ" pitchFamily="50" charset="-128"/>
                        </a:rPr>
                        <a:t>16KiB</a:t>
                      </a:r>
                    </a:p>
                  </a:txBody>
                  <a:tcPr anchor="ctr"/>
                </a:tc>
                <a:tc>
                  <a:txBody>
                    <a:bodyPr/>
                    <a:lstStyle/>
                    <a:p>
                      <a:r>
                        <a:rPr lang="ja-JP" altLang="en-US" sz="1100" baseline="0">
                          <a:latin typeface="HGｺﾞｼｯｸM" pitchFamily="49" charset="-128"/>
                          <a:ea typeface="メイリオ" pitchFamily="50" charset="-128"/>
                        </a:rPr>
                        <a:t>ブートローダ</a:t>
                      </a:r>
                    </a:p>
                  </a:txBody>
                  <a:tcPr anchor="ctr"/>
                </a:tc>
              </a:tr>
              <a:tr h="140130">
                <a:tc>
                  <a:txBody>
                    <a:bodyPr/>
                    <a:lstStyle/>
                    <a:p>
                      <a:pPr algn="r"/>
                      <a:r>
                        <a:rPr lang="en-US" sz="1100" baseline="0" dirty="0">
                          <a:latin typeface="HGｺﾞｼｯｸM" pitchFamily="49" charset="-128"/>
                          <a:ea typeface="メイリオ" pitchFamily="50" charset="-128"/>
                        </a:rPr>
                        <a:t>0x0006 4000</a:t>
                      </a:r>
                    </a:p>
                  </a:txBody>
                  <a:tcPr anchor="ctr"/>
                </a:tc>
                <a:tc>
                  <a:txBody>
                    <a:bodyPr/>
                    <a:lstStyle/>
                    <a:p>
                      <a:pPr algn="r"/>
                      <a:r>
                        <a:rPr lang="en-US" sz="1100" baseline="0" dirty="0">
                          <a:latin typeface="HGｺﾞｼｯｸM" pitchFamily="49" charset="-128"/>
                          <a:ea typeface="メイリオ" pitchFamily="50" charset="-128"/>
                        </a:rPr>
                        <a:t>48KiB</a:t>
                      </a:r>
                    </a:p>
                  </a:txBody>
                  <a:tcPr anchor="ctr"/>
                </a:tc>
                <a:tc>
                  <a:txBody>
                    <a:bodyPr/>
                    <a:lstStyle/>
                    <a:p>
                      <a:r>
                        <a:rPr lang="ja-JP" altLang="en-US" sz="1100" baseline="0" dirty="0">
                          <a:latin typeface="HGｺﾞｼｯｸM" pitchFamily="49" charset="-128"/>
                          <a:ea typeface="メイリオ" pitchFamily="50" charset="-128"/>
                        </a:rPr>
                        <a:t>カーネル前半</a:t>
                      </a:r>
                    </a:p>
                  </a:txBody>
                  <a:tcPr anchor="ctr"/>
                </a:tc>
              </a:tr>
              <a:tr h="146888">
                <a:tc>
                  <a:txBody>
                    <a:bodyPr/>
                    <a:lstStyle/>
                    <a:p>
                      <a:pPr algn="r"/>
                      <a:r>
                        <a:rPr lang="en-US" sz="1100" baseline="0" dirty="0">
                          <a:latin typeface="HGｺﾞｼｯｸM" pitchFamily="49" charset="-128"/>
                          <a:ea typeface="メイリオ" pitchFamily="50" charset="-128"/>
                        </a:rPr>
                        <a:t>0x0007 0000</a:t>
                      </a:r>
                    </a:p>
                  </a:txBody>
                  <a:tcPr anchor="ctr"/>
                </a:tc>
                <a:tc>
                  <a:txBody>
                    <a:bodyPr/>
                    <a:lstStyle/>
                    <a:p>
                      <a:pPr algn="r"/>
                      <a:r>
                        <a:rPr lang="en-US" sz="1100" baseline="0" dirty="0">
                          <a:latin typeface="HGｺﾞｼｯｸM" pitchFamily="49" charset="-128"/>
                          <a:ea typeface="メイリオ" pitchFamily="50" charset="-128"/>
                        </a:rPr>
                        <a:t>64KiB</a:t>
                      </a:r>
                    </a:p>
                  </a:txBody>
                  <a:tcPr anchor="ctr"/>
                </a:tc>
                <a:tc>
                  <a:txBody>
                    <a:bodyPr/>
                    <a:lstStyle/>
                    <a:p>
                      <a:r>
                        <a:rPr lang="ja-JP" altLang="en-US" sz="1100" baseline="0">
                          <a:latin typeface="HGｺﾞｼｯｸM" pitchFamily="49" charset="-128"/>
                          <a:ea typeface="メイリオ" pitchFamily="50" charset="-128"/>
                        </a:rPr>
                        <a:t>パラメータ用予約</a:t>
                      </a:r>
                    </a:p>
                  </a:txBody>
                  <a:tcPr anchor="ctr"/>
                </a:tc>
              </a:tr>
              <a:tr h="146888">
                <a:tc>
                  <a:txBody>
                    <a:bodyPr/>
                    <a:lstStyle/>
                    <a:p>
                      <a:pPr algn="r"/>
                      <a:r>
                        <a:rPr lang="en-US" sz="1100" baseline="0" dirty="0">
                          <a:latin typeface="HGｺﾞｼｯｸM" pitchFamily="49" charset="-128"/>
                          <a:ea typeface="メイリオ" pitchFamily="50" charset="-128"/>
                        </a:rPr>
                        <a:t>0x0008 0000</a:t>
                      </a:r>
                    </a:p>
                  </a:txBody>
                  <a:tcPr anchor="ctr">
                    <a:solidFill>
                      <a:schemeClr val="bg1">
                        <a:lumMod val="75000"/>
                      </a:schemeClr>
                    </a:solidFill>
                  </a:tcPr>
                </a:tc>
                <a:tc>
                  <a:txBody>
                    <a:bodyPr/>
                    <a:lstStyle/>
                    <a:p>
                      <a:pPr algn="r"/>
                      <a:r>
                        <a:rPr lang="en-US" sz="1100" baseline="0" dirty="0">
                          <a:latin typeface="HGｺﾞｼｯｸM" pitchFamily="49" charset="-128"/>
                          <a:ea typeface="メイリオ" pitchFamily="50" charset="-128"/>
                        </a:rPr>
                        <a:t>512KiB</a:t>
                      </a:r>
                    </a:p>
                  </a:txBody>
                  <a:tcPr anchor="ctr">
                    <a:solidFill>
                      <a:schemeClr val="bg1">
                        <a:lumMod val="75000"/>
                      </a:schemeClr>
                    </a:solidFill>
                  </a:tcPr>
                </a:tc>
                <a:tc>
                  <a:txBody>
                    <a:bodyPr/>
                    <a:lstStyle/>
                    <a:p>
                      <a:r>
                        <a:rPr lang="ja-JP" altLang="en-US" sz="1100" baseline="0" dirty="0" smtClean="0">
                          <a:latin typeface="HGｺﾞｼｯｸM" pitchFamily="49" charset="-128"/>
                          <a:ea typeface="メイリオ" pitchFamily="50" charset="-128"/>
                        </a:rPr>
                        <a:t>予約</a:t>
                      </a:r>
                      <a:endParaRPr lang="en-US" altLang="ja-JP" sz="1100" baseline="0" dirty="0">
                        <a:latin typeface="HGｺﾞｼｯｸM" pitchFamily="49" charset="-128"/>
                        <a:ea typeface="メイリオ" pitchFamily="50" charset="-128"/>
                      </a:endParaRPr>
                    </a:p>
                  </a:txBody>
                  <a:tcPr anchor="ctr">
                    <a:solidFill>
                      <a:schemeClr val="bg1">
                        <a:lumMod val="75000"/>
                      </a:schemeClr>
                    </a:solidFill>
                  </a:tcPr>
                </a:tc>
              </a:tr>
              <a:tr h="146888">
                <a:tc gridSpan="3">
                  <a:txBody>
                    <a:bodyPr/>
                    <a:lstStyle/>
                    <a:p>
                      <a:pPr algn="ctr"/>
                      <a:r>
                        <a:rPr lang="en-US" sz="1100" baseline="0" dirty="0">
                          <a:latin typeface="HGｺﾞｼｯｸM" pitchFamily="49" charset="-128"/>
                          <a:ea typeface="メイリオ" pitchFamily="50" charset="-128"/>
                        </a:rPr>
                        <a:t>1MiB</a:t>
                      </a:r>
                      <a:r>
                        <a:rPr lang="ja-JP" altLang="en-US" sz="1100" baseline="0" dirty="0">
                          <a:latin typeface="HGｺﾞｼｯｸM" pitchFamily="49" charset="-128"/>
                          <a:ea typeface="メイリオ" pitchFamily="50" charset="-128"/>
                        </a:rPr>
                        <a:t>の壁</a:t>
                      </a:r>
                    </a:p>
                  </a:txBody>
                  <a:tcPr anchor="ctr"/>
                </a:tc>
                <a:tc hMerge="1">
                  <a:txBody>
                    <a:bodyPr/>
                    <a:lstStyle/>
                    <a:p>
                      <a:endParaRPr kumimoji="1" lang="ja-JP" altLang="en-US"/>
                    </a:p>
                  </a:txBody>
                  <a:tcPr/>
                </a:tc>
                <a:tc hMerge="1">
                  <a:txBody>
                    <a:bodyPr/>
                    <a:lstStyle/>
                    <a:p>
                      <a:endParaRPr kumimoji="1" lang="ja-JP" altLang="en-US"/>
                    </a:p>
                  </a:txBody>
                  <a:tcPr/>
                </a:tc>
              </a:tr>
            </a:tbl>
          </a:graphicData>
        </a:graphic>
      </p:graphicFrame>
      <p:graphicFrame>
        <p:nvGraphicFramePr>
          <p:cNvPr id="35" name="表プレースホルダ 34"/>
          <p:cNvGraphicFramePr>
            <a:graphicFrameLocks noGrp="1"/>
          </p:cNvGraphicFramePr>
          <p:nvPr>
            <p:ph type="tbl" sz="quarter" idx="13"/>
          </p:nvPr>
        </p:nvGraphicFramePr>
        <p:xfrm>
          <a:off x="459484" y="6667494"/>
          <a:ext cx="5898474" cy="2331720"/>
        </p:xfrm>
        <a:graphic>
          <a:graphicData uri="http://schemas.openxmlformats.org/drawingml/2006/table">
            <a:tbl>
              <a:tblPr firstRow="1">
                <a:tableStyleId>{85BE263C-DBD7-4A20-BB59-AAB30ACAA65A}</a:tableStyleId>
              </a:tblPr>
              <a:tblGrid>
                <a:gridCol w="1484758"/>
                <a:gridCol w="1484758"/>
                <a:gridCol w="2928958"/>
              </a:tblGrid>
              <a:tr h="158752">
                <a:tc>
                  <a:txBody>
                    <a:bodyPr/>
                    <a:lstStyle/>
                    <a:p>
                      <a:pPr algn="ctr"/>
                      <a:r>
                        <a:rPr lang="ja-JP" altLang="en-US" sz="1100" baseline="0" dirty="0">
                          <a:latin typeface="HGｺﾞｼｯｸM" pitchFamily="49" charset="-128"/>
                          <a:ea typeface="メイリオ" pitchFamily="50" charset="-128"/>
                        </a:rPr>
                        <a:t>開始</a:t>
                      </a:r>
                      <a:r>
                        <a:rPr lang="ja-JP" altLang="en-US" sz="1100" baseline="0" dirty="0" smtClean="0">
                          <a:latin typeface="HGｺﾞｼｯｸM" pitchFamily="49" charset="-128"/>
                          <a:ea typeface="メイリオ" pitchFamily="50" charset="-128"/>
                        </a:rPr>
                        <a:t>アドレス</a:t>
                      </a:r>
                      <a:endParaRPr lang="ja-JP" altLang="en-US" sz="1100" baseline="0" dirty="0">
                        <a:latin typeface="HGｺﾞｼｯｸM" pitchFamily="49" charset="-128"/>
                        <a:ea typeface="メイリオ" pitchFamily="50" charset="-128"/>
                      </a:endParaRPr>
                    </a:p>
                  </a:txBody>
                  <a:tcPr anchor="ctr"/>
                </a:tc>
                <a:tc>
                  <a:txBody>
                    <a:bodyPr/>
                    <a:lstStyle/>
                    <a:p>
                      <a:pPr algn="ctr"/>
                      <a:r>
                        <a:rPr lang="ja-JP" altLang="en-US" sz="1100" baseline="0">
                          <a:latin typeface="HGｺﾞｼｯｸM" pitchFamily="49" charset="-128"/>
                          <a:ea typeface="メイリオ" pitchFamily="50" charset="-128"/>
                        </a:rPr>
                        <a:t>サイズ</a:t>
                      </a:r>
                    </a:p>
                  </a:txBody>
                  <a:tcPr anchor="ctr"/>
                </a:tc>
                <a:tc>
                  <a:txBody>
                    <a:bodyPr/>
                    <a:lstStyle/>
                    <a:p>
                      <a:pPr algn="ctr"/>
                      <a:r>
                        <a:rPr lang="ja-JP" altLang="en-US" sz="1100" baseline="0" dirty="0">
                          <a:latin typeface="HGｺﾞｼｯｸM" pitchFamily="49" charset="-128"/>
                          <a:ea typeface="メイリオ" pitchFamily="50" charset="-128"/>
                        </a:rPr>
                        <a:t>内容</a:t>
                      </a:r>
                    </a:p>
                  </a:txBody>
                  <a:tcPr anchor="ctr"/>
                </a:tc>
              </a:tr>
              <a:tr h="158752">
                <a:tc>
                  <a:txBody>
                    <a:bodyPr/>
                    <a:lstStyle/>
                    <a:p>
                      <a:pPr algn="r"/>
                      <a:r>
                        <a:rPr lang="en-US" sz="1100" baseline="0" dirty="0">
                          <a:latin typeface="HGｺﾞｼｯｸM" pitchFamily="49" charset="-128"/>
                          <a:ea typeface="メイリオ" pitchFamily="50" charset="-128"/>
                        </a:rPr>
                        <a:t>0x0000 0000</a:t>
                      </a:r>
                    </a:p>
                  </a:txBody>
                  <a:tcPr anchor="ctr"/>
                </a:tc>
                <a:tc>
                  <a:txBody>
                    <a:bodyPr/>
                    <a:lstStyle/>
                    <a:p>
                      <a:pPr algn="r"/>
                      <a:r>
                        <a:rPr lang="en-US" sz="1100" baseline="0">
                          <a:latin typeface="HGｺﾞｼｯｸM" pitchFamily="49" charset="-128"/>
                          <a:ea typeface="メイリオ" pitchFamily="50" charset="-128"/>
                        </a:rPr>
                        <a:t>256KiB</a:t>
                      </a:r>
                    </a:p>
                  </a:txBody>
                  <a:tcPr anchor="ctr"/>
                </a:tc>
                <a:tc>
                  <a:txBody>
                    <a:bodyPr/>
                    <a:lstStyle/>
                    <a:p>
                      <a:r>
                        <a:rPr lang="ja-JP" altLang="en-US" sz="1100" baseline="0">
                          <a:latin typeface="HGｺﾞｼｯｸM" pitchFamily="49" charset="-128"/>
                          <a:ea typeface="メイリオ" pitchFamily="50" charset="-128"/>
                        </a:rPr>
                        <a:t>カーネル本体</a:t>
                      </a:r>
                    </a:p>
                  </a:txBody>
                  <a:tcPr anchor="ctr"/>
                </a:tc>
              </a:tr>
              <a:tr h="158752">
                <a:tc>
                  <a:txBody>
                    <a:bodyPr/>
                    <a:lstStyle/>
                    <a:p>
                      <a:pPr algn="r"/>
                      <a:r>
                        <a:rPr lang="en-US" sz="1100" baseline="0" dirty="0">
                          <a:latin typeface="HGｺﾞｼｯｸM" pitchFamily="49" charset="-128"/>
                          <a:ea typeface="メイリオ" pitchFamily="50" charset="-128"/>
                        </a:rPr>
                        <a:t>0x0004 0000</a:t>
                      </a:r>
                    </a:p>
                  </a:txBody>
                  <a:tcPr anchor="ctr"/>
                </a:tc>
                <a:tc>
                  <a:txBody>
                    <a:bodyPr/>
                    <a:lstStyle/>
                    <a:p>
                      <a:pPr algn="r"/>
                      <a:r>
                        <a:rPr lang="en-US" sz="1100" baseline="0">
                          <a:latin typeface="HGｺﾞｼｯｸM" pitchFamily="49" charset="-128"/>
                          <a:ea typeface="メイリオ" pitchFamily="50" charset="-128"/>
                        </a:rPr>
                        <a:t>64KiB</a:t>
                      </a:r>
                    </a:p>
                  </a:txBody>
                  <a:tcPr anchor="ctr"/>
                </a:tc>
                <a:tc>
                  <a:txBody>
                    <a:bodyPr/>
                    <a:lstStyle/>
                    <a:p>
                      <a:r>
                        <a:rPr lang="ja-JP" altLang="en-US" sz="1100" baseline="0">
                          <a:latin typeface="HGｺﾞｼｯｸM" pitchFamily="49" charset="-128"/>
                          <a:ea typeface="メイリオ" pitchFamily="50" charset="-128"/>
                        </a:rPr>
                        <a:t>ブート用スタック領域</a:t>
                      </a:r>
                    </a:p>
                  </a:txBody>
                  <a:tcPr anchor="ctr"/>
                </a:tc>
              </a:tr>
              <a:tr h="158752">
                <a:tc>
                  <a:txBody>
                    <a:bodyPr/>
                    <a:lstStyle/>
                    <a:p>
                      <a:pPr algn="r"/>
                      <a:r>
                        <a:rPr lang="en-US" sz="1100" baseline="0" dirty="0">
                          <a:latin typeface="HGｺﾞｼｯｸM" pitchFamily="49" charset="-128"/>
                          <a:ea typeface="メイリオ" pitchFamily="50" charset="-128"/>
                        </a:rPr>
                        <a:t>0x0005 0000</a:t>
                      </a:r>
                    </a:p>
                  </a:txBody>
                  <a:tcPr anchor="ctr"/>
                </a:tc>
                <a:tc>
                  <a:txBody>
                    <a:bodyPr/>
                    <a:lstStyle/>
                    <a:p>
                      <a:pPr algn="r"/>
                      <a:r>
                        <a:rPr lang="en-US" sz="1100" baseline="0">
                          <a:latin typeface="HGｺﾞｼｯｸM" pitchFamily="49" charset="-128"/>
                          <a:ea typeface="メイリオ" pitchFamily="50" charset="-128"/>
                        </a:rPr>
                        <a:t>64KiB</a:t>
                      </a:r>
                    </a:p>
                  </a:txBody>
                  <a:tcPr anchor="ctr"/>
                </a:tc>
                <a:tc>
                  <a:txBody>
                    <a:bodyPr/>
                    <a:lstStyle/>
                    <a:p>
                      <a:r>
                        <a:rPr lang="en-US" sz="1100" baseline="0">
                          <a:latin typeface="HGｺﾞｼｯｸM" pitchFamily="49" charset="-128"/>
                          <a:ea typeface="メイリオ" pitchFamily="50" charset="-128"/>
                        </a:rPr>
                        <a:t>GDT(8192</a:t>
                      </a:r>
                      <a:r>
                        <a:rPr lang="ja-JP" altLang="en-US" sz="1100" baseline="0">
                          <a:latin typeface="HGｺﾞｼｯｸM" pitchFamily="49" charset="-128"/>
                          <a:ea typeface="メイリオ" pitchFamily="50" charset="-128"/>
                        </a:rPr>
                        <a:t>個*</a:t>
                      </a:r>
                      <a:r>
                        <a:rPr lang="en-US" altLang="ja-JP" sz="1100" baseline="0">
                          <a:latin typeface="HGｺﾞｼｯｸM" pitchFamily="49" charset="-128"/>
                          <a:ea typeface="メイリオ" pitchFamily="50" charset="-128"/>
                        </a:rPr>
                        <a:t>8</a:t>
                      </a:r>
                      <a:r>
                        <a:rPr lang="en-US" sz="1100" baseline="0">
                          <a:latin typeface="HGｺﾞｼｯｸM" pitchFamily="49" charset="-128"/>
                          <a:ea typeface="メイリオ" pitchFamily="50" charset="-128"/>
                        </a:rPr>
                        <a:t>Byte)</a:t>
                      </a:r>
                    </a:p>
                  </a:txBody>
                  <a:tcPr anchor="ctr"/>
                </a:tc>
              </a:tr>
              <a:tr h="158752">
                <a:tc>
                  <a:txBody>
                    <a:bodyPr/>
                    <a:lstStyle/>
                    <a:p>
                      <a:pPr algn="r"/>
                      <a:r>
                        <a:rPr lang="en-US" sz="1100" baseline="0" dirty="0">
                          <a:latin typeface="HGｺﾞｼｯｸM" pitchFamily="49" charset="-128"/>
                          <a:ea typeface="メイリオ" pitchFamily="50" charset="-128"/>
                        </a:rPr>
                        <a:t>0x0006 0000</a:t>
                      </a:r>
                    </a:p>
                  </a:txBody>
                  <a:tcPr anchor="ctr"/>
                </a:tc>
                <a:tc>
                  <a:txBody>
                    <a:bodyPr/>
                    <a:lstStyle/>
                    <a:p>
                      <a:pPr algn="r"/>
                      <a:r>
                        <a:rPr lang="en-US" sz="1100" baseline="0">
                          <a:latin typeface="HGｺﾞｼｯｸM" pitchFamily="49" charset="-128"/>
                          <a:ea typeface="メイリオ" pitchFamily="50" charset="-128"/>
                        </a:rPr>
                        <a:t>16KiB</a:t>
                      </a:r>
                    </a:p>
                  </a:txBody>
                  <a:tcPr anchor="ctr"/>
                </a:tc>
                <a:tc>
                  <a:txBody>
                    <a:bodyPr/>
                    <a:lstStyle/>
                    <a:p>
                      <a:r>
                        <a:rPr lang="ja-JP" altLang="en-US" sz="1100" baseline="0">
                          <a:latin typeface="HGｺﾞｼｯｸM" pitchFamily="49" charset="-128"/>
                          <a:ea typeface="メイリオ" pitchFamily="50" charset="-128"/>
                        </a:rPr>
                        <a:t>ブートローダ</a:t>
                      </a:r>
                    </a:p>
                  </a:txBody>
                  <a:tcPr anchor="ctr"/>
                </a:tc>
              </a:tr>
              <a:tr h="158752">
                <a:tc>
                  <a:txBody>
                    <a:bodyPr/>
                    <a:lstStyle/>
                    <a:p>
                      <a:pPr algn="r"/>
                      <a:r>
                        <a:rPr lang="en-US" sz="1100" baseline="0">
                          <a:latin typeface="HGｺﾞｼｯｸM" pitchFamily="49" charset="-128"/>
                          <a:ea typeface="メイリオ" pitchFamily="50" charset="-128"/>
                        </a:rPr>
                        <a:t>0x0006 4000</a:t>
                      </a:r>
                    </a:p>
                  </a:txBody>
                  <a:tcPr anchor="ctr"/>
                </a:tc>
                <a:tc>
                  <a:txBody>
                    <a:bodyPr/>
                    <a:lstStyle/>
                    <a:p>
                      <a:pPr algn="r"/>
                      <a:r>
                        <a:rPr lang="en-US" sz="1100" baseline="0">
                          <a:latin typeface="HGｺﾞｼｯｸM" pitchFamily="49" charset="-128"/>
                          <a:ea typeface="メイリオ" pitchFamily="50" charset="-128"/>
                        </a:rPr>
                        <a:t>48KiB</a:t>
                      </a:r>
                    </a:p>
                  </a:txBody>
                  <a:tcPr anchor="ctr"/>
                </a:tc>
                <a:tc>
                  <a:txBody>
                    <a:bodyPr/>
                    <a:lstStyle/>
                    <a:p>
                      <a:r>
                        <a:rPr lang="ja-JP" altLang="en-US" sz="1100" baseline="0">
                          <a:latin typeface="HGｺﾞｼｯｸM" pitchFamily="49" charset="-128"/>
                          <a:ea typeface="メイリオ" pitchFamily="50" charset="-128"/>
                        </a:rPr>
                        <a:t>空き</a:t>
                      </a:r>
                    </a:p>
                  </a:txBody>
                  <a:tcPr anchor="ctr"/>
                </a:tc>
              </a:tr>
              <a:tr h="158752">
                <a:tc>
                  <a:txBody>
                    <a:bodyPr/>
                    <a:lstStyle/>
                    <a:p>
                      <a:pPr algn="r"/>
                      <a:r>
                        <a:rPr lang="en-US" sz="1100" baseline="0" dirty="0">
                          <a:latin typeface="HGｺﾞｼｯｸM" pitchFamily="49" charset="-128"/>
                          <a:ea typeface="メイリオ" pitchFamily="50" charset="-128"/>
                        </a:rPr>
                        <a:t>0x0007 0000</a:t>
                      </a:r>
                    </a:p>
                  </a:txBody>
                  <a:tcPr anchor="ctr"/>
                </a:tc>
                <a:tc>
                  <a:txBody>
                    <a:bodyPr/>
                    <a:lstStyle/>
                    <a:p>
                      <a:pPr algn="r"/>
                      <a:r>
                        <a:rPr lang="en-US" sz="1100" baseline="0">
                          <a:latin typeface="HGｺﾞｼｯｸM" pitchFamily="49" charset="-128"/>
                          <a:ea typeface="メイリオ" pitchFamily="50" charset="-128"/>
                        </a:rPr>
                        <a:t>64KiB</a:t>
                      </a:r>
                    </a:p>
                  </a:txBody>
                  <a:tcPr anchor="ctr"/>
                </a:tc>
                <a:tc>
                  <a:txBody>
                    <a:bodyPr/>
                    <a:lstStyle/>
                    <a:p>
                      <a:r>
                        <a:rPr lang="ja-JP" altLang="en-US" sz="1100" baseline="0">
                          <a:latin typeface="HGｺﾞｼｯｸM" pitchFamily="49" charset="-128"/>
                          <a:ea typeface="メイリオ" pitchFamily="50" charset="-128"/>
                        </a:rPr>
                        <a:t>パラメータ</a:t>
                      </a:r>
                    </a:p>
                  </a:txBody>
                  <a:tcPr anchor="ctr"/>
                </a:tc>
              </a:tr>
              <a:tr h="158752">
                <a:tc>
                  <a:txBody>
                    <a:bodyPr/>
                    <a:lstStyle/>
                    <a:p>
                      <a:pPr algn="r"/>
                      <a:r>
                        <a:rPr lang="en-US" sz="1100" baseline="0" dirty="0">
                          <a:latin typeface="HGｺﾞｼｯｸM" pitchFamily="49" charset="-128"/>
                          <a:ea typeface="メイリオ" pitchFamily="50" charset="-128"/>
                        </a:rPr>
                        <a:t>0x0008 0000</a:t>
                      </a:r>
                    </a:p>
                  </a:txBody>
                  <a:tcPr anchor="ctr">
                    <a:solidFill>
                      <a:schemeClr val="bg1">
                        <a:lumMod val="75000"/>
                      </a:schemeClr>
                    </a:solidFill>
                  </a:tcPr>
                </a:tc>
                <a:tc>
                  <a:txBody>
                    <a:bodyPr/>
                    <a:lstStyle/>
                    <a:p>
                      <a:pPr algn="r"/>
                      <a:r>
                        <a:rPr lang="en-US" sz="1100" baseline="0" dirty="0">
                          <a:latin typeface="HGｺﾞｼｯｸM" pitchFamily="49" charset="-128"/>
                          <a:ea typeface="メイリオ" pitchFamily="50" charset="-128"/>
                        </a:rPr>
                        <a:t>512KiB</a:t>
                      </a:r>
                    </a:p>
                  </a:txBody>
                  <a:tcPr anchor="ctr">
                    <a:solidFill>
                      <a:schemeClr val="bg1">
                        <a:lumMod val="75000"/>
                      </a:schemeClr>
                    </a:solidFill>
                  </a:tcPr>
                </a:tc>
                <a:tc>
                  <a:txBody>
                    <a:bodyPr/>
                    <a:lstStyle/>
                    <a:p>
                      <a:r>
                        <a:rPr lang="ja-JP" altLang="en-US" sz="1100" baseline="0" dirty="0" smtClean="0">
                          <a:latin typeface="HGｺﾞｼｯｸM" pitchFamily="49" charset="-128"/>
                          <a:ea typeface="メイリオ" pitchFamily="50" charset="-128"/>
                        </a:rPr>
                        <a:t>予約</a:t>
                      </a:r>
                      <a:endParaRPr lang="en-US" altLang="ja-JP" sz="1100" baseline="0" dirty="0">
                        <a:latin typeface="HGｺﾞｼｯｸM" pitchFamily="49" charset="-128"/>
                        <a:ea typeface="メイリオ" pitchFamily="50" charset="-128"/>
                      </a:endParaRPr>
                    </a:p>
                  </a:txBody>
                  <a:tcPr anchor="ctr">
                    <a:solidFill>
                      <a:schemeClr val="bg1">
                        <a:lumMod val="75000"/>
                      </a:schemeClr>
                    </a:solidFill>
                  </a:tcPr>
                </a:tc>
              </a:tr>
              <a:tr h="158752">
                <a:tc gridSpan="3">
                  <a:txBody>
                    <a:bodyPr/>
                    <a:lstStyle/>
                    <a:p>
                      <a:pPr algn="ctr"/>
                      <a:r>
                        <a:rPr lang="en-US" sz="1100" baseline="0" dirty="0">
                          <a:latin typeface="HGｺﾞｼｯｸM" pitchFamily="49" charset="-128"/>
                          <a:ea typeface="メイリオ" pitchFamily="50" charset="-128"/>
                        </a:rPr>
                        <a:t>1MiB</a:t>
                      </a:r>
                      <a:r>
                        <a:rPr lang="ja-JP" altLang="en-US" sz="1100" baseline="0" dirty="0">
                          <a:latin typeface="HGｺﾞｼｯｸM" pitchFamily="49" charset="-128"/>
                          <a:ea typeface="メイリオ" pitchFamily="50" charset="-128"/>
                        </a:rPr>
                        <a:t>の壁</a:t>
                      </a:r>
                    </a:p>
                  </a:txBody>
                  <a:tcPr anchor="ct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36" name="テキスト ボックス 35"/>
          <p:cNvSpPr txBox="1"/>
          <p:nvPr/>
        </p:nvSpPr>
        <p:spPr>
          <a:xfrm>
            <a:off x="342900" y="1781805"/>
            <a:ext cx="6172200" cy="26161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rPr>
              <a:t>起動からカーネル実行までのメモリの割り当てを示す。</a:t>
            </a:r>
            <a:endParaRPr kumimoji="1" lang="ja-JP" altLang="en-US" sz="1100" dirty="0">
              <a:latin typeface="メイリオ" pitchFamily="50" charset="-128"/>
              <a:ea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tabLst>
                <a:tab pos="5924550" algn="r"/>
              </a:tabLst>
            </a:pPr>
            <a:r>
              <a:rPr lang="ja-JP" altLang="en-US" dirty="0" smtClean="0">
                <a:solidFill>
                  <a:srgbClr val="3333FF"/>
                </a:solidFill>
                <a:latin typeface="+mj-ea"/>
              </a:rPr>
              <a:t>メ</a:t>
            </a:r>
            <a:r>
              <a:rPr lang="ja-JP" altLang="en-US" dirty="0" smtClean="0">
                <a:latin typeface="+mj-ea"/>
              </a:rPr>
              <a:t>モリマップ</a:t>
            </a:r>
            <a:r>
              <a:rPr lang="en-US" altLang="ja-JP" dirty="0" smtClean="0">
                <a:latin typeface="+mj-ea"/>
              </a:rPr>
              <a:t>	</a:t>
            </a:r>
            <a:r>
              <a:rPr lang="en-US" altLang="ja-JP" sz="2400" dirty="0" smtClean="0">
                <a:latin typeface="+mj-ea"/>
              </a:rPr>
              <a:t>2/2</a:t>
            </a:r>
            <a:endParaRPr lang="ja-JP" altLang="en-US" sz="2400" dirty="0">
              <a:latin typeface="+mj-ea"/>
            </a:endParaRPr>
          </a:p>
        </p:txBody>
      </p:sp>
      <p:sp>
        <p:nvSpPr>
          <p:cNvPr id="3" name="スライド番号プレースホルダ 2"/>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28" name="コンテンツ プレースホルダ 27"/>
          <p:cNvSpPr>
            <a:spLocks noGrp="1"/>
          </p:cNvSpPr>
          <p:nvPr>
            <p:ph sz="quarter" idx="1"/>
          </p:nvPr>
        </p:nvSpPr>
        <p:spPr>
          <a:xfrm>
            <a:off x="342900" y="1809728"/>
            <a:ext cx="6172200" cy="276999"/>
          </a:xfrm>
        </p:spPr>
        <p:style>
          <a:lnRef idx="3">
            <a:schemeClr val="lt1"/>
          </a:lnRef>
          <a:fillRef idx="1">
            <a:schemeClr val="accent1"/>
          </a:fillRef>
          <a:effectRef idx="1">
            <a:schemeClr val="accent1"/>
          </a:effectRef>
          <a:fontRef idx="minor">
            <a:schemeClr val="lt1"/>
          </a:fontRef>
        </p:style>
        <p:txBody>
          <a:bodyPr anchor="b"/>
          <a:lstStyle/>
          <a:p>
            <a:pPr>
              <a:buNone/>
            </a:pPr>
            <a:r>
              <a:rPr lang="ja-JP" altLang="en-US" sz="1200" dirty="0" smtClean="0"/>
              <a:t>　カーネル実行時</a:t>
            </a:r>
            <a:endParaRPr kumimoji="1" lang="ja-JP" altLang="en-US" sz="1200" dirty="0"/>
          </a:p>
        </p:txBody>
      </p:sp>
      <p:graphicFrame>
        <p:nvGraphicFramePr>
          <p:cNvPr id="14" name="表プレースホルダ 13"/>
          <p:cNvGraphicFramePr>
            <a:graphicFrameLocks noGrp="1"/>
          </p:cNvGraphicFramePr>
          <p:nvPr>
            <p:ph type="tbl" sz="quarter" idx="13"/>
          </p:nvPr>
        </p:nvGraphicFramePr>
        <p:xfrm>
          <a:off x="459486" y="2238356"/>
          <a:ext cx="5898473" cy="3108960"/>
        </p:xfrm>
        <a:graphic>
          <a:graphicData uri="http://schemas.openxmlformats.org/drawingml/2006/table">
            <a:tbl>
              <a:tblPr firstRow="1">
                <a:tableStyleId>{85BE263C-DBD7-4A20-BB59-AAB30ACAA65A}</a:tableStyleId>
              </a:tblPr>
              <a:tblGrid>
                <a:gridCol w="1484757"/>
                <a:gridCol w="1484757"/>
                <a:gridCol w="2928959"/>
              </a:tblGrid>
              <a:tr h="202406">
                <a:tc>
                  <a:txBody>
                    <a:bodyPr/>
                    <a:lstStyle/>
                    <a:p>
                      <a:pPr algn="ctr"/>
                      <a:r>
                        <a:rPr lang="ja-JP" altLang="en-US" sz="1100" baseline="0" dirty="0">
                          <a:latin typeface="HGｺﾞｼｯｸM" pitchFamily="49" charset="-128"/>
                          <a:ea typeface="メイリオ" pitchFamily="50" charset="-128"/>
                        </a:rPr>
                        <a:t>開始アドレス</a:t>
                      </a:r>
                    </a:p>
                  </a:txBody>
                  <a:tcPr anchor="ctr"/>
                </a:tc>
                <a:tc>
                  <a:txBody>
                    <a:bodyPr/>
                    <a:lstStyle/>
                    <a:p>
                      <a:pPr algn="ctr"/>
                      <a:r>
                        <a:rPr lang="ja-JP" altLang="en-US" sz="1100" baseline="0">
                          <a:latin typeface="HGｺﾞｼｯｸM" pitchFamily="49" charset="-128"/>
                          <a:ea typeface="メイリオ" pitchFamily="50" charset="-128"/>
                        </a:rPr>
                        <a:t>サイズ</a:t>
                      </a:r>
                    </a:p>
                  </a:txBody>
                  <a:tcPr anchor="ctr"/>
                </a:tc>
                <a:tc>
                  <a:txBody>
                    <a:bodyPr/>
                    <a:lstStyle/>
                    <a:p>
                      <a:pPr algn="ctr"/>
                      <a:r>
                        <a:rPr lang="ja-JP" altLang="en-US" sz="1100" baseline="0" dirty="0">
                          <a:latin typeface="HGｺﾞｼｯｸM" pitchFamily="49" charset="-128"/>
                          <a:ea typeface="メイリオ" pitchFamily="50" charset="-128"/>
                        </a:rPr>
                        <a:t>内容</a:t>
                      </a:r>
                    </a:p>
                  </a:txBody>
                  <a:tcPr anchor="ctr"/>
                </a:tc>
              </a:tr>
              <a:tr h="202406">
                <a:tc>
                  <a:txBody>
                    <a:bodyPr/>
                    <a:lstStyle/>
                    <a:p>
                      <a:pPr algn="r"/>
                      <a:r>
                        <a:rPr lang="en-US" sz="1100" baseline="0">
                          <a:latin typeface="HGｺﾞｼｯｸM" pitchFamily="49" charset="-128"/>
                          <a:ea typeface="メイリオ" pitchFamily="50" charset="-128"/>
                        </a:rPr>
                        <a:t>0x0000 0000</a:t>
                      </a:r>
                    </a:p>
                  </a:txBody>
                  <a:tcPr anchor="ctr"/>
                </a:tc>
                <a:tc>
                  <a:txBody>
                    <a:bodyPr/>
                    <a:lstStyle/>
                    <a:p>
                      <a:pPr algn="r"/>
                      <a:r>
                        <a:rPr lang="en-US" sz="1100" baseline="0">
                          <a:latin typeface="HGｺﾞｼｯｸM" pitchFamily="49" charset="-128"/>
                          <a:ea typeface="メイリオ" pitchFamily="50" charset="-128"/>
                        </a:rPr>
                        <a:t>256KiB</a:t>
                      </a:r>
                    </a:p>
                  </a:txBody>
                  <a:tcPr anchor="ctr"/>
                </a:tc>
                <a:tc>
                  <a:txBody>
                    <a:bodyPr/>
                    <a:lstStyle/>
                    <a:p>
                      <a:r>
                        <a:rPr lang="ja-JP" altLang="en-US" sz="1100" baseline="0" dirty="0">
                          <a:latin typeface="HGｺﾞｼｯｸM" pitchFamily="49" charset="-128"/>
                          <a:ea typeface="メイリオ" pitchFamily="50" charset="-128"/>
                        </a:rPr>
                        <a:t>カーネル本体</a:t>
                      </a:r>
                    </a:p>
                  </a:txBody>
                  <a:tcPr anchor="ctr"/>
                </a:tc>
              </a:tr>
              <a:tr h="202406">
                <a:tc>
                  <a:txBody>
                    <a:bodyPr/>
                    <a:lstStyle/>
                    <a:p>
                      <a:pPr algn="r"/>
                      <a:r>
                        <a:rPr lang="en-US" sz="1100" baseline="0">
                          <a:latin typeface="HGｺﾞｼｯｸM" pitchFamily="49" charset="-128"/>
                          <a:ea typeface="メイリオ" pitchFamily="50" charset="-128"/>
                        </a:rPr>
                        <a:t>0x0004 0000</a:t>
                      </a:r>
                    </a:p>
                  </a:txBody>
                  <a:tcPr anchor="ctr"/>
                </a:tc>
                <a:tc>
                  <a:txBody>
                    <a:bodyPr/>
                    <a:lstStyle/>
                    <a:p>
                      <a:pPr algn="r"/>
                      <a:r>
                        <a:rPr lang="en-US" sz="1100" baseline="0" dirty="0">
                          <a:latin typeface="HGｺﾞｼｯｸM" pitchFamily="49" charset="-128"/>
                          <a:ea typeface="メイリオ" pitchFamily="50" charset="-128"/>
                        </a:rPr>
                        <a:t>64KiB</a:t>
                      </a:r>
                    </a:p>
                  </a:txBody>
                  <a:tcPr anchor="ctr"/>
                </a:tc>
                <a:tc>
                  <a:txBody>
                    <a:bodyPr/>
                    <a:lstStyle/>
                    <a:p>
                      <a:r>
                        <a:rPr lang="ja-JP" altLang="en-US" sz="1100" baseline="0" dirty="0">
                          <a:latin typeface="HGｺﾞｼｯｸM" pitchFamily="49" charset="-128"/>
                          <a:ea typeface="メイリオ" pitchFamily="50" charset="-128"/>
                        </a:rPr>
                        <a:t>初期化タスク用スタック領域</a:t>
                      </a:r>
                    </a:p>
                  </a:txBody>
                  <a:tcPr anchor="ctr"/>
                </a:tc>
              </a:tr>
              <a:tr h="202406">
                <a:tc>
                  <a:txBody>
                    <a:bodyPr/>
                    <a:lstStyle/>
                    <a:p>
                      <a:pPr algn="r"/>
                      <a:r>
                        <a:rPr lang="en-US" sz="1100" baseline="0">
                          <a:latin typeface="HGｺﾞｼｯｸM" pitchFamily="49" charset="-128"/>
                          <a:ea typeface="メイリオ" pitchFamily="50" charset="-128"/>
                        </a:rPr>
                        <a:t>0x0005 0000</a:t>
                      </a:r>
                    </a:p>
                  </a:txBody>
                  <a:tcPr anchor="ctr"/>
                </a:tc>
                <a:tc>
                  <a:txBody>
                    <a:bodyPr/>
                    <a:lstStyle/>
                    <a:p>
                      <a:pPr algn="r"/>
                      <a:r>
                        <a:rPr lang="en-US" sz="1100" baseline="0">
                          <a:latin typeface="HGｺﾞｼｯｸM" pitchFamily="49" charset="-128"/>
                          <a:ea typeface="メイリオ" pitchFamily="50" charset="-128"/>
                        </a:rPr>
                        <a:t>64KiB</a:t>
                      </a:r>
                    </a:p>
                  </a:txBody>
                  <a:tcPr anchor="ctr"/>
                </a:tc>
                <a:tc>
                  <a:txBody>
                    <a:bodyPr/>
                    <a:lstStyle/>
                    <a:p>
                      <a:r>
                        <a:rPr lang="en-US" sz="1100" baseline="0">
                          <a:latin typeface="HGｺﾞｼｯｸM" pitchFamily="49" charset="-128"/>
                          <a:ea typeface="メイリオ" pitchFamily="50" charset="-128"/>
                        </a:rPr>
                        <a:t>GDT(8192</a:t>
                      </a:r>
                      <a:r>
                        <a:rPr lang="ja-JP" altLang="en-US" sz="1100" baseline="0">
                          <a:latin typeface="HGｺﾞｼｯｸM" pitchFamily="49" charset="-128"/>
                          <a:ea typeface="メイリオ" pitchFamily="50" charset="-128"/>
                        </a:rPr>
                        <a:t>個*</a:t>
                      </a:r>
                      <a:r>
                        <a:rPr lang="en-US" altLang="ja-JP" sz="1100" baseline="0">
                          <a:latin typeface="HGｺﾞｼｯｸM" pitchFamily="49" charset="-128"/>
                          <a:ea typeface="メイリオ" pitchFamily="50" charset="-128"/>
                        </a:rPr>
                        <a:t>8</a:t>
                      </a:r>
                      <a:r>
                        <a:rPr lang="en-US" sz="1100" baseline="0">
                          <a:latin typeface="HGｺﾞｼｯｸM" pitchFamily="49" charset="-128"/>
                          <a:ea typeface="メイリオ" pitchFamily="50" charset="-128"/>
                        </a:rPr>
                        <a:t>Byte)</a:t>
                      </a:r>
                    </a:p>
                  </a:txBody>
                  <a:tcPr anchor="ctr"/>
                </a:tc>
              </a:tr>
              <a:tr h="202406">
                <a:tc>
                  <a:txBody>
                    <a:bodyPr/>
                    <a:lstStyle/>
                    <a:p>
                      <a:pPr algn="r"/>
                      <a:r>
                        <a:rPr lang="en-US" sz="1100" baseline="0">
                          <a:latin typeface="HGｺﾞｼｯｸM" pitchFamily="49" charset="-128"/>
                          <a:ea typeface="メイリオ" pitchFamily="50" charset="-128"/>
                        </a:rPr>
                        <a:t>0x0006 0000</a:t>
                      </a:r>
                    </a:p>
                  </a:txBody>
                  <a:tcPr anchor="ctr"/>
                </a:tc>
                <a:tc>
                  <a:txBody>
                    <a:bodyPr/>
                    <a:lstStyle/>
                    <a:p>
                      <a:pPr algn="r"/>
                      <a:r>
                        <a:rPr lang="en-US" sz="1100" baseline="0">
                          <a:latin typeface="HGｺﾞｼｯｸM" pitchFamily="49" charset="-128"/>
                          <a:ea typeface="メイリオ" pitchFamily="50" charset="-128"/>
                        </a:rPr>
                        <a:t>2KiB</a:t>
                      </a:r>
                    </a:p>
                  </a:txBody>
                  <a:tcPr anchor="ctr"/>
                </a:tc>
                <a:tc>
                  <a:txBody>
                    <a:bodyPr/>
                    <a:lstStyle/>
                    <a:p>
                      <a:r>
                        <a:rPr lang="en-US" sz="1100" baseline="0" dirty="0">
                          <a:latin typeface="HGｺﾞｼｯｸM" pitchFamily="49" charset="-128"/>
                          <a:ea typeface="メイリオ" pitchFamily="50" charset="-128"/>
                        </a:rPr>
                        <a:t>IDT(256</a:t>
                      </a:r>
                      <a:r>
                        <a:rPr lang="ja-JP" altLang="en-US" sz="1100" baseline="0" dirty="0">
                          <a:latin typeface="HGｺﾞｼｯｸM" pitchFamily="49" charset="-128"/>
                          <a:ea typeface="メイリオ" pitchFamily="50" charset="-128"/>
                        </a:rPr>
                        <a:t>個*</a:t>
                      </a:r>
                      <a:r>
                        <a:rPr lang="en-US" altLang="ja-JP" sz="1100" baseline="0" dirty="0">
                          <a:latin typeface="HGｺﾞｼｯｸM" pitchFamily="49" charset="-128"/>
                          <a:ea typeface="メイリオ" pitchFamily="50" charset="-128"/>
                        </a:rPr>
                        <a:t>8</a:t>
                      </a:r>
                      <a:r>
                        <a:rPr lang="en-US" sz="1100" baseline="0" dirty="0">
                          <a:latin typeface="HGｺﾞｼｯｸM" pitchFamily="49" charset="-128"/>
                          <a:ea typeface="メイリオ" pitchFamily="50" charset="-128"/>
                        </a:rPr>
                        <a:t>Byte)</a:t>
                      </a:r>
                    </a:p>
                  </a:txBody>
                  <a:tcPr anchor="ctr"/>
                </a:tc>
              </a:tr>
              <a:tr h="202406">
                <a:tc>
                  <a:txBody>
                    <a:bodyPr/>
                    <a:lstStyle/>
                    <a:p>
                      <a:pPr algn="r"/>
                      <a:r>
                        <a:rPr lang="en-US" sz="1100" baseline="0" dirty="0">
                          <a:latin typeface="HGｺﾞｼｯｸM" pitchFamily="49" charset="-128"/>
                          <a:ea typeface="メイリオ" pitchFamily="50" charset="-128"/>
                        </a:rPr>
                        <a:t>0x0006 0800</a:t>
                      </a:r>
                    </a:p>
                  </a:txBody>
                  <a:tcPr anchor="ctr"/>
                </a:tc>
                <a:tc>
                  <a:txBody>
                    <a:bodyPr/>
                    <a:lstStyle/>
                    <a:p>
                      <a:pPr algn="r"/>
                      <a:r>
                        <a:rPr lang="en-US" sz="1100" baseline="0">
                          <a:latin typeface="HGｺﾞｼｯｸM" pitchFamily="49" charset="-128"/>
                          <a:ea typeface="メイリオ" pitchFamily="50" charset="-128"/>
                        </a:rPr>
                        <a:t>62KiB</a:t>
                      </a:r>
                    </a:p>
                  </a:txBody>
                  <a:tcPr anchor="ctr"/>
                </a:tc>
                <a:tc>
                  <a:txBody>
                    <a:bodyPr/>
                    <a:lstStyle/>
                    <a:p>
                      <a:r>
                        <a:rPr lang="ja-JP" altLang="en-US" sz="1100" baseline="0" dirty="0">
                          <a:latin typeface="HGｺﾞｼｯｸM" pitchFamily="49" charset="-128"/>
                          <a:ea typeface="メイリオ" pitchFamily="50" charset="-128"/>
                        </a:rPr>
                        <a:t>空き</a:t>
                      </a:r>
                    </a:p>
                  </a:txBody>
                  <a:tcPr anchor="ctr"/>
                </a:tc>
              </a:tr>
              <a:tr h="202406">
                <a:tc>
                  <a:txBody>
                    <a:bodyPr/>
                    <a:lstStyle/>
                    <a:p>
                      <a:pPr algn="r"/>
                      <a:r>
                        <a:rPr lang="en-US" sz="1100" baseline="0">
                          <a:latin typeface="HGｺﾞｼｯｸM" pitchFamily="49" charset="-128"/>
                          <a:ea typeface="メイリオ" pitchFamily="50" charset="-128"/>
                        </a:rPr>
                        <a:t>0x0007 0000</a:t>
                      </a:r>
                    </a:p>
                  </a:txBody>
                  <a:tcPr anchor="ctr"/>
                </a:tc>
                <a:tc>
                  <a:txBody>
                    <a:bodyPr/>
                    <a:lstStyle/>
                    <a:p>
                      <a:pPr algn="r"/>
                      <a:r>
                        <a:rPr lang="en-US" sz="1100" baseline="0">
                          <a:latin typeface="HGｺﾞｼｯｸM" pitchFamily="49" charset="-128"/>
                          <a:ea typeface="メイリオ" pitchFamily="50" charset="-128"/>
                        </a:rPr>
                        <a:t>64KiB</a:t>
                      </a:r>
                    </a:p>
                  </a:txBody>
                  <a:tcPr anchor="ctr"/>
                </a:tc>
                <a:tc>
                  <a:txBody>
                    <a:bodyPr/>
                    <a:lstStyle/>
                    <a:p>
                      <a:r>
                        <a:rPr lang="ja-JP" altLang="en-US" sz="1100" baseline="0">
                          <a:latin typeface="HGｺﾞｼｯｸM" pitchFamily="49" charset="-128"/>
                          <a:ea typeface="メイリオ" pitchFamily="50" charset="-128"/>
                        </a:rPr>
                        <a:t>パラメータ→空き</a:t>
                      </a:r>
                    </a:p>
                  </a:txBody>
                  <a:tcPr anchor="ctr"/>
                </a:tc>
              </a:tr>
              <a:tr h="202406">
                <a:tc>
                  <a:txBody>
                    <a:bodyPr/>
                    <a:lstStyle/>
                    <a:p>
                      <a:pPr algn="r"/>
                      <a:r>
                        <a:rPr lang="en-US" sz="1100" baseline="0">
                          <a:latin typeface="HGｺﾞｼｯｸM" pitchFamily="49" charset="-128"/>
                          <a:ea typeface="メイリオ" pitchFamily="50" charset="-128"/>
                        </a:rPr>
                        <a:t>0x0008 0000</a:t>
                      </a:r>
                    </a:p>
                  </a:txBody>
                  <a:tcPr anchor="ctr"/>
                </a:tc>
                <a:tc>
                  <a:txBody>
                    <a:bodyPr/>
                    <a:lstStyle/>
                    <a:p>
                      <a:pPr algn="r"/>
                      <a:r>
                        <a:rPr lang="en-US" sz="1100" baseline="0">
                          <a:latin typeface="HGｺﾞｼｯｸM" pitchFamily="49" charset="-128"/>
                          <a:ea typeface="メイリオ" pitchFamily="50" charset="-128"/>
                        </a:rPr>
                        <a:t>512KiB</a:t>
                      </a:r>
                    </a:p>
                  </a:txBody>
                  <a:tcPr anchor="ctr"/>
                </a:tc>
                <a:tc>
                  <a:txBody>
                    <a:bodyPr/>
                    <a:lstStyle/>
                    <a:p>
                      <a:r>
                        <a:rPr lang="ja-JP" altLang="en-US" sz="1100" baseline="0" dirty="0" smtClean="0">
                          <a:latin typeface="HGｺﾞｼｯｸM" pitchFamily="49" charset="-128"/>
                          <a:ea typeface="メイリオ" pitchFamily="50" charset="-128"/>
                        </a:rPr>
                        <a:t>予約</a:t>
                      </a:r>
                      <a:endParaRPr lang="en-US" altLang="ja-JP" sz="1100" baseline="0" dirty="0">
                        <a:latin typeface="HGｺﾞｼｯｸM" pitchFamily="49" charset="-128"/>
                        <a:ea typeface="メイリオ" pitchFamily="50" charset="-128"/>
                      </a:endParaRPr>
                    </a:p>
                  </a:txBody>
                  <a:tcPr anchor="ctr"/>
                </a:tc>
              </a:tr>
              <a:tr h="202406">
                <a:tc gridSpan="3">
                  <a:txBody>
                    <a:bodyPr/>
                    <a:lstStyle/>
                    <a:p>
                      <a:pPr algn="ctr"/>
                      <a:r>
                        <a:rPr lang="en-US" sz="1100" baseline="0" dirty="0">
                          <a:latin typeface="HGｺﾞｼｯｸM" pitchFamily="49" charset="-128"/>
                          <a:ea typeface="メイリオ" pitchFamily="50" charset="-128"/>
                        </a:rPr>
                        <a:t>1MiB</a:t>
                      </a:r>
                      <a:r>
                        <a:rPr lang="ja-JP" altLang="en-US" sz="1100" baseline="0" dirty="0">
                          <a:latin typeface="HGｺﾞｼｯｸM" pitchFamily="49" charset="-128"/>
                          <a:ea typeface="メイリオ" pitchFamily="50" charset="-128"/>
                        </a:rPr>
                        <a:t>の壁</a:t>
                      </a:r>
                    </a:p>
                  </a:txBody>
                  <a:tcPr anchor="ctr"/>
                </a:tc>
                <a:tc hMerge="1">
                  <a:txBody>
                    <a:bodyPr/>
                    <a:lstStyle/>
                    <a:p>
                      <a:endParaRPr kumimoji="1" lang="ja-JP" altLang="en-US"/>
                    </a:p>
                  </a:txBody>
                  <a:tcPr/>
                </a:tc>
                <a:tc hMerge="1">
                  <a:txBody>
                    <a:bodyPr/>
                    <a:lstStyle/>
                    <a:p>
                      <a:endParaRPr kumimoji="1" lang="ja-JP" altLang="en-US"/>
                    </a:p>
                  </a:txBody>
                  <a:tcPr/>
                </a:tc>
              </a:tr>
              <a:tr h="202406">
                <a:tc>
                  <a:txBody>
                    <a:bodyPr/>
                    <a:lstStyle/>
                    <a:p>
                      <a:pPr algn="r"/>
                      <a:r>
                        <a:rPr lang="en-US" sz="1100" baseline="0">
                          <a:latin typeface="HGｺﾞｼｯｸM" pitchFamily="49" charset="-128"/>
                          <a:ea typeface="メイリオ" pitchFamily="50" charset="-128"/>
                        </a:rPr>
                        <a:t>0x0010 0000</a:t>
                      </a:r>
                    </a:p>
                  </a:txBody>
                  <a:tcPr anchor="ctr"/>
                </a:tc>
                <a:tc>
                  <a:txBody>
                    <a:bodyPr/>
                    <a:lstStyle/>
                    <a:p>
                      <a:pPr algn="r"/>
                      <a:r>
                        <a:rPr lang="en-US" sz="1100" baseline="0">
                          <a:latin typeface="HGｺﾞｼｯｸM" pitchFamily="49" charset="-128"/>
                          <a:ea typeface="メイリオ" pitchFamily="50" charset="-128"/>
                        </a:rPr>
                        <a:t>3MiB</a:t>
                      </a:r>
                    </a:p>
                  </a:txBody>
                  <a:tcPr anchor="ctr"/>
                </a:tc>
                <a:tc>
                  <a:txBody>
                    <a:bodyPr/>
                    <a:lstStyle/>
                    <a:p>
                      <a:r>
                        <a:rPr lang="ja-JP" altLang="en-US" sz="1100" baseline="0" dirty="0">
                          <a:latin typeface="HGｺﾞｼｯｸM" pitchFamily="49" charset="-128"/>
                          <a:ea typeface="メイリオ" pitchFamily="50" charset="-128"/>
                        </a:rPr>
                        <a:t>メイン・グラフィックス・バッファ</a:t>
                      </a:r>
                    </a:p>
                  </a:txBody>
                  <a:tcPr anchor="ctr"/>
                </a:tc>
              </a:tr>
              <a:tr h="202406">
                <a:tc>
                  <a:txBody>
                    <a:bodyPr/>
                    <a:lstStyle/>
                    <a:p>
                      <a:pPr algn="r"/>
                      <a:r>
                        <a:rPr lang="en-US" sz="1100" baseline="0">
                          <a:latin typeface="HGｺﾞｼｯｸM" pitchFamily="49" charset="-128"/>
                          <a:ea typeface="メイリオ" pitchFamily="50" charset="-128"/>
                        </a:rPr>
                        <a:t>0x0040 0000</a:t>
                      </a:r>
                    </a:p>
                  </a:txBody>
                  <a:tcPr anchor="ctr"/>
                </a:tc>
                <a:tc>
                  <a:txBody>
                    <a:bodyPr/>
                    <a:lstStyle/>
                    <a:p>
                      <a:pPr algn="r"/>
                      <a:r>
                        <a:rPr lang="en-US" sz="1100" baseline="0" dirty="0">
                          <a:latin typeface="HGｺﾞｼｯｸM" pitchFamily="49" charset="-128"/>
                          <a:ea typeface="メイリオ" pitchFamily="50" charset="-128"/>
                        </a:rPr>
                        <a:t>1MiB</a:t>
                      </a:r>
                    </a:p>
                  </a:txBody>
                  <a:tcPr anchor="ctr"/>
                </a:tc>
                <a:tc>
                  <a:txBody>
                    <a:bodyPr/>
                    <a:lstStyle/>
                    <a:p>
                      <a:r>
                        <a:rPr lang="ja-JP" altLang="en-US" sz="1100" baseline="0" dirty="0">
                          <a:latin typeface="HGｺﾞｼｯｸM" pitchFamily="49" charset="-128"/>
                          <a:ea typeface="メイリオ" pitchFamily="50" charset="-128"/>
                        </a:rPr>
                        <a:t>カーネル用ヒープ領域</a:t>
                      </a:r>
                      <a:r>
                        <a:rPr lang="en-US" altLang="ja-JP" sz="1100" baseline="0" dirty="0">
                          <a:latin typeface="HGｺﾞｼｯｸM" pitchFamily="49" charset="-128"/>
                          <a:ea typeface="メイリオ" pitchFamily="50" charset="-128"/>
                        </a:rPr>
                        <a:t>(4byte</a:t>
                      </a:r>
                      <a:r>
                        <a:rPr lang="ja-JP" altLang="en-US" sz="1100" baseline="0" dirty="0">
                          <a:latin typeface="HGｺﾞｼｯｸM" pitchFamily="49" charset="-128"/>
                          <a:ea typeface="メイリオ" pitchFamily="50" charset="-128"/>
                        </a:rPr>
                        <a:t>単位</a:t>
                      </a:r>
                      <a:r>
                        <a:rPr lang="en-US" altLang="ja-JP" sz="1100" baseline="0" dirty="0">
                          <a:latin typeface="HGｺﾞｼｯｸM" pitchFamily="49" charset="-128"/>
                          <a:ea typeface="メイリオ" pitchFamily="50" charset="-128"/>
                        </a:rPr>
                        <a:t>)</a:t>
                      </a:r>
                    </a:p>
                  </a:txBody>
                  <a:tcPr anchor="ctr"/>
                </a:tc>
              </a:tr>
              <a:tr h="202406">
                <a:tc>
                  <a:txBody>
                    <a:bodyPr/>
                    <a:lstStyle/>
                    <a:p>
                      <a:pPr algn="r"/>
                      <a:r>
                        <a:rPr lang="en-US" sz="1100" baseline="0" dirty="0">
                          <a:latin typeface="HGｺﾞｼｯｸM" pitchFamily="49" charset="-128"/>
                          <a:ea typeface="メイリオ" pitchFamily="50" charset="-128"/>
                        </a:rPr>
                        <a:t>0x0050 0000</a:t>
                      </a:r>
                    </a:p>
                  </a:txBody>
                  <a:tcPr anchor="ctr"/>
                </a:tc>
                <a:tc>
                  <a:txBody>
                    <a:bodyPr/>
                    <a:lstStyle/>
                    <a:p>
                      <a:pPr algn="r"/>
                      <a:endParaRPr lang="ja-JP" altLang="en-US" sz="1100" baseline="0" dirty="0">
                        <a:latin typeface="HGｺﾞｼｯｸM" pitchFamily="49" charset="-128"/>
                        <a:ea typeface="メイリオ" pitchFamily="50" charset="-128"/>
                      </a:endParaRPr>
                    </a:p>
                  </a:txBody>
                  <a:tcPr anchor="ctr"/>
                </a:tc>
                <a:tc>
                  <a:txBody>
                    <a:bodyPr/>
                    <a:lstStyle/>
                    <a:p>
                      <a:r>
                        <a:rPr lang="ja-JP" altLang="en-US" sz="1100" baseline="0" dirty="0">
                          <a:latin typeface="HGｺﾞｼｯｸM" pitchFamily="49" charset="-128"/>
                          <a:ea typeface="メイリオ" pitchFamily="50" charset="-128"/>
                        </a:rPr>
                        <a:t>ヒープ領域</a:t>
                      </a:r>
                      <a:r>
                        <a:rPr lang="en-US" altLang="ja-JP" sz="1100" baseline="0" dirty="0">
                          <a:latin typeface="HGｺﾞｼｯｸM" pitchFamily="49" charset="-128"/>
                          <a:ea typeface="メイリオ" pitchFamily="50" charset="-128"/>
                        </a:rPr>
                        <a:t>(Page</a:t>
                      </a:r>
                      <a:r>
                        <a:rPr lang="ja-JP" altLang="en-US" sz="1100" baseline="0" dirty="0">
                          <a:latin typeface="HGｺﾞｼｯｸM" pitchFamily="49" charset="-128"/>
                          <a:ea typeface="メイリオ" pitchFamily="50" charset="-128"/>
                        </a:rPr>
                        <a:t>単位</a:t>
                      </a:r>
                      <a:r>
                        <a:rPr lang="en-US" altLang="ja-JP" sz="1100" baseline="0" dirty="0">
                          <a:latin typeface="HGｺﾞｼｯｸM" pitchFamily="49" charset="-128"/>
                          <a:ea typeface="メイリオ" pitchFamily="50" charset="-128"/>
                        </a:rPr>
                        <a:t>)</a:t>
                      </a:r>
                    </a:p>
                  </a:txBody>
                  <a:tcPr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1448</TotalTime>
  <Words>2026</Words>
  <Application>Microsoft Office PowerPoint</Application>
  <PresentationFormat>A4 210 x 297 mm</PresentationFormat>
  <Paragraphs>420</Paragraphs>
  <Slides>18</Slides>
  <Notes>2</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アース</vt:lpstr>
      <vt:lpstr>PC/AT互換機向けマルチメディアOS</vt:lpstr>
      <vt:lpstr>目次</vt:lpstr>
      <vt:lpstr>概要</vt:lpstr>
      <vt:lpstr>動作環境・開発環境</vt:lpstr>
      <vt:lpstr>モジュール関連図</vt:lpstr>
      <vt:lpstr>起動手順</vt:lpstr>
      <vt:lpstr>メモリ管理</vt:lpstr>
      <vt:lpstr>メモリマップ 1/2</vt:lpstr>
      <vt:lpstr>メモリマップ 2/2</vt:lpstr>
      <vt:lpstr>タスク管理</vt:lpstr>
      <vt:lpstr>スケジューラ</vt:lpstr>
      <vt:lpstr>割り込み管理</vt:lpstr>
      <vt:lpstr>デバイス管理</vt:lpstr>
      <vt:lpstr>ファイルシステム</vt:lpstr>
      <vt:lpstr>GUI</vt:lpstr>
      <vt:lpstr>アプリケーション</vt:lpstr>
      <vt:lpstr>ウィンドウ・オブジェクト</vt:lpstr>
      <vt:lpstr>システムコール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就職作品 Mul light 1.1　企画書</dc:title>
  <cp:lastModifiedBy>Hide</cp:lastModifiedBy>
  <cp:revision>76</cp:revision>
  <dcterms:modified xsi:type="dcterms:W3CDTF">2010-01-24T10:12:53Z</dcterms:modified>
</cp:coreProperties>
</file>