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Effect of Population Size on Performance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Generations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Sheet1!$B$1:$E$1</c:f>
              <c:numCache>
                <c:formatCode>General</c:formatCode>
                <c:ptCount val="4"/>
                <c:pt idx="1">
                  <c:v>5</c:v>
                </c:pt>
                <c:pt idx="2">
                  <c:v>20</c:v>
                </c:pt>
                <c:pt idx="3">
                  <c:v>100</c:v>
                </c:pt>
              </c:numCache>
            </c:numRef>
          </c:xVal>
          <c:yVal>
            <c:numRef>
              <c:f>Sheet1!$B$2:$E$2</c:f>
              <c:numCache>
                <c:formatCode>General</c:formatCode>
                <c:ptCount val="4"/>
                <c:pt idx="1">
                  <c:v>23</c:v>
                </c:pt>
                <c:pt idx="2">
                  <c:v>3</c:v>
                </c:pt>
                <c:pt idx="3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006-42CE-ABF5-3843E0F0B8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5138648"/>
        <c:axId val="565133728"/>
      </c:scatterChart>
      <c:valAx>
        <c:axId val="5651386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Population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5133728"/>
        <c:crosses val="autoZero"/>
        <c:crossBetween val="midCat"/>
      </c:valAx>
      <c:valAx>
        <c:axId val="565133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 Generations Produced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51386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1197" kern="1200"/>
    <cs:bodyPr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C42F05D-BFB6-467F-8A6E-9C3B2F4463B4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06D7964-DC94-47B8-B9E9-2ED9CEDBF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408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2F05D-BFB6-467F-8A6E-9C3B2F4463B4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D7964-DC94-47B8-B9E9-2ED9CEDBF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312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2F05D-BFB6-467F-8A6E-9C3B2F4463B4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D7964-DC94-47B8-B9E9-2ED9CEDBF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53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2F05D-BFB6-467F-8A6E-9C3B2F4463B4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D7964-DC94-47B8-B9E9-2ED9CEDBFFAD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8873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2F05D-BFB6-467F-8A6E-9C3B2F4463B4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D7964-DC94-47B8-B9E9-2ED9CEDBF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57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2F05D-BFB6-467F-8A6E-9C3B2F4463B4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D7964-DC94-47B8-B9E9-2ED9CEDBF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81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2F05D-BFB6-467F-8A6E-9C3B2F4463B4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D7964-DC94-47B8-B9E9-2ED9CEDBF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32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2F05D-BFB6-467F-8A6E-9C3B2F4463B4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D7964-DC94-47B8-B9E9-2ED9CEDBF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9435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2F05D-BFB6-467F-8A6E-9C3B2F4463B4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D7964-DC94-47B8-B9E9-2ED9CEDBF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1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2F05D-BFB6-467F-8A6E-9C3B2F4463B4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D7964-DC94-47B8-B9E9-2ED9CEDBF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19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2F05D-BFB6-467F-8A6E-9C3B2F4463B4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D7964-DC94-47B8-B9E9-2ED9CEDBF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894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2F05D-BFB6-467F-8A6E-9C3B2F4463B4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D7964-DC94-47B8-B9E9-2ED9CEDBF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92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2F05D-BFB6-467F-8A6E-9C3B2F4463B4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D7964-DC94-47B8-B9E9-2ED9CEDBF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39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2F05D-BFB6-467F-8A6E-9C3B2F4463B4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D7964-DC94-47B8-B9E9-2ED9CEDBF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8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2F05D-BFB6-467F-8A6E-9C3B2F4463B4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D7964-DC94-47B8-B9E9-2ED9CEDBF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711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2F05D-BFB6-467F-8A6E-9C3B2F4463B4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D7964-DC94-47B8-B9E9-2ED9CEDBF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65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2F05D-BFB6-467F-8A6E-9C3B2F4463B4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D7964-DC94-47B8-B9E9-2ED9CEDBF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83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2F05D-BFB6-467F-8A6E-9C3B2F4463B4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D7964-DC94-47B8-B9E9-2ED9CEDBF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547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1.png"/><Relationship Id="rId4" Type="http://schemas.openxmlformats.org/officeDocument/2006/relationships/image" Target="../media/image10.jpe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EFAE4D-4D64-49E5-993C-9CF94E258D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58" r="43187" b="-1"/>
          <a:stretch/>
        </p:blipFill>
        <p:spPr>
          <a:xfrm>
            <a:off x="-1" y="10"/>
            <a:ext cx="4587901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55CD37-A3B0-41F3-A33F-CD113B5C3FD3}"/>
              </a:ext>
            </a:extLst>
          </p:cNvPr>
          <p:cNvSpPr txBox="1"/>
          <p:nvPr/>
        </p:nvSpPr>
        <p:spPr>
          <a:xfrm>
            <a:off x="4610873" y="3153538"/>
            <a:ext cx="67762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w Cen MT" panose="020B0602020104020603" pitchFamily="34" charset="0"/>
              </a:rPr>
              <a:t>Kin 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04188-E2AA-4FB5-A433-D3EB8BB978C0}"/>
              </a:ext>
            </a:extLst>
          </p:cNvPr>
          <p:cNvSpPr txBox="1"/>
          <p:nvPr/>
        </p:nvSpPr>
        <p:spPr>
          <a:xfrm>
            <a:off x="4587901" y="2445652"/>
            <a:ext cx="760410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500" dirty="0">
                <a:latin typeface="Roboto"/>
              </a:rPr>
              <a:t>Artificial Intelligence Final Project</a:t>
            </a:r>
          </a:p>
        </p:txBody>
      </p:sp>
      <p:pic>
        <p:nvPicPr>
          <p:cNvPr id="1030" name="Picture 6" descr="3 Important Ways Artificial Intelligence Will Transform Your Business And  Turbocharge Success">
            <a:extLst>
              <a:ext uri="{FF2B5EF4-FFF2-40B4-BE49-F238E27FC236}">
                <a16:creationId xmlns:a16="http://schemas.microsoft.com/office/drawing/2014/main" id="{F78704E8-4430-4A24-BEEB-3350B6F2C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40"/>
            <a:ext cx="4587900" cy="3438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3690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1D9770A-8659-4251-928A-8F5CA9CDCAD5}"/>
              </a:ext>
            </a:extLst>
          </p:cNvPr>
          <p:cNvSpPr txBox="1"/>
          <p:nvPr/>
        </p:nvSpPr>
        <p:spPr>
          <a:xfrm>
            <a:off x="4245180" y="167626"/>
            <a:ext cx="447937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Roboto"/>
              </a:rPr>
              <a:t>Problem Selection</a:t>
            </a:r>
          </a:p>
        </p:txBody>
      </p:sp>
      <p:pic>
        <p:nvPicPr>
          <p:cNvPr id="6146" name="Picture 2" descr="Flappy Bird's removal from the app store: A case for piracy - ExtremeTech">
            <a:extLst>
              <a:ext uri="{FF2B5EF4-FFF2-40B4-BE49-F238E27FC236}">
                <a16:creationId xmlns:a16="http://schemas.microsoft.com/office/drawing/2014/main" id="{1B87FB2D-E2B5-4EBD-898B-6E315CFFC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592" y="2234161"/>
            <a:ext cx="3665458" cy="2021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7ABEB6-949E-4E2E-A7AE-0B561C068F2E}"/>
              </a:ext>
            </a:extLst>
          </p:cNvPr>
          <p:cNvSpPr txBox="1"/>
          <p:nvPr/>
        </p:nvSpPr>
        <p:spPr>
          <a:xfrm>
            <a:off x="2182033" y="1458538"/>
            <a:ext cx="3474575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dirty="0">
                <a:solidFill>
                  <a:schemeClr val="accent2"/>
                </a:solidFill>
              </a:rPr>
              <a:t>The Game of Flappy Bird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CD29A8-F470-4FAA-B4EA-28461012573D}"/>
              </a:ext>
            </a:extLst>
          </p:cNvPr>
          <p:cNvSpPr txBox="1"/>
          <p:nvPr/>
        </p:nvSpPr>
        <p:spPr>
          <a:xfrm>
            <a:off x="6931603" y="2776768"/>
            <a:ext cx="4376758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dirty="0">
                <a:solidFill>
                  <a:schemeClr val="accent2"/>
                </a:solidFill>
              </a:rPr>
              <a:t>What are the rules of the game?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FAD786-3734-4C02-915E-1DE186B28352}"/>
              </a:ext>
            </a:extLst>
          </p:cNvPr>
          <p:cNvSpPr txBox="1"/>
          <p:nvPr/>
        </p:nvSpPr>
        <p:spPr>
          <a:xfrm>
            <a:off x="6091914" y="3891356"/>
            <a:ext cx="57876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chemeClr val="accent2"/>
                </a:solidFill>
              </a:rPr>
              <a:t>Scoring system</a:t>
            </a:r>
            <a:r>
              <a:rPr lang="en-US" dirty="0"/>
              <a:t>: 1 point per each pair of pipes completed.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7C987D-FAFF-43E4-932A-6DC6A787E9D1}"/>
              </a:ext>
            </a:extLst>
          </p:cNvPr>
          <p:cNvSpPr txBox="1"/>
          <p:nvPr/>
        </p:nvSpPr>
        <p:spPr>
          <a:xfrm>
            <a:off x="6091914" y="3245025"/>
            <a:ext cx="57876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chemeClr val="accent2"/>
                </a:solidFill>
              </a:rPr>
              <a:t>Game loop condition</a:t>
            </a:r>
            <a:r>
              <a:rPr lang="en-US" dirty="0"/>
              <a:t>: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The game will continue if the bird does not collide with any of the pipe objects or the base floor.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D563AB-1401-4F7A-A870-54D52E40AF9D}"/>
              </a:ext>
            </a:extLst>
          </p:cNvPr>
          <p:cNvSpPr txBox="1"/>
          <p:nvPr/>
        </p:nvSpPr>
        <p:spPr>
          <a:xfrm>
            <a:off x="7241995" y="1031951"/>
            <a:ext cx="3487524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dirty="0">
                <a:solidFill>
                  <a:schemeClr val="accent2"/>
                </a:solidFill>
              </a:rPr>
              <a:t>How is the game played ?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EF0FC5-BA89-43CA-8714-3EADA77CD340}"/>
              </a:ext>
            </a:extLst>
          </p:cNvPr>
          <p:cNvSpPr txBox="1"/>
          <p:nvPr/>
        </p:nvSpPr>
        <p:spPr>
          <a:xfrm>
            <a:off x="6091914" y="1542722"/>
            <a:ext cx="57876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The game of flappy bird consists of a bird that navigates through a pair of pipes. The </a:t>
            </a:r>
            <a:r>
              <a:rPr lang="en-US"/>
              <a:t>game usually has </a:t>
            </a:r>
            <a:r>
              <a:rPr lang="en-US" dirty="0"/>
              <a:t>one input that allows the bird to jump while no input will simply make the bird fall.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D3BBC9-BFDB-4DD5-855A-479A8F707898}"/>
              </a:ext>
            </a:extLst>
          </p:cNvPr>
          <p:cNvSpPr txBox="1"/>
          <p:nvPr/>
        </p:nvSpPr>
        <p:spPr>
          <a:xfrm>
            <a:off x="7590137" y="4528890"/>
            <a:ext cx="2791239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dirty="0">
                <a:solidFill>
                  <a:schemeClr val="accent2"/>
                </a:solidFill>
              </a:rPr>
              <a:t>Goal for the Project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0C49B6-BA25-48B0-BB60-36E90362719E}"/>
              </a:ext>
            </a:extLst>
          </p:cNvPr>
          <p:cNvSpPr txBox="1"/>
          <p:nvPr/>
        </p:nvSpPr>
        <p:spPr>
          <a:xfrm>
            <a:off x="6091914" y="4992112"/>
            <a:ext cx="57876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Create a flappy bird AI capable of surpassing a 200-score point mark in the game.</a:t>
            </a:r>
          </a:p>
        </p:txBody>
      </p:sp>
    </p:spTree>
    <p:extLst>
      <p:ext uri="{BB962C8B-B14F-4D97-AF65-F5344CB8AC3E}">
        <p14:creationId xmlns:p14="http://schemas.microsoft.com/office/powerpoint/2010/main" val="3154118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3" grpId="0"/>
      <p:bldP spid="15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EB7B66E-34F1-453D-9DEF-AD6300A2F188}"/>
              </a:ext>
            </a:extLst>
          </p:cNvPr>
          <p:cNvSpPr txBox="1"/>
          <p:nvPr/>
        </p:nvSpPr>
        <p:spPr>
          <a:xfrm>
            <a:off x="4087505" y="131480"/>
            <a:ext cx="54441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Roboto"/>
              </a:rPr>
              <a:t>Algorithm Selection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90CEA5-9094-4E1A-B2AE-D1FB8F67DE44}"/>
              </a:ext>
            </a:extLst>
          </p:cNvPr>
          <p:cNvSpPr txBox="1"/>
          <p:nvPr/>
        </p:nvSpPr>
        <p:spPr>
          <a:xfrm>
            <a:off x="2772736" y="875285"/>
            <a:ext cx="778498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What type of algorithm can be advantageous for this type of game 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Agents need to be trained under the rules of the game.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More combination of agents used to identify wrong game states is better.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Improvement by iteration.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5122" name="Picture 2" descr="Evolution by Keiwan">
            <a:extLst>
              <a:ext uri="{FF2B5EF4-FFF2-40B4-BE49-F238E27FC236}">
                <a16:creationId xmlns:a16="http://schemas.microsoft.com/office/drawing/2014/main" id="{0F188973-82D2-4080-AF2D-F5646B803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3998" y="2633247"/>
            <a:ext cx="1867611" cy="1000128"/>
          </a:xfrm>
          <a:prstGeom prst="ellipse">
            <a:avLst/>
          </a:prstGeom>
          <a:ln w="63500" cap="rnd">
            <a:solidFill>
              <a:schemeClr val="tx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82E879-B386-4DDE-81B0-A7897AF952E1}"/>
              </a:ext>
            </a:extLst>
          </p:cNvPr>
          <p:cNvSpPr txBox="1"/>
          <p:nvPr/>
        </p:nvSpPr>
        <p:spPr>
          <a:xfrm>
            <a:off x="5081595" y="3175569"/>
            <a:ext cx="2486014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dirty="0">
                <a:solidFill>
                  <a:srgbClr val="FFC000"/>
                </a:solidFill>
              </a:rPr>
              <a:t>Genetic Algorithm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9C9968-5FDF-42F4-9C61-03B3DAAE5864}"/>
              </a:ext>
            </a:extLst>
          </p:cNvPr>
          <p:cNvSpPr txBox="1"/>
          <p:nvPr/>
        </p:nvSpPr>
        <p:spPr>
          <a:xfrm>
            <a:off x="2772736" y="3724689"/>
            <a:ext cx="7369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Create a greater combination of bird agents </a:t>
            </a:r>
            <a:r>
              <a:rPr lang="en-US" dirty="0">
                <a:solidFill>
                  <a:schemeClr val="accent2"/>
                </a:solidFill>
              </a:rPr>
              <a:t>(population property)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68439F-8C0D-479F-9ADC-AE7D9D098E87}"/>
              </a:ext>
            </a:extLst>
          </p:cNvPr>
          <p:cNvSpPr txBox="1"/>
          <p:nvPr/>
        </p:nvSpPr>
        <p:spPr>
          <a:xfrm>
            <a:off x="2772736" y="4176158"/>
            <a:ext cx="7369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Able to improve upon generational iterations </a:t>
            </a:r>
            <a:r>
              <a:rPr lang="en-US" dirty="0">
                <a:solidFill>
                  <a:schemeClr val="accent2"/>
                </a:solidFill>
              </a:rPr>
              <a:t>(generation property)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9729D8-D471-4236-B7BF-B317E38E7377}"/>
              </a:ext>
            </a:extLst>
          </p:cNvPr>
          <p:cNvSpPr txBox="1"/>
          <p:nvPr/>
        </p:nvSpPr>
        <p:spPr>
          <a:xfrm>
            <a:off x="2772736" y="4690298"/>
            <a:ext cx="61531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Select the best bird agents that advance through the game properly </a:t>
            </a:r>
            <a:r>
              <a:rPr lang="en-US" dirty="0">
                <a:solidFill>
                  <a:schemeClr val="accent2"/>
                </a:solidFill>
              </a:rPr>
              <a:t>(fitness function property)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1E7E90-8E61-4765-A331-E3E3F580C37F}"/>
              </a:ext>
            </a:extLst>
          </p:cNvPr>
          <p:cNvSpPr txBox="1"/>
          <p:nvPr/>
        </p:nvSpPr>
        <p:spPr>
          <a:xfrm>
            <a:off x="2772736" y="5506399"/>
            <a:ext cx="59937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best bird agents can be combined to create a population of birds that is most likely to produce the optimal bird </a:t>
            </a:r>
            <a:r>
              <a:rPr lang="en-US" dirty="0">
                <a:solidFill>
                  <a:schemeClr val="accent2"/>
                </a:solidFill>
              </a:rPr>
              <a:t>(crossover property)</a:t>
            </a:r>
          </a:p>
        </p:txBody>
      </p:sp>
      <p:pic>
        <p:nvPicPr>
          <p:cNvPr id="5126" name="Picture 6" descr="Scientist Finally Proves One of Darwin's Evolution Theories">
            <a:extLst>
              <a:ext uri="{FF2B5EF4-FFF2-40B4-BE49-F238E27FC236}">
                <a16:creationId xmlns:a16="http://schemas.microsoft.com/office/drawing/2014/main" id="{562D2FB1-5C73-4AA3-8D40-5B600C957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905" y="2603110"/>
            <a:ext cx="1867611" cy="1050531"/>
          </a:xfrm>
          <a:prstGeom prst="ellipse">
            <a:avLst/>
          </a:prstGeom>
          <a:ln w="63500" cap="rnd">
            <a:solidFill>
              <a:schemeClr val="tx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6124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12CC43A-A6DB-45C1-912E-092D791754ED}"/>
              </a:ext>
            </a:extLst>
          </p:cNvPr>
          <p:cNvSpPr txBox="1"/>
          <p:nvPr/>
        </p:nvSpPr>
        <p:spPr>
          <a:xfrm>
            <a:off x="2382474" y="114702"/>
            <a:ext cx="939566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Roboto"/>
              </a:rPr>
              <a:t>How was the Artificial Intelligence Built?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C221FFC-D4C2-49E6-A08D-F3D2DA896358}"/>
              </a:ext>
            </a:extLst>
          </p:cNvPr>
          <p:cNvSpPr txBox="1"/>
          <p:nvPr/>
        </p:nvSpPr>
        <p:spPr>
          <a:xfrm>
            <a:off x="6028504" y="812819"/>
            <a:ext cx="1520727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300" dirty="0"/>
              <a:t>Input Layer</a:t>
            </a:r>
          </a:p>
        </p:txBody>
      </p:sp>
      <p:pic>
        <p:nvPicPr>
          <p:cNvPr id="4100" name="Picture 4" descr="A Primer on the Fundamental Concepts of Neuroevolution | by Paul Pauls |  Towards Data Science">
            <a:extLst>
              <a:ext uri="{FF2B5EF4-FFF2-40B4-BE49-F238E27FC236}">
                <a16:creationId xmlns:a16="http://schemas.microsoft.com/office/drawing/2014/main" id="{5C8611FE-73C8-4EB3-A388-688ADF1D1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384" y="1473593"/>
            <a:ext cx="3344721" cy="1360880"/>
          </a:xfrm>
          <a:prstGeom prst="ellipse">
            <a:avLst/>
          </a:prstGeom>
          <a:ln w="28575" cap="rnd">
            <a:solidFill>
              <a:srgbClr val="FFC00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TANH function definition and online calculator">
            <a:extLst>
              <a:ext uri="{FF2B5EF4-FFF2-40B4-BE49-F238E27FC236}">
                <a16:creationId xmlns:a16="http://schemas.microsoft.com/office/drawing/2014/main" id="{49591671-6B6F-461B-B57A-D887AD7A3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591" y="3836473"/>
            <a:ext cx="1636640" cy="1091093"/>
          </a:xfrm>
          <a:prstGeom prst="rect">
            <a:avLst/>
          </a:prstGeom>
          <a:noFill/>
          <a:ln w="28575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Inteligencia Artificial: la revolución tecnológica ha llegado – Proyectos y  Desarrollos ISARQ C.A.">
            <a:extLst>
              <a:ext uri="{FF2B5EF4-FFF2-40B4-BE49-F238E27FC236}">
                <a16:creationId xmlns:a16="http://schemas.microsoft.com/office/drawing/2014/main" id="{262C7EE1-8506-44E9-BED7-F651EC97D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6088" y="3836472"/>
            <a:ext cx="1636640" cy="1091094"/>
          </a:xfrm>
          <a:prstGeom prst="ellipse">
            <a:avLst/>
          </a:prstGeom>
          <a:ln w="28575" cap="rnd">
            <a:solidFill>
              <a:srgbClr val="FFC00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Flappy Bird Sprite png download - 1184*1184 - Free Transparent Flappy Bird  png Download. - CleanPNG / KissPNG">
            <a:extLst>
              <a:ext uri="{FF2B5EF4-FFF2-40B4-BE49-F238E27FC236}">
                <a16:creationId xmlns:a16="http://schemas.microsoft.com/office/drawing/2014/main" id="{240105AA-67D2-4030-AC46-5D46BE835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56444" y1="42778" x2="56444" y2="42778"/>
                        <a14:foregroundMark x1="56889" y1="40222" x2="56889" y2="40222"/>
                        <a14:foregroundMark x1="56889" y1="40222" x2="56889" y2="40222"/>
                        <a14:foregroundMark x1="57778" y1="43333" x2="57778" y2="43333"/>
                        <a14:foregroundMark x1="57778" y1="43333" x2="57778" y2="43333"/>
                        <a14:foregroundMark x1="34333" y1="52222" x2="34333" y2="52222"/>
                        <a14:foregroundMark x1="34333" y1="52222" x2="34333" y2="52222"/>
                        <a14:foregroundMark x1="34333" y1="52222" x2="34333" y2="52222"/>
                        <a14:foregroundMark x1="35556" y1="53667" x2="35111" y2="54222"/>
                        <a14:foregroundMark x1="56333" y1="44333" x2="55889" y2="43111"/>
                        <a14:foregroundMark x1="64444" y1="47222" x2="65111" y2="47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840" y="3796225"/>
            <a:ext cx="956792" cy="95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16" descr="Flappy Bird Sprite png download - 1184*1184 - Free Transparent Flappy Bird  png Download. - CleanPNG / KissPNG">
            <a:extLst>
              <a:ext uri="{FF2B5EF4-FFF2-40B4-BE49-F238E27FC236}">
                <a16:creationId xmlns:a16="http://schemas.microsoft.com/office/drawing/2014/main" id="{BE655731-6BF6-4213-8C35-AEC297DB1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56444" y1="42778" x2="56444" y2="42778"/>
                        <a14:foregroundMark x1="56889" y1="40222" x2="56889" y2="40222"/>
                        <a14:foregroundMark x1="56889" y1="40222" x2="56889" y2="40222"/>
                        <a14:foregroundMark x1="57778" y1="43333" x2="57778" y2="43333"/>
                        <a14:foregroundMark x1="57778" y1="43333" x2="57778" y2="43333"/>
                        <a14:foregroundMark x1="34333" y1="52222" x2="34333" y2="52222"/>
                        <a14:foregroundMark x1="34333" y1="52222" x2="34333" y2="52222"/>
                        <a14:foregroundMark x1="34333" y1="52222" x2="34333" y2="52222"/>
                        <a14:foregroundMark x1="35556" y1="53667" x2="35111" y2="54222"/>
                        <a14:foregroundMark x1="56333" y1="44333" x2="55889" y2="43111"/>
                        <a14:foregroundMark x1="64444" y1="47222" x2="65111" y2="47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884" y="3796225"/>
            <a:ext cx="956792" cy="95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16" descr="Flappy Bird Sprite png download - 1184*1184 - Free Transparent Flappy Bird  png Download. - CleanPNG / KissPNG">
            <a:extLst>
              <a:ext uri="{FF2B5EF4-FFF2-40B4-BE49-F238E27FC236}">
                <a16:creationId xmlns:a16="http://schemas.microsoft.com/office/drawing/2014/main" id="{C57AB8B5-C6AF-4B3B-ABF8-A86AF17BC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56444" y1="42778" x2="56444" y2="42778"/>
                        <a14:foregroundMark x1="56889" y1="40222" x2="56889" y2="40222"/>
                        <a14:foregroundMark x1="56889" y1="40222" x2="56889" y2="40222"/>
                        <a14:foregroundMark x1="57778" y1="43333" x2="57778" y2="43333"/>
                        <a14:foregroundMark x1="57778" y1="43333" x2="57778" y2="43333"/>
                        <a14:foregroundMark x1="34333" y1="52222" x2="34333" y2="52222"/>
                        <a14:foregroundMark x1="34333" y1="52222" x2="34333" y2="52222"/>
                        <a14:foregroundMark x1="34333" y1="52222" x2="34333" y2="52222"/>
                        <a14:foregroundMark x1="35556" y1="53667" x2="35111" y2="54222"/>
                        <a14:foregroundMark x1="56333" y1="44333" x2="55889" y2="43111"/>
                        <a14:foregroundMark x1="64444" y1="47222" x2="65111" y2="47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229" y="3796225"/>
            <a:ext cx="956792" cy="95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B3900CEA-8469-4D3C-BD42-8442EC09CFC9}"/>
              </a:ext>
            </a:extLst>
          </p:cNvPr>
          <p:cNvSpPr txBox="1"/>
          <p:nvPr/>
        </p:nvSpPr>
        <p:spPr>
          <a:xfrm>
            <a:off x="2406692" y="3757493"/>
            <a:ext cx="5201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chemeClr val="accent2"/>
                </a:solidFill>
              </a:rPr>
              <a:t>+1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D5DE3CE-2A4F-4D77-A8A0-AFB851252340}"/>
              </a:ext>
            </a:extLst>
          </p:cNvPr>
          <p:cNvSpPr txBox="1"/>
          <p:nvPr/>
        </p:nvSpPr>
        <p:spPr>
          <a:xfrm>
            <a:off x="2936236" y="3752501"/>
            <a:ext cx="5201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chemeClr val="accent2"/>
                </a:solidFill>
              </a:rPr>
              <a:t>+5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28C2D89-F98F-47CB-ACFA-1B9A5D5EB74E}"/>
              </a:ext>
            </a:extLst>
          </p:cNvPr>
          <p:cNvSpPr txBox="1"/>
          <p:nvPr/>
        </p:nvSpPr>
        <p:spPr>
          <a:xfrm>
            <a:off x="3451627" y="3746386"/>
            <a:ext cx="5201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chemeClr val="accent2"/>
                </a:solidFill>
              </a:rPr>
              <a:t>+7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D88CB75-75C7-4A83-B59C-EE932552EEAA}"/>
              </a:ext>
            </a:extLst>
          </p:cNvPr>
          <p:cNvSpPr txBox="1"/>
          <p:nvPr/>
        </p:nvSpPr>
        <p:spPr>
          <a:xfrm>
            <a:off x="2760949" y="2936525"/>
            <a:ext cx="7236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NEAT</a:t>
            </a:r>
          </a:p>
        </p:txBody>
      </p:sp>
      <p:pic>
        <p:nvPicPr>
          <p:cNvPr id="9" name="Picture 8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A71DCE9D-2A39-4FF5-99C7-B3C6F9CF10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411" y="1289166"/>
            <a:ext cx="1076668" cy="1979076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753F982F-4B40-489F-B774-97C6E8C044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823" y="1289166"/>
            <a:ext cx="1104870" cy="1964212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02254281-D035-4C6F-B626-0D8DDEA3504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296" y="1259095"/>
            <a:ext cx="1113230" cy="1979076"/>
          </a:xfrm>
          <a:prstGeom prst="rect">
            <a:avLst/>
          </a:prstGeom>
          <a:ln w="28575" cap="sq">
            <a:solidFill>
              <a:srgbClr val="FFC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8D799EB1-9C74-4458-9209-57D8E012CF78}"/>
              </a:ext>
            </a:extLst>
          </p:cNvPr>
          <p:cNvSpPr txBox="1"/>
          <p:nvPr/>
        </p:nvSpPr>
        <p:spPr>
          <a:xfrm>
            <a:off x="9415258" y="820643"/>
            <a:ext cx="1758301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300" dirty="0"/>
              <a:t>Output Layer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CA437E0-671A-4C89-9819-ED4FAA90B640}"/>
              </a:ext>
            </a:extLst>
          </p:cNvPr>
          <p:cNvSpPr txBox="1"/>
          <p:nvPr/>
        </p:nvSpPr>
        <p:spPr>
          <a:xfrm>
            <a:off x="9131216" y="3341052"/>
            <a:ext cx="2346121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300" dirty="0"/>
              <a:t>Neuro- Controllers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B3C164D-EA39-4A4C-8981-115F8B9C461E}"/>
              </a:ext>
            </a:extLst>
          </p:cNvPr>
          <p:cNvSpPr txBox="1"/>
          <p:nvPr/>
        </p:nvSpPr>
        <p:spPr>
          <a:xfrm>
            <a:off x="5557851" y="3310472"/>
            <a:ext cx="2346121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300" dirty="0"/>
              <a:t>Activation Function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D47E55D-C790-439E-A34C-8AB0F0F6A2B4}"/>
              </a:ext>
            </a:extLst>
          </p:cNvPr>
          <p:cNvSpPr txBox="1"/>
          <p:nvPr/>
        </p:nvSpPr>
        <p:spPr>
          <a:xfrm>
            <a:off x="2093954" y="3349949"/>
            <a:ext cx="2236653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300" dirty="0"/>
              <a:t>Fitness Evaluation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4193623-77E2-49B4-9AA0-D85F11DF351D}"/>
              </a:ext>
            </a:extLst>
          </p:cNvPr>
          <p:cNvSpPr txBox="1"/>
          <p:nvPr/>
        </p:nvSpPr>
        <p:spPr>
          <a:xfrm>
            <a:off x="2145154" y="842890"/>
            <a:ext cx="232033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300" dirty="0"/>
              <a:t>Library Selection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84CC140-0B18-46A4-9505-DB75821BAD5F}"/>
              </a:ext>
            </a:extLst>
          </p:cNvPr>
          <p:cNvSpPr txBox="1"/>
          <p:nvPr/>
        </p:nvSpPr>
        <p:spPr>
          <a:xfrm>
            <a:off x="1753094" y="4495079"/>
            <a:ext cx="34630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All agent birds started with 0 fitness level.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2E91F64-1298-41E2-B568-A9997BC91384}"/>
              </a:ext>
            </a:extLst>
          </p:cNvPr>
          <p:cNvSpPr txBox="1"/>
          <p:nvPr/>
        </p:nvSpPr>
        <p:spPr>
          <a:xfrm>
            <a:off x="1753094" y="4777484"/>
            <a:ext cx="34630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For every second a bird AI stayed alive, its fitness increase by 0.1.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C80C05F-5A7F-49D4-BB87-FC1B0B89DB6A}"/>
              </a:ext>
            </a:extLst>
          </p:cNvPr>
          <p:cNvSpPr txBox="1"/>
          <p:nvPr/>
        </p:nvSpPr>
        <p:spPr>
          <a:xfrm>
            <a:off x="1753094" y="5300704"/>
            <a:ext cx="34630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For every pair of pipes completed, its fitness increased by 5.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D0F681A-6ADF-42F9-A163-F6A5012A19C6}"/>
              </a:ext>
            </a:extLst>
          </p:cNvPr>
          <p:cNvSpPr txBox="1"/>
          <p:nvPr/>
        </p:nvSpPr>
        <p:spPr>
          <a:xfrm>
            <a:off x="1753094" y="5750660"/>
            <a:ext cx="34630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A collision decreased the fitness by 1 and removed the bird from the run.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95EB550-BC29-445A-9EB1-9F9DB5EC75D0}"/>
              </a:ext>
            </a:extLst>
          </p:cNvPr>
          <p:cNvSpPr txBox="1"/>
          <p:nvPr/>
        </p:nvSpPr>
        <p:spPr>
          <a:xfrm>
            <a:off x="8570342" y="5039094"/>
            <a:ext cx="346303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From the NEAT library, each bird agent was assigned a neuro-controller.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Decisions are made based on a weighted sum of the percepts.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Heuristic bias is used to adjust errors that might happen.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47E8F3-B770-457F-A744-E547D8BFFD35}"/>
              </a:ext>
            </a:extLst>
          </p:cNvPr>
          <p:cNvSpPr txBox="1"/>
          <p:nvPr/>
        </p:nvSpPr>
        <p:spPr>
          <a:xfrm>
            <a:off x="5598741" y="5039094"/>
            <a:ext cx="230523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Map neural output to a common domain.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Act according to the threshold.</a:t>
            </a:r>
          </a:p>
        </p:txBody>
      </p:sp>
    </p:spTree>
    <p:extLst>
      <p:ext uri="{BB962C8B-B14F-4D97-AF65-F5344CB8AC3E}">
        <p14:creationId xmlns:p14="http://schemas.microsoft.com/office/powerpoint/2010/main" val="486861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55" grpId="0"/>
      <p:bldP spid="57" grpId="0"/>
      <p:bldP spid="58" grpId="0"/>
      <p:bldP spid="59" grpId="0"/>
      <p:bldP spid="32" grpId="0"/>
      <p:bldP spid="34" grpId="0"/>
      <p:bldP spid="35" grpId="0"/>
      <p:bldP spid="36" grpId="0"/>
      <p:bldP spid="40" grpId="0"/>
      <p:bldP spid="42" grpId="0"/>
      <p:bldP spid="43" grpId="0"/>
      <p:bldP spid="44" grpId="0"/>
      <p:bldP spid="45" grpId="0"/>
      <p:bldP spid="46" grpId="0"/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D074BDA-0C19-4564-9A42-BEC894F3832D}"/>
              </a:ext>
            </a:extLst>
          </p:cNvPr>
          <p:cNvSpPr txBox="1"/>
          <p:nvPr/>
        </p:nvSpPr>
        <p:spPr>
          <a:xfrm>
            <a:off x="5140687" y="148258"/>
            <a:ext cx="19106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>
                <a:latin typeface="Roboto"/>
              </a:rPr>
              <a:t>Results </a:t>
            </a:r>
            <a:endParaRPr lang="en-US" sz="4000" dirty="0">
              <a:latin typeface="Roboto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9BB6A96-2DA9-4B53-A777-7DF9ED8DE0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0838547"/>
              </p:ext>
            </p:extLst>
          </p:nvPr>
        </p:nvGraphicFramePr>
        <p:xfrm>
          <a:off x="1981200" y="181480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9" name="TextBox 68">
            <a:extLst>
              <a:ext uri="{FF2B5EF4-FFF2-40B4-BE49-F238E27FC236}">
                <a16:creationId xmlns:a16="http://schemas.microsoft.com/office/drawing/2014/main" id="{486A5275-4D3D-40DC-8B7F-7EE998D337DE}"/>
              </a:ext>
            </a:extLst>
          </p:cNvPr>
          <p:cNvSpPr txBox="1"/>
          <p:nvPr/>
        </p:nvSpPr>
        <p:spPr>
          <a:xfrm>
            <a:off x="7352522" y="1814804"/>
            <a:ext cx="4226767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300" dirty="0"/>
              <a:t>Average Fitness and Best Fitness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FBBA8C2-19D3-40BA-AA1F-3533AB56CB50}"/>
              </a:ext>
            </a:extLst>
          </p:cNvPr>
          <p:cNvSpPr txBox="1"/>
          <p:nvPr/>
        </p:nvSpPr>
        <p:spPr>
          <a:xfrm>
            <a:off x="7352522" y="2480218"/>
            <a:ext cx="346303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dirty="0"/>
              <a:t>1) Continuous peaks, at least 5 consecutive peaks, in best fitness were indicative of optimality and goal test completion.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60C4386-3352-4C6C-B82A-39B750DE8956}"/>
              </a:ext>
            </a:extLst>
          </p:cNvPr>
          <p:cNvSpPr txBox="1"/>
          <p:nvPr/>
        </p:nvSpPr>
        <p:spPr>
          <a:xfrm>
            <a:off x="7352522" y="3269787"/>
            <a:ext cx="34630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dirty="0"/>
              <a:t>2) High average fitness was not always indicative of goal test completion.</a:t>
            </a:r>
          </a:p>
        </p:txBody>
      </p:sp>
    </p:spTree>
    <p:extLst>
      <p:ext uri="{BB962C8B-B14F-4D97-AF65-F5344CB8AC3E}">
        <p14:creationId xmlns:p14="http://schemas.microsoft.com/office/powerpoint/2010/main" val="3446553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69" grpId="0"/>
      <p:bldP spid="71" grpId="0"/>
      <p:bldP spid="7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roup 116">
            <a:extLst>
              <a:ext uri="{FF2B5EF4-FFF2-40B4-BE49-F238E27FC236}">
                <a16:creationId xmlns:a16="http://schemas.microsoft.com/office/drawing/2014/main" id="{068ACACB-DD9E-4155-84BF-8E4D43DEC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8" name="Rectangle 117">
              <a:extLst>
                <a:ext uri="{FF2B5EF4-FFF2-40B4-BE49-F238E27FC236}">
                  <a16:creationId xmlns:a16="http://schemas.microsoft.com/office/drawing/2014/main" id="{8A7B0AF6-6256-4262-A76E-47B08EAB92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9" name="Picture 2">
              <a:extLst>
                <a:ext uri="{FF2B5EF4-FFF2-40B4-BE49-F238E27FC236}">
                  <a16:creationId xmlns:a16="http://schemas.microsoft.com/office/drawing/2014/main" id="{8034A3B1-2FBE-4771-84C6-797415E99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" name="Picture 4" descr="16 Examples of Artificial Intelligence Across 6 Industries - CallMiner">
            <a:extLst>
              <a:ext uri="{FF2B5EF4-FFF2-40B4-BE49-F238E27FC236}">
                <a16:creationId xmlns:a16="http://schemas.microsoft.com/office/drawing/2014/main" id="{269B856A-B566-4E8A-AD7A-3DD09CED06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9971"/>
          <a:stretch/>
        </p:blipFill>
        <p:spPr bwMode="auto">
          <a:xfrm>
            <a:off x="3611" y="10"/>
            <a:ext cx="1218838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1" name="Group 120">
            <a:extLst>
              <a:ext uri="{FF2B5EF4-FFF2-40B4-BE49-F238E27FC236}">
                <a16:creationId xmlns:a16="http://schemas.microsoft.com/office/drawing/2014/main" id="{BF3AEE19-128A-4FF8-954B-A9724F42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22" name="Round Diagonal Corner Rectangle 7">
              <a:extLst>
                <a:ext uri="{FF2B5EF4-FFF2-40B4-BE49-F238E27FC236}">
                  <a16:creationId xmlns:a16="http://schemas.microsoft.com/office/drawing/2014/main" id="{80F57FCB-2163-4EF8-B6A7-023F6B877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77AB9C7F-4D09-4E13-BD9A-E5C14E37A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24" name="Freeform 32">
                <a:extLst>
                  <a:ext uri="{FF2B5EF4-FFF2-40B4-BE49-F238E27FC236}">
                    <a16:creationId xmlns:a16="http://schemas.microsoft.com/office/drawing/2014/main" id="{043B40A6-216C-4409-942A-16B4141973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25" name="Freeform 33">
                <a:extLst>
                  <a:ext uri="{FF2B5EF4-FFF2-40B4-BE49-F238E27FC236}">
                    <a16:creationId xmlns:a16="http://schemas.microsoft.com/office/drawing/2014/main" id="{6F5ED6F5-BEC7-4798-943B-12105A5178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26" name="Freeform 34">
                <a:extLst>
                  <a:ext uri="{FF2B5EF4-FFF2-40B4-BE49-F238E27FC236}">
                    <a16:creationId xmlns:a16="http://schemas.microsoft.com/office/drawing/2014/main" id="{45C6ABB9-CB59-444A-9A14-96A037BC42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27" name="Freeform 37">
                <a:extLst>
                  <a:ext uri="{FF2B5EF4-FFF2-40B4-BE49-F238E27FC236}">
                    <a16:creationId xmlns:a16="http://schemas.microsoft.com/office/drawing/2014/main" id="{C5F74DA3-506A-4911-BADD-B5DADFA9C5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28" name="Freeform 35">
                <a:extLst>
                  <a:ext uri="{FF2B5EF4-FFF2-40B4-BE49-F238E27FC236}">
                    <a16:creationId xmlns:a16="http://schemas.microsoft.com/office/drawing/2014/main" id="{364BA096-7428-4C20-ABC8-CEBBC3E678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29" name="Freeform 36">
                <a:extLst>
                  <a:ext uri="{FF2B5EF4-FFF2-40B4-BE49-F238E27FC236}">
                    <a16:creationId xmlns:a16="http://schemas.microsoft.com/office/drawing/2014/main" id="{25CA3B41-F8C1-48AF-B4B0-83A0E662A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30" name="Freeform 38">
                <a:extLst>
                  <a:ext uri="{FF2B5EF4-FFF2-40B4-BE49-F238E27FC236}">
                    <a16:creationId xmlns:a16="http://schemas.microsoft.com/office/drawing/2014/main" id="{A2E4BFFC-0D72-4691-AC6F-6D446092C8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31" name="Freeform 39">
                <a:extLst>
                  <a:ext uri="{FF2B5EF4-FFF2-40B4-BE49-F238E27FC236}">
                    <a16:creationId xmlns:a16="http://schemas.microsoft.com/office/drawing/2014/main" id="{7E81AA48-AA02-4008-9B21-B1BB050424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32" name="Freeform 40">
                <a:extLst>
                  <a:ext uri="{FF2B5EF4-FFF2-40B4-BE49-F238E27FC236}">
                    <a16:creationId xmlns:a16="http://schemas.microsoft.com/office/drawing/2014/main" id="{08B8F28E-CB03-4B11-8575-F1AB3A12A3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33" name="Rectangle 41">
                <a:extLst>
                  <a:ext uri="{FF2B5EF4-FFF2-40B4-BE49-F238E27FC236}">
                    <a16:creationId xmlns:a16="http://schemas.microsoft.com/office/drawing/2014/main" id="{6F2B917E-B873-4E35-8D18-F116784B50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34" name="Freeform 32">
                <a:extLst>
                  <a:ext uri="{FF2B5EF4-FFF2-40B4-BE49-F238E27FC236}">
                    <a16:creationId xmlns:a16="http://schemas.microsoft.com/office/drawing/2014/main" id="{DA0EBFF7-C330-4AEE-806E-6A2D745425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35" name="Freeform 33">
                <a:extLst>
                  <a:ext uri="{FF2B5EF4-FFF2-40B4-BE49-F238E27FC236}">
                    <a16:creationId xmlns:a16="http://schemas.microsoft.com/office/drawing/2014/main" id="{2A66CF61-D72F-4E03-B74E-4BDD67D1CA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36" name="Freeform 34">
                <a:extLst>
                  <a:ext uri="{FF2B5EF4-FFF2-40B4-BE49-F238E27FC236}">
                    <a16:creationId xmlns:a16="http://schemas.microsoft.com/office/drawing/2014/main" id="{04DE5338-105A-4EB0-8FE2-D41DC2F984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37" name="Freeform 37">
                <a:extLst>
                  <a:ext uri="{FF2B5EF4-FFF2-40B4-BE49-F238E27FC236}">
                    <a16:creationId xmlns:a16="http://schemas.microsoft.com/office/drawing/2014/main" id="{C9A1C85F-5B5B-47FA-8C0C-66F75C2741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38" name="Freeform 35">
                <a:extLst>
                  <a:ext uri="{FF2B5EF4-FFF2-40B4-BE49-F238E27FC236}">
                    <a16:creationId xmlns:a16="http://schemas.microsoft.com/office/drawing/2014/main" id="{75F79533-DD24-4E6A-83A1-9E21DF5651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39" name="Freeform 36">
                <a:extLst>
                  <a:ext uri="{FF2B5EF4-FFF2-40B4-BE49-F238E27FC236}">
                    <a16:creationId xmlns:a16="http://schemas.microsoft.com/office/drawing/2014/main" id="{376D6142-024F-4BD4-95B7-A6D05EF593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40" name="Freeform 38">
                <a:extLst>
                  <a:ext uri="{FF2B5EF4-FFF2-40B4-BE49-F238E27FC236}">
                    <a16:creationId xmlns:a16="http://schemas.microsoft.com/office/drawing/2014/main" id="{CD28FD54-698D-4BAD-92FC-289706745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41" name="Freeform 39">
                <a:extLst>
                  <a:ext uri="{FF2B5EF4-FFF2-40B4-BE49-F238E27FC236}">
                    <a16:creationId xmlns:a16="http://schemas.microsoft.com/office/drawing/2014/main" id="{47EFA16F-61E8-404C-840D-A8AE44F51F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42" name="Freeform 40">
                <a:extLst>
                  <a:ext uri="{FF2B5EF4-FFF2-40B4-BE49-F238E27FC236}">
                    <a16:creationId xmlns:a16="http://schemas.microsoft.com/office/drawing/2014/main" id="{09E4A29B-6AEB-4F87-9189-F506B278A7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43" name="Rectangle 41">
                <a:extLst>
                  <a:ext uri="{FF2B5EF4-FFF2-40B4-BE49-F238E27FC236}">
                    <a16:creationId xmlns:a16="http://schemas.microsoft.com/office/drawing/2014/main" id="{338E5AEE-F711-46EB-9890-E720C8B852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50" name="Title 1">
            <a:extLst>
              <a:ext uri="{FF2B5EF4-FFF2-40B4-BE49-F238E27FC236}">
                <a16:creationId xmlns:a16="http://schemas.microsoft.com/office/drawing/2014/main" id="{0D317D42-8340-4F2B-B320-FEB960410FA5}"/>
              </a:ext>
            </a:extLst>
          </p:cNvPr>
          <p:cNvSpPr txBox="1">
            <a:spLocks/>
          </p:cNvSpPr>
          <p:nvPr/>
        </p:nvSpPr>
        <p:spPr>
          <a:xfrm>
            <a:off x="2667000" y="2328334"/>
            <a:ext cx="6858000" cy="13678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3000" dirty="0"/>
              <a:t>Thank You for listening!</a:t>
            </a:r>
            <a:br>
              <a:rPr lang="en-US" sz="3000" dirty="0"/>
            </a:br>
            <a:br>
              <a:rPr lang="en-US" sz="3000" dirty="0"/>
            </a:br>
            <a:r>
              <a:rPr lang="en-US" sz="3000" dirty="0"/>
              <a:t>Do you have any questions ?</a:t>
            </a:r>
          </a:p>
        </p:txBody>
      </p:sp>
    </p:spTree>
    <p:extLst>
      <p:ext uri="{BB962C8B-B14F-4D97-AF65-F5344CB8AC3E}">
        <p14:creationId xmlns:p14="http://schemas.microsoft.com/office/powerpoint/2010/main" val="25214150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427</Words>
  <Application>Microsoft Office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Roboto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kin wai ng lugo</dc:creator>
  <cp:lastModifiedBy>kin wai ng lugo</cp:lastModifiedBy>
  <cp:revision>3</cp:revision>
  <dcterms:created xsi:type="dcterms:W3CDTF">2020-11-23T19:04:41Z</dcterms:created>
  <dcterms:modified xsi:type="dcterms:W3CDTF">2020-11-24T01:46:58Z</dcterms:modified>
</cp:coreProperties>
</file>