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56" r:id="rId2"/>
    <p:sldId id="314" r:id="rId3"/>
    <p:sldId id="270" r:id="rId4"/>
    <p:sldId id="334" r:id="rId5"/>
    <p:sldId id="342" r:id="rId6"/>
    <p:sldId id="365" r:id="rId7"/>
    <p:sldId id="363" r:id="rId8"/>
    <p:sldId id="364" r:id="rId9"/>
    <p:sldId id="343" r:id="rId10"/>
    <p:sldId id="366" r:id="rId11"/>
    <p:sldId id="367" r:id="rId12"/>
    <p:sldId id="368" r:id="rId13"/>
    <p:sldId id="369" r:id="rId14"/>
    <p:sldId id="351" r:id="rId15"/>
    <p:sldId id="379" r:id="rId16"/>
    <p:sldId id="384" r:id="rId17"/>
    <p:sldId id="381" r:id="rId18"/>
    <p:sldId id="383" r:id="rId19"/>
    <p:sldId id="382" r:id="rId20"/>
    <p:sldId id="370" r:id="rId21"/>
    <p:sldId id="371" r:id="rId22"/>
    <p:sldId id="372" r:id="rId23"/>
    <p:sldId id="373" r:id="rId24"/>
    <p:sldId id="374" r:id="rId25"/>
    <p:sldId id="375" r:id="rId26"/>
    <p:sldId id="376" r:id="rId27"/>
    <p:sldId id="377" r:id="rId28"/>
    <p:sldId id="380" r:id="rId29"/>
    <p:sldId id="389" r:id="rId30"/>
    <p:sldId id="385" r:id="rId31"/>
    <p:sldId id="390" r:id="rId32"/>
    <p:sldId id="391" r:id="rId33"/>
    <p:sldId id="387" r:id="rId34"/>
    <p:sldId id="388" r:id="rId35"/>
    <p:sldId id="393" r:id="rId36"/>
    <p:sldId id="398" r:id="rId37"/>
    <p:sldId id="397" r:id="rId38"/>
    <p:sldId id="394" r:id="rId39"/>
    <p:sldId id="35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30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4"/>
    <p:restoredTop sz="77718" autoAdjust="0"/>
  </p:normalViewPr>
  <p:slideViewPr>
    <p:cSldViewPr snapToGrid="0" snapToObjects="1">
      <p:cViewPr varScale="1">
        <p:scale>
          <a:sx n="46" d="100"/>
          <a:sy n="46" d="100"/>
        </p:scale>
        <p:origin x="176" y="752"/>
      </p:cViewPr>
      <p:guideLst>
        <p:guide orient="horz" pos="572"/>
        <p:guide pos="30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1793E-C1B4-6A40-AD01-71D613AEAE0B}" type="datetimeFigureOut">
              <a:rPr kumimoji="1" lang="ja-JP" altLang="en-US" smtClean="0"/>
              <a:t>2018/6/30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36DD31-CDC4-6E48-BC19-C8497CB9C430}" type="slidenum">
              <a:rPr kumimoji="1" lang="ja-JP" altLang="en-US" smtClean="0"/>
              <a:t>‹#›</a:t>
            </a:fld>
            <a:endParaRPr kumimoji="1" lang="ja-JP" altLang="en-US"/>
          </a:p>
        </p:txBody>
      </p:sp>
    </p:spTree>
    <p:extLst>
      <p:ext uri="{BB962C8B-B14F-4D97-AF65-F5344CB8AC3E}">
        <p14:creationId xmlns:p14="http://schemas.microsoft.com/office/powerpoint/2010/main" val="103671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3A346-FEDB-BF4B-A0FA-332C20871016}" type="datetimeFigureOut">
              <a:rPr kumimoji="1" lang="ja-JP" altLang="en-US" smtClean="0"/>
              <a:t>2018/6/30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B262-1AE8-E14F-8620-8021C4CD87D9}" type="slidenum">
              <a:rPr kumimoji="1" lang="ja-JP" altLang="en-US" smtClean="0"/>
              <a:t>‹#›</a:t>
            </a:fld>
            <a:endParaRPr kumimoji="1" lang="ja-JP" altLang="en-US"/>
          </a:p>
        </p:txBody>
      </p:sp>
    </p:spTree>
    <p:extLst>
      <p:ext uri="{BB962C8B-B14F-4D97-AF65-F5344CB8AC3E}">
        <p14:creationId xmlns:p14="http://schemas.microsoft.com/office/powerpoint/2010/main" val="12902342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a:t>
            </a:fld>
            <a:endParaRPr kumimoji="1" lang="ja-JP" altLang="en-US"/>
          </a:p>
        </p:txBody>
      </p:sp>
    </p:spTree>
    <p:extLst>
      <p:ext uri="{BB962C8B-B14F-4D97-AF65-F5344CB8AC3E}">
        <p14:creationId xmlns:p14="http://schemas.microsoft.com/office/powerpoint/2010/main" val="177598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21</a:t>
            </a:fld>
            <a:endParaRPr kumimoji="1" lang="ja-JP" altLang="en-US"/>
          </a:p>
        </p:txBody>
      </p:sp>
    </p:spTree>
    <p:extLst>
      <p:ext uri="{BB962C8B-B14F-4D97-AF65-F5344CB8AC3E}">
        <p14:creationId xmlns:p14="http://schemas.microsoft.com/office/powerpoint/2010/main" val="10326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22</a:t>
            </a:fld>
            <a:endParaRPr kumimoji="1" lang="ja-JP" altLang="en-US"/>
          </a:p>
        </p:txBody>
      </p:sp>
    </p:spTree>
    <p:extLst>
      <p:ext uri="{BB962C8B-B14F-4D97-AF65-F5344CB8AC3E}">
        <p14:creationId xmlns:p14="http://schemas.microsoft.com/office/powerpoint/2010/main" val="105609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23</a:t>
            </a:fld>
            <a:endParaRPr kumimoji="1" lang="ja-JP" altLang="en-US"/>
          </a:p>
        </p:txBody>
      </p:sp>
    </p:spTree>
    <p:extLst>
      <p:ext uri="{BB962C8B-B14F-4D97-AF65-F5344CB8AC3E}">
        <p14:creationId xmlns:p14="http://schemas.microsoft.com/office/powerpoint/2010/main" val="128508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24</a:t>
            </a:fld>
            <a:endParaRPr kumimoji="1" lang="ja-JP" altLang="en-US"/>
          </a:p>
        </p:txBody>
      </p:sp>
    </p:spTree>
    <p:extLst>
      <p:ext uri="{BB962C8B-B14F-4D97-AF65-F5344CB8AC3E}">
        <p14:creationId xmlns:p14="http://schemas.microsoft.com/office/powerpoint/2010/main" val="51318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ストグラムの累積度数</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輝度値０から画素数を累積したもの</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のグラフの傾きが一定になるように変換する処理です。こうすることによって、コントラストが悪かったり、明るさが偏っている画像の全体的なバランスを改善することが可能になります。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25</a:t>
            </a:fld>
            <a:endParaRPr kumimoji="1" lang="ja-JP" altLang="en-US"/>
          </a:p>
        </p:txBody>
      </p:sp>
    </p:spTree>
    <p:extLst>
      <p:ext uri="{BB962C8B-B14F-4D97-AF65-F5344CB8AC3E}">
        <p14:creationId xmlns:p14="http://schemas.microsoft.com/office/powerpoint/2010/main" val="1502070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26</a:t>
            </a:fld>
            <a:endParaRPr kumimoji="1" lang="ja-JP" altLang="en-US"/>
          </a:p>
        </p:txBody>
      </p:sp>
    </p:spTree>
    <p:extLst>
      <p:ext uri="{BB962C8B-B14F-4D97-AF65-F5344CB8AC3E}">
        <p14:creationId xmlns:p14="http://schemas.microsoft.com/office/powerpoint/2010/main" val="1668493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27</a:t>
            </a:fld>
            <a:endParaRPr kumimoji="1" lang="ja-JP" altLang="en-US"/>
          </a:p>
        </p:txBody>
      </p:sp>
    </p:spTree>
    <p:extLst>
      <p:ext uri="{BB962C8B-B14F-4D97-AF65-F5344CB8AC3E}">
        <p14:creationId xmlns:p14="http://schemas.microsoft.com/office/powerpoint/2010/main" val="1704478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28</a:t>
            </a:fld>
            <a:endParaRPr kumimoji="1" lang="ja-JP" altLang="en-US"/>
          </a:p>
        </p:txBody>
      </p:sp>
    </p:spTree>
    <p:extLst>
      <p:ext uri="{BB962C8B-B14F-4D97-AF65-F5344CB8AC3E}">
        <p14:creationId xmlns:p14="http://schemas.microsoft.com/office/powerpoint/2010/main" val="1848927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a:t>「</a:t>
            </a:r>
            <a:r>
              <a:rPr kumimoji="1" lang="de-DE" altLang="ja-JP" dirty="0" err="1"/>
              <a:t>apple</a:t>
            </a:r>
            <a:r>
              <a:rPr kumimoji="1" lang="ja-JP" altLang="de-DE" dirty="0"/>
              <a:t>」「</a:t>
            </a:r>
            <a:r>
              <a:rPr kumimoji="1" lang="de-DE" altLang="ja-JP" dirty="0" err="1"/>
              <a:t>boss</a:t>
            </a:r>
            <a:r>
              <a:rPr kumimoji="1" lang="ja-JP" altLang="de-DE" dirty="0"/>
              <a:t>」「</a:t>
            </a:r>
            <a:r>
              <a:rPr kumimoji="1" lang="de-DE" altLang="ja-JP" dirty="0"/>
              <a:t>GEORGIA</a:t>
            </a:r>
            <a:r>
              <a:rPr kumimoji="1" lang="ja-JP" altLang="de-DE" dirty="0"/>
              <a:t>」「</a:t>
            </a:r>
            <a:r>
              <a:rPr kumimoji="1" lang="de-DE" altLang="ja-JP" dirty="0"/>
              <a:t>UCC</a:t>
            </a:r>
            <a:r>
              <a:rPr kumimoji="1" lang="ja-JP" altLang="de-DE" dirty="0"/>
              <a:t>」「</a:t>
            </a:r>
            <a:r>
              <a:rPr kumimoji="1" lang="de-DE" altLang="ja-JP" dirty="0"/>
              <a:t>WONDA</a:t>
            </a:r>
            <a:r>
              <a:rPr kumimoji="1" lang="ja-JP" altLang="de-DE"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29</a:t>
            </a:fld>
            <a:endParaRPr kumimoji="1" lang="ja-JP" altLang="en-US"/>
          </a:p>
        </p:txBody>
      </p:sp>
    </p:spTree>
    <p:extLst>
      <p:ext uri="{BB962C8B-B14F-4D97-AF65-F5344CB8AC3E}">
        <p14:creationId xmlns:p14="http://schemas.microsoft.com/office/powerpoint/2010/main" val="645069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30</a:t>
            </a:fld>
            <a:endParaRPr kumimoji="1" lang="ja-JP" altLang="en-US"/>
          </a:p>
        </p:txBody>
      </p:sp>
    </p:spTree>
    <p:extLst>
      <p:ext uri="{BB962C8B-B14F-4D97-AF65-F5344CB8AC3E}">
        <p14:creationId xmlns:p14="http://schemas.microsoft.com/office/powerpoint/2010/main" val="15081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a:t>
            </a:fld>
            <a:endParaRPr kumimoji="1" lang="ja-JP" altLang="en-US"/>
          </a:p>
        </p:txBody>
      </p:sp>
    </p:spTree>
    <p:extLst>
      <p:ext uri="{BB962C8B-B14F-4D97-AF65-F5344CB8AC3E}">
        <p14:creationId xmlns:p14="http://schemas.microsoft.com/office/powerpoint/2010/main" val="1573827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31</a:t>
            </a:fld>
            <a:endParaRPr kumimoji="1" lang="ja-JP" altLang="en-US"/>
          </a:p>
        </p:txBody>
      </p:sp>
    </p:spTree>
    <p:extLst>
      <p:ext uri="{BB962C8B-B14F-4D97-AF65-F5344CB8AC3E}">
        <p14:creationId xmlns:p14="http://schemas.microsoft.com/office/powerpoint/2010/main" val="16611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32</a:t>
            </a:fld>
            <a:endParaRPr kumimoji="1" lang="ja-JP" altLang="en-US"/>
          </a:p>
        </p:txBody>
      </p:sp>
    </p:spTree>
    <p:extLst>
      <p:ext uri="{BB962C8B-B14F-4D97-AF65-F5344CB8AC3E}">
        <p14:creationId xmlns:p14="http://schemas.microsoft.com/office/powerpoint/2010/main" val="767644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b="1" dirty="0" err="1"/>
              <a:t>np_utils.to_categorical</a:t>
            </a:r>
            <a:endParaRPr lang="en-US" altLang="ja-JP" sz="1200" b="1" dirty="0"/>
          </a:p>
          <a:p>
            <a:r>
              <a:rPr kumimoji="1" lang="ja-JP" altLang="en-US" sz="1200" b="0" i="0" kern="1200" dirty="0">
                <a:solidFill>
                  <a:schemeClr val="tx1"/>
                </a:solidFill>
                <a:effectLst/>
                <a:latin typeface="+mn-lt"/>
                <a:ea typeface="+mn-ea"/>
                <a:cs typeface="+mn-cs"/>
              </a:rPr>
              <a:t>ラベルを数値から</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または</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を要素に持つベクトルへ変換</a:t>
            </a:r>
            <a:endParaRPr lang="en-US" altLang="ja-JP" sz="1200" b="1" dirty="0"/>
          </a:p>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33</a:t>
            </a:fld>
            <a:endParaRPr kumimoji="1" lang="ja-JP" altLang="en-US"/>
          </a:p>
        </p:txBody>
      </p:sp>
    </p:spTree>
    <p:extLst>
      <p:ext uri="{BB962C8B-B14F-4D97-AF65-F5344CB8AC3E}">
        <p14:creationId xmlns:p14="http://schemas.microsoft.com/office/powerpoint/2010/main" val="19276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データのダウンロード、解答の投稿が可能。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38</a:t>
            </a:fld>
            <a:endParaRPr kumimoji="1" lang="ja-JP" altLang="en-US"/>
          </a:p>
        </p:txBody>
      </p:sp>
    </p:spTree>
    <p:extLst>
      <p:ext uri="{BB962C8B-B14F-4D97-AF65-F5344CB8AC3E}">
        <p14:creationId xmlns:p14="http://schemas.microsoft.com/office/powerpoint/2010/main" val="763525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データのダウンロード、解答の投稿が可能。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39</a:t>
            </a:fld>
            <a:endParaRPr kumimoji="1" lang="ja-JP" altLang="en-US"/>
          </a:p>
        </p:txBody>
      </p:sp>
    </p:spTree>
    <p:extLst>
      <p:ext uri="{BB962C8B-B14F-4D97-AF65-F5344CB8AC3E}">
        <p14:creationId xmlns:p14="http://schemas.microsoft.com/office/powerpoint/2010/main" val="2335363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スクリプトをフォークすることにより、モデルの訓練、修正、評価、提出ファイルの作成、ダウンロードが可能。</a:t>
            </a:r>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40</a:t>
            </a:fld>
            <a:endParaRPr kumimoji="1" lang="ja-JP" altLang="en-US"/>
          </a:p>
        </p:txBody>
      </p:sp>
    </p:spTree>
    <p:extLst>
      <p:ext uri="{BB962C8B-B14F-4D97-AF65-F5344CB8AC3E}">
        <p14:creationId xmlns:p14="http://schemas.microsoft.com/office/powerpoint/2010/main" val="194052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4</a:t>
            </a:fld>
            <a:endParaRPr kumimoji="1" lang="ja-JP" altLang="en-US"/>
          </a:p>
        </p:txBody>
      </p:sp>
    </p:spTree>
    <p:extLst>
      <p:ext uri="{BB962C8B-B14F-4D97-AF65-F5344CB8AC3E}">
        <p14:creationId xmlns:p14="http://schemas.microsoft.com/office/powerpoint/2010/main" val="141027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9</a:t>
            </a:fld>
            <a:endParaRPr kumimoji="1" lang="ja-JP" altLang="en-US"/>
          </a:p>
        </p:txBody>
      </p:sp>
    </p:spTree>
    <p:extLst>
      <p:ext uri="{BB962C8B-B14F-4D97-AF65-F5344CB8AC3E}">
        <p14:creationId xmlns:p14="http://schemas.microsoft.com/office/powerpoint/2010/main" val="195237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a:t>「</a:t>
            </a:r>
            <a:r>
              <a:rPr kumimoji="1" lang="de-DE" altLang="ja-JP" dirty="0" err="1"/>
              <a:t>apple</a:t>
            </a:r>
            <a:r>
              <a:rPr kumimoji="1" lang="ja-JP" altLang="de-DE" dirty="0"/>
              <a:t>」「</a:t>
            </a:r>
            <a:r>
              <a:rPr kumimoji="1" lang="de-DE" altLang="ja-JP" dirty="0" err="1"/>
              <a:t>boss</a:t>
            </a:r>
            <a:r>
              <a:rPr kumimoji="1" lang="ja-JP" altLang="de-DE" dirty="0"/>
              <a:t>」「</a:t>
            </a:r>
            <a:r>
              <a:rPr kumimoji="1" lang="de-DE" altLang="ja-JP" dirty="0"/>
              <a:t>GEORGIA</a:t>
            </a:r>
            <a:r>
              <a:rPr kumimoji="1" lang="ja-JP" altLang="de-DE" dirty="0"/>
              <a:t>」「</a:t>
            </a:r>
            <a:r>
              <a:rPr kumimoji="1" lang="de-DE" altLang="ja-JP" dirty="0"/>
              <a:t>UCC</a:t>
            </a:r>
            <a:r>
              <a:rPr kumimoji="1" lang="ja-JP" altLang="de-DE" dirty="0"/>
              <a:t>」「</a:t>
            </a:r>
            <a:r>
              <a:rPr kumimoji="1" lang="de-DE" altLang="ja-JP" dirty="0"/>
              <a:t>WONDA</a:t>
            </a:r>
            <a:r>
              <a:rPr kumimoji="1" lang="ja-JP" altLang="de-DE"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16</a:t>
            </a:fld>
            <a:endParaRPr kumimoji="1" lang="ja-JP" altLang="en-US"/>
          </a:p>
        </p:txBody>
      </p:sp>
    </p:spTree>
    <p:extLst>
      <p:ext uri="{BB962C8B-B14F-4D97-AF65-F5344CB8AC3E}">
        <p14:creationId xmlns:p14="http://schemas.microsoft.com/office/powerpoint/2010/main" val="114532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a:t>「</a:t>
            </a:r>
            <a:r>
              <a:rPr kumimoji="1" lang="de-DE" altLang="ja-JP" dirty="0" err="1"/>
              <a:t>apple</a:t>
            </a:r>
            <a:r>
              <a:rPr kumimoji="1" lang="ja-JP" altLang="de-DE" dirty="0"/>
              <a:t>」「</a:t>
            </a:r>
            <a:r>
              <a:rPr kumimoji="1" lang="de-DE" altLang="ja-JP" dirty="0" err="1"/>
              <a:t>boss</a:t>
            </a:r>
            <a:r>
              <a:rPr kumimoji="1" lang="ja-JP" altLang="de-DE" dirty="0"/>
              <a:t>」「</a:t>
            </a:r>
            <a:r>
              <a:rPr kumimoji="1" lang="de-DE" altLang="ja-JP" dirty="0"/>
              <a:t>GEORGIA</a:t>
            </a:r>
            <a:r>
              <a:rPr kumimoji="1" lang="ja-JP" altLang="de-DE" dirty="0"/>
              <a:t>」「</a:t>
            </a:r>
            <a:r>
              <a:rPr kumimoji="1" lang="de-DE" altLang="ja-JP" dirty="0"/>
              <a:t>UCC</a:t>
            </a:r>
            <a:r>
              <a:rPr kumimoji="1" lang="ja-JP" altLang="de-DE" dirty="0"/>
              <a:t>」「</a:t>
            </a:r>
            <a:r>
              <a:rPr kumimoji="1" lang="de-DE" altLang="ja-JP" dirty="0"/>
              <a:t>WONDA</a:t>
            </a:r>
            <a:r>
              <a:rPr kumimoji="1" lang="ja-JP" altLang="de-DE"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17</a:t>
            </a:fld>
            <a:endParaRPr kumimoji="1" lang="ja-JP" altLang="en-US"/>
          </a:p>
        </p:txBody>
      </p:sp>
    </p:spTree>
    <p:extLst>
      <p:ext uri="{BB962C8B-B14F-4D97-AF65-F5344CB8AC3E}">
        <p14:creationId xmlns:p14="http://schemas.microsoft.com/office/powerpoint/2010/main" val="49284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a:t>「</a:t>
            </a:r>
            <a:r>
              <a:rPr kumimoji="1" lang="de-DE" altLang="ja-JP" dirty="0" err="1"/>
              <a:t>apple</a:t>
            </a:r>
            <a:r>
              <a:rPr kumimoji="1" lang="ja-JP" altLang="de-DE" dirty="0"/>
              <a:t>」「</a:t>
            </a:r>
            <a:r>
              <a:rPr kumimoji="1" lang="de-DE" altLang="ja-JP" dirty="0" err="1"/>
              <a:t>boss</a:t>
            </a:r>
            <a:r>
              <a:rPr kumimoji="1" lang="ja-JP" altLang="de-DE" dirty="0"/>
              <a:t>」「</a:t>
            </a:r>
            <a:r>
              <a:rPr kumimoji="1" lang="de-DE" altLang="ja-JP" dirty="0"/>
              <a:t>GEORGIA</a:t>
            </a:r>
            <a:r>
              <a:rPr kumimoji="1" lang="ja-JP" altLang="de-DE" dirty="0"/>
              <a:t>」「</a:t>
            </a:r>
            <a:r>
              <a:rPr kumimoji="1" lang="de-DE" altLang="ja-JP" dirty="0"/>
              <a:t>UCC</a:t>
            </a:r>
            <a:r>
              <a:rPr kumimoji="1" lang="ja-JP" altLang="de-DE" dirty="0"/>
              <a:t>」「</a:t>
            </a:r>
            <a:r>
              <a:rPr kumimoji="1" lang="de-DE" altLang="ja-JP" dirty="0"/>
              <a:t>WONDA</a:t>
            </a:r>
            <a:r>
              <a:rPr kumimoji="1" lang="ja-JP" altLang="de-DE"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18</a:t>
            </a:fld>
            <a:endParaRPr kumimoji="1" lang="ja-JP" altLang="en-US"/>
          </a:p>
        </p:txBody>
      </p:sp>
    </p:spTree>
    <p:extLst>
      <p:ext uri="{BB962C8B-B14F-4D97-AF65-F5344CB8AC3E}">
        <p14:creationId xmlns:p14="http://schemas.microsoft.com/office/powerpoint/2010/main" val="22695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de-DE" dirty="0"/>
              <a:t>「</a:t>
            </a:r>
            <a:r>
              <a:rPr kumimoji="1" lang="de-DE" altLang="ja-JP" dirty="0" err="1"/>
              <a:t>apple</a:t>
            </a:r>
            <a:r>
              <a:rPr kumimoji="1" lang="ja-JP" altLang="de-DE" dirty="0"/>
              <a:t>」「</a:t>
            </a:r>
            <a:r>
              <a:rPr kumimoji="1" lang="de-DE" altLang="ja-JP" dirty="0" err="1"/>
              <a:t>boss</a:t>
            </a:r>
            <a:r>
              <a:rPr kumimoji="1" lang="ja-JP" altLang="de-DE" dirty="0"/>
              <a:t>」「</a:t>
            </a:r>
            <a:r>
              <a:rPr kumimoji="1" lang="de-DE" altLang="ja-JP" dirty="0"/>
              <a:t>GEORGIA</a:t>
            </a:r>
            <a:r>
              <a:rPr kumimoji="1" lang="ja-JP" altLang="de-DE" dirty="0"/>
              <a:t>」「</a:t>
            </a:r>
            <a:r>
              <a:rPr kumimoji="1" lang="de-DE" altLang="ja-JP" dirty="0"/>
              <a:t>UCC</a:t>
            </a:r>
            <a:r>
              <a:rPr kumimoji="1" lang="ja-JP" altLang="de-DE" dirty="0"/>
              <a:t>」「</a:t>
            </a:r>
            <a:r>
              <a:rPr kumimoji="1" lang="de-DE" altLang="ja-JP" dirty="0"/>
              <a:t>WONDA</a:t>
            </a:r>
            <a:r>
              <a:rPr kumimoji="1" lang="ja-JP" altLang="de-DE"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19</a:t>
            </a:fld>
            <a:endParaRPr kumimoji="1" lang="ja-JP" altLang="en-US"/>
          </a:p>
        </p:txBody>
      </p:sp>
    </p:spTree>
    <p:extLst>
      <p:ext uri="{BB962C8B-B14F-4D97-AF65-F5344CB8AC3E}">
        <p14:creationId xmlns:p14="http://schemas.microsoft.com/office/powerpoint/2010/main" val="131584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2FB262-1AE8-E14F-8620-8021C4CD87D9}" type="slidenum">
              <a:rPr kumimoji="1" lang="ja-JP" altLang="en-US" smtClean="0"/>
              <a:t>20</a:t>
            </a:fld>
            <a:endParaRPr kumimoji="1" lang="ja-JP" altLang="en-US"/>
          </a:p>
        </p:txBody>
      </p:sp>
    </p:spTree>
    <p:extLst>
      <p:ext uri="{BB962C8B-B14F-4D97-AF65-F5344CB8AC3E}">
        <p14:creationId xmlns:p14="http://schemas.microsoft.com/office/powerpoint/2010/main" val="336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13.jpg"/><Relationship Id="rId5" Type="http://schemas.openxmlformats.org/officeDocument/2006/relationships/image" Target="../media/image6.jpg"/><Relationship Id="rId10" Type="http://schemas.openxmlformats.org/officeDocument/2006/relationships/image" Target="../media/image12.jpg"/><Relationship Id="rId4" Type="http://schemas.openxmlformats.org/officeDocument/2006/relationships/image" Target="../media/image5.jpg"/><Relationship Id="rId9"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5.jpg"/><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0932" y="912235"/>
            <a:ext cx="8574622" cy="2616199"/>
          </a:xfrm>
        </p:spPr>
        <p:txBody>
          <a:bodyPr/>
          <a:lstStyle/>
          <a:p>
            <a:r>
              <a:rPr lang="ja-JP" altLang="en-US" dirty="0"/>
              <a:t>ディープラニング入門</a:t>
            </a:r>
            <a:br>
              <a:rPr lang="en-US" altLang="ja-JP" dirty="0"/>
            </a:br>
            <a:r>
              <a:rPr lang="ja-JP" altLang="en-US" dirty="0"/>
              <a:t>第１２回</a:t>
            </a:r>
            <a:endParaRPr kumimoji="1" lang="ja-JP" altLang="en-US" dirty="0"/>
          </a:p>
        </p:txBody>
      </p:sp>
    </p:spTree>
    <p:extLst>
      <p:ext uri="{BB962C8B-B14F-4D97-AF65-F5344CB8AC3E}">
        <p14:creationId xmlns:p14="http://schemas.microsoft.com/office/powerpoint/2010/main" val="89760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758800" y="619116"/>
            <a:ext cx="8433200" cy="6114925"/>
          </a:xfrm>
        </p:spPr>
        <p:txBody>
          <a:bodyPr>
            <a:noAutofit/>
          </a:bodyPr>
          <a:lstStyle/>
          <a:p>
            <a:pPr marL="0" lvl="0" indent="0" defTabSz="914400">
              <a:spcBef>
                <a:spcPts val="0"/>
              </a:spcBef>
              <a:spcAft>
                <a:spcPts val="0"/>
              </a:spcAft>
              <a:buClrTx/>
              <a:buSzTx/>
              <a:buNone/>
            </a:pPr>
            <a:r>
              <a:rPr lang="ja-JP" altLang="en-US" sz="4000" b="1" dirty="0"/>
              <a:t>　モデルを定義</a:t>
            </a:r>
            <a:endParaRPr lang="en-US" altLang="ja-JP" sz="4000" b="1" dirty="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model = </a:t>
            </a:r>
            <a:r>
              <a:rPr lang="en-US" altLang="ja-JP" sz="4000" b="1" dirty="0">
                <a:solidFill>
                  <a:srgbClr val="FF0000"/>
                </a:solidFill>
              </a:rPr>
              <a:t>InceptionV3</a:t>
            </a:r>
            <a:r>
              <a:rPr lang="en-US" altLang="ja-JP" sz="4000" b="1" dirty="0"/>
              <a:t>()</a:t>
            </a:r>
            <a:r>
              <a:rPr lang="mr-IN" altLang="ja-JP" sz="2800" b="1" dirty="0"/>
              <a:t> </a:t>
            </a:r>
            <a:endParaRPr lang="en-US" altLang="ja-JP" sz="2800" b="1" dirty="0"/>
          </a:p>
          <a:p>
            <a:pPr marL="0" lvl="0" indent="0" defTabSz="914400">
              <a:spcBef>
                <a:spcPts val="0"/>
              </a:spcBef>
              <a:spcAft>
                <a:spcPts val="0"/>
              </a:spcAft>
              <a:buClrTx/>
              <a:buSzTx/>
              <a:buNone/>
            </a:pPr>
            <a:endParaRPr lang="en-US" altLang="ja-JP" sz="2800" b="1" dirty="0"/>
          </a:p>
          <a:p>
            <a:pPr marL="0" lvl="0" indent="0" algn="ctr"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r>
              <a:rPr lang="en-US" altLang="ja-JP" sz="4000" b="1" dirty="0"/>
              <a:t>model = </a:t>
            </a:r>
            <a:r>
              <a:rPr lang="en-US" altLang="ja-JP" sz="4000" b="1" dirty="0" err="1"/>
              <a:t>build_model</a:t>
            </a:r>
            <a:r>
              <a:rPr lang="en-US" altLang="ja-JP" sz="4000" b="1" dirty="0"/>
              <a:t>(</a:t>
            </a:r>
          </a:p>
          <a:p>
            <a:pPr marL="0" lvl="0" indent="0" defTabSz="914400">
              <a:spcBef>
                <a:spcPts val="0"/>
              </a:spcBef>
              <a:spcAft>
                <a:spcPts val="0"/>
              </a:spcAft>
              <a:buClrTx/>
              <a:buSzTx/>
              <a:buNone/>
            </a:pPr>
            <a:r>
              <a:rPr lang="en-US" altLang="ja-JP" sz="4000" b="1" dirty="0" err="1"/>
              <a:t>X.shape</a:t>
            </a:r>
            <a:r>
              <a:rPr lang="en-US" altLang="ja-JP" sz="4000" b="1" dirty="0"/>
              <a:t>[1:], </a:t>
            </a:r>
            <a:r>
              <a:rPr lang="en-US" altLang="ja-JP" sz="4000" b="1" dirty="0" err="1"/>
              <a:t>nb_classes</a:t>
            </a:r>
            <a:r>
              <a:rPr lang="en-US" altLang="ja-JP" sz="4000" b="1" dirty="0"/>
              <a:t>)</a:t>
            </a:r>
          </a:p>
          <a:p>
            <a:pPr marL="0" lvl="0" indent="0"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endParaRPr lang="mr-IN"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2" name="正方形/長方形 1"/>
          <p:cNvSpPr/>
          <p:nvPr/>
        </p:nvSpPr>
        <p:spPr>
          <a:xfrm>
            <a:off x="5219229" y="3214914"/>
            <a:ext cx="811440" cy="923330"/>
          </a:xfrm>
          <a:prstGeom prst="rect">
            <a:avLst/>
          </a:prstGeom>
          <a:noFill/>
        </p:spPr>
        <p:txBody>
          <a:bodyPr wrap="none" lIns="91440" tIns="45720" rIns="91440" bIns="45720">
            <a:spAutoFit/>
          </a:bodyPr>
          <a:lstStyle/>
          <a:p>
            <a:pPr algn="ctr"/>
            <a:r>
              <a:rPr lang="ja-JP" altLang="en-US" sz="5400" dirty="0">
                <a:ln w="0"/>
                <a:effectLst>
                  <a:outerShdw blurRad="38100" dist="19050" dir="2700000" algn="tl" rotWithShape="0">
                    <a:schemeClr val="dk1">
                      <a:alpha val="40000"/>
                    </a:schemeClr>
                  </a:outerShdw>
                </a:effectLst>
              </a:rPr>
              <a:t>↓</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60935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11979943" cy="6114925"/>
          </a:xfrm>
        </p:spPr>
        <p:txBody>
          <a:bodyPr>
            <a:noAutofit/>
          </a:bodyPr>
          <a:lstStyle/>
          <a:p>
            <a:pPr marL="0" lvl="0" indent="0" algn="ctr" defTabSz="914400">
              <a:spcBef>
                <a:spcPts val="0"/>
              </a:spcBef>
              <a:spcAft>
                <a:spcPts val="0"/>
              </a:spcAft>
              <a:buClrTx/>
              <a:buSzTx/>
              <a:buNone/>
            </a:pPr>
            <a:r>
              <a:rPr lang="ja-JP" altLang="en-US" sz="4000" b="1" dirty="0"/>
              <a:t>モデルの定義</a:t>
            </a:r>
            <a:endParaRPr lang="en-US" altLang="ja-JP" sz="4000" b="1" dirty="0"/>
          </a:p>
          <a:p>
            <a:pPr marL="0" lvl="0" indent="0" defTabSz="914400">
              <a:spcBef>
                <a:spcPts val="0"/>
              </a:spcBef>
              <a:spcAft>
                <a:spcPts val="0"/>
              </a:spcAft>
              <a:buClrTx/>
              <a:buSzTx/>
              <a:buNone/>
            </a:pPr>
            <a:r>
              <a:rPr lang="en-US" altLang="ja-JP" sz="4000" b="1" dirty="0" err="1"/>
              <a:t>def</a:t>
            </a:r>
            <a:r>
              <a:rPr lang="en-US" altLang="ja-JP" sz="4000" b="1" dirty="0"/>
              <a:t> </a:t>
            </a:r>
            <a:r>
              <a:rPr lang="en-US" altLang="ja-JP" sz="4000" b="1" dirty="0" err="1"/>
              <a:t>build_model</a:t>
            </a:r>
            <a:r>
              <a:rPr lang="en-US" altLang="ja-JP" sz="4000" b="1" dirty="0"/>
              <a:t>(</a:t>
            </a:r>
            <a:r>
              <a:rPr lang="en-US" altLang="ja-JP" sz="4000" b="1" dirty="0" err="1"/>
              <a:t>in_shape,n_classes</a:t>
            </a:r>
            <a:r>
              <a:rPr lang="en-US" altLang="ja-JP" sz="4000" b="1" dirty="0"/>
              <a:t>): </a:t>
            </a:r>
          </a:p>
          <a:p>
            <a:pPr marL="0" lvl="0" indent="0" defTabSz="914400">
              <a:spcBef>
                <a:spcPts val="0"/>
              </a:spcBef>
              <a:spcAft>
                <a:spcPts val="0"/>
              </a:spcAft>
              <a:buClrTx/>
              <a:buSzTx/>
              <a:buNone/>
            </a:pPr>
            <a:r>
              <a:rPr lang="en-US" altLang="ja-JP" sz="4000" b="1" dirty="0"/>
              <a:t>	model = </a:t>
            </a:r>
            <a:r>
              <a:rPr lang="en-US" altLang="ja-JP" sz="4000" b="1" dirty="0">
                <a:solidFill>
                  <a:srgbClr val="FF0000"/>
                </a:solidFill>
              </a:rPr>
              <a:t>Sequential</a:t>
            </a:r>
            <a:r>
              <a:rPr lang="en-US" altLang="ja-JP" sz="4000" b="1" dirty="0"/>
              <a:t>()    	 </a:t>
            </a:r>
          </a:p>
          <a:p>
            <a:pPr marL="0" lvl="0" indent="0" defTabSz="914400">
              <a:spcBef>
                <a:spcPts val="0"/>
              </a:spcBef>
              <a:spcAft>
                <a:spcPts val="0"/>
              </a:spcAft>
              <a:buClrTx/>
              <a:buSzTx/>
              <a:buNone/>
            </a:pPr>
            <a:r>
              <a:rPr lang="en-US" altLang="ja-JP" sz="4000" b="1" dirty="0"/>
              <a:t>	</a:t>
            </a:r>
            <a:r>
              <a:rPr lang="mr-IN" altLang="ja-JP" sz="4000" b="1" dirty="0" err="1"/>
              <a:t>model.add</a:t>
            </a:r>
            <a:r>
              <a:rPr lang="mr-IN" altLang="ja-JP" sz="4000" b="1" dirty="0"/>
              <a:t>(Conv2D(32, (3, 3), </a:t>
            </a:r>
            <a:r>
              <a:rPr lang="mr-IN" altLang="ja-JP" sz="4000" b="1" dirty="0" err="1"/>
              <a:t>padding</a:t>
            </a:r>
            <a:r>
              <a:rPr lang="mr-IN" altLang="ja-JP" sz="4000" b="1" dirty="0"/>
              <a:t>='</a:t>
            </a:r>
            <a:r>
              <a:rPr lang="mr-IN" altLang="ja-JP" sz="4000" b="1" dirty="0" err="1"/>
              <a:t>same</a:t>
            </a:r>
            <a:r>
              <a:rPr lang="mr-IN" altLang="ja-JP" sz="4000" b="1" dirty="0"/>
              <a:t>',                     </a:t>
            </a:r>
            <a:r>
              <a:rPr lang="en-US" altLang="ja-JP" sz="4000" b="1" dirty="0"/>
              <a:t>	                        </a:t>
            </a:r>
            <a:r>
              <a:rPr lang="mr-IN" altLang="ja-JP" sz="4000" b="1" dirty="0" err="1"/>
              <a:t>input_shape</a:t>
            </a:r>
            <a:r>
              <a:rPr lang="mr-IN" altLang="ja-JP" sz="4000" b="1" dirty="0"/>
              <a:t>=</a:t>
            </a:r>
            <a:r>
              <a:rPr lang="mr-IN" altLang="ja-JP" sz="4000" b="1" dirty="0" err="1"/>
              <a:t>in_shape</a:t>
            </a:r>
            <a:r>
              <a:rPr lang="mr-IN" altLang="ja-JP" sz="4000" b="1" dirty="0"/>
              <a:t>)) </a:t>
            </a:r>
            <a:endParaRPr lang="en-US" altLang="ja-JP" sz="4000" b="1" dirty="0"/>
          </a:p>
          <a:p>
            <a:pPr marL="0" lvl="0" indent="0" defTabSz="914400">
              <a:spcBef>
                <a:spcPts val="0"/>
              </a:spcBef>
              <a:spcAft>
                <a:spcPts val="0"/>
              </a:spcAft>
              <a:buClrTx/>
              <a:buSzTx/>
              <a:buNone/>
            </a:pPr>
            <a:r>
              <a:rPr lang="en-US" altLang="ja-JP" sz="4000" b="1" dirty="0"/>
              <a:t>	</a:t>
            </a:r>
            <a:r>
              <a:rPr lang="ja-JP" altLang="en-US" sz="4000" b="1" dirty="0"/>
              <a:t>・・・</a:t>
            </a: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err="1"/>
              <a:t>model.compile</a:t>
            </a:r>
            <a:r>
              <a:rPr lang="en-US" altLang="ja-JP" sz="4000" b="1" dirty="0"/>
              <a:t>(</a:t>
            </a:r>
            <a:r>
              <a:rPr lang="en-US" altLang="ja-JP" sz="4000" b="1" dirty="0">
                <a:solidFill>
                  <a:srgbClr val="FF0000"/>
                </a:solidFill>
              </a:rPr>
              <a:t>loss</a:t>
            </a:r>
            <a:r>
              <a:rPr lang="en-US" altLang="ja-JP" sz="4000" b="1" dirty="0"/>
              <a:t>='</a:t>
            </a:r>
            <a:r>
              <a:rPr lang="en-US" altLang="ja-JP" sz="4000" b="1" dirty="0" err="1"/>
              <a:t>categorical_crossentropy</a:t>
            </a:r>
            <a:r>
              <a:rPr lang="en-US" altLang="ja-JP" sz="4000" b="1" dirty="0"/>
              <a:t>',	</a:t>
            </a:r>
            <a:r>
              <a:rPr lang="en-US" altLang="ja-JP" sz="4000" b="1" dirty="0">
                <a:solidFill>
                  <a:srgbClr val="FF0000"/>
                </a:solidFill>
              </a:rPr>
              <a:t>optimizer</a:t>
            </a:r>
            <a:r>
              <a:rPr lang="en-US" altLang="ja-JP" sz="4000" b="1" dirty="0"/>
              <a:t>='</a:t>
            </a:r>
            <a:r>
              <a:rPr lang="en-US" altLang="ja-JP" sz="4000" b="1" dirty="0" err="1"/>
              <a:t>rmsprop</a:t>
            </a:r>
            <a:r>
              <a:rPr lang="en-US" altLang="ja-JP" sz="4000" b="1" dirty="0"/>
              <a:t>',	</a:t>
            </a:r>
            <a:r>
              <a:rPr lang="en-US" altLang="ja-JP" sz="4000" b="1" dirty="0">
                <a:solidFill>
                  <a:srgbClr val="FF0000"/>
                </a:solidFill>
              </a:rPr>
              <a:t>metrics</a:t>
            </a:r>
            <a:r>
              <a:rPr lang="en-US" altLang="ja-JP" sz="4000" b="1" dirty="0"/>
              <a:t>=['accuracy'])    return model</a:t>
            </a:r>
            <a:endParaRPr lang="mr-IN" altLang="ja-JP" sz="40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89915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正方形/長方形 2"/>
          <p:cNvSpPr/>
          <p:nvPr/>
        </p:nvSpPr>
        <p:spPr>
          <a:xfrm>
            <a:off x="4112943" y="1191491"/>
            <a:ext cx="846984" cy="43780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畳み込み層</a:t>
            </a:r>
          </a:p>
        </p:txBody>
      </p:sp>
      <p:sp>
        <p:nvSpPr>
          <p:cNvPr id="7" name="正方形/長方形 6"/>
          <p:cNvSpPr/>
          <p:nvPr/>
        </p:nvSpPr>
        <p:spPr>
          <a:xfrm>
            <a:off x="8464611" y="1191491"/>
            <a:ext cx="846984" cy="43780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ドロップアウト</a:t>
            </a:r>
          </a:p>
        </p:txBody>
      </p:sp>
      <p:sp>
        <p:nvSpPr>
          <p:cNvPr id="10" name="正方形/長方形 9"/>
          <p:cNvSpPr/>
          <p:nvPr/>
        </p:nvSpPr>
        <p:spPr>
          <a:xfrm>
            <a:off x="7568235" y="1191491"/>
            <a:ext cx="846984" cy="437803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600" dirty="0"/>
              <a:t>最大プーリング</a:t>
            </a:r>
            <a:endParaRPr kumimoji="1" lang="en-US" altLang="ja-JP" sz="3600" dirty="0"/>
          </a:p>
        </p:txBody>
      </p:sp>
      <p:sp>
        <p:nvSpPr>
          <p:cNvPr id="11" name="正方形/長方形 10"/>
          <p:cNvSpPr/>
          <p:nvPr/>
        </p:nvSpPr>
        <p:spPr>
          <a:xfrm>
            <a:off x="4981610" y="1191491"/>
            <a:ext cx="846984" cy="43780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a:t>活性化層</a:t>
            </a:r>
            <a:r>
              <a:rPr kumimoji="1" lang="en-US" altLang="ja-JP" sz="2400" dirty="0" err="1"/>
              <a:t>relu</a:t>
            </a:r>
            <a:endParaRPr kumimoji="1" lang="en-US" altLang="ja-JP" sz="2400" dirty="0"/>
          </a:p>
        </p:txBody>
      </p:sp>
      <p:sp>
        <p:nvSpPr>
          <p:cNvPr id="4" name="角丸四角形 3"/>
          <p:cNvSpPr/>
          <p:nvPr/>
        </p:nvSpPr>
        <p:spPr>
          <a:xfrm>
            <a:off x="3491346" y="836613"/>
            <a:ext cx="6317670"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873379" y="1191491"/>
            <a:ext cx="803563" cy="4378036"/>
          </a:xfrm>
          <a:custGeom>
            <a:avLst/>
            <a:gdLst>
              <a:gd name="connsiteX0" fmla="*/ 0 w 803563"/>
              <a:gd name="connsiteY0" fmla="*/ 0 h 4378036"/>
              <a:gd name="connsiteX1" fmla="*/ 803563 w 803563"/>
              <a:gd name="connsiteY1" fmla="*/ 0 h 4378036"/>
              <a:gd name="connsiteX2" fmla="*/ 803563 w 803563"/>
              <a:gd name="connsiteY2" fmla="*/ 4378036 h 4378036"/>
              <a:gd name="connsiteX3" fmla="*/ 0 w 803563"/>
              <a:gd name="connsiteY3" fmla="*/ 4378036 h 4378036"/>
              <a:gd name="connsiteX4" fmla="*/ 0 w 803563"/>
              <a:gd name="connsiteY4" fmla="*/ 0 h 4378036"/>
              <a:gd name="connsiteX0" fmla="*/ 0 w 803563"/>
              <a:gd name="connsiteY0" fmla="*/ 0 h 4378036"/>
              <a:gd name="connsiteX1" fmla="*/ 803563 w 803563"/>
              <a:gd name="connsiteY1" fmla="*/ 0 h 4378036"/>
              <a:gd name="connsiteX2" fmla="*/ 803563 w 803563"/>
              <a:gd name="connsiteY2" fmla="*/ 4378036 h 4378036"/>
              <a:gd name="connsiteX3" fmla="*/ 27709 w 803563"/>
              <a:gd name="connsiteY3" fmla="*/ 3768436 h 4378036"/>
              <a:gd name="connsiteX4" fmla="*/ 0 w 803563"/>
              <a:gd name="connsiteY4" fmla="*/ 0 h 4378036"/>
              <a:gd name="connsiteX0" fmla="*/ 0 w 803563"/>
              <a:gd name="connsiteY0" fmla="*/ 0 h 4378036"/>
              <a:gd name="connsiteX1" fmla="*/ 803563 w 803563"/>
              <a:gd name="connsiteY1" fmla="*/ 554182 h 4378036"/>
              <a:gd name="connsiteX2" fmla="*/ 803563 w 803563"/>
              <a:gd name="connsiteY2" fmla="*/ 4378036 h 4378036"/>
              <a:gd name="connsiteX3" fmla="*/ 27709 w 803563"/>
              <a:gd name="connsiteY3" fmla="*/ 3768436 h 4378036"/>
              <a:gd name="connsiteX4" fmla="*/ 0 w 803563"/>
              <a:gd name="connsiteY4" fmla="*/ 0 h 43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563" h="4378036">
                <a:moveTo>
                  <a:pt x="0" y="0"/>
                </a:moveTo>
                <a:lnTo>
                  <a:pt x="803563" y="554182"/>
                </a:lnTo>
                <a:lnTo>
                  <a:pt x="803563" y="4378036"/>
                </a:lnTo>
                <a:lnTo>
                  <a:pt x="27709" y="3768436"/>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a:t>入力</a:t>
            </a:r>
          </a:p>
        </p:txBody>
      </p:sp>
      <p:sp>
        <p:nvSpPr>
          <p:cNvPr id="15" name="右矢印 14"/>
          <p:cNvSpPr/>
          <p:nvPr/>
        </p:nvSpPr>
        <p:spPr>
          <a:xfrm>
            <a:off x="2817894"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10153522"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840589" y="1191491"/>
            <a:ext cx="846984" cy="43780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畳み込み層</a:t>
            </a:r>
          </a:p>
        </p:txBody>
      </p:sp>
      <p:sp>
        <p:nvSpPr>
          <p:cNvPr id="20" name="正方形/長方形 19"/>
          <p:cNvSpPr/>
          <p:nvPr/>
        </p:nvSpPr>
        <p:spPr>
          <a:xfrm>
            <a:off x="6709256" y="1191491"/>
            <a:ext cx="846984" cy="43780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a:t>活性化層</a:t>
            </a:r>
            <a:r>
              <a:rPr kumimoji="1" lang="en-US" altLang="ja-JP" sz="2400" dirty="0" err="1"/>
              <a:t>relu</a:t>
            </a:r>
            <a:endParaRPr kumimoji="1" lang="en-US" altLang="ja-JP" sz="2400" dirty="0"/>
          </a:p>
        </p:txBody>
      </p:sp>
    </p:spTree>
    <p:extLst>
      <p:ext uri="{BB962C8B-B14F-4D97-AF65-F5344CB8AC3E}">
        <p14:creationId xmlns:p14="http://schemas.microsoft.com/office/powerpoint/2010/main" val="8250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4" grpId="0" animBg="1"/>
      <p:bldP spid="5" grpId="0" animBg="1"/>
      <p:bldP spid="15" grpId="2"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正方形/長方形 26"/>
          <p:cNvSpPr/>
          <p:nvPr/>
        </p:nvSpPr>
        <p:spPr>
          <a:xfrm>
            <a:off x="6940931" y="1219200"/>
            <a:ext cx="846984" cy="4378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a:t>活性化層</a:t>
            </a:r>
            <a:r>
              <a:rPr kumimoji="1" lang="en-US" altLang="ja-JP" sz="2400" dirty="0" err="1"/>
              <a:t>relu</a:t>
            </a:r>
            <a:endParaRPr kumimoji="1" lang="en-US" altLang="ja-JP" sz="2400" dirty="0"/>
          </a:p>
        </p:txBody>
      </p:sp>
      <p:sp>
        <p:nvSpPr>
          <p:cNvPr id="7" name="正方形/長方形 6"/>
          <p:cNvSpPr/>
          <p:nvPr/>
        </p:nvSpPr>
        <p:spPr>
          <a:xfrm>
            <a:off x="6030527" y="1208016"/>
            <a:ext cx="846984" cy="4378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密結合層</a:t>
            </a:r>
          </a:p>
        </p:txBody>
      </p:sp>
      <p:sp>
        <p:nvSpPr>
          <p:cNvPr id="4" name="角丸四角形 3"/>
          <p:cNvSpPr/>
          <p:nvPr/>
        </p:nvSpPr>
        <p:spPr>
          <a:xfrm>
            <a:off x="1884223" y="836613"/>
            <a:ext cx="1224747"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66256" y="1191491"/>
            <a:ext cx="803563" cy="4378036"/>
          </a:xfrm>
          <a:custGeom>
            <a:avLst/>
            <a:gdLst>
              <a:gd name="connsiteX0" fmla="*/ 0 w 803563"/>
              <a:gd name="connsiteY0" fmla="*/ 0 h 4378036"/>
              <a:gd name="connsiteX1" fmla="*/ 803563 w 803563"/>
              <a:gd name="connsiteY1" fmla="*/ 0 h 4378036"/>
              <a:gd name="connsiteX2" fmla="*/ 803563 w 803563"/>
              <a:gd name="connsiteY2" fmla="*/ 4378036 h 4378036"/>
              <a:gd name="connsiteX3" fmla="*/ 0 w 803563"/>
              <a:gd name="connsiteY3" fmla="*/ 4378036 h 4378036"/>
              <a:gd name="connsiteX4" fmla="*/ 0 w 803563"/>
              <a:gd name="connsiteY4" fmla="*/ 0 h 4378036"/>
              <a:gd name="connsiteX0" fmla="*/ 0 w 803563"/>
              <a:gd name="connsiteY0" fmla="*/ 0 h 4378036"/>
              <a:gd name="connsiteX1" fmla="*/ 803563 w 803563"/>
              <a:gd name="connsiteY1" fmla="*/ 0 h 4378036"/>
              <a:gd name="connsiteX2" fmla="*/ 803563 w 803563"/>
              <a:gd name="connsiteY2" fmla="*/ 4378036 h 4378036"/>
              <a:gd name="connsiteX3" fmla="*/ 27709 w 803563"/>
              <a:gd name="connsiteY3" fmla="*/ 3768436 h 4378036"/>
              <a:gd name="connsiteX4" fmla="*/ 0 w 803563"/>
              <a:gd name="connsiteY4" fmla="*/ 0 h 4378036"/>
              <a:gd name="connsiteX0" fmla="*/ 0 w 803563"/>
              <a:gd name="connsiteY0" fmla="*/ 0 h 4378036"/>
              <a:gd name="connsiteX1" fmla="*/ 803563 w 803563"/>
              <a:gd name="connsiteY1" fmla="*/ 554182 h 4378036"/>
              <a:gd name="connsiteX2" fmla="*/ 803563 w 803563"/>
              <a:gd name="connsiteY2" fmla="*/ 4378036 h 4378036"/>
              <a:gd name="connsiteX3" fmla="*/ 27709 w 803563"/>
              <a:gd name="connsiteY3" fmla="*/ 3768436 h 4378036"/>
              <a:gd name="connsiteX4" fmla="*/ 0 w 803563"/>
              <a:gd name="connsiteY4" fmla="*/ 0 h 437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563" h="4378036">
                <a:moveTo>
                  <a:pt x="0" y="0"/>
                </a:moveTo>
                <a:lnTo>
                  <a:pt x="803563" y="554182"/>
                </a:lnTo>
                <a:lnTo>
                  <a:pt x="803563" y="4378036"/>
                </a:lnTo>
                <a:lnTo>
                  <a:pt x="27709" y="3768436"/>
                </a:lnTo>
                <a:lnTo>
                  <a:pt x="0" y="0"/>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3600" dirty="0"/>
              <a:t>入力　２Ｄ</a:t>
            </a:r>
          </a:p>
        </p:txBody>
      </p:sp>
      <p:sp>
        <p:nvSpPr>
          <p:cNvPr id="15" name="右矢印 14"/>
          <p:cNvSpPr/>
          <p:nvPr/>
        </p:nvSpPr>
        <p:spPr>
          <a:xfrm>
            <a:off x="1210771"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4583676" y="2915047"/>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9631746" y="1219200"/>
            <a:ext cx="846984" cy="43780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en-US" altLang="ja-JP" sz="3600" dirty="0" err="1"/>
              <a:t>softmax</a:t>
            </a:r>
            <a:endParaRPr kumimoji="1" lang="en-US" altLang="ja-JP" sz="2400" dirty="0"/>
          </a:p>
        </p:txBody>
      </p:sp>
      <p:sp>
        <p:nvSpPr>
          <p:cNvPr id="24" name="正方形/長方形 23"/>
          <p:cNvSpPr/>
          <p:nvPr/>
        </p:nvSpPr>
        <p:spPr>
          <a:xfrm>
            <a:off x="5254588" y="1208016"/>
            <a:ext cx="771978" cy="4378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平坦化</a:t>
            </a:r>
            <a:endParaRPr kumimoji="1" lang="en-US" altLang="ja-JP" sz="3600" dirty="0"/>
          </a:p>
          <a:p>
            <a:pPr algn="ctr"/>
            <a:endParaRPr kumimoji="1" lang="en-US" altLang="ja-JP" sz="3600" dirty="0"/>
          </a:p>
          <a:p>
            <a:pPr algn="ctr"/>
            <a:r>
              <a:rPr kumimoji="1" lang="ja-JP" altLang="en-US" sz="3600" dirty="0"/>
              <a:t>１Ｄ</a:t>
            </a:r>
          </a:p>
        </p:txBody>
      </p:sp>
      <p:sp>
        <p:nvSpPr>
          <p:cNvPr id="26" name="角丸四角形 25"/>
          <p:cNvSpPr/>
          <p:nvPr/>
        </p:nvSpPr>
        <p:spPr>
          <a:xfrm>
            <a:off x="3116543" y="820088"/>
            <a:ext cx="1224747" cy="5120842"/>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7855013" y="1219200"/>
            <a:ext cx="846984" cy="43780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ドロップアウト</a:t>
            </a:r>
          </a:p>
        </p:txBody>
      </p:sp>
      <p:sp>
        <p:nvSpPr>
          <p:cNvPr id="30" name="正方形/長方形 29"/>
          <p:cNvSpPr/>
          <p:nvPr/>
        </p:nvSpPr>
        <p:spPr>
          <a:xfrm>
            <a:off x="8742399" y="1219200"/>
            <a:ext cx="846984" cy="4378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密結合層</a:t>
            </a:r>
          </a:p>
        </p:txBody>
      </p:sp>
      <p:grpSp>
        <p:nvGrpSpPr>
          <p:cNvPr id="6" name="図形グループ 5"/>
          <p:cNvGrpSpPr/>
          <p:nvPr/>
        </p:nvGrpSpPr>
        <p:grpSpPr>
          <a:xfrm>
            <a:off x="11305308" y="1224539"/>
            <a:ext cx="706582" cy="4410753"/>
            <a:chOff x="11305308" y="1252248"/>
            <a:chExt cx="706582" cy="4410753"/>
          </a:xfrm>
        </p:grpSpPr>
        <p:sp>
          <p:nvSpPr>
            <p:cNvPr id="2" name="正方形/長方形 1"/>
            <p:cNvSpPr/>
            <p:nvPr/>
          </p:nvSpPr>
          <p:spPr>
            <a:xfrm>
              <a:off x="11305308" y="1252248"/>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0.2</a:t>
              </a:r>
              <a:endParaRPr kumimoji="1" lang="ja-JP" altLang="en-US" sz="2800" dirty="0"/>
            </a:p>
          </p:txBody>
        </p:sp>
        <p:sp>
          <p:nvSpPr>
            <p:cNvPr id="34" name="正方形/長方形 33"/>
            <p:cNvSpPr/>
            <p:nvPr/>
          </p:nvSpPr>
          <p:spPr>
            <a:xfrm>
              <a:off x="11305308" y="2138936"/>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0.8</a:t>
              </a:r>
              <a:endParaRPr kumimoji="1" lang="ja-JP" altLang="en-US" sz="2800" dirty="0"/>
            </a:p>
          </p:txBody>
        </p:sp>
        <p:sp>
          <p:nvSpPr>
            <p:cNvPr id="35" name="正方形/長方形 34"/>
            <p:cNvSpPr/>
            <p:nvPr/>
          </p:nvSpPr>
          <p:spPr>
            <a:xfrm>
              <a:off x="11319163" y="3011770"/>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a:t>0</a:t>
              </a:r>
              <a:endParaRPr kumimoji="1" lang="ja-JP" altLang="en-US" sz="4000" dirty="0"/>
            </a:p>
          </p:txBody>
        </p:sp>
        <p:sp>
          <p:nvSpPr>
            <p:cNvPr id="36" name="正方形/長方形 35"/>
            <p:cNvSpPr/>
            <p:nvPr/>
          </p:nvSpPr>
          <p:spPr>
            <a:xfrm>
              <a:off x="11305309" y="3912313"/>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0</a:t>
              </a:r>
              <a:endParaRPr kumimoji="1" lang="ja-JP" altLang="en-US" sz="4000" dirty="0"/>
            </a:p>
          </p:txBody>
        </p:sp>
        <p:sp>
          <p:nvSpPr>
            <p:cNvPr id="37" name="正方形/長方形 36"/>
            <p:cNvSpPr/>
            <p:nvPr/>
          </p:nvSpPr>
          <p:spPr>
            <a:xfrm>
              <a:off x="11305309" y="4799001"/>
              <a:ext cx="692727" cy="864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0</a:t>
              </a:r>
              <a:endParaRPr kumimoji="1" lang="ja-JP" altLang="en-US" sz="4000" dirty="0"/>
            </a:p>
          </p:txBody>
        </p:sp>
      </p:grpSp>
      <p:sp>
        <p:nvSpPr>
          <p:cNvPr id="38" name="右矢印 37"/>
          <p:cNvSpPr/>
          <p:nvPr/>
        </p:nvSpPr>
        <p:spPr>
          <a:xfrm>
            <a:off x="10621855" y="2926231"/>
            <a:ext cx="554182" cy="96397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90686" y="5923417"/>
            <a:ext cx="4801314" cy="707886"/>
          </a:xfrm>
          <a:prstGeom prst="rect">
            <a:avLst/>
          </a:prstGeom>
          <a:noFill/>
        </p:spPr>
        <p:txBody>
          <a:bodyPr wrap="none" rtlCol="0">
            <a:spAutoFit/>
          </a:bodyPr>
          <a:lstStyle/>
          <a:p>
            <a:r>
              <a:rPr kumimoji="1" lang="ja-JP" altLang="en-US" sz="4000" dirty="0"/>
              <a:t>カテゴリ毎のスコア</a:t>
            </a:r>
          </a:p>
        </p:txBody>
      </p:sp>
    </p:spTree>
    <p:extLst>
      <p:ext uri="{BB962C8B-B14F-4D97-AF65-F5344CB8AC3E}">
        <p14:creationId xmlns:p14="http://schemas.microsoft.com/office/powerpoint/2010/main" val="12189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dissolv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dissolve">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dissolv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dissolv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animBg="1"/>
      <p:bldP spid="4" grpId="0" animBg="1"/>
      <p:bldP spid="5" grpId="0" animBg="1"/>
      <p:bldP spid="15" grpId="0" animBg="1"/>
      <p:bldP spid="18" grpId="0" animBg="1"/>
      <p:bldP spid="21" grpId="0" animBg="1"/>
      <p:bldP spid="24" grpId="0" animBg="1"/>
      <p:bldP spid="26" grpId="0" animBg="1"/>
      <p:bldP spid="29" grpId="0" animBg="1"/>
      <p:bldP spid="30" grpId="0" animBg="1"/>
      <p:bldP spid="38"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7"/>
            <a:ext cx="11287255" cy="6114925"/>
          </a:xfrm>
        </p:spPr>
        <p:txBody>
          <a:bodyPr>
            <a:noAutofit/>
          </a:bodyPr>
          <a:lstStyle/>
          <a:p>
            <a:pPr marL="0" lvl="0" indent="0" algn="ctr" defTabSz="914400">
              <a:spcBef>
                <a:spcPts val="0"/>
              </a:spcBef>
              <a:spcAft>
                <a:spcPts val="0"/>
              </a:spcAft>
              <a:buClrTx/>
              <a:buSzTx/>
              <a:buNone/>
            </a:pPr>
            <a:r>
              <a:rPr lang="ja-JP" altLang="en-US" sz="4000" b="1" dirty="0"/>
              <a:t>認識した画像を日本語で話す</a:t>
            </a:r>
            <a:endParaRPr lang="en-US" altLang="ja-JP" sz="4000" b="1" dirty="0"/>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ja-JP" altLang="en-US" sz="4000" b="1" dirty="0"/>
              <a:t>①キーを押したときに画像を保存</a:t>
            </a:r>
            <a:r>
              <a:rPr lang="en-US" altLang="ja-JP" sz="4000" b="1" dirty="0"/>
              <a:t>(</a:t>
            </a:r>
            <a:r>
              <a:rPr lang="en-US" altLang="ja-JP" sz="4000" b="1" dirty="0" err="1"/>
              <a:t>OpenCV</a:t>
            </a:r>
            <a:r>
              <a:rPr lang="en-US" altLang="ja-JP" sz="4000" b="1" dirty="0"/>
              <a:t>)</a:t>
            </a:r>
          </a:p>
          <a:p>
            <a:pPr marL="0" lvl="0" indent="0" defTabSz="914400">
              <a:spcBef>
                <a:spcPts val="0"/>
              </a:spcBef>
              <a:spcAft>
                <a:spcPts val="0"/>
              </a:spcAft>
              <a:buClrTx/>
              <a:buSzTx/>
              <a:buNone/>
            </a:pPr>
            <a:r>
              <a:rPr lang="ja-JP" altLang="en-US" sz="4000" b="1" dirty="0"/>
              <a:t>②画像の日本語ラベルを取得</a:t>
            </a:r>
            <a:r>
              <a:rPr lang="en-US" altLang="ja-JP" sz="4000" b="1" dirty="0"/>
              <a:t>(CNN)</a:t>
            </a:r>
          </a:p>
          <a:p>
            <a:pPr marL="0" lvl="0" indent="0" defTabSz="914400">
              <a:spcBef>
                <a:spcPts val="0"/>
              </a:spcBef>
              <a:spcAft>
                <a:spcPts val="0"/>
              </a:spcAft>
              <a:buClrTx/>
              <a:buSzTx/>
              <a:buNone/>
            </a:pPr>
            <a:r>
              <a:rPr lang="ja-JP" altLang="en-US" sz="4000" b="1" dirty="0"/>
              <a:t>③日本語を発声</a:t>
            </a:r>
            <a:r>
              <a:rPr lang="en-US" altLang="ja-JP" sz="4000" b="1" dirty="0"/>
              <a:t>(</a:t>
            </a:r>
            <a:r>
              <a:rPr lang="en-US" altLang="ja-JP" sz="4000" b="1" dirty="0" err="1"/>
              <a:t>jtalk</a:t>
            </a:r>
            <a:r>
              <a:rPr lang="en-US" altLang="ja-JP" sz="4000" b="1" dirty="0"/>
              <a:t>)</a:t>
            </a:r>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4" name="図 3"/>
          <p:cNvPicPr>
            <a:picLocks noChangeAspect="1"/>
          </p:cNvPicPr>
          <p:nvPr/>
        </p:nvPicPr>
        <p:blipFill>
          <a:blip r:embed="rId2"/>
          <a:stretch>
            <a:fillRect/>
          </a:stretch>
        </p:blipFill>
        <p:spPr>
          <a:xfrm>
            <a:off x="8645236" y="4232539"/>
            <a:ext cx="2604674" cy="1998274"/>
          </a:xfrm>
          <a:prstGeom prst="rect">
            <a:avLst/>
          </a:prstGeom>
        </p:spPr>
      </p:pic>
    </p:spTree>
    <p:extLst>
      <p:ext uri="{BB962C8B-B14F-4D97-AF65-F5344CB8AC3E}">
        <p14:creationId xmlns:p14="http://schemas.microsoft.com/office/powerpoint/2010/main" val="144801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4" y="383199"/>
            <a:ext cx="11508908" cy="6114925"/>
          </a:xfrm>
        </p:spPr>
        <p:txBody>
          <a:bodyPr>
            <a:noAutofit/>
          </a:bodyPr>
          <a:lstStyle/>
          <a:p>
            <a:pPr marL="0" lvl="0" indent="0" algn="ctr" defTabSz="914400">
              <a:spcBef>
                <a:spcPts val="0"/>
              </a:spcBef>
              <a:spcAft>
                <a:spcPts val="0"/>
              </a:spcAft>
              <a:buClrTx/>
              <a:buSzTx/>
              <a:buNone/>
            </a:pPr>
            <a:r>
              <a:rPr lang="en-US" altLang="ja-JP" sz="4000" b="1" dirty="0"/>
              <a:t>  </a:t>
            </a:r>
            <a:r>
              <a:rPr lang="ja-JP" altLang="en-US" sz="4000" b="1" dirty="0"/>
              <a:t>　　　　　モデルの作成方法</a:t>
            </a:r>
            <a:endParaRPr lang="en-US" altLang="ja-JP" sz="4000" b="1" dirty="0"/>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ja-JP" altLang="en-US" sz="4000" b="1" dirty="0"/>
              <a:t>①画像を集める（実写又はスクレイピング）</a:t>
            </a:r>
            <a:endParaRPr lang="en-US" altLang="ja-JP" sz="4000" b="1" dirty="0"/>
          </a:p>
          <a:p>
            <a:pPr marL="0" lvl="0" indent="0" defTabSz="914400">
              <a:spcBef>
                <a:spcPts val="0"/>
              </a:spcBef>
              <a:spcAft>
                <a:spcPts val="0"/>
              </a:spcAft>
              <a:buClrTx/>
              <a:buSzTx/>
              <a:buNone/>
            </a:pPr>
            <a:r>
              <a:rPr lang="ja-JP" altLang="en-US" sz="4000" b="1" dirty="0"/>
              <a:t>②画像をカテゴリ毎にフォルダに分類する</a:t>
            </a:r>
            <a:endParaRPr lang="en-US" altLang="ja-JP" sz="4000" b="1" dirty="0"/>
          </a:p>
          <a:p>
            <a:pPr marL="0" lvl="0" indent="0" defTabSz="914400">
              <a:spcBef>
                <a:spcPts val="0"/>
              </a:spcBef>
              <a:spcAft>
                <a:spcPts val="0"/>
              </a:spcAft>
              <a:buClrTx/>
              <a:buSzTx/>
              <a:buNone/>
            </a:pPr>
            <a:r>
              <a:rPr lang="ja-JP" altLang="en-US" sz="4000" b="1" dirty="0"/>
              <a:t>③サイズを調整する</a:t>
            </a:r>
            <a:endParaRPr lang="en-US" altLang="ja-JP" sz="4000" b="1" dirty="0"/>
          </a:p>
          <a:p>
            <a:pPr marL="0" lvl="0" indent="0" defTabSz="914400">
              <a:spcBef>
                <a:spcPts val="0"/>
              </a:spcBef>
              <a:spcAft>
                <a:spcPts val="0"/>
              </a:spcAft>
              <a:buClrTx/>
              <a:buSzTx/>
              <a:buNone/>
            </a:pPr>
            <a:r>
              <a:rPr lang="ja-JP" altLang="en-US" sz="4000" b="1" dirty="0"/>
              <a:t>④画像を増やす（エフェクト、回転）</a:t>
            </a:r>
            <a:endParaRPr lang="en-US" altLang="ja-JP" sz="4000" b="1" dirty="0"/>
          </a:p>
          <a:p>
            <a:pPr marL="0" lvl="0" indent="0" defTabSz="914400">
              <a:spcBef>
                <a:spcPts val="0"/>
              </a:spcBef>
              <a:spcAft>
                <a:spcPts val="0"/>
              </a:spcAft>
              <a:buClrTx/>
              <a:buSzTx/>
              <a:buNone/>
            </a:pPr>
            <a:r>
              <a:rPr lang="ja-JP" altLang="en-US" sz="4000" b="1" dirty="0"/>
              <a:t>⑤訓練用・検証用データを作成</a:t>
            </a:r>
            <a:endParaRPr lang="en-US" altLang="ja-JP" sz="4000" b="1" dirty="0"/>
          </a:p>
          <a:p>
            <a:pPr marL="0" lvl="0" indent="0" defTabSz="914400">
              <a:spcBef>
                <a:spcPts val="0"/>
              </a:spcBef>
              <a:spcAft>
                <a:spcPts val="0"/>
              </a:spcAft>
              <a:buClrTx/>
              <a:buSzTx/>
              <a:buNone/>
            </a:pPr>
            <a:r>
              <a:rPr lang="ja-JP" altLang="en-US" sz="4000" b="1" dirty="0"/>
              <a:t>⑥学習を行い、モデルを保存</a:t>
            </a:r>
            <a:endParaRPr lang="en-US" altLang="ja-JP" sz="4000" b="1" dirty="0"/>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2" name="テキスト ボックス 1"/>
          <p:cNvSpPr txBox="1"/>
          <p:nvPr/>
        </p:nvSpPr>
        <p:spPr>
          <a:xfrm>
            <a:off x="433711" y="1125683"/>
            <a:ext cx="2031325" cy="646331"/>
          </a:xfrm>
          <a:prstGeom prst="rect">
            <a:avLst/>
          </a:prstGeom>
          <a:noFill/>
        </p:spPr>
        <p:txBody>
          <a:bodyPr wrap="none" rtlCol="0">
            <a:spAutoFit/>
          </a:bodyPr>
          <a:lstStyle/>
          <a:p>
            <a:r>
              <a:rPr kumimoji="1" lang="ja-JP" altLang="en-US" sz="3600" dirty="0">
                <a:solidFill>
                  <a:srgbClr val="FF0000"/>
                </a:solidFill>
              </a:rPr>
              <a:t>ＰＣ上</a:t>
            </a:r>
            <a:r>
              <a:rPr kumimoji="1" lang="ja-JP" altLang="en-US" sz="3600" dirty="0"/>
              <a:t>で</a:t>
            </a:r>
          </a:p>
        </p:txBody>
      </p:sp>
      <p:sp>
        <p:nvSpPr>
          <p:cNvPr id="7" name="テキスト ボックス 6"/>
          <p:cNvSpPr txBox="1"/>
          <p:nvPr/>
        </p:nvSpPr>
        <p:spPr>
          <a:xfrm>
            <a:off x="2061837" y="5858865"/>
            <a:ext cx="9908482" cy="646331"/>
          </a:xfrm>
          <a:prstGeom prst="rect">
            <a:avLst/>
          </a:prstGeom>
          <a:noFill/>
        </p:spPr>
        <p:txBody>
          <a:bodyPr wrap="none" rtlCol="0">
            <a:spAutoFit/>
          </a:bodyPr>
          <a:lstStyle/>
          <a:p>
            <a:r>
              <a:rPr kumimoji="1" lang="ja-JP" altLang="en-US" sz="3600"/>
              <a:t>→作成したモデル</a:t>
            </a:r>
            <a:r>
              <a:rPr kumimoji="1" lang="ja-JP" altLang="en-US" sz="3600" dirty="0"/>
              <a:t>を</a:t>
            </a:r>
            <a:r>
              <a:rPr kumimoji="1" lang="en-US" altLang="ja-JP" sz="3600" dirty="0">
                <a:solidFill>
                  <a:srgbClr val="FF0000"/>
                </a:solidFill>
              </a:rPr>
              <a:t>Raspberry pi</a:t>
            </a:r>
            <a:r>
              <a:rPr kumimoji="1" lang="ja-JP" altLang="en-US" sz="3600" dirty="0">
                <a:solidFill>
                  <a:srgbClr val="FF0000"/>
                </a:solidFill>
              </a:rPr>
              <a:t>へアップロード</a:t>
            </a:r>
          </a:p>
        </p:txBody>
      </p:sp>
      <p:pic>
        <p:nvPicPr>
          <p:cNvPr id="9" name="図 8"/>
          <p:cNvPicPr>
            <a:picLocks noChangeAspect="1"/>
          </p:cNvPicPr>
          <p:nvPr/>
        </p:nvPicPr>
        <p:blipFill>
          <a:blip r:embed="rId2"/>
          <a:stretch>
            <a:fillRect/>
          </a:stretch>
        </p:blipFill>
        <p:spPr>
          <a:xfrm>
            <a:off x="2590560" y="383198"/>
            <a:ext cx="2083283" cy="1461553"/>
          </a:xfrm>
          <a:prstGeom prst="rect">
            <a:avLst/>
          </a:prstGeom>
        </p:spPr>
      </p:pic>
    </p:spTree>
    <p:extLst>
      <p:ext uri="{BB962C8B-B14F-4D97-AF65-F5344CB8AC3E}">
        <p14:creationId xmlns:p14="http://schemas.microsoft.com/office/powerpoint/2010/main" val="488923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158308" y="549959"/>
            <a:ext cx="3568606" cy="646331"/>
          </a:xfrm>
          <a:prstGeom prst="rect">
            <a:avLst/>
          </a:prstGeom>
          <a:noFill/>
        </p:spPr>
        <p:txBody>
          <a:bodyPr wrap="none" rtlCol="0">
            <a:spAutoFit/>
          </a:bodyPr>
          <a:lstStyle/>
          <a:p>
            <a:r>
              <a:rPr kumimoji="1" lang="ja-JP" altLang="en-US" sz="3600"/>
              <a:t>①画像</a:t>
            </a:r>
            <a:r>
              <a:rPr kumimoji="1" lang="ja-JP" altLang="en-US" sz="3600" dirty="0"/>
              <a:t>を集める</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018" y="87811"/>
            <a:ext cx="3251200" cy="3251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14" y="1747981"/>
            <a:ext cx="3251200" cy="32512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8401" y="60102"/>
            <a:ext cx="3251200" cy="32512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1018" y="3382818"/>
            <a:ext cx="3251200" cy="32512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6110" y="3382818"/>
            <a:ext cx="3251200" cy="3251200"/>
          </a:xfrm>
          <a:prstGeom prst="rect">
            <a:avLst/>
          </a:prstGeom>
        </p:spPr>
      </p:pic>
    </p:spTree>
    <p:extLst>
      <p:ext uri="{BB962C8B-B14F-4D97-AF65-F5344CB8AC3E}">
        <p14:creationId xmlns:p14="http://schemas.microsoft.com/office/powerpoint/2010/main" val="138832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182"/>
            <a:ext cx="12221175" cy="6970181"/>
          </a:xfrm>
          <a:prstGeom prst="rect">
            <a:avLst/>
          </a:prstGeom>
        </p:spPr>
      </p:pic>
      <p:sp>
        <p:nvSpPr>
          <p:cNvPr id="7" name="テキスト ボックス 6"/>
          <p:cNvSpPr txBox="1"/>
          <p:nvPr/>
        </p:nvSpPr>
        <p:spPr>
          <a:xfrm>
            <a:off x="7301877" y="5407955"/>
            <a:ext cx="3568606" cy="646331"/>
          </a:xfrm>
          <a:prstGeom prst="rect">
            <a:avLst/>
          </a:prstGeom>
          <a:noFill/>
        </p:spPr>
        <p:txBody>
          <a:bodyPr wrap="none" rtlCol="0">
            <a:spAutoFit/>
          </a:bodyPr>
          <a:lstStyle/>
          <a:p>
            <a:r>
              <a:rPr kumimoji="1" lang="ja-JP" altLang="en-US" sz="3600" dirty="0"/>
              <a:t>①画像を集める</a:t>
            </a:r>
          </a:p>
        </p:txBody>
      </p:sp>
    </p:spTree>
    <p:extLst>
      <p:ext uri="{BB962C8B-B14F-4D97-AF65-F5344CB8AC3E}">
        <p14:creationId xmlns:p14="http://schemas.microsoft.com/office/powerpoint/2010/main" val="1049813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4030270" cy="646331"/>
          </a:xfrm>
          <a:prstGeom prst="rect">
            <a:avLst/>
          </a:prstGeom>
          <a:noFill/>
        </p:spPr>
        <p:txBody>
          <a:bodyPr wrap="none" rtlCol="0">
            <a:spAutoFit/>
          </a:bodyPr>
          <a:lstStyle/>
          <a:p>
            <a:r>
              <a:rPr kumimoji="1" lang="ja-JP" altLang="en-US" sz="3600" dirty="0"/>
              <a:t>②画像を分類する</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133" y="3655249"/>
            <a:ext cx="1440000" cy="14400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64" y="3655249"/>
            <a:ext cx="1440000" cy="14400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702" y="3655248"/>
            <a:ext cx="1512000" cy="15120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271" y="3727248"/>
            <a:ext cx="1440000" cy="14400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49840" y="3727248"/>
            <a:ext cx="1440000" cy="1440000"/>
          </a:xfrm>
          <a:prstGeom prst="rect">
            <a:avLst/>
          </a:prstGeom>
        </p:spPr>
      </p:pic>
      <p:pic>
        <p:nvPicPr>
          <p:cNvPr id="9" name="図 8"/>
          <p:cNvPicPr>
            <a:picLocks noChangeAspect="1"/>
          </p:cNvPicPr>
          <p:nvPr/>
        </p:nvPicPr>
        <p:blipFill>
          <a:blip r:embed="rId8"/>
          <a:stretch>
            <a:fillRect/>
          </a:stretch>
        </p:blipFill>
        <p:spPr>
          <a:xfrm>
            <a:off x="568569" y="1797819"/>
            <a:ext cx="1922960" cy="1505933"/>
          </a:xfrm>
          <a:prstGeom prst="rect">
            <a:avLst/>
          </a:prstGeom>
        </p:spPr>
      </p:pic>
      <p:pic>
        <p:nvPicPr>
          <p:cNvPr id="10" name="図 9"/>
          <p:cNvPicPr>
            <a:picLocks noChangeAspect="1"/>
          </p:cNvPicPr>
          <p:nvPr/>
        </p:nvPicPr>
        <p:blipFill>
          <a:blip r:embed="rId8"/>
          <a:stretch>
            <a:fillRect/>
          </a:stretch>
        </p:blipFill>
        <p:spPr>
          <a:xfrm>
            <a:off x="2825658" y="1797819"/>
            <a:ext cx="1922960" cy="1505933"/>
          </a:xfrm>
          <a:prstGeom prst="rect">
            <a:avLst/>
          </a:prstGeom>
        </p:spPr>
      </p:pic>
      <p:pic>
        <p:nvPicPr>
          <p:cNvPr id="11" name="図 10"/>
          <p:cNvPicPr>
            <a:picLocks noChangeAspect="1"/>
          </p:cNvPicPr>
          <p:nvPr/>
        </p:nvPicPr>
        <p:blipFill>
          <a:blip r:embed="rId8"/>
          <a:stretch>
            <a:fillRect/>
          </a:stretch>
        </p:blipFill>
        <p:spPr>
          <a:xfrm>
            <a:off x="5082747" y="1799368"/>
            <a:ext cx="1922960" cy="1505933"/>
          </a:xfrm>
          <a:prstGeom prst="rect">
            <a:avLst/>
          </a:prstGeom>
        </p:spPr>
      </p:pic>
      <p:pic>
        <p:nvPicPr>
          <p:cNvPr id="12" name="図 11"/>
          <p:cNvPicPr>
            <a:picLocks noChangeAspect="1"/>
          </p:cNvPicPr>
          <p:nvPr/>
        </p:nvPicPr>
        <p:blipFill>
          <a:blip r:embed="rId8"/>
          <a:stretch>
            <a:fillRect/>
          </a:stretch>
        </p:blipFill>
        <p:spPr>
          <a:xfrm>
            <a:off x="7339836" y="1797819"/>
            <a:ext cx="1922960" cy="1505933"/>
          </a:xfrm>
          <a:prstGeom prst="rect">
            <a:avLst/>
          </a:prstGeom>
        </p:spPr>
      </p:pic>
      <p:pic>
        <p:nvPicPr>
          <p:cNvPr id="13" name="図 12"/>
          <p:cNvPicPr>
            <a:picLocks noChangeAspect="1"/>
          </p:cNvPicPr>
          <p:nvPr/>
        </p:nvPicPr>
        <p:blipFill>
          <a:blip r:embed="rId8"/>
          <a:stretch>
            <a:fillRect/>
          </a:stretch>
        </p:blipFill>
        <p:spPr>
          <a:xfrm>
            <a:off x="9596075" y="1797819"/>
            <a:ext cx="1922960" cy="1505933"/>
          </a:xfrm>
          <a:prstGeom prst="rect">
            <a:avLst/>
          </a:prstGeom>
        </p:spPr>
      </p:pic>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564" y="5266139"/>
            <a:ext cx="1440000" cy="1440000"/>
          </a:xfrm>
          <a:prstGeom prst="rect">
            <a:avLst/>
          </a:prstGeom>
        </p:spPr>
      </p:pic>
      <p:pic>
        <p:nvPicPr>
          <p:cNvPr id="17" name="図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7133" y="5266139"/>
            <a:ext cx="1440000" cy="1440000"/>
          </a:xfrm>
          <a:prstGeom prst="rect">
            <a:avLst/>
          </a:prstGeom>
        </p:spPr>
      </p:pic>
      <p:pic>
        <p:nvPicPr>
          <p:cNvPr id="18" name="図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6702" y="5266139"/>
            <a:ext cx="1440000" cy="14400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271" y="5266139"/>
            <a:ext cx="1440000" cy="1440000"/>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85840" y="5266139"/>
            <a:ext cx="1440000" cy="1440000"/>
          </a:xfrm>
          <a:prstGeom prst="rect">
            <a:avLst/>
          </a:prstGeom>
        </p:spPr>
      </p:pic>
      <p:sp>
        <p:nvSpPr>
          <p:cNvPr id="23" name="正方形/長方形 22"/>
          <p:cNvSpPr/>
          <p:nvPr/>
        </p:nvSpPr>
        <p:spPr>
          <a:xfrm>
            <a:off x="428218" y="1089933"/>
            <a:ext cx="11232018" cy="707886"/>
          </a:xfrm>
          <a:prstGeom prst="rect">
            <a:avLst/>
          </a:prstGeom>
        </p:spPr>
        <p:txBody>
          <a:bodyPr wrap="square">
            <a:spAutoFit/>
          </a:bodyPr>
          <a:lstStyle/>
          <a:p>
            <a:r>
              <a:rPr kumimoji="1" lang="de-DE" altLang="ja-JP" sz="4000" dirty="0"/>
              <a:t>    </a:t>
            </a:r>
            <a:r>
              <a:rPr kumimoji="1" lang="de-DE" altLang="ja-JP" sz="4000" dirty="0" err="1"/>
              <a:t>apple</a:t>
            </a:r>
            <a:r>
              <a:rPr kumimoji="1" lang="de-DE" altLang="ja-JP" sz="4000" dirty="0"/>
              <a:t>           </a:t>
            </a:r>
            <a:r>
              <a:rPr kumimoji="1" lang="de-DE" altLang="ja-JP" sz="4000" dirty="0" err="1"/>
              <a:t>boss</a:t>
            </a:r>
            <a:r>
              <a:rPr kumimoji="1" lang="de-DE" altLang="ja-JP" sz="4000" dirty="0"/>
              <a:t>        GEORGIA       UCC          WONDA</a:t>
            </a:r>
            <a:endParaRPr kumimoji="1" lang="ja-JP" altLang="en-US" sz="4000" dirty="0"/>
          </a:p>
        </p:txBody>
      </p:sp>
    </p:spTree>
    <p:extLst>
      <p:ext uri="{BB962C8B-B14F-4D97-AF65-F5344CB8AC3E}">
        <p14:creationId xmlns:p14="http://schemas.microsoft.com/office/powerpoint/2010/main" val="41169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4491935" cy="646331"/>
          </a:xfrm>
          <a:prstGeom prst="rect">
            <a:avLst/>
          </a:prstGeom>
          <a:noFill/>
        </p:spPr>
        <p:txBody>
          <a:bodyPr wrap="none" rtlCol="0">
            <a:spAutoFit/>
          </a:bodyPr>
          <a:lstStyle/>
          <a:p>
            <a:r>
              <a:rPr kumimoji="1" lang="ja-JP" altLang="en-US" sz="3600" dirty="0"/>
              <a:t>③サイズを調整する</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14" y="1332346"/>
            <a:ext cx="4396324" cy="4396324"/>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180" y="2556143"/>
            <a:ext cx="1948729" cy="1948729"/>
          </a:xfrm>
          <a:prstGeom prst="rect">
            <a:avLst/>
          </a:prstGeom>
        </p:spPr>
      </p:pic>
      <p:sp>
        <p:nvSpPr>
          <p:cNvPr id="5" name="右矢印 4"/>
          <p:cNvSpPr/>
          <p:nvPr/>
        </p:nvSpPr>
        <p:spPr>
          <a:xfrm>
            <a:off x="6428509" y="3017888"/>
            <a:ext cx="1413163" cy="102523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571373" y="1332346"/>
            <a:ext cx="3214341" cy="646331"/>
          </a:xfrm>
          <a:prstGeom prst="rect">
            <a:avLst/>
          </a:prstGeom>
          <a:noFill/>
        </p:spPr>
        <p:txBody>
          <a:bodyPr wrap="square" rtlCol="0">
            <a:spAutoFit/>
          </a:bodyPr>
          <a:lstStyle/>
          <a:p>
            <a:r>
              <a:rPr kumimoji="1" lang="ja-JP" altLang="en-US" sz="3600" dirty="0"/>
              <a:t>２５６</a:t>
            </a:r>
            <a:r>
              <a:rPr kumimoji="1" lang="en-US" altLang="ja-JP" sz="3600" dirty="0"/>
              <a:t>×</a:t>
            </a:r>
            <a:r>
              <a:rPr kumimoji="1" lang="ja-JP" altLang="en-US" sz="3600" dirty="0"/>
              <a:t>２５６</a:t>
            </a:r>
          </a:p>
        </p:txBody>
      </p:sp>
    </p:spTree>
    <p:extLst>
      <p:ext uri="{BB962C8B-B14F-4D97-AF65-F5344CB8AC3E}">
        <p14:creationId xmlns:p14="http://schemas.microsoft.com/office/powerpoint/2010/main" val="6485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6643" y="756138"/>
            <a:ext cx="10018713" cy="1752599"/>
          </a:xfrm>
        </p:spPr>
        <p:txBody>
          <a:bodyPr/>
          <a:lstStyle/>
          <a:p>
            <a:r>
              <a:rPr kumimoji="1" lang="ja-JP" altLang="en-US" dirty="0"/>
              <a:t>今日の授業の内容</a:t>
            </a:r>
          </a:p>
        </p:txBody>
      </p:sp>
      <p:sp>
        <p:nvSpPr>
          <p:cNvPr id="3" name="コンテンツ プレースホルダー 2"/>
          <p:cNvSpPr>
            <a:spLocks noGrp="1"/>
          </p:cNvSpPr>
          <p:nvPr>
            <p:ph idx="1"/>
          </p:nvPr>
        </p:nvSpPr>
        <p:spPr>
          <a:xfrm>
            <a:off x="1677741" y="2508737"/>
            <a:ext cx="10018713" cy="2831123"/>
          </a:xfrm>
        </p:spPr>
        <p:txBody>
          <a:bodyPr>
            <a:noAutofit/>
          </a:bodyPr>
          <a:lstStyle/>
          <a:p>
            <a:r>
              <a:rPr kumimoji="1" lang="ja-JP" altLang="en-US" sz="4000" dirty="0"/>
              <a:t>画像を認識して発話するロボットの作成</a:t>
            </a:r>
            <a:endParaRPr kumimoji="1" lang="en-US" altLang="ja-JP" sz="4000" dirty="0"/>
          </a:p>
          <a:p>
            <a:r>
              <a:rPr lang="ja-JP" altLang="en-US" sz="4000" dirty="0"/>
              <a:t>モデルの作成</a:t>
            </a:r>
            <a:endParaRPr lang="en-US" altLang="ja-JP" sz="4000" dirty="0"/>
          </a:p>
        </p:txBody>
      </p:sp>
    </p:spTree>
    <p:extLst>
      <p:ext uri="{BB962C8B-B14F-4D97-AF65-F5344CB8AC3E}">
        <p14:creationId xmlns:p14="http://schemas.microsoft.com/office/powerpoint/2010/main" val="94753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3877985" cy="646331"/>
          </a:xfrm>
          <a:prstGeom prst="rect">
            <a:avLst/>
          </a:prstGeom>
          <a:noFill/>
        </p:spPr>
        <p:txBody>
          <a:bodyPr wrap="none" rtlCol="0">
            <a:spAutoFit/>
          </a:bodyPr>
          <a:lstStyle/>
          <a:p>
            <a:r>
              <a:rPr kumimoji="1" lang="ja-JP" altLang="en-US" sz="3600" dirty="0"/>
              <a:t>ハイコントラスト</a:t>
            </a:r>
          </a:p>
        </p:txBody>
      </p:sp>
      <p:pic>
        <p:nvPicPr>
          <p:cNvPr id="4097" name="Picture 1" descr="age7image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ge7image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112530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95905" y="612151"/>
            <a:ext cx="3877985" cy="646331"/>
          </a:xfrm>
          <a:prstGeom prst="rect">
            <a:avLst/>
          </a:prstGeom>
          <a:noFill/>
        </p:spPr>
        <p:txBody>
          <a:bodyPr wrap="none" rtlCol="0">
            <a:spAutoFit/>
          </a:bodyPr>
          <a:lstStyle/>
          <a:p>
            <a:r>
              <a:rPr kumimoji="1" lang="ja-JP" altLang="en-US" sz="3600" dirty="0"/>
              <a:t>ローコントラスト</a:t>
            </a:r>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ge7image8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13792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a:t>ガンマ変換</a:t>
            </a:r>
            <a:r>
              <a:rPr kumimoji="1" lang="en-US" altLang="ja-JP" sz="3600" dirty="0"/>
              <a:t> </a:t>
            </a:r>
            <a:r>
              <a:rPr kumimoji="1" lang="ja-JP" altLang="en-US" sz="3600" dirty="0"/>
              <a:t>　</a:t>
            </a:r>
            <a:r>
              <a:rPr kumimoji="1" lang="en-US" altLang="ja-JP" sz="3600" dirty="0" err="1"/>
              <a:t>γ</a:t>
            </a:r>
            <a:r>
              <a:rPr kumimoji="1" lang="ja-JP" altLang="en-US" sz="3600" dirty="0"/>
              <a:t>＜１</a:t>
            </a:r>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age7image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521195" y="242819"/>
            <a:ext cx="4208584" cy="369332"/>
          </a:xfrm>
          <a:prstGeom prst="rect">
            <a:avLst/>
          </a:prstGeom>
        </p:spPr>
        <p:txBody>
          <a:bodyPr wrap="square">
            <a:spAutoFit/>
          </a:bodyPr>
          <a:lstStyle/>
          <a:p>
            <a:r>
              <a:rPr lang="mr-IN" altLang="ja-JP" dirty="0" err="1"/>
              <a:t>Y</a:t>
            </a:r>
            <a:r>
              <a:rPr lang="mr-IN" altLang="ja-JP" dirty="0"/>
              <a:t> = 255 </a:t>
            </a:r>
            <a:r>
              <a:rPr lang="mr-IN" altLang="ja-JP" dirty="0" err="1"/>
              <a:t>x</a:t>
            </a:r>
            <a:r>
              <a:rPr lang="mr-IN" altLang="ja-JP" dirty="0"/>
              <a:t> ( </a:t>
            </a:r>
            <a:r>
              <a:rPr lang="mr-IN" altLang="ja-JP" dirty="0" err="1"/>
              <a:t>Y</a:t>
            </a:r>
            <a:r>
              <a:rPr lang="mr-IN" altLang="ja-JP" dirty="0"/>
              <a:t> ÷ 255)</a:t>
            </a:r>
            <a:r>
              <a:rPr lang="mr-IN" altLang="ja-JP" baseline="30000" dirty="0"/>
              <a:t>( 1 / </a:t>
            </a:r>
            <a:r>
              <a:rPr lang="mr-IN" altLang="ja-JP" baseline="30000" dirty="0" err="1"/>
              <a:t>γ</a:t>
            </a:r>
            <a:r>
              <a:rPr lang="mr-IN" altLang="ja-JP" baseline="30000" dirty="0"/>
              <a:t>)</a:t>
            </a:r>
            <a:endParaRPr lang="ja-JP" altLang="en-US" dirty="0"/>
          </a:p>
        </p:txBody>
      </p:sp>
      <p:sp>
        <p:nvSpPr>
          <p:cNvPr id="8" name="正方形/長方形 7"/>
          <p:cNvSpPr/>
          <p:nvPr/>
        </p:nvSpPr>
        <p:spPr>
          <a:xfrm>
            <a:off x="8757139" y="5988126"/>
            <a:ext cx="2479431" cy="584775"/>
          </a:xfrm>
          <a:prstGeom prst="rect">
            <a:avLst/>
          </a:prstGeom>
        </p:spPr>
        <p:txBody>
          <a:bodyPr wrap="square">
            <a:spAutoFit/>
          </a:bodyPr>
          <a:lstStyle/>
          <a:p>
            <a:r>
              <a:rPr lang="ja-JP" altLang="en-US" sz="3200" dirty="0"/>
              <a:t>暗くなる</a:t>
            </a:r>
          </a:p>
        </p:txBody>
      </p:sp>
      <p:sp>
        <p:nvSpPr>
          <p:cNvPr id="9" name="テキスト ボックス 8"/>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144428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430108" y="612151"/>
            <a:ext cx="4195379" cy="646331"/>
          </a:xfrm>
          <a:prstGeom prst="rect">
            <a:avLst/>
          </a:prstGeom>
          <a:noFill/>
        </p:spPr>
        <p:txBody>
          <a:bodyPr wrap="none" rtlCol="0">
            <a:spAutoFit/>
          </a:bodyPr>
          <a:lstStyle/>
          <a:p>
            <a:r>
              <a:rPr kumimoji="1" lang="ja-JP" altLang="en-US" sz="3600" dirty="0"/>
              <a:t>ガンマ変換</a:t>
            </a:r>
            <a:r>
              <a:rPr kumimoji="1" lang="en-US" altLang="ja-JP" sz="3600" dirty="0"/>
              <a:t> </a:t>
            </a:r>
            <a:r>
              <a:rPr kumimoji="1" lang="ja-JP" altLang="en-US" sz="3600" dirty="0"/>
              <a:t>　</a:t>
            </a:r>
            <a:r>
              <a:rPr kumimoji="1" lang="en-US" altLang="ja-JP" sz="3600" dirty="0" err="1"/>
              <a:t>γ</a:t>
            </a:r>
            <a:r>
              <a:rPr kumimoji="1" lang="ja-JP" altLang="en-US" sz="3600" dirty="0"/>
              <a:t>＞１</a:t>
            </a:r>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8757139" y="5988126"/>
            <a:ext cx="2479431" cy="584775"/>
          </a:xfrm>
          <a:prstGeom prst="rect">
            <a:avLst/>
          </a:prstGeom>
        </p:spPr>
        <p:txBody>
          <a:bodyPr wrap="square">
            <a:spAutoFit/>
          </a:bodyPr>
          <a:lstStyle/>
          <a:p>
            <a:r>
              <a:rPr lang="ja-JP" altLang="en-US" sz="3200" dirty="0"/>
              <a:t>明るくなる</a:t>
            </a:r>
          </a:p>
        </p:txBody>
      </p:sp>
      <p:pic>
        <p:nvPicPr>
          <p:cNvPr id="7169" name="Picture 1" descr="age7image56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208584" cy="420858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87161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7742967" y="726152"/>
            <a:ext cx="1569660" cy="646331"/>
          </a:xfrm>
          <a:prstGeom prst="rect">
            <a:avLst/>
          </a:prstGeom>
          <a:noFill/>
        </p:spPr>
        <p:txBody>
          <a:bodyPr wrap="none" rtlCol="0">
            <a:spAutoFit/>
          </a:bodyPr>
          <a:lstStyle/>
          <a:p>
            <a:r>
              <a:rPr kumimoji="1" lang="ja-JP" altLang="en-US" sz="3600"/>
              <a:t>平滑化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age7image58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08" y="1582615"/>
            <a:ext cx="4195379" cy="41953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110539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393822" y="708568"/>
            <a:ext cx="4339650" cy="646331"/>
          </a:xfrm>
          <a:prstGeom prst="rect">
            <a:avLst/>
          </a:prstGeom>
          <a:noFill/>
        </p:spPr>
        <p:txBody>
          <a:bodyPr wrap="none" rtlCol="0">
            <a:spAutoFit/>
          </a:bodyPr>
          <a:lstStyle/>
          <a:p>
            <a:r>
              <a:rPr kumimoji="1" lang="ja-JP" altLang="en-US" sz="3600"/>
              <a:t>ヒストグラム均一化</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 descr="age7image59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822"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6523893" y="5988126"/>
            <a:ext cx="4712678" cy="584775"/>
          </a:xfrm>
          <a:prstGeom prst="rect">
            <a:avLst/>
          </a:prstGeom>
        </p:spPr>
        <p:txBody>
          <a:bodyPr wrap="square">
            <a:spAutoFit/>
          </a:bodyPr>
          <a:lstStyle/>
          <a:p>
            <a:r>
              <a:rPr lang="ja-JP" altLang="en-US" sz="3200" dirty="0"/>
              <a:t>明るさのバランスを改善</a:t>
            </a:r>
          </a:p>
        </p:txBody>
      </p:sp>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871885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523893" y="785888"/>
            <a:ext cx="3877985" cy="646331"/>
          </a:xfrm>
          <a:prstGeom prst="rect">
            <a:avLst/>
          </a:prstGeom>
          <a:noFill/>
        </p:spPr>
        <p:txBody>
          <a:bodyPr wrap="none" rtlCol="0">
            <a:spAutoFit/>
          </a:bodyPr>
          <a:lstStyle/>
          <a:p>
            <a:r>
              <a:rPr kumimoji="1" lang="ja-JP" altLang="en-US" sz="3600"/>
              <a:t>ガウシアンノイズ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a:t>ノイズを付加</a:t>
            </a:r>
          </a:p>
        </p:txBody>
      </p:sp>
      <p:pic>
        <p:nvPicPr>
          <p:cNvPr id="10241" name="Picture 1" descr="age7image6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893" y="1582615"/>
            <a:ext cx="4209579" cy="42095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4802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162077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テキスト ボックス 4"/>
          <p:cNvSpPr txBox="1"/>
          <p:nvPr/>
        </p:nvSpPr>
        <p:spPr>
          <a:xfrm>
            <a:off x="6920522" y="785888"/>
            <a:ext cx="3416320" cy="646331"/>
          </a:xfrm>
          <a:prstGeom prst="rect">
            <a:avLst/>
          </a:prstGeom>
          <a:noFill/>
        </p:spPr>
        <p:txBody>
          <a:bodyPr wrap="none" rtlCol="0">
            <a:spAutoFit/>
          </a:bodyPr>
          <a:lstStyle/>
          <a:p>
            <a:r>
              <a:rPr kumimoji="1" lang="ja-JP" altLang="en-US" sz="3600"/>
              <a:t>ペッパーノイズ</a:t>
            </a:r>
            <a:endParaRPr kumimoji="1" lang="ja-JP" altLang="en-US" sz="3600" dirty="0"/>
          </a:p>
        </p:txBody>
      </p:sp>
      <p:pic>
        <p:nvPicPr>
          <p:cNvPr id="4098" name="Picture 2" descr="age7image5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3" y="1582615"/>
            <a:ext cx="4209580" cy="420958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7860324" y="5988126"/>
            <a:ext cx="2743199" cy="584775"/>
          </a:xfrm>
          <a:prstGeom prst="rect">
            <a:avLst/>
          </a:prstGeom>
        </p:spPr>
        <p:txBody>
          <a:bodyPr wrap="square">
            <a:spAutoFit/>
          </a:bodyPr>
          <a:lstStyle/>
          <a:p>
            <a:r>
              <a:rPr lang="ja-JP" altLang="en-US" sz="3200" dirty="0"/>
              <a:t>ノイズを付加</a:t>
            </a:r>
          </a:p>
        </p:txBody>
      </p:sp>
      <p:pic>
        <p:nvPicPr>
          <p:cNvPr id="11265" name="Picture 1" descr="age7image63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229" y="1582615"/>
            <a:ext cx="4210906" cy="421090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68569" y="412858"/>
            <a:ext cx="3568606" cy="646331"/>
          </a:xfrm>
          <a:prstGeom prst="rect">
            <a:avLst/>
          </a:prstGeom>
          <a:noFill/>
        </p:spPr>
        <p:txBody>
          <a:bodyPr wrap="none" rtlCol="0">
            <a:spAutoFit/>
          </a:bodyPr>
          <a:lstStyle/>
          <a:p>
            <a:r>
              <a:rPr kumimoji="1" lang="ja-JP" altLang="en-US" sz="3600" dirty="0"/>
              <a:t>④画像を増やす</a:t>
            </a:r>
          </a:p>
        </p:txBody>
      </p:sp>
    </p:spTree>
    <p:extLst>
      <p:ext uri="{BB962C8B-B14F-4D97-AF65-F5344CB8AC3E}">
        <p14:creationId xmlns:p14="http://schemas.microsoft.com/office/powerpoint/2010/main" val="52499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12858"/>
            <a:ext cx="3568606" cy="1754326"/>
          </a:xfrm>
          <a:prstGeom prst="rect">
            <a:avLst/>
          </a:prstGeom>
          <a:noFill/>
        </p:spPr>
        <p:txBody>
          <a:bodyPr wrap="none" rtlCol="0">
            <a:spAutoFit/>
          </a:bodyPr>
          <a:lstStyle/>
          <a:p>
            <a:r>
              <a:rPr kumimoji="1" lang="ja-JP" altLang="en-US" sz="3600" dirty="0"/>
              <a:t>④画像を増やす</a:t>
            </a:r>
            <a:endParaRPr kumimoji="1" lang="en-US" altLang="ja-JP" sz="3600" dirty="0"/>
          </a:p>
          <a:p>
            <a:endParaRPr kumimoji="1" lang="en-US" altLang="ja-JP" sz="3600" dirty="0"/>
          </a:p>
          <a:p>
            <a:r>
              <a:rPr kumimoji="1" lang="ja-JP" altLang="en-US" sz="3600" dirty="0"/>
              <a:t>回転させる</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846" y="3467102"/>
            <a:ext cx="3251200" cy="3251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949" y="3440546"/>
            <a:ext cx="3251200" cy="32512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1858" y="189346"/>
            <a:ext cx="3251200" cy="32512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2949" y="161637"/>
            <a:ext cx="3251200" cy="3251200"/>
          </a:xfrm>
          <a:prstGeom prst="rect">
            <a:avLst/>
          </a:prstGeom>
        </p:spPr>
      </p:pic>
    </p:spTree>
    <p:extLst>
      <p:ext uri="{BB962C8B-B14F-4D97-AF65-F5344CB8AC3E}">
        <p14:creationId xmlns:p14="http://schemas.microsoft.com/office/powerpoint/2010/main" val="183608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p:cNvSpPr txBox="1"/>
          <p:nvPr/>
        </p:nvSpPr>
        <p:spPr>
          <a:xfrm>
            <a:off x="568569" y="448028"/>
            <a:ext cx="6800260" cy="646331"/>
          </a:xfrm>
          <a:prstGeom prst="rect">
            <a:avLst/>
          </a:prstGeom>
          <a:noFill/>
        </p:spPr>
        <p:txBody>
          <a:bodyPr wrap="none" rtlCol="0">
            <a:spAutoFit/>
          </a:bodyPr>
          <a:lstStyle/>
          <a:p>
            <a:pPr lvl="0" defTabSz="914400"/>
            <a:r>
              <a:rPr lang="ja-JP" altLang="en-US" sz="3600" b="1" dirty="0"/>
              <a:t>⑤訓練用・検証用データを作成</a:t>
            </a:r>
            <a:endParaRPr lang="en-US" altLang="ja-JP" sz="3600" b="1"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477" y="2242089"/>
            <a:ext cx="1440000" cy="14400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908" y="2242089"/>
            <a:ext cx="1440000" cy="144000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4046" y="2242088"/>
            <a:ext cx="1512000" cy="1512000"/>
          </a:xfrm>
          <a:prstGeom prst="rect">
            <a:avLst/>
          </a:prstGeom>
        </p:spPr>
      </p:pic>
      <p:pic>
        <p:nvPicPr>
          <p:cNvPr id="6" name="図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9615" y="2314088"/>
            <a:ext cx="1440000" cy="1440000"/>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93184" y="2314088"/>
            <a:ext cx="1440000" cy="1440000"/>
          </a:xfrm>
          <a:prstGeom prst="rect">
            <a:avLst/>
          </a:prstGeom>
        </p:spPr>
      </p:pic>
      <p:sp>
        <p:nvSpPr>
          <p:cNvPr id="23" name="正方形/長方形 22"/>
          <p:cNvSpPr/>
          <p:nvPr/>
        </p:nvSpPr>
        <p:spPr>
          <a:xfrm>
            <a:off x="871562" y="1256187"/>
            <a:ext cx="11232018" cy="707886"/>
          </a:xfrm>
          <a:prstGeom prst="rect">
            <a:avLst/>
          </a:prstGeom>
        </p:spPr>
        <p:txBody>
          <a:bodyPr wrap="square">
            <a:spAutoFit/>
          </a:bodyPr>
          <a:lstStyle/>
          <a:p>
            <a:r>
              <a:rPr kumimoji="1" lang="de-DE" altLang="ja-JP" sz="4000" dirty="0"/>
              <a:t>    </a:t>
            </a:r>
            <a:r>
              <a:rPr kumimoji="1" lang="de-DE" altLang="ja-JP" sz="4000" dirty="0" err="1"/>
              <a:t>apple</a:t>
            </a:r>
            <a:r>
              <a:rPr kumimoji="1" lang="de-DE" altLang="ja-JP" sz="4000" dirty="0"/>
              <a:t>           </a:t>
            </a:r>
            <a:r>
              <a:rPr kumimoji="1" lang="de-DE" altLang="ja-JP" sz="4000" dirty="0" err="1"/>
              <a:t>boss</a:t>
            </a:r>
            <a:r>
              <a:rPr kumimoji="1" lang="de-DE" altLang="ja-JP" sz="4000" dirty="0"/>
              <a:t>        GEORGIA       UCC          WONDA</a:t>
            </a:r>
            <a:endParaRPr kumimoji="1" lang="ja-JP" altLang="en-US" sz="4000" dirty="0"/>
          </a:p>
        </p:txBody>
      </p:sp>
      <p:sp>
        <p:nvSpPr>
          <p:cNvPr id="5" name="正方形/長方形 4"/>
          <p:cNvSpPr/>
          <p:nvPr/>
        </p:nvSpPr>
        <p:spPr>
          <a:xfrm>
            <a:off x="485441" y="4541994"/>
            <a:ext cx="678339" cy="830997"/>
          </a:xfrm>
          <a:prstGeom prst="rect">
            <a:avLst/>
          </a:prstGeom>
        </p:spPr>
        <p:txBody>
          <a:bodyPr wrap="square">
            <a:spAutoFit/>
          </a:bodyPr>
          <a:lstStyle/>
          <a:p>
            <a:r>
              <a:rPr lang="en-US" altLang="ja-JP" sz="4800" b="1" dirty="0"/>
              <a:t>X   </a:t>
            </a:r>
          </a:p>
        </p:txBody>
      </p:sp>
      <p:sp>
        <p:nvSpPr>
          <p:cNvPr id="22" name="正方形/長方形 21"/>
          <p:cNvSpPr/>
          <p:nvPr/>
        </p:nvSpPr>
        <p:spPr>
          <a:xfrm>
            <a:off x="499296" y="5553373"/>
            <a:ext cx="678339" cy="830997"/>
          </a:xfrm>
          <a:prstGeom prst="rect">
            <a:avLst/>
          </a:prstGeom>
        </p:spPr>
        <p:txBody>
          <a:bodyPr wrap="square">
            <a:spAutoFit/>
          </a:bodyPr>
          <a:lstStyle/>
          <a:p>
            <a:r>
              <a:rPr lang="en-US" altLang="ja-JP" sz="4800" b="1" dirty="0"/>
              <a:t>Y   </a:t>
            </a:r>
          </a:p>
        </p:txBody>
      </p:sp>
      <p:grpSp>
        <p:nvGrpSpPr>
          <p:cNvPr id="14" name="図形グループ 13"/>
          <p:cNvGrpSpPr/>
          <p:nvPr/>
        </p:nvGrpSpPr>
        <p:grpSpPr>
          <a:xfrm>
            <a:off x="1550117" y="3754089"/>
            <a:ext cx="1890360" cy="2741117"/>
            <a:chOff x="1550117" y="3754089"/>
            <a:chExt cx="1918070" cy="2741117"/>
          </a:xfrm>
        </p:grpSpPr>
        <p:sp>
          <p:nvSpPr>
            <p:cNvPr id="20" name="正方形/長方形 19"/>
            <p:cNvSpPr/>
            <p:nvPr/>
          </p:nvSpPr>
          <p:spPr>
            <a:xfrm>
              <a:off x="1550117" y="4560406"/>
              <a:ext cx="1918070" cy="1692771"/>
            </a:xfrm>
            <a:prstGeom prst="rect">
              <a:avLst/>
            </a:prstGeom>
          </p:spPr>
          <p:txBody>
            <a:bodyPr wrap="square">
              <a:spAutoFit/>
            </a:bodyPr>
            <a:lstStyle/>
            <a:p>
              <a:r>
                <a:rPr lang="ja-JP" altLang="en-US" sz="2800" b="1" dirty="0"/>
                <a:t>２次元</a:t>
              </a:r>
              <a:endParaRPr lang="en-US" altLang="ja-JP" sz="2800" b="1" dirty="0"/>
            </a:p>
            <a:p>
              <a:r>
                <a:rPr lang="ja-JP" altLang="en-US" sz="2800" b="1" dirty="0"/>
                <a:t>配列</a:t>
              </a:r>
              <a:endParaRPr lang="en-US" altLang="ja-JP" sz="2800" b="1" dirty="0"/>
            </a:p>
            <a:p>
              <a:r>
                <a:rPr lang="en-US" altLang="ja-JP" sz="4800" b="1" dirty="0"/>
                <a:t> </a:t>
              </a:r>
            </a:p>
          </p:txBody>
        </p:sp>
        <p:sp>
          <p:nvSpPr>
            <p:cNvPr id="24" name="正方形/長方形 23"/>
            <p:cNvSpPr/>
            <p:nvPr/>
          </p:nvSpPr>
          <p:spPr>
            <a:xfrm flipH="1">
              <a:off x="1620979" y="3754089"/>
              <a:ext cx="601169" cy="830997"/>
            </a:xfrm>
            <a:prstGeom prst="rect">
              <a:avLst/>
            </a:prstGeom>
          </p:spPr>
          <p:txBody>
            <a:bodyPr wrap="square">
              <a:spAutoFit/>
            </a:bodyPr>
            <a:lstStyle/>
            <a:p>
              <a:r>
                <a:rPr lang="ja-JP" altLang="en-US" sz="4800" b="1" dirty="0"/>
                <a:t>↓</a:t>
              </a:r>
              <a:r>
                <a:rPr lang="en-US" altLang="ja-JP" sz="4800" b="1" dirty="0"/>
                <a:t>   </a:t>
              </a:r>
            </a:p>
          </p:txBody>
        </p:sp>
        <p:sp>
          <p:nvSpPr>
            <p:cNvPr id="25" name="正方形/長方形 24"/>
            <p:cNvSpPr/>
            <p:nvPr/>
          </p:nvSpPr>
          <p:spPr>
            <a:xfrm flipH="1">
              <a:off x="1634834" y="5664209"/>
              <a:ext cx="781277" cy="830997"/>
            </a:xfrm>
            <a:prstGeom prst="rect">
              <a:avLst/>
            </a:prstGeom>
          </p:spPr>
          <p:txBody>
            <a:bodyPr wrap="square">
              <a:spAutoFit/>
            </a:bodyPr>
            <a:lstStyle/>
            <a:p>
              <a:r>
                <a:rPr lang="ja-JP" altLang="en-US" sz="4800" b="1" dirty="0"/>
                <a:t>０</a:t>
              </a:r>
              <a:r>
                <a:rPr lang="en-US" altLang="ja-JP" sz="4800" b="1" dirty="0"/>
                <a:t>   </a:t>
              </a:r>
            </a:p>
          </p:txBody>
        </p:sp>
      </p:grpSp>
      <p:grpSp>
        <p:nvGrpSpPr>
          <p:cNvPr id="27" name="図形グループ 26"/>
          <p:cNvGrpSpPr/>
          <p:nvPr/>
        </p:nvGrpSpPr>
        <p:grpSpPr>
          <a:xfrm>
            <a:off x="3803654" y="3754089"/>
            <a:ext cx="1890360" cy="2741117"/>
            <a:chOff x="1550117" y="3754089"/>
            <a:chExt cx="1918070" cy="2741117"/>
          </a:xfrm>
        </p:grpSpPr>
        <p:sp>
          <p:nvSpPr>
            <p:cNvPr id="28" name="正方形/長方形 27"/>
            <p:cNvSpPr/>
            <p:nvPr/>
          </p:nvSpPr>
          <p:spPr>
            <a:xfrm>
              <a:off x="1550117" y="4560406"/>
              <a:ext cx="1918070" cy="1692771"/>
            </a:xfrm>
            <a:prstGeom prst="rect">
              <a:avLst/>
            </a:prstGeom>
          </p:spPr>
          <p:txBody>
            <a:bodyPr wrap="square">
              <a:spAutoFit/>
            </a:bodyPr>
            <a:lstStyle/>
            <a:p>
              <a:r>
                <a:rPr lang="ja-JP" altLang="en-US" sz="2800" b="1" dirty="0"/>
                <a:t>２次元</a:t>
              </a:r>
              <a:endParaRPr lang="en-US" altLang="ja-JP" sz="2800" b="1" dirty="0"/>
            </a:p>
            <a:p>
              <a:r>
                <a:rPr lang="ja-JP" altLang="en-US" sz="2800" b="1" dirty="0"/>
                <a:t>配列</a:t>
              </a:r>
              <a:endParaRPr lang="en-US" altLang="ja-JP" sz="2800" b="1" dirty="0"/>
            </a:p>
            <a:p>
              <a:r>
                <a:rPr lang="en-US" altLang="ja-JP" sz="4800" b="1" dirty="0"/>
                <a:t> </a:t>
              </a:r>
            </a:p>
          </p:txBody>
        </p:sp>
        <p:sp>
          <p:nvSpPr>
            <p:cNvPr id="29" name="正方形/長方形 28"/>
            <p:cNvSpPr/>
            <p:nvPr/>
          </p:nvSpPr>
          <p:spPr>
            <a:xfrm flipH="1">
              <a:off x="1620979" y="3754089"/>
              <a:ext cx="601169" cy="830997"/>
            </a:xfrm>
            <a:prstGeom prst="rect">
              <a:avLst/>
            </a:prstGeom>
          </p:spPr>
          <p:txBody>
            <a:bodyPr wrap="square">
              <a:spAutoFit/>
            </a:bodyPr>
            <a:lstStyle/>
            <a:p>
              <a:r>
                <a:rPr lang="ja-JP" altLang="en-US" sz="4800" b="1" dirty="0"/>
                <a:t>↓</a:t>
              </a:r>
              <a:r>
                <a:rPr lang="en-US" altLang="ja-JP" sz="4800" b="1" dirty="0"/>
                <a:t>   </a:t>
              </a:r>
            </a:p>
          </p:txBody>
        </p:sp>
        <p:sp>
          <p:nvSpPr>
            <p:cNvPr id="30" name="正方形/長方形 29"/>
            <p:cNvSpPr/>
            <p:nvPr/>
          </p:nvSpPr>
          <p:spPr>
            <a:xfrm flipH="1">
              <a:off x="1634834" y="5664209"/>
              <a:ext cx="781277" cy="830997"/>
            </a:xfrm>
            <a:prstGeom prst="rect">
              <a:avLst/>
            </a:prstGeom>
          </p:spPr>
          <p:txBody>
            <a:bodyPr wrap="square">
              <a:spAutoFit/>
            </a:bodyPr>
            <a:lstStyle/>
            <a:p>
              <a:r>
                <a:rPr lang="ja-JP" altLang="en-US" sz="4800" b="1" dirty="0"/>
                <a:t>１</a:t>
              </a:r>
              <a:r>
                <a:rPr lang="en-US" altLang="ja-JP" sz="4800" b="1" dirty="0"/>
                <a:t>   </a:t>
              </a:r>
            </a:p>
          </p:txBody>
        </p:sp>
      </p:grpSp>
      <p:grpSp>
        <p:nvGrpSpPr>
          <p:cNvPr id="31" name="図形グループ 30"/>
          <p:cNvGrpSpPr/>
          <p:nvPr/>
        </p:nvGrpSpPr>
        <p:grpSpPr>
          <a:xfrm>
            <a:off x="5949884" y="3754088"/>
            <a:ext cx="1890360" cy="2741117"/>
            <a:chOff x="1550117" y="3754089"/>
            <a:chExt cx="1918070" cy="2741117"/>
          </a:xfrm>
        </p:grpSpPr>
        <p:sp>
          <p:nvSpPr>
            <p:cNvPr id="32" name="正方形/長方形 31"/>
            <p:cNvSpPr/>
            <p:nvPr/>
          </p:nvSpPr>
          <p:spPr>
            <a:xfrm>
              <a:off x="1550117" y="4560406"/>
              <a:ext cx="1918070" cy="1692771"/>
            </a:xfrm>
            <a:prstGeom prst="rect">
              <a:avLst/>
            </a:prstGeom>
          </p:spPr>
          <p:txBody>
            <a:bodyPr wrap="square">
              <a:spAutoFit/>
            </a:bodyPr>
            <a:lstStyle/>
            <a:p>
              <a:r>
                <a:rPr lang="ja-JP" altLang="en-US" sz="2800" b="1" dirty="0"/>
                <a:t>２次元</a:t>
              </a:r>
              <a:endParaRPr lang="en-US" altLang="ja-JP" sz="2800" b="1" dirty="0"/>
            </a:p>
            <a:p>
              <a:r>
                <a:rPr lang="ja-JP" altLang="en-US" sz="2800" b="1" dirty="0"/>
                <a:t>配列</a:t>
              </a:r>
              <a:endParaRPr lang="en-US" altLang="ja-JP" sz="2800" b="1" dirty="0"/>
            </a:p>
            <a:p>
              <a:r>
                <a:rPr lang="en-US" altLang="ja-JP" sz="4800" b="1" dirty="0"/>
                <a:t> </a:t>
              </a:r>
            </a:p>
          </p:txBody>
        </p:sp>
        <p:sp>
          <p:nvSpPr>
            <p:cNvPr id="33" name="正方形/長方形 32"/>
            <p:cNvSpPr/>
            <p:nvPr/>
          </p:nvSpPr>
          <p:spPr>
            <a:xfrm flipH="1">
              <a:off x="1620979" y="3754089"/>
              <a:ext cx="601169" cy="830997"/>
            </a:xfrm>
            <a:prstGeom prst="rect">
              <a:avLst/>
            </a:prstGeom>
          </p:spPr>
          <p:txBody>
            <a:bodyPr wrap="square">
              <a:spAutoFit/>
            </a:bodyPr>
            <a:lstStyle/>
            <a:p>
              <a:r>
                <a:rPr lang="ja-JP" altLang="en-US" sz="4800" b="1" dirty="0"/>
                <a:t>↓</a:t>
              </a:r>
              <a:r>
                <a:rPr lang="en-US" altLang="ja-JP" sz="4800" b="1" dirty="0"/>
                <a:t>   </a:t>
              </a:r>
            </a:p>
          </p:txBody>
        </p:sp>
        <p:sp>
          <p:nvSpPr>
            <p:cNvPr id="34" name="正方形/長方形 33"/>
            <p:cNvSpPr/>
            <p:nvPr/>
          </p:nvSpPr>
          <p:spPr>
            <a:xfrm flipH="1">
              <a:off x="1634834" y="5664209"/>
              <a:ext cx="781277" cy="830997"/>
            </a:xfrm>
            <a:prstGeom prst="rect">
              <a:avLst/>
            </a:prstGeom>
          </p:spPr>
          <p:txBody>
            <a:bodyPr wrap="square">
              <a:spAutoFit/>
            </a:bodyPr>
            <a:lstStyle/>
            <a:p>
              <a:r>
                <a:rPr lang="ja-JP" altLang="en-US" sz="4800" b="1" dirty="0"/>
                <a:t>２</a:t>
              </a:r>
              <a:r>
                <a:rPr lang="en-US" altLang="ja-JP" sz="4800" b="1" dirty="0"/>
                <a:t>   </a:t>
              </a:r>
            </a:p>
          </p:txBody>
        </p:sp>
      </p:grpSp>
      <p:grpSp>
        <p:nvGrpSpPr>
          <p:cNvPr id="35" name="図形グループ 34"/>
          <p:cNvGrpSpPr/>
          <p:nvPr/>
        </p:nvGrpSpPr>
        <p:grpSpPr>
          <a:xfrm>
            <a:off x="8225920" y="3754088"/>
            <a:ext cx="1890360" cy="2741117"/>
            <a:chOff x="1550117" y="3754089"/>
            <a:chExt cx="1918070" cy="2741117"/>
          </a:xfrm>
        </p:grpSpPr>
        <p:sp>
          <p:nvSpPr>
            <p:cNvPr id="36" name="正方形/長方形 35"/>
            <p:cNvSpPr/>
            <p:nvPr/>
          </p:nvSpPr>
          <p:spPr>
            <a:xfrm>
              <a:off x="1550117" y="4560406"/>
              <a:ext cx="1918070" cy="1692771"/>
            </a:xfrm>
            <a:prstGeom prst="rect">
              <a:avLst/>
            </a:prstGeom>
          </p:spPr>
          <p:txBody>
            <a:bodyPr wrap="square">
              <a:spAutoFit/>
            </a:bodyPr>
            <a:lstStyle/>
            <a:p>
              <a:r>
                <a:rPr lang="ja-JP" altLang="en-US" sz="2800" b="1" dirty="0"/>
                <a:t>２次元</a:t>
              </a:r>
              <a:endParaRPr lang="en-US" altLang="ja-JP" sz="2800" b="1" dirty="0"/>
            </a:p>
            <a:p>
              <a:r>
                <a:rPr lang="ja-JP" altLang="en-US" sz="2800" b="1" dirty="0"/>
                <a:t>配列</a:t>
              </a:r>
              <a:endParaRPr lang="en-US" altLang="ja-JP" sz="2800" b="1" dirty="0"/>
            </a:p>
            <a:p>
              <a:r>
                <a:rPr lang="en-US" altLang="ja-JP" sz="4800" b="1" dirty="0"/>
                <a:t> </a:t>
              </a:r>
            </a:p>
          </p:txBody>
        </p:sp>
        <p:sp>
          <p:nvSpPr>
            <p:cNvPr id="37" name="正方形/長方形 36"/>
            <p:cNvSpPr/>
            <p:nvPr/>
          </p:nvSpPr>
          <p:spPr>
            <a:xfrm flipH="1">
              <a:off x="1620979" y="3754089"/>
              <a:ext cx="601169" cy="830997"/>
            </a:xfrm>
            <a:prstGeom prst="rect">
              <a:avLst/>
            </a:prstGeom>
          </p:spPr>
          <p:txBody>
            <a:bodyPr wrap="square">
              <a:spAutoFit/>
            </a:bodyPr>
            <a:lstStyle/>
            <a:p>
              <a:r>
                <a:rPr lang="ja-JP" altLang="en-US" sz="4800" b="1" dirty="0"/>
                <a:t>↓</a:t>
              </a:r>
              <a:r>
                <a:rPr lang="en-US" altLang="ja-JP" sz="4800" b="1" dirty="0"/>
                <a:t>   </a:t>
              </a:r>
            </a:p>
          </p:txBody>
        </p:sp>
        <p:sp>
          <p:nvSpPr>
            <p:cNvPr id="38" name="正方形/長方形 37"/>
            <p:cNvSpPr/>
            <p:nvPr/>
          </p:nvSpPr>
          <p:spPr>
            <a:xfrm flipH="1">
              <a:off x="1634834" y="5664209"/>
              <a:ext cx="781277" cy="830997"/>
            </a:xfrm>
            <a:prstGeom prst="rect">
              <a:avLst/>
            </a:prstGeom>
          </p:spPr>
          <p:txBody>
            <a:bodyPr wrap="square">
              <a:spAutoFit/>
            </a:bodyPr>
            <a:lstStyle/>
            <a:p>
              <a:r>
                <a:rPr lang="ja-JP" altLang="en-US" sz="4800" b="1" dirty="0"/>
                <a:t>３</a:t>
              </a:r>
              <a:r>
                <a:rPr lang="en-US" altLang="ja-JP" sz="4800" b="1" dirty="0"/>
                <a:t>   </a:t>
              </a:r>
            </a:p>
          </p:txBody>
        </p:sp>
      </p:grpSp>
      <p:grpSp>
        <p:nvGrpSpPr>
          <p:cNvPr id="39" name="図形グループ 38"/>
          <p:cNvGrpSpPr/>
          <p:nvPr/>
        </p:nvGrpSpPr>
        <p:grpSpPr>
          <a:xfrm>
            <a:off x="10485086" y="3754088"/>
            <a:ext cx="1890360" cy="2741117"/>
            <a:chOff x="1550117" y="3754089"/>
            <a:chExt cx="1918070" cy="2741117"/>
          </a:xfrm>
        </p:grpSpPr>
        <p:sp>
          <p:nvSpPr>
            <p:cNvPr id="40" name="正方形/長方形 39"/>
            <p:cNvSpPr/>
            <p:nvPr/>
          </p:nvSpPr>
          <p:spPr>
            <a:xfrm>
              <a:off x="1550117" y="4560406"/>
              <a:ext cx="1918070" cy="1692771"/>
            </a:xfrm>
            <a:prstGeom prst="rect">
              <a:avLst/>
            </a:prstGeom>
          </p:spPr>
          <p:txBody>
            <a:bodyPr wrap="square">
              <a:spAutoFit/>
            </a:bodyPr>
            <a:lstStyle/>
            <a:p>
              <a:r>
                <a:rPr lang="ja-JP" altLang="en-US" sz="2800" b="1" dirty="0"/>
                <a:t>２次元</a:t>
              </a:r>
              <a:endParaRPr lang="en-US" altLang="ja-JP" sz="2800" b="1" dirty="0"/>
            </a:p>
            <a:p>
              <a:r>
                <a:rPr lang="ja-JP" altLang="en-US" sz="2800" b="1" dirty="0"/>
                <a:t>配列</a:t>
              </a:r>
              <a:endParaRPr lang="en-US" altLang="ja-JP" sz="2800" b="1" dirty="0"/>
            </a:p>
            <a:p>
              <a:r>
                <a:rPr lang="en-US" altLang="ja-JP" sz="4800" b="1" dirty="0"/>
                <a:t> </a:t>
              </a:r>
            </a:p>
          </p:txBody>
        </p:sp>
        <p:sp>
          <p:nvSpPr>
            <p:cNvPr id="41" name="正方形/長方形 40"/>
            <p:cNvSpPr/>
            <p:nvPr/>
          </p:nvSpPr>
          <p:spPr>
            <a:xfrm flipH="1">
              <a:off x="1620979" y="3754089"/>
              <a:ext cx="601169" cy="830997"/>
            </a:xfrm>
            <a:prstGeom prst="rect">
              <a:avLst/>
            </a:prstGeom>
          </p:spPr>
          <p:txBody>
            <a:bodyPr wrap="square">
              <a:spAutoFit/>
            </a:bodyPr>
            <a:lstStyle/>
            <a:p>
              <a:r>
                <a:rPr lang="ja-JP" altLang="en-US" sz="4800" b="1" dirty="0"/>
                <a:t>↓</a:t>
              </a:r>
              <a:r>
                <a:rPr lang="en-US" altLang="ja-JP" sz="4800" b="1" dirty="0"/>
                <a:t>   </a:t>
              </a:r>
            </a:p>
          </p:txBody>
        </p:sp>
        <p:sp>
          <p:nvSpPr>
            <p:cNvPr id="42" name="正方形/長方形 41"/>
            <p:cNvSpPr/>
            <p:nvPr/>
          </p:nvSpPr>
          <p:spPr>
            <a:xfrm flipH="1">
              <a:off x="1634834" y="5664209"/>
              <a:ext cx="781277" cy="830997"/>
            </a:xfrm>
            <a:prstGeom prst="rect">
              <a:avLst/>
            </a:prstGeom>
          </p:spPr>
          <p:txBody>
            <a:bodyPr wrap="square">
              <a:spAutoFit/>
            </a:bodyPr>
            <a:lstStyle/>
            <a:p>
              <a:r>
                <a:rPr lang="ja-JP" altLang="en-US" sz="4800" b="1" dirty="0"/>
                <a:t>４</a:t>
              </a:r>
              <a:r>
                <a:rPr lang="en-US" altLang="ja-JP" sz="4800" b="1" dirty="0"/>
                <a:t>   </a:t>
              </a:r>
            </a:p>
          </p:txBody>
        </p:sp>
      </p:grpSp>
    </p:spTree>
    <p:extLst>
      <p:ext uri="{BB962C8B-B14F-4D97-AF65-F5344CB8AC3E}">
        <p14:creationId xmlns:p14="http://schemas.microsoft.com/office/powerpoint/2010/main" val="72770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p:cNvSpPr txBox="1"/>
          <p:nvPr/>
        </p:nvSpPr>
        <p:spPr>
          <a:xfrm>
            <a:off x="767862" y="393046"/>
            <a:ext cx="10972800" cy="6124754"/>
          </a:xfrm>
          <a:prstGeom prst="rect">
            <a:avLst/>
          </a:prstGeom>
          <a:noFill/>
        </p:spPr>
        <p:txBody>
          <a:bodyPr wrap="square" rtlCol="0">
            <a:spAutoFit/>
          </a:bodyPr>
          <a:lstStyle/>
          <a:p>
            <a:pPr algn="ctr"/>
            <a:r>
              <a:rPr kumimoji="1" lang="ja-JP" altLang="en-US" sz="2800" dirty="0"/>
              <a:t>授業のすすめかた</a:t>
            </a:r>
            <a:endParaRPr kumimoji="1" lang="en-US" altLang="ja-JP" sz="2800" dirty="0"/>
          </a:p>
          <a:p>
            <a:endParaRPr kumimoji="1" lang="en-US" altLang="ja-JP" sz="2800" dirty="0"/>
          </a:p>
          <a:p>
            <a:r>
              <a:rPr kumimoji="1" lang="ja-JP" altLang="en-US" sz="2800" dirty="0"/>
              <a:t>・原則として実習です。その回のテキストをみて、各自のペースで演習を行って下さい。早く終ったら、次に進んで結構です。</a:t>
            </a:r>
            <a:endParaRPr kumimoji="1" lang="en-US" altLang="ja-JP" sz="2800" dirty="0"/>
          </a:p>
          <a:p>
            <a:endParaRPr kumimoji="1" lang="en-US" altLang="ja-JP" sz="2800" dirty="0"/>
          </a:p>
          <a:p>
            <a:r>
              <a:rPr kumimoji="1" lang="ja-JP" altLang="en-US" sz="2800" dirty="0"/>
              <a:t>・その回の演習が全て終ったら、必要に応じて周りの人をアシストして下さい。</a:t>
            </a:r>
            <a:endParaRPr kumimoji="1" lang="en-US" altLang="ja-JP" sz="2800" dirty="0"/>
          </a:p>
          <a:p>
            <a:endParaRPr kumimoji="1" lang="en-US" altLang="ja-JP" sz="2800" dirty="0"/>
          </a:p>
          <a:p>
            <a:r>
              <a:rPr kumimoji="1" lang="ja-JP" altLang="en-US" sz="2800" dirty="0"/>
              <a:t>・やってみてわからない点は、</a:t>
            </a:r>
            <a:r>
              <a:rPr kumimoji="1" lang="ja-JP" altLang="en-US" sz="2800" b="1" dirty="0">
                <a:solidFill>
                  <a:srgbClr val="FF0000"/>
                </a:solidFill>
              </a:rPr>
              <a:t>その場で質問</a:t>
            </a:r>
            <a:r>
              <a:rPr kumimoji="1" lang="ja-JP" altLang="en-US" sz="2800" dirty="0"/>
              <a:t>して下さい。</a:t>
            </a:r>
            <a:endParaRPr kumimoji="1" lang="en-US" altLang="ja-JP" sz="2800" dirty="0"/>
          </a:p>
          <a:p>
            <a:endParaRPr kumimoji="1" lang="en-US" altLang="ja-JP" sz="2800" dirty="0"/>
          </a:p>
          <a:p>
            <a:r>
              <a:rPr kumimoji="1" lang="ja-JP" altLang="en-US" sz="2800" dirty="0"/>
              <a:t>・途中で解説を行います。その場合は、作業をとめて聞いて下さい。</a:t>
            </a:r>
            <a:endParaRPr kumimoji="1" lang="en-US" altLang="ja-JP" sz="2800" dirty="0"/>
          </a:p>
          <a:p>
            <a:endParaRPr kumimoji="1" lang="en-US" altLang="ja-JP" sz="2800" dirty="0"/>
          </a:p>
          <a:p>
            <a:r>
              <a:rPr kumimoji="1" lang="ja-JP" altLang="en-US" sz="2800" dirty="0"/>
              <a:t>・今回は、前回の続きです。前回休んだ人は、前回のテキストをみて演習を行って下さい。</a:t>
            </a:r>
            <a:endParaRPr kumimoji="1" lang="en-US" altLang="ja-JP" sz="2800" dirty="0"/>
          </a:p>
        </p:txBody>
      </p:sp>
    </p:spTree>
    <p:extLst>
      <p:ext uri="{BB962C8B-B14F-4D97-AF65-F5344CB8AC3E}">
        <p14:creationId xmlns:p14="http://schemas.microsoft.com/office/powerpoint/2010/main" val="1006421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11979943" cy="6437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⑤訓練用・検証用データを作成</a:t>
            </a:r>
            <a:endParaRPr lang="en-US" altLang="ja-JP" sz="4000" b="1" dirty="0"/>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ja-JP" altLang="en-US" sz="3200" b="1" dirty="0"/>
              <a:t>フォルダに区分された画像ファイルから</a:t>
            </a:r>
            <a:endParaRPr lang="en-US" altLang="ja-JP" sz="3200" b="1" dirty="0"/>
          </a:p>
          <a:p>
            <a:pPr marL="0" lvl="0" indent="0" defTabSz="914400">
              <a:spcBef>
                <a:spcPts val="0"/>
              </a:spcBef>
              <a:spcAft>
                <a:spcPts val="0"/>
              </a:spcAft>
              <a:buClrTx/>
              <a:buSzTx/>
              <a:buNone/>
            </a:pPr>
            <a:r>
              <a:rPr lang="en-US" altLang="ja-JP" sz="4000" b="1" dirty="0"/>
              <a:t>X</a:t>
            </a:r>
            <a:r>
              <a:rPr lang="ja-JP" altLang="en-US" sz="4000" b="1" dirty="0"/>
              <a:t>の要素　画像データ（</a:t>
            </a:r>
            <a:r>
              <a:rPr lang="en-US" altLang="ja-JP" sz="4000" b="1" dirty="0"/>
              <a:t>※</a:t>
            </a:r>
            <a:r>
              <a:rPr lang="ja-JP" altLang="en-US" sz="4000" b="1" dirty="0"/>
              <a:t>）を表す</a:t>
            </a:r>
            <a:r>
              <a:rPr lang="en-US" altLang="ja-JP" sz="4000" b="1" dirty="0" err="1"/>
              <a:t>numpy</a:t>
            </a:r>
            <a:r>
              <a:rPr lang="ja-JP" altLang="en-US" sz="4000" b="1" dirty="0"/>
              <a:t>の配列</a:t>
            </a:r>
            <a:endParaRPr lang="en-US" altLang="ja-JP" sz="4000" b="1" dirty="0"/>
          </a:p>
          <a:p>
            <a:pPr marL="0" lvl="0" indent="0" defTabSz="914400">
              <a:spcBef>
                <a:spcPts val="0"/>
              </a:spcBef>
              <a:spcAft>
                <a:spcPts val="0"/>
              </a:spcAft>
              <a:buClrTx/>
              <a:buSzTx/>
              <a:buNone/>
            </a:pPr>
            <a:r>
              <a:rPr lang="en-US" altLang="ja-JP" sz="4000" b="1" dirty="0"/>
              <a:t>Y</a:t>
            </a:r>
            <a:r>
              <a:rPr lang="ja-JP" altLang="en-US" sz="4000" b="1" dirty="0"/>
              <a:t>の要素　画像のカテゴリを表す数値（０</a:t>
            </a:r>
            <a:r>
              <a:rPr lang="en-US" altLang="ja-JP" sz="4000" b="1" dirty="0"/>
              <a:t>〜</a:t>
            </a:r>
            <a:r>
              <a:rPr lang="ja-JP" altLang="en-US" sz="4000" b="1" dirty="0"/>
              <a:t>４）</a:t>
            </a:r>
            <a:endParaRPr lang="en-US" altLang="ja-JP" sz="4000" b="1" dirty="0"/>
          </a:p>
          <a:p>
            <a:pPr marL="0" indent="0" defTabSz="914400">
              <a:spcBef>
                <a:spcPts val="0"/>
              </a:spcBef>
              <a:spcAft>
                <a:spcPts val="0"/>
              </a:spcAft>
              <a:buClrTx/>
              <a:buSzTx/>
              <a:buNone/>
            </a:pPr>
            <a:r>
              <a:rPr lang="en-US" altLang="ja-JP" sz="4000" b="1" dirty="0"/>
              <a:t>	</a:t>
            </a:r>
            <a:r>
              <a:rPr lang="en-US" altLang="ja-JP" sz="3200" b="1" dirty="0"/>
              <a:t>※</a:t>
            </a:r>
            <a:r>
              <a:rPr lang="ja-JP" altLang="en-US" sz="3200" b="1" dirty="0"/>
              <a:t>画像データはさらに３２</a:t>
            </a:r>
            <a:r>
              <a:rPr lang="en-US" altLang="ja-JP" sz="3200" b="1" dirty="0"/>
              <a:t>×</a:t>
            </a:r>
            <a:r>
              <a:rPr lang="ja-JP" altLang="en-US" sz="3200" b="1" dirty="0"/>
              <a:t>３２に縮小</a:t>
            </a:r>
            <a:endParaRPr lang="en-US" altLang="ja-JP" sz="3200" b="1" dirty="0"/>
          </a:p>
          <a:p>
            <a:pPr marL="0" lvl="0" indent="0" defTabSz="914400">
              <a:spcBef>
                <a:spcPts val="0"/>
              </a:spcBef>
              <a:spcAft>
                <a:spcPts val="0"/>
              </a:spcAft>
              <a:buClrTx/>
              <a:buSzTx/>
              <a:buNone/>
            </a:pPr>
            <a:endParaRPr lang="en-US" altLang="ja-JP" sz="2800" b="1" dirty="0"/>
          </a:p>
          <a:p>
            <a:pPr marL="0" lvl="0" indent="0" defTabSz="914400">
              <a:spcBef>
                <a:spcPts val="0"/>
              </a:spcBef>
              <a:spcAft>
                <a:spcPts val="0"/>
              </a:spcAft>
              <a:buClrTx/>
              <a:buSzTx/>
              <a:buNone/>
            </a:pPr>
            <a:r>
              <a:rPr lang="ja-JP" altLang="en-US" sz="4000" b="1" dirty="0"/>
              <a:t>→訓練用データと検証用データに分ける</a:t>
            </a:r>
            <a:endParaRPr lang="en-US" altLang="ja-JP" sz="40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347733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8959653" cy="1103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⑤訓練用・検証用データを作成</a:t>
            </a:r>
            <a:endParaRPr lang="en-US" altLang="ja-JP" sz="4000" b="1" dirty="0"/>
          </a:p>
          <a:p>
            <a:pPr marL="0" lvl="0" indent="0" defTabSz="914400">
              <a:spcBef>
                <a:spcPts val="0"/>
              </a:spcBef>
              <a:spcAft>
                <a:spcPts val="0"/>
              </a:spcAft>
              <a:buClrTx/>
              <a:buSzTx/>
              <a:buNone/>
            </a:pPr>
            <a:endParaRPr lang="en-US"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3" name="正方形/長方形 2"/>
          <p:cNvSpPr/>
          <p:nvPr/>
        </p:nvSpPr>
        <p:spPr>
          <a:xfrm>
            <a:off x="1191491" y="2022763"/>
            <a:ext cx="1163782" cy="4184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en-US" altLang="ja-JP" sz="4000" dirty="0"/>
          </a:p>
          <a:p>
            <a:pPr algn="ctr"/>
            <a:r>
              <a:rPr kumimoji="1" lang="ja-JP" altLang="en-US" sz="4000" dirty="0"/>
              <a:t>３</a:t>
            </a:r>
            <a:r>
              <a:rPr kumimoji="1" lang="en-US" altLang="ja-JP" sz="4000" dirty="0"/>
              <a:t> </a:t>
            </a:r>
            <a:r>
              <a:rPr kumimoji="1" lang="ja-JP" altLang="en-US" sz="4000" dirty="0"/>
              <a:t>０</a:t>
            </a:r>
            <a:r>
              <a:rPr kumimoji="1" lang="en-US" altLang="ja-JP" sz="4000" dirty="0"/>
              <a:t> </a:t>
            </a:r>
            <a:r>
              <a:rPr kumimoji="1" lang="ja-JP" altLang="en-US" sz="4000" dirty="0"/>
              <a:t>３</a:t>
            </a:r>
            <a:r>
              <a:rPr kumimoji="1" lang="en-US" altLang="ja-JP" sz="4000" dirty="0"/>
              <a:t> </a:t>
            </a:r>
            <a:r>
              <a:rPr kumimoji="1" lang="ja-JP" altLang="en-US" sz="4000" dirty="0"/>
              <a:t>２</a:t>
            </a:r>
            <a:r>
              <a:rPr kumimoji="1" lang="en-US" altLang="ja-JP" sz="4000" dirty="0"/>
              <a:t> </a:t>
            </a:r>
            <a:r>
              <a:rPr kumimoji="1" lang="ja-JP" altLang="en-US" sz="4000" dirty="0"/>
              <a:t>・・</a:t>
            </a:r>
            <a:endParaRPr kumimoji="1" lang="en-US" altLang="ja-JP" sz="4000" dirty="0"/>
          </a:p>
          <a:p>
            <a:pPr algn="ctr"/>
            <a:endParaRPr kumimoji="1" lang="ja-JP" altLang="en-US" sz="4000" dirty="0"/>
          </a:p>
        </p:txBody>
      </p:sp>
      <p:sp>
        <p:nvSpPr>
          <p:cNvPr id="7" name="正方形/長方形 6"/>
          <p:cNvSpPr/>
          <p:nvPr/>
        </p:nvSpPr>
        <p:spPr>
          <a:xfrm>
            <a:off x="3278720" y="2022763"/>
            <a:ext cx="8248263" cy="4184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4000" dirty="0"/>
          </a:p>
          <a:p>
            <a:pPr algn="ctr"/>
            <a:r>
              <a:rPr kumimoji="1" lang="en-US" altLang="ja-JP" sz="4000" dirty="0"/>
              <a:t>UCC</a:t>
            </a:r>
            <a:r>
              <a:rPr kumimoji="1" lang="ja-JP" altLang="en-US" sz="4000" dirty="0"/>
              <a:t>の画像データ（配列）</a:t>
            </a:r>
            <a:endParaRPr kumimoji="1" lang="en-US" altLang="ja-JP" sz="4000" dirty="0"/>
          </a:p>
          <a:p>
            <a:pPr algn="ctr"/>
            <a:r>
              <a:rPr kumimoji="1" lang="en-US" altLang="ja-JP" sz="4000" dirty="0"/>
              <a:t>apple</a:t>
            </a:r>
            <a:r>
              <a:rPr kumimoji="1" lang="ja-JP" altLang="en-US" sz="4000" dirty="0"/>
              <a:t>の画像データ（配列）</a:t>
            </a:r>
            <a:endParaRPr kumimoji="1" lang="en-US" altLang="ja-JP" sz="4000" dirty="0"/>
          </a:p>
          <a:p>
            <a:pPr algn="ctr"/>
            <a:r>
              <a:rPr kumimoji="1" lang="en-US" altLang="ja-JP" sz="4000" dirty="0"/>
              <a:t>UCC</a:t>
            </a:r>
            <a:r>
              <a:rPr kumimoji="1" lang="ja-JP" altLang="en-US" sz="4000" dirty="0"/>
              <a:t>の画像データ（配列）</a:t>
            </a:r>
            <a:endParaRPr kumimoji="1" lang="en-US" altLang="ja-JP" sz="4000" dirty="0"/>
          </a:p>
          <a:p>
            <a:pPr algn="ctr"/>
            <a:r>
              <a:rPr kumimoji="1" lang="en-US" altLang="ja-JP" sz="4000" dirty="0"/>
              <a:t>GEORGIA</a:t>
            </a:r>
            <a:r>
              <a:rPr kumimoji="1" lang="ja-JP" altLang="en-US" sz="4000" dirty="0"/>
              <a:t>の画像データ（配列）</a:t>
            </a:r>
            <a:endParaRPr kumimoji="1" lang="en-US" altLang="ja-JP" sz="4000" dirty="0"/>
          </a:p>
          <a:p>
            <a:pPr algn="ctr"/>
            <a:r>
              <a:rPr kumimoji="1" lang="ja-JP" altLang="en-US" sz="4000" dirty="0"/>
              <a:t>・</a:t>
            </a:r>
            <a:endParaRPr kumimoji="1" lang="en-US" altLang="ja-JP" sz="4000" dirty="0"/>
          </a:p>
          <a:p>
            <a:pPr algn="ctr"/>
            <a:r>
              <a:rPr kumimoji="1" lang="ja-JP" altLang="en-US" sz="4000" dirty="0"/>
              <a:t>・</a:t>
            </a:r>
            <a:endParaRPr kumimoji="1" lang="en-US" altLang="ja-JP" sz="4000" dirty="0"/>
          </a:p>
          <a:p>
            <a:pPr algn="ctr"/>
            <a:endParaRPr kumimoji="1" lang="ja-JP" altLang="en-US" sz="4000" dirty="0"/>
          </a:p>
        </p:txBody>
      </p:sp>
      <p:sp>
        <p:nvSpPr>
          <p:cNvPr id="4" name="正方形/長方形 3"/>
          <p:cNvSpPr/>
          <p:nvPr/>
        </p:nvSpPr>
        <p:spPr>
          <a:xfrm>
            <a:off x="1524001" y="1219200"/>
            <a:ext cx="665018" cy="707886"/>
          </a:xfrm>
          <a:prstGeom prst="rect">
            <a:avLst/>
          </a:prstGeom>
        </p:spPr>
        <p:txBody>
          <a:bodyPr wrap="square">
            <a:spAutoFit/>
          </a:bodyPr>
          <a:lstStyle/>
          <a:p>
            <a:r>
              <a:rPr lang="en-US" altLang="ja-JP" sz="4000" b="1" dirty="0"/>
              <a:t>Y</a:t>
            </a:r>
            <a:endParaRPr lang="ja-JP" altLang="en-US" sz="4000" dirty="0"/>
          </a:p>
        </p:txBody>
      </p:sp>
      <p:sp>
        <p:nvSpPr>
          <p:cNvPr id="9" name="正方形/長方形 8"/>
          <p:cNvSpPr/>
          <p:nvPr/>
        </p:nvSpPr>
        <p:spPr>
          <a:xfrm flipH="1">
            <a:off x="3403458" y="1219200"/>
            <a:ext cx="1362508" cy="707886"/>
          </a:xfrm>
          <a:prstGeom prst="rect">
            <a:avLst/>
          </a:prstGeom>
        </p:spPr>
        <p:txBody>
          <a:bodyPr wrap="square">
            <a:spAutoFit/>
          </a:bodyPr>
          <a:lstStyle/>
          <a:p>
            <a:r>
              <a:rPr lang="en-US" altLang="ja-JP" sz="4000" b="1" dirty="0"/>
              <a:t>X</a:t>
            </a:r>
            <a:endParaRPr lang="ja-JP" altLang="en-US" sz="4000" dirty="0"/>
          </a:p>
        </p:txBody>
      </p:sp>
    </p:spTree>
    <p:extLst>
      <p:ext uri="{BB962C8B-B14F-4D97-AF65-F5344CB8AC3E}">
        <p14:creationId xmlns:p14="http://schemas.microsoft.com/office/powerpoint/2010/main" val="1909324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1" y="420688"/>
            <a:ext cx="8959653" cy="1103312"/>
          </a:xfrm>
          <a:noFill/>
        </p:spPr>
        <p:txBody>
          <a:bodyPr>
            <a:noAutofit/>
          </a:bodyPr>
          <a:lstStyle/>
          <a:p>
            <a:pPr marL="0" lvl="0" indent="0" defTabSz="914400">
              <a:spcBef>
                <a:spcPts val="0"/>
              </a:spcBef>
              <a:spcAft>
                <a:spcPts val="0"/>
              </a:spcAft>
              <a:buClrTx/>
              <a:buSzTx/>
              <a:buNone/>
            </a:pPr>
            <a:r>
              <a:rPr lang="ja-JP" altLang="en-US" sz="4000" b="1" dirty="0"/>
              <a:t>⑤訓練用・検証用データを作成</a:t>
            </a:r>
            <a:endParaRPr lang="en-US" altLang="ja-JP" sz="4000" b="1" dirty="0"/>
          </a:p>
          <a:p>
            <a:pPr marL="0" lvl="0" indent="0" defTabSz="914400">
              <a:spcBef>
                <a:spcPts val="0"/>
              </a:spcBef>
              <a:spcAft>
                <a:spcPts val="0"/>
              </a:spcAft>
              <a:buClrTx/>
              <a:buSzTx/>
              <a:buNone/>
            </a:pPr>
            <a:endParaRPr lang="en-US" altLang="ja-JP" sz="2800"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3" name="正方形/長方形 2"/>
          <p:cNvSpPr/>
          <p:nvPr/>
        </p:nvSpPr>
        <p:spPr>
          <a:xfrm>
            <a:off x="1191491" y="2022763"/>
            <a:ext cx="1163782" cy="2937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en-US" altLang="ja-JP" sz="4000" dirty="0"/>
          </a:p>
          <a:p>
            <a:pPr algn="ctr"/>
            <a:endParaRPr kumimoji="1" lang="ja-JP" altLang="en-US" sz="4000" dirty="0"/>
          </a:p>
        </p:txBody>
      </p:sp>
      <p:sp>
        <p:nvSpPr>
          <p:cNvPr id="7" name="正方形/長方形 6"/>
          <p:cNvSpPr/>
          <p:nvPr/>
        </p:nvSpPr>
        <p:spPr>
          <a:xfrm>
            <a:off x="3278720" y="2022763"/>
            <a:ext cx="8248263" cy="2937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b="1" dirty="0" err="1">
                <a:solidFill>
                  <a:schemeClr val="tx1"/>
                </a:solidFill>
              </a:rPr>
              <a:t>X_train</a:t>
            </a:r>
            <a:endParaRPr kumimoji="1" lang="ja-JP" altLang="en-US" sz="5400" dirty="0">
              <a:solidFill>
                <a:schemeClr val="tx1"/>
              </a:solidFill>
            </a:endParaRPr>
          </a:p>
        </p:txBody>
      </p:sp>
      <p:sp>
        <p:nvSpPr>
          <p:cNvPr id="4" name="正方形/長方形 3"/>
          <p:cNvSpPr/>
          <p:nvPr/>
        </p:nvSpPr>
        <p:spPr>
          <a:xfrm>
            <a:off x="1524001" y="1219200"/>
            <a:ext cx="665018" cy="707886"/>
          </a:xfrm>
          <a:prstGeom prst="rect">
            <a:avLst/>
          </a:prstGeom>
        </p:spPr>
        <p:txBody>
          <a:bodyPr wrap="square">
            <a:spAutoFit/>
          </a:bodyPr>
          <a:lstStyle/>
          <a:p>
            <a:r>
              <a:rPr lang="en-US" altLang="ja-JP" sz="4000" b="1" dirty="0"/>
              <a:t>Y</a:t>
            </a:r>
            <a:endParaRPr lang="ja-JP" altLang="en-US" sz="4000" dirty="0"/>
          </a:p>
        </p:txBody>
      </p:sp>
      <p:sp>
        <p:nvSpPr>
          <p:cNvPr id="9" name="正方形/長方形 8"/>
          <p:cNvSpPr/>
          <p:nvPr/>
        </p:nvSpPr>
        <p:spPr>
          <a:xfrm flipH="1">
            <a:off x="3403458" y="1219200"/>
            <a:ext cx="1362508" cy="707886"/>
          </a:xfrm>
          <a:prstGeom prst="rect">
            <a:avLst/>
          </a:prstGeom>
        </p:spPr>
        <p:txBody>
          <a:bodyPr wrap="square">
            <a:spAutoFit/>
          </a:bodyPr>
          <a:lstStyle/>
          <a:p>
            <a:r>
              <a:rPr lang="en-US" altLang="ja-JP" sz="4000" b="1" dirty="0"/>
              <a:t>X</a:t>
            </a:r>
            <a:endParaRPr lang="ja-JP" altLang="en-US" sz="4000" dirty="0"/>
          </a:p>
        </p:txBody>
      </p:sp>
      <p:sp>
        <p:nvSpPr>
          <p:cNvPr id="2" name="正方形/長方形 1"/>
          <p:cNvSpPr/>
          <p:nvPr/>
        </p:nvSpPr>
        <p:spPr>
          <a:xfrm>
            <a:off x="692728" y="3020291"/>
            <a:ext cx="2710730" cy="923330"/>
          </a:xfrm>
          <a:prstGeom prst="rect">
            <a:avLst/>
          </a:prstGeom>
        </p:spPr>
        <p:txBody>
          <a:bodyPr wrap="square">
            <a:spAutoFit/>
          </a:bodyPr>
          <a:lstStyle/>
          <a:p>
            <a:r>
              <a:rPr lang="en-US" altLang="ja-JP" sz="5400" b="1" dirty="0" err="1"/>
              <a:t>y_train</a:t>
            </a:r>
            <a:endParaRPr lang="ja-JP" altLang="en-US" sz="5400" dirty="0"/>
          </a:p>
        </p:txBody>
      </p:sp>
      <p:sp>
        <p:nvSpPr>
          <p:cNvPr id="10" name="正方形/長方形 9"/>
          <p:cNvSpPr/>
          <p:nvPr/>
        </p:nvSpPr>
        <p:spPr>
          <a:xfrm>
            <a:off x="1191492" y="4996693"/>
            <a:ext cx="1163782" cy="103909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en-US" altLang="ja-JP" sz="4000" dirty="0"/>
          </a:p>
          <a:p>
            <a:pPr algn="ctr"/>
            <a:endParaRPr kumimoji="1" lang="ja-JP" altLang="en-US" sz="4000" dirty="0"/>
          </a:p>
        </p:txBody>
      </p:sp>
      <p:sp>
        <p:nvSpPr>
          <p:cNvPr id="11" name="正方形/長方形 10"/>
          <p:cNvSpPr/>
          <p:nvPr/>
        </p:nvSpPr>
        <p:spPr>
          <a:xfrm>
            <a:off x="3278719" y="4984144"/>
            <a:ext cx="8248263" cy="105164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b="1" dirty="0" err="1">
                <a:solidFill>
                  <a:schemeClr val="tx1"/>
                </a:solidFill>
              </a:rPr>
              <a:t>X_test</a:t>
            </a:r>
            <a:endParaRPr kumimoji="1" lang="ja-JP" altLang="en-US" sz="5400" dirty="0">
              <a:solidFill>
                <a:schemeClr val="tx1"/>
              </a:solidFill>
            </a:endParaRPr>
          </a:p>
        </p:txBody>
      </p:sp>
      <p:sp>
        <p:nvSpPr>
          <p:cNvPr id="12" name="正方形/長方形 11"/>
          <p:cNvSpPr/>
          <p:nvPr/>
        </p:nvSpPr>
        <p:spPr>
          <a:xfrm>
            <a:off x="683111" y="5034125"/>
            <a:ext cx="2710730" cy="923330"/>
          </a:xfrm>
          <a:prstGeom prst="rect">
            <a:avLst/>
          </a:prstGeom>
        </p:spPr>
        <p:txBody>
          <a:bodyPr wrap="square">
            <a:spAutoFit/>
          </a:bodyPr>
          <a:lstStyle/>
          <a:p>
            <a:r>
              <a:rPr lang="en-US" altLang="ja-JP" sz="5400" b="1" dirty="0" err="1"/>
              <a:t>y_test</a:t>
            </a:r>
            <a:endParaRPr lang="ja-JP" altLang="en-US" sz="5400" dirty="0"/>
          </a:p>
        </p:txBody>
      </p:sp>
    </p:spTree>
    <p:extLst>
      <p:ext uri="{BB962C8B-B14F-4D97-AF65-F5344CB8AC3E}">
        <p14:creationId xmlns:p14="http://schemas.microsoft.com/office/powerpoint/2010/main" val="2111880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249382" y="199015"/>
            <a:ext cx="11720945" cy="6437312"/>
          </a:xfrm>
          <a:noFill/>
        </p:spPr>
        <p:txBody>
          <a:bodyPr>
            <a:noAutofit/>
          </a:bodyPr>
          <a:lstStyle/>
          <a:p>
            <a:pPr marL="0" indent="0" defTabSz="914400">
              <a:spcBef>
                <a:spcPts val="0"/>
              </a:spcBef>
              <a:spcAft>
                <a:spcPts val="0"/>
              </a:spcAft>
              <a:buClrTx/>
              <a:buSzTx/>
              <a:buNone/>
            </a:pPr>
            <a:r>
              <a:rPr lang="ja-JP" altLang="en-US" sz="4000" b="1" dirty="0"/>
              <a:t>⑥学習を行い、モデルを保存　</a:t>
            </a:r>
            <a:r>
              <a:rPr lang="en-US" altLang="ja-JP" sz="4000" b="1" dirty="0"/>
              <a:t> </a:t>
            </a:r>
            <a:r>
              <a:rPr lang="en-US" altLang="ja-JP" sz="4000" b="1" dirty="0" err="1"/>
              <a:t>train_keras.py</a:t>
            </a:r>
            <a:endParaRPr lang="en-US" altLang="ja-JP" sz="4000" b="1" dirty="0"/>
          </a:p>
          <a:p>
            <a:pPr marL="0" indent="0" defTabSz="914400">
              <a:spcBef>
                <a:spcPts val="0"/>
              </a:spcBef>
              <a:spcAft>
                <a:spcPts val="0"/>
              </a:spcAft>
              <a:buClrTx/>
              <a:buSzTx/>
              <a:buNone/>
            </a:pPr>
            <a:r>
              <a:rPr lang="en-US" altLang="ja-JP" sz="4000" b="1" dirty="0" err="1"/>
              <a:t>def</a:t>
            </a:r>
            <a:r>
              <a:rPr lang="en-US" altLang="ja-JP" sz="4000" b="1" dirty="0"/>
              <a:t> main():</a:t>
            </a:r>
          </a:p>
          <a:p>
            <a:pPr marL="0" indent="0" defTabSz="914400">
              <a:spcBef>
                <a:spcPts val="0"/>
              </a:spcBef>
              <a:spcAft>
                <a:spcPts val="0"/>
              </a:spcAft>
              <a:buClrTx/>
              <a:buSzTx/>
              <a:buNone/>
            </a:pPr>
            <a:r>
              <a:rPr lang="en-US" altLang="ja-JP" sz="3600" b="1" dirty="0"/>
              <a:t>	…</a:t>
            </a:r>
          </a:p>
          <a:p>
            <a:pPr marL="0" indent="0" defTabSz="914400">
              <a:spcBef>
                <a:spcPts val="0"/>
              </a:spcBef>
              <a:spcAft>
                <a:spcPts val="0"/>
              </a:spcAft>
              <a:buClrTx/>
              <a:buSzTx/>
              <a:buNone/>
            </a:pPr>
            <a:r>
              <a:rPr lang="en-US" altLang="ja-JP" sz="3600" b="1" dirty="0"/>
              <a:t>	</a:t>
            </a:r>
            <a:r>
              <a:rPr lang="en-US" altLang="ja-JP" sz="3600" b="1" dirty="0" err="1">
                <a:solidFill>
                  <a:srgbClr val="FF0000"/>
                </a:solidFill>
              </a:rPr>
              <a:t>X_train</a:t>
            </a:r>
            <a:r>
              <a:rPr lang="en-US" altLang="ja-JP" sz="3600" b="1" dirty="0">
                <a:solidFill>
                  <a:srgbClr val="FF0000"/>
                </a:solidFill>
              </a:rPr>
              <a:t>, </a:t>
            </a:r>
            <a:r>
              <a:rPr lang="en-US" altLang="ja-JP" sz="3600" b="1" dirty="0" err="1">
                <a:solidFill>
                  <a:srgbClr val="FF0000"/>
                </a:solidFill>
              </a:rPr>
              <a:t>X_test</a:t>
            </a:r>
            <a:r>
              <a:rPr lang="en-US" altLang="ja-JP" sz="3600" b="1" dirty="0">
                <a:solidFill>
                  <a:srgbClr val="FF0000"/>
                </a:solidFill>
              </a:rPr>
              <a:t>, </a:t>
            </a:r>
            <a:r>
              <a:rPr lang="en-US" altLang="ja-JP" sz="3600" b="1" dirty="0" err="1">
                <a:solidFill>
                  <a:srgbClr val="FF0000"/>
                </a:solidFill>
              </a:rPr>
              <a:t>y_train</a:t>
            </a:r>
            <a:r>
              <a:rPr lang="en-US" altLang="ja-JP" sz="3600" b="1" dirty="0">
                <a:solidFill>
                  <a:srgbClr val="FF0000"/>
                </a:solidFill>
              </a:rPr>
              <a:t>, </a:t>
            </a:r>
            <a:r>
              <a:rPr lang="en-US" altLang="ja-JP" sz="3600" b="1" dirty="0" err="1">
                <a:solidFill>
                  <a:srgbClr val="FF0000"/>
                </a:solidFill>
              </a:rPr>
              <a:t>y_test</a:t>
            </a:r>
            <a:r>
              <a:rPr lang="en-US" altLang="ja-JP" sz="3600" b="1" dirty="0">
                <a:solidFill>
                  <a:srgbClr val="FF0000"/>
                </a:solidFill>
              </a:rPr>
              <a:t> </a:t>
            </a:r>
            <a:r>
              <a:rPr lang="en-US" altLang="ja-JP" sz="3600" b="1" dirty="0"/>
              <a:t>= </a:t>
            </a:r>
            <a:r>
              <a:rPr lang="en-US" altLang="ja-JP" sz="3600" b="1" dirty="0" err="1"/>
              <a:t>np.load</a:t>
            </a:r>
            <a:r>
              <a:rPr lang="en-US" altLang="ja-JP" sz="3600" b="1" dirty="0"/>
              <a:t>(</a:t>
            </a:r>
            <a:r>
              <a:rPr lang="en-US" altLang="ja-JP" sz="3600" b="1" dirty="0" err="1"/>
              <a:t>input_file</a:t>
            </a:r>
            <a:r>
              <a:rPr lang="en-US" altLang="ja-JP" sz="3600" b="1" dirty="0"/>
              <a:t>)    	</a:t>
            </a:r>
            <a:r>
              <a:rPr lang="en-US" altLang="ja-JP" sz="3600" b="1" dirty="0" err="1"/>
              <a:t>X_train</a:t>
            </a:r>
            <a:r>
              <a:rPr lang="en-US" altLang="ja-JP" sz="3600" b="1" dirty="0"/>
              <a:t> = </a:t>
            </a:r>
            <a:r>
              <a:rPr lang="en-US" altLang="ja-JP" sz="3600" b="1" dirty="0" err="1"/>
              <a:t>X_train.astype</a:t>
            </a:r>
            <a:r>
              <a:rPr lang="en-US" altLang="ja-JP" sz="3600" b="1" dirty="0"/>
              <a:t>("float") / 256</a:t>
            </a:r>
          </a:p>
          <a:p>
            <a:pPr marL="0" indent="0" defTabSz="914400">
              <a:spcBef>
                <a:spcPts val="0"/>
              </a:spcBef>
              <a:spcAft>
                <a:spcPts val="0"/>
              </a:spcAft>
              <a:buClrTx/>
              <a:buSzTx/>
              <a:buNone/>
            </a:pPr>
            <a:r>
              <a:rPr lang="en-US" altLang="ja-JP" sz="3600" b="1" dirty="0"/>
              <a:t>	</a:t>
            </a:r>
            <a:r>
              <a:rPr lang="en-US" altLang="ja-JP" sz="3600" b="1" dirty="0" err="1"/>
              <a:t>X_test</a:t>
            </a:r>
            <a:r>
              <a:rPr lang="en-US" altLang="ja-JP" sz="3600" b="1" dirty="0"/>
              <a:t>  = </a:t>
            </a:r>
            <a:r>
              <a:rPr lang="en-US" altLang="ja-JP" sz="3600" b="1" dirty="0" err="1"/>
              <a:t>X_test.astype</a:t>
            </a:r>
            <a:r>
              <a:rPr lang="en-US" altLang="ja-JP" sz="3600" b="1" dirty="0"/>
              <a:t>("float")  / 256</a:t>
            </a:r>
          </a:p>
          <a:p>
            <a:pPr marL="0" indent="0" defTabSz="914400">
              <a:spcBef>
                <a:spcPts val="0"/>
              </a:spcBef>
              <a:spcAft>
                <a:spcPts val="0"/>
              </a:spcAft>
              <a:buClrTx/>
              <a:buSzTx/>
              <a:buNone/>
            </a:pPr>
            <a:r>
              <a:rPr lang="en-US" altLang="ja-JP" sz="3600" b="1" dirty="0"/>
              <a:t>	</a:t>
            </a:r>
            <a:r>
              <a:rPr lang="en-US" altLang="ja-JP" sz="3600" b="1" dirty="0" err="1"/>
              <a:t>y_train</a:t>
            </a:r>
            <a:r>
              <a:rPr lang="en-US" altLang="ja-JP" sz="3600" b="1" dirty="0"/>
              <a:t> = </a:t>
            </a:r>
            <a:r>
              <a:rPr lang="en-US" altLang="ja-JP" sz="3600" b="1" dirty="0" err="1"/>
              <a:t>np_utils.to_categorical</a:t>
            </a:r>
            <a:r>
              <a:rPr lang="en-US" altLang="ja-JP" sz="3600" b="1" dirty="0"/>
              <a:t>(</a:t>
            </a:r>
            <a:r>
              <a:rPr lang="en-US" altLang="ja-JP" sz="3600" b="1" dirty="0" err="1"/>
              <a:t>y_train</a:t>
            </a:r>
            <a:r>
              <a:rPr lang="en-US" altLang="ja-JP" sz="3600" b="1" dirty="0"/>
              <a:t>, </a:t>
            </a:r>
            <a:r>
              <a:rPr lang="en-US" altLang="ja-JP" sz="3600" b="1" dirty="0" err="1"/>
              <a:t>nb_classes</a:t>
            </a:r>
            <a:r>
              <a:rPr lang="en-US" altLang="ja-JP" sz="3600" b="1" dirty="0"/>
              <a:t>)    </a:t>
            </a:r>
            <a:r>
              <a:rPr lang="ja-JP" altLang="en-US" sz="3600" b="1" dirty="0"/>
              <a:t>　　</a:t>
            </a:r>
            <a:r>
              <a:rPr lang="en-US" altLang="ja-JP" sz="3600" b="1" dirty="0"/>
              <a:t>	</a:t>
            </a:r>
            <a:r>
              <a:rPr lang="en-US" altLang="ja-JP" sz="3600" b="1" dirty="0" err="1"/>
              <a:t>y_test</a:t>
            </a:r>
            <a:r>
              <a:rPr lang="en-US" altLang="ja-JP" sz="3600" b="1" dirty="0"/>
              <a:t>  = </a:t>
            </a:r>
            <a:r>
              <a:rPr lang="en-US" altLang="ja-JP" sz="3600" b="1" dirty="0" err="1"/>
              <a:t>np_utils.to_categorical</a:t>
            </a:r>
            <a:r>
              <a:rPr lang="en-US" altLang="ja-JP" sz="3600" b="1" dirty="0"/>
              <a:t>(</a:t>
            </a:r>
            <a:r>
              <a:rPr lang="en-US" altLang="ja-JP" sz="3600" b="1" dirty="0" err="1"/>
              <a:t>y_test</a:t>
            </a:r>
            <a:r>
              <a:rPr lang="en-US" altLang="ja-JP" sz="3600" b="1" dirty="0"/>
              <a:t>, </a:t>
            </a:r>
            <a:r>
              <a:rPr lang="en-US" altLang="ja-JP" sz="3600" b="1" dirty="0" err="1"/>
              <a:t>nb_classes</a:t>
            </a:r>
            <a:r>
              <a:rPr lang="en-US" altLang="ja-JP" sz="3600" b="1" dirty="0"/>
              <a:t>) </a:t>
            </a:r>
          </a:p>
          <a:p>
            <a:pPr marL="0" indent="0" defTabSz="914400">
              <a:spcBef>
                <a:spcPts val="0"/>
              </a:spcBef>
              <a:spcAft>
                <a:spcPts val="0"/>
              </a:spcAft>
              <a:buClrTx/>
              <a:buSzTx/>
              <a:buNone/>
            </a:pPr>
            <a:r>
              <a:rPr lang="en-US" altLang="ja-JP" sz="3600" b="1" dirty="0"/>
              <a:t>	model = </a:t>
            </a:r>
            <a:r>
              <a:rPr lang="en-US" altLang="ja-JP" sz="3600" b="1" dirty="0" err="1">
                <a:solidFill>
                  <a:srgbClr val="FF0000"/>
                </a:solidFill>
              </a:rPr>
              <a:t>model_train</a:t>
            </a:r>
            <a:r>
              <a:rPr lang="en-US" altLang="ja-JP" sz="3600" b="1" dirty="0"/>
              <a:t>(</a:t>
            </a:r>
            <a:r>
              <a:rPr lang="en-US" altLang="ja-JP" sz="3600" b="1" dirty="0" err="1">
                <a:solidFill>
                  <a:srgbClr val="FF0000"/>
                </a:solidFill>
              </a:rPr>
              <a:t>X_train</a:t>
            </a:r>
            <a:r>
              <a:rPr lang="en-US" altLang="ja-JP" sz="3600" b="1" dirty="0"/>
              <a:t>, </a:t>
            </a:r>
            <a:r>
              <a:rPr lang="en-US" altLang="ja-JP" sz="3600" b="1" dirty="0" err="1">
                <a:solidFill>
                  <a:srgbClr val="FF0000"/>
                </a:solidFill>
              </a:rPr>
              <a:t>y_train</a:t>
            </a:r>
            <a:r>
              <a:rPr lang="en-US" altLang="ja-JP" sz="3600" b="1" dirty="0"/>
              <a:t>, </a:t>
            </a:r>
            <a:r>
              <a:rPr lang="en-US" altLang="ja-JP" sz="3600" b="1" dirty="0" err="1"/>
              <a:t>nb_classes</a:t>
            </a:r>
            <a:r>
              <a:rPr lang="en-US" altLang="ja-JP" sz="3600" b="1" dirty="0"/>
              <a:t>,</a:t>
            </a:r>
          </a:p>
          <a:p>
            <a:pPr marL="0" indent="0" defTabSz="914400">
              <a:spcBef>
                <a:spcPts val="0"/>
              </a:spcBef>
              <a:spcAft>
                <a:spcPts val="0"/>
              </a:spcAft>
              <a:buClrTx/>
              <a:buSzTx/>
              <a:buNone/>
            </a:pPr>
            <a:r>
              <a:rPr lang="en-US" altLang="ja-JP" sz="3600" b="1" dirty="0"/>
              <a:t>					model_output_hdf5_file,n_epoch)   </a:t>
            </a:r>
          </a:p>
          <a:p>
            <a:pPr marL="0" indent="0" defTabSz="914400">
              <a:spcBef>
                <a:spcPts val="0"/>
              </a:spcBef>
              <a:spcAft>
                <a:spcPts val="0"/>
              </a:spcAft>
              <a:buClrTx/>
              <a:buSzTx/>
              <a:buNone/>
            </a:pPr>
            <a:r>
              <a:rPr lang="en-US" altLang="ja-JP" sz="3600" b="1" dirty="0"/>
              <a:t>	</a:t>
            </a:r>
            <a:r>
              <a:rPr lang="en-US" altLang="ja-JP" sz="3600" b="1" dirty="0" err="1">
                <a:solidFill>
                  <a:srgbClr val="FF0000"/>
                </a:solidFill>
              </a:rPr>
              <a:t>model_eval</a:t>
            </a:r>
            <a:r>
              <a:rPr lang="en-US" altLang="ja-JP" sz="3600" b="1" dirty="0"/>
              <a:t>(model, </a:t>
            </a:r>
            <a:r>
              <a:rPr lang="en-US" altLang="ja-JP" sz="3600" b="1" dirty="0" err="1">
                <a:solidFill>
                  <a:srgbClr val="FF0000"/>
                </a:solidFill>
              </a:rPr>
              <a:t>X_test</a:t>
            </a:r>
            <a:r>
              <a:rPr lang="en-US" altLang="ja-JP" sz="3600" b="1" dirty="0"/>
              <a:t>, </a:t>
            </a:r>
            <a:r>
              <a:rPr lang="en-US" altLang="ja-JP" sz="3600" b="1" dirty="0" err="1">
                <a:solidFill>
                  <a:srgbClr val="FF0000"/>
                </a:solidFill>
              </a:rPr>
              <a:t>y_test</a:t>
            </a:r>
            <a:r>
              <a:rPr lang="en-US" altLang="ja-JP" sz="3600" b="1" dirty="0"/>
              <a:t>)</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98380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0" y="199015"/>
            <a:ext cx="13393107" cy="6437312"/>
          </a:xfrm>
          <a:noFill/>
        </p:spPr>
        <p:txBody>
          <a:bodyPr>
            <a:noAutofit/>
          </a:bodyPr>
          <a:lstStyle/>
          <a:p>
            <a:pPr marL="0" indent="0" defTabSz="914400">
              <a:spcBef>
                <a:spcPts val="0"/>
              </a:spcBef>
              <a:spcAft>
                <a:spcPts val="0"/>
              </a:spcAft>
              <a:buClrTx/>
              <a:buSzTx/>
              <a:buNone/>
            </a:pPr>
            <a:r>
              <a:rPr lang="ja-JP" altLang="en-US" sz="4000" b="1" dirty="0"/>
              <a:t>⑥学習を行い、モデルを保存</a:t>
            </a:r>
            <a:endParaRPr lang="en-US" altLang="ja-JP" sz="4000" b="1" dirty="0"/>
          </a:p>
          <a:p>
            <a:pPr marL="0" lvl="0" indent="0" defTabSz="914400">
              <a:spcBef>
                <a:spcPts val="0"/>
              </a:spcBef>
              <a:spcAft>
                <a:spcPts val="0"/>
              </a:spcAft>
              <a:buClrTx/>
              <a:buSzTx/>
              <a:buNone/>
            </a:pPr>
            <a:r>
              <a:rPr lang="en-US" altLang="ja-JP" sz="3600" b="1" dirty="0" err="1"/>
              <a:t>def</a:t>
            </a:r>
            <a:r>
              <a:rPr lang="en-US" altLang="ja-JP" sz="3600" b="1" dirty="0"/>
              <a:t> </a:t>
            </a:r>
            <a:r>
              <a:rPr lang="en-US" altLang="ja-JP" sz="3600" b="1" dirty="0" err="1"/>
              <a:t>model_train</a:t>
            </a:r>
            <a:r>
              <a:rPr lang="en-US" altLang="ja-JP" sz="3600" b="1" dirty="0"/>
              <a:t>(X, </a:t>
            </a:r>
            <a:r>
              <a:rPr lang="en-US" altLang="ja-JP" sz="3600" b="1" dirty="0" err="1"/>
              <a:t>y,n_classes</a:t>
            </a:r>
            <a:r>
              <a:rPr lang="en-US" altLang="ja-JP" sz="3600" b="1" dirty="0"/>
              <a:t>, output_hdf5_file, </a:t>
            </a:r>
            <a:r>
              <a:rPr lang="en-US" altLang="ja-JP" sz="3600" b="1" dirty="0" err="1"/>
              <a:t>nb_epoch</a:t>
            </a:r>
            <a:r>
              <a:rPr lang="en-US" altLang="ja-JP" sz="3600" b="1" dirty="0"/>
              <a:t>): </a:t>
            </a:r>
          </a:p>
          <a:p>
            <a:pPr marL="0" lvl="0" indent="0" defTabSz="914400">
              <a:spcBef>
                <a:spcPts val="0"/>
              </a:spcBef>
              <a:spcAft>
                <a:spcPts val="0"/>
              </a:spcAft>
              <a:buClrTx/>
              <a:buSzTx/>
              <a:buNone/>
            </a:pPr>
            <a:r>
              <a:rPr lang="en-US" altLang="ja-JP" sz="3600" b="1" dirty="0"/>
              <a:t>	model = </a:t>
            </a:r>
            <a:r>
              <a:rPr lang="en-US" altLang="ja-JP" sz="3600" b="1" dirty="0" err="1">
                <a:solidFill>
                  <a:srgbClr val="FF0000"/>
                </a:solidFill>
              </a:rPr>
              <a:t>build_model</a:t>
            </a:r>
            <a:r>
              <a:rPr lang="en-US" altLang="ja-JP" sz="3600" b="1" dirty="0"/>
              <a:t>(</a:t>
            </a:r>
            <a:r>
              <a:rPr lang="en-US" altLang="ja-JP" sz="3600" b="1" dirty="0" err="1"/>
              <a:t>X.shape</a:t>
            </a:r>
            <a:r>
              <a:rPr lang="en-US" altLang="ja-JP" sz="3600" b="1" dirty="0"/>
              <a:t>[1:],</a:t>
            </a:r>
            <a:r>
              <a:rPr lang="en-US" altLang="ja-JP" sz="3600" b="1" dirty="0" err="1"/>
              <a:t>n_classes</a:t>
            </a:r>
            <a:r>
              <a:rPr lang="en-US" altLang="ja-JP" sz="3600" b="1" dirty="0"/>
              <a:t>) </a:t>
            </a:r>
          </a:p>
          <a:p>
            <a:pPr marL="0" lvl="0" indent="0" defTabSz="914400">
              <a:spcBef>
                <a:spcPts val="0"/>
              </a:spcBef>
              <a:spcAft>
                <a:spcPts val="0"/>
              </a:spcAft>
              <a:buClrTx/>
              <a:buSzTx/>
              <a:buNone/>
            </a:pPr>
            <a:r>
              <a:rPr lang="ja-JP" altLang="en-US" sz="3600" b="1" dirty="0"/>
              <a:t>　　</a:t>
            </a:r>
            <a:r>
              <a:rPr lang="en-US" altLang="ja-JP" sz="3600" b="1" dirty="0"/>
              <a:t>…</a:t>
            </a:r>
          </a:p>
          <a:p>
            <a:pPr marL="0" lvl="0" indent="0" defTabSz="914400">
              <a:spcBef>
                <a:spcPts val="0"/>
              </a:spcBef>
              <a:spcAft>
                <a:spcPts val="0"/>
              </a:spcAft>
              <a:buClrTx/>
              <a:buSzTx/>
              <a:buNone/>
            </a:pPr>
            <a:r>
              <a:rPr lang="en-US" altLang="ja-JP" sz="3600" b="1" dirty="0"/>
              <a:t>	history = </a:t>
            </a:r>
            <a:r>
              <a:rPr lang="en-US" altLang="ja-JP" sz="3600" b="1" dirty="0" err="1"/>
              <a:t>model.</a:t>
            </a:r>
            <a:r>
              <a:rPr lang="en-US" altLang="ja-JP" sz="3600" b="1" dirty="0" err="1">
                <a:solidFill>
                  <a:srgbClr val="FF0000"/>
                </a:solidFill>
              </a:rPr>
              <a:t>fit</a:t>
            </a:r>
            <a:r>
              <a:rPr lang="en-US" altLang="ja-JP" sz="3600" b="1" dirty="0"/>
              <a:t>(X, y, </a:t>
            </a:r>
            <a:r>
              <a:rPr lang="en-US" altLang="ja-JP" sz="3600" b="1" dirty="0" err="1"/>
              <a:t>batch_size</a:t>
            </a:r>
            <a:r>
              <a:rPr lang="en-US" altLang="ja-JP" sz="3600" b="1" dirty="0"/>
              <a:t>=32,</a:t>
            </a:r>
          </a:p>
          <a:p>
            <a:pPr marL="0" indent="0" defTabSz="914400">
              <a:spcBef>
                <a:spcPts val="0"/>
              </a:spcBef>
              <a:spcAft>
                <a:spcPts val="0"/>
              </a:spcAft>
              <a:buClrTx/>
              <a:buSzTx/>
              <a:buNone/>
            </a:pPr>
            <a:r>
              <a:rPr lang="en-US" altLang="ja-JP" sz="3600" b="1" dirty="0"/>
              <a:t>		</a:t>
            </a:r>
            <a:r>
              <a:rPr lang="en-US" altLang="ja-JP" sz="3600" b="1" dirty="0" err="1"/>
              <a:t>nb_epoch</a:t>
            </a:r>
            <a:r>
              <a:rPr lang="en-US" altLang="ja-JP" sz="3600" b="1" dirty="0"/>
              <a:t>=</a:t>
            </a:r>
            <a:r>
              <a:rPr lang="en-US" altLang="ja-JP" sz="3600" b="1" dirty="0" err="1"/>
              <a:t>nb_epoch</a:t>
            </a:r>
            <a:r>
              <a:rPr lang="en-US" altLang="ja-JP" sz="3600" b="1" dirty="0"/>
              <a:t>, 	</a:t>
            </a:r>
            <a:r>
              <a:rPr lang="en-US" altLang="ja-JP" sz="3600" b="1" dirty="0" err="1"/>
              <a:t>validation_split</a:t>
            </a:r>
            <a:r>
              <a:rPr lang="en-US" altLang="ja-JP" sz="3600" b="1" dirty="0"/>
              <a:t>=0.1,</a:t>
            </a:r>
          </a:p>
          <a:p>
            <a:pPr marL="0" lvl="0" indent="0" defTabSz="914400">
              <a:spcBef>
                <a:spcPts val="0"/>
              </a:spcBef>
              <a:spcAft>
                <a:spcPts val="0"/>
              </a:spcAft>
              <a:buClrTx/>
              <a:buSzTx/>
              <a:buNone/>
            </a:pPr>
            <a:r>
              <a:rPr lang="en-US" altLang="ja-JP" sz="3600" b="1" dirty="0"/>
              <a:t>		callbacks=[</a:t>
            </a:r>
            <a:r>
              <a:rPr lang="en-US" altLang="ja-JP" sz="3600" b="1" dirty="0" err="1"/>
              <a:t>ModelCheckpoint</a:t>
            </a:r>
            <a:r>
              <a:rPr lang="en-US" altLang="ja-JP" sz="3600" b="1" dirty="0"/>
              <a:t>(</a:t>
            </a:r>
            <a:r>
              <a:rPr lang="en-US" altLang="ja-JP" sz="3600" b="1" dirty="0">
                <a:solidFill>
                  <a:srgbClr val="FF0000"/>
                </a:solidFill>
              </a:rPr>
              <a:t>output_hdf5_file</a:t>
            </a:r>
            <a:r>
              <a:rPr lang="en-US" altLang="ja-JP" sz="3600" b="1" dirty="0"/>
              <a:t>,</a:t>
            </a:r>
            <a:r>
              <a:rPr lang="mr-IN" altLang="ja-JP" sz="3600" b="1" dirty="0"/>
              <a:t>…</a:t>
            </a:r>
            <a:r>
              <a:rPr lang="en-US" altLang="ja-JP" sz="3600" b="1" dirty="0"/>
              <a:t>,</a:t>
            </a:r>
          </a:p>
          <a:p>
            <a:pPr marL="0" lvl="0" indent="0" defTabSz="914400">
              <a:spcBef>
                <a:spcPts val="0"/>
              </a:spcBef>
              <a:spcAft>
                <a:spcPts val="0"/>
              </a:spcAft>
              <a:buClrTx/>
              <a:buSzTx/>
              <a:buNone/>
            </a:pPr>
            <a:r>
              <a:rPr lang="en-US" altLang="ja-JP" sz="3600" b="1" dirty="0"/>
              <a:t>				</a:t>
            </a:r>
            <a:r>
              <a:rPr lang="en-US" altLang="ja-JP" sz="3600" b="1" dirty="0" err="1">
                <a:solidFill>
                  <a:srgbClr val="FF0000"/>
                </a:solidFill>
              </a:rPr>
              <a:t>save_best_only</a:t>
            </a:r>
            <a:r>
              <a:rPr lang="en-US" altLang="ja-JP" sz="3600" b="1" dirty="0"/>
              <a:t>=True,…]) 	</a:t>
            </a:r>
            <a:r>
              <a:rPr lang="en-US" altLang="ja-JP" sz="3600" b="1" dirty="0" err="1"/>
              <a:t>model.save_weights</a:t>
            </a:r>
            <a:r>
              <a:rPr lang="en-US" altLang="ja-JP" sz="3600" b="1" dirty="0"/>
              <a:t>("final_"+output_hdf5_file</a:t>
            </a:r>
            <a:r>
              <a:rPr lang="en-US" altLang="ja-JP" sz="3200" b="1" dirty="0"/>
              <a:t>) </a:t>
            </a:r>
          </a:p>
          <a:p>
            <a:pPr marL="0" lvl="0" indent="0" defTabSz="914400">
              <a:spcBef>
                <a:spcPts val="0"/>
              </a:spcBef>
              <a:spcAft>
                <a:spcPts val="0"/>
              </a:spcAft>
              <a:buClrTx/>
              <a:buSzTx/>
              <a:buNone/>
            </a:pPr>
            <a:r>
              <a:rPr lang="ja-JP" altLang="en-US" sz="3200" b="1" dirty="0"/>
              <a:t>　　</a:t>
            </a:r>
            <a:r>
              <a:rPr lang="en-US" altLang="ja-JP" sz="3200" b="1" dirty="0"/>
              <a:t>…</a:t>
            </a:r>
            <a:endParaRPr lang="en-US" altLang="ja-JP" sz="3600" b="1" dirty="0"/>
          </a:p>
          <a:p>
            <a:pPr marL="0" lvl="0" indent="0" defTabSz="914400">
              <a:spcBef>
                <a:spcPts val="0"/>
              </a:spcBef>
              <a:spcAft>
                <a:spcPts val="0"/>
              </a:spcAft>
              <a:buClrTx/>
              <a:buSzTx/>
              <a:buNone/>
            </a:pPr>
            <a:r>
              <a:rPr lang="en-US" altLang="ja-JP" sz="3600" b="1" dirty="0"/>
              <a:t>	return model</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38026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3881" y="347962"/>
            <a:ext cx="11605846" cy="1752599"/>
          </a:xfrm>
        </p:spPr>
        <p:txBody>
          <a:bodyPr/>
          <a:lstStyle/>
          <a:p>
            <a:pPr algn="l" fontAlgn="base"/>
            <a:r>
              <a:rPr lang="en-US" altLang="ja-JP" b="1" dirty="0"/>
              <a:t> </a:t>
            </a:r>
            <a:endParaRPr lang="ja-JP" altLang="en-US" b="1" dirty="0"/>
          </a:p>
        </p:txBody>
      </p:sp>
      <p:sp>
        <p:nvSpPr>
          <p:cNvPr id="6" name="コンテンツ プレースホルダー 2"/>
          <p:cNvSpPr>
            <a:spLocks noGrp="1"/>
          </p:cNvSpPr>
          <p:nvPr>
            <p:ph idx="1"/>
          </p:nvPr>
        </p:nvSpPr>
        <p:spPr>
          <a:xfrm>
            <a:off x="1636966" y="1672670"/>
            <a:ext cx="12168553" cy="4419598"/>
          </a:xfrm>
        </p:spPr>
        <p:txBody>
          <a:bodyPr>
            <a:noAutofit/>
          </a:bodyPr>
          <a:lstStyle/>
          <a:p>
            <a:pPr marL="0" lvl="0" indent="0" defTabSz="914400">
              <a:spcBef>
                <a:spcPts val="0"/>
              </a:spcBef>
              <a:spcAft>
                <a:spcPts val="0"/>
              </a:spcAft>
              <a:buClrTx/>
              <a:buSzTx/>
              <a:buNone/>
            </a:pPr>
            <a:r>
              <a:rPr lang="ja-JP" altLang="en-US" sz="3200" dirty="0"/>
              <a:t>固定のエポック数でモデルを訓練</a:t>
            </a:r>
            <a:endParaRPr lang="en-US" altLang="ja-JP" sz="3200" dirty="0"/>
          </a:p>
          <a:p>
            <a:pPr marL="0" lvl="0" indent="0" defTabSz="914400">
              <a:spcBef>
                <a:spcPts val="0"/>
              </a:spcBef>
              <a:spcAft>
                <a:spcPts val="0"/>
              </a:spcAft>
              <a:buClrTx/>
              <a:buSzTx/>
              <a:buNone/>
            </a:pPr>
            <a:r>
              <a:rPr lang="en-US" altLang="ja-JP" sz="4000" b="1" dirty="0"/>
              <a:t>history = </a:t>
            </a:r>
            <a:r>
              <a:rPr lang="en-US" altLang="ja-JP" sz="4000" b="1" dirty="0" err="1"/>
              <a:t>model.fit</a:t>
            </a:r>
            <a:r>
              <a:rPr lang="en-US" altLang="ja-JP" sz="4000" b="1" dirty="0"/>
              <a:t>(</a:t>
            </a:r>
            <a:r>
              <a:rPr lang="en-US" altLang="ja-JP" sz="4000" b="1" dirty="0" err="1"/>
              <a:t>X_train</a:t>
            </a:r>
            <a:r>
              <a:rPr lang="en-US" altLang="ja-JP" sz="4000" b="1" dirty="0"/>
              <a:t>, </a:t>
            </a:r>
            <a:r>
              <a:rPr lang="en-US" altLang="ja-JP" sz="4000" b="1" dirty="0" err="1"/>
              <a:t>y_train</a:t>
            </a:r>
            <a:r>
              <a:rPr lang="en-US" altLang="ja-JP" sz="4000" b="1" dirty="0"/>
              <a:t>,          </a:t>
            </a:r>
            <a:r>
              <a:rPr lang="ja-JP" altLang="en-US" sz="4000" b="1" dirty="0"/>
              <a:t>　</a:t>
            </a:r>
            <a:r>
              <a:rPr lang="en-US" altLang="ja-JP" sz="4000" b="1" dirty="0"/>
              <a:t>	epochs=epochs, </a:t>
            </a:r>
            <a:r>
              <a:rPr lang="en-US" altLang="ja-JP" sz="4000" b="1" dirty="0" err="1"/>
              <a:t>validation_split</a:t>
            </a:r>
            <a:r>
              <a:rPr lang="en-US" altLang="ja-JP" sz="4000" b="1" dirty="0"/>
              <a:t>=0.0 , </a:t>
            </a:r>
            <a:r>
              <a:rPr lang="ja-JP" altLang="en-US" sz="4000" b="1" dirty="0"/>
              <a:t>　</a:t>
            </a:r>
            <a:r>
              <a:rPr lang="en-US" altLang="ja-JP" sz="4000" b="1" dirty="0"/>
              <a:t>	callbacks=None)</a:t>
            </a:r>
          </a:p>
          <a:p>
            <a:pPr marL="0" lvl="0" indent="0" defTabSz="914400">
              <a:spcBef>
                <a:spcPts val="0"/>
              </a:spcBef>
              <a:spcAft>
                <a:spcPts val="0"/>
              </a:spcAft>
              <a:buClrTx/>
              <a:buSzTx/>
              <a:buNone/>
            </a:pPr>
            <a:r>
              <a:rPr lang="ja-JP" altLang="en-US" b="1" dirty="0"/>
              <a:t>引数</a:t>
            </a:r>
            <a:endParaRPr lang="en-US" altLang="ja-JP" b="1" dirty="0"/>
          </a:p>
          <a:p>
            <a:pPr marL="0" lvl="0" indent="0" defTabSz="914400">
              <a:spcBef>
                <a:spcPts val="0"/>
              </a:spcBef>
              <a:spcAft>
                <a:spcPts val="0"/>
              </a:spcAft>
              <a:buClrTx/>
              <a:buSzTx/>
              <a:buNone/>
            </a:pPr>
            <a:r>
              <a:rPr lang="en-US" altLang="ja-JP" b="1" dirty="0" err="1"/>
              <a:t>X_train</a:t>
            </a:r>
            <a:r>
              <a:rPr lang="en-US" altLang="ja-JP" b="1" dirty="0"/>
              <a:t>:</a:t>
            </a:r>
            <a:r>
              <a:rPr lang="ja-JP" altLang="en-US" b="1" dirty="0"/>
              <a:t>訓練用の入力データ、</a:t>
            </a:r>
            <a:r>
              <a:rPr lang="en-US" altLang="ja-JP" b="1" dirty="0" err="1"/>
              <a:t>Numpy</a:t>
            </a:r>
            <a:r>
              <a:rPr lang="en-US" altLang="ja-JP" b="1" dirty="0"/>
              <a:t> </a:t>
            </a:r>
            <a:r>
              <a:rPr lang="ja-JP" altLang="en-US" b="1" dirty="0"/>
              <a:t>配列（またはそのリスト）</a:t>
            </a:r>
            <a:endParaRPr lang="en-US" altLang="ja-JP" b="1" dirty="0"/>
          </a:p>
          <a:p>
            <a:pPr marL="0" lvl="0" indent="0" defTabSz="914400">
              <a:spcBef>
                <a:spcPts val="0"/>
              </a:spcBef>
              <a:spcAft>
                <a:spcPts val="0"/>
              </a:spcAft>
              <a:buClrTx/>
              <a:buSzTx/>
              <a:buNone/>
            </a:pPr>
            <a:r>
              <a:rPr lang="en-US" altLang="ja-JP" b="1" dirty="0" err="1"/>
              <a:t>y_train</a:t>
            </a:r>
            <a:r>
              <a:rPr lang="en-US" altLang="ja-JP" b="1" dirty="0"/>
              <a:t> :</a:t>
            </a:r>
            <a:r>
              <a:rPr lang="ja-JP" altLang="en-US" b="1" dirty="0"/>
              <a:t>ラベル、</a:t>
            </a:r>
            <a:r>
              <a:rPr lang="en-US" altLang="ja-JP" b="1" dirty="0" err="1"/>
              <a:t>Numpy</a:t>
            </a:r>
            <a:r>
              <a:rPr lang="en-US" altLang="ja-JP" b="1" dirty="0"/>
              <a:t> </a:t>
            </a:r>
            <a:r>
              <a:rPr lang="ja-JP" altLang="en-US" b="1" dirty="0"/>
              <a:t>配列</a:t>
            </a:r>
            <a:endParaRPr lang="en-US" altLang="ja-JP" b="1" dirty="0"/>
          </a:p>
          <a:p>
            <a:pPr marL="0" lvl="0" indent="0" defTabSz="914400">
              <a:spcBef>
                <a:spcPts val="0"/>
              </a:spcBef>
              <a:spcAft>
                <a:spcPts val="0"/>
              </a:spcAft>
              <a:buClrTx/>
              <a:buSzTx/>
              <a:buNone/>
            </a:pPr>
            <a:r>
              <a:rPr lang="en-US" altLang="ja-JP" b="1" dirty="0"/>
              <a:t>epochs: </a:t>
            </a:r>
            <a:r>
              <a:rPr lang="ja-JP" altLang="en-US" b="1" dirty="0"/>
              <a:t>整数値でモデルを訓練するエポック数</a:t>
            </a:r>
            <a:endParaRPr lang="en-US" altLang="ja-JP" b="1" dirty="0"/>
          </a:p>
          <a:p>
            <a:pPr marL="0" lvl="0" indent="0" defTabSz="914400">
              <a:spcBef>
                <a:spcPts val="0"/>
              </a:spcBef>
              <a:spcAft>
                <a:spcPts val="0"/>
              </a:spcAft>
              <a:buClrTx/>
              <a:buSzTx/>
              <a:buNone/>
            </a:pPr>
            <a:r>
              <a:rPr lang="en-US" altLang="ja-JP" b="1" dirty="0" err="1"/>
              <a:t>validation_split</a:t>
            </a:r>
            <a:r>
              <a:rPr lang="en-US" altLang="ja-JP" b="1" dirty="0"/>
              <a:t>:</a:t>
            </a:r>
            <a:r>
              <a:rPr lang="ja-JP" altLang="en-US" b="1" dirty="0"/>
              <a:t>検証用のデータとして使うデータの割合</a:t>
            </a:r>
            <a:endParaRPr lang="en-US" altLang="ja-JP" b="1" dirty="0"/>
          </a:p>
          <a:p>
            <a:pPr marL="0" lvl="0" indent="0" defTabSz="914400">
              <a:spcBef>
                <a:spcPts val="0"/>
              </a:spcBef>
              <a:spcAft>
                <a:spcPts val="0"/>
              </a:spcAft>
              <a:buClrTx/>
              <a:buSzTx/>
              <a:buNone/>
            </a:pPr>
            <a:r>
              <a:rPr lang="en-US" altLang="ja-JP" b="1" dirty="0"/>
              <a:t>callbacks: </a:t>
            </a:r>
            <a:r>
              <a:rPr lang="en-US" altLang="ja-JP" b="1" dirty="0" err="1"/>
              <a:t>keras.callbacks.Callback</a:t>
            </a:r>
            <a:r>
              <a:rPr lang="en-US" altLang="ja-JP" b="1" dirty="0"/>
              <a:t> </a:t>
            </a:r>
            <a:r>
              <a:rPr lang="ja-JP" altLang="en-US" b="1" dirty="0"/>
              <a:t>にあるインスタンスのリスト． </a:t>
            </a:r>
            <a:endParaRPr lang="en-US" altLang="ja-JP" b="1" dirty="0"/>
          </a:p>
          <a:p>
            <a:pPr marL="0" lvl="0" indent="0" defTabSz="914400">
              <a:spcBef>
                <a:spcPts val="0"/>
              </a:spcBef>
              <a:spcAft>
                <a:spcPts val="0"/>
              </a:spcAft>
              <a:buClrTx/>
              <a:buSzTx/>
              <a:buNone/>
            </a:pPr>
            <a:r>
              <a:rPr lang="ja-JP" altLang="en-US" b="1" dirty="0"/>
              <a:t>　　　　訓練中に</a:t>
            </a:r>
            <a:r>
              <a:rPr lang="en-US" altLang="ja-JP" b="1" dirty="0"/>
              <a:t>callbacks</a:t>
            </a:r>
            <a:r>
              <a:rPr lang="ja-JP" altLang="en-US" b="1" dirty="0"/>
              <a:t>のリストを適用します。</a:t>
            </a:r>
            <a:endParaRPr lang="en-US" altLang="ja-JP" b="1" dirty="0"/>
          </a:p>
          <a:p>
            <a:pPr marL="0" lvl="0" indent="0" defTabSz="914400">
              <a:spcBef>
                <a:spcPts val="0"/>
              </a:spcBef>
              <a:spcAft>
                <a:spcPts val="0"/>
              </a:spcAft>
              <a:buClrTx/>
              <a:buSzTx/>
              <a:buNone/>
            </a:pPr>
            <a:r>
              <a:rPr lang="ja-JP" altLang="en-US" b="1" dirty="0"/>
              <a:t>戻り値</a:t>
            </a:r>
            <a:endParaRPr lang="en-US" altLang="ja-JP" b="1" dirty="0"/>
          </a:p>
          <a:p>
            <a:pPr marL="0" lvl="0" indent="0" defTabSz="914400">
              <a:spcBef>
                <a:spcPts val="0"/>
              </a:spcBef>
              <a:spcAft>
                <a:spcPts val="0"/>
              </a:spcAft>
              <a:buClrTx/>
              <a:buSzTx/>
              <a:buNone/>
            </a:pPr>
            <a:r>
              <a:rPr lang="en-US" altLang="ja-JP" b="1" dirty="0"/>
              <a:t>History </a:t>
            </a:r>
            <a:r>
              <a:rPr lang="ja-JP" altLang="en-US" b="1" dirty="0"/>
              <a:t>オブジェクト</a:t>
            </a:r>
            <a:r>
              <a:rPr lang="en-US" altLang="ja-JP" b="1" dirty="0"/>
              <a:t> </a:t>
            </a:r>
            <a:r>
              <a:rPr lang="ja-JP" altLang="en-US" b="1" dirty="0"/>
              <a:t>訓練の損失値と評価関数値の記録を保持</a:t>
            </a:r>
            <a:endParaRPr lang="en-US" altLang="ja-JP" b="1" dirty="0"/>
          </a:p>
        </p:txBody>
      </p:sp>
      <p:sp>
        <p:nvSpPr>
          <p:cNvPr id="8" name="コンテンツ プレースホルダー 2"/>
          <p:cNvSpPr txBox="1">
            <a:spLocks/>
          </p:cNvSpPr>
          <p:nvPr/>
        </p:nvSpPr>
        <p:spPr>
          <a:xfrm>
            <a:off x="2201014" y="1907130"/>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3" name="正方形/長方形 2"/>
          <p:cNvSpPr/>
          <p:nvPr/>
        </p:nvSpPr>
        <p:spPr>
          <a:xfrm>
            <a:off x="1133440" y="252578"/>
            <a:ext cx="7021474" cy="707886"/>
          </a:xfrm>
          <a:prstGeom prst="rect">
            <a:avLst/>
          </a:prstGeom>
        </p:spPr>
        <p:txBody>
          <a:bodyPr wrap="none">
            <a:spAutoFit/>
          </a:bodyPr>
          <a:lstStyle/>
          <a:p>
            <a:pPr defTabSz="914400"/>
            <a:r>
              <a:rPr lang="ja-JP" altLang="en-US" sz="4000" b="1" dirty="0"/>
              <a:t>⑥学習を行い、モデルを保存</a:t>
            </a:r>
            <a:endParaRPr lang="en-US" altLang="ja-JP" sz="4000" b="1" dirty="0"/>
          </a:p>
        </p:txBody>
      </p:sp>
    </p:spTree>
    <p:extLst>
      <p:ext uri="{BB962C8B-B14F-4D97-AF65-F5344CB8AC3E}">
        <p14:creationId xmlns:p14="http://schemas.microsoft.com/office/powerpoint/2010/main" val="147956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8"/>
            <a:ext cx="11287255" cy="1607058"/>
          </a:xfrm>
        </p:spPr>
        <p:txBody>
          <a:bodyPr>
            <a:noAutofit/>
          </a:bodyPr>
          <a:lstStyle/>
          <a:p>
            <a:pPr marL="0" lvl="0" indent="0" algn="ctr" defTabSz="914400">
              <a:spcBef>
                <a:spcPts val="0"/>
              </a:spcBef>
              <a:spcAft>
                <a:spcPts val="0"/>
              </a:spcAft>
              <a:buClrTx/>
              <a:buSzTx/>
              <a:buNone/>
            </a:pPr>
            <a:r>
              <a:rPr lang="ja-JP" altLang="en-US" sz="4000" b="1" dirty="0"/>
              <a:t>ＰＣで作成したモデルを</a:t>
            </a:r>
            <a:r>
              <a:rPr lang="en-US" altLang="ja-JP" sz="4000" b="1" dirty="0"/>
              <a:t>Raspberry Pi</a:t>
            </a:r>
            <a:r>
              <a:rPr lang="ja-JP" altLang="en-US" sz="4000" b="1" dirty="0"/>
              <a:t>へアップロード</a:t>
            </a:r>
            <a:endParaRPr lang="en-US" altLang="ja-JP" sz="4000" b="1" dirty="0"/>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2" name="図 1"/>
          <p:cNvPicPr>
            <a:picLocks noChangeAspect="1"/>
          </p:cNvPicPr>
          <p:nvPr/>
        </p:nvPicPr>
        <p:blipFill>
          <a:blip r:embed="rId2"/>
          <a:stretch>
            <a:fillRect/>
          </a:stretch>
        </p:blipFill>
        <p:spPr>
          <a:xfrm>
            <a:off x="350583" y="2683075"/>
            <a:ext cx="3640364" cy="2553943"/>
          </a:xfrm>
          <a:prstGeom prst="rect">
            <a:avLst/>
          </a:prstGeom>
        </p:spPr>
      </p:pic>
      <p:pic>
        <p:nvPicPr>
          <p:cNvPr id="4" name="図 3"/>
          <p:cNvPicPr>
            <a:picLocks noChangeAspect="1"/>
          </p:cNvPicPr>
          <p:nvPr/>
        </p:nvPicPr>
        <p:blipFill>
          <a:blip r:embed="rId3"/>
          <a:stretch>
            <a:fillRect/>
          </a:stretch>
        </p:blipFill>
        <p:spPr>
          <a:xfrm>
            <a:off x="7627300" y="2421628"/>
            <a:ext cx="4010538" cy="3076835"/>
          </a:xfrm>
          <a:prstGeom prst="rect">
            <a:avLst/>
          </a:prstGeom>
        </p:spPr>
      </p:pic>
      <p:sp>
        <p:nvSpPr>
          <p:cNvPr id="5" name="右矢印 4"/>
          <p:cNvSpPr/>
          <p:nvPr/>
        </p:nvSpPr>
        <p:spPr>
          <a:xfrm>
            <a:off x="4627418" y="3269673"/>
            <a:ext cx="2327564" cy="1422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572499" y="2242176"/>
            <a:ext cx="2585964" cy="830997"/>
          </a:xfrm>
          <a:prstGeom prst="rect">
            <a:avLst/>
          </a:prstGeom>
          <a:noFill/>
        </p:spPr>
        <p:txBody>
          <a:bodyPr wrap="none" rtlCol="0">
            <a:spAutoFit/>
          </a:bodyPr>
          <a:lstStyle/>
          <a:p>
            <a:r>
              <a:rPr kumimoji="1" lang="en-US" altLang="ja-JP" sz="4800" dirty="0"/>
              <a:t>model.h5</a:t>
            </a:r>
            <a:endParaRPr kumimoji="1" lang="ja-JP" altLang="en-US" sz="4800" dirty="0"/>
          </a:p>
        </p:txBody>
      </p:sp>
      <p:sp>
        <p:nvSpPr>
          <p:cNvPr id="9" name="テキスト ボックス 8"/>
          <p:cNvSpPr txBox="1"/>
          <p:nvPr/>
        </p:nvSpPr>
        <p:spPr>
          <a:xfrm>
            <a:off x="1046098" y="3162100"/>
            <a:ext cx="2249334" cy="830997"/>
          </a:xfrm>
          <a:prstGeom prst="rect">
            <a:avLst/>
          </a:prstGeom>
          <a:noFill/>
        </p:spPr>
        <p:txBody>
          <a:bodyPr wrap="none" rtlCol="0">
            <a:spAutoFit/>
          </a:bodyPr>
          <a:lstStyle/>
          <a:p>
            <a:r>
              <a:rPr kumimoji="1" lang="en-US" altLang="ja-JP" sz="4800" dirty="0" err="1"/>
              <a:t>WinSCP</a:t>
            </a:r>
            <a:endParaRPr kumimoji="1" lang="ja-JP" altLang="en-US" sz="4800" dirty="0"/>
          </a:p>
        </p:txBody>
      </p:sp>
    </p:spTree>
    <p:extLst>
      <p:ext uri="{BB962C8B-B14F-4D97-AF65-F5344CB8AC3E}">
        <p14:creationId xmlns:p14="http://schemas.microsoft.com/office/powerpoint/2010/main" val="1018394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7"/>
            <a:ext cx="11287255" cy="6114925"/>
          </a:xfrm>
        </p:spPr>
        <p:txBody>
          <a:bodyPr>
            <a:noAutofit/>
          </a:bodyPr>
          <a:lstStyle/>
          <a:p>
            <a:pPr marL="0" lvl="0" indent="0" algn="ctr" defTabSz="914400">
              <a:spcBef>
                <a:spcPts val="0"/>
              </a:spcBef>
              <a:spcAft>
                <a:spcPts val="0"/>
              </a:spcAft>
              <a:buClrTx/>
              <a:buSzTx/>
              <a:buNone/>
            </a:pPr>
            <a:r>
              <a:rPr lang="ja-JP" altLang="en-US" sz="4000" b="1" dirty="0"/>
              <a:t>認識した画像を日本語で話す</a:t>
            </a:r>
            <a:endParaRPr lang="en-US" altLang="ja-JP" sz="4000" b="1" dirty="0"/>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ja-JP" altLang="en-US" sz="4000" b="1" dirty="0"/>
              <a:t>①キーを押したときに画像を保存</a:t>
            </a:r>
            <a:r>
              <a:rPr lang="en-US" altLang="ja-JP" sz="4000" b="1" dirty="0"/>
              <a:t>(</a:t>
            </a:r>
            <a:r>
              <a:rPr lang="en-US" altLang="ja-JP" sz="4000" b="1" dirty="0" err="1"/>
              <a:t>OpenCV</a:t>
            </a:r>
            <a:r>
              <a:rPr lang="en-US" altLang="ja-JP" sz="4000" b="1" dirty="0"/>
              <a:t>)</a:t>
            </a:r>
          </a:p>
          <a:p>
            <a:pPr marL="0" lvl="0" indent="0" defTabSz="914400">
              <a:spcBef>
                <a:spcPts val="0"/>
              </a:spcBef>
              <a:spcAft>
                <a:spcPts val="0"/>
              </a:spcAft>
              <a:buClrTx/>
              <a:buSzTx/>
              <a:buNone/>
            </a:pPr>
            <a:r>
              <a:rPr lang="ja-JP" altLang="en-US" sz="4000" b="1" dirty="0"/>
              <a:t>②画像の日本語ラベルを取得</a:t>
            </a:r>
            <a:r>
              <a:rPr lang="en-US" altLang="ja-JP" sz="4000" b="1" dirty="0"/>
              <a:t>(CNN)</a:t>
            </a:r>
          </a:p>
          <a:p>
            <a:pPr marL="0" lvl="0" indent="0" defTabSz="914400">
              <a:spcBef>
                <a:spcPts val="0"/>
              </a:spcBef>
              <a:spcAft>
                <a:spcPts val="0"/>
              </a:spcAft>
              <a:buClrTx/>
              <a:buSzTx/>
              <a:buNone/>
            </a:pPr>
            <a:r>
              <a:rPr lang="ja-JP" altLang="en-US" sz="4000" b="1" dirty="0"/>
              <a:t>③日本語を発声</a:t>
            </a:r>
            <a:r>
              <a:rPr lang="en-US" altLang="ja-JP" sz="4000" b="1" dirty="0"/>
              <a:t>(</a:t>
            </a:r>
            <a:r>
              <a:rPr lang="en-US" altLang="ja-JP" sz="4000" b="1" dirty="0" err="1"/>
              <a:t>jtalk</a:t>
            </a:r>
            <a:r>
              <a:rPr lang="en-US" altLang="ja-JP" sz="4000" b="1" dirty="0"/>
              <a:t>)</a:t>
            </a:r>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4" name="図 3"/>
          <p:cNvPicPr>
            <a:picLocks noChangeAspect="1"/>
          </p:cNvPicPr>
          <p:nvPr/>
        </p:nvPicPr>
        <p:blipFill>
          <a:blip r:embed="rId2"/>
          <a:stretch>
            <a:fillRect/>
          </a:stretch>
        </p:blipFill>
        <p:spPr>
          <a:xfrm>
            <a:off x="8645236" y="4232539"/>
            <a:ext cx="2604674" cy="1998274"/>
          </a:xfrm>
          <a:prstGeom prst="rect">
            <a:avLst/>
          </a:prstGeom>
        </p:spPr>
      </p:pic>
    </p:spTree>
    <p:extLst>
      <p:ext uri="{BB962C8B-B14F-4D97-AF65-F5344CB8AC3E}">
        <p14:creationId xmlns:p14="http://schemas.microsoft.com/office/powerpoint/2010/main" val="176372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a:t>クラス内コンペティションの</a:t>
            </a:r>
            <a:r>
              <a:rPr lang="en-US" altLang="ja-JP" b="1" dirty="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pic>
        <p:nvPicPr>
          <p:cNvPr id="4" name="図 3"/>
          <p:cNvPicPr>
            <a:picLocks noChangeAspect="1"/>
          </p:cNvPicPr>
          <p:nvPr/>
        </p:nvPicPr>
        <p:blipFill>
          <a:blip r:embed="rId3"/>
          <a:stretch>
            <a:fillRect/>
          </a:stretch>
        </p:blipFill>
        <p:spPr>
          <a:xfrm>
            <a:off x="406474" y="2278718"/>
            <a:ext cx="9106803" cy="4161480"/>
          </a:xfrm>
          <a:prstGeom prst="rect">
            <a:avLst/>
          </a:prstGeom>
        </p:spPr>
      </p:pic>
      <p:sp>
        <p:nvSpPr>
          <p:cNvPr id="5" name="正方形/長方形 4"/>
          <p:cNvSpPr/>
          <p:nvPr/>
        </p:nvSpPr>
        <p:spPr>
          <a:xfrm>
            <a:off x="545152" y="1570832"/>
            <a:ext cx="11338870" cy="707886"/>
          </a:xfrm>
          <a:prstGeom prst="rect">
            <a:avLst/>
          </a:prstGeom>
        </p:spPr>
        <p:txBody>
          <a:bodyPr wrap="square">
            <a:spAutoFit/>
          </a:bodyPr>
          <a:lstStyle/>
          <a:p>
            <a:r>
              <a:rPr lang="ja-JP" altLang="en-US" sz="3200" dirty="0"/>
              <a:t>https://www.kaggle.com/c/fashion-mnist</a:t>
            </a:r>
            <a:r>
              <a:rPr lang="ja-JP" altLang="en-US" sz="3200"/>
              <a:t>-challenge</a:t>
            </a:r>
            <a:r>
              <a:rPr lang="en-US" altLang="ja-JP" sz="3200" dirty="0"/>
              <a:t>2018</a:t>
            </a:r>
            <a:r>
              <a:rPr lang="ja-JP" altLang="en-US" sz="4000"/>
              <a:t>/</a:t>
            </a:r>
            <a:endParaRPr lang="ja-JP" altLang="en-US" sz="4000" dirty="0"/>
          </a:p>
        </p:txBody>
      </p:sp>
      <p:sp>
        <p:nvSpPr>
          <p:cNvPr id="9" name="正方形/長方形 8"/>
          <p:cNvSpPr/>
          <p:nvPr/>
        </p:nvSpPr>
        <p:spPr>
          <a:xfrm>
            <a:off x="9659212" y="2520518"/>
            <a:ext cx="2224810" cy="3046988"/>
          </a:xfrm>
          <a:prstGeom prst="rect">
            <a:avLst/>
          </a:prstGeom>
        </p:spPr>
        <p:txBody>
          <a:bodyPr wrap="square">
            <a:spAutoFit/>
          </a:bodyPr>
          <a:lstStyle/>
          <a:p>
            <a:r>
              <a:rPr kumimoji="1" lang="ja-JP" altLang="en-US" sz="2400" dirty="0"/>
              <a:t>課題の確認、データのダウンロード、解答の投稿、正答率及びリーダーボートの確認が可能です。</a:t>
            </a:r>
          </a:p>
        </p:txBody>
      </p:sp>
    </p:spTree>
    <p:extLst>
      <p:ext uri="{BB962C8B-B14F-4D97-AF65-F5344CB8AC3E}">
        <p14:creationId xmlns:p14="http://schemas.microsoft.com/office/powerpoint/2010/main" val="1509174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992" y="293076"/>
            <a:ext cx="11605846" cy="1752599"/>
          </a:xfrm>
        </p:spPr>
        <p:txBody>
          <a:bodyPr/>
          <a:lstStyle/>
          <a:p>
            <a:pPr fontAlgn="base"/>
            <a:r>
              <a:rPr lang="ja-JP" altLang="en-US" b="1" dirty="0"/>
              <a:t>クラス内コンペティション参加の</a:t>
            </a:r>
            <a:r>
              <a:rPr lang="en-US" altLang="ja-JP" b="1" dirty="0"/>
              <a:t>URL</a:t>
            </a:r>
            <a:endParaRPr lang="ja-JP" altLang="en-US" b="1" dirty="0"/>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
        <p:nvSpPr>
          <p:cNvPr id="5" name="正方形/長方形 4"/>
          <p:cNvSpPr/>
          <p:nvPr/>
        </p:nvSpPr>
        <p:spPr>
          <a:xfrm>
            <a:off x="608943" y="2474835"/>
            <a:ext cx="11338870" cy="1323439"/>
          </a:xfrm>
          <a:prstGeom prst="rect">
            <a:avLst/>
          </a:prstGeom>
        </p:spPr>
        <p:txBody>
          <a:bodyPr wrap="square">
            <a:spAutoFit/>
          </a:bodyPr>
          <a:lstStyle/>
          <a:p>
            <a:r>
              <a:rPr lang="en-US" altLang="ja-JP" sz="4000" dirty="0"/>
              <a:t>https://</a:t>
            </a:r>
            <a:r>
              <a:rPr lang="en-US" altLang="ja-JP" sz="4000" dirty="0" err="1"/>
              <a:t>www.kaggle.com</a:t>
            </a:r>
            <a:r>
              <a:rPr lang="en-US" altLang="ja-JP" sz="4000" dirty="0"/>
              <a:t>/t/d6ea4e53d8c24705a298c422bcd27269</a:t>
            </a:r>
            <a:endParaRPr lang="ja-JP" altLang="en-US" sz="4000" dirty="0"/>
          </a:p>
        </p:txBody>
      </p:sp>
      <p:sp>
        <p:nvSpPr>
          <p:cNvPr id="9" name="正方形/長方形 8"/>
          <p:cNvSpPr/>
          <p:nvPr/>
        </p:nvSpPr>
        <p:spPr>
          <a:xfrm>
            <a:off x="1619125" y="4709587"/>
            <a:ext cx="9318506" cy="461665"/>
          </a:xfrm>
          <a:prstGeom prst="rect">
            <a:avLst/>
          </a:prstGeom>
        </p:spPr>
        <p:txBody>
          <a:bodyPr wrap="square">
            <a:spAutoFit/>
          </a:bodyPr>
          <a:lstStyle/>
          <a:p>
            <a:r>
              <a:rPr kumimoji="1" lang="ja-JP" altLang="en-US" sz="2400" dirty="0">
                <a:solidFill>
                  <a:srgbClr val="FF0000"/>
                </a:solidFill>
              </a:rPr>
              <a:t>上記の</a:t>
            </a:r>
            <a:r>
              <a:rPr kumimoji="1" lang="en-US" altLang="ja-JP" sz="2400" dirty="0">
                <a:solidFill>
                  <a:srgbClr val="FF0000"/>
                </a:solidFill>
              </a:rPr>
              <a:t>URL</a:t>
            </a:r>
            <a:r>
              <a:rPr kumimoji="1" lang="ja-JP" altLang="en-US" sz="2400" dirty="0">
                <a:solidFill>
                  <a:srgbClr val="FF0000"/>
                </a:solidFill>
              </a:rPr>
              <a:t>へアクセスして参加して下さい。</a:t>
            </a:r>
          </a:p>
        </p:txBody>
      </p:sp>
    </p:spTree>
    <p:extLst>
      <p:ext uri="{BB962C8B-B14F-4D97-AF65-F5344CB8AC3E}">
        <p14:creationId xmlns:p14="http://schemas.microsoft.com/office/powerpoint/2010/main" val="300052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844528" y="1687058"/>
            <a:ext cx="10018713" cy="4220307"/>
          </a:xfrm>
        </p:spPr>
        <p:txBody>
          <a:bodyPr>
            <a:noAutofit/>
          </a:bodyPr>
          <a:lstStyle/>
          <a:p>
            <a:r>
              <a:rPr lang="ja-JP" altLang="en-US" sz="4000" dirty="0"/>
              <a:t>前回のプログラムの構造について復習</a:t>
            </a:r>
            <a:endParaRPr lang="en-US" altLang="ja-JP" sz="4000" dirty="0"/>
          </a:p>
          <a:p>
            <a:endParaRPr kumimoji="1" lang="en-US" altLang="ja-JP" sz="4000" dirty="0"/>
          </a:p>
        </p:txBody>
      </p:sp>
    </p:spTree>
    <p:extLst>
      <p:ext uri="{BB962C8B-B14F-4D97-AF65-F5344CB8AC3E}">
        <p14:creationId xmlns:p14="http://schemas.microsoft.com/office/powerpoint/2010/main" val="1616670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3346" y="-181767"/>
            <a:ext cx="11605846" cy="1752599"/>
          </a:xfrm>
        </p:spPr>
        <p:txBody>
          <a:bodyPr/>
          <a:lstStyle/>
          <a:p>
            <a:pPr fontAlgn="base"/>
            <a:r>
              <a:rPr lang="ja-JP" altLang="en-US" b="1" dirty="0"/>
              <a:t>提出ファイル作成用サンプルプログラム</a:t>
            </a:r>
          </a:p>
        </p:txBody>
      </p:sp>
      <p:pic>
        <p:nvPicPr>
          <p:cNvPr id="3" name="図 2"/>
          <p:cNvPicPr>
            <a:picLocks noChangeAspect="1"/>
          </p:cNvPicPr>
          <p:nvPr/>
        </p:nvPicPr>
        <p:blipFill>
          <a:blip r:embed="rId3"/>
          <a:stretch>
            <a:fillRect/>
          </a:stretch>
        </p:blipFill>
        <p:spPr>
          <a:xfrm>
            <a:off x="731370" y="1317756"/>
            <a:ext cx="8281336" cy="4214756"/>
          </a:xfrm>
          <a:prstGeom prst="rect">
            <a:avLst/>
          </a:prstGeom>
        </p:spPr>
      </p:pic>
      <p:sp>
        <p:nvSpPr>
          <p:cNvPr id="7" name="正方形/長方形 6"/>
          <p:cNvSpPr/>
          <p:nvPr/>
        </p:nvSpPr>
        <p:spPr>
          <a:xfrm>
            <a:off x="952253" y="5849035"/>
            <a:ext cx="10966939" cy="523220"/>
          </a:xfrm>
          <a:prstGeom prst="rect">
            <a:avLst/>
          </a:prstGeom>
        </p:spPr>
        <p:txBody>
          <a:bodyPr wrap="square">
            <a:spAutoFit/>
          </a:bodyPr>
          <a:lstStyle/>
          <a:p>
            <a:r>
              <a:rPr lang="ja-JP" altLang="en-US" sz="2800" dirty="0"/>
              <a:t>https://www.kaggle.com/kenichinakatani/fashon-mnist-with-cnn</a:t>
            </a:r>
          </a:p>
        </p:txBody>
      </p:sp>
      <p:sp>
        <p:nvSpPr>
          <p:cNvPr id="4" name="正方形/長方形 3"/>
          <p:cNvSpPr/>
          <p:nvPr/>
        </p:nvSpPr>
        <p:spPr>
          <a:xfrm>
            <a:off x="9430730" y="2536009"/>
            <a:ext cx="2030432" cy="2031325"/>
          </a:xfrm>
          <a:prstGeom prst="rect">
            <a:avLst/>
          </a:prstGeom>
        </p:spPr>
        <p:txBody>
          <a:bodyPr wrap="square">
            <a:spAutoFit/>
          </a:bodyPr>
          <a:lstStyle/>
          <a:p>
            <a:r>
              <a:rPr kumimoji="1" lang="ja-JP" altLang="en-US" dirty="0"/>
              <a:t>スクリプトをフォークすることにより、モデルの修正、訓練、提出ファイルの作成およびダウンロードが可能です。</a:t>
            </a:r>
          </a:p>
        </p:txBody>
      </p:sp>
    </p:spTree>
    <p:extLst>
      <p:ext uri="{BB962C8B-B14F-4D97-AF65-F5344CB8AC3E}">
        <p14:creationId xmlns:p14="http://schemas.microsoft.com/office/powerpoint/2010/main" val="55132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1619125" y="360218"/>
            <a:ext cx="8433200" cy="6114925"/>
          </a:xfrm>
        </p:spPr>
        <p:txBody>
          <a:bodyPr>
            <a:noAutofit/>
          </a:bodyPr>
          <a:lstStyle/>
          <a:p>
            <a:pPr marL="0" lvl="0" indent="0" algn="ctr" defTabSz="914400">
              <a:spcBef>
                <a:spcPts val="0"/>
              </a:spcBef>
              <a:spcAft>
                <a:spcPts val="0"/>
              </a:spcAft>
              <a:buClrTx/>
              <a:buSzTx/>
              <a:buNone/>
            </a:pPr>
            <a:r>
              <a:rPr lang="ja-JP" altLang="en-US" sz="4000" b="1" dirty="0"/>
              <a:t>モデルを定義</a:t>
            </a:r>
            <a:endParaRPr lang="en-US" altLang="ja-JP" sz="4000" b="1" dirty="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if __name__ == '__main__':</a:t>
            </a:r>
          </a:p>
          <a:p>
            <a:pPr marL="0" lvl="0" indent="0" defTabSz="914400">
              <a:spcBef>
                <a:spcPts val="0"/>
              </a:spcBef>
              <a:spcAft>
                <a:spcPts val="0"/>
              </a:spcAft>
              <a:buClrTx/>
              <a:buSzTx/>
              <a:buNone/>
            </a:pPr>
            <a:r>
              <a:rPr lang="en-US" altLang="ja-JP" sz="4000" b="1" dirty="0"/>
              <a:t>    model = </a:t>
            </a:r>
          </a:p>
          <a:p>
            <a:pPr marL="0" lvl="0" indent="0" defTabSz="914400">
              <a:spcBef>
                <a:spcPts val="0"/>
              </a:spcBef>
              <a:spcAft>
                <a:spcPts val="0"/>
              </a:spcAft>
              <a:buClrTx/>
              <a:buSzTx/>
              <a:buNone/>
            </a:pPr>
            <a:r>
              <a:rPr lang="en-US" altLang="ja-JP" sz="4000" b="1" dirty="0"/>
              <a:t>	</a:t>
            </a:r>
            <a:r>
              <a:rPr lang="en-US" altLang="ja-JP" sz="4000" b="1" dirty="0">
                <a:solidFill>
                  <a:srgbClr val="FF0000"/>
                </a:solidFill>
              </a:rPr>
              <a:t>InceptionV3</a:t>
            </a:r>
            <a:r>
              <a:rPr lang="en-US" altLang="ja-JP" sz="4000" b="1" dirty="0"/>
              <a:t>(</a:t>
            </a:r>
            <a:r>
              <a:rPr lang="en-US" altLang="ja-JP" sz="4000" b="1" dirty="0" err="1"/>
              <a:t>include_top</a:t>
            </a:r>
            <a:r>
              <a:rPr lang="en-US" altLang="ja-JP" sz="4000" b="1" dirty="0"/>
              <a:t>=True, 	weights='</a:t>
            </a:r>
            <a:r>
              <a:rPr lang="en-US" altLang="ja-JP" sz="4000" b="1" dirty="0" err="1"/>
              <a:t>imagenet</a:t>
            </a:r>
            <a:r>
              <a:rPr lang="en-US" altLang="ja-JP" sz="4000" b="1" dirty="0"/>
              <a:t>')</a:t>
            </a: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66555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350583" y="438617"/>
            <a:ext cx="11287255" cy="6114925"/>
          </a:xfrm>
        </p:spPr>
        <p:txBody>
          <a:bodyPr>
            <a:noAutofit/>
          </a:bodyPr>
          <a:lstStyle/>
          <a:p>
            <a:pPr marL="0" lvl="0" indent="0" algn="ctr" defTabSz="914400">
              <a:spcBef>
                <a:spcPts val="0"/>
              </a:spcBef>
              <a:spcAft>
                <a:spcPts val="0"/>
              </a:spcAft>
              <a:buClrTx/>
              <a:buSzTx/>
              <a:buNone/>
            </a:pPr>
            <a:r>
              <a:rPr lang="ja-JP" altLang="en-US" sz="4000" b="1" dirty="0"/>
              <a:t>キーを押したときに画像を保存</a:t>
            </a:r>
            <a:endParaRPr lang="en-US" altLang="ja-JP" sz="4000" b="1" dirty="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cam = cv2.VideoCapture(0)</a:t>
            </a:r>
          </a:p>
          <a:p>
            <a:pPr marL="0" lvl="0" indent="0" defTabSz="914400">
              <a:spcBef>
                <a:spcPts val="0"/>
              </a:spcBef>
              <a:spcAft>
                <a:spcPts val="0"/>
              </a:spcAft>
              <a:buClrTx/>
              <a:buSzTx/>
              <a:buNone/>
            </a:pPr>
            <a:r>
              <a:rPr lang="ja-JP" altLang="en-US" sz="4000" b="1" i="1" dirty="0"/>
              <a:t>以下をループ</a:t>
            </a:r>
            <a:endParaRPr lang="en-US" altLang="ja-JP" sz="4000" b="1" i="1" dirty="0"/>
          </a:p>
          <a:p>
            <a:pPr marL="0" lvl="0" indent="0" defTabSz="914400">
              <a:spcBef>
                <a:spcPts val="0"/>
              </a:spcBef>
              <a:spcAft>
                <a:spcPts val="0"/>
              </a:spcAft>
              <a:buClrTx/>
              <a:buSzTx/>
              <a:buNone/>
            </a:pPr>
            <a:r>
              <a:rPr lang="en-US" altLang="ja-JP" sz="4000" b="1" dirty="0"/>
              <a:t>	ret, frame = </a:t>
            </a:r>
            <a:r>
              <a:rPr lang="en-US" altLang="ja-JP" sz="4000" b="1" dirty="0" err="1"/>
              <a:t>cam.read</a:t>
            </a:r>
            <a:r>
              <a:rPr lang="en-US" altLang="ja-JP" sz="4000" b="1" dirty="0"/>
              <a:t>()</a:t>
            </a:r>
          </a:p>
          <a:p>
            <a:pPr marL="0" lvl="0" indent="0" defTabSz="914400">
              <a:spcBef>
                <a:spcPts val="0"/>
              </a:spcBef>
              <a:spcAft>
                <a:spcPts val="0"/>
              </a:spcAft>
              <a:buClrTx/>
              <a:buSzTx/>
              <a:buNone/>
            </a:pPr>
            <a:r>
              <a:rPr lang="en-US" altLang="ja-JP" sz="4000" b="1" dirty="0"/>
              <a:t>	cv2.imshow("Show FLAME Image", frame)</a:t>
            </a:r>
          </a:p>
          <a:p>
            <a:pPr marL="0" lvl="0" indent="0" defTabSz="914400">
              <a:spcBef>
                <a:spcPts val="0"/>
              </a:spcBef>
              <a:spcAft>
                <a:spcPts val="0"/>
              </a:spcAft>
              <a:buClrTx/>
              <a:buSzTx/>
              <a:buNone/>
            </a:pPr>
            <a:r>
              <a:rPr lang="en-US" altLang="ja-JP" sz="4000" b="1" dirty="0"/>
              <a:t>	</a:t>
            </a:r>
            <a:r>
              <a:rPr lang="ja-JP" altLang="en-US" sz="4000" b="1" dirty="0"/>
              <a:t>「</a:t>
            </a:r>
            <a:r>
              <a:rPr lang="en-US" altLang="ja-JP" sz="4000" b="1" dirty="0"/>
              <a:t>s</a:t>
            </a:r>
            <a:r>
              <a:rPr lang="ja-JP" altLang="en-US" sz="4000" b="1" dirty="0"/>
              <a:t>」キーが押されたときに、</a:t>
            </a:r>
            <a:endParaRPr lang="en-US" altLang="ja-JP" sz="4000" b="1" dirty="0"/>
          </a:p>
          <a:p>
            <a:pPr marL="0" lvl="0" indent="0" defTabSz="914400">
              <a:spcBef>
                <a:spcPts val="0"/>
              </a:spcBef>
              <a:spcAft>
                <a:spcPts val="0"/>
              </a:spcAft>
              <a:buClrTx/>
              <a:buSzTx/>
              <a:buNone/>
            </a:pPr>
            <a:r>
              <a:rPr lang="en-US" altLang="ja-JP" sz="4000" b="1" dirty="0"/>
              <a:t>		cv2.imwrite("</a:t>
            </a:r>
            <a:r>
              <a:rPr lang="en-US" altLang="ja-JP" sz="4000" b="1" dirty="0" err="1"/>
              <a:t>output.png</a:t>
            </a:r>
            <a:r>
              <a:rPr lang="en-US" altLang="ja-JP" sz="4000" b="1" dirty="0"/>
              <a:t>", frame)</a:t>
            </a:r>
          </a:p>
          <a:p>
            <a:pPr marL="0" lvl="0" indent="0" defTabSz="914400">
              <a:spcBef>
                <a:spcPts val="0"/>
              </a:spcBef>
              <a:spcAft>
                <a:spcPts val="0"/>
              </a:spcAft>
              <a:buClrTx/>
              <a:buSzTx/>
              <a:buNone/>
            </a:pPr>
            <a:r>
              <a:rPr lang="en-US" altLang="ja-JP" sz="4000" b="1" dirty="0"/>
              <a:t>		</a:t>
            </a:r>
            <a:r>
              <a:rPr lang="en-US" altLang="ja-JP" sz="4000" b="1" dirty="0" err="1"/>
              <a:t>img_path</a:t>
            </a:r>
            <a:r>
              <a:rPr lang="en-US" altLang="ja-JP" sz="4000" b="1" dirty="0"/>
              <a:t> = "</a:t>
            </a:r>
            <a:r>
              <a:rPr lang="en-US" altLang="ja-JP" sz="4000" b="1" dirty="0" err="1"/>
              <a:t>output.png</a:t>
            </a:r>
            <a:r>
              <a:rPr lang="en-US" altLang="ja-JP" sz="4000" b="1" dirty="0"/>
              <a:t>"</a:t>
            </a:r>
            <a:endParaRPr lang="mr-IN" altLang="ja-JP" sz="4000" b="1" dirty="0"/>
          </a:p>
          <a:p>
            <a:pPr marL="0" lvl="0" indent="0" defTabSz="914400">
              <a:spcBef>
                <a:spcPts val="0"/>
              </a:spcBef>
              <a:spcAft>
                <a:spcPts val="0"/>
              </a:spcAft>
              <a:buClrTx/>
              <a:buSzTx/>
              <a:buNone/>
            </a:pP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5916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1619125" y="337561"/>
            <a:ext cx="9365673" cy="6114925"/>
          </a:xfrm>
        </p:spPr>
        <p:txBody>
          <a:bodyPr>
            <a:noAutofit/>
          </a:bodyPr>
          <a:lstStyle/>
          <a:p>
            <a:pPr marL="0" lvl="0" indent="0" algn="ctr" defTabSz="914400">
              <a:spcBef>
                <a:spcPts val="0"/>
              </a:spcBef>
              <a:spcAft>
                <a:spcPts val="0"/>
              </a:spcAft>
              <a:buClrTx/>
              <a:buSzTx/>
              <a:buNone/>
            </a:pPr>
            <a:r>
              <a:rPr lang="ja-JP" altLang="en-US" sz="4000" b="1" dirty="0"/>
              <a:t>画像から入力データを作成、予測を行う</a:t>
            </a:r>
            <a:endParaRPr lang="en-US" altLang="ja-JP" sz="4000" b="1" dirty="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err="1"/>
              <a:t>img</a:t>
            </a:r>
            <a:r>
              <a:rPr lang="en-US" altLang="ja-JP" sz="4000" b="1" dirty="0"/>
              <a:t> = </a:t>
            </a:r>
            <a:r>
              <a:rPr lang="en-US" altLang="ja-JP" sz="4000" b="1" dirty="0" err="1"/>
              <a:t>image.load_img</a:t>
            </a:r>
            <a:r>
              <a:rPr lang="en-US" altLang="ja-JP" sz="4000" b="1" dirty="0"/>
              <a:t>(</a:t>
            </a:r>
            <a:r>
              <a:rPr lang="en-US" altLang="ja-JP" sz="4000" b="1" dirty="0" err="1"/>
              <a:t>img_path</a:t>
            </a:r>
            <a:r>
              <a:rPr lang="en-US" altLang="ja-JP" sz="4000" b="1" dirty="0"/>
              <a:t>,</a:t>
            </a:r>
          </a:p>
          <a:p>
            <a:pPr marL="0" lvl="0" indent="0" defTabSz="914400">
              <a:spcBef>
                <a:spcPts val="0"/>
              </a:spcBef>
              <a:spcAft>
                <a:spcPts val="0"/>
              </a:spcAft>
              <a:buClrTx/>
              <a:buSzTx/>
              <a:buNone/>
            </a:pPr>
            <a:r>
              <a:rPr lang="en-US" altLang="ja-JP" sz="4000" b="1" dirty="0"/>
              <a:t>		 </a:t>
            </a:r>
            <a:r>
              <a:rPr lang="en-US" altLang="ja-JP" sz="4000" b="1" dirty="0" err="1"/>
              <a:t>target_size</a:t>
            </a:r>
            <a:r>
              <a:rPr lang="en-US" altLang="ja-JP" sz="4000" b="1" dirty="0"/>
              <a:t>=(299, 299))</a:t>
            </a:r>
          </a:p>
          <a:p>
            <a:pPr marL="0" lvl="0" indent="0" defTabSz="914400">
              <a:spcBef>
                <a:spcPts val="0"/>
              </a:spcBef>
              <a:spcAft>
                <a:spcPts val="0"/>
              </a:spcAft>
              <a:buClrTx/>
              <a:buSzTx/>
              <a:buNone/>
            </a:pPr>
            <a:r>
              <a:rPr lang="en-US" altLang="ja-JP" sz="4000" b="1" dirty="0"/>
              <a:t>         x = </a:t>
            </a:r>
            <a:r>
              <a:rPr lang="en-US" altLang="ja-JP" sz="4000" b="1" dirty="0" err="1"/>
              <a:t>image.img_to_array</a:t>
            </a:r>
            <a:r>
              <a:rPr lang="en-US" altLang="ja-JP" sz="4000" b="1" dirty="0"/>
              <a:t>(</a:t>
            </a:r>
            <a:r>
              <a:rPr lang="en-US" altLang="ja-JP" sz="4000" b="1" dirty="0" err="1"/>
              <a:t>img</a:t>
            </a:r>
            <a:r>
              <a:rPr lang="en-US" altLang="ja-JP" sz="4000" b="1" dirty="0"/>
              <a:t>)</a:t>
            </a:r>
          </a:p>
          <a:p>
            <a:pPr marL="0" lvl="0" indent="0" defTabSz="914400">
              <a:spcBef>
                <a:spcPts val="0"/>
              </a:spcBef>
              <a:spcAft>
                <a:spcPts val="0"/>
              </a:spcAft>
              <a:buClrTx/>
              <a:buSzTx/>
              <a:buNone/>
            </a:pPr>
            <a:r>
              <a:rPr lang="en-US" altLang="ja-JP" sz="4000" b="1" dirty="0"/>
              <a:t>         x = </a:t>
            </a:r>
            <a:r>
              <a:rPr lang="en-US" altLang="ja-JP" sz="4000" b="1" dirty="0" err="1"/>
              <a:t>np.expand_dims</a:t>
            </a:r>
            <a:r>
              <a:rPr lang="en-US" altLang="ja-JP" sz="4000" b="1" dirty="0"/>
              <a:t>(x, axis=0)</a:t>
            </a:r>
          </a:p>
          <a:p>
            <a:pPr marL="0" lvl="0" indent="0" defTabSz="914400">
              <a:spcBef>
                <a:spcPts val="0"/>
              </a:spcBef>
              <a:spcAft>
                <a:spcPts val="0"/>
              </a:spcAft>
              <a:buClrTx/>
              <a:buSzTx/>
              <a:buNone/>
            </a:pPr>
            <a:r>
              <a:rPr lang="en-US" altLang="ja-JP" sz="4000" b="1" dirty="0"/>
              <a:t>         x = </a:t>
            </a:r>
            <a:r>
              <a:rPr lang="en-US" altLang="ja-JP" sz="4000" b="1" dirty="0" err="1"/>
              <a:t>preprocess_input</a:t>
            </a:r>
            <a:r>
              <a:rPr lang="en-US" altLang="ja-JP" sz="4000" b="1" dirty="0"/>
              <a:t>(x)</a:t>
            </a:r>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err="1"/>
              <a:t>preds</a:t>
            </a:r>
            <a:r>
              <a:rPr lang="en-US" altLang="ja-JP" sz="4000" b="1" dirty="0"/>
              <a:t> = </a:t>
            </a:r>
            <a:r>
              <a:rPr lang="en-US" altLang="ja-JP" sz="4000" b="1" dirty="0" err="1"/>
              <a:t>model.</a:t>
            </a:r>
            <a:r>
              <a:rPr lang="en-US" altLang="ja-JP" sz="4000" b="1" dirty="0" err="1">
                <a:solidFill>
                  <a:srgbClr val="FF0000"/>
                </a:solidFill>
              </a:rPr>
              <a:t>predict</a:t>
            </a:r>
            <a:r>
              <a:rPr lang="en-US" altLang="ja-JP" sz="4000" b="1" dirty="0"/>
              <a:t>(x)</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35959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コンテンツ プレースホルダー 2"/>
          <p:cNvSpPr>
            <a:spLocks noGrp="1"/>
          </p:cNvSpPr>
          <p:nvPr>
            <p:ph idx="1"/>
          </p:nvPr>
        </p:nvSpPr>
        <p:spPr>
          <a:xfrm>
            <a:off x="683112" y="420688"/>
            <a:ext cx="10954726" cy="6114925"/>
          </a:xfrm>
        </p:spPr>
        <p:txBody>
          <a:bodyPr>
            <a:noAutofit/>
          </a:bodyPr>
          <a:lstStyle/>
          <a:p>
            <a:pPr marL="0" lvl="0" indent="0" algn="ctr" defTabSz="914400">
              <a:spcBef>
                <a:spcPts val="0"/>
              </a:spcBef>
              <a:spcAft>
                <a:spcPts val="0"/>
              </a:spcAft>
              <a:buClrTx/>
              <a:buSzTx/>
              <a:buNone/>
            </a:pPr>
            <a:r>
              <a:rPr lang="ja-JP" altLang="en-US" sz="4000" b="1" dirty="0"/>
              <a:t>日本語ラベルを取得して話す</a:t>
            </a:r>
            <a:endParaRPr lang="en-US" altLang="ja-JP" sz="4000" b="1" dirty="0"/>
          </a:p>
          <a:p>
            <a:pPr marL="0" lvl="0" indent="0" algn="ctr"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recognize = </a:t>
            </a:r>
            <a:r>
              <a:rPr lang="en-US" altLang="ja-JP" sz="4000" b="1" dirty="0" err="1"/>
              <a:t>decode_predictions</a:t>
            </a:r>
            <a:r>
              <a:rPr lang="en-US" altLang="ja-JP" sz="4000" b="1" dirty="0"/>
              <a:t>(</a:t>
            </a:r>
            <a:r>
              <a:rPr lang="en-US" altLang="ja-JP" sz="4000" b="1" dirty="0" err="1"/>
              <a:t>preds</a:t>
            </a:r>
            <a:r>
              <a:rPr lang="en-US" altLang="ja-JP" sz="4000" b="1" dirty="0"/>
              <a:t>)</a:t>
            </a:r>
          </a:p>
          <a:p>
            <a:pPr marL="0" lvl="0" indent="0" defTabSz="914400">
              <a:spcBef>
                <a:spcPts val="0"/>
              </a:spcBef>
              <a:spcAft>
                <a:spcPts val="0"/>
              </a:spcAft>
              <a:buClrTx/>
              <a:buSzTx/>
              <a:buNone/>
            </a:pPr>
            <a:r>
              <a:rPr lang="en-US" altLang="ja-JP" sz="4000" b="1" dirty="0"/>
              <a:t> 	</a:t>
            </a:r>
            <a:r>
              <a:rPr lang="en-US" altLang="ja-JP" sz="4000" b="1" dirty="0" err="1"/>
              <a:t>recognize_label</a:t>
            </a:r>
            <a:r>
              <a:rPr lang="en-US" altLang="ja-JP" sz="4000" b="1" dirty="0"/>
              <a:t> = recognize[0][0][1]</a:t>
            </a:r>
          </a:p>
          <a:p>
            <a:pPr marL="0" lvl="0" indent="0" defTabSz="914400">
              <a:spcBef>
                <a:spcPts val="0"/>
              </a:spcBef>
              <a:spcAft>
                <a:spcPts val="0"/>
              </a:spcAft>
              <a:buClrTx/>
              <a:buSzTx/>
              <a:buNone/>
            </a:pPr>
            <a:r>
              <a:rPr lang="en-US" altLang="ja-JP" sz="4000" b="1" dirty="0"/>
              <a:t>	</a:t>
            </a:r>
            <a:r>
              <a:rPr lang="en-US" altLang="ja-JP" sz="4000" b="1" dirty="0" err="1">
                <a:solidFill>
                  <a:srgbClr val="FF0000"/>
                </a:solidFill>
              </a:rPr>
              <a:t>recognize_label_ja</a:t>
            </a:r>
            <a:r>
              <a:rPr lang="en-US" altLang="ja-JP" sz="4000" b="1" dirty="0"/>
              <a:t> =</a:t>
            </a:r>
          </a:p>
          <a:p>
            <a:pPr marL="0" lvl="0" indent="0" defTabSz="914400">
              <a:spcBef>
                <a:spcPts val="0"/>
              </a:spcBef>
              <a:spcAft>
                <a:spcPts val="0"/>
              </a:spcAft>
              <a:buClrTx/>
              <a:buSzTx/>
              <a:buNone/>
            </a:pPr>
            <a:r>
              <a:rPr lang="en-US" altLang="ja-JP" sz="4000" b="1" dirty="0"/>
              <a:t>	 	</a:t>
            </a:r>
            <a:r>
              <a:rPr lang="en-US" altLang="ja-JP" sz="4000" b="1" dirty="0" err="1"/>
              <a:t>mydic.en_to_ja</a:t>
            </a:r>
            <a:r>
              <a:rPr lang="en-US" altLang="ja-JP" sz="4000" b="1" dirty="0"/>
              <a:t>(</a:t>
            </a:r>
            <a:r>
              <a:rPr lang="en-US" altLang="ja-JP" sz="4000" b="1" dirty="0" err="1"/>
              <a:t>recognize_label</a:t>
            </a:r>
            <a:r>
              <a:rPr lang="en-US" altLang="ja-JP" sz="4000" b="1" dirty="0"/>
              <a:t>)</a:t>
            </a:r>
          </a:p>
          <a:p>
            <a:pPr marL="0" lvl="0" indent="0" defTabSz="914400">
              <a:spcBef>
                <a:spcPts val="0"/>
              </a:spcBef>
              <a:spcAft>
                <a:spcPts val="0"/>
              </a:spcAft>
              <a:buClrTx/>
              <a:buSzTx/>
              <a:buNone/>
            </a:pPr>
            <a:endParaRPr lang="en-US" altLang="ja-JP" sz="4000" b="1" dirty="0"/>
          </a:p>
          <a:p>
            <a:pPr marL="0" lvl="0" indent="0" defTabSz="914400">
              <a:spcBef>
                <a:spcPts val="0"/>
              </a:spcBef>
              <a:spcAft>
                <a:spcPts val="0"/>
              </a:spcAft>
              <a:buClrTx/>
              <a:buSzTx/>
              <a:buNone/>
            </a:pPr>
            <a:r>
              <a:rPr lang="en-US" altLang="ja-JP" sz="4000" b="1" dirty="0"/>
              <a:t>         </a:t>
            </a:r>
            <a:r>
              <a:rPr lang="en-US" altLang="ja-JP" sz="4000" b="1" dirty="0" err="1"/>
              <a:t>ja_text_to_speak</a:t>
            </a:r>
            <a:r>
              <a:rPr lang="en-US" altLang="ja-JP" sz="4000" b="1" dirty="0"/>
              <a:t> = </a:t>
            </a:r>
          </a:p>
          <a:p>
            <a:pPr marL="0" lvl="0" indent="0" defTabSz="914400">
              <a:spcBef>
                <a:spcPts val="0"/>
              </a:spcBef>
              <a:spcAft>
                <a:spcPts val="0"/>
              </a:spcAft>
              <a:buClrTx/>
              <a:buSzTx/>
              <a:buNone/>
            </a:pPr>
            <a:r>
              <a:rPr lang="en-US" altLang="ja-JP" sz="4000" b="1" dirty="0"/>
              <a:t>		u'</a:t>
            </a:r>
            <a:r>
              <a:rPr lang="ja-JP" altLang="en-US" sz="4000" b="1" dirty="0"/>
              <a:t>これは</a:t>
            </a:r>
            <a:r>
              <a:rPr lang="en-US" altLang="ja-JP" sz="4000" b="1" dirty="0"/>
              <a:t>' + </a:t>
            </a:r>
            <a:r>
              <a:rPr lang="en-US" altLang="ja-JP" sz="4000" b="1" dirty="0" err="1"/>
              <a:t>recognize_label_ja</a:t>
            </a:r>
            <a:r>
              <a:rPr lang="en-US" altLang="ja-JP" sz="4000" b="1" dirty="0"/>
              <a:t> + u'</a:t>
            </a:r>
            <a:r>
              <a:rPr lang="ja-JP" altLang="en-US" sz="4000" b="1" dirty="0"/>
              <a:t>だよ</a:t>
            </a:r>
            <a:r>
              <a:rPr lang="en-US" altLang="ja-JP" sz="4000" b="1" dirty="0"/>
              <a:t>'</a:t>
            </a:r>
          </a:p>
          <a:p>
            <a:pPr marL="0" lvl="0" indent="0" defTabSz="914400">
              <a:spcBef>
                <a:spcPts val="0"/>
              </a:spcBef>
              <a:spcAft>
                <a:spcPts val="0"/>
              </a:spcAft>
              <a:buClrTx/>
              <a:buSzTx/>
              <a:buNone/>
            </a:pPr>
            <a:r>
              <a:rPr lang="en-US" altLang="ja-JP" sz="4000" b="1" dirty="0"/>
              <a:t>         </a:t>
            </a:r>
            <a:r>
              <a:rPr lang="en-US" altLang="ja-JP" sz="4000" b="1" dirty="0" err="1">
                <a:solidFill>
                  <a:srgbClr val="FF0000"/>
                </a:solidFill>
              </a:rPr>
              <a:t>jtalk.jtalk</a:t>
            </a:r>
            <a:r>
              <a:rPr lang="en-US" altLang="ja-JP" sz="4000" b="1" dirty="0"/>
              <a:t>(</a:t>
            </a:r>
            <a:r>
              <a:rPr lang="en-US" altLang="ja-JP" sz="4000" b="1" dirty="0" err="1"/>
              <a:t>ja_text_to_speak.encode</a:t>
            </a:r>
            <a:r>
              <a:rPr lang="en-US" altLang="ja-JP" sz="4000" b="1" dirty="0"/>
              <a:t>('utf-8'))</a:t>
            </a:r>
            <a:r>
              <a:rPr lang="mr-IN" altLang="ja-JP" sz="2800" b="1" dirty="0"/>
              <a:t> </a:t>
            </a:r>
          </a:p>
        </p:txBody>
      </p:sp>
      <p:sp>
        <p:nvSpPr>
          <p:cNvPr id="8" name="コンテンツ プレースホルダー 2"/>
          <p:cNvSpPr txBox="1">
            <a:spLocks/>
          </p:cNvSpPr>
          <p:nvPr/>
        </p:nvSpPr>
        <p:spPr>
          <a:xfrm>
            <a:off x="1619125" y="2045675"/>
            <a:ext cx="10018713" cy="41851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3200" dirty="0"/>
          </a:p>
        </p:txBody>
      </p:sp>
    </p:spTree>
    <p:extLst>
      <p:ext uri="{BB962C8B-B14F-4D97-AF65-F5344CB8AC3E}">
        <p14:creationId xmlns:p14="http://schemas.microsoft.com/office/powerpoint/2010/main" val="154924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84310" y="2074985"/>
            <a:ext cx="10018713" cy="4220307"/>
          </a:xfrm>
        </p:spPr>
        <p:txBody>
          <a:bodyPr>
            <a:noAutofit/>
          </a:bodyPr>
          <a:lstStyle/>
          <a:p>
            <a:r>
              <a:rPr lang="ja-JP" altLang="en-US" sz="4000" dirty="0"/>
              <a:t>今回のプログラムの修正点等</a:t>
            </a:r>
            <a:endParaRPr lang="en-US" altLang="ja-JP" sz="4000" dirty="0"/>
          </a:p>
          <a:p>
            <a:endParaRPr kumimoji="1" lang="en-US" altLang="ja-JP" sz="4000" dirty="0"/>
          </a:p>
        </p:txBody>
      </p:sp>
    </p:spTree>
    <p:extLst>
      <p:ext uri="{BB962C8B-B14F-4D97-AF65-F5344CB8AC3E}">
        <p14:creationId xmlns:p14="http://schemas.microsoft.com/office/powerpoint/2010/main" val="1478707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視差</Template>
  <TotalTime>16644</TotalTime>
  <Words>980</Words>
  <Application>Microsoft Macintosh PowerPoint</Application>
  <PresentationFormat>ワイド画面</PresentationFormat>
  <Paragraphs>281</Paragraphs>
  <Slides>40</Slides>
  <Notes>25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HGｺﾞｼｯｸM</vt:lpstr>
      <vt:lpstr>Yu Gothic</vt:lpstr>
      <vt:lpstr>Arial</vt:lpstr>
      <vt:lpstr>Corbel</vt:lpstr>
      <vt:lpstr>Mangal</vt:lpstr>
      <vt:lpstr>視差</vt:lpstr>
      <vt:lpstr>ディープラニング入門 第１２回</vt:lpstr>
      <vt:lpstr>今日の授業の内容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vt:lpstr>
      <vt:lpstr>PowerPoint プレゼンテーション</vt:lpstr>
      <vt:lpstr>PowerPoint プレゼンテーション</vt:lpstr>
      <vt:lpstr>クラス内コンペティションのURL</vt:lpstr>
      <vt:lpstr>クラス内コンペティション参加のURL</vt:lpstr>
      <vt:lpstr>提出ファイル作成用サンプルプログラム</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ディープラニング入門</dc:title>
  <dc:creator>中谷賢一</dc:creator>
  <cp:lastModifiedBy>中谷賢一</cp:lastModifiedBy>
  <cp:revision>334</cp:revision>
  <cp:lastPrinted>2018-01-16T00:46:55Z</cp:lastPrinted>
  <dcterms:created xsi:type="dcterms:W3CDTF">2017-09-26T07:21:28Z</dcterms:created>
  <dcterms:modified xsi:type="dcterms:W3CDTF">2018-06-30T02:56:11Z</dcterms:modified>
</cp:coreProperties>
</file>