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14" r:id="rId3"/>
    <p:sldId id="270" r:id="rId4"/>
    <p:sldId id="334" r:id="rId5"/>
    <p:sldId id="329" r:id="rId6"/>
    <p:sldId id="328" r:id="rId7"/>
    <p:sldId id="330" r:id="rId8"/>
    <p:sldId id="335" r:id="rId9"/>
    <p:sldId id="338" r:id="rId10"/>
    <p:sldId id="336" r:id="rId11"/>
    <p:sldId id="337" r:id="rId12"/>
    <p:sldId id="327" r:id="rId13"/>
    <p:sldId id="340" r:id="rId14"/>
    <p:sldId id="339" r:id="rId15"/>
    <p:sldId id="341" r:id="rId16"/>
    <p:sldId id="343" r:id="rId17"/>
    <p:sldId id="351" r:id="rId18"/>
    <p:sldId id="342" r:id="rId19"/>
    <p:sldId id="345" r:id="rId20"/>
    <p:sldId id="346" r:id="rId21"/>
    <p:sldId id="352" r:id="rId22"/>
    <p:sldId id="347" r:id="rId23"/>
    <p:sldId id="344" r:id="rId24"/>
    <p:sldId id="348" r:id="rId25"/>
    <p:sldId id="349" r:id="rId26"/>
    <p:sldId id="350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6"/>
    <p:restoredTop sz="77718" autoAdjust="0"/>
  </p:normalViewPr>
  <p:slideViewPr>
    <p:cSldViewPr snapToGrid="0" snapToObjects="1">
      <p:cViewPr>
        <p:scale>
          <a:sx n="47" d="100"/>
          <a:sy n="47" d="100"/>
        </p:scale>
        <p:origin x="240" y="752"/>
      </p:cViewPr>
      <p:guideLst>
        <p:guide orient="horz" pos="73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793E-C1B4-6A40-AD01-71D613AEAE0B}" type="datetimeFigureOut">
              <a:rPr kumimoji="1" lang="ja-JP" altLang="en-US" smtClean="0"/>
              <a:t>2018/1/9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6DD31-CDC4-6E48-BC19-C8497CB9C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71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A346-FEDB-BF4B-A0FA-332C20871016}" type="datetimeFigureOut">
              <a:rPr kumimoji="1" lang="ja-JP" altLang="en-US" smtClean="0"/>
              <a:t>2018/1/9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B262-1AE8-E14F-8620-8021C4CD8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982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スクリプトをフォークすることにより、モデルの訓練、修正、評価、提出ファイルの作成、ダウンロードが可能。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774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スクリプトをフォークすることにより、モデルの訓練、修正、評価、提出ファイルの作成、ダウンロードが可能。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827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27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7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データのダウンロード、解答の投稿が可能。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41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データのダウンロード、解答の投稿が可能。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97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スクリプトをフォークすることにより、モデルの訓練、修正、評価、提出ファイルの作成、ダウンロードが可能。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24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スクリプトをフォークすることにより、モデルの訓練、修正、評価、提出ファイルの作成、ダウンロードが可能。</a:t>
            </a:r>
            <a:r>
              <a:rPr kumimoji="1" lang="en-US" altLang="ja-JP" dirty="0" err="1" smtClean="0"/>
              <a:t>Keras</a:t>
            </a:r>
            <a:r>
              <a:rPr kumimoji="1" lang="ja-JP" altLang="en-US" dirty="0" smtClean="0"/>
              <a:t>を使っています。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272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スクリプトをフォークすることにより、モデルの訓練、修正、評価、提出ファイルの作成、ダウンロードが可能。</a:t>
            </a:r>
            <a:r>
              <a:rPr kumimoji="1" lang="en-US" altLang="ja-JP" dirty="0" err="1" smtClean="0"/>
              <a:t>Keras</a:t>
            </a:r>
            <a:r>
              <a:rPr kumimoji="1" lang="ja-JP" altLang="en-US" dirty="0" smtClean="0"/>
              <a:t>を使っています。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31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70932" y="912235"/>
            <a:ext cx="8574622" cy="2616199"/>
          </a:xfrm>
        </p:spPr>
        <p:txBody>
          <a:bodyPr/>
          <a:lstStyle/>
          <a:p>
            <a:r>
              <a:rPr lang="ja-JP" altLang="en-US" dirty="0"/>
              <a:t>ディープラニング</a:t>
            </a:r>
            <a:r>
              <a:rPr lang="ja-JP" altLang="en-US" dirty="0" smtClean="0"/>
              <a:t>入門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第１１回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76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125" y="1522455"/>
            <a:ext cx="11218985" cy="418513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4400" b="1" dirty="0" err="1"/>
              <a:t>def</a:t>
            </a:r>
            <a:r>
              <a:rPr lang="mr-IN" altLang="ja-JP" sz="4400" b="1" dirty="0"/>
              <a:t> </a:t>
            </a:r>
            <a:r>
              <a:rPr lang="mr-IN" altLang="ja-JP" sz="4400" b="1" dirty="0" err="1"/>
              <a:t>preprocess_input</a:t>
            </a:r>
            <a:r>
              <a:rPr lang="mr-IN" altLang="ja-JP" sz="4400" b="1" dirty="0"/>
              <a:t>(</a:t>
            </a:r>
            <a:r>
              <a:rPr lang="mr-IN" altLang="ja-JP" sz="4400" b="1" dirty="0" err="1"/>
              <a:t>x</a:t>
            </a:r>
            <a:r>
              <a:rPr lang="mr-IN" altLang="ja-JP" sz="4400" b="1" dirty="0"/>
              <a:t>):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4400" b="1" dirty="0"/>
              <a:t>    </a:t>
            </a:r>
            <a:r>
              <a:rPr lang="mr-IN" altLang="ja-JP" sz="4400" b="1" dirty="0" err="1"/>
              <a:t>x</a:t>
            </a:r>
            <a:r>
              <a:rPr lang="mr-IN" altLang="ja-JP" sz="4400" b="1" dirty="0"/>
              <a:t> /= 255.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4400" b="1" dirty="0"/>
              <a:t>    </a:t>
            </a:r>
            <a:r>
              <a:rPr lang="mr-IN" altLang="ja-JP" sz="4400" b="1" dirty="0" err="1"/>
              <a:t>x</a:t>
            </a:r>
            <a:r>
              <a:rPr lang="mr-IN" altLang="ja-JP" sz="4400" b="1" dirty="0"/>
              <a:t> -= 0.5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4400" b="1" dirty="0"/>
              <a:t>    </a:t>
            </a:r>
            <a:r>
              <a:rPr lang="mr-IN" altLang="ja-JP" sz="4400" b="1" dirty="0" err="1"/>
              <a:t>x</a:t>
            </a:r>
            <a:r>
              <a:rPr lang="mr-IN" altLang="ja-JP" sz="4400" b="1" dirty="0"/>
              <a:t> *= 2.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4400" b="1" dirty="0"/>
              <a:t>    </a:t>
            </a:r>
            <a:r>
              <a:rPr lang="mr-IN" altLang="ja-JP" sz="4400" b="1" dirty="0" err="1"/>
              <a:t>return</a:t>
            </a:r>
            <a:r>
              <a:rPr lang="mr-IN" altLang="ja-JP" sz="4400" b="1" dirty="0"/>
              <a:t> </a:t>
            </a:r>
            <a:r>
              <a:rPr lang="mr-IN" altLang="ja-JP" sz="4400" b="1" dirty="0" err="1" smtClean="0"/>
              <a:t>x</a:t>
            </a:r>
            <a:endParaRPr lang="en-US" altLang="ja-JP" sz="44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8989" y="5184373"/>
            <a:ext cx="11218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画像の値（０以上２５５以下）を−</a:t>
            </a:r>
            <a:r>
              <a:rPr kumimoji="1" lang="ja-JP" altLang="en-US" sz="2800" dirty="0"/>
              <a:t>１．０以上</a:t>
            </a:r>
            <a:r>
              <a:rPr kumimoji="1" lang="ja-JP" altLang="en-US" sz="2800" dirty="0" smtClean="0"/>
              <a:t>１．０</a:t>
            </a:r>
            <a:r>
              <a:rPr kumimoji="1" lang="ja-JP" altLang="en-US" sz="2800" smtClean="0"/>
              <a:t>以下へ変換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89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046" y="1764322"/>
            <a:ext cx="11218985" cy="418513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if __name__ == '__main__':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smtClean="0"/>
              <a:t> </a:t>
            </a:r>
            <a:r>
              <a:rPr lang="en-US" altLang="ja-JP" sz="3200" b="1" dirty="0"/>
              <a:t>	</a:t>
            </a:r>
            <a:r>
              <a:rPr lang="en-US" altLang="ja-JP" sz="3200" b="1" dirty="0" smtClean="0"/>
              <a:t>model </a:t>
            </a:r>
            <a:r>
              <a:rPr lang="en-US" altLang="ja-JP" sz="3200" b="1" dirty="0"/>
              <a:t>= InceptionV3(</a:t>
            </a:r>
            <a:r>
              <a:rPr lang="en-US" altLang="ja-JP" sz="3200" b="1" dirty="0" err="1"/>
              <a:t>include_top</a:t>
            </a:r>
            <a:r>
              <a:rPr lang="en-US" altLang="ja-JP" sz="3200" b="1" dirty="0"/>
              <a:t>=True</a:t>
            </a:r>
            <a:r>
              <a:rPr lang="en-US" altLang="ja-JP" sz="3200" b="1" dirty="0" smtClean="0"/>
              <a:t>,…)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err="1" smtClean="0"/>
              <a:t>img_path</a:t>
            </a:r>
            <a:r>
              <a:rPr lang="en-US" altLang="ja-JP" sz="3200" b="1" dirty="0" smtClean="0"/>
              <a:t> </a:t>
            </a:r>
            <a:r>
              <a:rPr lang="en-US" altLang="ja-JP" sz="3200" b="1" dirty="0"/>
              <a:t>= '</a:t>
            </a:r>
            <a:r>
              <a:rPr lang="en-US" altLang="ja-JP" sz="3200" b="1" dirty="0" err="1"/>
              <a:t>elephant.jpg</a:t>
            </a:r>
            <a:r>
              <a:rPr lang="en-US" altLang="ja-JP" sz="3200" b="1" dirty="0"/>
              <a:t>'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err="1" smtClean="0"/>
              <a:t>img</a:t>
            </a:r>
            <a:r>
              <a:rPr lang="en-US" altLang="ja-JP" sz="3200" b="1" dirty="0" smtClean="0"/>
              <a:t>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image.load_img</a:t>
            </a:r>
            <a:r>
              <a:rPr lang="en-US" altLang="ja-JP" sz="3200" b="1" dirty="0"/>
              <a:t>(</a:t>
            </a:r>
            <a:r>
              <a:rPr lang="en-US" altLang="ja-JP" sz="3200" b="1" dirty="0" err="1"/>
              <a:t>img_path</a:t>
            </a:r>
            <a:r>
              <a:rPr lang="en-US" altLang="ja-JP" sz="3200" b="1" dirty="0"/>
              <a:t>, </a:t>
            </a:r>
            <a:r>
              <a:rPr lang="en-US" altLang="ja-JP" sz="3200" b="1" dirty="0" err="1"/>
              <a:t>target_size</a:t>
            </a:r>
            <a:r>
              <a:rPr lang="en-US" altLang="ja-JP" sz="3200" b="1" dirty="0"/>
              <a:t>=(299, 299))    </a:t>
            </a:r>
            <a:r>
              <a:rPr lang="en-US" altLang="ja-JP" sz="3200" b="1" dirty="0" smtClean="0"/>
              <a:t>	x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image.img_to_array</a:t>
            </a:r>
            <a:r>
              <a:rPr lang="en-US" altLang="ja-JP" sz="3200" b="1" dirty="0"/>
              <a:t>(</a:t>
            </a:r>
            <a:r>
              <a:rPr lang="en-US" altLang="ja-JP" sz="3200" b="1" dirty="0" err="1"/>
              <a:t>img</a:t>
            </a:r>
            <a:r>
              <a:rPr lang="en-US" altLang="ja-JP" sz="3200" b="1" dirty="0"/>
              <a:t>)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/>
              <a:t>x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np.expand_dims</a:t>
            </a:r>
            <a:r>
              <a:rPr lang="en-US" altLang="ja-JP" sz="3200" b="1" dirty="0"/>
              <a:t>(x, axis=0)  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/>
              <a:t>x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preprocess_input</a:t>
            </a:r>
            <a:r>
              <a:rPr lang="en-US" altLang="ja-JP" sz="3200" b="1" dirty="0"/>
              <a:t>(x)  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preds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3200" b="1" dirty="0">
                <a:solidFill>
                  <a:srgbClr val="FF0000"/>
                </a:solidFill>
              </a:rPr>
              <a:t>= </a:t>
            </a:r>
            <a:r>
              <a:rPr lang="en-US" altLang="ja-JP" sz="3200" b="1" dirty="0" err="1">
                <a:solidFill>
                  <a:srgbClr val="FF0000"/>
                </a:solidFill>
              </a:rPr>
              <a:t>model.predict</a:t>
            </a:r>
            <a:r>
              <a:rPr lang="en-US" altLang="ja-JP" sz="3200" b="1" dirty="0">
                <a:solidFill>
                  <a:srgbClr val="FF0000"/>
                </a:solidFill>
              </a:rPr>
              <a:t>(x)  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/>
              <a:t>print</a:t>
            </a:r>
            <a:r>
              <a:rPr lang="en-US" altLang="ja-JP" sz="3200" b="1" dirty="0"/>
              <a:t>('Predicted:', </a:t>
            </a:r>
            <a:r>
              <a:rPr lang="en-US" altLang="ja-JP" sz="3200" b="1" dirty="0" err="1"/>
              <a:t>decode_predictions</a:t>
            </a:r>
            <a:r>
              <a:rPr lang="en-US" altLang="ja-JP" sz="3200" b="1" dirty="0"/>
              <a:t>(</a:t>
            </a:r>
            <a:r>
              <a:rPr lang="en-US" altLang="ja-JP" sz="3200" b="1" dirty="0" err="1"/>
              <a:t>preds</a:t>
            </a:r>
            <a:r>
              <a:rPr lang="en-US" altLang="ja-JP" sz="3200" b="1" dirty="0"/>
              <a:t>))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19484" y="593187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モデルを使って予測を行う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7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92" y="486507"/>
            <a:ext cx="11605846" cy="1752599"/>
          </a:xfrm>
        </p:spPr>
        <p:txBody>
          <a:bodyPr/>
          <a:lstStyle/>
          <a:p>
            <a:pPr fontAlgn="base"/>
            <a:r>
              <a:rPr lang="en-US" altLang="ja-JP" b="1" dirty="0" err="1" smtClean="0"/>
              <a:t>Keras</a:t>
            </a:r>
            <a:r>
              <a:rPr lang="ja-JP" altLang="en-US" b="1" dirty="0" smtClean="0"/>
              <a:t>：モデルを使った予測</a:t>
            </a: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4062" y="2045675"/>
            <a:ext cx="12168553" cy="418513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/>
              <a:t>入力サンプルに対する</a:t>
            </a:r>
            <a:r>
              <a:rPr lang="ja-JP" altLang="en-US" sz="3200" b="1" dirty="0" smtClean="0"/>
              <a:t>予測を出力</a:t>
            </a:r>
            <a:endParaRPr lang="en-US" altLang="ja-JP" sz="32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smtClean="0"/>
              <a:t>predict(x</a:t>
            </a:r>
            <a:r>
              <a:rPr lang="en-US" altLang="ja-JP" sz="4000" b="1" dirty="0"/>
              <a:t>, </a:t>
            </a:r>
            <a:r>
              <a:rPr lang="en-US" altLang="ja-JP" sz="4000" b="1" dirty="0" err="1"/>
              <a:t>batch_size</a:t>
            </a:r>
            <a:r>
              <a:rPr lang="en-US" altLang="ja-JP" sz="4000" b="1" dirty="0"/>
              <a:t>=32, verbose=0</a:t>
            </a:r>
            <a:r>
              <a:rPr lang="en-US" altLang="ja-JP" sz="4000" b="1" dirty="0" smtClean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b="1" dirty="0" smtClean="0"/>
              <a:t>引数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b="1" dirty="0" smtClean="0"/>
              <a:t>x</a:t>
            </a:r>
            <a:r>
              <a:rPr lang="en-US" altLang="ja-JP" b="1" dirty="0"/>
              <a:t>: </a:t>
            </a:r>
            <a:r>
              <a:rPr lang="en-US" altLang="ja-JP" b="1" dirty="0" err="1" smtClean="0"/>
              <a:t>Numpy</a:t>
            </a:r>
            <a:r>
              <a:rPr lang="en-US" altLang="ja-JP" b="1" dirty="0" smtClean="0"/>
              <a:t> </a:t>
            </a:r>
            <a:r>
              <a:rPr lang="ja-JP" altLang="en-US" b="1" dirty="0"/>
              <a:t>配列の入力</a:t>
            </a:r>
            <a:r>
              <a:rPr lang="ja-JP" altLang="en-US" b="1" dirty="0" smtClean="0"/>
              <a:t>データ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b="1" dirty="0" smtClean="0"/>
              <a:t>（</a:t>
            </a:r>
            <a:r>
              <a:rPr lang="ja-JP" altLang="en-US" b="1" dirty="0"/>
              <a:t>もしくはモデルが複数の出力を持つ場合は</a:t>
            </a:r>
            <a:r>
              <a:rPr lang="en-US" altLang="ja-JP" b="1" dirty="0" err="1"/>
              <a:t>Numpy</a:t>
            </a:r>
            <a:r>
              <a:rPr lang="en-US" altLang="ja-JP" b="1" dirty="0"/>
              <a:t> </a:t>
            </a:r>
            <a:r>
              <a:rPr lang="ja-JP" altLang="en-US" b="1" dirty="0"/>
              <a:t>配列のリスト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b="1" dirty="0" err="1" smtClean="0"/>
              <a:t>Batch_size</a:t>
            </a:r>
            <a:r>
              <a:rPr lang="en-US" altLang="ja-JP" b="1" dirty="0"/>
              <a:t>: </a:t>
            </a:r>
            <a:r>
              <a:rPr lang="ja-JP" altLang="en-US" b="1" dirty="0" smtClean="0"/>
              <a:t>整数値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b="1" dirty="0" smtClean="0"/>
              <a:t>verbose</a:t>
            </a:r>
            <a:r>
              <a:rPr lang="en-US" altLang="ja-JP" b="1" dirty="0"/>
              <a:t>: </a:t>
            </a:r>
            <a:r>
              <a:rPr lang="ja-JP" altLang="en-US" b="1" dirty="0"/>
              <a:t>冗長モードで，</a:t>
            </a:r>
            <a:r>
              <a:rPr lang="en-US" altLang="ja-JP" b="1" dirty="0"/>
              <a:t>0</a:t>
            </a:r>
            <a:r>
              <a:rPr lang="ja-JP" altLang="en-US" b="1" dirty="0"/>
              <a:t>または</a:t>
            </a:r>
            <a:r>
              <a:rPr lang="en-US" altLang="ja-JP" b="1" dirty="0" smtClean="0"/>
              <a:t>1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b="1" dirty="0" smtClean="0"/>
              <a:t>戻り値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b="1" dirty="0" smtClean="0"/>
              <a:t>予測</a:t>
            </a:r>
            <a:r>
              <a:rPr lang="ja-JP" altLang="en-US" b="1" dirty="0"/>
              <a:t>結果の</a:t>
            </a:r>
            <a:r>
              <a:rPr lang="en-US" altLang="ja-JP" b="1" dirty="0" err="1">
                <a:solidFill>
                  <a:srgbClr val="FF0000"/>
                </a:solidFill>
              </a:rPr>
              <a:t>Numpy</a:t>
            </a:r>
            <a:r>
              <a:rPr lang="en-US" altLang="ja-JP" b="1" dirty="0">
                <a:solidFill>
                  <a:srgbClr val="FF0000"/>
                </a:solidFill>
              </a:rPr>
              <a:t> </a:t>
            </a:r>
            <a:r>
              <a:rPr lang="ja-JP" altLang="en-US" b="1" dirty="0">
                <a:solidFill>
                  <a:srgbClr val="FF0000"/>
                </a:solidFill>
              </a:rPr>
              <a:t>配列</a:t>
            </a:r>
            <a:r>
              <a:rPr lang="ja-JP" altLang="en-US" b="1" dirty="0"/>
              <a:t>．</a:t>
            </a:r>
            <a:endParaRPr lang="en-US" altLang="ja-JP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5487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046" y="349624"/>
            <a:ext cx="11218985" cy="5599836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smtClean="0"/>
              <a:t>P</a:t>
            </a:r>
            <a:r>
              <a:rPr lang="mr-IN" altLang="ja-JP" sz="4000" b="1" dirty="0" err="1" smtClean="0"/>
              <a:t>reds</a:t>
            </a:r>
            <a:r>
              <a:rPr lang="ja-JP" altLang="en-US" sz="4000" b="1" dirty="0" smtClean="0"/>
              <a:t>　予測結果</a:t>
            </a: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mr-IN" altLang="ja-JP" sz="32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3200" b="1" dirty="0" err="1"/>
              <a:t>array</a:t>
            </a:r>
            <a:r>
              <a:rPr lang="mr-IN" altLang="ja-JP" sz="3200" b="1" dirty="0"/>
              <a:t>([[  2.09395075e-04,   2.45084200e-04,   1.37081603e-04,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3200" b="1" dirty="0"/>
              <a:t>          1.29907668e-04,   4.61855147e-04,   6.74481911e-04,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・・・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3200" b="1" dirty="0"/>
              <a:t>  </a:t>
            </a:r>
            <a:r>
              <a:rPr lang="ja-JP" altLang="en-US" sz="3200" b="1" dirty="0" smtClean="0"/>
              <a:t>　</a:t>
            </a:r>
            <a:r>
              <a:rPr lang="mr-IN" altLang="ja-JP" sz="3200" b="1" dirty="0" smtClean="0"/>
              <a:t>2.76741077e-04</a:t>
            </a:r>
            <a:r>
              <a:rPr lang="mr-IN" altLang="ja-JP" sz="3200" b="1" dirty="0"/>
              <a:t>,   1.41779223e-04,   1.23891863e-04,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3200" b="1" dirty="0"/>
              <a:t>          4.28519328e-04,   1.44859121e-04,   2.30604594e-04,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3200" b="1" dirty="0"/>
              <a:t>          6.04773231e-04]], </a:t>
            </a:r>
            <a:r>
              <a:rPr lang="mr-IN" altLang="ja-JP" sz="3200" b="1" dirty="0" err="1"/>
              <a:t>dtype</a:t>
            </a:r>
            <a:r>
              <a:rPr lang="mr-IN" altLang="ja-JP" sz="3200" b="1" dirty="0"/>
              <a:t>=float32)</a:t>
            </a:r>
            <a:endParaRPr lang="en-US" altLang="ja-JP" sz="32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 smtClean="0"/>
          </a:p>
          <a:p>
            <a:pPr marL="0" lvl="0" indent="0" algn="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１０００種類のカテゴリーのそれぞれに該当する確率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19484" y="593187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モデルを使って予測を行う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75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046" y="1764322"/>
            <a:ext cx="11218985" cy="418513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if __name__ == '__main__':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smtClean="0"/>
              <a:t> </a:t>
            </a:r>
            <a:r>
              <a:rPr lang="en-US" altLang="ja-JP" sz="3200" b="1" dirty="0"/>
              <a:t>	</a:t>
            </a:r>
            <a:r>
              <a:rPr lang="en-US" altLang="ja-JP" sz="3200" b="1" dirty="0" smtClean="0"/>
              <a:t>model </a:t>
            </a:r>
            <a:r>
              <a:rPr lang="en-US" altLang="ja-JP" sz="3200" b="1" dirty="0"/>
              <a:t>= InceptionV3(</a:t>
            </a:r>
            <a:r>
              <a:rPr lang="en-US" altLang="ja-JP" sz="3200" b="1" dirty="0" err="1"/>
              <a:t>include_top</a:t>
            </a:r>
            <a:r>
              <a:rPr lang="en-US" altLang="ja-JP" sz="3200" b="1" dirty="0"/>
              <a:t>=True</a:t>
            </a:r>
            <a:r>
              <a:rPr lang="en-US" altLang="ja-JP" sz="3200" b="1" dirty="0" smtClean="0"/>
              <a:t>,…)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err="1" smtClean="0"/>
              <a:t>img_path</a:t>
            </a:r>
            <a:r>
              <a:rPr lang="en-US" altLang="ja-JP" sz="3200" b="1" dirty="0" smtClean="0"/>
              <a:t> </a:t>
            </a:r>
            <a:r>
              <a:rPr lang="en-US" altLang="ja-JP" sz="3200" b="1" dirty="0"/>
              <a:t>= '</a:t>
            </a:r>
            <a:r>
              <a:rPr lang="en-US" altLang="ja-JP" sz="3200" b="1" dirty="0" err="1"/>
              <a:t>elephant.jpg</a:t>
            </a:r>
            <a:r>
              <a:rPr lang="en-US" altLang="ja-JP" sz="3200" b="1" dirty="0"/>
              <a:t>'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err="1" smtClean="0"/>
              <a:t>img</a:t>
            </a:r>
            <a:r>
              <a:rPr lang="en-US" altLang="ja-JP" sz="3200" b="1" dirty="0" smtClean="0"/>
              <a:t>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image.load_img</a:t>
            </a:r>
            <a:r>
              <a:rPr lang="en-US" altLang="ja-JP" sz="3200" b="1" dirty="0"/>
              <a:t>(</a:t>
            </a:r>
            <a:r>
              <a:rPr lang="en-US" altLang="ja-JP" sz="3200" b="1" dirty="0" err="1"/>
              <a:t>img_path</a:t>
            </a:r>
            <a:r>
              <a:rPr lang="en-US" altLang="ja-JP" sz="3200" b="1" dirty="0"/>
              <a:t>, </a:t>
            </a:r>
            <a:r>
              <a:rPr lang="en-US" altLang="ja-JP" sz="3200" b="1" dirty="0" err="1"/>
              <a:t>target_size</a:t>
            </a:r>
            <a:r>
              <a:rPr lang="en-US" altLang="ja-JP" sz="3200" b="1" dirty="0"/>
              <a:t>=(299, 299))    </a:t>
            </a:r>
            <a:r>
              <a:rPr lang="en-US" altLang="ja-JP" sz="3200" b="1" dirty="0" smtClean="0"/>
              <a:t>	x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image.img_to_array</a:t>
            </a:r>
            <a:r>
              <a:rPr lang="en-US" altLang="ja-JP" sz="3200" b="1" dirty="0"/>
              <a:t>(</a:t>
            </a:r>
            <a:r>
              <a:rPr lang="en-US" altLang="ja-JP" sz="3200" b="1" dirty="0" err="1"/>
              <a:t>img</a:t>
            </a:r>
            <a:r>
              <a:rPr lang="en-US" altLang="ja-JP" sz="3200" b="1" dirty="0"/>
              <a:t>)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/>
              <a:t>x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np.expand_dims</a:t>
            </a:r>
            <a:r>
              <a:rPr lang="en-US" altLang="ja-JP" sz="3200" b="1" dirty="0"/>
              <a:t>(x, axis=0)  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/>
              <a:t>x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preprocess_input</a:t>
            </a:r>
            <a:r>
              <a:rPr lang="en-US" altLang="ja-JP" sz="3200" b="1" dirty="0"/>
              <a:t>(x)  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err="1" smtClean="0"/>
              <a:t>preds</a:t>
            </a:r>
            <a:r>
              <a:rPr lang="en-US" altLang="ja-JP" sz="3200" b="1" dirty="0" smtClean="0"/>
              <a:t>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model.predict</a:t>
            </a:r>
            <a:r>
              <a:rPr lang="en-US" altLang="ja-JP" sz="3200" b="1" dirty="0"/>
              <a:t>(x) 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/>
              <a:t>print</a:t>
            </a:r>
            <a:r>
              <a:rPr lang="en-US" altLang="ja-JP" sz="3200" b="1" dirty="0"/>
              <a:t>('Predicted:', </a:t>
            </a:r>
            <a:r>
              <a:rPr lang="en-US" altLang="ja-JP" sz="3200" b="1" dirty="0" err="1">
                <a:solidFill>
                  <a:srgbClr val="FF0000"/>
                </a:solidFill>
              </a:rPr>
              <a:t>decode_predictions</a:t>
            </a:r>
            <a:r>
              <a:rPr lang="en-US" altLang="ja-JP" sz="3200" b="1" dirty="0">
                <a:solidFill>
                  <a:srgbClr val="FF0000"/>
                </a:solidFill>
              </a:rPr>
              <a:t>(</a:t>
            </a:r>
            <a:r>
              <a:rPr lang="en-US" altLang="ja-JP" sz="3200" b="1" dirty="0" err="1">
                <a:solidFill>
                  <a:srgbClr val="FF0000"/>
                </a:solidFill>
              </a:rPr>
              <a:t>preds</a:t>
            </a:r>
            <a:r>
              <a:rPr lang="en-US" altLang="ja-JP" sz="3200" b="1" dirty="0">
                <a:solidFill>
                  <a:srgbClr val="FF0000"/>
                </a:solidFill>
              </a:rPr>
              <a:t>)</a:t>
            </a:r>
            <a:r>
              <a:rPr lang="en-US" altLang="ja-JP" sz="3200" b="1" dirty="0"/>
              <a:t>)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19484" y="593187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予測結果を表示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64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0316" y="630977"/>
            <a:ext cx="11558954" cy="5599836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recognize =</a:t>
            </a:r>
            <a:r>
              <a:rPr lang="en-US" altLang="ja-JP" sz="4000" b="1" dirty="0" err="1"/>
              <a:t>decode_predictions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preds</a:t>
            </a:r>
            <a:r>
              <a:rPr lang="en-US" altLang="ja-JP" sz="4000" b="1" dirty="0"/>
              <a:t>))</a:t>
            </a:r>
            <a:endParaRPr lang="mr-IN" altLang="ja-JP" sz="40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smtClean="0"/>
              <a:t>[[(</a:t>
            </a:r>
            <a:r>
              <a:rPr lang="en-US" altLang="ja-JP" sz="3200" b="1" dirty="0"/>
              <a:t>u'n04317175', </a:t>
            </a:r>
            <a:r>
              <a:rPr lang="en-US" altLang="ja-JP" sz="3200" b="1" dirty="0" err="1">
                <a:solidFill>
                  <a:srgbClr val="FF0000"/>
                </a:solidFill>
              </a:rPr>
              <a:t>u'stethoscope</a:t>
            </a:r>
            <a:r>
              <a:rPr lang="en-US" altLang="ja-JP" sz="3200" b="1" dirty="0">
                <a:solidFill>
                  <a:srgbClr val="FF0000"/>
                </a:solidFill>
              </a:rPr>
              <a:t>'</a:t>
            </a:r>
            <a:r>
              <a:rPr lang="en-US" altLang="ja-JP" sz="3200" b="1" dirty="0"/>
              <a:t>, 0.23275243),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  (u'n03063599', </a:t>
            </a:r>
            <a:r>
              <a:rPr lang="en-US" altLang="ja-JP" sz="3200" b="1" dirty="0" err="1"/>
              <a:t>u'coffee_mug</a:t>
            </a:r>
            <a:r>
              <a:rPr lang="en-US" altLang="ja-JP" sz="3200" b="1" dirty="0"/>
              <a:t>', 0.09834674),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  (u'n03483316', </a:t>
            </a:r>
            <a:r>
              <a:rPr lang="en-US" altLang="ja-JP" sz="3200" b="1" dirty="0" err="1"/>
              <a:t>u'hand_blower</a:t>
            </a:r>
            <a:r>
              <a:rPr lang="en-US" altLang="ja-JP" sz="3200" b="1" dirty="0"/>
              <a:t>', 0.080148749),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  (u'n02909870', </a:t>
            </a:r>
            <a:r>
              <a:rPr lang="en-US" altLang="ja-JP" sz="3200" b="1" dirty="0" err="1"/>
              <a:t>u'bucket</a:t>
            </a:r>
            <a:r>
              <a:rPr lang="en-US" altLang="ja-JP" sz="3200" b="1" dirty="0"/>
              <a:t>', 0.038125318),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  (u'n03133878', </a:t>
            </a:r>
            <a:r>
              <a:rPr lang="en-US" altLang="ja-JP" sz="3200" b="1" dirty="0" err="1"/>
              <a:t>u'Crock_Pot</a:t>
            </a:r>
            <a:r>
              <a:rPr lang="en-US" altLang="ja-JP" sz="3200" b="1" dirty="0"/>
              <a:t>', 0.027588142)]]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b="1" dirty="0" smtClean="0"/>
              <a:t>バッチ入力ことに、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b="1" dirty="0" smtClean="0"/>
              <a:t>スコアの高いトップ５のクラスの（クラス名、クラスの詳細、スコア）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recognize[0][0][1</a:t>
            </a:r>
            <a:r>
              <a:rPr lang="en-US" altLang="ja-JP" b="1" dirty="0" smtClean="0">
                <a:solidFill>
                  <a:srgbClr val="FF0000"/>
                </a:solidFill>
              </a:rPr>
              <a:t>]   </a:t>
            </a:r>
            <a:r>
              <a:rPr lang="ja-JP" altLang="en-US" b="1" dirty="0" smtClean="0"/>
              <a:t>最初のバッチ入力画像の最もスコアの高いもののクラスの詳細</a:t>
            </a:r>
            <a:endParaRPr lang="en-US" altLang="ja-JP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788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6643" y="756138"/>
            <a:ext cx="10018713" cy="1752599"/>
          </a:xfrm>
        </p:spPr>
        <p:txBody>
          <a:bodyPr/>
          <a:lstStyle/>
          <a:p>
            <a:r>
              <a:rPr kumimoji="1" lang="en-US" altLang="ja-JP" dirty="0" smtClean="0"/>
              <a:t>InceptionV3.py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074985"/>
            <a:ext cx="10018713" cy="4220307"/>
          </a:xfrm>
        </p:spPr>
        <p:txBody>
          <a:bodyPr>
            <a:noAutofit/>
          </a:bodyPr>
          <a:lstStyle/>
          <a:p>
            <a:r>
              <a:rPr lang="ja-JP" altLang="en-US" sz="4000" dirty="0" smtClean="0"/>
              <a:t>今回のプログラムの修正点等</a:t>
            </a:r>
            <a:endParaRPr lang="en-US" altLang="ja-JP" sz="4000" dirty="0" smtClean="0"/>
          </a:p>
          <a:p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4787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0583" y="438617"/>
            <a:ext cx="11287255" cy="6114925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認識した画像を英語で話す</a:t>
            </a: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①キーを押したときに画像を保存</a:t>
            </a:r>
            <a:r>
              <a:rPr lang="en-US" altLang="ja-JP" sz="4000" b="1" dirty="0" smtClean="0"/>
              <a:t>(</a:t>
            </a:r>
            <a:r>
              <a:rPr lang="en-US" altLang="ja-JP" sz="4000" b="1" dirty="0" err="1" smtClean="0"/>
              <a:t>OpenCV</a:t>
            </a:r>
            <a:r>
              <a:rPr lang="en-US" altLang="ja-JP" sz="4000" b="1" dirty="0" smtClean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②画像の英語ラベルを取得</a:t>
            </a:r>
            <a:r>
              <a:rPr lang="en-US" altLang="ja-JP" sz="4000" b="1" dirty="0" smtClean="0"/>
              <a:t>(InceptionV3</a:t>
            </a:r>
            <a:r>
              <a:rPr lang="ja-JP" altLang="en-US" sz="4000" b="1" dirty="0" smtClean="0"/>
              <a:t>モデル</a:t>
            </a:r>
            <a:r>
              <a:rPr lang="en-US" altLang="ja-JP" sz="4000" b="1" dirty="0" smtClean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③英語を発声</a:t>
            </a: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 smtClean="0"/>
              <a:t> </a:t>
            </a:r>
            <a:endParaRPr lang="mr-IN" altLang="ja-JP" sz="2800" b="1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4480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0583" y="438617"/>
            <a:ext cx="11287255" cy="6114925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キーを押したときに画像を保存</a:t>
            </a: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err="1"/>
              <a:t>img_path</a:t>
            </a:r>
            <a:r>
              <a:rPr lang="en-US" altLang="ja-JP" sz="4000" b="1" dirty="0"/>
              <a:t> = '</a:t>
            </a:r>
            <a:r>
              <a:rPr lang="en-US" altLang="ja-JP" sz="4000" b="1" dirty="0" err="1"/>
              <a:t>elephant.jpg</a:t>
            </a:r>
            <a:r>
              <a:rPr lang="en-US" altLang="ja-JP" sz="4000" b="1" dirty="0"/>
              <a:t>'</a:t>
            </a:r>
            <a:endParaRPr lang="en-US" altLang="ja-JP" sz="4000" b="1" dirty="0" smtClean="0"/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cam = cv2.VideoCapture(0</a:t>
            </a:r>
            <a:r>
              <a:rPr lang="en-US" altLang="ja-JP" sz="4000" b="1" dirty="0" smtClean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i="1" dirty="0" smtClean="0"/>
              <a:t>以下をループ</a:t>
            </a:r>
            <a:endParaRPr lang="en-US" altLang="ja-JP" sz="4000" b="1" i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smtClean="0"/>
              <a:t>	ret</a:t>
            </a:r>
            <a:r>
              <a:rPr lang="en-US" altLang="ja-JP" sz="4000" b="1" dirty="0"/>
              <a:t>, frame = </a:t>
            </a:r>
            <a:r>
              <a:rPr lang="en-US" altLang="ja-JP" sz="4000" b="1" dirty="0" err="1"/>
              <a:t>cam.read</a:t>
            </a:r>
            <a:r>
              <a:rPr lang="en-US" altLang="ja-JP" sz="4000" b="1" dirty="0" smtClean="0"/>
              <a:t>()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smtClean="0"/>
              <a:t>	cv2.imshow</a:t>
            </a:r>
            <a:r>
              <a:rPr lang="en-US" altLang="ja-JP" sz="4000" b="1" dirty="0"/>
              <a:t>("Show FLAME Image", frame</a:t>
            </a:r>
            <a:r>
              <a:rPr lang="en-US" altLang="ja-JP" sz="4000" b="1" dirty="0" smtClean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ja-JP" altLang="en-US" sz="4000" b="1" dirty="0" smtClean="0"/>
              <a:t>「</a:t>
            </a:r>
            <a:r>
              <a:rPr lang="en-US" altLang="ja-JP" sz="4000" b="1" dirty="0" smtClean="0"/>
              <a:t>s</a:t>
            </a:r>
            <a:r>
              <a:rPr lang="ja-JP" altLang="en-US" sz="4000" b="1" dirty="0" smtClean="0"/>
              <a:t>」キーが押されたときに、</a:t>
            </a: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smtClean="0"/>
              <a:t>		cv2.imwrite</a:t>
            </a:r>
            <a:r>
              <a:rPr lang="en-US" altLang="ja-JP" sz="4000" b="1" dirty="0"/>
              <a:t>("</a:t>
            </a:r>
            <a:r>
              <a:rPr lang="en-US" altLang="ja-JP" sz="4000" b="1" dirty="0" err="1"/>
              <a:t>output.png</a:t>
            </a:r>
            <a:r>
              <a:rPr lang="en-US" altLang="ja-JP" sz="4000" b="1" dirty="0"/>
              <a:t>", frame</a:t>
            </a:r>
            <a:r>
              <a:rPr lang="en-US" altLang="ja-JP" sz="4000" b="1" dirty="0" smtClean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smtClean="0"/>
              <a:t>		</a:t>
            </a:r>
            <a:r>
              <a:rPr lang="en-US" altLang="ja-JP" sz="4000" b="1" dirty="0" err="1" smtClean="0"/>
              <a:t>img_path</a:t>
            </a:r>
            <a:r>
              <a:rPr lang="en-US" altLang="ja-JP" sz="4000" b="1" dirty="0" smtClean="0"/>
              <a:t> </a:t>
            </a:r>
            <a:r>
              <a:rPr lang="en-US" altLang="ja-JP" sz="4000" b="1" dirty="0"/>
              <a:t>= "</a:t>
            </a:r>
            <a:r>
              <a:rPr lang="en-US" altLang="ja-JP" sz="4000" b="1" dirty="0" err="1"/>
              <a:t>output.png</a:t>
            </a:r>
            <a:r>
              <a:rPr lang="en-US" altLang="ja-JP" sz="4000" b="1" dirty="0"/>
              <a:t>"</a:t>
            </a:r>
            <a:endParaRPr lang="mr-IN" altLang="ja-JP" sz="40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/>
              <a:t> </a:t>
            </a: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sp>
        <p:nvSpPr>
          <p:cNvPr id="3" name="下矢印 2"/>
          <p:cNvSpPr/>
          <p:nvPr/>
        </p:nvSpPr>
        <p:spPr>
          <a:xfrm>
            <a:off x="2796988" y="1532964"/>
            <a:ext cx="436690" cy="512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5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0583" y="438617"/>
            <a:ext cx="11287255" cy="6114925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英語を発声する</a:t>
            </a:r>
            <a:endParaRPr lang="en-US" altLang="ja-JP" sz="4000" b="1" dirty="0" smtClean="0"/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4000" b="1" dirty="0"/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err="1"/>
              <a:t>e</a:t>
            </a:r>
            <a:r>
              <a:rPr lang="en-US" altLang="ja-JP" sz="4000" b="1" dirty="0" err="1" smtClean="0"/>
              <a:t>speak</a:t>
            </a:r>
            <a:r>
              <a:rPr lang="en-US" altLang="ja-JP" sz="4000" b="1" dirty="0" smtClean="0"/>
              <a:t>(“Hello”)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 smtClean="0"/>
              <a:t> </a:t>
            </a:r>
            <a:endParaRPr lang="mr-IN" altLang="ja-JP" sz="2800" b="1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7774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6643" y="756138"/>
            <a:ext cx="10018713" cy="1752599"/>
          </a:xfrm>
        </p:spPr>
        <p:txBody>
          <a:bodyPr/>
          <a:lstStyle/>
          <a:p>
            <a:r>
              <a:rPr kumimoji="1" lang="ja-JP" altLang="en-US" dirty="0" smtClean="0"/>
              <a:t>今日の授業の内容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77741" y="2508737"/>
            <a:ext cx="10018713" cy="2831123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画像を認識して発話するロボットの作成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947537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0583" y="438617"/>
            <a:ext cx="11287255" cy="6114925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smtClean="0"/>
              <a:t>Python</a:t>
            </a:r>
            <a:r>
              <a:rPr lang="ja-JP" altLang="en-US" sz="4000" b="1" dirty="0" smtClean="0"/>
              <a:t>からコマンドラインを引数と共に実行</a:t>
            </a:r>
            <a:endParaRPr lang="en-US" altLang="ja-JP" sz="4000" b="1" dirty="0" smtClean="0"/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import </a:t>
            </a:r>
            <a:r>
              <a:rPr lang="en-US" altLang="ja-JP" sz="4000" b="1" dirty="0" err="1"/>
              <a:t>subprocess</a:t>
            </a:r>
            <a:endParaRPr lang="en-US" altLang="ja-JP" sz="4000" b="1" dirty="0"/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err="1" smtClean="0"/>
              <a:t>subprocess.check_output</a:t>
            </a:r>
            <a:r>
              <a:rPr lang="en-US" altLang="ja-JP" sz="4000" b="1" dirty="0" smtClean="0"/>
              <a:t>(["</a:t>
            </a:r>
            <a:r>
              <a:rPr lang="en-US" altLang="ja-JP" sz="4000" b="1" dirty="0" err="1"/>
              <a:t>espeak</a:t>
            </a:r>
            <a:r>
              <a:rPr lang="en-US" altLang="ja-JP" sz="4000" b="1" dirty="0"/>
              <a:t>", "-k5", "-s150", </a:t>
            </a:r>
            <a:r>
              <a:rPr lang="en-US" altLang="ja-JP" sz="4000" b="1" dirty="0" smtClean="0"/>
              <a:t>“Hello”])</a:t>
            </a:r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3600" b="1" dirty="0" smtClean="0"/>
              <a:t> </a:t>
            </a:r>
            <a:r>
              <a:rPr lang="en-US" altLang="ja-JP" sz="3600" b="1" dirty="0" smtClean="0"/>
              <a:t>-k </a:t>
            </a:r>
            <a:r>
              <a:rPr lang="ja-JP" altLang="en-US" sz="3600" b="1" dirty="0"/>
              <a:t>　</a:t>
            </a:r>
            <a:r>
              <a:rPr lang="ja-JP" altLang="en-US" sz="3600" b="1" dirty="0" smtClean="0"/>
              <a:t>ピッチ、　</a:t>
            </a:r>
            <a:r>
              <a:rPr lang="en-US" altLang="ja-JP" sz="3600" b="1" dirty="0" smtClean="0"/>
              <a:t>-s </a:t>
            </a:r>
            <a:r>
              <a:rPr lang="ja-JP" altLang="en-US" sz="3600" b="1" dirty="0"/>
              <a:t>　</a:t>
            </a:r>
            <a:r>
              <a:rPr lang="ja-JP" altLang="en-US" sz="3600" b="1" dirty="0" smtClean="0"/>
              <a:t>スピード</a:t>
            </a:r>
            <a:r>
              <a:rPr lang="en-US" altLang="ja-JP" sz="3600" b="1" dirty="0" smtClean="0"/>
              <a:t>(word/min)</a:t>
            </a:r>
            <a:r>
              <a:rPr lang="ja-JP" altLang="en-US" sz="3600" b="1" dirty="0" smtClean="0"/>
              <a:t>　を指定</a:t>
            </a:r>
            <a:endParaRPr lang="mr-IN" altLang="ja-JP" sz="3600" b="1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sp>
        <p:nvSpPr>
          <p:cNvPr id="3" name="下矢印 2"/>
          <p:cNvSpPr/>
          <p:nvPr/>
        </p:nvSpPr>
        <p:spPr>
          <a:xfrm>
            <a:off x="2796988" y="1532964"/>
            <a:ext cx="436690" cy="512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7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0583" y="438617"/>
            <a:ext cx="11287255" cy="6114925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認識した画像を日本語で話す</a:t>
            </a: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①キーを押したときに画像を保存</a:t>
            </a:r>
            <a:r>
              <a:rPr lang="en-US" altLang="ja-JP" sz="4000" b="1" dirty="0" smtClean="0"/>
              <a:t>(</a:t>
            </a:r>
            <a:r>
              <a:rPr lang="en-US" altLang="ja-JP" sz="4000" b="1" dirty="0" err="1" smtClean="0"/>
              <a:t>OpenCV</a:t>
            </a:r>
            <a:r>
              <a:rPr lang="en-US" altLang="ja-JP" sz="4000" b="1" dirty="0" smtClean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②画像の英語ラベルを取得</a:t>
            </a:r>
            <a:r>
              <a:rPr lang="en-US" altLang="ja-JP" sz="4000" b="1" dirty="0" smtClean="0"/>
              <a:t>(InceptionV3</a:t>
            </a:r>
            <a:r>
              <a:rPr lang="ja-JP" altLang="en-US" sz="4000" b="1" dirty="0" smtClean="0"/>
              <a:t>モデル</a:t>
            </a:r>
            <a:r>
              <a:rPr lang="en-US" altLang="ja-JP" sz="4000" b="1" dirty="0" smtClean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③英語ラベルを日本語に翻訳</a:t>
            </a:r>
            <a:r>
              <a:rPr lang="en-US" altLang="ja-JP" sz="4000" b="1" dirty="0" smtClean="0"/>
              <a:t>(</a:t>
            </a:r>
            <a:r>
              <a:rPr lang="ja-JP" altLang="en-US" sz="4000" b="1" dirty="0" smtClean="0"/>
              <a:t>辞書で総当たり</a:t>
            </a:r>
            <a:r>
              <a:rPr lang="en-US" altLang="ja-JP" sz="4000" b="1" dirty="0" smtClean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④翻訳した日本語を発声</a:t>
            </a:r>
            <a:r>
              <a:rPr lang="en-US" altLang="ja-JP" sz="4000" dirty="0" err="1"/>
              <a:t>open_jtalk</a:t>
            </a:r>
            <a:r>
              <a:rPr lang="en-US" altLang="ja-JP" sz="4000" b="1" dirty="0" smtClean="0"/>
              <a:t>(</a:t>
            </a:r>
            <a:r>
              <a:rPr lang="en-US" altLang="ja-JP" sz="4000" dirty="0" err="1" smtClean="0"/>
              <a:t>open_jtalk</a:t>
            </a:r>
            <a:r>
              <a:rPr lang="en-US" altLang="ja-JP" sz="4000" b="1" dirty="0" smtClean="0"/>
              <a:t>)</a:t>
            </a:r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 smtClean="0"/>
              <a:t> </a:t>
            </a:r>
            <a:endParaRPr lang="mr-IN" altLang="ja-JP" sz="2800" b="1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262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0583" y="438617"/>
            <a:ext cx="11287255" cy="6114925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英語を日本語に翻訳する</a:t>
            </a:r>
            <a:endParaRPr lang="en-US" altLang="ja-JP" sz="4000" b="1" dirty="0" smtClean="0"/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4000" b="1" dirty="0" smtClean="0"/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今回は単語か限られているので、</a:t>
            </a:r>
            <a:endParaRPr lang="en-US" altLang="ja-JP" sz="4000" b="1" dirty="0" smtClean="0"/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辞書を用意して１対１で翻訳</a:t>
            </a: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 smtClean="0"/>
              <a:t> </a:t>
            </a:r>
            <a:endParaRPr lang="mr-IN" altLang="ja-JP" sz="2800" b="1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5015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4853" y="412538"/>
            <a:ext cx="11287255" cy="6114925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smtClean="0"/>
              <a:t>辞書　</a:t>
            </a:r>
            <a:r>
              <a:rPr lang="en-US" altLang="ja-JP" sz="4000" b="1" dirty="0" err="1" smtClean="0"/>
              <a:t>imagenet_class_index.json</a:t>
            </a:r>
            <a:endParaRPr lang="mr-IN" altLang="ja-JP" sz="40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/>
              <a:t>[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/>
              <a:t>    {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/>
              <a:t>        "</a:t>
            </a:r>
            <a:r>
              <a:rPr lang="mr-IN" altLang="ja-JP" sz="2800" b="1" dirty="0" err="1"/>
              <a:t>num</a:t>
            </a:r>
            <a:r>
              <a:rPr lang="mr-IN" altLang="ja-JP" sz="2800" b="1" dirty="0"/>
              <a:t>": "n01440764",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/>
              <a:t>        "</a:t>
            </a:r>
            <a:r>
              <a:rPr lang="mr-IN" altLang="ja-JP" sz="2800" b="1" dirty="0" err="1"/>
              <a:t>en</a:t>
            </a:r>
            <a:r>
              <a:rPr lang="mr-IN" altLang="ja-JP" sz="2800" b="1" dirty="0"/>
              <a:t>": "</a:t>
            </a:r>
            <a:r>
              <a:rPr lang="mr-IN" altLang="ja-JP" sz="2800" b="1" dirty="0" err="1"/>
              <a:t>tench</a:t>
            </a:r>
            <a:r>
              <a:rPr lang="mr-IN" altLang="ja-JP" sz="2800" b="1" dirty="0"/>
              <a:t>",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/>
              <a:t>        "</a:t>
            </a:r>
            <a:r>
              <a:rPr lang="mr-IN" altLang="ja-JP" sz="2800" b="1" dirty="0" err="1"/>
              <a:t>ja</a:t>
            </a:r>
            <a:r>
              <a:rPr lang="mr-IN" altLang="ja-JP" sz="2800" b="1" dirty="0"/>
              <a:t>": "</a:t>
            </a:r>
            <a:r>
              <a:rPr lang="ja-JP" altLang="mr-IN" sz="2800" b="1" dirty="0"/>
              <a:t>テンチ</a:t>
            </a:r>
            <a:r>
              <a:rPr lang="mr-IN" altLang="ja-JP" sz="2800" b="1" dirty="0"/>
              <a:t>"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/>
              <a:t>    },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/>
              <a:t>    {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/>
              <a:t>        "</a:t>
            </a:r>
            <a:r>
              <a:rPr lang="mr-IN" altLang="ja-JP" sz="2800" b="1" dirty="0" err="1"/>
              <a:t>num</a:t>
            </a:r>
            <a:r>
              <a:rPr lang="mr-IN" altLang="ja-JP" sz="2800" b="1" dirty="0"/>
              <a:t>": "n01443537",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/>
              <a:t>        "</a:t>
            </a:r>
            <a:r>
              <a:rPr lang="mr-IN" altLang="ja-JP" sz="2800" b="1" dirty="0" err="1"/>
              <a:t>en</a:t>
            </a:r>
            <a:r>
              <a:rPr lang="mr-IN" altLang="ja-JP" sz="2800" b="1" dirty="0"/>
              <a:t>": "</a:t>
            </a:r>
            <a:r>
              <a:rPr lang="mr-IN" altLang="ja-JP" sz="2800" b="1" dirty="0" err="1"/>
              <a:t>goldfish</a:t>
            </a:r>
            <a:r>
              <a:rPr lang="mr-IN" altLang="ja-JP" sz="2800" b="1" dirty="0"/>
              <a:t>",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/>
              <a:t>        "</a:t>
            </a:r>
            <a:r>
              <a:rPr lang="mr-IN" altLang="ja-JP" sz="2800" b="1" dirty="0" err="1"/>
              <a:t>ja</a:t>
            </a:r>
            <a:r>
              <a:rPr lang="mr-IN" altLang="ja-JP" sz="2800" b="1" dirty="0"/>
              <a:t>": "</a:t>
            </a:r>
            <a:r>
              <a:rPr lang="ja-JP" altLang="mr-IN" sz="2800" b="1" dirty="0"/>
              <a:t>金魚</a:t>
            </a:r>
            <a:r>
              <a:rPr lang="mr-IN" altLang="ja-JP" sz="2800" b="1" dirty="0"/>
              <a:t>"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/>
              <a:t>    </a:t>
            </a:r>
            <a:r>
              <a:rPr lang="mr-IN" altLang="ja-JP" sz="2800" b="1" dirty="0" smtClean="0"/>
              <a:t>},</a:t>
            </a:r>
            <a:endParaRPr lang="en-US" altLang="ja-JP" sz="28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2800" b="1" dirty="0" smtClean="0"/>
              <a:t>・・・</a:t>
            </a:r>
            <a:endParaRPr lang="en-US" altLang="ja-JP" sz="28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2800" b="1" dirty="0" smtClean="0"/>
              <a:t>]</a:t>
            </a:r>
            <a:endParaRPr lang="mr-IN" altLang="ja-JP" sz="2800" b="1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12981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4853" y="412538"/>
            <a:ext cx="11287255" cy="6114925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総当たりで辞書を検索、結果を返す</a:t>
            </a:r>
            <a:endParaRPr lang="en-US" altLang="ja-JP" sz="4000" b="1" dirty="0" smtClean="0"/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mr-IN" altLang="ja-JP" sz="40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3600" b="1" dirty="0" err="1"/>
              <a:t>def</a:t>
            </a:r>
            <a:r>
              <a:rPr lang="mr-IN" altLang="ja-JP" sz="3600" b="1" dirty="0"/>
              <a:t> </a:t>
            </a:r>
            <a:r>
              <a:rPr lang="mr-IN" altLang="ja-JP" sz="3600" b="1" dirty="0" err="1"/>
              <a:t>en_to_ja</a:t>
            </a:r>
            <a:r>
              <a:rPr lang="mr-IN" altLang="ja-JP" sz="3600" b="1" dirty="0"/>
              <a:t>(</a:t>
            </a:r>
            <a:r>
              <a:rPr lang="mr-IN" altLang="ja-JP" sz="3600" b="1" dirty="0" err="1"/>
              <a:t>en_text</a:t>
            </a:r>
            <a:r>
              <a:rPr lang="mr-IN" altLang="ja-JP" sz="3600" b="1" dirty="0"/>
              <a:t>):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3600" b="1" dirty="0"/>
              <a:t>    </a:t>
            </a:r>
            <a:r>
              <a:rPr lang="mr-IN" altLang="ja-JP" sz="3600" b="1" dirty="0" err="1"/>
              <a:t>with</a:t>
            </a:r>
            <a:r>
              <a:rPr lang="mr-IN" altLang="ja-JP" sz="3600" b="1" dirty="0"/>
              <a:t> </a:t>
            </a:r>
            <a:r>
              <a:rPr lang="mr-IN" altLang="ja-JP" sz="3600" b="1" dirty="0" err="1"/>
              <a:t>open</a:t>
            </a:r>
            <a:r>
              <a:rPr lang="mr-IN" altLang="ja-JP" sz="3600" b="1" dirty="0"/>
              <a:t>('</a:t>
            </a:r>
            <a:r>
              <a:rPr lang="mr-IN" altLang="ja-JP" sz="3600" b="1" dirty="0" err="1"/>
              <a:t>imagenet_class_index.json</a:t>
            </a:r>
            <a:r>
              <a:rPr lang="mr-IN" altLang="ja-JP" sz="3600" b="1" dirty="0"/>
              <a:t>', '</a:t>
            </a:r>
            <a:r>
              <a:rPr lang="mr-IN" altLang="ja-JP" sz="3600" b="1" dirty="0" err="1"/>
              <a:t>r</a:t>
            </a:r>
            <a:r>
              <a:rPr lang="mr-IN" altLang="ja-JP" sz="3600" b="1" dirty="0"/>
              <a:t>') </a:t>
            </a:r>
            <a:r>
              <a:rPr lang="mr-IN" altLang="ja-JP" sz="3600" b="1" dirty="0" err="1"/>
              <a:t>as</a:t>
            </a:r>
            <a:r>
              <a:rPr lang="mr-IN" altLang="ja-JP" sz="3600" b="1" dirty="0"/>
              <a:t> </a:t>
            </a:r>
            <a:r>
              <a:rPr lang="mr-IN" altLang="ja-JP" sz="3600" b="1" dirty="0" err="1"/>
              <a:t>f</a:t>
            </a:r>
            <a:r>
              <a:rPr lang="mr-IN" altLang="ja-JP" sz="3600" b="1" dirty="0"/>
              <a:t>: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3600" b="1" dirty="0"/>
              <a:t>        </a:t>
            </a:r>
            <a:r>
              <a:rPr lang="mr-IN" altLang="ja-JP" sz="3600" b="1" dirty="0" err="1"/>
              <a:t>obj</a:t>
            </a:r>
            <a:r>
              <a:rPr lang="mr-IN" altLang="ja-JP" sz="3600" b="1" dirty="0"/>
              <a:t> = </a:t>
            </a:r>
            <a:r>
              <a:rPr lang="mr-IN" altLang="ja-JP" sz="3600" b="1" dirty="0" err="1"/>
              <a:t>json.load</a:t>
            </a:r>
            <a:r>
              <a:rPr lang="mr-IN" altLang="ja-JP" sz="3600" b="1" dirty="0"/>
              <a:t>(</a:t>
            </a:r>
            <a:r>
              <a:rPr lang="mr-IN" altLang="ja-JP" sz="3600" b="1" dirty="0" err="1"/>
              <a:t>f</a:t>
            </a:r>
            <a:r>
              <a:rPr lang="mr-IN" altLang="ja-JP" sz="3600" b="1" dirty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3600" b="1" dirty="0"/>
              <a:t>        </a:t>
            </a:r>
            <a:r>
              <a:rPr lang="mr-IN" altLang="ja-JP" sz="3600" b="1" dirty="0" err="1"/>
              <a:t>for</a:t>
            </a:r>
            <a:r>
              <a:rPr lang="mr-IN" altLang="ja-JP" sz="3600" b="1" dirty="0"/>
              <a:t> </a:t>
            </a:r>
            <a:r>
              <a:rPr lang="mr-IN" altLang="ja-JP" sz="3600" b="1" dirty="0" err="1"/>
              <a:t>i</a:t>
            </a:r>
            <a:r>
              <a:rPr lang="mr-IN" altLang="ja-JP" sz="3600" b="1" dirty="0"/>
              <a:t> </a:t>
            </a:r>
            <a:r>
              <a:rPr lang="mr-IN" altLang="ja-JP" sz="3600" b="1" dirty="0" err="1"/>
              <a:t>in</a:t>
            </a:r>
            <a:r>
              <a:rPr lang="mr-IN" altLang="ja-JP" sz="3600" b="1" dirty="0"/>
              <a:t> </a:t>
            </a:r>
            <a:r>
              <a:rPr lang="mr-IN" altLang="ja-JP" sz="3600" b="1" dirty="0" err="1"/>
              <a:t>obj</a:t>
            </a:r>
            <a:r>
              <a:rPr lang="mr-IN" altLang="ja-JP" sz="3600" b="1" dirty="0"/>
              <a:t>: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3600" b="1" dirty="0"/>
              <a:t>            </a:t>
            </a:r>
            <a:r>
              <a:rPr lang="mr-IN" altLang="ja-JP" sz="3600" b="1" dirty="0" err="1"/>
              <a:t>if</a:t>
            </a:r>
            <a:r>
              <a:rPr lang="mr-IN" altLang="ja-JP" sz="3600" b="1" dirty="0"/>
              <a:t> </a:t>
            </a:r>
            <a:r>
              <a:rPr lang="mr-IN" altLang="ja-JP" sz="3600" b="1" dirty="0" err="1"/>
              <a:t>i</a:t>
            </a:r>
            <a:r>
              <a:rPr lang="mr-IN" altLang="ja-JP" sz="3600" b="1" dirty="0"/>
              <a:t>['</a:t>
            </a:r>
            <a:r>
              <a:rPr lang="mr-IN" altLang="ja-JP" sz="3600" b="1" dirty="0" err="1"/>
              <a:t>en</a:t>
            </a:r>
            <a:r>
              <a:rPr lang="mr-IN" altLang="ja-JP" sz="3600" b="1" dirty="0"/>
              <a:t>'] == </a:t>
            </a:r>
            <a:r>
              <a:rPr lang="mr-IN" altLang="ja-JP" sz="3600" b="1" dirty="0" err="1"/>
              <a:t>en_text</a:t>
            </a:r>
            <a:r>
              <a:rPr lang="mr-IN" altLang="ja-JP" sz="3600" b="1" dirty="0"/>
              <a:t>: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3600" b="1" dirty="0"/>
              <a:t>                </a:t>
            </a:r>
            <a:r>
              <a:rPr lang="mr-IN" altLang="ja-JP" sz="3600" b="1" dirty="0" err="1"/>
              <a:t>return</a:t>
            </a:r>
            <a:r>
              <a:rPr lang="mr-IN" altLang="ja-JP" sz="3600" b="1" dirty="0"/>
              <a:t> </a:t>
            </a:r>
            <a:r>
              <a:rPr lang="mr-IN" altLang="ja-JP" sz="3600" b="1" dirty="0" err="1"/>
              <a:t>i</a:t>
            </a:r>
            <a:r>
              <a:rPr lang="mr-IN" altLang="ja-JP" sz="3600" b="1" dirty="0"/>
              <a:t>['</a:t>
            </a:r>
            <a:r>
              <a:rPr lang="mr-IN" altLang="ja-JP" sz="3600" b="1" dirty="0" err="1"/>
              <a:t>ja</a:t>
            </a:r>
            <a:r>
              <a:rPr lang="mr-IN" altLang="ja-JP" sz="3600" b="1" dirty="0"/>
              <a:t>']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3600" b="1" dirty="0"/>
              <a:t>    </a:t>
            </a:r>
            <a:r>
              <a:rPr lang="mr-IN" altLang="ja-JP" sz="3600" b="1" dirty="0" err="1"/>
              <a:t>return</a:t>
            </a:r>
            <a:r>
              <a:rPr lang="mr-IN" altLang="ja-JP" sz="3600" b="1" dirty="0"/>
              <a:t> ""</a:t>
            </a: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6868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31589" y="554182"/>
            <a:ext cx="11287255" cy="6303818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日本語を発声する</a:t>
            </a: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smtClean="0"/>
              <a:t>		Import </a:t>
            </a:r>
            <a:r>
              <a:rPr lang="en-US" altLang="ja-JP" sz="4000" b="1" dirty="0" err="1" smtClean="0"/>
              <a:t>jtalk</a:t>
            </a: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/>
              <a:t>	</a:t>
            </a:r>
            <a:r>
              <a:rPr lang="en-US" altLang="ja-JP" sz="4000" b="1" dirty="0" smtClean="0"/>
              <a:t>	</a:t>
            </a:r>
            <a:r>
              <a:rPr lang="en-US" altLang="ja-JP" sz="4000" b="1" dirty="0" err="1" smtClean="0"/>
              <a:t>jtalk.jtalk</a:t>
            </a:r>
            <a:r>
              <a:rPr lang="en-US" altLang="ja-JP" sz="4000" b="1" dirty="0" smtClean="0"/>
              <a:t>(“</a:t>
            </a:r>
            <a:r>
              <a:rPr lang="ja-JP" altLang="en-US" sz="4000" b="1" dirty="0" smtClean="0"/>
              <a:t>こんにちは</a:t>
            </a:r>
            <a:r>
              <a:rPr lang="en-US" altLang="ja-JP" sz="4000" b="1" dirty="0" smtClean="0"/>
              <a:t>”)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2800" b="1" dirty="0" smtClean="0"/>
              <a:t>実際の処理は、標準入力からののテキストを</a:t>
            </a:r>
            <a:endParaRPr lang="en-US" altLang="ja-JP" sz="28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dirty="0" err="1"/>
              <a:t>open_jtalk</a:t>
            </a:r>
            <a:r>
              <a:rPr lang="en-US" altLang="ja-JP" sz="4000" dirty="0"/>
              <a:t> </a:t>
            </a:r>
            <a:endParaRPr lang="en-US" altLang="ja-JP" sz="4000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dirty="0" smtClean="0"/>
              <a:t>-</a:t>
            </a:r>
            <a:r>
              <a:rPr lang="en-US" altLang="ja-JP" sz="4000" dirty="0"/>
              <a:t>m /</a:t>
            </a:r>
            <a:r>
              <a:rPr lang="en-US" altLang="ja-JP" sz="4000" dirty="0" err="1" smtClean="0"/>
              <a:t>usr</a:t>
            </a:r>
            <a:r>
              <a:rPr lang="en-US" altLang="ja-JP" sz="4000" dirty="0" smtClean="0"/>
              <a:t>/share/</a:t>
            </a:r>
            <a:r>
              <a:rPr lang="en-US" altLang="ja-JP" sz="4000" dirty="0" err="1" smtClean="0"/>
              <a:t>htsvoice</a:t>
            </a:r>
            <a:r>
              <a:rPr lang="en-US" altLang="ja-JP" sz="4000" dirty="0" smtClean="0"/>
              <a:t>/</a:t>
            </a:r>
            <a:r>
              <a:rPr lang="en-US" altLang="ja-JP" sz="4000" dirty="0" err="1" smtClean="0"/>
              <a:t>mei</a:t>
            </a:r>
            <a:r>
              <a:rPr lang="en-US" altLang="ja-JP" sz="4000" dirty="0" smtClean="0"/>
              <a:t>/</a:t>
            </a:r>
            <a:r>
              <a:rPr lang="en-US" altLang="ja-JP" sz="4000" dirty="0" err="1" smtClean="0"/>
              <a:t>mei_normal.htsvoice</a:t>
            </a:r>
            <a:endParaRPr lang="en-US" altLang="ja-JP" sz="4000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dirty="0" smtClean="0"/>
              <a:t>-x /</a:t>
            </a: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/lib/</a:t>
            </a:r>
            <a:r>
              <a:rPr lang="en-US" altLang="ja-JP" sz="4000" dirty="0" err="1" smtClean="0"/>
              <a:t>mecab</a:t>
            </a:r>
            <a:r>
              <a:rPr lang="en-US" altLang="ja-JP" sz="4000" dirty="0" smtClean="0"/>
              <a:t>/</a:t>
            </a:r>
            <a:r>
              <a:rPr lang="en-US" altLang="ja-JP" sz="4000" dirty="0" err="1" smtClean="0"/>
              <a:t>dic</a:t>
            </a:r>
            <a:r>
              <a:rPr lang="en-US" altLang="ja-JP" sz="4000" dirty="0" smtClean="0"/>
              <a:t>/open-</a:t>
            </a:r>
            <a:r>
              <a:rPr lang="en-US" altLang="ja-JP" sz="4000" dirty="0" err="1" smtClean="0"/>
              <a:t>jtalk</a:t>
            </a:r>
            <a:r>
              <a:rPr lang="en-US" altLang="ja-JP" sz="4000" dirty="0" smtClean="0"/>
              <a:t>/</a:t>
            </a:r>
            <a:r>
              <a:rPr lang="en-US" altLang="ja-JP" sz="4000" dirty="0" err="1" smtClean="0"/>
              <a:t>naist-jdic</a:t>
            </a:r>
            <a:endParaRPr lang="en-US" altLang="ja-JP" sz="4000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dirty="0" smtClean="0"/>
              <a:t>-</a:t>
            </a:r>
            <a:r>
              <a:rPr lang="en-US" altLang="ja-JP" sz="4000" dirty="0"/>
              <a:t>ow </a:t>
            </a:r>
            <a:r>
              <a:rPr lang="en-US" altLang="ja-JP" sz="4000" dirty="0" err="1" smtClean="0"/>
              <a:t>open_jtalk.wav</a:t>
            </a:r>
            <a:endParaRPr lang="en-US" altLang="ja-JP" sz="4000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dirty="0" err="1"/>
              <a:t>a</a:t>
            </a:r>
            <a:r>
              <a:rPr lang="en-US" altLang="ja-JP" sz="4000" dirty="0" err="1" smtClean="0"/>
              <a:t>play</a:t>
            </a:r>
            <a:r>
              <a:rPr lang="en-US" altLang="ja-JP" sz="4000" dirty="0" smtClean="0"/>
              <a:t> </a:t>
            </a:r>
            <a:r>
              <a:rPr lang="mr-IN" altLang="ja-JP" sz="4000" dirty="0" smtClean="0"/>
              <a:t>–</a:t>
            </a:r>
            <a:r>
              <a:rPr lang="en-US" altLang="ja-JP" sz="4000" dirty="0"/>
              <a:t>q </a:t>
            </a:r>
            <a:r>
              <a:rPr lang="en-US" altLang="ja-JP" sz="4000" dirty="0" err="1"/>
              <a:t>open_jtalk.wav</a:t>
            </a:r>
            <a:endParaRPr lang="en-US" altLang="ja-JP" sz="4000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4000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34751" y="344448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音響モデル（声）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211970" y="453451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辞書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08797" y="505773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出力音声ファイル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99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0583" y="438617"/>
            <a:ext cx="11287255" cy="6114925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認識した画像を日本語で話す</a:t>
            </a: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①キーを押したときに画像を保存</a:t>
            </a:r>
            <a:r>
              <a:rPr lang="en-US" altLang="ja-JP" sz="4000" b="1" dirty="0" smtClean="0"/>
              <a:t>(</a:t>
            </a:r>
            <a:r>
              <a:rPr lang="en-US" altLang="ja-JP" sz="4000" b="1" dirty="0" err="1" smtClean="0"/>
              <a:t>OpenCV</a:t>
            </a:r>
            <a:r>
              <a:rPr lang="en-US" altLang="ja-JP" sz="4000" b="1" dirty="0" smtClean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②画像の英語ラベルを取得</a:t>
            </a:r>
            <a:r>
              <a:rPr lang="en-US" altLang="ja-JP" sz="4000" b="1" dirty="0" smtClean="0"/>
              <a:t>(InceptionV3</a:t>
            </a:r>
            <a:r>
              <a:rPr lang="ja-JP" altLang="en-US" sz="4000" b="1" dirty="0" smtClean="0"/>
              <a:t>モデル</a:t>
            </a:r>
            <a:r>
              <a:rPr lang="en-US" altLang="ja-JP" sz="4000" b="1" dirty="0" smtClean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③英語ラベルを日本語に翻訳</a:t>
            </a:r>
            <a:r>
              <a:rPr lang="en-US" altLang="ja-JP" sz="4000" b="1" dirty="0" smtClean="0"/>
              <a:t>(</a:t>
            </a:r>
            <a:r>
              <a:rPr lang="ja-JP" altLang="en-US" sz="4000" b="1" dirty="0" smtClean="0"/>
              <a:t>辞書で総当たり</a:t>
            </a:r>
            <a:r>
              <a:rPr lang="en-US" altLang="ja-JP" sz="4000" b="1" dirty="0" smtClean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④翻訳した日本語を発声</a:t>
            </a:r>
            <a:r>
              <a:rPr lang="en-US" altLang="ja-JP" sz="4000" dirty="0" err="1"/>
              <a:t>open_jtalk</a:t>
            </a:r>
            <a:r>
              <a:rPr lang="en-US" altLang="ja-JP" sz="4000" b="1" dirty="0" smtClean="0"/>
              <a:t>(</a:t>
            </a:r>
            <a:r>
              <a:rPr lang="en-US" altLang="ja-JP" sz="4000" dirty="0" err="1" smtClean="0"/>
              <a:t>open_jtalk</a:t>
            </a:r>
            <a:r>
              <a:rPr lang="en-US" altLang="ja-JP" sz="4000" b="1" dirty="0" smtClean="0"/>
              <a:t>)</a:t>
            </a:r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2800" b="1" dirty="0" smtClean="0"/>
              <a:t> </a:t>
            </a:r>
            <a:endParaRPr lang="mr-IN" altLang="ja-JP" sz="2800" b="1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638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0583" y="438617"/>
            <a:ext cx="11287255" cy="6114925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err="1"/>
              <a:t>n</a:t>
            </a:r>
            <a:r>
              <a:rPr lang="en-US" altLang="ja-JP" sz="4000" b="1" dirty="0" err="1" smtClean="0"/>
              <a:t>ano</a:t>
            </a:r>
            <a:r>
              <a:rPr lang="ja-JP" altLang="en-US" sz="4000" b="1" dirty="0" smtClean="0"/>
              <a:t>エディタの使い方</a:t>
            </a: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①起動</a:t>
            </a:r>
            <a:r>
              <a:rPr lang="ja-JP" altLang="en-US" sz="4000" b="1" dirty="0"/>
              <a:t>　</a:t>
            </a:r>
            <a:r>
              <a:rPr lang="en-US" altLang="ja-JP" sz="4000" b="1" dirty="0" smtClean="0"/>
              <a:t>&gt;</a:t>
            </a:r>
            <a:r>
              <a:rPr lang="en-US" altLang="ja-JP" sz="4000" b="1" dirty="0" err="1" smtClean="0"/>
              <a:t>nano</a:t>
            </a:r>
            <a:r>
              <a:rPr lang="en-US" altLang="ja-JP" sz="4000" b="1" dirty="0" smtClean="0"/>
              <a:t> </a:t>
            </a:r>
            <a:r>
              <a:rPr lang="en-US" altLang="ja-JP" sz="4000" b="1" dirty="0" err="1" smtClean="0"/>
              <a:t>hello.txt</a:t>
            </a: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②編集　キーをそのまま入力</a:t>
            </a: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③移動　↑↓←→のキー</a:t>
            </a:r>
            <a:endParaRPr lang="en-US" altLang="ja-JP" sz="4000" b="1" dirty="0" smtClean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④保存　</a:t>
            </a:r>
            <a:r>
              <a:rPr lang="en-US" altLang="ja-JP" sz="4000" b="1" dirty="0" err="1" smtClean="0"/>
              <a:t>Control+o</a:t>
            </a:r>
            <a:r>
              <a:rPr lang="en-US" altLang="ja-JP" sz="4000" b="1" dirty="0"/>
              <a:t>(</a:t>
            </a:r>
            <a:r>
              <a:rPr lang="ja-JP" altLang="en-US" sz="4000" b="1" dirty="0"/>
              <a:t>英字</a:t>
            </a:r>
            <a:r>
              <a:rPr lang="en-US" altLang="ja-JP" sz="4000" b="1" dirty="0" smtClean="0"/>
              <a:t>)</a:t>
            </a:r>
            <a:r>
              <a:rPr lang="ja-JP" altLang="en-US" sz="4000" b="1" dirty="0" smtClean="0"/>
              <a:t>　（以下</a:t>
            </a:r>
            <a:r>
              <a:rPr lang="en-US" altLang="ja-JP" sz="4000" b="1" dirty="0" smtClean="0"/>
              <a:t>^o</a:t>
            </a:r>
            <a:r>
              <a:rPr lang="ja-JP" altLang="en-US" sz="4000" b="1" dirty="0" smtClean="0"/>
              <a:t>等と表記）　</a:t>
            </a: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⑤検索</a:t>
            </a:r>
            <a:r>
              <a:rPr lang="ja-JP" altLang="en-US" sz="4000" b="1" dirty="0"/>
              <a:t>　</a:t>
            </a:r>
            <a:r>
              <a:rPr lang="en-US" altLang="ja-JP" sz="4000" b="1" dirty="0"/>
              <a:t>^</a:t>
            </a:r>
            <a:r>
              <a:rPr lang="en-US" altLang="ja-JP" sz="4000" b="1" dirty="0" smtClean="0"/>
              <a:t>w</a:t>
            </a:r>
            <a:r>
              <a:rPr lang="ja-JP" altLang="en-US" sz="4000" b="1" dirty="0" smtClean="0"/>
              <a:t>　文字を入力　</a:t>
            </a:r>
            <a:r>
              <a:rPr lang="en-US" altLang="ja-JP" sz="4000" b="1" dirty="0" smtClean="0"/>
              <a:t>Enter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⑥指定行等に移動　</a:t>
            </a:r>
            <a:r>
              <a:rPr lang="en-US" altLang="ja-JP" sz="4000" b="1" dirty="0"/>
              <a:t> ^</a:t>
            </a:r>
            <a:r>
              <a:rPr lang="en-US" altLang="ja-JP" sz="4000" b="1" dirty="0" smtClean="0"/>
              <a:t>w </a:t>
            </a:r>
            <a:r>
              <a:rPr lang="ja-JP" altLang="en-US" sz="4000" b="1" dirty="0" smtClean="0"/>
              <a:t>の後、画面下部確認</a:t>
            </a: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⑦クリップボードのコピー＆ペーストが可能</a:t>
            </a:r>
            <a:endParaRPr lang="en-US" altLang="ja-JP" sz="40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⑧ヘルプ　</a:t>
            </a:r>
            <a:r>
              <a:rPr lang="en-US" altLang="ja-JP" sz="4000" b="1" dirty="0" smtClean="0"/>
              <a:t>^h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4000" b="1" dirty="0" smtClean="0"/>
              <a:t>⑨終了　</a:t>
            </a:r>
            <a:r>
              <a:rPr lang="en-US" altLang="ja-JP" sz="4000" b="1" dirty="0"/>
              <a:t>^</a:t>
            </a:r>
            <a:r>
              <a:rPr lang="en-US" altLang="ja-JP" sz="4000" b="1" dirty="0" smtClean="0"/>
              <a:t>x</a:t>
            </a:r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4000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6158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92" y="486507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 smtClean="0"/>
              <a:t>クラス内コンペティション</a:t>
            </a: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3003" y="2438396"/>
            <a:ext cx="12168553" cy="2719756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600" b="1" dirty="0" smtClean="0"/>
              <a:t>・</a:t>
            </a:r>
            <a:r>
              <a:rPr lang="en-US" altLang="ja-JP" sz="3600" b="1" dirty="0" smtClean="0"/>
              <a:t>CNN</a:t>
            </a:r>
            <a:r>
              <a:rPr lang="ja-JP" altLang="en-US" sz="3600" b="1" dirty="0" smtClean="0"/>
              <a:t>を使った画像分類のコンペティション</a:t>
            </a:r>
            <a:endParaRPr lang="en-US" altLang="ja-JP" sz="36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6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600" b="1" dirty="0" smtClean="0"/>
              <a:t>・システム：　</a:t>
            </a:r>
            <a:r>
              <a:rPr lang="en-US" altLang="ja-JP" sz="3600" b="1" dirty="0" err="1" smtClean="0"/>
              <a:t>Kaggle</a:t>
            </a:r>
            <a:r>
              <a:rPr lang="en-US" altLang="ja-JP" sz="3600" b="1" dirty="0" smtClean="0"/>
              <a:t> </a:t>
            </a:r>
            <a:r>
              <a:rPr lang="ja-JP" altLang="en-US" sz="3600" b="1" dirty="0" smtClean="0"/>
              <a:t>の「</a:t>
            </a:r>
            <a:r>
              <a:rPr lang="en-US" altLang="ja-JP" sz="3600" b="1" dirty="0" smtClean="0"/>
              <a:t>In-Class Competition</a:t>
            </a:r>
            <a:r>
              <a:rPr lang="ja-JP" altLang="en-US" sz="3600" b="1" dirty="0" smtClean="0"/>
              <a:t>」</a:t>
            </a:r>
            <a:endParaRPr lang="en-US" altLang="ja-JP" sz="36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6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600" b="1" dirty="0" smtClean="0"/>
              <a:t>・データ：　</a:t>
            </a:r>
            <a:r>
              <a:rPr lang="en-US" altLang="ja-JP" sz="3600" b="1" dirty="0"/>
              <a:t>Fashion MNIST</a:t>
            </a:r>
            <a:endParaRPr lang="en-US" altLang="ja-JP" sz="3600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393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92" y="293076"/>
            <a:ext cx="11605846" cy="1752599"/>
          </a:xfrm>
        </p:spPr>
        <p:txBody>
          <a:bodyPr/>
          <a:lstStyle/>
          <a:p>
            <a:pPr fontAlgn="base"/>
            <a:r>
              <a:rPr lang="en-US" altLang="ja-JP" b="1" dirty="0" smtClean="0"/>
              <a:t>Fashion MNIST</a:t>
            </a: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4062" y="2045675"/>
            <a:ext cx="12168553" cy="418513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データ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err="1" smtClean="0"/>
              <a:t>Fashon</a:t>
            </a:r>
            <a:r>
              <a:rPr lang="en-US" altLang="ja-JP" sz="3200" b="1" dirty="0" smtClean="0"/>
              <a:t> M</a:t>
            </a:r>
            <a:endParaRPr lang="en-US" altLang="ja-JP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8" y="1717748"/>
            <a:ext cx="12192000" cy="4161051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223588" y="6041379"/>
            <a:ext cx="952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ja-JP" altLang="en-US" sz="2800" b="1" dirty="0"/>
              <a:t>・ファッション関連のの</a:t>
            </a:r>
            <a:r>
              <a:rPr lang="ja-JP" altLang="en-US" sz="2800" b="1" dirty="0" smtClean="0"/>
              <a:t>１０種類のアイテムの画像を</a:t>
            </a:r>
            <a:r>
              <a:rPr lang="ja-JP" altLang="en-US" sz="2800" b="1" dirty="0"/>
              <a:t>分類</a:t>
            </a:r>
            <a:endParaRPr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5224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67862" y="393046"/>
            <a:ext cx="10972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授業のすすめかた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・原則として実習です。その回のテキストをみて、各自のペースで演習を行って下さい。早く終ったら、次に進んで結構です。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・その回の演習が全て終ったら</a:t>
            </a:r>
            <a:r>
              <a:rPr kumimoji="1" lang="ja-JP" altLang="en-US" sz="2800" dirty="0"/>
              <a:t>、必要に応じて周りの人をアシストして下さい。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・やってみてわからない点は、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その場で質問</a:t>
            </a:r>
            <a:r>
              <a:rPr kumimoji="1" lang="ja-JP" altLang="en-US" sz="2800" dirty="0" smtClean="0"/>
              <a:t>して下さい。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・途中で解説を行います。その場合は、作業をとめて聞いて下さい。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・今回は、前回の続きです。前回休んだ人は、前回のテキストをみて演習を行って下さい。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006421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92" y="293076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 smtClean="0"/>
              <a:t>クラス内コンペティションの</a:t>
            </a:r>
            <a:r>
              <a:rPr lang="en-US" altLang="ja-JP" b="1" dirty="0" smtClean="0"/>
              <a:t>URL</a:t>
            </a:r>
            <a:endParaRPr lang="ja-JP" altLang="en-US" b="1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74" y="2278718"/>
            <a:ext cx="9106803" cy="416148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45152" y="1570832"/>
            <a:ext cx="11338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https://www.kaggle.com/c/fashion-mnist-challenge</a:t>
            </a:r>
            <a:r>
              <a:rPr lang="ja-JP" altLang="en-US" sz="4000" dirty="0" smtClean="0"/>
              <a:t>/</a:t>
            </a:r>
            <a:endParaRPr lang="ja-JP" altLang="en-US" sz="4000" dirty="0"/>
          </a:p>
        </p:txBody>
      </p:sp>
      <p:sp>
        <p:nvSpPr>
          <p:cNvPr id="9" name="正方形/長方形 8"/>
          <p:cNvSpPr/>
          <p:nvPr/>
        </p:nvSpPr>
        <p:spPr>
          <a:xfrm>
            <a:off x="9659212" y="2520518"/>
            <a:ext cx="22248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/>
              <a:t>課題の確認、データ</a:t>
            </a:r>
            <a:r>
              <a:rPr kumimoji="1" lang="ja-JP" altLang="en-US" sz="2400" dirty="0"/>
              <a:t>のダウンロード</a:t>
            </a:r>
            <a:r>
              <a:rPr kumimoji="1" lang="ja-JP" altLang="en-US" sz="2400" dirty="0" smtClean="0"/>
              <a:t>、解答</a:t>
            </a:r>
            <a:r>
              <a:rPr kumimoji="1" lang="ja-JP" altLang="en-US" sz="2400" dirty="0"/>
              <a:t>の</a:t>
            </a:r>
            <a:r>
              <a:rPr kumimoji="1" lang="ja-JP" altLang="en-US" sz="2400" dirty="0" smtClean="0"/>
              <a:t>投稿、正答率及びリーダーボートの確認が可能です。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70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92" y="293076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 smtClean="0"/>
              <a:t>クラス内</a:t>
            </a:r>
            <a:r>
              <a:rPr lang="ja-JP" altLang="en-US" b="1" dirty="0" smtClean="0"/>
              <a:t>コンペティション参加の</a:t>
            </a:r>
            <a:r>
              <a:rPr lang="en-US" altLang="ja-JP" b="1" dirty="0" smtClean="0"/>
              <a:t>URL</a:t>
            </a:r>
            <a:endParaRPr lang="ja-JP" altLang="en-US" b="1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08943" y="2474835"/>
            <a:ext cx="113388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/>
              <a:t>https://</a:t>
            </a:r>
            <a:r>
              <a:rPr lang="en-US" altLang="ja-JP" sz="4000" dirty="0" err="1"/>
              <a:t>www.kaggle.com</a:t>
            </a:r>
            <a:r>
              <a:rPr lang="en-US" altLang="ja-JP" sz="4000" dirty="0"/>
              <a:t>/t/70656905f716451484ae4bcc93de5cf8</a:t>
            </a:r>
            <a:endParaRPr lang="ja-JP" altLang="en-US" sz="4000" dirty="0"/>
          </a:p>
        </p:txBody>
      </p:sp>
      <p:sp>
        <p:nvSpPr>
          <p:cNvPr id="9" name="正方形/長方形 8"/>
          <p:cNvSpPr/>
          <p:nvPr/>
        </p:nvSpPr>
        <p:spPr>
          <a:xfrm>
            <a:off x="1619125" y="4709587"/>
            <a:ext cx="9318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上記の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URL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へアクセスして参加して下さい。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3346" y="-181767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 smtClean="0"/>
              <a:t>提出ファイル作成用サンプルプログラム</a:t>
            </a:r>
            <a:endParaRPr lang="ja-JP" altLang="en-US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0" y="1317756"/>
            <a:ext cx="8281336" cy="4214756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952253" y="5849035"/>
            <a:ext cx="10966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https://www.kaggle.com/kenichinakatani/fashon-mnist-with-cnn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9430730" y="2536009"/>
            <a:ext cx="2030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/>
              <a:t>スクリプトをフォークすることにより、モデル</a:t>
            </a:r>
            <a:r>
              <a:rPr kumimoji="1" lang="ja-JP" altLang="en-US" dirty="0" smtClean="0"/>
              <a:t>の修正、訓練、提出</a:t>
            </a:r>
            <a:r>
              <a:rPr kumimoji="1" lang="ja-JP" altLang="en-US" dirty="0"/>
              <a:t>ファイルの</a:t>
            </a:r>
            <a:r>
              <a:rPr kumimoji="1" lang="ja-JP" altLang="en-US" dirty="0" smtClean="0"/>
              <a:t>作成およびダウンロード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可能です。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4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8804" y="0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 smtClean="0"/>
              <a:t>サンプルプログラムの概要</a:t>
            </a: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68857" y="2596718"/>
            <a:ext cx="9689123" cy="2719756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・訓練用データを用いて、モデルを訓練します。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・テスト用データを用いて、解答を予測します。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・解答をファイルに出力します。「</a:t>
            </a:r>
            <a:r>
              <a:rPr lang="en-US" altLang="ja-JP" sz="3200" b="1" dirty="0" smtClean="0"/>
              <a:t>Output</a:t>
            </a:r>
            <a:r>
              <a:rPr lang="ja-JP" altLang="en-US" sz="3200" b="1" dirty="0" smtClean="0"/>
              <a:t>」タブにある「</a:t>
            </a:r>
            <a:r>
              <a:rPr lang="en-US" altLang="ja-JP" sz="3200" b="1" dirty="0" smtClean="0"/>
              <a:t>Download</a:t>
            </a:r>
            <a:r>
              <a:rPr lang="ja-JP" altLang="en-US" sz="3200" b="1" dirty="0" smtClean="0"/>
              <a:t>」ボタンを押すとダウンロードできます。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・ダウンロードしたファイルは、コンペティション用のサイトにアップロード可能な形式です。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98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8804" y="0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 smtClean="0"/>
              <a:t>サンプルプログラムの初期モデル</a:t>
            </a: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68857" y="2596718"/>
            <a:ext cx="11366461" cy="2719756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model = Sequential</a:t>
            </a:r>
            <a:r>
              <a:rPr lang="en-US" altLang="ja-JP" sz="3200" b="1" dirty="0" smtClean="0"/>
              <a:t>()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err="1" smtClean="0"/>
              <a:t>model.add</a:t>
            </a:r>
            <a:r>
              <a:rPr lang="en-US" altLang="ja-JP" sz="3200" b="1" dirty="0" smtClean="0"/>
              <a:t>(Conv2D(20</a:t>
            </a:r>
            <a:r>
              <a:rPr lang="en-US" altLang="ja-JP" sz="3200" b="1" dirty="0"/>
              <a:t>, </a:t>
            </a:r>
            <a:r>
              <a:rPr lang="en-US" altLang="ja-JP" sz="3200" b="1" dirty="0" err="1"/>
              <a:t>kernel_size</a:t>
            </a:r>
            <a:r>
              <a:rPr lang="en-US" altLang="ja-JP" sz="3200" b="1" dirty="0"/>
              <a:t>=(5, 5</a:t>
            </a:r>
            <a:r>
              <a:rPr lang="en-US" altLang="ja-JP" sz="3200" b="1" dirty="0" smtClean="0"/>
              <a:t>),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smtClean="0"/>
              <a:t>	activation=‘</a:t>
            </a:r>
            <a:r>
              <a:rPr lang="en-US" altLang="ja-JP" sz="3200" b="1" dirty="0" err="1" smtClean="0"/>
              <a:t>relu</a:t>
            </a:r>
            <a:r>
              <a:rPr lang="en-US" altLang="ja-JP" sz="3200" b="1" dirty="0" smtClean="0"/>
              <a:t>’,</a:t>
            </a:r>
            <a:r>
              <a:rPr lang="en-US" altLang="ja-JP" sz="3200" b="1" dirty="0"/>
              <a:t> </a:t>
            </a:r>
            <a:r>
              <a:rPr lang="en-US" altLang="ja-JP" sz="3200" b="1" dirty="0" err="1" smtClean="0"/>
              <a:t>kernel_initializer</a:t>
            </a:r>
            <a:r>
              <a:rPr lang="en-US" altLang="ja-JP" sz="3200" b="1" dirty="0"/>
              <a:t>='</a:t>
            </a:r>
            <a:r>
              <a:rPr lang="en-US" altLang="ja-JP" sz="3200" b="1" dirty="0" err="1"/>
              <a:t>he_normal</a:t>
            </a:r>
            <a:r>
              <a:rPr lang="en-US" altLang="ja-JP" sz="3200" b="1" dirty="0"/>
              <a:t>',                </a:t>
            </a:r>
            <a:r>
              <a:rPr lang="en-US" altLang="ja-JP" sz="3200" b="1" dirty="0" smtClean="0"/>
              <a:t>       	</a:t>
            </a:r>
            <a:r>
              <a:rPr lang="en-US" altLang="ja-JP" sz="3200" b="1" dirty="0" err="1" smtClean="0"/>
              <a:t>input_shape</a:t>
            </a:r>
            <a:r>
              <a:rPr lang="en-US" altLang="ja-JP" sz="3200" b="1" dirty="0" smtClean="0"/>
              <a:t>=</a:t>
            </a:r>
            <a:r>
              <a:rPr lang="en-US" altLang="ja-JP" sz="3200" b="1" dirty="0" err="1" smtClean="0"/>
              <a:t>input_shape</a:t>
            </a:r>
            <a:r>
              <a:rPr lang="en-US" altLang="ja-JP" sz="3200" b="1" dirty="0" smtClean="0"/>
              <a:t>))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err="1" smtClean="0"/>
              <a:t>model.add</a:t>
            </a:r>
            <a:r>
              <a:rPr lang="en-US" altLang="ja-JP" sz="3200" b="1" dirty="0" smtClean="0"/>
              <a:t>(MaxPooling2D</a:t>
            </a:r>
            <a:r>
              <a:rPr lang="en-US" altLang="ja-JP" sz="3200" b="1" dirty="0"/>
              <a:t>((2, 2</a:t>
            </a:r>
            <a:r>
              <a:rPr lang="en-US" altLang="ja-JP" sz="3200" b="1" dirty="0" smtClean="0"/>
              <a:t>)))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err="1" smtClean="0"/>
              <a:t>model.add</a:t>
            </a:r>
            <a:r>
              <a:rPr lang="en-US" altLang="ja-JP" sz="3200" b="1" dirty="0" smtClean="0"/>
              <a:t>(Flatten())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err="1" smtClean="0"/>
              <a:t>model.add</a:t>
            </a:r>
            <a:r>
              <a:rPr lang="en-US" altLang="ja-JP" sz="3200" b="1" dirty="0" smtClean="0"/>
              <a:t>(Dense(20</a:t>
            </a:r>
            <a:r>
              <a:rPr lang="en-US" altLang="ja-JP" sz="3200" b="1" dirty="0"/>
              <a:t>, activation='</a:t>
            </a:r>
            <a:r>
              <a:rPr lang="en-US" altLang="ja-JP" sz="3200" b="1" dirty="0" err="1"/>
              <a:t>relu</a:t>
            </a:r>
            <a:r>
              <a:rPr lang="en-US" altLang="ja-JP" sz="3200" b="1" dirty="0" smtClean="0"/>
              <a:t>'))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err="1" smtClean="0"/>
              <a:t>model.add</a:t>
            </a:r>
            <a:r>
              <a:rPr lang="en-US" altLang="ja-JP" sz="3200" b="1" dirty="0" smtClean="0"/>
              <a:t>(Dropout(0.5))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err="1" smtClean="0"/>
              <a:t>model.add</a:t>
            </a:r>
            <a:r>
              <a:rPr lang="en-US" altLang="ja-JP" sz="3200" b="1" dirty="0" smtClean="0"/>
              <a:t>(Dense(</a:t>
            </a:r>
            <a:r>
              <a:rPr lang="en-US" altLang="ja-JP" sz="3200" b="1" dirty="0" err="1" smtClean="0"/>
              <a:t>num_classes</a:t>
            </a:r>
            <a:r>
              <a:rPr lang="en-US" altLang="ja-JP" sz="3200" b="1" dirty="0"/>
              <a:t>, activation='</a:t>
            </a:r>
            <a:r>
              <a:rPr lang="en-US" altLang="ja-JP" sz="3200" b="1" dirty="0" err="1"/>
              <a:t>softmax</a:t>
            </a:r>
            <a:r>
              <a:rPr lang="en-US" altLang="ja-JP" sz="3200" b="1" dirty="0"/>
              <a:t>'))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9467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39487" y="-289344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 smtClean="0"/>
              <a:t>コンペティション用サイトの概要</a:t>
            </a: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79201" y="2412883"/>
            <a:ext cx="9689123" cy="2719756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・コンペティション概要が記載されています。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・訓練用および、テスト用のデータがダウンロード可能です。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・解答をアップロード可能です。アップロードは１日２回まで可能です。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・解答をアップロードすると、自動的にスコアが計算され、確認できます。リーダーボートも自動的に更新されます。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327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6005" y="0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 smtClean="0"/>
              <a:t>ルール</a:t>
            </a: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6721" y="2227442"/>
            <a:ext cx="9689123" cy="2719756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/>
              <a:t>・投稿は何回も可能です。投稿したデータのうち、２つを選択できます。よいほうのスコアが最終スコアとなります</a:t>
            </a:r>
            <a:r>
              <a:rPr lang="ja-JP" altLang="en-US" sz="3200" b="1" dirty="0" smtClean="0"/>
              <a:t>。</a:t>
            </a:r>
            <a:endParaRPr lang="en-US" altLang="ja-JP" sz="3200" b="1" dirty="0" smtClean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・テストデータが半分に区分され、半分のデータでリーダーボートが表示されます。残りの半分で、最終スコアを計算します。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・他の参加者と全く同じデータファイルを投稿した場合には、その解答を無効とします。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723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6643" y="756138"/>
            <a:ext cx="10018713" cy="1752599"/>
          </a:xfrm>
        </p:spPr>
        <p:txBody>
          <a:bodyPr/>
          <a:lstStyle/>
          <a:p>
            <a:r>
              <a:rPr kumimoji="1" lang="en-US" altLang="ja-JP" dirty="0" smtClean="0"/>
              <a:t>InceptionV3.py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074985"/>
            <a:ext cx="10018713" cy="4220307"/>
          </a:xfrm>
        </p:spPr>
        <p:txBody>
          <a:bodyPr>
            <a:noAutofit/>
          </a:bodyPr>
          <a:lstStyle/>
          <a:p>
            <a:r>
              <a:rPr lang="ja-JP" altLang="en-US" sz="4000" dirty="0" smtClean="0"/>
              <a:t>プログラムの構造について復習</a:t>
            </a:r>
            <a:endParaRPr lang="en-US" altLang="ja-JP" sz="4000" dirty="0" smtClean="0"/>
          </a:p>
          <a:p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6166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046" y="1764322"/>
            <a:ext cx="11218985" cy="418513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if __name__ == '__main__':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smtClean="0"/>
              <a:t> </a:t>
            </a:r>
            <a:r>
              <a:rPr lang="en-US" altLang="ja-JP" sz="3200" b="1" dirty="0"/>
              <a:t>	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model </a:t>
            </a:r>
            <a:r>
              <a:rPr lang="en-US" altLang="ja-JP" sz="3200" b="1" dirty="0">
                <a:solidFill>
                  <a:srgbClr val="FF0000"/>
                </a:solidFill>
              </a:rPr>
              <a:t>= InceptionV3(</a:t>
            </a:r>
            <a:r>
              <a:rPr lang="en-US" altLang="ja-JP" sz="3200" b="1" dirty="0" err="1">
                <a:solidFill>
                  <a:srgbClr val="FF0000"/>
                </a:solidFill>
              </a:rPr>
              <a:t>include_top</a:t>
            </a:r>
            <a:r>
              <a:rPr lang="en-US" altLang="ja-JP" sz="3200" b="1" dirty="0">
                <a:solidFill>
                  <a:srgbClr val="FF0000"/>
                </a:solidFill>
              </a:rPr>
              <a:t>=True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,…)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err="1" smtClean="0"/>
              <a:t>img_path</a:t>
            </a:r>
            <a:r>
              <a:rPr lang="en-US" altLang="ja-JP" sz="3200" b="1" dirty="0" smtClean="0"/>
              <a:t> </a:t>
            </a:r>
            <a:r>
              <a:rPr lang="en-US" altLang="ja-JP" sz="3200" b="1" dirty="0"/>
              <a:t>= '</a:t>
            </a:r>
            <a:r>
              <a:rPr lang="en-US" altLang="ja-JP" sz="3200" b="1" dirty="0" err="1"/>
              <a:t>elephant.jpg</a:t>
            </a:r>
            <a:r>
              <a:rPr lang="en-US" altLang="ja-JP" sz="3200" b="1" dirty="0"/>
              <a:t>'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err="1" smtClean="0"/>
              <a:t>img</a:t>
            </a:r>
            <a:r>
              <a:rPr lang="en-US" altLang="ja-JP" sz="3200" b="1" dirty="0" smtClean="0"/>
              <a:t>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image.load_img</a:t>
            </a:r>
            <a:r>
              <a:rPr lang="en-US" altLang="ja-JP" sz="3200" b="1" dirty="0"/>
              <a:t>(</a:t>
            </a:r>
            <a:r>
              <a:rPr lang="en-US" altLang="ja-JP" sz="3200" b="1" dirty="0" err="1"/>
              <a:t>img_path</a:t>
            </a:r>
            <a:r>
              <a:rPr lang="en-US" altLang="ja-JP" sz="3200" b="1" dirty="0"/>
              <a:t>, </a:t>
            </a:r>
            <a:r>
              <a:rPr lang="en-US" altLang="ja-JP" sz="3200" b="1" dirty="0" err="1"/>
              <a:t>target_size</a:t>
            </a:r>
            <a:r>
              <a:rPr lang="en-US" altLang="ja-JP" sz="3200" b="1" dirty="0"/>
              <a:t>=(299, 299))    </a:t>
            </a:r>
            <a:r>
              <a:rPr lang="en-US" altLang="ja-JP" sz="3200" b="1" dirty="0" smtClean="0"/>
              <a:t>	x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image.img_to_array</a:t>
            </a:r>
            <a:r>
              <a:rPr lang="en-US" altLang="ja-JP" sz="3200" b="1" dirty="0"/>
              <a:t>(</a:t>
            </a:r>
            <a:r>
              <a:rPr lang="en-US" altLang="ja-JP" sz="3200" b="1" dirty="0" err="1"/>
              <a:t>img</a:t>
            </a:r>
            <a:r>
              <a:rPr lang="en-US" altLang="ja-JP" sz="3200" b="1" dirty="0"/>
              <a:t>)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/>
              <a:t>x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np.expand_dims</a:t>
            </a:r>
            <a:r>
              <a:rPr lang="en-US" altLang="ja-JP" sz="3200" b="1" dirty="0"/>
              <a:t>(x, axis=0)  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/>
              <a:t>x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preprocess_input</a:t>
            </a:r>
            <a:r>
              <a:rPr lang="en-US" altLang="ja-JP" sz="3200" b="1" dirty="0"/>
              <a:t>(x)  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err="1" smtClean="0"/>
              <a:t>preds</a:t>
            </a:r>
            <a:r>
              <a:rPr lang="en-US" altLang="ja-JP" sz="3200" b="1" dirty="0" smtClean="0"/>
              <a:t>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model.predict</a:t>
            </a:r>
            <a:r>
              <a:rPr lang="en-US" altLang="ja-JP" sz="3200" b="1" dirty="0"/>
              <a:t>(x) 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/>
              <a:t>print</a:t>
            </a:r>
            <a:r>
              <a:rPr lang="en-US" altLang="ja-JP" sz="3200" b="1" dirty="0"/>
              <a:t>('Predicted:', </a:t>
            </a:r>
            <a:r>
              <a:rPr lang="en-US" altLang="ja-JP" sz="3200" b="1" dirty="0" err="1"/>
              <a:t>decode_predictions</a:t>
            </a:r>
            <a:r>
              <a:rPr lang="en-US" altLang="ja-JP" sz="3200" b="1" dirty="0"/>
              <a:t>(</a:t>
            </a:r>
            <a:r>
              <a:rPr lang="en-US" altLang="ja-JP" sz="3200" b="1" dirty="0" err="1"/>
              <a:t>preds</a:t>
            </a:r>
            <a:r>
              <a:rPr lang="en-US" altLang="ja-JP" sz="3200" b="1" dirty="0"/>
              <a:t>))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38330" y="598894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モデルの構造を定義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24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046" y="1764322"/>
            <a:ext cx="11218985" cy="418513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from </a:t>
            </a:r>
            <a:r>
              <a:rPr lang="en-US" altLang="ja-JP" sz="3200" b="1" dirty="0" err="1"/>
              <a:t>keras.models</a:t>
            </a:r>
            <a:r>
              <a:rPr lang="en-US" altLang="ja-JP" sz="3200" b="1" dirty="0"/>
              <a:t> import Model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smtClean="0"/>
              <a:t>from </a:t>
            </a:r>
            <a:r>
              <a:rPr lang="en-US" altLang="ja-JP" sz="3200" b="1" dirty="0" err="1"/>
              <a:t>keras.layers</a:t>
            </a:r>
            <a:r>
              <a:rPr lang="en-US" altLang="ja-JP" sz="3200" b="1" dirty="0"/>
              <a:t> import </a:t>
            </a:r>
            <a:r>
              <a:rPr lang="en-US" altLang="ja-JP" sz="3200" b="1" dirty="0" smtClean="0"/>
              <a:t>Input</a:t>
            </a:r>
            <a:endParaRPr lang="en-US" altLang="ja-JP" sz="32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altLang="ja-JP" sz="3200" b="1" dirty="0" err="1" smtClean="0"/>
              <a:t>def</a:t>
            </a:r>
            <a:r>
              <a:rPr lang="mr-IN" altLang="ja-JP" sz="3200" b="1" dirty="0" smtClean="0"/>
              <a:t> </a:t>
            </a:r>
            <a:r>
              <a:rPr lang="en-US" altLang="ja-JP" sz="3200" b="1" dirty="0">
                <a:solidFill>
                  <a:srgbClr val="FF0000"/>
                </a:solidFill>
              </a:rPr>
              <a:t>InceptionV3</a:t>
            </a:r>
            <a:r>
              <a:rPr lang="mr-IN" altLang="ja-JP" sz="3200" b="1" dirty="0" smtClean="0"/>
              <a:t>():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/>
              <a:t>　</a:t>
            </a:r>
            <a:r>
              <a:rPr lang="ja-JP" altLang="en-US" sz="3200" b="1" dirty="0" smtClean="0"/>
              <a:t>　・・・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smtClean="0"/>
              <a:t>	</a:t>
            </a:r>
            <a:r>
              <a:rPr lang="en-US" altLang="ja-JP" sz="3200" b="1" dirty="0" err="1" smtClean="0"/>
              <a:t>img_input</a:t>
            </a:r>
            <a:r>
              <a:rPr lang="en-US" altLang="ja-JP" sz="3200" b="1" dirty="0" smtClean="0"/>
              <a:t> </a:t>
            </a:r>
            <a:r>
              <a:rPr lang="en-US" altLang="ja-JP" sz="3200" b="1" dirty="0"/>
              <a:t>= Input(shape=</a:t>
            </a:r>
            <a:r>
              <a:rPr lang="en-US" altLang="ja-JP" sz="3200" b="1" dirty="0" err="1"/>
              <a:t>input_shape</a:t>
            </a:r>
            <a:r>
              <a:rPr lang="en-US" altLang="ja-JP" sz="3200" b="1" dirty="0" smtClean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x = conv2d_bn(</a:t>
            </a:r>
            <a:r>
              <a:rPr lang="en-US" altLang="ja-JP" sz="3200" b="1" dirty="0" err="1"/>
              <a:t>img_input</a:t>
            </a:r>
            <a:r>
              <a:rPr lang="en-US" altLang="ja-JP" sz="3200" b="1" dirty="0"/>
              <a:t>, 32, 3, 3, strides=(2, 2), </a:t>
            </a:r>
            <a:r>
              <a:rPr lang="en-US" altLang="ja-JP" sz="3200" b="1" dirty="0" smtClean="0"/>
              <a:t>…)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ja-JP" altLang="en-US" sz="3200" b="1" dirty="0" smtClean="0"/>
              <a:t>・・・・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smtClean="0"/>
              <a:t>	x </a:t>
            </a:r>
            <a:r>
              <a:rPr lang="en-US" altLang="ja-JP" sz="3200" b="1" dirty="0"/>
              <a:t>= Dense(classes, activation='</a:t>
            </a:r>
            <a:r>
              <a:rPr lang="en-US" altLang="ja-JP" sz="3200" b="1" dirty="0" err="1"/>
              <a:t>softmax</a:t>
            </a:r>
            <a:r>
              <a:rPr lang="en-US" altLang="ja-JP" sz="3200" b="1" dirty="0"/>
              <a:t>', </a:t>
            </a:r>
            <a:r>
              <a:rPr lang="en-US" altLang="ja-JP" sz="3200" b="1" dirty="0" smtClean="0"/>
              <a:t>…)(</a:t>
            </a:r>
            <a:r>
              <a:rPr lang="en-US" altLang="ja-JP" sz="3200" b="1" dirty="0"/>
              <a:t>x)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smtClean="0"/>
              <a:t>	inputs </a:t>
            </a:r>
            <a:r>
              <a:rPr lang="en-US" altLang="ja-JP" sz="3200" b="1" dirty="0"/>
              <a:t>= </a:t>
            </a:r>
            <a:r>
              <a:rPr lang="en-US" altLang="ja-JP" sz="3200" b="1" dirty="0" err="1" smtClean="0"/>
              <a:t>img_input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smtClean="0"/>
              <a:t>	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model </a:t>
            </a:r>
            <a:r>
              <a:rPr lang="en-US" altLang="ja-JP" sz="3200" b="1" dirty="0">
                <a:solidFill>
                  <a:srgbClr val="FF0000"/>
                </a:solidFill>
              </a:rPr>
              <a:t>= Model(inputs, x, name='inception_v3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')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smtClean="0"/>
              <a:t>	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model.load_weights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(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weights_path</a:t>
            </a:r>
            <a:r>
              <a:rPr lang="en-US" altLang="ja-JP" sz="3200" b="1" dirty="0">
                <a:solidFill>
                  <a:srgbClr val="FF0000"/>
                </a:solidFill>
              </a:rPr>
              <a:t>)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/>
              <a:t>return </a:t>
            </a:r>
            <a:r>
              <a:rPr lang="en-US" altLang="ja-JP" sz="3200" b="1" dirty="0"/>
              <a:t>model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72038" y="5988946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ウエイト読み込み済みのモデルを返す</a:t>
            </a:r>
            <a:endParaRPr kumimoji="1" lang="ja-JP" altLang="en-US" sz="2800" dirty="0"/>
          </a:p>
        </p:txBody>
      </p:sp>
      <p:sp>
        <p:nvSpPr>
          <p:cNvPr id="7" name="正方形/長方形 6"/>
          <p:cNvSpPr/>
          <p:nvPr/>
        </p:nvSpPr>
        <p:spPr>
          <a:xfrm>
            <a:off x="6805247" y="775083"/>
            <a:ext cx="51698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 smtClean="0"/>
              <a:t>「</a:t>
            </a:r>
            <a:r>
              <a:rPr lang="en-US" altLang="ja-JP" sz="4000" dirty="0"/>
              <a:t> inception_v3.py </a:t>
            </a:r>
            <a:r>
              <a:rPr lang="ja-JP" altLang="en-US" sz="4000" dirty="0" smtClean="0"/>
              <a:t>」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305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470"/>
            <a:ext cx="12192000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046" y="1764322"/>
            <a:ext cx="11218985" cy="418513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if __name__ == '__main__':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smtClean="0"/>
              <a:t> </a:t>
            </a:r>
            <a:r>
              <a:rPr lang="en-US" altLang="ja-JP" sz="3200" b="1" dirty="0"/>
              <a:t>	</a:t>
            </a:r>
            <a:r>
              <a:rPr lang="en-US" altLang="ja-JP" sz="3200" b="1" dirty="0" smtClean="0"/>
              <a:t>model </a:t>
            </a:r>
            <a:r>
              <a:rPr lang="en-US" altLang="ja-JP" sz="3200" b="1" dirty="0"/>
              <a:t>= InceptionV3(</a:t>
            </a:r>
            <a:r>
              <a:rPr lang="en-US" altLang="ja-JP" sz="3200" b="1" dirty="0" err="1"/>
              <a:t>include_top</a:t>
            </a:r>
            <a:r>
              <a:rPr lang="en-US" altLang="ja-JP" sz="3200" b="1" dirty="0"/>
              <a:t>=True</a:t>
            </a:r>
            <a:r>
              <a:rPr lang="en-US" altLang="ja-JP" sz="3200" b="1" dirty="0" smtClean="0"/>
              <a:t>,…)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err="1" smtClean="0"/>
              <a:t>img_path</a:t>
            </a:r>
            <a:r>
              <a:rPr lang="en-US" altLang="ja-JP" sz="3200" b="1" dirty="0" smtClean="0"/>
              <a:t> </a:t>
            </a:r>
            <a:r>
              <a:rPr lang="en-US" altLang="ja-JP" sz="3200" b="1" dirty="0"/>
              <a:t>= '</a:t>
            </a:r>
            <a:r>
              <a:rPr lang="en-US" altLang="ja-JP" sz="3200" b="1" dirty="0" err="1"/>
              <a:t>elephant.jpg</a:t>
            </a:r>
            <a:r>
              <a:rPr lang="en-US" altLang="ja-JP" sz="3200" b="1" dirty="0"/>
              <a:t>'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img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3200" b="1" dirty="0">
                <a:solidFill>
                  <a:srgbClr val="FF0000"/>
                </a:solidFill>
              </a:rPr>
              <a:t>= </a:t>
            </a:r>
            <a:r>
              <a:rPr lang="en-US" altLang="ja-JP" sz="3200" b="1" dirty="0" err="1">
                <a:solidFill>
                  <a:srgbClr val="FF0000"/>
                </a:solidFill>
              </a:rPr>
              <a:t>image.load_img</a:t>
            </a:r>
            <a:r>
              <a:rPr lang="en-US" altLang="ja-JP" sz="3200" b="1" dirty="0">
                <a:solidFill>
                  <a:srgbClr val="FF0000"/>
                </a:solidFill>
              </a:rPr>
              <a:t>(</a:t>
            </a:r>
            <a:r>
              <a:rPr lang="en-US" altLang="ja-JP" sz="3200" b="1" dirty="0" err="1">
                <a:solidFill>
                  <a:srgbClr val="FF0000"/>
                </a:solidFill>
              </a:rPr>
              <a:t>img_path</a:t>
            </a:r>
            <a:r>
              <a:rPr lang="en-US" altLang="ja-JP" sz="3200" b="1" dirty="0">
                <a:solidFill>
                  <a:srgbClr val="FF0000"/>
                </a:solidFill>
              </a:rPr>
              <a:t>, </a:t>
            </a:r>
            <a:r>
              <a:rPr lang="en-US" altLang="ja-JP" sz="3200" b="1" dirty="0" err="1">
                <a:solidFill>
                  <a:srgbClr val="FF0000"/>
                </a:solidFill>
              </a:rPr>
              <a:t>target_size</a:t>
            </a:r>
            <a:r>
              <a:rPr lang="en-US" altLang="ja-JP" sz="3200" b="1" dirty="0">
                <a:solidFill>
                  <a:srgbClr val="FF0000"/>
                </a:solidFill>
              </a:rPr>
              <a:t>=(299, 299))    </a:t>
            </a:r>
            <a:r>
              <a:rPr lang="en-US" altLang="ja-JP" sz="3200" b="1" dirty="0" smtClean="0"/>
              <a:t>	x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image.img_to_array</a:t>
            </a:r>
            <a:r>
              <a:rPr lang="en-US" altLang="ja-JP" sz="3200" b="1" dirty="0"/>
              <a:t>(</a:t>
            </a:r>
            <a:r>
              <a:rPr lang="en-US" altLang="ja-JP" sz="3200" b="1" dirty="0" err="1"/>
              <a:t>img</a:t>
            </a:r>
            <a:r>
              <a:rPr lang="en-US" altLang="ja-JP" sz="3200" b="1" dirty="0"/>
              <a:t>)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/>
              <a:t>x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np.expand_dims</a:t>
            </a:r>
            <a:r>
              <a:rPr lang="en-US" altLang="ja-JP" sz="3200" b="1" dirty="0"/>
              <a:t>(x, axis=0)  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/>
              <a:t>x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preprocess_input</a:t>
            </a:r>
            <a:r>
              <a:rPr lang="en-US" altLang="ja-JP" sz="3200" b="1" dirty="0"/>
              <a:t>(x)  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err="1" smtClean="0"/>
              <a:t>preds</a:t>
            </a:r>
            <a:r>
              <a:rPr lang="en-US" altLang="ja-JP" sz="3200" b="1" dirty="0" smtClean="0"/>
              <a:t>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model.predict</a:t>
            </a:r>
            <a:r>
              <a:rPr lang="en-US" altLang="ja-JP" sz="3200" b="1" dirty="0"/>
              <a:t>(x) 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/>
              <a:t>print</a:t>
            </a:r>
            <a:r>
              <a:rPr lang="en-US" altLang="ja-JP" sz="3200" b="1" dirty="0"/>
              <a:t>('Predicted:', </a:t>
            </a:r>
            <a:r>
              <a:rPr lang="en-US" altLang="ja-JP" sz="3200" b="1" dirty="0" err="1"/>
              <a:t>decode_predictions</a:t>
            </a:r>
            <a:r>
              <a:rPr lang="en-US" altLang="ja-JP" sz="3200" b="1" dirty="0"/>
              <a:t>(</a:t>
            </a:r>
            <a:r>
              <a:rPr lang="en-US" altLang="ja-JP" sz="3200" b="1" dirty="0" err="1"/>
              <a:t>preds</a:t>
            </a:r>
            <a:r>
              <a:rPr lang="en-US" altLang="ja-JP" sz="3200" b="1" dirty="0"/>
              <a:t>))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19484" y="593187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イメージのサイズを修正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046" y="1764322"/>
            <a:ext cx="11218985" cy="418513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if __name__ == '__main__':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smtClean="0"/>
              <a:t> </a:t>
            </a:r>
            <a:r>
              <a:rPr lang="en-US" altLang="ja-JP" sz="3200" b="1" dirty="0"/>
              <a:t>	</a:t>
            </a:r>
            <a:r>
              <a:rPr lang="en-US" altLang="ja-JP" sz="3200" b="1" dirty="0" smtClean="0"/>
              <a:t>model </a:t>
            </a:r>
            <a:r>
              <a:rPr lang="en-US" altLang="ja-JP" sz="3200" b="1" dirty="0"/>
              <a:t>= InceptionV3(</a:t>
            </a:r>
            <a:r>
              <a:rPr lang="en-US" altLang="ja-JP" sz="3200" b="1" dirty="0" err="1"/>
              <a:t>include_top</a:t>
            </a:r>
            <a:r>
              <a:rPr lang="en-US" altLang="ja-JP" sz="3200" b="1" dirty="0"/>
              <a:t>=True</a:t>
            </a:r>
            <a:r>
              <a:rPr lang="en-US" altLang="ja-JP" sz="3200" b="1" dirty="0" smtClean="0"/>
              <a:t>,…)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err="1" smtClean="0"/>
              <a:t>img_path</a:t>
            </a:r>
            <a:r>
              <a:rPr lang="en-US" altLang="ja-JP" sz="3200" b="1" dirty="0" smtClean="0"/>
              <a:t> </a:t>
            </a:r>
            <a:r>
              <a:rPr lang="en-US" altLang="ja-JP" sz="3200" b="1" dirty="0"/>
              <a:t>= '</a:t>
            </a:r>
            <a:r>
              <a:rPr lang="en-US" altLang="ja-JP" sz="3200" b="1" dirty="0" err="1"/>
              <a:t>elephant.jpg</a:t>
            </a:r>
            <a:r>
              <a:rPr lang="en-US" altLang="ja-JP" sz="3200" b="1" dirty="0"/>
              <a:t>'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err="1" smtClean="0"/>
              <a:t>img</a:t>
            </a:r>
            <a:r>
              <a:rPr lang="en-US" altLang="ja-JP" sz="3200" b="1" dirty="0" smtClean="0"/>
              <a:t>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image.load_img</a:t>
            </a:r>
            <a:r>
              <a:rPr lang="en-US" altLang="ja-JP" sz="3200" b="1" dirty="0"/>
              <a:t>(</a:t>
            </a:r>
            <a:r>
              <a:rPr lang="en-US" altLang="ja-JP" sz="3200" b="1" dirty="0" err="1"/>
              <a:t>img_path</a:t>
            </a:r>
            <a:r>
              <a:rPr lang="en-US" altLang="ja-JP" sz="3200" b="1" dirty="0"/>
              <a:t>, </a:t>
            </a:r>
            <a:r>
              <a:rPr lang="en-US" altLang="ja-JP" sz="3200" b="1" dirty="0" err="1"/>
              <a:t>target_size</a:t>
            </a:r>
            <a:r>
              <a:rPr lang="en-US" altLang="ja-JP" sz="3200" b="1" dirty="0"/>
              <a:t>=(299, 299))    </a:t>
            </a:r>
            <a:r>
              <a:rPr lang="en-US" altLang="ja-JP" sz="3200" b="1" dirty="0" smtClean="0"/>
              <a:t>	x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image.img_to_array</a:t>
            </a:r>
            <a:r>
              <a:rPr lang="en-US" altLang="ja-JP" sz="3200" b="1" dirty="0"/>
              <a:t>(</a:t>
            </a:r>
            <a:r>
              <a:rPr lang="en-US" altLang="ja-JP" sz="3200" b="1" dirty="0" err="1"/>
              <a:t>img</a:t>
            </a:r>
            <a:r>
              <a:rPr lang="en-US" altLang="ja-JP" sz="3200" b="1" dirty="0"/>
              <a:t>)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/>
              <a:t>x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np.expand_dims</a:t>
            </a:r>
            <a:r>
              <a:rPr lang="en-US" altLang="ja-JP" sz="3200" b="1" dirty="0"/>
              <a:t>(x, axis=0)  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x </a:t>
            </a:r>
            <a:r>
              <a:rPr lang="en-US" altLang="ja-JP" sz="3200" b="1" dirty="0">
                <a:solidFill>
                  <a:srgbClr val="FF0000"/>
                </a:solidFill>
              </a:rPr>
              <a:t>= </a:t>
            </a:r>
            <a:r>
              <a:rPr lang="en-US" altLang="ja-JP" sz="3200" b="1" dirty="0" err="1">
                <a:solidFill>
                  <a:srgbClr val="FF0000"/>
                </a:solidFill>
              </a:rPr>
              <a:t>preprocess_input</a:t>
            </a:r>
            <a:r>
              <a:rPr lang="en-US" altLang="ja-JP" sz="3200" b="1" dirty="0">
                <a:solidFill>
                  <a:srgbClr val="FF0000"/>
                </a:solidFill>
              </a:rPr>
              <a:t>(x)   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err="1" smtClean="0"/>
              <a:t>preds</a:t>
            </a:r>
            <a:r>
              <a:rPr lang="en-US" altLang="ja-JP" sz="3200" b="1" dirty="0" smtClean="0"/>
              <a:t> </a:t>
            </a:r>
            <a:r>
              <a:rPr lang="en-US" altLang="ja-JP" sz="3200" b="1" dirty="0"/>
              <a:t>= </a:t>
            </a:r>
            <a:r>
              <a:rPr lang="en-US" altLang="ja-JP" sz="3200" b="1" dirty="0" err="1"/>
              <a:t>model.predict</a:t>
            </a:r>
            <a:r>
              <a:rPr lang="en-US" altLang="ja-JP" sz="3200" b="1" dirty="0"/>
              <a:t>(x)  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/>
              <a:t>print</a:t>
            </a:r>
            <a:r>
              <a:rPr lang="en-US" altLang="ja-JP" sz="3200" b="1" dirty="0"/>
              <a:t>('Predicted:', </a:t>
            </a:r>
            <a:r>
              <a:rPr lang="en-US" altLang="ja-JP" sz="3200" b="1" dirty="0" err="1"/>
              <a:t>decode_predictions</a:t>
            </a:r>
            <a:r>
              <a:rPr lang="en-US" altLang="ja-JP" sz="3200" b="1" dirty="0"/>
              <a:t>(</a:t>
            </a:r>
            <a:r>
              <a:rPr lang="en-US" altLang="ja-JP" sz="3200" b="1" dirty="0" err="1"/>
              <a:t>preds</a:t>
            </a:r>
            <a:r>
              <a:rPr lang="en-US" altLang="ja-JP" sz="3200" b="1" dirty="0"/>
              <a:t>))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19484" y="593187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入力値の範囲を修正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97672" y="3511722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配列へ変換し、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軸を追加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0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14881</TotalTime>
  <Words>1248</Words>
  <Application>Microsoft Macintosh PowerPoint</Application>
  <PresentationFormat>ワイド画面</PresentationFormat>
  <Paragraphs>283</Paragraphs>
  <Slides>36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2" baseType="lpstr">
      <vt:lpstr>Corbel</vt:lpstr>
      <vt:lpstr>HGｺﾞｼｯｸM</vt:lpstr>
      <vt:lpstr>Mangal</vt:lpstr>
      <vt:lpstr>Yu Gothic</vt:lpstr>
      <vt:lpstr>Arial</vt:lpstr>
      <vt:lpstr>視差</vt:lpstr>
      <vt:lpstr>ディープラニング入門 第１１回</vt:lpstr>
      <vt:lpstr>今日の授業の内容</vt:lpstr>
      <vt:lpstr>PowerPoint プレゼンテーション</vt:lpstr>
      <vt:lpstr>InceptionV3.py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Keras：モデルを使った予測</vt:lpstr>
      <vt:lpstr>PowerPoint プレゼンテーション</vt:lpstr>
      <vt:lpstr>PowerPoint プレゼンテーション</vt:lpstr>
      <vt:lpstr>PowerPoint プレゼンテーション</vt:lpstr>
      <vt:lpstr>InceptionV3.py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クラス内コンペティション</vt:lpstr>
      <vt:lpstr>Fashion MNIST</vt:lpstr>
      <vt:lpstr>クラス内コンペティションのURL</vt:lpstr>
      <vt:lpstr>クラス内コンペティション参加のURL</vt:lpstr>
      <vt:lpstr>提出ファイル作成用サンプルプログラム</vt:lpstr>
      <vt:lpstr>サンプルプログラムの概要</vt:lpstr>
      <vt:lpstr>サンプルプログラムの初期モデル</vt:lpstr>
      <vt:lpstr>コンペティション用サイトの概要</vt:lpstr>
      <vt:lpstr>ルール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ディープラニング入門</dc:title>
  <dc:creator>中谷賢一</dc:creator>
  <cp:lastModifiedBy>中谷賢一</cp:lastModifiedBy>
  <cp:revision>264</cp:revision>
  <cp:lastPrinted>2017-10-05T09:13:05Z</cp:lastPrinted>
  <dcterms:created xsi:type="dcterms:W3CDTF">2017-09-26T07:21:28Z</dcterms:created>
  <dcterms:modified xsi:type="dcterms:W3CDTF">2018-01-09T08:02:29Z</dcterms:modified>
</cp:coreProperties>
</file>