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0" r:id="rId3"/>
    <p:sldId id="315" r:id="rId4"/>
    <p:sldId id="314" r:id="rId5"/>
    <p:sldId id="341" r:id="rId6"/>
    <p:sldId id="347" r:id="rId7"/>
    <p:sldId id="322" r:id="rId8"/>
    <p:sldId id="323" r:id="rId9"/>
    <p:sldId id="324" r:id="rId10"/>
    <p:sldId id="326" r:id="rId11"/>
    <p:sldId id="328" r:id="rId12"/>
    <p:sldId id="336" r:id="rId13"/>
    <p:sldId id="337" r:id="rId14"/>
    <p:sldId id="339" r:id="rId15"/>
    <p:sldId id="340" r:id="rId16"/>
    <p:sldId id="342" r:id="rId17"/>
    <p:sldId id="356" r:id="rId18"/>
    <p:sldId id="343" r:id="rId19"/>
    <p:sldId id="344" r:id="rId20"/>
    <p:sldId id="348" r:id="rId21"/>
    <p:sldId id="345" r:id="rId22"/>
    <p:sldId id="350" r:id="rId23"/>
    <p:sldId id="351" r:id="rId24"/>
    <p:sldId id="354" r:id="rId25"/>
    <p:sldId id="355" r:id="rId26"/>
    <p:sldId id="352" r:id="rId27"/>
    <p:sldId id="321" r:id="rId28"/>
    <p:sldId id="357" r:id="rId29"/>
    <p:sldId id="358" r:id="rId30"/>
    <p:sldId id="3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1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6"/>
    <p:restoredTop sz="77718" autoAdjust="0"/>
  </p:normalViewPr>
  <p:slideViewPr>
    <p:cSldViewPr snapToGrid="0" snapToObjects="1">
      <p:cViewPr varScale="1">
        <p:scale>
          <a:sx n="48" d="100"/>
          <a:sy n="48" d="100"/>
        </p:scale>
        <p:origin x="192" y="728"/>
      </p:cViewPr>
      <p:guideLst>
        <p:guide orient="horz" pos="73"/>
        <p:guide pos="31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793E-C1B4-6A40-AD01-71D613AEAE0B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DD31-CDC4-6E48-BC19-C8497CB9C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A346-FEDB-BF4B-A0FA-332C20871016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B262-1AE8-E14F-8620-8021C4CD8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8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10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データのダウンロード、解答の投稿が可能。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42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データのダウンロード、解答の投稿が可能。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9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スクリプトをフォークすることにより、モデルの訓練、修正、評価、提出ファイルの作成、ダウンロードが可能。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64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2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8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1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この例では、２階層に重ねている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91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一定の時間ごとに、誤差の合計を最小化するようにウエイトを調整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66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一定の時間ごとに、誤差の合計を最小化するようにウエイトを調整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9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77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0932" y="912235"/>
            <a:ext cx="8574622" cy="2616199"/>
          </a:xfrm>
        </p:spPr>
        <p:txBody>
          <a:bodyPr/>
          <a:lstStyle/>
          <a:p>
            <a:r>
              <a:rPr lang="ja-JP" altLang="en-US" dirty="0"/>
              <a:t>ディープラニング入門</a:t>
            </a:r>
            <a:br>
              <a:rPr lang="en-US" altLang="ja-JP" dirty="0"/>
            </a:br>
            <a:r>
              <a:rPr lang="ja-JP" altLang="en-US" dirty="0"/>
              <a:t>第１３回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6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/>
              <a:t>ネットワーク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Long Short Term Memory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長期の依存性の問題を回避するように設計されている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89" y="1996932"/>
            <a:ext cx="8315063" cy="3124200"/>
          </a:xfrm>
        </p:spPr>
      </p:pic>
    </p:spTree>
    <p:extLst>
      <p:ext uri="{BB962C8B-B14F-4D97-AF65-F5344CB8AC3E}">
        <p14:creationId xmlns:p14="http://schemas.microsoft.com/office/powerpoint/2010/main" val="106960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/>
              <a:t>ネットワーク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Long Short Term Memory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長期の依存性の問題を回避するように設計されている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89" y="1996932"/>
            <a:ext cx="8315063" cy="3124200"/>
          </a:xfrm>
        </p:spPr>
      </p:pic>
    </p:spTree>
    <p:extLst>
      <p:ext uri="{BB962C8B-B14F-4D97-AF65-F5344CB8AC3E}">
        <p14:creationId xmlns:p14="http://schemas.microsoft.com/office/powerpoint/2010/main" val="199183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図形グループ 36"/>
          <p:cNvGrpSpPr/>
          <p:nvPr/>
        </p:nvGrpSpPr>
        <p:grpSpPr>
          <a:xfrm>
            <a:off x="1876334" y="440469"/>
            <a:ext cx="7766707" cy="3061232"/>
            <a:chOff x="1755666" y="3110969"/>
            <a:chExt cx="7766707" cy="3061232"/>
          </a:xfrm>
        </p:grpSpPr>
        <p:cxnSp>
          <p:nvCxnSpPr>
            <p:cNvPr id="33" name="直線コネクタ 32"/>
            <p:cNvCxnSpPr/>
            <p:nvPr/>
          </p:nvCxnSpPr>
          <p:spPr>
            <a:xfrm flipH="1">
              <a:off x="3551081" y="4335159"/>
              <a:ext cx="4144447" cy="5506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3551081" y="5260617"/>
              <a:ext cx="4144447" cy="7657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4654863" y="5536792"/>
              <a:ext cx="0" cy="635409"/>
            </a:xfrm>
            <a:prstGeom prst="line">
              <a:avLst/>
            </a:prstGeom>
            <a:ln w="952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1755667" y="4017418"/>
              <a:ext cx="172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C2 t-1</a:t>
              </a:r>
              <a:endParaRPr kumimoji="1" lang="ja-JP" altLang="en-US" sz="36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603532" y="4025367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C2t</a:t>
              </a:r>
              <a:endParaRPr kumimoji="1" lang="ja-JP" altLang="en-US" sz="36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755666" y="5069582"/>
              <a:ext cx="1737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h2 t-1</a:t>
              </a:r>
              <a:endParaRPr kumimoji="1" lang="ja-JP" altLang="en-US" sz="36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603532" y="5140796"/>
              <a:ext cx="918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h2 t</a:t>
              </a:r>
              <a:endParaRPr kumimoji="1" lang="ja-JP" altLang="en-US" sz="3600" dirty="0"/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6723366" y="3110969"/>
              <a:ext cx="0" cy="1037492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角丸四角形 51"/>
            <p:cNvSpPr/>
            <p:nvPr/>
          </p:nvSpPr>
          <p:spPr>
            <a:xfrm>
              <a:off x="3675621" y="3811254"/>
              <a:ext cx="3800874" cy="1976602"/>
            </a:xfrm>
            <a:prstGeom prst="round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6723366" y="4527363"/>
              <a:ext cx="0" cy="671585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6101862" y="40620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1908066" y="3586899"/>
            <a:ext cx="7737853" cy="2737702"/>
            <a:chOff x="1755666" y="3434499"/>
            <a:chExt cx="7737853" cy="2737702"/>
          </a:xfrm>
        </p:grpSpPr>
        <p:cxnSp>
          <p:nvCxnSpPr>
            <p:cNvPr id="51" name="直線コネクタ 50"/>
            <p:cNvCxnSpPr/>
            <p:nvPr/>
          </p:nvCxnSpPr>
          <p:spPr>
            <a:xfrm flipH="1">
              <a:off x="3551081" y="4335159"/>
              <a:ext cx="4144447" cy="5506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3551081" y="5260617"/>
              <a:ext cx="4144447" cy="7657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4623131" y="5562600"/>
              <a:ext cx="0" cy="609601"/>
            </a:xfrm>
            <a:prstGeom prst="line">
              <a:avLst/>
            </a:prstGeom>
            <a:ln w="952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1755667" y="4017418"/>
              <a:ext cx="172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C1 t-1</a:t>
              </a:r>
              <a:endParaRPr kumimoji="1" lang="ja-JP" altLang="en-US" sz="36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8603532" y="4025367"/>
              <a:ext cx="824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C1t</a:t>
              </a:r>
              <a:endParaRPr kumimoji="1" lang="ja-JP" altLang="en-US" sz="36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55666" y="5069582"/>
              <a:ext cx="1737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h1 t-1</a:t>
              </a:r>
              <a:endParaRPr kumimoji="1" lang="ja-JP" altLang="en-US" sz="360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8603532" y="5140796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h 1t</a:t>
              </a:r>
              <a:endParaRPr kumimoji="1" lang="ja-JP" altLang="en-US" sz="3600" dirty="0"/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6723366" y="3434499"/>
              <a:ext cx="0" cy="648000"/>
            </a:xfrm>
            <a:prstGeom prst="line">
              <a:avLst/>
            </a:prstGeom>
            <a:ln w="952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/>
            <p:cNvSpPr/>
            <p:nvPr/>
          </p:nvSpPr>
          <p:spPr>
            <a:xfrm>
              <a:off x="3675621" y="3811254"/>
              <a:ext cx="3800874" cy="1976602"/>
            </a:xfrm>
            <a:prstGeom prst="round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9396450" y="4005807"/>
              <a:ext cx="81658" cy="13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6723366" y="4527363"/>
              <a:ext cx="0" cy="671585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/>
            <p:cNvSpPr txBox="1"/>
            <p:nvPr/>
          </p:nvSpPr>
          <p:spPr>
            <a:xfrm>
              <a:off x="6101862" y="40620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</p:grpSp>
      <p:cxnSp>
        <p:nvCxnSpPr>
          <p:cNvPr id="65" name="直線コネクタ 64"/>
          <p:cNvCxnSpPr/>
          <p:nvPr/>
        </p:nvCxnSpPr>
        <p:spPr>
          <a:xfrm>
            <a:off x="4775531" y="3544373"/>
            <a:ext cx="2088000" cy="0"/>
          </a:xfrm>
          <a:prstGeom prst="line">
            <a:avLst/>
          </a:prstGeom>
          <a:ln w="952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144593" y="369813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Dropout</a:t>
            </a:r>
            <a:r>
              <a:rPr kumimoji="1" lang="ja-JP" altLang="en-US" sz="3200" dirty="0"/>
              <a:t>、誤差の計算</a:t>
            </a:r>
          </a:p>
        </p:txBody>
      </p:sp>
    </p:spTree>
    <p:extLst>
      <p:ext uri="{BB962C8B-B14F-4D97-AF65-F5344CB8AC3E}">
        <p14:creationId xmlns:p14="http://schemas.microsoft.com/office/powerpoint/2010/main" val="176668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1555859" y="217477"/>
            <a:ext cx="2164894" cy="6387375"/>
            <a:chOff x="1555859" y="217477"/>
            <a:chExt cx="2164894" cy="6387375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37" name="図形グループ 36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角丸四角形 5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9" name="図形グループ 48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55" name="直線コネクタ 54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角丸四角形 6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3" name="テキスト ボックス 2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誤差１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/>
                <a:t>「わ」</a:t>
              </a:r>
              <a:endParaRPr kumimoji="1" lang="ja-JP" altLang="en-US" sz="28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「が」</a:t>
              </a:r>
            </a:p>
          </p:txBody>
        </p:sp>
        <p:cxnSp>
          <p:nvCxnSpPr>
            <p:cNvPr id="38" name="直線コネクタ 37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図形グループ 38"/>
          <p:cNvGrpSpPr/>
          <p:nvPr/>
        </p:nvGrpSpPr>
        <p:grpSpPr>
          <a:xfrm>
            <a:off x="3627368" y="217477"/>
            <a:ext cx="2164894" cy="6387375"/>
            <a:chOff x="1555859" y="217477"/>
            <a:chExt cx="2164894" cy="6387375"/>
          </a:xfrm>
        </p:grpSpPr>
        <p:grpSp>
          <p:nvGrpSpPr>
            <p:cNvPr id="40" name="図形グループ 39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70" name="直線コネクタ 69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角丸四角形 7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67" name="直線コネクタ 66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角丸四角形 67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41" name="テキスト ボックス 40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誤差２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「が」</a:t>
              </a: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「は」</a:t>
              </a:r>
            </a:p>
          </p:txBody>
        </p:sp>
        <p:cxnSp>
          <p:nvCxnSpPr>
            <p:cNvPr id="50" name="直線コネクタ 49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図形グループ 72"/>
          <p:cNvGrpSpPr/>
          <p:nvPr/>
        </p:nvGrpSpPr>
        <p:grpSpPr>
          <a:xfrm>
            <a:off x="6615743" y="217477"/>
            <a:ext cx="2164894" cy="6387375"/>
            <a:chOff x="1555859" y="217477"/>
            <a:chExt cx="2164894" cy="6387375"/>
          </a:xfrm>
        </p:grpSpPr>
        <p:grpSp>
          <p:nvGrpSpPr>
            <p:cNvPr id="75" name="図形グループ 74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0" name="図形グループ 79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85" name="直線コネクタ 84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角丸四角形 85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81" name="図形グループ 80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82" name="直線コネクタ 81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角丸四角形 82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76" name="テキスト ボックス 75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誤差９</a:t>
              </a: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「あ」</a:t>
              </a: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「る」</a:t>
              </a:r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ボックス 7"/>
          <p:cNvSpPr txBox="1"/>
          <p:nvPr/>
        </p:nvSpPr>
        <p:spPr>
          <a:xfrm>
            <a:off x="5602478" y="3813007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 ・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768796" y="15045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＋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723874" y="1506549"/>
            <a:ext cx="1815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  <a:r>
              <a:rPr kumimoji="1" lang="ja-JP" altLang="en-US" sz="2800"/>
              <a:t>・ ・ ＋</a:t>
            </a:r>
            <a:endParaRPr kumimoji="1" lang="ja-JP" altLang="en-US" sz="2800" dirty="0"/>
          </a:p>
          <a:p>
            <a:endParaRPr kumimoji="1" lang="en-US" altLang="ja-JP" sz="28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950511" y="1496840"/>
            <a:ext cx="304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　誤差合計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10422746" y="2235701"/>
            <a:ext cx="0" cy="778420"/>
          </a:xfrm>
          <a:prstGeom prst="line">
            <a:avLst/>
          </a:prstGeom>
          <a:ln w="1016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8950511" y="3465138"/>
            <a:ext cx="3042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最小化するように</a:t>
            </a:r>
            <a:endParaRPr kumimoji="1" lang="en-US" altLang="ja-JP" sz="2800" dirty="0"/>
          </a:p>
          <a:p>
            <a:r>
              <a:rPr kumimoji="1" lang="ja-JP" altLang="en-US" sz="2800" dirty="0"/>
              <a:t>ウエイトを調整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155205" y="4608652"/>
            <a:ext cx="304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一定時間ごと</a:t>
            </a:r>
            <a:endParaRPr kumimoji="1" lang="en-US" altLang="ja-JP" sz="28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1266090" y="3172386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V="1">
            <a:off x="1266090" y="3573794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V="1">
            <a:off x="1266090" y="4590950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1266090" y="4992358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9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1450351" y="1464742"/>
            <a:ext cx="1745956" cy="4542233"/>
            <a:chOff x="1555859" y="2062619"/>
            <a:chExt cx="1745956" cy="4542233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37" name="図形グループ 36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角丸四角形 5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9" name="図形グループ 48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55" name="直線コネクタ 54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角丸四角形 6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31" name="テキスト ボックス 30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「私」</a:t>
              </a:r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3521860" y="1464742"/>
            <a:ext cx="1745956" cy="4542233"/>
            <a:chOff x="1555859" y="2062619"/>
            <a:chExt cx="1745956" cy="4542233"/>
          </a:xfrm>
        </p:grpSpPr>
        <p:grpSp>
          <p:nvGrpSpPr>
            <p:cNvPr id="40" name="図形グループ 39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70" name="直線コネクタ 69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角丸四角形 7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67" name="直線コネクタ 66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角丸四角形 67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42" name="テキスト ボックス 41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「は」</a:t>
              </a: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5771812" y="1464742"/>
            <a:ext cx="1745956" cy="4542233"/>
            <a:chOff x="1555859" y="2062619"/>
            <a:chExt cx="1745956" cy="4542233"/>
          </a:xfrm>
        </p:grpSpPr>
        <p:grpSp>
          <p:nvGrpSpPr>
            <p:cNvPr id="75" name="図形グループ 74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0" name="図形グループ 79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85" name="直線コネクタ 84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角丸四角形 85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81" name="図形グループ 80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82" name="直線コネクタ 81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角丸四角形 82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77" name="テキスト ボックス 76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「な」</a:t>
              </a:r>
            </a:p>
          </p:txBody>
        </p:sp>
      </p:grpSp>
      <p:cxnSp>
        <p:nvCxnSpPr>
          <p:cNvPr id="11" name="直線コネクタ 10"/>
          <p:cNvCxnSpPr/>
          <p:nvPr/>
        </p:nvCxnSpPr>
        <p:spPr>
          <a:xfrm flipV="1">
            <a:off x="1160582" y="2574509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V="1">
            <a:off x="1160582" y="2975917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V="1">
            <a:off x="1160582" y="3993073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1160582" y="4394481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96396" y="575661"/>
            <a:ext cx="3611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出力の生成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29859" y="7604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「な」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579811" y="7604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「つ」</a:t>
            </a: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8116630" y="1469961"/>
            <a:ext cx="1745956" cy="4542233"/>
            <a:chOff x="1555859" y="2062619"/>
            <a:chExt cx="1745956" cy="4542233"/>
          </a:xfrm>
        </p:grpSpPr>
        <p:grpSp>
          <p:nvGrpSpPr>
            <p:cNvPr id="74" name="図形グループ 73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9" name="図形グループ 88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94" name="直線コネクタ 93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角丸四角形 94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90" name="図形グループ 89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91" name="直線コネクタ 90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角丸四角形 9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テキスト ボックス 92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88" name="テキスト ボックス 87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「つ」</a:t>
              </a:r>
            </a:p>
          </p:txBody>
        </p:sp>
      </p:grpSp>
      <p:sp>
        <p:nvSpPr>
          <p:cNvPr id="97" name="テキスト ボックス 96"/>
          <p:cNvSpPr txBox="1"/>
          <p:nvPr/>
        </p:nvSpPr>
        <p:spPr>
          <a:xfrm>
            <a:off x="8859332" y="755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「め」</a:t>
            </a:r>
          </a:p>
        </p:txBody>
      </p:sp>
      <p:grpSp>
        <p:nvGrpSpPr>
          <p:cNvPr id="24" name="図形グループ 23"/>
          <p:cNvGrpSpPr/>
          <p:nvPr/>
        </p:nvGrpSpPr>
        <p:grpSpPr>
          <a:xfrm>
            <a:off x="5320570" y="999825"/>
            <a:ext cx="720922" cy="4753106"/>
            <a:chOff x="5320570" y="999825"/>
            <a:chExt cx="720922" cy="4753106"/>
          </a:xfrm>
        </p:grpSpPr>
        <p:cxnSp>
          <p:nvCxnSpPr>
            <p:cNvPr id="18" name="カギ線コネクタ 17"/>
            <p:cNvCxnSpPr/>
            <p:nvPr/>
          </p:nvCxnSpPr>
          <p:spPr>
            <a:xfrm rot="16200000" flipH="1">
              <a:off x="3431492" y="3142931"/>
              <a:ext cx="4752000" cy="468000"/>
            </a:xfrm>
            <a:prstGeom prst="bentConnector2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320570" y="999825"/>
              <a:ext cx="252000" cy="4612"/>
            </a:xfrm>
            <a:prstGeom prst="line">
              <a:avLst/>
            </a:prstGeom>
            <a:ln w="539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図形グループ 97"/>
          <p:cNvGrpSpPr/>
          <p:nvPr/>
        </p:nvGrpSpPr>
        <p:grpSpPr>
          <a:xfrm>
            <a:off x="7671972" y="992259"/>
            <a:ext cx="720922" cy="4753106"/>
            <a:chOff x="5320570" y="999825"/>
            <a:chExt cx="720922" cy="4753106"/>
          </a:xfrm>
        </p:grpSpPr>
        <p:cxnSp>
          <p:nvCxnSpPr>
            <p:cNvPr id="99" name="カギ線コネクタ 98"/>
            <p:cNvCxnSpPr/>
            <p:nvPr/>
          </p:nvCxnSpPr>
          <p:spPr>
            <a:xfrm rot="16200000" flipH="1">
              <a:off x="3431492" y="3142931"/>
              <a:ext cx="4752000" cy="468000"/>
            </a:xfrm>
            <a:prstGeom prst="bentConnector2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320570" y="999825"/>
              <a:ext cx="252000" cy="4612"/>
            </a:xfrm>
            <a:prstGeom prst="line">
              <a:avLst/>
            </a:prstGeom>
            <a:ln w="539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角丸四角形 24"/>
          <p:cNvSpPr/>
          <p:nvPr/>
        </p:nvSpPr>
        <p:spPr>
          <a:xfrm>
            <a:off x="1492145" y="5449461"/>
            <a:ext cx="3313928" cy="592684"/>
          </a:xfrm>
          <a:prstGeom prst="round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7315" y="617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初期化テキスト</a:t>
            </a:r>
          </a:p>
        </p:txBody>
      </p:sp>
    </p:spTree>
    <p:extLst>
      <p:ext uri="{BB962C8B-B14F-4D97-AF65-F5344CB8AC3E}">
        <p14:creationId xmlns:p14="http://schemas.microsoft.com/office/powerpoint/2010/main" val="87076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449" y="0"/>
            <a:ext cx="10018713" cy="1752599"/>
          </a:xfrm>
        </p:spPr>
        <p:txBody>
          <a:bodyPr/>
          <a:lstStyle/>
          <a:p>
            <a:r>
              <a:rPr kumimoji="1" lang="en-US" altLang="ja-JP" dirty="0"/>
              <a:t>Perplexity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4403" y="2033953"/>
            <a:ext cx="11545890" cy="3124201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当惑、困惑</a:t>
            </a:r>
            <a:endParaRPr lang="en-US" altLang="ja-JP" sz="3200" dirty="0"/>
          </a:p>
          <a:p>
            <a:r>
              <a:rPr lang="ja-JP" altLang="en-US" sz="3200" dirty="0"/>
              <a:t>「わ」「が」「輩」「は」　→　次の単語の確率を計算</a:t>
            </a:r>
            <a:endParaRPr kumimoji="1" lang="en-US" altLang="ja-JP" sz="3200" dirty="0"/>
          </a:p>
          <a:p>
            <a:r>
              <a:rPr kumimoji="1" lang="ja-JP" altLang="en-US" sz="3200" dirty="0"/>
              <a:t>正解の「猫」の確率は、Ｐ（「猫」）</a:t>
            </a:r>
            <a:r>
              <a:rPr kumimoji="1" lang="en-US" altLang="ja-JP" sz="3200" dirty="0"/>
              <a:t>=0.2</a:t>
            </a:r>
            <a:r>
              <a:rPr kumimoji="1" lang="ja-JP" altLang="en-US" sz="3200" dirty="0"/>
              <a:t>　と計算された。</a:t>
            </a:r>
            <a:endParaRPr kumimoji="1" lang="en-US" altLang="ja-JP" sz="3200" dirty="0"/>
          </a:p>
          <a:p>
            <a:r>
              <a:rPr lang="en-US" altLang="ja-JP" sz="3200" dirty="0"/>
              <a:t>Perplexity</a:t>
            </a:r>
            <a:r>
              <a:rPr lang="ja-JP" altLang="en-US" sz="3200" dirty="0"/>
              <a:t>　は　逆数の　５</a:t>
            </a:r>
            <a:endParaRPr kumimoji="1" lang="en-US" altLang="ja-JP" sz="3200" dirty="0"/>
          </a:p>
          <a:p>
            <a:r>
              <a:rPr lang="ja-JP" altLang="en-US" sz="3200" dirty="0"/>
              <a:t>単語は、数千あるが、モデルにより、５個の単語から１つ選ぶ程度になった　→　モデルの予測性能を表す。少ない方が性能がよい。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35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615459"/>
            <a:ext cx="10018713" cy="1752599"/>
          </a:xfrm>
        </p:spPr>
        <p:txBody>
          <a:bodyPr/>
          <a:lstStyle/>
          <a:p>
            <a:r>
              <a:rPr kumimoji="1" lang="ja-JP" altLang="en-US" dirty="0"/>
              <a:t>今回の流れ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アマゾン</a:t>
            </a:r>
            <a:r>
              <a:rPr lang="en-US" altLang="ja-JP" sz="3600" dirty="0"/>
              <a:t>EC2 GPU</a:t>
            </a:r>
            <a:r>
              <a:rPr lang="ja-JP" altLang="en-US" sz="3600" dirty="0"/>
              <a:t>インスタンスの立ち上げ</a:t>
            </a:r>
            <a:endParaRPr kumimoji="1" lang="en-US" altLang="ja-JP" sz="3600" dirty="0"/>
          </a:p>
          <a:p>
            <a:r>
              <a:rPr lang="en-US" altLang="ja-JP" sz="3600" dirty="0" err="1"/>
              <a:t>tensorflow</a:t>
            </a:r>
            <a:r>
              <a:rPr lang="en-US" altLang="ja-JP" sz="3600" dirty="0"/>
              <a:t>(GPU</a:t>
            </a:r>
            <a:r>
              <a:rPr lang="ja-JP" altLang="en-US" sz="3600" dirty="0"/>
              <a:t>版</a:t>
            </a:r>
            <a:r>
              <a:rPr lang="en-US" altLang="ja-JP" sz="3600" dirty="0"/>
              <a:t>)</a:t>
            </a:r>
            <a:r>
              <a:rPr lang="ja-JP" altLang="en-US" sz="3600" dirty="0"/>
              <a:t>、</a:t>
            </a:r>
            <a:r>
              <a:rPr lang="en-US" altLang="ja-JP" sz="3600" dirty="0" err="1"/>
              <a:t>keras</a:t>
            </a:r>
            <a:r>
              <a:rPr lang="ja-JP" altLang="en-US" sz="3600" dirty="0"/>
              <a:t>のインストール</a:t>
            </a:r>
            <a:endParaRPr kumimoji="1" lang="en-US" altLang="ja-JP" sz="3600" dirty="0"/>
          </a:p>
          <a:p>
            <a:r>
              <a:rPr lang="en-US" altLang="ja-JP" sz="3600" dirty="0" err="1"/>
              <a:t>Javascript,html</a:t>
            </a:r>
            <a:r>
              <a:rPr lang="ja-JP" altLang="en-US" sz="3600" dirty="0"/>
              <a:t>データの取得</a:t>
            </a:r>
            <a:endParaRPr lang="en-US" altLang="ja-JP" sz="3600" dirty="0"/>
          </a:p>
          <a:p>
            <a:r>
              <a:rPr kumimoji="1" lang="ja-JP" altLang="en-US" sz="3600" dirty="0"/>
              <a:t>学習、予測（学習中のモデルに対して）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915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615459"/>
            <a:ext cx="10018713" cy="1752599"/>
          </a:xfrm>
        </p:spPr>
        <p:txBody>
          <a:bodyPr/>
          <a:lstStyle/>
          <a:p>
            <a:r>
              <a:rPr lang="ja-JP" altLang="en-US" dirty="0"/>
              <a:t>データの取得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kumimoji="1" lang="ja-JP" altLang="en-US" sz="3600" dirty="0"/>
              <a:t>公開されているソースコードから抽出</a:t>
            </a:r>
            <a:endParaRPr kumimoji="1" lang="en-US" altLang="ja-JP" sz="3600" dirty="0"/>
          </a:p>
          <a:p>
            <a:r>
              <a:rPr lang="en-US" altLang="ja-JP" sz="3600" dirty="0" err="1"/>
              <a:t>angular.js</a:t>
            </a:r>
            <a:r>
              <a:rPr lang="ja-JP" altLang="en-US" sz="3600" dirty="0"/>
              <a:t>というプロジェクトから</a:t>
            </a:r>
            <a:endParaRPr kumimoji="1" lang="en-US" altLang="ja-JP" sz="3600" dirty="0"/>
          </a:p>
          <a:p>
            <a:r>
              <a:rPr lang="en-US" altLang="ja-JP" sz="3600" dirty="0"/>
              <a:t>“</a:t>
            </a:r>
            <a:r>
              <a:rPr lang="en-US" altLang="ja-JP" sz="3600" dirty="0" err="1"/>
              <a:t>js</a:t>
            </a:r>
            <a:r>
              <a:rPr lang="en-US" altLang="ja-JP" sz="3600" dirty="0"/>
              <a:t>”,“html”,“</a:t>
            </a:r>
            <a:r>
              <a:rPr lang="en-US" altLang="ja-JP" sz="3600" dirty="0" err="1"/>
              <a:t>css</a:t>
            </a:r>
            <a:r>
              <a:rPr lang="en-US" altLang="ja-JP" sz="3600" dirty="0"/>
              <a:t>”,“md”,“</a:t>
            </a:r>
            <a:r>
              <a:rPr lang="en-US" altLang="ja-JP" sz="3600" dirty="0" err="1"/>
              <a:t>json</a:t>
            </a:r>
            <a:r>
              <a:rPr lang="en-US" altLang="ja-JP" sz="3600" dirty="0"/>
              <a:t>”</a:t>
            </a:r>
            <a:r>
              <a:rPr lang="ja-JP" altLang="en-US" sz="3600" dirty="0"/>
              <a:t>の拡張子をもったファイルを抽出</a:t>
            </a:r>
            <a:endParaRPr lang="en-US" altLang="ja-JP" sz="3600" dirty="0"/>
          </a:p>
          <a:p>
            <a:r>
              <a:rPr kumimoji="1" lang="ja-JP" altLang="en-US" sz="3600" dirty="0"/>
              <a:t>拡張子ごとに１つのファイルにまとめる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744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111" y="420688"/>
            <a:ext cx="11979943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/>
              <a:t>モデルの定義</a:t>
            </a:r>
            <a:endParaRPr lang="en-US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from </a:t>
            </a:r>
            <a:r>
              <a:rPr lang="en-US" altLang="ja-JP" sz="4000" b="1" dirty="0" err="1"/>
              <a:t>keras.layers</a:t>
            </a:r>
            <a:r>
              <a:rPr lang="en-US" altLang="ja-JP" sz="4000" b="1" dirty="0"/>
              <a:t> import Dense, Activation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from </a:t>
            </a:r>
            <a:r>
              <a:rPr lang="en-US" altLang="ja-JP" sz="4000" b="1" dirty="0" err="1"/>
              <a:t>keras.layers</a:t>
            </a:r>
            <a:r>
              <a:rPr lang="en-US" altLang="ja-JP" sz="4000" b="1" dirty="0"/>
              <a:t> import LSTM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model = </a:t>
            </a:r>
            <a:r>
              <a:rPr lang="en-US" altLang="ja-JP" sz="4000" b="1" dirty="0">
                <a:solidFill>
                  <a:srgbClr val="FF0000"/>
                </a:solidFill>
              </a:rPr>
              <a:t>Sequential</a:t>
            </a:r>
            <a:r>
              <a:rPr lang="en-US" altLang="ja-JP" sz="4000" b="1" dirty="0"/>
              <a:t>()    	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model.add</a:t>
            </a:r>
            <a:r>
              <a:rPr lang="en-US" altLang="ja-JP" sz="4000" b="1" dirty="0"/>
              <a:t>(LSTM(128, </a:t>
            </a:r>
            <a:r>
              <a:rPr lang="en-US" altLang="ja-JP" sz="4000" b="1" dirty="0" err="1"/>
              <a:t>input_shape</a:t>
            </a:r>
            <a:r>
              <a:rPr lang="en-US" altLang="ja-JP" sz="4000" b="1" dirty="0"/>
              <a:t>=(</a:t>
            </a:r>
            <a:r>
              <a:rPr lang="en-US" altLang="ja-JP" sz="4000" b="1" dirty="0" err="1"/>
              <a:t>maxlen</a:t>
            </a:r>
            <a:r>
              <a:rPr lang="en-US" altLang="ja-JP" sz="4000" b="1" dirty="0"/>
              <a:t>, 		</a:t>
            </a:r>
            <a:r>
              <a:rPr lang="ja-JP" altLang="en-US" sz="4000" b="1" dirty="0"/>
              <a:t>　　　　　</a:t>
            </a:r>
            <a:r>
              <a:rPr lang="en-US" altLang="ja-JP" sz="4000" b="1" dirty="0" err="1"/>
              <a:t>len</a:t>
            </a:r>
            <a:r>
              <a:rPr lang="en-US" altLang="ja-JP" sz="4000" b="1" dirty="0"/>
              <a:t>(chars))))	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model.add</a:t>
            </a:r>
            <a:r>
              <a:rPr lang="en-US" altLang="ja-JP" sz="4000" b="1" dirty="0"/>
              <a:t>(Dense(</a:t>
            </a:r>
            <a:r>
              <a:rPr lang="en-US" altLang="ja-JP" sz="4000" b="1" dirty="0" err="1"/>
              <a:t>len</a:t>
            </a:r>
            <a:r>
              <a:rPr lang="en-US" altLang="ja-JP" sz="4000" b="1" dirty="0"/>
              <a:t>(chars)))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model.add</a:t>
            </a:r>
            <a:r>
              <a:rPr lang="en-US" altLang="ja-JP" sz="4000" b="1" dirty="0"/>
              <a:t>(Activation('</a:t>
            </a:r>
            <a:r>
              <a:rPr lang="en-US" altLang="ja-JP" sz="4000" b="1" dirty="0" err="1"/>
              <a:t>softmax</a:t>
            </a:r>
            <a:r>
              <a:rPr lang="en-US" altLang="ja-JP" sz="4000" b="1" dirty="0"/>
              <a:t>'))</a:t>
            </a:r>
            <a:endParaRPr lang="mr-IN" altLang="ja-JP" sz="40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7005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111" y="420688"/>
            <a:ext cx="11979943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/>
              <a:t>モデルの定義２</a:t>
            </a:r>
            <a:endParaRPr lang="en-US" altLang="ja-JP" sz="4000" b="1" dirty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from </a:t>
            </a:r>
            <a:r>
              <a:rPr lang="en-US" altLang="ja-JP" sz="4000" b="1" dirty="0" err="1"/>
              <a:t>keras.optimizers</a:t>
            </a:r>
            <a:r>
              <a:rPr lang="en-US" altLang="ja-JP" sz="4000" b="1" dirty="0"/>
              <a:t> import </a:t>
            </a:r>
            <a:r>
              <a:rPr lang="en-US" altLang="ja-JP" sz="4000" b="1" dirty="0" err="1"/>
              <a:t>RMSprop</a:t>
            </a:r>
            <a:endParaRPr lang="en-US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optimizer = </a:t>
            </a:r>
            <a:r>
              <a:rPr lang="en-US" altLang="ja-JP" sz="4000" b="1" dirty="0" err="1"/>
              <a:t>RMSprop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lr</a:t>
            </a:r>
            <a:r>
              <a:rPr lang="en-US" altLang="ja-JP" sz="4000" b="1" dirty="0"/>
              <a:t>=0.01)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model.compile</a:t>
            </a:r>
            <a:r>
              <a:rPr lang="en-US" altLang="ja-JP" sz="4000" b="1" dirty="0"/>
              <a:t>(loss='</a:t>
            </a:r>
            <a:r>
              <a:rPr lang="en-US" altLang="ja-JP" sz="4000" b="1" dirty="0" err="1"/>
              <a:t>categorical_crossentropy</a:t>
            </a:r>
            <a:r>
              <a:rPr lang="en-US" altLang="ja-JP" sz="4000" b="1" dirty="0"/>
              <a:t>’, 				optimizer=optimizer)</a:t>
            </a:r>
            <a:endParaRPr lang="mr-IN" altLang="ja-JP" sz="40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895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7862" y="393046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授業のすすめかた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・原則として実習です。その回のテキストをみて、各自のペースで演習を行って下さい。早く終ったら、次に進んで結構です。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・その回の演習が全て終ったら、必要に応じて周りの人をアシストして下さい。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・やってみてわからない点は、その場で質問して下さい。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・途中で解説を行います。その場合は、作業をとめて聞いて下さい。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0642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111" y="420689"/>
            <a:ext cx="11979943" cy="1408112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/>
              <a:t>データの表現</a:t>
            </a:r>
            <a:endParaRPr lang="en-US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endParaRPr lang="mr-IN" altLang="ja-JP" sz="40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8D80091-3ECD-0543-9BF6-EDA36CD09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9505"/>
              </p:ext>
            </p:extLst>
          </p:nvPr>
        </p:nvGraphicFramePr>
        <p:xfrm>
          <a:off x="2564480" y="2716305"/>
          <a:ext cx="8128002" cy="120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244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4380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22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9552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99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4693926"/>
                    </a:ext>
                  </a:extLst>
                </a:gridCol>
              </a:tblGrid>
              <a:tr h="1201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6910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361F64C-0F5A-3C41-B927-DB1BA505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44563"/>
              </p:ext>
            </p:extLst>
          </p:nvPr>
        </p:nvGraphicFramePr>
        <p:xfrm>
          <a:off x="2564480" y="1405581"/>
          <a:ext cx="8128002" cy="120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244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4380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22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9552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99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4693926"/>
                    </a:ext>
                  </a:extLst>
                </a:gridCol>
              </a:tblGrid>
              <a:tr h="1201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6910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4E3F7A-1A0A-DD46-B095-6ADAB672A8CE}"/>
              </a:ext>
            </a:extLst>
          </p:cNvPr>
          <p:cNvSpPr txBox="1"/>
          <p:nvPr/>
        </p:nvSpPr>
        <p:spPr>
          <a:xfrm flipH="1">
            <a:off x="963287" y="2985247"/>
            <a:ext cx="892406" cy="76944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1"/>
                </a:solidFill>
              </a:rPr>
              <a:t>b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DED77D6-12F0-F040-9F16-ABF540DD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83674"/>
              </p:ext>
            </p:extLst>
          </p:nvPr>
        </p:nvGraphicFramePr>
        <p:xfrm>
          <a:off x="2564480" y="3940637"/>
          <a:ext cx="8128002" cy="120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244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4380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22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9552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99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4693926"/>
                    </a:ext>
                  </a:extLst>
                </a:gridCol>
              </a:tblGrid>
              <a:tr h="1201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6910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6CF757E-9BB6-8C45-9F03-55D994400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2270"/>
              </p:ext>
            </p:extLst>
          </p:nvPr>
        </p:nvGraphicFramePr>
        <p:xfrm>
          <a:off x="2564480" y="5168957"/>
          <a:ext cx="8128002" cy="120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244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4380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22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9552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99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4693926"/>
                    </a:ext>
                  </a:extLst>
                </a:gridCol>
              </a:tblGrid>
              <a:tr h="1201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1</a:t>
                      </a:r>
                      <a:endParaRPr kumimoji="1" lang="ja-JP" altLang="en-US" sz="5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0</a:t>
                      </a:r>
                      <a:endParaRPr kumimoji="1" lang="ja-JP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69106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BAC246-7BFF-3741-9623-BC487D8F7A7A}"/>
              </a:ext>
            </a:extLst>
          </p:cNvPr>
          <p:cNvSpPr txBox="1"/>
          <p:nvPr/>
        </p:nvSpPr>
        <p:spPr>
          <a:xfrm flipH="1">
            <a:off x="963287" y="4141693"/>
            <a:ext cx="892406" cy="76944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1"/>
                </a:solidFill>
              </a:rPr>
              <a:t>e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FE85B0-D2B4-4746-9A1B-083ED5865FEE}"/>
              </a:ext>
            </a:extLst>
          </p:cNvPr>
          <p:cNvSpPr txBox="1"/>
          <p:nvPr/>
        </p:nvSpPr>
        <p:spPr>
          <a:xfrm flipH="1">
            <a:off x="963287" y="5326901"/>
            <a:ext cx="892406" cy="76944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1"/>
                </a:solidFill>
              </a:rPr>
              <a:t>d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1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841999" y="1483074"/>
            <a:ext cx="1224747" cy="3962518"/>
          </a:xfrm>
          <a:prstGeom prst="roundRect">
            <a:avLst/>
          </a:prstGeom>
          <a:solidFill>
            <a:schemeClr val="accent1"/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ja-JP" sz="4400" dirty="0"/>
              <a:t>LSTM</a:t>
            </a:r>
          </a:p>
        </p:txBody>
      </p:sp>
      <p:sp>
        <p:nvSpPr>
          <p:cNvPr id="15" name="右矢印 14"/>
          <p:cNvSpPr/>
          <p:nvPr/>
        </p:nvSpPr>
        <p:spPr>
          <a:xfrm>
            <a:off x="2733487" y="2908841"/>
            <a:ext cx="554182" cy="9639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5740318" y="2908841"/>
            <a:ext cx="554182" cy="9639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947030" y="1149809"/>
            <a:ext cx="846984" cy="4575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ja-JP" sz="2800" dirty="0" err="1"/>
              <a:t>softmax</a:t>
            </a:r>
            <a:endParaRPr kumimoji="1" lang="en-US" altLang="ja-JP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6737751" y="1149809"/>
            <a:ext cx="846984" cy="4575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密結合層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62108" y="165811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教師データ</a:t>
            </a:r>
          </a:p>
        </p:txBody>
      </p:sp>
      <p:grpSp>
        <p:nvGrpSpPr>
          <p:cNvPr id="22" name="図形グループ 5">
            <a:extLst>
              <a:ext uri="{FF2B5EF4-FFF2-40B4-BE49-F238E27FC236}">
                <a16:creationId xmlns:a16="http://schemas.microsoft.com/office/drawing/2014/main" id="{EE9C1B84-287F-A04A-8477-24453A83E64B}"/>
              </a:ext>
            </a:extLst>
          </p:cNvPr>
          <p:cNvGrpSpPr/>
          <p:nvPr/>
        </p:nvGrpSpPr>
        <p:grpSpPr>
          <a:xfrm>
            <a:off x="1527179" y="1483074"/>
            <a:ext cx="705767" cy="3962518"/>
            <a:chOff x="11292269" y="1252248"/>
            <a:chExt cx="705767" cy="4410753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1E98B3C-6600-BB4A-9066-ECE612BF5CAE}"/>
                </a:ext>
              </a:extLst>
            </p:cNvPr>
            <p:cNvSpPr/>
            <p:nvPr/>
          </p:nvSpPr>
          <p:spPr>
            <a:xfrm>
              <a:off x="11305308" y="1252248"/>
              <a:ext cx="692727" cy="8640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p</a:t>
              </a:r>
              <a:endParaRPr kumimoji="1" lang="ja-JP" altLang="en-US" sz="40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1AD2382-1410-0C43-897D-8E7AF525D823}"/>
                </a:ext>
              </a:extLst>
            </p:cNvPr>
            <p:cNvSpPr/>
            <p:nvPr/>
          </p:nvSpPr>
          <p:spPr>
            <a:xfrm>
              <a:off x="11305308" y="2138936"/>
              <a:ext cx="692727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r</a:t>
              </a:r>
              <a:endParaRPr kumimoji="1" lang="ja-JP" altLang="en-US" sz="40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A5C13FE-84C7-9642-84F2-5DDCAEAED063}"/>
                </a:ext>
              </a:extLst>
            </p:cNvPr>
            <p:cNvSpPr/>
            <p:nvPr/>
          </p:nvSpPr>
          <p:spPr>
            <a:xfrm>
              <a:off x="11292269" y="3011770"/>
              <a:ext cx="705766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err="1"/>
                <a:t>i</a:t>
              </a:r>
              <a:endParaRPr kumimoji="1" lang="ja-JP" altLang="en-US" sz="40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AA399F3-DAE0-9C45-B08C-EB9EF427E08A}"/>
                </a:ext>
              </a:extLst>
            </p:cNvPr>
            <p:cNvSpPr/>
            <p:nvPr/>
          </p:nvSpPr>
          <p:spPr>
            <a:xfrm>
              <a:off x="11305309" y="3912313"/>
              <a:ext cx="692727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n</a:t>
              </a:r>
              <a:endParaRPr kumimoji="1" lang="ja-JP" altLang="en-US" sz="40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9D7F6EA-3025-134B-AFA7-AB2FDC640D9D}"/>
                </a:ext>
              </a:extLst>
            </p:cNvPr>
            <p:cNvSpPr/>
            <p:nvPr/>
          </p:nvSpPr>
          <p:spPr>
            <a:xfrm>
              <a:off x="11305309" y="4799001"/>
              <a:ext cx="692727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t</a:t>
              </a:r>
              <a:endParaRPr kumimoji="1" lang="ja-JP" altLang="en-US" sz="4000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2FFF546-FB4C-9243-BCF6-0CAF39F1821A}"/>
              </a:ext>
            </a:extLst>
          </p:cNvPr>
          <p:cNvSpPr txBox="1"/>
          <p:nvPr/>
        </p:nvSpPr>
        <p:spPr>
          <a:xfrm>
            <a:off x="1328556" y="65112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入力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9B57472-9545-B343-B18B-31A77A38782C}"/>
              </a:ext>
            </a:extLst>
          </p:cNvPr>
          <p:cNvSpPr/>
          <p:nvPr/>
        </p:nvSpPr>
        <p:spPr>
          <a:xfrm>
            <a:off x="10873463" y="2923849"/>
            <a:ext cx="692727" cy="7761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（</a:t>
            </a:r>
          </a:p>
        </p:txBody>
      </p:sp>
      <p:sp>
        <p:nvSpPr>
          <p:cNvPr id="9" name="U ターン矢印 8">
            <a:extLst>
              <a:ext uri="{FF2B5EF4-FFF2-40B4-BE49-F238E27FC236}">
                <a16:creationId xmlns:a16="http://schemas.microsoft.com/office/drawing/2014/main" id="{1F208266-0F02-0B48-83D8-2656656C8ABA}"/>
              </a:ext>
            </a:extLst>
          </p:cNvPr>
          <p:cNvSpPr/>
          <p:nvPr/>
        </p:nvSpPr>
        <p:spPr>
          <a:xfrm flipH="1">
            <a:off x="3670921" y="134162"/>
            <a:ext cx="1209226" cy="10339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EB9788-4B09-8946-935A-5DF3AC5A3725}"/>
              </a:ext>
            </a:extLst>
          </p:cNvPr>
          <p:cNvSpPr/>
          <p:nvPr/>
        </p:nvSpPr>
        <p:spPr>
          <a:xfrm>
            <a:off x="9130648" y="4137900"/>
            <a:ext cx="2771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/>
              <a:t>Categorical</a:t>
            </a:r>
          </a:p>
          <a:p>
            <a:r>
              <a:rPr lang="en-US" altLang="ja-JP" sz="3600" b="1" dirty="0" err="1"/>
              <a:t>crossentropy</a:t>
            </a:r>
            <a:endParaRPr lang="ja-JP" altLang="en-US" sz="3600" dirty="0"/>
          </a:p>
        </p:txBody>
      </p:sp>
      <p:sp>
        <p:nvSpPr>
          <p:cNvPr id="11" name="左右矢印 10">
            <a:extLst>
              <a:ext uri="{FF2B5EF4-FFF2-40B4-BE49-F238E27FC236}">
                <a16:creationId xmlns:a16="http://schemas.microsoft.com/office/drawing/2014/main" id="{8A4A9C0C-3736-0240-BC44-7DA70FDFEC96}"/>
              </a:ext>
            </a:extLst>
          </p:cNvPr>
          <p:cNvSpPr/>
          <p:nvPr/>
        </p:nvSpPr>
        <p:spPr>
          <a:xfrm>
            <a:off x="9065727" y="2909007"/>
            <a:ext cx="1098495" cy="80588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DE9D9AE-47DF-224C-A1AC-F87B11F28F28}"/>
              </a:ext>
            </a:extLst>
          </p:cNvPr>
          <p:cNvSpPr/>
          <p:nvPr/>
        </p:nvSpPr>
        <p:spPr>
          <a:xfrm>
            <a:off x="5234298" y="604748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１２８</a:t>
            </a:r>
            <a:endParaRPr lang="en-US" altLang="ja-JP" sz="2800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2E9E21-30C3-FB4F-97BA-88BA41033BAD}"/>
              </a:ext>
            </a:extLst>
          </p:cNvPr>
          <p:cNvSpPr/>
          <p:nvPr/>
        </p:nvSpPr>
        <p:spPr>
          <a:xfrm>
            <a:off x="6953720" y="5882746"/>
            <a:ext cx="1620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文字種類</a:t>
            </a:r>
            <a:endParaRPr lang="en-US" altLang="ja-JP" sz="2800" b="1" dirty="0"/>
          </a:p>
          <a:p>
            <a:r>
              <a:rPr lang="ja-JP" altLang="en-US" sz="2800" b="1" dirty="0"/>
              <a:t>の数</a:t>
            </a:r>
            <a:endParaRPr lang="en-US" altLang="ja-JP" sz="2800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5F6409C-1506-1340-BB65-3CD144C0C924}"/>
              </a:ext>
            </a:extLst>
          </p:cNvPr>
          <p:cNvSpPr/>
          <p:nvPr/>
        </p:nvSpPr>
        <p:spPr>
          <a:xfrm>
            <a:off x="-38674" y="1462897"/>
            <a:ext cx="1620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文字種類</a:t>
            </a:r>
            <a:endParaRPr lang="en-US" altLang="ja-JP" sz="2800" b="1" dirty="0"/>
          </a:p>
          <a:p>
            <a:r>
              <a:rPr lang="ja-JP" altLang="en-US" sz="2800" b="1" dirty="0"/>
              <a:t>の数</a:t>
            </a:r>
            <a:endParaRPr lang="en-US" altLang="ja-JP" sz="28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74DAC6-91B9-5040-9031-9B9EB02D26E3}"/>
              </a:ext>
            </a:extLst>
          </p:cNvPr>
          <p:cNvSpPr txBox="1"/>
          <p:nvPr/>
        </p:nvSpPr>
        <p:spPr>
          <a:xfrm>
            <a:off x="9255740" y="4419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＜学習＞</a:t>
            </a:r>
          </a:p>
        </p:txBody>
      </p:sp>
    </p:spTree>
    <p:extLst>
      <p:ext uri="{BB962C8B-B14F-4D97-AF65-F5344CB8AC3E}">
        <p14:creationId xmlns:p14="http://schemas.microsoft.com/office/powerpoint/2010/main" val="24478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8" grpId="0" animBg="1"/>
      <p:bldP spid="21" grpId="0" animBg="1"/>
      <p:bldP spid="30" grpId="0" animBg="1"/>
      <p:bldP spid="8" grpId="0"/>
      <p:bldP spid="33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73059" y="1483074"/>
            <a:ext cx="1224747" cy="3962518"/>
          </a:xfrm>
          <a:prstGeom prst="roundRect">
            <a:avLst/>
          </a:prstGeom>
          <a:solidFill>
            <a:schemeClr val="accent1"/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ja-JP" sz="4400" dirty="0"/>
              <a:t>LSTM</a:t>
            </a:r>
          </a:p>
        </p:txBody>
      </p:sp>
      <p:sp>
        <p:nvSpPr>
          <p:cNvPr id="15" name="右矢印 14"/>
          <p:cNvSpPr/>
          <p:nvPr/>
        </p:nvSpPr>
        <p:spPr>
          <a:xfrm>
            <a:off x="2733487" y="2908841"/>
            <a:ext cx="554182" cy="9639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5471378" y="2908841"/>
            <a:ext cx="554182" cy="9639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678090" y="1149809"/>
            <a:ext cx="846984" cy="4575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ja-JP" sz="2800" dirty="0" err="1"/>
              <a:t>softmax</a:t>
            </a:r>
            <a:endParaRPr kumimoji="1" lang="en-US" altLang="ja-JP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6468811" y="1149809"/>
            <a:ext cx="846984" cy="4575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密結合層</a:t>
            </a:r>
          </a:p>
        </p:txBody>
      </p:sp>
      <p:grpSp>
        <p:nvGrpSpPr>
          <p:cNvPr id="22" name="図形グループ 5">
            <a:extLst>
              <a:ext uri="{FF2B5EF4-FFF2-40B4-BE49-F238E27FC236}">
                <a16:creationId xmlns:a16="http://schemas.microsoft.com/office/drawing/2014/main" id="{EE9C1B84-287F-A04A-8477-24453A83E64B}"/>
              </a:ext>
            </a:extLst>
          </p:cNvPr>
          <p:cNvGrpSpPr/>
          <p:nvPr/>
        </p:nvGrpSpPr>
        <p:grpSpPr>
          <a:xfrm>
            <a:off x="1527179" y="1483074"/>
            <a:ext cx="705767" cy="3962518"/>
            <a:chOff x="11292269" y="1252248"/>
            <a:chExt cx="705767" cy="4410753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1E98B3C-6600-BB4A-9066-ECE612BF5CAE}"/>
                </a:ext>
              </a:extLst>
            </p:cNvPr>
            <p:cNvSpPr/>
            <p:nvPr/>
          </p:nvSpPr>
          <p:spPr>
            <a:xfrm>
              <a:off x="11305308" y="1252248"/>
              <a:ext cx="692727" cy="8640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p</a:t>
              </a:r>
              <a:endParaRPr kumimoji="1" lang="ja-JP" altLang="en-US" sz="40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1AD2382-1410-0C43-897D-8E7AF525D823}"/>
                </a:ext>
              </a:extLst>
            </p:cNvPr>
            <p:cNvSpPr/>
            <p:nvPr/>
          </p:nvSpPr>
          <p:spPr>
            <a:xfrm>
              <a:off x="11305308" y="2138936"/>
              <a:ext cx="692727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r</a:t>
              </a:r>
              <a:endParaRPr kumimoji="1" lang="ja-JP" altLang="en-US" sz="40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A5C13FE-84C7-9642-84F2-5DDCAEAED063}"/>
                </a:ext>
              </a:extLst>
            </p:cNvPr>
            <p:cNvSpPr/>
            <p:nvPr/>
          </p:nvSpPr>
          <p:spPr>
            <a:xfrm>
              <a:off x="11292269" y="3011770"/>
              <a:ext cx="705766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err="1"/>
                <a:t>i</a:t>
              </a:r>
              <a:endParaRPr kumimoji="1" lang="ja-JP" altLang="en-US" sz="40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AA399F3-DAE0-9C45-B08C-EB9EF427E08A}"/>
                </a:ext>
              </a:extLst>
            </p:cNvPr>
            <p:cNvSpPr/>
            <p:nvPr/>
          </p:nvSpPr>
          <p:spPr>
            <a:xfrm>
              <a:off x="11305309" y="3912313"/>
              <a:ext cx="692727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n</a:t>
              </a:r>
              <a:endParaRPr kumimoji="1" lang="ja-JP" altLang="en-US" sz="40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9D7F6EA-3025-134B-AFA7-AB2FDC640D9D}"/>
                </a:ext>
              </a:extLst>
            </p:cNvPr>
            <p:cNvSpPr/>
            <p:nvPr/>
          </p:nvSpPr>
          <p:spPr>
            <a:xfrm>
              <a:off x="11305309" y="4799001"/>
              <a:ext cx="692727" cy="864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t</a:t>
              </a:r>
              <a:endParaRPr kumimoji="1" lang="ja-JP" altLang="en-US" sz="4000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2FFF546-FB4C-9243-BCF6-0CAF39F1821A}"/>
              </a:ext>
            </a:extLst>
          </p:cNvPr>
          <p:cNvSpPr txBox="1"/>
          <p:nvPr/>
        </p:nvSpPr>
        <p:spPr>
          <a:xfrm>
            <a:off x="1328556" y="65112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入力</a:t>
            </a:r>
          </a:p>
        </p:txBody>
      </p:sp>
      <p:sp>
        <p:nvSpPr>
          <p:cNvPr id="9" name="U ターン矢印 8">
            <a:extLst>
              <a:ext uri="{FF2B5EF4-FFF2-40B4-BE49-F238E27FC236}">
                <a16:creationId xmlns:a16="http://schemas.microsoft.com/office/drawing/2014/main" id="{1F208266-0F02-0B48-83D8-2656656C8ABA}"/>
              </a:ext>
            </a:extLst>
          </p:cNvPr>
          <p:cNvSpPr/>
          <p:nvPr/>
        </p:nvSpPr>
        <p:spPr>
          <a:xfrm flipH="1">
            <a:off x="3401981" y="134162"/>
            <a:ext cx="1209226" cy="10339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DE9D9AE-47DF-224C-A1AC-F87B11F28F28}"/>
              </a:ext>
            </a:extLst>
          </p:cNvPr>
          <p:cNvSpPr/>
          <p:nvPr/>
        </p:nvSpPr>
        <p:spPr>
          <a:xfrm>
            <a:off x="4965358" y="604748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１２８</a:t>
            </a:r>
            <a:endParaRPr lang="en-US" altLang="ja-JP" sz="2800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2E9E21-30C3-FB4F-97BA-88BA41033BAD}"/>
              </a:ext>
            </a:extLst>
          </p:cNvPr>
          <p:cNvSpPr/>
          <p:nvPr/>
        </p:nvSpPr>
        <p:spPr>
          <a:xfrm>
            <a:off x="6684780" y="5882746"/>
            <a:ext cx="1620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文字種類</a:t>
            </a:r>
            <a:endParaRPr lang="en-US" altLang="ja-JP" sz="2800" b="1" dirty="0"/>
          </a:p>
          <a:p>
            <a:r>
              <a:rPr lang="ja-JP" altLang="en-US" sz="2800" b="1" dirty="0"/>
              <a:t>の数</a:t>
            </a:r>
            <a:endParaRPr lang="en-US" altLang="ja-JP" sz="2800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5F6409C-1506-1340-BB65-3CD144C0C924}"/>
              </a:ext>
            </a:extLst>
          </p:cNvPr>
          <p:cNvSpPr/>
          <p:nvPr/>
        </p:nvSpPr>
        <p:spPr>
          <a:xfrm>
            <a:off x="-38674" y="1462897"/>
            <a:ext cx="1620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文字種類</a:t>
            </a:r>
            <a:endParaRPr lang="en-US" altLang="ja-JP" sz="2800" b="1" dirty="0"/>
          </a:p>
          <a:p>
            <a:r>
              <a:rPr lang="ja-JP" altLang="en-US" sz="2800" b="1" dirty="0"/>
              <a:t>の数</a:t>
            </a:r>
            <a:endParaRPr lang="en-US" altLang="ja-JP" sz="2800" b="1" dirty="0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EBFF7EEB-43C5-C040-951B-FB46113ABE26}"/>
              </a:ext>
            </a:extLst>
          </p:cNvPr>
          <p:cNvSpPr/>
          <p:nvPr/>
        </p:nvSpPr>
        <p:spPr>
          <a:xfrm>
            <a:off x="8850671" y="3002063"/>
            <a:ext cx="668490" cy="8169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E895D5FD-1F34-C64D-8D83-83D186A5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84891"/>
              </p:ext>
            </p:extLst>
          </p:nvPr>
        </p:nvGraphicFramePr>
        <p:xfrm>
          <a:off x="9037391" y="4092899"/>
          <a:ext cx="2800722" cy="88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01">
                  <a:extLst>
                    <a:ext uri="{9D8B030D-6E8A-4147-A177-3AD203B41FA5}">
                      <a16:colId xmlns:a16="http://schemas.microsoft.com/office/drawing/2014/main" val="9124404"/>
                    </a:ext>
                  </a:extLst>
                </a:gridCol>
                <a:gridCol w="809254">
                  <a:extLst>
                    <a:ext uri="{9D8B030D-6E8A-4147-A177-3AD203B41FA5}">
                      <a16:colId xmlns:a16="http://schemas.microsoft.com/office/drawing/2014/main" val="3015438095"/>
                    </a:ext>
                  </a:extLst>
                </a:gridCol>
                <a:gridCol w="450560">
                  <a:extLst>
                    <a:ext uri="{9D8B030D-6E8A-4147-A177-3AD203B41FA5}">
                      <a16:colId xmlns:a16="http://schemas.microsoft.com/office/drawing/2014/main" val="651822266"/>
                    </a:ext>
                  </a:extLst>
                </a:gridCol>
                <a:gridCol w="629907">
                  <a:extLst>
                    <a:ext uri="{9D8B030D-6E8A-4147-A177-3AD203B41FA5}">
                      <a16:colId xmlns:a16="http://schemas.microsoft.com/office/drawing/2014/main" val="1009552665"/>
                    </a:ext>
                  </a:extLst>
                </a:gridCol>
              </a:tblGrid>
              <a:tr h="8875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9106"/>
                  </a:ext>
                </a:extLst>
              </a:tr>
            </a:tbl>
          </a:graphicData>
        </a:graphic>
      </p:graphicFrame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D20FE6C-07C1-8F47-83CE-A47753A7E098}"/>
              </a:ext>
            </a:extLst>
          </p:cNvPr>
          <p:cNvSpPr/>
          <p:nvPr/>
        </p:nvSpPr>
        <p:spPr>
          <a:xfrm>
            <a:off x="9982946" y="3006528"/>
            <a:ext cx="692727" cy="7761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？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7E7180-FA59-D04C-ABAC-97F1F35254DB}"/>
              </a:ext>
            </a:extLst>
          </p:cNvPr>
          <p:cNvSpPr/>
          <p:nvPr/>
        </p:nvSpPr>
        <p:spPr>
          <a:xfrm>
            <a:off x="9929158" y="5890462"/>
            <a:ext cx="171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/>
              <a:t>sample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F3519B0-82C0-1747-B3B7-C4C4264F7B05}"/>
              </a:ext>
            </a:extLst>
          </p:cNvPr>
          <p:cNvSpPr/>
          <p:nvPr/>
        </p:nvSpPr>
        <p:spPr>
          <a:xfrm>
            <a:off x="9334764" y="4953512"/>
            <a:ext cx="2622090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ja-JP" sz="4000" dirty="0"/>
              <a:t>a     b    c   d</a:t>
            </a:r>
            <a:endParaRPr lang="ja-JP" altLang="en-US" sz="4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313DBDC-17A0-1947-B53F-EDAD799AE198}"/>
              </a:ext>
            </a:extLst>
          </p:cNvPr>
          <p:cNvSpPr txBox="1"/>
          <p:nvPr/>
        </p:nvSpPr>
        <p:spPr>
          <a:xfrm>
            <a:off x="9379685" y="7550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＜予測＞</a:t>
            </a:r>
          </a:p>
        </p:txBody>
      </p:sp>
    </p:spTree>
    <p:extLst>
      <p:ext uri="{BB962C8B-B14F-4D97-AF65-F5344CB8AC3E}">
        <p14:creationId xmlns:p14="http://schemas.microsoft.com/office/powerpoint/2010/main" val="42792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8" grpId="0" animBg="1"/>
      <p:bldP spid="21" grpId="0" animBg="1"/>
      <p:bldP spid="30" grpId="0" animBg="1"/>
      <p:bldP spid="33" grpId="0"/>
      <p:bldP spid="24" grpId="0" animBg="1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111" y="420688"/>
            <a:ext cx="11979943" cy="6114925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/>
              <a:t>def</a:t>
            </a:r>
            <a:r>
              <a:rPr lang="en-US" altLang="ja-JP" sz="4000" b="1" dirty="0"/>
              <a:t> sample(</a:t>
            </a:r>
            <a:r>
              <a:rPr lang="en-US" altLang="ja-JP" sz="4000" b="1" dirty="0" err="1">
                <a:solidFill>
                  <a:srgbClr val="FF0000"/>
                </a:solidFill>
              </a:rPr>
              <a:t>preds</a:t>
            </a:r>
            <a:r>
              <a:rPr lang="en-US" altLang="ja-JP" sz="4000" b="1" dirty="0"/>
              <a:t>, </a:t>
            </a:r>
            <a:r>
              <a:rPr lang="en-US" altLang="ja-JP" sz="4000" b="1" dirty="0">
                <a:solidFill>
                  <a:srgbClr val="FF0000"/>
                </a:solidFill>
              </a:rPr>
              <a:t>temperature</a:t>
            </a:r>
            <a:r>
              <a:rPr lang="en-US" altLang="ja-JP" sz="4000" b="1" dirty="0"/>
              <a:t>=1.0):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np.asarray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).</a:t>
            </a:r>
            <a:r>
              <a:rPr lang="en-US" altLang="ja-JP" sz="4000" b="1" dirty="0" err="1"/>
              <a:t>astype</a:t>
            </a:r>
            <a:r>
              <a:rPr lang="en-US" altLang="ja-JP" sz="4000" b="1" dirty="0"/>
              <a:t>('float64’)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np.log</a:t>
            </a:r>
            <a:r>
              <a:rPr lang="en-US" altLang="ja-JP" sz="4000" b="1" dirty="0"/>
              <a:t>(</a:t>
            </a:r>
            <a:r>
              <a:rPr lang="en-US" altLang="ja-JP" sz="4000" dirty="0" err="1">
                <a:solidFill>
                  <a:srgbClr val="FF0000"/>
                </a:solidFill>
              </a:rPr>
              <a:t>preds</a:t>
            </a:r>
            <a:r>
              <a:rPr lang="en-US" altLang="ja-JP" sz="4000" b="1" dirty="0"/>
              <a:t>) </a:t>
            </a:r>
            <a:r>
              <a:rPr lang="en-US" altLang="ja-JP" sz="4000" b="1" dirty="0">
                <a:solidFill>
                  <a:srgbClr val="FF0000"/>
                </a:solidFill>
              </a:rPr>
              <a:t>/ temperature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>
                <a:solidFill>
                  <a:srgbClr val="FF0000"/>
                </a:solidFill>
              </a:rPr>
              <a:t>exp_preds</a:t>
            </a:r>
            <a:r>
              <a:rPr lang="en-US" altLang="ja-JP" sz="4000" b="1" dirty="0">
                <a:solidFill>
                  <a:srgbClr val="FF0000"/>
                </a:solidFill>
              </a:rPr>
              <a:t> </a:t>
            </a:r>
            <a:r>
              <a:rPr lang="en-US" altLang="ja-JP" sz="4000" b="1" dirty="0"/>
              <a:t>= </a:t>
            </a:r>
            <a:r>
              <a:rPr lang="en-US" altLang="ja-JP" sz="4000" b="1" dirty="0" err="1"/>
              <a:t>np.exp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 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>
                <a:solidFill>
                  <a:srgbClr val="FF0000"/>
                </a:solidFill>
              </a:rPr>
              <a:t>preds</a:t>
            </a:r>
            <a:r>
              <a:rPr lang="en-US" altLang="ja-JP" sz="4000" b="1" dirty="0">
                <a:solidFill>
                  <a:srgbClr val="FF0000"/>
                </a:solidFill>
              </a:rPr>
              <a:t> </a:t>
            </a:r>
            <a:r>
              <a:rPr lang="en-US" altLang="ja-JP" sz="4000" b="1" dirty="0"/>
              <a:t>= </a:t>
            </a:r>
            <a:r>
              <a:rPr lang="en-US" altLang="ja-JP" sz="4000" b="1" dirty="0" err="1"/>
              <a:t>exp_preds</a:t>
            </a:r>
            <a:r>
              <a:rPr lang="en-US" altLang="ja-JP" sz="4000" b="1" dirty="0"/>
              <a:t> / </a:t>
            </a:r>
            <a:r>
              <a:rPr lang="en-US" altLang="ja-JP" sz="4000" b="1" dirty="0" err="1"/>
              <a:t>np.sum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exp_preds</a:t>
            </a:r>
            <a:r>
              <a:rPr lang="en-US" altLang="ja-JP" sz="4000" b="1" dirty="0"/>
              <a:t>)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probas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np.random.multinomial</a:t>
            </a:r>
            <a:r>
              <a:rPr lang="en-US" altLang="ja-JP" sz="4000" b="1" dirty="0"/>
              <a:t>(1, 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, 1)    	return </a:t>
            </a:r>
            <a:r>
              <a:rPr lang="en-US" altLang="ja-JP" sz="4000" b="1" dirty="0" err="1"/>
              <a:t>np.argmax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probas</a:t>
            </a:r>
            <a:r>
              <a:rPr lang="en-US" altLang="ja-JP" sz="4000" b="1" dirty="0"/>
              <a:t>)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909289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1A44F87-FAE8-DB47-A967-714CDB0E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35" y="115888"/>
            <a:ext cx="11216965" cy="674211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2D8837-4EBC-C64A-B3BE-F3C0A14BCC43}"/>
              </a:ext>
            </a:extLst>
          </p:cNvPr>
          <p:cNvSpPr txBox="1"/>
          <p:nvPr/>
        </p:nvSpPr>
        <p:spPr>
          <a:xfrm>
            <a:off x="10327342" y="6158754"/>
            <a:ext cx="1828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preds</a:t>
            </a:r>
            <a:endParaRPr kumimoji="1" lang="ja-JP" altLang="en-US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4C0FD6-AD44-704E-9B18-C6163ACE45F5}"/>
              </a:ext>
            </a:extLst>
          </p:cNvPr>
          <p:cNvSpPr/>
          <p:nvPr/>
        </p:nvSpPr>
        <p:spPr>
          <a:xfrm>
            <a:off x="1082611" y="250358"/>
            <a:ext cx="210506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3200" b="1" dirty="0" err="1"/>
              <a:t>exp_preds</a:t>
            </a:r>
            <a:r>
              <a:rPr lang="en-US" altLang="ja-JP" sz="3200" b="1" dirty="0"/>
              <a:t> </a:t>
            </a:r>
            <a:endParaRPr lang="ja-JP" altLang="en-US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18BB83-7A0D-BD45-9282-24382004F1E0}"/>
              </a:ext>
            </a:extLst>
          </p:cNvPr>
          <p:cNvSpPr/>
          <p:nvPr/>
        </p:nvSpPr>
        <p:spPr>
          <a:xfrm>
            <a:off x="2745360" y="1657580"/>
            <a:ext cx="4816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Temperature(diversity)</a:t>
            </a:r>
            <a:r>
              <a:rPr lang="ja-JP" altLang="en-US" sz="2800" b="1" dirty="0">
                <a:solidFill>
                  <a:srgbClr val="FF0000"/>
                </a:solidFill>
              </a:rPr>
              <a:t>が高い</a:t>
            </a:r>
            <a:endParaRPr lang="ja-JP" altLang="en-US" sz="2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524AE9-0D60-4643-AA1E-F260536DACEC}"/>
              </a:ext>
            </a:extLst>
          </p:cNvPr>
          <p:cNvSpPr/>
          <p:nvPr/>
        </p:nvSpPr>
        <p:spPr>
          <a:xfrm>
            <a:off x="8020989" y="357733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accent2"/>
                </a:solidFill>
              </a:rPr>
              <a:t>temperature</a:t>
            </a:r>
            <a:r>
              <a:rPr lang="ja-JP" altLang="en-US" sz="2800" b="1" dirty="0">
                <a:solidFill>
                  <a:schemeClr val="accent2"/>
                </a:solidFill>
              </a:rPr>
              <a:t>が低い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7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111" y="420688"/>
            <a:ext cx="11979943" cy="6114925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/>
              <a:t>def</a:t>
            </a:r>
            <a:r>
              <a:rPr lang="en-US" altLang="ja-JP" sz="4000" b="1" dirty="0"/>
              <a:t> sample(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, temperature=1.0):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np.asarray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).</a:t>
            </a:r>
            <a:r>
              <a:rPr lang="en-US" altLang="ja-JP" sz="4000" b="1" dirty="0" err="1"/>
              <a:t>astype</a:t>
            </a:r>
            <a:r>
              <a:rPr lang="en-US" altLang="ja-JP" sz="4000" b="1" dirty="0"/>
              <a:t>('float64’)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np.log</a:t>
            </a:r>
            <a:r>
              <a:rPr lang="en-US" altLang="ja-JP" sz="4000" b="1" dirty="0"/>
              <a:t>(</a:t>
            </a:r>
            <a:r>
              <a:rPr lang="en-US" altLang="ja-JP" sz="4000" b="1" dirty="0" err="1">
                <a:solidFill>
                  <a:srgbClr val="FF0000"/>
                </a:solidFill>
              </a:rPr>
              <a:t>preds</a:t>
            </a:r>
            <a:r>
              <a:rPr lang="en-US" altLang="ja-JP" sz="4000" b="1" dirty="0"/>
              <a:t>) </a:t>
            </a:r>
            <a:r>
              <a:rPr lang="en-US" altLang="ja-JP" sz="4000" b="1" dirty="0">
                <a:solidFill>
                  <a:srgbClr val="FF0000"/>
                </a:solidFill>
              </a:rPr>
              <a:t>/ temperature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>
                <a:solidFill>
                  <a:srgbClr val="FF0000"/>
                </a:solidFill>
              </a:rPr>
              <a:t>exp_preds</a:t>
            </a:r>
            <a:r>
              <a:rPr lang="en-US" altLang="ja-JP" sz="4000" b="1" dirty="0">
                <a:solidFill>
                  <a:srgbClr val="FF0000"/>
                </a:solidFill>
              </a:rPr>
              <a:t> </a:t>
            </a:r>
            <a:r>
              <a:rPr lang="en-US" altLang="ja-JP" sz="4000" b="1" dirty="0"/>
              <a:t>= </a:t>
            </a:r>
            <a:r>
              <a:rPr lang="en-US" altLang="ja-JP" sz="4000" b="1" dirty="0" err="1"/>
              <a:t>np.exp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 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>
                <a:solidFill>
                  <a:srgbClr val="FF0000"/>
                </a:solidFill>
              </a:rPr>
              <a:t>preds</a:t>
            </a:r>
            <a:r>
              <a:rPr lang="en-US" altLang="ja-JP" sz="4000" b="1" dirty="0">
                <a:solidFill>
                  <a:srgbClr val="FF0000"/>
                </a:solidFill>
              </a:rPr>
              <a:t> </a:t>
            </a:r>
            <a:r>
              <a:rPr lang="en-US" altLang="ja-JP" sz="4000" b="1" dirty="0"/>
              <a:t>= </a:t>
            </a:r>
            <a:r>
              <a:rPr lang="en-US" altLang="ja-JP" sz="4000" b="1" dirty="0" err="1"/>
              <a:t>exp_preds</a:t>
            </a:r>
            <a:r>
              <a:rPr lang="en-US" altLang="ja-JP" sz="4000" b="1" dirty="0"/>
              <a:t> / </a:t>
            </a:r>
            <a:r>
              <a:rPr lang="en-US" altLang="ja-JP" sz="4000" b="1" dirty="0" err="1"/>
              <a:t>np.sum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exp_preds</a:t>
            </a:r>
            <a:r>
              <a:rPr lang="en-US" altLang="ja-JP" sz="4000" b="1" dirty="0"/>
              <a:t>)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probas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np.random.multinomial</a:t>
            </a:r>
            <a:r>
              <a:rPr lang="en-US" altLang="ja-JP" sz="4000" b="1" dirty="0"/>
              <a:t>(1, 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, 1)    	return </a:t>
            </a:r>
            <a:r>
              <a:rPr lang="en-US" altLang="ja-JP" sz="4000" b="1" dirty="0" err="1"/>
              <a:t>np.argmax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probas</a:t>
            </a:r>
            <a:r>
              <a:rPr lang="en-US" altLang="ja-JP" sz="4000" b="1" dirty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>
                <a:solidFill>
                  <a:srgbClr val="FF0000"/>
                </a:solidFill>
              </a:rPr>
              <a:t>	 temperature</a:t>
            </a:r>
            <a:r>
              <a:rPr lang="ja-JP" altLang="en-US" sz="4000" b="1" dirty="0">
                <a:solidFill>
                  <a:srgbClr val="FF0000"/>
                </a:solidFill>
              </a:rPr>
              <a:t>が高い→より均等に選ばれる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>
                <a:solidFill>
                  <a:srgbClr val="FF0000"/>
                </a:solidFill>
              </a:rPr>
              <a:t>　　</a:t>
            </a:r>
            <a:r>
              <a:rPr lang="en-US" altLang="ja-JP" sz="4000" b="1" dirty="0">
                <a:solidFill>
                  <a:srgbClr val="FF0000"/>
                </a:solidFill>
              </a:rPr>
              <a:t>〃</a:t>
            </a:r>
            <a:r>
              <a:rPr lang="ja-JP" altLang="en-US" sz="4000" b="1" dirty="0">
                <a:solidFill>
                  <a:srgbClr val="FF0000"/>
                </a:solidFill>
              </a:rPr>
              <a:t>が低い→確率の大きいものがより選ばれる</a:t>
            </a:r>
            <a:endParaRPr lang="en-US" altLang="ja-JP" sz="4000" b="1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3799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111" y="420688"/>
            <a:ext cx="11979943" cy="6114925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/>
              <a:t>def</a:t>
            </a:r>
            <a:r>
              <a:rPr lang="en-US" altLang="ja-JP" sz="4000" b="1" dirty="0"/>
              <a:t> sample(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, temperature=1.0):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np.asarray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).</a:t>
            </a:r>
            <a:r>
              <a:rPr lang="en-US" altLang="ja-JP" sz="4000" b="1" dirty="0" err="1"/>
              <a:t>astype</a:t>
            </a:r>
            <a:r>
              <a:rPr lang="en-US" altLang="ja-JP" sz="4000" b="1" dirty="0"/>
              <a:t>('float64’)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np.log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 / temperature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exp_preds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np.exp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 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exp_preds</a:t>
            </a:r>
            <a:r>
              <a:rPr lang="en-US" altLang="ja-JP" sz="4000" b="1" dirty="0"/>
              <a:t> / </a:t>
            </a:r>
            <a:r>
              <a:rPr lang="en-US" altLang="ja-JP" sz="4000" b="1" dirty="0" err="1"/>
              <a:t>np.sum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exp_preds</a:t>
            </a:r>
            <a:r>
              <a:rPr lang="en-US" altLang="ja-JP" sz="4000" b="1" dirty="0"/>
              <a:t>)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err="1"/>
              <a:t>probas</a:t>
            </a:r>
            <a:r>
              <a:rPr lang="en-US" altLang="ja-JP" sz="4000" b="1" dirty="0"/>
              <a:t> = </a:t>
            </a:r>
            <a:r>
              <a:rPr lang="en-US" altLang="ja-JP" sz="4000" b="1" dirty="0" err="1"/>
              <a:t>np.random.multinomial</a:t>
            </a:r>
            <a:r>
              <a:rPr lang="en-US" altLang="ja-JP" sz="4000" b="1" dirty="0"/>
              <a:t>(1, </a:t>
            </a:r>
            <a:r>
              <a:rPr lang="en-US" altLang="ja-JP" sz="4000" b="1" dirty="0" err="1">
                <a:solidFill>
                  <a:srgbClr val="FF0000"/>
                </a:solidFill>
              </a:rPr>
              <a:t>preds</a:t>
            </a:r>
            <a:r>
              <a:rPr lang="en-US" altLang="ja-JP" sz="4000" b="1" dirty="0"/>
              <a:t>, 1)    	return </a:t>
            </a:r>
            <a:r>
              <a:rPr lang="en-US" altLang="ja-JP" sz="4000" b="1" dirty="0" err="1"/>
              <a:t>np.argmax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probas</a:t>
            </a:r>
            <a:r>
              <a:rPr lang="en-US" altLang="ja-JP" sz="4000" b="1" dirty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>
                <a:solidFill>
                  <a:srgbClr val="FF0000"/>
                </a:solidFill>
              </a:rPr>
              <a:t>	</a:t>
            </a:r>
            <a:r>
              <a:rPr lang="en-US" altLang="ja-JP" sz="4000" b="1" dirty="0" err="1">
                <a:solidFill>
                  <a:srgbClr val="FF0000"/>
                </a:solidFill>
              </a:rPr>
              <a:t>preds</a:t>
            </a:r>
            <a:r>
              <a:rPr lang="ja-JP" altLang="en-US" sz="4000" b="1" dirty="0">
                <a:solidFill>
                  <a:srgbClr val="FF0000"/>
                </a:solidFill>
              </a:rPr>
              <a:t>の確率で１回さいころを振って集計、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>
                <a:solidFill>
                  <a:srgbClr val="FF0000"/>
                </a:solidFill>
              </a:rPr>
              <a:t>	</a:t>
            </a:r>
            <a:r>
              <a:rPr lang="ja-JP" altLang="en-US" sz="4000" b="1" dirty="0">
                <a:solidFill>
                  <a:srgbClr val="FF0000"/>
                </a:solidFill>
              </a:rPr>
              <a:t>出た回数のもっとも多い文字（＝でた文字）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>
                <a:solidFill>
                  <a:srgbClr val="FF0000"/>
                </a:solidFill>
              </a:rPr>
              <a:t>	</a:t>
            </a:r>
            <a:r>
              <a:rPr lang="ja-JP" altLang="en-US" sz="4000" b="1" dirty="0">
                <a:solidFill>
                  <a:srgbClr val="FF0000"/>
                </a:solidFill>
              </a:rPr>
              <a:t>を返す</a:t>
            </a:r>
            <a:endParaRPr lang="en-US" altLang="ja-JP" sz="4000" b="1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75087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2892" y="5468816"/>
            <a:ext cx="1157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利用が終ったら、</a:t>
            </a:r>
            <a:r>
              <a:rPr kumimoji="1" lang="ja-JP" altLang="en-US" sz="3600" b="1" u="sng" dirty="0"/>
              <a:t>必ず</a:t>
            </a:r>
            <a:r>
              <a:rPr kumimoji="1" lang="ja-JP" altLang="en-US" sz="3600" dirty="0"/>
              <a:t>インスタンスを</a:t>
            </a:r>
            <a:r>
              <a:rPr kumimoji="1" lang="ja-JP" altLang="en-US" sz="3600" b="1" u="sng" dirty="0"/>
              <a:t>停止</a:t>
            </a:r>
            <a:r>
              <a:rPr kumimoji="1" lang="ja-JP" altLang="en-US" sz="3600" dirty="0"/>
              <a:t>して下さい</a:t>
            </a:r>
            <a:r>
              <a:rPr kumimoji="1" lang="ja-JP" altLang="en-US" sz="2400" dirty="0"/>
              <a:t>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5077" y="47777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インスタンスの停止（</a:t>
            </a:r>
            <a:r>
              <a:rPr kumimoji="1" lang="ja-JP" altLang="en-US" sz="3600" dirty="0">
                <a:solidFill>
                  <a:srgbClr val="FF0000"/>
                </a:solidFill>
              </a:rPr>
              <a:t>重要</a:t>
            </a:r>
            <a:r>
              <a:rPr kumimoji="1" lang="ja-JP" altLang="en-US" sz="3600" dirty="0"/>
              <a:t>）</a:t>
            </a:r>
          </a:p>
        </p:txBody>
      </p:sp>
      <p:pic>
        <p:nvPicPr>
          <p:cNvPr id="3073" name="Picture 1" descr="age24image16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" y="1411756"/>
            <a:ext cx="12079558" cy="348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9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293076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/>
              <a:t>クラス内コンペティションの</a:t>
            </a:r>
            <a:r>
              <a:rPr lang="en-US" altLang="ja-JP" b="1" dirty="0"/>
              <a:t>URL</a:t>
            </a:r>
            <a:endParaRPr lang="ja-JP" altLang="en-US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4" y="2278718"/>
            <a:ext cx="9106803" cy="416148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45152" y="1570832"/>
            <a:ext cx="11338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https://www.kaggle.com/c/fashion-mnist-challenge/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659212" y="2520518"/>
            <a:ext cx="22248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課題の確認、データのダウンロード、解答の投稿、正答率及びリーダーボートの確認が可能です。</a:t>
            </a:r>
          </a:p>
        </p:txBody>
      </p:sp>
    </p:spTree>
    <p:extLst>
      <p:ext uri="{BB962C8B-B14F-4D97-AF65-F5344CB8AC3E}">
        <p14:creationId xmlns:p14="http://schemas.microsoft.com/office/powerpoint/2010/main" val="86507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293076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/>
              <a:t>クラス内コンペティション参加の</a:t>
            </a:r>
            <a:r>
              <a:rPr lang="en-US" altLang="ja-JP" b="1" dirty="0"/>
              <a:t>URL</a:t>
            </a:r>
            <a:endParaRPr lang="ja-JP" altLang="en-US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608943" y="2474835"/>
            <a:ext cx="113388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https://</a:t>
            </a:r>
            <a:r>
              <a:rPr lang="en-US" altLang="ja-JP" sz="4000" dirty="0" err="1"/>
              <a:t>www.kaggle.com</a:t>
            </a:r>
            <a:r>
              <a:rPr lang="en-US" altLang="ja-JP" sz="4000" dirty="0"/>
              <a:t>/t/70656905f716451484ae4bcc93de5cf8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1619125" y="4709587"/>
            <a:ext cx="9318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上記の</a:t>
            </a:r>
            <a:r>
              <a:rPr kumimoji="1" lang="en-US" altLang="ja-JP" sz="2400" dirty="0">
                <a:solidFill>
                  <a:srgbClr val="FF0000"/>
                </a:solidFill>
              </a:rPr>
              <a:t>URL</a:t>
            </a:r>
            <a:r>
              <a:rPr kumimoji="1" lang="ja-JP" altLang="en-US" sz="2400" dirty="0">
                <a:solidFill>
                  <a:srgbClr val="FF0000"/>
                </a:solidFill>
              </a:rPr>
              <a:t>へアクセスして参加して</a:t>
            </a:r>
            <a:r>
              <a:rPr kumimoji="1" lang="ja-JP" altLang="en-US" sz="2400">
                <a:solidFill>
                  <a:srgbClr val="FF0000"/>
                </a:solidFill>
              </a:rPr>
              <a:t>下さい。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/>
              <a:t>コピー＆ペースト用のテキスト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コマンドや</a:t>
            </a:r>
            <a:r>
              <a:rPr lang="en-US" altLang="ja-JP" sz="4000" dirty="0"/>
              <a:t>URL</a:t>
            </a:r>
            <a:r>
              <a:rPr lang="ja-JP" altLang="en-US" sz="4000" dirty="0"/>
              <a:t>の入力ミスを防ぐためのテキストを準備しました。</a:t>
            </a:r>
            <a:endParaRPr lang="en-US" altLang="ja-JP" sz="4000" dirty="0"/>
          </a:p>
          <a:p>
            <a:r>
              <a:rPr lang="ja-JP" altLang="en-US" sz="4000" dirty="0"/>
              <a:t>コピー＆ペーストして適宜使って下さい。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53760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3346" y="-181767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/>
              <a:t>提出ファイル作成用サンプルプログラム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0" y="1317756"/>
            <a:ext cx="8281336" cy="421475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52253" y="5849035"/>
            <a:ext cx="10966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https://www.kaggle.com/kenichinakatani/fashon-mnist-with-cnn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430730" y="2536009"/>
            <a:ext cx="2030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スクリプトをフォークすることにより、モデルの修正、訓練、提出ファイルの作成およびダウンロードが可能です。</a:t>
            </a:r>
          </a:p>
        </p:txBody>
      </p:sp>
    </p:spTree>
    <p:extLst>
      <p:ext uri="{BB962C8B-B14F-4D97-AF65-F5344CB8AC3E}">
        <p14:creationId xmlns:p14="http://schemas.microsoft.com/office/powerpoint/2010/main" val="501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/>
              <a:t>今日の授業の内容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kumimoji="1" lang="ja-JP" altLang="en-US" sz="4000" dirty="0"/>
              <a:t>ＬＳＴＭの仕組み（復習）</a:t>
            </a:r>
            <a:endParaRPr kumimoji="1" lang="en-US" altLang="ja-JP" sz="4000" dirty="0"/>
          </a:p>
          <a:p>
            <a:r>
              <a:rPr lang="en-US" altLang="ja-JP" sz="4000" dirty="0"/>
              <a:t>LSTM</a:t>
            </a:r>
            <a:r>
              <a:rPr lang="ja-JP" altLang="en-US" sz="4000" dirty="0"/>
              <a:t>で</a:t>
            </a:r>
            <a:r>
              <a:rPr lang="en-US" altLang="ja-JP" sz="4000" dirty="0"/>
              <a:t>HTML</a:t>
            </a:r>
            <a:r>
              <a:rPr lang="ja-JP" altLang="en-US" sz="4000" dirty="0"/>
              <a:t>、</a:t>
            </a:r>
            <a:r>
              <a:rPr lang="en-US" altLang="ja-JP" sz="4000" dirty="0"/>
              <a:t>JavaScript</a:t>
            </a:r>
            <a:r>
              <a:rPr lang="ja-JP" altLang="en-US" sz="4000" dirty="0"/>
              <a:t>を生成する</a:t>
            </a:r>
            <a:endParaRPr lang="en-US" altLang="ja-JP" sz="4000" dirty="0"/>
          </a:p>
          <a:p>
            <a:r>
              <a:rPr kumimoji="1" lang="ja-JP" altLang="en-US" sz="4000" dirty="0"/>
              <a:t>クラス内コンペティションへの登録</a:t>
            </a:r>
          </a:p>
        </p:txBody>
      </p:sp>
    </p:spTree>
    <p:extLst>
      <p:ext uri="{BB962C8B-B14F-4D97-AF65-F5344CB8AC3E}">
        <p14:creationId xmlns:p14="http://schemas.microsoft.com/office/powerpoint/2010/main" val="94753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615459"/>
            <a:ext cx="10018713" cy="1752599"/>
          </a:xfrm>
        </p:spPr>
        <p:txBody>
          <a:bodyPr/>
          <a:lstStyle/>
          <a:p>
            <a:r>
              <a:rPr lang="ja-JP" altLang="en-US" dirty="0"/>
              <a:t>ＬＳＴＭの復習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リカレントニューラルネットワークの一種</a:t>
            </a:r>
            <a:endParaRPr kumimoji="1" lang="en-US" altLang="ja-JP" sz="3600" dirty="0"/>
          </a:p>
          <a:p>
            <a:r>
              <a:rPr kumimoji="1" lang="ja-JP" altLang="en-US" sz="3600" dirty="0"/>
              <a:t>誤差とウエイトの計算方法</a:t>
            </a:r>
            <a:endParaRPr kumimoji="1" lang="en-US" altLang="ja-JP" sz="3600" dirty="0"/>
          </a:p>
          <a:p>
            <a:r>
              <a:rPr lang="ja-JP" altLang="en-US" sz="3600" dirty="0"/>
              <a:t>出力の生成方法</a:t>
            </a:r>
            <a:endParaRPr lang="en-US" altLang="ja-JP" sz="3600" dirty="0"/>
          </a:p>
          <a:p>
            <a:r>
              <a:rPr lang="en-US" altLang="ja-JP" sz="3600" dirty="0"/>
              <a:t>Perplexity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265837"/>
            <a:ext cx="10018713" cy="1752599"/>
          </a:xfrm>
        </p:spPr>
        <p:txBody>
          <a:bodyPr/>
          <a:lstStyle/>
          <a:p>
            <a:r>
              <a:rPr lang="ja-JP" altLang="en-US" dirty="0"/>
              <a:t>ＬＳＴＭの利用例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正弦波の予測</a:t>
            </a:r>
            <a:endParaRPr lang="en-US" altLang="ja-JP" sz="3600" dirty="0"/>
          </a:p>
          <a:p>
            <a:r>
              <a:rPr lang="ja-JP" altLang="en-US" sz="3600" dirty="0"/>
              <a:t>数列の予測</a:t>
            </a:r>
            <a:endParaRPr lang="en-US" altLang="ja-JP" sz="3600" dirty="0"/>
          </a:p>
          <a:p>
            <a:r>
              <a:rPr lang="ja-JP" altLang="en-US" sz="3600" dirty="0"/>
              <a:t>コマンドラインの予測</a:t>
            </a:r>
            <a:endParaRPr lang="en-US" altLang="ja-JP" sz="3600" dirty="0"/>
          </a:p>
          <a:p>
            <a:r>
              <a:rPr lang="ja-JP" altLang="en-US" sz="3600" dirty="0"/>
              <a:t>文章の作成</a:t>
            </a:r>
            <a:endParaRPr lang="en-US" altLang="ja-JP" sz="3600" dirty="0"/>
          </a:p>
          <a:p>
            <a:r>
              <a:rPr kumimoji="1" lang="ja-JP" altLang="en-US" sz="3600" dirty="0"/>
              <a:t>作曲</a:t>
            </a:r>
            <a:endParaRPr kumimoji="1" lang="en-US" altLang="ja-JP" sz="3600" dirty="0"/>
          </a:p>
          <a:p>
            <a:r>
              <a:rPr lang="ja-JP" altLang="en-US" sz="3600" dirty="0"/>
              <a:t>株価の予測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06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73" y="1664677"/>
            <a:ext cx="2746103" cy="4263056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8088922" y="52814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入力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88922" y="182895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出力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22" y="35551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内部状態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5695" y="35551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u="sng" dirty="0"/>
              <a:t>ループを持つ</a:t>
            </a:r>
          </a:p>
        </p:txBody>
      </p:sp>
    </p:spTree>
    <p:extLst>
      <p:ext uri="{BB962C8B-B14F-4D97-AF65-F5344CB8AC3E}">
        <p14:creationId xmlns:p14="http://schemas.microsoft.com/office/powerpoint/2010/main" val="126936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99439"/>
            <a:ext cx="10018712" cy="2632411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5730478" y="5212468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93853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82" y="2174630"/>
            <a:ext cx="6778235" cy="3124200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3579336" y="5360350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我　　輩　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は　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猫　</a:t>
            </a:r>
            <a:r>
              <a:rPr kumimoji="1" lang="en-US" altLang="ja-JP" sz="3600" dirty="0"/>
              <a:t>      </a:t>
            </a:r>
            <a:r>
              <a:rPr kumimoji="1" lang="ja-JP" altLang="en-US" sz="3600" dirty="0"/>
              <a:t>で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7703" y="1564138"/>
            <a:ext cx="647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輩　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は　　猫</a:t>
            </a:r>
            <a:r>
              <a:rPr kumimoji="1" lang="en-US" altLang="ja-JP" sz="3600" dirty="0"/>
              <a:t>           </a:t>
            </a:r>
            <a:r>
              <a:rPr kumimoji="1" lang="ja-JP" altLang="en-US" sz="3600" dirty="0"/>
              <a:t>で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　あ</a:t>
            </a:r>
          </a:p>
        </p:txBody>
      </p:sp>
    </p:spTree>
    <p:extLst>
      <p:ext uri="{BB962C8B-B14F-4D97-AF65-F5344CB8AC3E}">
        <p14:creationId xmlns:p14="http://schemas.microsoft.com/office/powerpoint/2010/main" val="22882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12608</TotalTime>
  <Words>777</Words>
  <Application>Microsoft Macintosh PowerPoint</Application>
  <PresentationFormat>ワイド画面</PresentationFormat>
  <Paragraphs>239</Paragraphs>
  <Slides>30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HGｺﾞｼｯｸM</vt:lpstr>
      <vt:lpstr>Yu Gothic</vt:lpstr>
      <vt:lpstr>Arial</vt:lpstr>
      <vt:lpstr>Corbel</vt:lpstr>
      <vt:lpstr>Mangal</vt:lpstr>
      <vt:lpstr>視差</vt:lpstr>
      <vt:lpstr>ディープラニング入門 第１３回</vt:lpstr>
      <vt:lpstr>PowerPoint プレゼンテーション</vt:lpstr>
      <vt:lpstr>コピー＆ペースト用のテキスト</vt:lpstr>
      <vt:lpstr>今日の授業の内容</vt:lpstr>
      <vt:lpstr>ＬＳＴＭの復習</vt:lpstr>
      <vt:lpstr>ＬＳＴＭの利用例</vt:lpstr>
      <vt:lpstr>リカレントニューラルネットワーク</vt:lpstr>
      <vt:lpstr>リカレントニューラルネットワーク</vt:lpstr>
      <vt:lpstr>リカレントニューラルネットワーク</vt:lpstr>
      <vt:lpstr>LSTMネットワーク （Long Short Term Memory）</vt:lpstr>
      <vt:lpstr>LSTMネットワーク （Long Short Term Memory）</vt:lpstr>
      <vt:lpstr>PowerPoint プレゼンテーション</vt:lpstr>
      <vt:lpstr>PowerPoint プレゼンテーション</vt:lpstr>
      <vt:lpstr>PowerPoint プレゼンテーション</vt:lpstr>
      <vt:lpstr>Perplexity</vt:lpstr>
      <vt:lpstr>今回の流れ</vt:lpstr>
      <vt:lpstr>データの取得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クラス内コンペティションのURL</vt:lpstr>
      <vt:lpstr>クラス内コンペティション参加のURL</vt:lpstr>
      <vt:lpstr>提出ファイル作成用サンプルプログラム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ディープラニング入門</dc:title>
  <dc:creator>中谷賢一</dc:creator>
  <cp:lastModifiedBy>中谷賢一</cp:lastModifiedBy>
  <cp:revision>226</cp:revision>
  <cp:lastPrinted>2017-10-05T09:13:05Z</cp:lastPrinted>
  <dcterms:created xsi:type="dcterms:W3CDTF">2017-09-26T07:21:28Z</dcterms:created>
  <dcterms:modified xsi:type="dcterms:W3CDTF">2018-01-24T12:52:58Z</dcterms:modified>
</cp:coreProperties>
</file>