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14" r:id="rId3"/>
    <p:sldId id="270" r:id="rId4"/>
    <p:sldId id="315" r:id="rId5"/>
    <p:sldId id="333" r:id="rId6"/>
    <p:sldId id="325" r:id="rId7"/>
    <p:sldId id="327" r:id="rId8"/>
    <p:sldId id="334" r:id="rId9"/>
    <p:sldId id="345" r:id="rId10"/>
    <p:sldId id="335" r:id="rId11"/>
    <p:sldId id="336" r:id="rId12"/>
    <p:sldId id="338" r:id="rId13"/>
    <p:sldId id="340" r:id="rId14"/>
    <p:sldId id="341" r:id="rId15"/>
    <p:sldId id="344" r:id="rId16"/>
    <p:sldId id="343" r:id="rId17"/>
    <p:sldId id="34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" userDrawn="1">
          <p15:clr>
            <a:srgbClr val="A4A3A4"/>
          </p15:clr>
        </p15:guide>
        <p15:guide id="2" pos="30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6"/>
    <p:restoredTop sz="77718" autoAdjust="0"/>
  </p:normalViewPr>
  <p:slideViewPr>
    <p:cSldViewPr snapToGrid="0" snapToObjects="1">
      <p:cViewPr varScale="1">
        <p:scale>
          <a:sx n="48" d="100"/>
          <a:sy n="48" d="100"/>
        </p:scale>
        <p:origin x="192" y="728"/>
      </p:cViewPr>
      <p:guideLst>
        <p:guide orient="horz" pos="73"/>
        <p:guide pos="30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1793E-C1B4-6A40-AD01-71D613AEAE0B}" type="datetimeFigureOut">
              <a:rPr kumimoji="1" lang="ja-JP" altLang="en-US" smtClean="0"/>
              <a:t>2017/12/20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6DD31-CDC4-6E48-BC19-C8497CB9C4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71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3A346-FEDB-BF4B-A0FA-332C20871016}" type="datetimeFigureOut">
              <a:rPr kumimoji="1" lang="ja-JP" altLang="en-US" smtClean="0"/>
              <a:t>2017/12/20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B262-1AE8-E14F-8620-8021C4CD87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234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982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スクリプトをフォークすることにより、モデルの訓練、修正、評価、提出ファイルの作成、ダウンロードが可能。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823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827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088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748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データのダウンロード、解答の投稿が可能。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7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スクリプトをフォークすることにより、モデルの訓練、修正、評価、提出ファイルの作成、ダウンロードが可能。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233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スクリプトをフォークすることにより、モデルの訓練、修正、評価、提出ファイルの作成、ダウンロードが可能。</a:t>
            </a:r>
            <a:r>
              <a:rPr kumimoji="1" lang="en-US" altLang="ja-JP" dirty="0" err="1" smtClean="0"/>
              <a:t>Keras</a:t>
            </a:r>
            <a:r>
              <a:rPr kumimoji="1" lang="ja-JP" altLang="en-US" dirty="0" smtClean="0"/>
              <a:t>を使っています。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20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スクリプトをフォークすることにより、モデルの訓練、修正、評価、提出ファイルの作成、ダウンロードが可能。</a:t>
            </a:r>
            <a:r>
              <a:rPr kumimoji="1" lang="en-US" altLang="ja-JP" dirty="0" err="1" smtClean="0"/>
              <a:t>Keras</a:t>
            </a:r>
            <a:r>
              <a:rPr kumimoji="1" lang="ja-JP" altLang="en-US" dirty="0" smtClean="0"/>
              <a:t>を使っています。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10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スクリプトをフォークすることにより、モデルの訓練、修正、評価、提出ファイルの作成、ダウンロードが可能。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51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ja/getting-started/faq/" TargetMode="External"/><Relationship Id="rId4" Type="http://schemas.openxmlformats.org/officeDocument/2006/relationships/hyperlink" Target="https://keras.io/ja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keras.io/ja/getting-started/sequential-model-guid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970932" y="912235"/>
            <a:ext cx="8574622" cy="2616199"/>
          </a:xfrm>
        </p:spPr>
        <p:txBody>
          <a:bodyPr/>
          <a:lstStyle/>
          <a:p>
            <a:r>
              <a:rPr lang="ja-JP" altLang="en-US" dirty="0"/>
              <a:t>ディープラニング</a:t>
            </a:r>
            <a:r>
              <a:rPr lang="ja-JP" altLang="en-US" dirty="0" smtClean="0"/>
              <a:t>入門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第</a:t>
            </a:r>
            <a:r>
              <a:rPr lang="ja-JP" altLang="en-US" dirty="0" smtClean="0"/>
              <a:t>１０</a:t>
            </a:r>
            <a:r>
              <a:rPr lang="ja-JP" altLang="en-US" dirty="0" smtClean="0"/>
              <a:t>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760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992" y="486507"/>
            <a:ext cx="11605846" cy="1752599"/>
          </a:xfrm>
        </p:spPr>
        <p:txBody>
          <a:bodyPr/>
          <a:lstStyle/>
          <a:p>
            <a:pPr fontAlgn="base"/>
            <a:r>
              <a:rPr lang="ja-JP" altLang="en-US" b="1" dirty="0" smtClean="0"/>
              <a:t>クラス内コンペティション</a:t>
            </a:r>
            <a:endParaRPr lang="ja-JP" altLang="en-US" b="1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3003" y="2438396"/>
            <a:ext cx="12168553" cy="2719756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3600" b="1" dirty="0" smtClean="0"/>
              <a:t>・</a:t>
            </a:r>
            <a:r>
              <a:rPr lang="en-US" altLang="ja-JP" sz="3600" b="1" dirty="0" smtClean="0"/>
              <a:t>CNN</a:t>
            </a:r>
            <a:r>
              <a:rPr lang="ja-JP" altLang="en-US" sz="3600" b="1" dirty="0" smtClean="0"/>
              <a:t>を使った画像分類のコンペティション</a:t>
            </a:r>
            <a:endParaRPr lang="en-US" altLang="ja-JP" sz="36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36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3600" b="1" dirty="0" smtClean="0"/>
              <a:t>・システム：　</a:t>
            </a:r>
            <a:r>
              <a:rPr lang="en-US" altLang="ja-JP" sz="3600" b="1" dirty="0" err="1" smtClean="0"/>
              <a:t>Kaggle</a:t>
            </a:r>
            <a:r>
              <a:rPr lang="en-US" altLang="ja-JP" sz="3600" b="1" dirty="0" smtClean="0"/>
              <a:t> </a:t>
            </a:r>
            <a:r>
              <a:rPr lang="ja-JP" altLang="en-US" sz="3600" b="1" dirty="0" smtClean="0"/>
              <a:t>の「</a:t>
            </a:r>
            <a:r>
              <a:rPr lang="en-US" altLang="ja-JP" sz="3600" b="1" dirty="0" smtClean="0"/>
              <a:t>In-Class Competition</a:t>
            </a:r>
            <a:r>
              <a:rPr lang="ja-JP" altLang="en-US" sz="3600" b="1" dirty="0" smtClean="0"/>
              <a:t>」</a:t>
            </a:r>
            <a:endParaRPr lang="en-US" altLang="ja-JP" sz="36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36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3600" b="1" dirty="0" smtClean="0"/>
              <a:t>・データ：　</a:t>
            </a:r>
            <a:r>
              <a:rPr lang="en-US" altLang="ja-JP" sz="3600" b="1" dirty="0"/>
              <a:t>Fashion MNIST</a:t>
            </a:r>
            <a:endParaRPr lang="en-US" altLang="ja-JP" sz="3600" b="1" dirty="0" smtClean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619125" y="2045675"/>
            <a:ext cx="10018713" cy="4185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8849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992" y="293076"/>
            <a:ext cx="11605846" cy="1752599"/>
          </a:xfrm>
        </p:spPr>
        <p:txBody>
          <a:bodyPr/>
          <a:lstStyle/>
          <a:p>
            <a:pPr fontAlgn="base"/>
            <a:r>
              <a:rPr lang="en-US" altLang="ja-JP" b="1" dirty="0" smtClean="0"/>
              <a:t>Fashion MNIST</a:t>
            </a:r>
            <a:endParaRPr lang="ja-JP" altLang="en-US" b="1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44062" y="2045675"/>
            <a:ext cx="12168553" cy="4185138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3200" b="1" dirty="0" smtClean="0"/>
              <a:t>データ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 err="1" smtClean="0"/>
              <a:t>Fashon</a:t>
            </a:r>
            <a:r>
              <a:rPr lang="en-US" altLang="ja-JP" sz="3200" b="1" dirty="0" smtClean="0"/>
              <a:t> M</a:t>
            </a:r>
            <a:endParaRPr lang="en-US" altLang="ja-JP" b="1" dirty="0" smtClean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619125" y="2045675"/>
            <a:ext cx="10018713" cy="4185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8" y="1717748"/>
            <a:ext cx="12192000" cy="4161051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1223588" y="6041379"/>
            <a:ext cx="9520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ja-JP" altLang="en-US" sz="2800" b="1" dirty="0"/>
              <a:t>・ファッション関連のの</a:t>
            </a:r>
            <a:r>
              <a:rPr lang="ja-JP" altLang="en-US" sz="2800" b="1" dirty="0" smtClean="0"/>
              <a:t>１０種類のアイテムの画像を</a:t>
            </a:r>
            <a:r>
              <a:rPr lang="ja-JP" altLang="en-US" sz="2800" b="1" dirty="0"/>
              <a:t>分類</a:t>
            </a:r>
            <a:endParaRPr lang="en-US" altLang="ja-JP" sz="2800" b="1" dirty="0"/>
          </a:p>
        </p:txBody>
      </p:sp>
    </p:spTree>
    <p:extLst>
      <p:ext uri="{BB962C8B-B14F-4D97-AF65-F5344CB8AC3E}">
        <p14:creationId xmlns:p14="http://schemas.microsoft.com/office/powerpoint/2010/main" val="41836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992" y="293076"/>
            <a:ext cx="11605846" cy="1752599"/>
          </a:xfrm>
        </p:spPr>
        <p:txBody>
          <a:bodyPr/>
          <a:lstStyle/>
          <a:p>
            <a:pPr fontAlgn="base"/>
            <a:r>
              <a:rPr lang="ja-JP" altLang="en-US" b="1" dirty="0" smtClean="0"/>
              <a:t>クラス内コンペティションの</a:t>
            </a:r>
            <a:r>
              <a:rPr lang="en-US" altLang="ja-JP" b="1" dirty="0" smtClean="0"/>
              <a:t>URL</a:t>
            </a:r>
            <a:endParaRPr lang="ja-JP" altLang="en-US" b="1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619125" y="2045675"/>
            <a:ext cx="10018713" cy="4185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74" y="2278718"/>
            <a:ext cx="9106803" cy="416148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545152" y="1570832"/>
            <a:ext cx="113388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000" dirty="0"/>
              <a:t>https://www.kaggle.com/c/fashion-mnist-challenge</a:t>
            </a:r>
            <a:r>
              <a:rPr lang="ja-JP" altLang="en-US" sz="4000" dirty="0" smtClean="0"/>
              <a:t>/</a:t>
            </a:r>
            <a:endParaRPr lang="ja-JP" altLang="en-US" sz="4000" dirty="0"/>
          </a:p>
        </p:txBody>
      </p:sp>
      <p:sp>
        <p:nvSpPr>
          <p:cNvPr id="9" name="正方形/長方形 8"/>
          <p:cNvSpPr/>
          <p:nvPr/>
        </p:nvSpPr>
        <p:spPr>
          <a:xfrm>
            <a:off x="9659212" y="2520518"/>
            <a:ext cx="222481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/>
              <a:t>課題の確認、データ</a:t>
            </a:r>
            <a:r>
              <a:rPr kumimoji="1" lang="ja-JP" altLang="en-US" sz="2400" dirty="0"/>
              <a:t>のダウンロード</a:t>
            </a:r>
            <a:r>
              <a:rPr kumimoji="1" lang="ja-JP" altLang="en-US" sz="2400" dirty="0" smtClean="0"/>
              <a:t>、解答</a:t>
            </a:r>
            <a:r>
              <a:rPr kumimoji="1" lang="ja-JP" altLang="en-US" sz="2400" dirty="0"/>
              <a:t>の</a:t>
            </a:r>
            <a:r>
              <a:rPr kumimoji="1" lang="ja-JP" altLang="en-US" sz="2400" dirty="0" smtClean="0"/>
              <a:t>投稿、正答率及びリーダーボートの確認が可能です。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367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3346" y="-181767"/>
            <a:ext cx="11605846" cy="1752599"/>
          </a:xfrm>
        </p:spPr>
        <p:txBody>
          <a:bodyPr/>
          <a:lstStyle/>
          <a:p>
            <a:pPr fontAlgn="base"/>
            <a:r>
              <a:rPr lang="ja-JP" altLang="en-US" b="1" dirty="0" smtClean="0"/>
              <a:t>提出ファイル作成用サンプルプログラム</a:t>
            </a:r>
            <a:endParaRPr lang="ja-JP" altLang="en-US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70" y="1317756"/>
            <a:ext cx="8281336" cy="4214756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952253" y="5849035"/>
            <a:ext cx="109669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/>
              <a:t>https://www.kaggle.com/kenichinakatani/fashon-mnist-with-cnn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9430730" y="2536009"/>
            <a:ext cx="20304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/>
              <a:t>スクリプトをフォークすることにより、モデル</a:t>
            </a:r>
            <a:r>
              <a:rPr kumimoji="1" lang="ja-JP" altLang="en-US" dirty="0" smtClean="0"/>
              <a:t>の修正、訓練、提出</a:t>
            </a:r>
            <a:r>
              <a:rPr kumimoji="1" lang="ja-JP" altLang="en-US" dirty="0"/>
              <a:t>ファイルの</a:t>
            </a:r>
            <a:r>
              <a:rPr kumimoji="1" lang="ja-JP" altLang="en-US" dirty="0" smtClean="0"/>
              <a:t>作成およびダウンロード</a:t>
            </a:r>
            <a:r>
              <a:rPr kumimoji="1" lang="ja-JP" altLang="en-US" dirty="0"/>
              <a:t>が</a:t>
            </a:r>
            <a:r>
              <a:rPr kumimoji="1" lang="ja-JP" altLang="en-US" dirty="0" smtClean="0"/>
              <a:t>可能です。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076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58804" y="0"/>
            <a:ext cx="11605846" cy="1752599"/>
          </a:xfrm>
        </p:spPr>
        <p:txBody>
          <a:bodyPr/>
          <a:lstStyle/>
          <a:p>
            <a:pPr fontAlgn="base"/>
            <a:r>
              <a:rPr lang="ja-JP" altLang="en-US" b="1" dirty="0" smtClean="0"/>
              <a:t>サンプルプログラムの概要</a:t>
            </a:r>
            <a:endParaRPr lang="ja-JP" altLang="en-US" b="1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68857" y="2596718"/>
            <a:ext cx="9689123" cy="2719756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3200" b="1" dirty="0" smtClean="0"/>
              <a:t>・訓練用データを用いて、モデルを訓練します。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3200" b="1" dirty="0" smtClean="0"/>
              <a:t>・テスト用データを用いて、解答を予測します。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3200" b="1" dirty="0" smtClean="0"/>
              <a:t>・解答をファイルに出力します。「</a:t>
            </a:r>
            <a:r>
              <a:rPr lang="en-US" altLang="ja-JP" sz="3200" b="1" dirty="0" smtClean="0"/>
              <a:t>Output</a:t>
            </a:r>
            <a:r>
              <a:rPr lang="ja-JP" altLang="en-US" sz="3200" b="1" dirty="0" smtClean="0"/>
              <a:t>」タブにある「</a:t>
            </a:r>
            <a:r>
              <a:rPr lang="en-US" altLang="ja-JP" sz="3200" b="1" dirty="0" smtClean="0"/>
              <a:t>Download</a:t>
            </a:r>
            <a:r>
              <a:rPr lang="ja-JP" altLang="en-US" sz="3200" b="1" dirty="0" smtClean="0"/>
              <a:t>」ボタンを押すとダウンロードできます。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3200" b="1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3200" b="1" dirty="0" smtClean="0"/>
              <a:t>・ダウンロードしたファイルは、コンペティション用のサイトにアップロード可能な形式です。</a:t>
            </a:r>
            <a:endParaRPr lang="en-US" altLang="ja-JP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07023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58804" y="0"/>
            <a:ext cx="11605846" cy="1752599"/>
          </a:xfrm>
        </p:spPr>
        <p:txBody>
          <a:bodyPr/>
          <a:lstStyle/>
          <a:p>
            <a:pPr fontAlgn="base"/>
            <a:r>
              <a:rPr lang="ja-JP" altLang="en-US" b="1" dirty="0" smtClean="0"/>
              <a:t>サンプルプログラムの初期モデル</a:t>
            </a:r>
            <a:endParaRPr lang="ja-JP" altLang="en-US" b="1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68857" y="2596718"/>
            <a:ext cx="11366461" cy="2719756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model = Sequential</a:t>
            </a:r>
            <a:r>
              <a:rPr lang="en-US" altLang="ja-JP" sz="3200" b="1" dirty="0" smtClean="0"/>
              <a:t>()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 err="1" smtClean="0"/>
              <a:t>model.add</a:t>
            </a:r>
            <a:r>
              <a:rPr lang="en-US" altLang="ja-JP" sz="3200" b="1" dirty="0" smtClean="0"/>
              <a:t>(Conv2D(20</a:t>
            </a:r>
            <a:r>
              <a:rPr lang="en-US" altLang="ja-JP" sz="3200" b="1" dirty="0"/>
              <a:t>, </a:t>
            </a:r>
            <a:r>
              <a:rPr lang="en-US" altLang="ja-JP" sz="3200" b="1" dirty="0" err="1"/>
              <a:t>kernel_size</a:t>
            </a:r>
            <a:r>
              <a:rPr lang="en-US" altLang="ja-JP" sz="3200" b="1" dirty="0"/>
              <a:t>=(5, 5</a:t>
            </a:r>
            <a:r>
              <a:rPr lang="en-US" altLang="ja-JP" sz="3200" b="1" dirty="0" smtClean="0"/>
              <a:t>),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 smtClean="0"/>
              <a:t>	activation=‘</a:t>
            </a:r>
            <a:r>
              <a:rPr lang="en-US" altLang="ja-JP" sz="3200" b="1" dirty="0" err="1" smtClean="0"/>
              <a:t>relu</a:t>
            </a:r>
            <a:r>
              <a:rPr lang="en-US" altLang="ja-JP" sz="3200" b="1" dirty="0" smtClean="0"/>
              <a:t>’,</a:t>
            </a:r>
            <a:r>
              <a:rPr lang="en-US" altLang="ja-JP" sz="3200" b="1" dirty="0"/>
              <a:t> </a:t>
            </a:r>
            <a:r>
              <a:rPr lang="en-US" altLang="ja-JP" sz="3200" b="1" dirty="0" err="1" smtClean="0"/>
              <a:t>kernel_initializer</a:t>
            </a:r>
            <a:r>
              <a:rPr lang="en-US" altLang="ja-JP" sz="3200" b="1" dirty="0"/>
              <a:t>='</a:t>
            </a:r>
            <a:r>
              <a:rPr lang="en-US" altLang="ja-JP" sz="3200" b="1" dirty="0" err="1"/>
              <a:t>he_normal</a:t>
            </a:r>
            <a:r>
              <a:rPr lang="en-US" altLang="ja-JP" sz="3200" b="1" dirty="0"/>
              <a:t>',                </a:t>
            </a:r>
            <a:r>
              <a:rPr lang="en-US" altLang="ja-JP" sz="3200" b="1" dirty="0" smtClean="0"/>
              <a:t>       	</a:t>
            </a:r>
            <a:r>
              <a:rPr lang="en-US" altLang="ja-JP" sz="3200" b="1" dirty="0" err="1" smtClean="0"/>
              <a:t>input_shape</a:t>
            </a:r>
            <a:r>
              <a:rPr lang="en-US" altLang="ja-JP" sz="3200" b="1" dirty="0" smtClean="0"/>
              <a:t>=</a:t>
            </a:r>
            <a:r>
              <a:rPr lang="en-US" altLang="ja-JP" sz="3200" b="1" dirty="0" err="1" smtClean="0"/>
              <a:t>input_shape</a:t>
            </a:r>
            <a:r>
              <a:rPr lang="en-US" altLang="ja-JP" sz="3200" b="1" dirty="0" smtClean="0"/>
              <a:t>))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 err="1" smtClean="0"/>
              <a:t>model.add</a:t>
            </a:r>
            <a:r>
              <a:rPr lang="en-US" altLang="ja-JP" sz="3200" b="1" dirty="0" smtClean="0"/>
              <a:t>(MaxPooling2D</a:t>
            </a:r>
            <a:r>
              <a:rPr lang="en-US" altLang="ja-JP" sz="3200" b="1" dirty="0"/>
              <a:t>((2, 2</a:t>
            </a:r>
            <a:r>
              <a:rPr lang="en-US" altLang="ja-JP" sz="3200" b="1" dirty="0" smtClean="0"/>
              <a:t>)))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 err="1" smtClean="0"/>
              <a:t>model.add</a:t>
            </a:r>
            <a:r>
              <a:rPr lang="en-US" altLang="ja-JP" sz="3200" b="1" dirty="0" smtClean="0"/>
              <a:t>(Flatten())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 err="1" smtClean="0"/>
              <a:t>model.add</a:t>
            </a:r>
            <a:r>
              <a:rPr lang="en-US" altLang="ja-JP" sz="3200" b="1" dirty="0" smtClean="0"/>
              <a:t>(Dense(20</a:t>
            </a:r>
            <a:r>
              <a:rPr lang="en-US" altLang="ja-JP" sz="3200" b="1" dirty="0"/>
              <a:t>, activation='</a:t>
            </a:r>
            <a:r>
              <a:rPr lang="en-US" altLang="ja-JP" sz="3200" b="1" dirty="0" err="1"/>
              <a:t>relu</a:t>
            </a:r>
            <a:r>
              <a:rPr lang="en-US" altLang="ja-JP" sz="3200" b="1" dirty="0" smtClean="0"/>
              <a:t>'))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 err="1" smtClean="0"/>
              <a:t>model.add</a:t>
            </a:r>
            <a:r>
              <a:rPr lang="en-US" altLang="ja-JP" sz="3200" b="1" dirty="0" smtClean="0"/>
              <a:t>(Dropout(0.5))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 err="1" smtClean="0"/>
              <a:t>model.add</a:t>
            </a:r>
            <a:r>
              <a:rPr lang="en-US" altLang="ja-JP" sz="3200" b="1" dirty="0" smtClean="0"/>
              <a:t>(Dense(</a:t>
            </a:r>
            <a:r>
              <a:rPr lang="en-US" altLang="ja-JP" sz="3200" b="1" dirty="0" err="1" smtClean="0"/>
              <a:t>num_classes</a:t>
            </a:r>
            <a:r>
              <a:rPr lang="en-US" altLang="ja-JP" sz="3200" b="1" dirty="0"/>
              <a:t>, activation='</a:t>
            </a:r>
            <a:r>
              <a:rPr lang="en-US" altLang="ja-JP" sz="3200" b="1" dirty="0" err="1"/>
              <a:t>softmax</a:t>
            </a:r>
            <a:r>
              <a:rPr lang="en-US" altLang="ja-JP" sz="3200" b="1" dirty="0"/>
              <a:t>'))</a:t>
            </a:r>
            <a:endParaRPr lang="en-US" altLang="ja-JP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96905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39487" y="-289344"/>
            <a:ext cx="11605846" cy="1752599"/>
          </a:xfrm>
        </p:spPr>
        <p:txBody>
          <a:bodyPr/>
          <a:lstStyle/>
          <a:p>
            <a:pPr fontAlgn="base"/>
            <a:r>
              <a:rPr lang="ja-JP" altLang="en-US" b="1" dirty="0" smtClean="0"/>
              <a:t>コンペティション用サイトの概要</a:t>
            </a:r>
            <a:endParaRPr lang="ja-JP" altLang="en-US" b="1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79201" y="2412883"/>
            <a:ext cx="9689123" cy="2719756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3200" b="1" dirty="0" smtClean="0"/>
              <a:t>・コンペティション概要が記載されています。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3200" b="1" dirty="0" smtClean="0"/>
              <a:t>・訓練用および、テスト用のデータがダウンロード可能です。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3200" b="1" dirty="0" smtClean="0"/>
              <a:t>・解答をアップロード可能です。アップロードは１日２回まで可能です。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3200" b="1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3200" b="1" dirty="0" smtClean="0"/>
              <a:t>・解答をアップロードすると、自動的にスコアが計算され、確認できます。リーダーボートも自動的に更新されます。</a:t>
            </a:r>
            <a:endParaRPr lang="en-US" altLang="ja-JP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51735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16005" y="0"/>
            <a:ext cx="11605846" cy="1752599"/>
          </a:xfrm>
        </p:spPr>
        <p:txBody>
          <a:bodyPr/>
          <a:lstStyle/>
          <a:p>
            <a:pPr fontAlgn="base"/>
            <a:r>
              <a:rPr lang="ja-JP" altLang="en-US" b="1" dirty="0" smtClean="0"/>
              <a:t>ルール</a:t>
            </a:r>
            <a:endParaRPr lang="ja-JP" altLang="en-US" b="1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6721" y="2227442"/>
            <a:ext cx="9689123" cy="2719756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3200" b="1" dirty="0" smtClean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3200" b="1" dirty="0"/>
              <a:t>・投稿は何回も可能です。投稿したデータのうち、２つを選択できます。よいほうのスコアが最終スコアとなります</a:t>
            </a:r>
            <a:r>
              <a:rPr lang="ja-JP" altLang="en-US" sz="3200" b="1" dirty="0" smtClean="0"/>
              <a:t>。</a:t>
            </a:r>
            <a:endParaRPr lang="en-US" altLang="ja-JP" sz="3200" b="1" dirty="0" smtClean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3200" b="1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3200" b="1" dirty="0" smtClean="0"/>
              <a:t>・テストデータが半分に区分され、半分のデータでリーダーボートが表示されます。残りの半分で、最終スコアを計算します。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3200" b="1" dirty="0" smtClean="0"/>
              <a:t>・他の参加者と全く同じデータファイルを投稿した場合には、その解答を無効とします。</a:t>
            </a:r>
            <a:endParaRPr lang="en-US" altLang="ja-JP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085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6643" y="756138"/>
            <a:ext cx="10018713" cy="1752599"/>
          </a:xfrm>
        </p:spPr>
        <p:txBody>
          <a:bodyPr/>
          <a:lstStyle/>
          <a:p>
            <a:r>
              <a:rPr kumimoji="1" lang="ja-JP" altLang="en-US" dirty="0" smtClean="0"/>
              <a:t>今日の授業の内容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77741" y="2508737"/>
            <a:ext cx="10018713" cy="2831123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画像を認識して発話するロボットの作成</a:t>
            </a:r>
            <a:endParaRPr kumimoji="1" lang="en-US" altLang="ja-JP" sz="4000" dirty="0" smtClean="0"/>
          </a:p>
          <a:p>
            <a:r>
              <a:rPr lang="en-US" altLang="ja-JP" sz="4000" dirty="0" err="1" smtClean="0"/>
              <a:t>Keras</a:t>
            </a:r>
            <a:r>
              <a:rPr lang="ja-JP" altLang="en-US" sz="4000" dirty="0" smtClean="0"/>
              <a:t>の</a:t>
            </a:r>
            <a:r>
              <a:rPr lang="ja-JP" altLang="en-US" sz="4000" dirty="0" smtClean="0"/>
              <a:t>使い方　その２</a:t>
            </a:r>
            <a:endParaRPr lang="en-US" altLang="ja-JP" sz="4000" dirty="0" smtClean="0"/>
          </a:p>
          <a:p>
            <a:r>
              <a:rPr lang="ja-JP" altLang="en-US" sz="4000" dirty="0"/>
              <a:t>クラス内コンペティション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94753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67862" y="393046"/>
            <a:ext cx="109728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授業のすすめかた</a:t>
            </a:r>
            <a:endParaRPr kumimoji="1" lang="en-US" altLang="ja-JP" sz="2800" dirty="0" smtClean="0"/>
          </a:p>
          <a:p>
            <a:endParaRPr kumimoji="1" lang="en-US" altLang="ja-JP" sz="2800" dirty="0"/>
          </a:p>
          <a:p>
            <a:r>
              <a:rPr kumimoji="1" lang="ja-JP" altLang="en-US" sz="2800" dirty="0" smtClean="0"/>
              <a:t>・原則として実習です。その回のテキストをみて、各自のペースで演習を行って下さい。早く終ったら、次に進んで結構です。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r>
              <a:rPr kumimoji="1" lang="ja-JP" altLang="en-US" sz="2800" dirty="0" smtClean="0"/>
              <a:t>・その回の演習が全て終ったら</a:t>
            </a:r>
            <a:r>
              <a:rPr kumimoji="1" lang="ja-JP" altLang="en-US" sz="2800" dirty="0"/>
              <a:t>、必要に応じて周りの人をアシストして下さい。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kumimoji="1" lang="ja-JP" altLang="en-US" sz="2800" dirty="0" smtClean="0"/>
              <a:t>・やってみてわからない点は、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その場で質問</a:t>
            </a:r>
            <a:r>
              <a:rPr kumimoji="1" lang="ja-JP" altLang="en-US" sz="2800" dirty="0" smtClean="0"/>
              <a:t>して下さい。</a:t>
            </a:r>
            <a:endParaRPr kumimoji="1" lang="en-US" altLang="ja-JP" sz="2800" dirty="0" smtClean="0"/>
          </a:p>
          <a:p>
            <a:endParaRPr kumimoji="1" lang="en-US" altLang="ja-JP" sz="2800" dirty="0"/>
          </a:p>
          <a:p>
            <a:r>
              <a:rPr kumimoji="1" lang="ja-JP" altLang="en-US" sz="2800" dirty="0" smtClean="0"/>
              <a:t>・途中で解説を行います。その場合は、作業をとめて聞いて下さい。</a:t>
            </a:r>
            <a:endParaRPr kumimoji="1" lang="en-US" altLang="ja-JP" sz="2800" dirty="0" smtClean="0"/>
          </a:p>
          <a:p>
            <a:endParaRPr kumimoji="1" lang="en-US" altLang="ja-JP" sz="2800" dirty="0"/>
          </a:p>
          <a:p>
            <a:r>
              <a:rPr kumimoji="1" lang="ja-JP" altLang="en-US" sz="2800" dirty="0" smtClean="0"/>
              <a:t>・今回は、前回の続きです。前回休んだ人は、前回のテキストをみて演習を行って下さい。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00642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6643" y="756138"/>
            <a:ext cx="10018713" cy="1752599"/>
          </a:xfrm>
        </p:spPr>
        <p:txBody>
          <a:bodyPr/>
          <a:lstStyle/>
          <a:p>
            <a:r>
              <a:rPr kumimoji="1" lang="ja-JP" altLang="en-US" dirty="0" smtClean="0"/>
              <a:t>コピー＆ペースト用のテキスト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0" y="2074985"/>
            <a:ext cx="10018713" cy="4220307"/>
          </a:xfrm>
        </p:spPr>
        <p:txBody>
          <a:bodyPr>
            <a:noAutofit/>
          </a:bodyPr>
          <a:lstStyle/>
          <a:p>
            <a:r>
              <a:rPr lang="ja-JP" altLang="en-US" sz="4000" dirty="0" smtClean="0"/>
              <a:t>コマンドや</a:t>
            </a:r>
            <a:r>
              <a:rPr lang="en-US" altLang="ja-JP" sz="4000" dirty="0" smtClean="0"/>
              <a:t>URL</a:t>
            </a:r>
            <a:r>
              <a:rPr lang="ja-JP" altLang="en-US" sz="4000" dirty="0" smtClean="0"/>
              <a:t>の入力ミスを防ぐためのテキストを準備しました。</a:t>
            </a:r>
            <a:endParaRPr lang="en-US" altLang="ja-JP" sz="4000" dirty="0" smtClean="0"/>
          </a:p>
          <a:p>
            <a:r>
              <a:rPr lang="ja-JP" altLang="en-US" sz="4000" dirty="0"/>
              <a:t>コピー＆</a:t>
            </a:r>
            <a:r>
              <a:rPr lang="ja-JP" altLang="en-US" sz="4000" dirty="0" smtClean="0"/>
              <a:t>ペーストして適宜使って下さい。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153760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6643" y="756138"/>
            <a:ext cx="10018713" cy="1752599"/>
          </a:xfrm>
        </p:spPr>
        <p:txBody>
          <a:bodyPr/>
          <a:lstStyle/>
          <a:p>
            <a:r>
              <a:rPr kumimoji="1" lang="en-US" altLang="ja-JP" dirty="0" err="1" smtClean="0"/>
              <a:t>VNCViewer</a:t>
            </a:r>
            <a:r>
              <a:rPr lang="ja-JP" altLang="en-US" dirty="0" smtClean="0"/>
              <a:t>で</a:t>
            </a:r>
            <a:r>
              <a:rPr kumimoji="1" lang="ja-JP" altLang="en-US" dirty="0" smtClean="0"/>
              <a:t>コピ＆ペースト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0" y="2074985"/>
            <a:ext cx="10018713" cy="4220307"/>
          </a:xfrm>
        </p:spPr>
        <p:txBody>
          <a:bodyPr>
            <a:noAutofit/>
          </a:bodyPr>
          <a:lstStyle/>
          <a:p>
            <a:r>
              <a:rPr lang="en-US" altLang="ja-JP" sz="4000" dirty="0" err="1"/>
              <a:t>sudo</a:t>
            </a:r>
            <a:r>
              <a:rPr lang="en-US" altLang="ja-JP" sz="4000" dirty="0"/>
              <a:t> apt-get install </a:t>
            </a:r>
            <a:r>
              <a:rPr lang="en-US" altLang="ja-JP" sz="4000" dirty="0" err="1" smtClean="0"/>
              <a:t>autocutsel</a:t>
            </a:r>
            <a:endParaRPr lang="en-US" altLang="ja-JP" sz="4000" dirty="0" smtClean="0"/>
          </a:p>
          <a:p>
            <a:r>
              <a:rPr lang="en-US" altLang="ja-JP" sz="4000" dirty="0" err="1"/>
              <a:t>a</a:t>
            </a:r>
            <a:r>
              <a:rPr lang="en-US" altLang="ja-JP" sz="4000" dirty="0" err="1" smtClean="0"/>
              <a:t>utocutsel</a:t>
            </a:r>
            <a:r>
              <a:rPr lang="en-US" altLang="ja-JP" sz="4000" smtClean="0"/>
              <a:t> -fork</a:t>
            </a:r>
            <a:endParaRPr lang="en-US" altLang="ja-JP" sz="4000" dirty="0" smtClean="0"/>
          </a:p>
          <a:p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158688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6524" y="293076"/>
            <a:ext cx="11605846" cy="1752599"/>
          </a:xfrm>
        </p:spPr>
        <p:txBody>
          <a:bodyPr/>
          <a:lstStyle/>
          <a:p>
            <a:pPr fontAlgn="base"/>
            <a:r>
              <a:rPr lang="en-US" altLang="ja-JP" b="1" dirty="0" err="1" smtClean="0"/>
              <a:t>Keras</a:t>
            </a:r>
            <a:r>
              <a:rPr lang="ja-JP" altLang="en-US" b="1" dirty="0" smtClean="0"/>
              <a:t>：モデルの作成方法</a:t>
            </a:r>
            <a:r>
              <a:rPr lang="en-US" altLang="ja-JP" b="1" dirty="0" smtClean="0"/>
              <a:t>(</a:t>
            </a:r>
            <a:r>
              <a:rPr lang="en-US" altLang="ja-JP" dirty="0" smtClean="0"/>
              <a:t>Sequential</a:t>
            </a:r>
            <a:r>
              <a:rPr lang="en-US" altLang="ja-JP" b="1" dirty="0" smtClean="0"/>
              <a:t>)</a:t>
            </a:r>
            <a:br>
              <a:rPr lang="en-US" altLang="ja-JP" b="1" dirty="0" smtClean="0"/>
            </a:br>
            <a:endParaRPr lang="ja-JP" altLang="en-US" b="1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6164" y="1522455"/>
            <a:ext cx="10018713" cy="4185138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from</a:t>
            </a:r>
            <a:r>
              <a:rPr lang="en-US" altLang="ja-JP" sz="3200" dirty="0"/>
              <a:t> </a:t>
            </a:r>
            <a:r>
              <a:rPr lang="en-US" altLang="ja-JP" sz="3200" dirty="0" err="1"/>
              <a:t>keras</a:t>
            </a:r>
            <a:r>
              <a:rPr lang="en-US" altLang="ja-JP" sz="3200" dirty="0" err="1"/>
              <a:t>.</a:t>
            </a:r>
            <a:r>
              <a:rPr lang="en-US" altLang="ja-JP" sz="3200" dirty="0" err="1"/>
              <a:t>models</a:t>
            </a:r>
            <a:r>
              <a:rPr lang="en-US" altLang="ja-JP" sz="3200" dirty="0"/>
              <a:t> </a:t>
            </a:r>
            <a:r>
              <a:rPr lang="en-US" altLang="ja-JP" sz="3200" b="1" dirty="0"/>
              <a:t>import</a:t>
            </a:r>
            <a:r>
              <a:rPr lang="en-US" altLang="ja-JP" sz="3200" dirty="0"/>
              <a:t> </a:t>
            </a:r>
            <a:r>
              <a:rPr lang="en-US" altLang="ja-JP" sz="3200" dirty="0" smtClean="0"/>
              <a:t>Sequential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 smtClean="0"/>
              <a:t>from</a:t>
            </a:r>
            <a:r>
              <a:rPr lang="en-US" altLang="ja-JP" sz="3200" dirty="0" smtClean="0"/>
              <a:t> </a:t>
            </a:r>
            <a:r>
              <a:rPr lang="en-US" altLang="ja-JP" sz="3200" dirty="0" err="1"/>
              <a:t>keras.layers</a:t>
            </a:r>
            <a:r>
              <a:rPr lang="en-US" altLang="ja-JP" sz="3200" dirty="0"/>
              <a:t> </a:t>
            </a:r>
            <a:r>
              <a:rPr lang="en-US" altLang="ja-JP" sz="3200" b="1" dirty="0"/>
              <a:t>import</a:t>
            </a:r>
            <a:r>
              <a:rPr lang="en-US" altLang="ja-JP" sz="3200" dirty="0"/>
              <a:t> </a:t>
            </a:r>
            <a:r>
              <a:rPr lang="en-US" altLang="ja-JP" sz="3200" dirty="0" smtClean="0"/>
              <a:t>Dense</a:t>
            </a:r>
            <a:endParaRPr lang="en-US" altLang="ja-JP" sz="3200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3200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dirty="0"/>
              <a:t>model </a:t>
            </a:r>
            <a:r>
              <a:rPr lang="en-US" altLang="ja-JP" sz="3200" dirty="0"/>
              <a:t>=</a:t>
            </a:r>
            <a:r>
              <a:rPr lang="en-US" altLang="ja-JP" sz="3200" dirty="0"/>
              <a:t> Sequential</a:t>
            </a:r>
            <a:r>
              <a:rPr lang="en-US" altLang="ja-JP" sz="3200" dirty="0" smtClean="0"/>
              <a:t>()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dirty="0" err="1"/>
              <a:t>model.add</a:t>
            </a:r>
            <a:r>
              <a:rPr lang="en-US" altLang="ja-JP" sz="3200" dirty="0"/>
              <a:t>(Dense(32, </a:t>
            </a:r>
            <a:r>
              <a:rPr lang="en-US" altLang="ja-JP" sz="3200" dirty="0" err="1"/>
              <a:t>input_shape</a:t>
            </a:r>
            <a:r>
              <a:rPr lang="en-US" altLang="ja-JP" sz="3200" dirty="0"/>
              <a:t>=(500</a:t>
            </a:r>
            <a:r>
              <a:rPr lang="en-US" altLang="ja-JP" sz="3200" dirty="0" smtClean="0"/>
              <a:t>,)))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dirty="0" err="1" smtClean="0"/>
              <a:t>model.add</a:t>
            </a:r>
            <a:r>
              <a:rPr lang="en-US" altLang="ja-JP" sz="3200" dirty="0" smtClean="0"/>
              <a:t>(Dense(10</a:t>
            </a:r>
            <a:r>
              <a:rPr lang="en-US" altLang="ja-JP" sz="3200" dirty="0"/>
              <a:t>, activation='</a:t>
            </a:r>
            <a:r>
              <a:rPr lang="en-US" altLang="ja-JP" sz="3200" dirty="0" err="1"/>
              <a:t>softmax</a:t>
            </a:r>
            <a:r>
              <a:rPr lang="en-US" altLang="ja-JP" sz="3200" dirty="0" smtClean="0"/>
              <a:t>'))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dirty="0" err="1" smtClean="0"/>
              <a:t>model.compile</a:t>
            </a:r>
            <a:r>
              <a:rPr lang="en-US" altLang="ja-JP" sz="3200" dirty="0" smtClean="0"/>
              <a:t>(optimizer</a:t>
            </a:r>
            <a:r>
              <a:rPr lang="en-US" altLang="ja-JP" sz="3200" dirty="0"/>
              <a:t>='</a:t>
            </a:r>
            <a:r>
              <a:rPr lang="en-US" altLang="ja-JP" sz="3200" dirty="0" err="1"/>
              <a:t>rmsprop</a:t>
            </a:r>
            <a:r>
              <a:rPr lang="en-US" altLang="ja-JP" sz="3200" dirty="0"/>
              <a:t>',              </a:t>
            </a:r>
            <a:r>
              <a:rPr lang="en-US" altLang="ja-JP" sz="3200" dirty="0" smtClean="0"/>
              <a:t>	loss</a:t>
            </a:r>
            <a:r>
              <a:rPr lang="en-US" altLang="ja-JP" sz="3200" dirty="0"/>
              <a:t>='</a:t>
            </a:r>
            <a:r>
              <a:rPr lang="en-US" altLang="ja-JP" sz="3200" dirty="0" err="1"/>
              <a:t>categorical_crossentropy</a:t>
            </a:r>
            <a:r>
              <a:rPr lang="en-US" altLang="ja-JP" sz="3200" dirty="0"/>
              <a:t>',              </a:t>
            </a:r>
            <a:r>
              <a:rPr lang="en-US" altLang="ja-JP" sz="3200" dirty="0" smtClean="0"/>
              <a:t>	metrics</a:t>
            </a:r>
            <a:r>
              <a:rPr lang="en-US" altLang="ja-JP" sz="3200" dirty="0"/>
              <a:t>=['accuracy'])</a:t>
            </a:r>
            <a:endParaRPr lang="en-US" altLang="ja-JP" sz="3200" dirty="0" smtClean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619125" y="2045675"/>
            <a:ext cx="10018713" cy="4185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5487499" y="5969203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smtClean="0"/>
              <a:t>順番に層を積み重ねて</a:t>
            </a:r>
            <a:r>
              <a:rPr lang="ja-JP" altLang="en-US" sz="2800" b="1" smtClean="0">
                <a:solidFill>
                  <a:srgbClr val="404040"/>
                </a:solidFill>
                <a:latin typeface="Lato" charset="0"/>
              </a:rPr>
              <a:t>モデル</a:t>
            </a:r>
            <a:r>
              <a:rPr lang="ja-JP" altLang="en-US" sz="2800" b="1" dirty="0" smtClean="0">
                <a:solidFill>
                  <a:srgbClr val="404040"/>
                </a:solidFill>
                <a:latin typeface="Lato" charset="0"/>
              </a:rPr>
              <a:t>を作成</a:t>
            </a:r>
            <a:endParaRPr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6194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992" y="486507"/>
            <a:ext cx="11605846" cy="1752599"/>
          </a:xfrm>
        </p:spPr>
        <p:txBody>
          <a:bodyPr/>
          <a:lstStyle/>
          <a:p>
            <a:pPr fontAlgn="base"/>
            <a:r>
              <a:rPr lang="en-US" altLang="ja-JP" b="1" dirty="0" err="1" smtClean="0"/>
              <a:t>Keras</a:t>
            </a:r>
            <a:r>
              <a:rPr lang="ja-JP" altLang="en-US" b="1" dirty="0" smtClean="0"/>
              <a:t>：</a:t>
            </a:r>
            <a:r>
              <a:rPr lang="ja-JP" altLang="en-US" b="1" dirty="0" smtClean="0"/>
              <a:t>モデルの訓練</a:t>
            </a:r>
            <a:endParaRPr lang="ja-JP" altLang="en-US" b="1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55077" y="1811215"/>
            <a:ext cx="12168553" cy="4419598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 smtClean="0"/>
              <a:t>history </a:t>
            </a:r>
            <a:r>
              <a:rPr lang="en-US" altLang="ja-JP" sz="4000" b="1" dirty="0"/>
              <a:t>= </a:t>
            </a:r>
            <a:r>
              <a:rPr lang="en-US" altLang="ja-JP" sz="4000" b="1" dirty="0" err="1"/>
              <a:t>model.fit</a:t>
            </a:r>
            <a:r>
              <a:rPr lang="en-US" altLang="ja-JP" sz="4000" b="1" dirty="0"/>
              <a:t>(</a:t>
            </a:r>
            <a:r>
              <a:rPr lang="en-US" altLang="ja-JP" sz="4000" b="1" dirty="0" err="1"/>
              <a:t>X_train</a:t>
            </a:r>
            <a:r>
              <a:rPr lang="en-US" altLang="ja-JP" sz="4000" b="1" dirty="0"/>
              <a:t>, </a:t>
            </a:r>
            <a:r>
              <a:rPr lang="en-US" altLang="ja-JP" sz="4000" b="1" dirty="0" err="1"/>
              <a:t>y_train</a:t>
            </a:r>
            <a:r>
              <a:rPr lang="en-US" altLang="ja-JP" sz="4000" b="1" dirty="0"/>
              <a:t>,          </a:t>
            </a:r>
            <a:r>
              <a:rPr lang="ja-JP" altLang="en-US" sz="4000" b="1" dirty="0" smtClean="0"/>
              <a:t>　</a:t>
            </a:r>
            <a:r>
              <a:rPr lang="en-US" altLang="ja-JP" sz="4000" b="1" dirty="0" smtClean="0"/>
              <a:t>	</a:t>
            </a:r>
            <a:r>
              <a:rPr lang="en-US" altLang="ja-JP" sz="4000" b="1" dirty="0" err="1" smtClean="0"/>
              <a:t>batch_size</a:t>
            </a:r>
            <a:r>
              <a:rPr lang="en-US" altLang="ja-JP" sz="4000" b="1" dirty="0" smtClean="0"/>
              <a:t>=</a:t>
            </a:r>
            <a:r>
              <a:rPr lang="en-US" altLang="ja-JP" sz="4000" b="1" dirty="0" err="1" smtClean="0"/>
              <a:t>batch_size,epochs</a:t>
            </a:r>
            <a:r>
              <a:rPr lang="en-US" altLang="ja-JP" sz="4000" b="1" dirty="0" smtClean="0"/>
              <a:t>=epochs</a:t>
            </a:r>
            <a:r>
              <a:rPr lang="en-US" altLang="ja-JP" sz="4000" b="1" dirty="0"/>
              <a:t>,          </a:t>
            </a:r>
            <a:r>
              <a:rPr lang="en-US" altLang="ja-JP" sz="4000" b="1" dirty="0" smtClean="0"/>
              <a:t>	verbose=1,validation_data</a:t>
            </a:r>
            <a:r>
              <a:rPr lang="en-US" altLang="ja-JP" sz="4000" b="1" dirty="0"/>
              <a:t>=(</a:t>
            </a:r>
            <a:r>
              <a:rPr lang="en-US" altLang="ja-JP" sz="4000" b="1" dirty="0" err="1"/>
              <a:t>X_val</a:t>
            </a:r>
            <a:r>
              <a:rPr lang="en-US" altLang="ja-JP" sz="4000" b="1" dirty="0"/>
              <a:t>, </a:t>
            </a:r>
            <a:r>
              <a:rPr lang="en-US" altLang="ja-JP" sz="4000" b="1" dirty="0" err="1"/>
              <a:t>y_val</a:t>
            </a:r>
            <a:r>
              <a:rPr lang="en-US" altLang="ja-JP" sz="4000" b="1" dirty="0" smtClean="0"/>
              <a:t>))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b="1" dirty="0" smtClean="0"/>
              <a:t>引数</a:t>
            </a:r>
            <a:endParaRPr lang="en-US" altLang="ja-JP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b="1" dirty="0" err="1"/>
              <a:t>X_train</a:t>
            </a:r>
            <a:r>
              <a:rPr lang="en-US" altLang="ja-JP" b="1" dirty="0"/>
              <a:t>:</a:t>
            </a:r>
            <a:r>
              <a:rPr lang="ja-JP" altLang="en-US" b="1" dirty="0" smtClean="0"/>
              <a:t>訓練用の</a:t>
            </a:r>
            <a:r>
              <a:rPr lang="ja-JP" altLang="en-US" b="1" dirty="0" smtClean="0"/>
              <a:t>入力データ　</a:t>
            </a:r>
            <a:r>
              <a:rPr lang="en-US" altLang="ja-JP" b="1" dirty="0" err="1" smtClean="0"/>
              <a:t>Numpy</a:t>
            </a:r>
            <a:r>
              <a:rPr lang="en-US" altLang="ja-JP" b="1" dirty="0" smtClean="0"/>
              <a:t> </a:t>
            </a:r>
            <a:r>
              <a:rPr lang="ja-JP" altLang="en-US" b="1" dirty="0" smtClean="0"/>
              <a:t>配列（またはそのリスト）</a:t>
            </a:r>
            <a:endParaRPr lang="en-US" altLang="ja-JP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b="1" dirty="0" err="1" smtClean="0"/>
              <a:t>y_train</a:t>
            </a:r>
            <a:r>
              <a:rPr lang="en-US" altLang="ja-JP" b="1" dirty="0"/>
              <a:t> </a:t>
            </a:r>
            <a:r>
              <a:rPr lang="en-US" altLang="ja-JP" b="1" dirty="0" smtClean="0"/>
              <a:t>:</a:t>
            </a:r>
            <a:r>
              <a:rPr lang="ja-JP" altLang="en-US" b="1" dirty="0" smtClean="0"/>
              <a:t>ラベル</a:t>
            </a:r>
            <a:r>
              <a:rPr lang="ja-JP" altLang="en-US" b="1" dirty="0"/>
              <a:t>　</a:t>
            </a:r>
            <a:r>
              <a:rPr lang="en-US" altLang="ja-JP" b="1" dirty="0" err="1" smtClean="0"/>
              <a:t>Numpy</a:t>
            </a:r>
            <a:r>
              <a:rPr lang="en-US" altLang="ja-JP" b="1" dirty="0" smtClean="0"/>
              <a:t> </a:t>
            </a:r>
            <a:r>
              <a:rPr lang="ja-JP" altLang="en-US" b="1" dirty="0" smtClean="0"/>
              <a:t>配列</a:t>
            </a:r>
            <a:endParaRPr lang="en-US" altLang="ja-JP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b="1" dirty="0" err="1" smtClean="0"/>
              <a:t>batch_size</a:t>
            </a:r>
            <a:r>
              <a:rPr lang="en-US" altLang="ja-JP" b="1" dirty="0"/>
              <a:t>: </a:t>
            </a:r>
            <a:r>
              <a:rPr lang="ja-JP" altLang="en-US" b="1" dirty="0" smtClean="0"/>
              <a:t>整数値</a:t>
            </a:r>
            <a:r>
              <a:rPr lang="ja-JP" altLang="en-US" dirty="0"/>
              <a:t>設定したサンプル数ごとに</a:t>
            </a:r>
            <a:r>
              <a:rPr lang="ja-JP" altLang="en-US" dirty="0" smtClean="0"/>
              <a:t>勾配を更新</a:t>
            </a:r>
            <a:endParaRPr lang="en-US" altLang="ja-JP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b="1" dirty="0" smtClean="0"/>
              <a:t>verbose</a:t>
            </a:r>
            <a:r>
              <a:rPr lang="en-US" altLang="ja-JP" b="1" dirty="0"/>
              <a:t>: </a:t>
            </a:r>
            <a:r>
              <a:rPr lang="ja-JP" altLang="en-US" b="1" dirty="0"/>
              <a:t>冗長モードで，</a:t>
            </a:r>
            <a:r>
              <a:rPr lang="en-US" altLang="ja-JP" b="1" dirty="0"/>
              <a:t>0</a:t>
            </a:r>
            <a:r>
              <a:rPr lang="ja-JP" altLang="en-US" b="1" dirty="0"/>
              <a:t>または</a:t>
            </a:r>
            <a:r>
              <a:rPr lang="en-US" altLang="ja-JP" b="1" dirty="0" smtClean="0"/>
              <a:t>1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b="1" dirty="0" err="1" smtClean="0"/>
              <a:t>validation_data</a:t>
            </a:r>
            <a:r>
              <a:rPr lang="en-US" altLang="ja-JP" b="1" dirty="0" smtClean="0"/>
              <a:t>: </a:t>
            </a:r>
            <a:r>
              <a:rPr lang="ja-JP" altLang="en-US" dirty="0" smtClean="0"/>
              <a:t>検証用</a:t>
            </a:r>
            <a:r>
              <a:rPr lang="ja-JP" altLang="en-US" dirty="0"/>
              <a:t>データとして使うデータのタプル</a:t>
            </a:r>
            <a:endParaRPr lang="en-US" altLang="ja-JP" b="1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b="1" dirty="0" smtClean="0"/>
              <a:t>戻り値</a:t>
            </a:r>
            <a:endParaRPr lang="en-US" altLang="ja-JP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b="1" dirty="0"/>
              <a:t>History </a:t>
            </a:r>
            <a:r>
              <a:rPr lang="ja-JP" altLang="en-US" b="1" dirty="0" smtClean="0"/>
              <a:t>オブジェクト</a:t>
            </a:r>
            <a:r>
              <a:rPr lang="en-US" altLang="ja-JP" b="1" dirty="0" smtClean="0"/>
              <a:t> </a:t>
            </a:r>
            <a:r>
              <a:rPr lang="ja-JP" altLang="en-US" b="1" dirty="0" smtClean="0"/>
              <a:t>訓練</a:t>
            </a:r>
            <a:r>
              <a:rPr lang="ja-JP" altLang="en-US" b="1" dirty="0"/>
              <a:t>の損失値と評価関数値の</a:t>
            </a:r>
            <a:r>
              <a:rPr lang="ja-JP" altLang="en-US" b="1" dirty="0" smtClean="0"/>
              <a:t>記録を保持</a:t>
            </a:r>
            <a:endParaRPr lang="en-US" altLang="ja-JP" b="1" dirty="0" smtClean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619125" y="2045675"/>
            <a:ext cx="10018713" cy="4185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54870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992" y="486507"/>
            <a:ext cx="11605846" cy="1752599"/>
          </a:xfrm>
        </p:spPr>
        <p:txBody>
          <a:bodyPr/>
          <a:lstStyle/>
          <a:p>
            <a:pPr fontAlgn="base"/>
            <a:r>
              <a:rPr lang="en-US" altLang="ja-JP" b="1" dirty="0" err="1" smtClean="0"/>
              <a:t>Keras</a:t>
            </a:r>
            <a:r>
              <a:rPr lang="ja-JP" altLang="en-US" b="1" dirty="0" smtClean="0"/>
              <a:t>：モデルを</a:t>
            </a:r>
            <a:r>
              <a:rPr lang="ja-JP" altLang="en-US" b="1" dirty="0" smtClean="0"/>
              <a:t>使ったクラスの予測</a:t>
            </a:r>
            <a:endParaRPr lang="ja-JP" altLang="en-US" b="1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44062" y="2045675"/>
            <a:ext cx="12168553" cy="4185138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sz="3200" b="1" dirty="0"/>
              <a:t>入力サンプルに対する</a:t>
            </a:r>
            <a:r>
              <a:rPr lang="ja-JP" altLang="en-US" sz="3200" b="1" dirty="0" smtClean="0"/>
              <a:t>予測を</a:t>
            </a:r>
            <a:r>
              <a:rPr lang="ja-JP" altLang="en-US" sz="3200" b="1" dirty="0" smtClean="0"/>
              <a:t>出力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4000" b="1" dirty="0" err="1" smtClean="0"/>
              <a:t>predict_classes</a:t>
            </a:r>
            <a:r>
              <a:rPr lang="en-US" altLang="ja-JP" sz="4000" b="1" dirty="0" smtClean="0"/>
              <a:t>(</a:t>
            </a:r>
            <a:r>
              <a:rPr lang="en-US" altLang="ja-JP" sz="4000" b="1" dirty="0" err="1" smtClean="0"/>
              <a:t>X_test</a:t>
            </a:r>
            <a:r>
              <a:rPr lang="en-US" altLang="ja-JP" sz="4000" b="1" dirty="0"/>
              <a:t>, </a:t>
            </a:r>
            <a:r>
              <a:rPr lang="en-US" altLang="ja-JP" sz="4000" b="1" dirty="0" err="1" smtClean="0"/>
              <a:t>batch_size</a:t>
            </a:r>
            <a:r>
              <a:rPr lang="en-US" altLang="ja-JP" sz="4000" b="1" dirty="0" smtClean="0"/>
              <a:t>, verbose)</a:t>
            </a:r>
            <a:endParaRPr lang="en-US" altLang="ja-JP" sz="4000" b="1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b="1" dirty="0" smtClean="0"/>
              <a:t>引数</a:t>
            </a:r>
            <a:endParaRPr lang="en-US" altLang="ja-JP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b="1" dirty="0" err="1"/>
              <a:t>X_test</a:t>
            </a:r>
            <a:r>
              <a:rPr lang="en-US" altLang="ja-JP" b="1" dirty="0"/>
              <a:t>: </a:t>
            </a:r>
            <a:r>
              <a:rPr lang="en-US" altLang="ja-JP" b="1" dirty="0" err="1" smtClean="0"/>
              <a:t>Numpy</a:t>
            </a:r>
            <a:r>
              <a:rPr lang="en-US" altLang="ja-JP" b="1" dirty="0" smtClean="0"/>
              <a:t> </a:t>
            </a:r>
            <a:r>
              <a:rPr lang="ja-JP" altLang="en-US" b="1" dirty="0"/>
              <a:t>配列の入力</a:t>
            </a:r>
            <a:r>
              <a:rPr lang="ja-JP" altLang="en-US" b="1" dirty="0" smtClean="0"/>
              <a:t>データ</a:t>
            </a:r>
            <a:endParaRPr lang="en-US" altLang="ja-JP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b="1" dirty="0" smtClean="0"/>
              <a:t>（</a:t>
            </a:r>
            <a:r>
              <a:rPr lang="ja-JP" altLang="en-US" b="1" dirty="0"/>
              <a:t>もしくはモデルが複数の出力を持つ場合は</a:t>
            </a:r>
            <a:r>
              <a:rPr lang="en-US" altLang="ja-JP" b="1" dirty="0" err="1"/>
              <a:t>Numpy</a:t>
            </a:r>
            <a:r>
              <a:rPr lang="en-US" altLang="ja-JP" b="1" dirty="0"/>
              <a:t> </a:t>
            </a:r>
            <a:r>
              <a:rPr lang="ja-JP" altLang="en-US" b="1" dirty="0"/>
              <a:t>配列のリスト</a:t>
            </a:r>
            <a:r>
              <a:rPr lang="ja-JP" altLang="en-US" b="1" dirty="0" smtClean="0"/>
              <a:t>）</a:t>
            </a:r>
            <a:endParaRPr lang="en-US" altLang="ja-JP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b="1" dirty="0" err="1" smtClean="0"/>
              <a:t>Batch_size</a:t>
            </a:r>
            <a:r>
              <a:rPr lang="en-US" altLang="ja-JP" b="1" dirty="0"/>
              <a:t>: </a:t>
            </a:r>
            <a:r>
              <a:rPr lang="ja-JP" altLang="en-US" b="1" dirty="0" smtClean="0"/>
              <a:t>整数値</a:t>
            </a:r>
            <a:endParaRPr lang="en-US" altLang="ja-JP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b="1" dirty="0" smtClean="0"/>
              <a:t>verbose</a:t>
            </a:r>
            <a:r>
              <a:rPr lang="en-US" altLang="ja-JP" b="1" dirty="0"/>
              <a:t>: </a:t>
            </a:r>
            <a:r>
              <a:rPr lang="ja-JP" altLang="en-US" b="1" dirty="0"/>
              <a:t>冗長モードで，</a:t>
            </a:r>
            <a:r>
              <a:rPr lang="en-US" altLang="ja-JP" b="1" dirty="0"/>
              <a:t>0</a:t>
            </a:r>
            <a:r>
              <a:rPr lang="ja-JP" altLang="en-US" b="1" dirty="0"/>
              <a:t>または</a:t>
            </a:r>
            <a:r>
              <a:rPr lang="en-US" altLang="ja-JP" b="1" dirty="0" smtClean="0"/>
              <a:t>1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b="1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b="1" dirty="0" smtClean="0"/>
              <a:t>戻り値</a:t>
            </a:r>
            <a:endParaRPr lang="en-US" altLang="ja-JP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ja-JP" altLang="en-US" b="1" dirty="0"/>
              <a:t>属するクラスの予測を格納した </a:t>
            </a:r>
            <a:r>
              <a:rPr lang="en-US" altLang="ja-JP" b="1" dirty="0" err="1"/>
              <a:t>Numpy</a:t>
            </a:r>
            <a:r>
              <a:rPr lang="en-US" altLang="ja-JP" b="1" dirty="0"/>
              <a:t> </a:t>
            </a:r>
            <a:r>
              <a:rPr lang="ja-JP" altLang="en-US" b="1" dirty="0"/>
              <a:t>配列</a:t>
            </a:r>
            <a:endParaRPr lang="en-US" altLang="ja-JP" b="1" dirty="0" smtClean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619125" y="2045675"/>
            <a:ext cx="10018713" cy="4185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3224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992" y="486507"/>
            <a:ext cx="11605846" cy="1752599"/>
          </a:xfrm>
        </p:spPr>
        <p:txBody>
          <a:bodyPr/>
          <a:lstStyle/>
          <a:p>
            <a:pPr fontAlgn="base"/>
            <a:r>
              <a:rPr lang="en-US" altLang="ja-JP" b="1" dirty="0" err="1" smtClean="0"/>
              <a:t>Keras</a:t>
            </a:r>
            <a:r>
              <a:rPr lang="ja-JP" altLang="en-US" b="1" dirty="0" smtClean="0"/>
              <a:t>のドキュメント</a:t>
            </a:r>
            <a:endParaRPr lang="ja-JP" altLang="en-US" b="1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19125" y="2239106"/>
            <a:ext cx="12168553" cy="4185138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/>
              <a:t>Sequential</a:t>
            </a:r>
            <a:r>
              <a:rPr lang="ja-JP" altLang="en-US" sz="3200" b="1" dirty="0"/>
              <a:t>モデルで</a:t>
            </a:r>
            <a:r>
              <a:rPr lang="en-US" altLang="ja-JP" sz="3200" b="1" dirty="0" err="1"/>
              <a:t>Keras</a:t>
            </a:r>
            <a:r>
              <a:rPr lang="ja-JP" altLang="en-US" sz="3200" b="1" dirty="0"/>
              <a:t>を始めてみよう</a:t>
            </a:r>
            <a:r>
              <a:rPr lang="en-US" altLang="ja-JP" sz="3200" b="1" dirty="0" smtClean="0">
                <a:hlinkClick r:id="rId2"/>
              </a:rPr>
              <a:t>https</a:t>
            </a:r>
            <a:r>
              <a:rPr lang="en-US" altLang="ja-JP" sz="3200" b="1" dirty="0">
                <a:hlinkClick r:id="rId2"/>
              </a:rPr>
              <a:t>://keras.io/ja/getting-started/sequential-model-guide</a:t>
            </a:r>
            <a:r>
              <a:rPr lang="en-US" altLang="ja-JP" sz="3200" b="1" dirty="0" smtClean="0">
                <a:hlinkClick r:id="rId2"/>
              </a:rPr>
              <a:t>/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3200" b="1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 err="1"/>
              <a:t>Keras</a:t>
            </a:r>
            <a:r>
              <a:rPr lang="en-US" altLang="ja-JP" sz="3200" b="1" dirty="0"/>
              <a:t> FAQ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>
                <a:hlinkClick r:id="rId3"/>
              </a:rPr>
              <a:t>https://keras.io/ja/getting-started/faq</a:t>
            </a:r>
            <a:r>
              <a:rPr lang="en-US" altLang="ja-JP" sz="3200" b="1" dirty="0" smtClean="0">
                <a:hlinkClick r:id="rId3"/>
              </a:rPr>
              <a:t>/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3200" b="1" dirty="0" smtClean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 err="1"/>
              <a:t>Keras</a:t>
            </a:r>
            <a:r>
              <a:rPr lang="ja-JP" altLang="en-US" sz="3200" b="1" dirty="0"/>
              <a:t>と</a:t>
            </a:r>
            <a:r>
              <a:rPr lang="ja-JP" altLang="en-US" sz="3200" b="1" dirty="0" smtClean="0"/>
              <a:t>は</a:t>
            </a:r>
            <a:endParaRPr lang="en-US" altLang="ja-JP" sz="3200" b="1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ja-JP" sz="3200" b="1" dirty="0">
                <a:hlinkClick r:id="rId4"/>
              </a:rPr>
              <a:t>https://keras.io/ja</a:t>
            </a:r>
            <a:r>
              <a:rPr lang="en-US" altLang="ja-JP" sz="3200" b="1" dirty="0" smtClean="0">
                <a:hlinkClick r:id="rId4"/>
              </a:rPr>
              <a:t>/</a:t>
            </a:r>
            <a:endParaRPr lang="en-US" altLang="ja-JP" sz="3200" b="1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ja-JP" sz="3200" b="1" dirty="0" smtClean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619125" y="2045675"/>
            <a:ext cx="10018713" cy="4185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8777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視差</Template>
  <TotalTime>12052</TotalTime>
  <Words>821</Words>
  <Application>Microsoft Macintosh PowerPoint</Application>
  <PresentationFormat>ワイド画面</PresentationFormat>
  <Paragraphs>124</Paragraphs>
  <Slides>17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Corbel</vt:lpstr>
      <vt:lpstr>HGｺﾞｼｯｸM</vt:lpstr>
      <vt:lpstr>Lato</vt:lpstr>
      <vt:lpstr>Yu Gothic</vt:lpstr>
      <vt:lpstr>Arial</vt:lpstr>
      <vt:lpstr>視差</vt:lpstr>
      <vt:lpstr>ディープラニング入門 第１０回</vt:lpstr>
      <vt:lpstr>今日の授業の内容</vt:lpstr>
      <vt:lpstr>PowerPoint プレゼンテーション</vt:lpstr>
      <vt:lpstr>コピー＆ペースト用のテキスト</vt:lpstr>
      <vt:lpstr>VNCViewerでコピ＆ペースト</vt:lpstr>
      <vt:lpstr>Keras：モデルの作成方法(Sequential) </vt:lpstr>
      <vt:lpstr>Keras：モデルの訓練</vt:lpstr>
      <vt:lpstr>Keras：モデルを使ったクラスの予測</vt:lpstr>
      <vt:lpstr>Kerasのドキュメント</vt:lpstr>
      <vt:lpstr>クラス内コンペティション</vt:lpstr>
      <vt:lpstr>Fashion MNIST</vt:lpstr>
      <vt:lpstr>クラス内コンペティションのURL</vt:lpstr>
      <vt:lpstr>提出ファイル作成用サンプルプログラム</vt:lpstr>
      <vt:lpstr>サンプルプログラムの概要</vt:lpstr>
      <vt:lpstr>サンプルプログラムの初期モデル</vt:lpstr>
      <vt:lpstr>コンペティション用サイトの概要</vt:lpstr>
      <vt:lpstr>ルール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ディープラニング入門</dc:title>
  <dc:creator>中谷賢一</dc:creator>
  <cp:lastModifiedBy>中谷賢一</cp:lastModifiedBy>
  <cp:revision>254</cp:revision>
  <cp:lastPrinted>2017-10-05T09:13:05Z</cp:lastPrinted>
  <dcterms:created xsi:type="dcterms:W3CDTF">2017-09-26T07:21:28Z</dcterms:created>
  <dcterms:modified xsi:type="dcterms:W3CDTF">2017-12-20T14:49:40Z</dcterms:modified>
</cp:coreProperties>
</file>