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99" r:id="rId3"/>
    <p:sldId id="257" r:id="rId4"/>
    <p:sldId id="295" r:id="rId5"/>
    <p:sldId id="264" r:id="rId6"/>
    <p:sldId id="297" r:id="rId7"/>
    <p:sldId id="298" r:id="rId8"/>
    <p:sldId id="288" r:id="rId9"/>
    <p:sldId id="259" r:id="rId10"/>
    <p:sldId id="265" r:id="rId11"/>
    <p:sldId id="296" r:id="rId12"/>
    <p:sldId id="260" r:id="rId13"/>
    <p:sldId id="300" r:id="rId14"/>
    <p:sldId id="266" r:id="rId15"/>
    <p:sldId id="267" r:id="rId16"/>
    <p:sldId id="268" r:id="rId17"/>
    <p:sldId id="261" r:id="rId18"/>
    <p:sldId id="271" r:id="rId19"/>
    <p:sldId id="301" r:id="rId20"/>
    <p:sldId id="269" r:id="rId21"/>
    <p:sldId id="270" r:id="rId22"/>
    <p:sldId id="262" r:id="rId23"/>
    <p:sldId id="263" r:id="rId24"/>
    <p:sldId id="272" r:id="rId25"/>
    <p:sldId id="273" r:id="rId26"/>
    <p:sldId id="302" r:id="rId27"/>
    <p:sldId id="274" r:id="rId28"/>
    <p:sldId id="275" r:id="rId29"/>
    <p:sldId id="285" r:id="rId30"/>
    <p:sldId id="258" r:id="rId31"/>
    <p:sldId id="281" r:id="rId32"/>
    <p:sldId id="280" r:id="rId33"/>
    <p:sldId id="282" r:id="rId34"/>
    <p:sldId id="276" r:id="rId35"/>
    <p:sldId id="277" r:id="rId36"/>
    <p:sldId id="278" r:id="rId37"/>
    <p:sldId id="279" r:id="rId38"/>
    <p:sldId id="283" r:id="rId39"/>
    <p:sldId id="286" r:id="rId40"/>
    <p:sldId id="287" r:id="rId41"/>
    <p:sldId id="284" r:id="rId42"/>
    <p:sldId id="290" r:id="rId43"/>
    <p:sldId id="289" r:id="rId44"/>
    <p:sldId id="291" r:id="rId45"/>
    <p:sldId id="294" r:id="rId46"/>
    <p:sldId id="292" r:id="rId4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p:restoredTop sz="95196"/>
  </p:normalViewPr>
  <p:slideViewPr>
    <p:cSldViewPr snapToGrid="0" snapToObjects="1">
      <p:cViewPr>
        <p:scale>
          <a:sx n="84" d="100"/>
          <a:sy n="84" d="100"/>
        </p:scale>
        <p:origin x="139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41F370-A837-AC47-85CD-FFC337EB4E15}" type="doc">
      <dgm:prSet loTypeId="urn:microsoft.com/office/officeart/2005/8/layout/target1" loCatId="" qsTypeId="urn:microsoft.com/office/officeart/2005/8/quickstyle/simple4" qsCatId="simple" csTypeId="urn:microsoft.com/office/officeart/2005/8/colors/colorful2" csCatId="colorful" phldr="1"/>
      <dgm:spPr/>
    </dgm:pt>
    <dgm:pt modelId="{BF2D280C-3B1E-C640-8F0F-897381D2F47B}">
      <dgm:prSet phldrT="[テキスト]"/>
      <dgm:spPr/>
      <dgm:t>
        <a:bodyPr/>
        <a:lstStyle/>
        <a:p>
          <a:r>
            <a:rPr kumimoji="1" lang="ja-JP" altLang="en-US" dirty="0" smtClean="0"/>
            <a:t>保有個人データ</a:t>
          </a:r>
          <a:endParaRPr kumimoji="1" lang="ja-JP" altLang="en-US" dirty="0"/>
        </a:p>
      </dgm:t>
    </dgm:pt>
    <dgm:pt modelId="{0E9D763C-C915-644D-ACB8-C78F2E21F4A3}" type="parTrans" cxnId="{25866088-2505-DF4A-B278-FDC681823160}">
      <dgm:prSet/>
      <dgm:spPr/>
      <dgm:t>
        <a:bodyPr/>
        <a:lstStyle/>
        <a:p>
          <a:endParaRPr kumimoji="1" lang="ja-JP" altLang="en-US"/>
        </a:p>
      </dgm:t>
    </dgm:pt>
    <dgm:pt modelId="{598160A8-8A69-0346-930C-9882954792B9}" type="sibTrans" cxnId="{25866088-2505-DF4A-B278-FDC681823160}">
      <dgm:prSet/>
      <dgm:spPr/>
      <dgm:t>
        <a:bodyPr/>
        <a:lstStyle/>
        <a:p>
          <a:endParaRPr kumimoji="1" lang="ja-JP" altLang="en-US"/>
        </a:p>
      </dgm:t>
    </dgm:pt>
    <dgm:pt modelId="{CF7D7BA5-F530-874C-9963-803AB0D96C84}">
      <dgm:prSet phldrT="[テキスト]"/>
      <dgm:spPr/>
      <dgm:t>
        <a:bodyPr/>
        <a:lstStyle/>
        <a:p>
          <a:r>
            <a:rPr kumimoji="1" lang="ja-JP" altLang="en-US" smtClean="0"/>
            <a:t>個人</a:t>
          </a:r>
          <a:r>
            <a:rPr kumimoji="1" lang="ja-JP" altLang="en-US" smtClean="0"/>
            <a:t>データ</a:t>
          </a:r>
          <a:endParaRPr kumimoji="1" lang="ja-JP" altLang="en-US" dirty="0"/>
        </a:p>
      </dgm:t>
    </dgm:pt>
    <dgm:pt modelId="{CBC77464-906B-B04C-B2D7-E119EE584C6F}" type="parTrans" cxnId="{CDA47E6D-A6C8-2946-8DDC-FF1DFAE6BF88}">
      <dgm:prSet/>
      <dgm:spPr/>
      <dgm:t>
        <a:bodyPr/>
        <a:lstStyle/>
        <a:p>
          <a:endParaRPr kumimoji="1" lang="ja-JP" altLang="en-US"/>
        </a:p>
      </dgm:t>
    </dgm:pt>
    <dgm:pt modelId="{260E5D8A-56EF-1240-B803-E8FC1EBDCD4A}" type="sibTrans" cxnId="{CDA47E6D-A6C8-2946-8DDC-FF1DFAE6BF88}">
      <dgm:prSet/>
      <dgm:spPr/>
      <dgm:t>
        <a:bodyPr/>
        <a:lstStyle/>
        <a:p>
          <a:endParaRPr kumimoji="1" lang="ja-JP" altLang="en-US"/>
        </a:p>
      </dgm:t>
    </dgm:pt>
    <dgm:pt modelId="{3E458995-A52E-BE43-9738-58E2B411827D}">
      <dgm:prSet phldrT="[テキスト]"/>
      <dgm:spPr/>
      <dgm:t>
        <a:bodyPr/>
        <a:lstStyle/>
        <a:p>
          <a:r>
            <a:rPr kumimoji="1" lang="ja-JP" altLang="en-US" dirty="0" smtClean="0"/>
            <a:t>個人情報</a:t>
          </a:r>
          <a:endParaRPr kumimoji="1" lang="ja-JP" altLang="en-US" dirty="0"/>
        </a:p>
      </dgm:t>
    </dgm:pt>
    <dgm:pt modelId="{6093F13F-0A92-214E-8C0E-4338002A236D}" type="parTrans" cxnId="{DF12E8F2-CD6D-1042-9CE4-F4533F9A65FD}">
      <dgm:prSet/>
      <dgm:spPr/>
      <dgm:t>
        <a:bodyPr/>
        <a:lstStyle/>
        <a:p>
          <a:endParaRPr kumimoji="1" lang="ja-JP" altLang="en-US"/>
        </a:p>
      </dgm:t>
    </dgm:pt>
    <dgm:pt modelId="{8885BDEE-FB47-8140-9107-53F0FE44658A}" type="sibTrans" cxnId="{DF12E8F2-CD6D-1042-9CE4-F4533F9A65FD}">
      <dgm:prSet/>
      <dgm:spPr/>
      <dgm:t>
        <a:bodyPr/>
        <a:lstStyle/>
        <a:p>
          <a:endParaRPr kumimoji="1" lang="ja-JP" altLang="en-US"/>
        </a:p>
      </dgm:t>
    </dgm:pt>
    <dgm:pt modelId="{AEC3C991-FE9C-9145-A522-9FB4E8A0DFD9}" type="pres">
      <dgm:prSet presAssocID="{BD41F370-A837-AC47-85CD-FFC337EB4E15}" presName="composite" presStyleCnt="0">
        <dgm:presLayoutVars>
          <dgm:chMax val="5"/>
          <dgm:dir/>
          <dgm:resizeHandles val="exact"/>
        </dgm:presLayoutVars>
      </dgm:prSet>
      <dgm:spPr/>
    </dgm:pt>
    <dgm:pt modelId="{8B66DFC4-34B7-0047-8AAB-30D7B42CCB32}" type="pres">
      <dgm:prSet presAssocID="{BF2D280C-3B1E-C640-8F0F-897381D2F47B}" presName="circle1" presStyleLbl="lnNode1" presStyleIdx="0" presStyleCnt="3"/>
      <dgm:spPr/>
    </dgm:pt>
    <dgm:pt modelId="{03BD6276-1AE9-C445-8403-D0F2AAC6A1C8}" type="pres">
      <dgm:prSet presAssocID="{BF2D280C-3B1E-C640-8F0F-897381D2F47B}" presName="text1" presStyleLbl="revTx" presStyleIdx="0" presStyleCnt="3" custScaleX="239000">
        <dgm:presLayoutVars>
          <dgm:bulletEnabled val="1"/>
        </dgm:presLayoutVars>
      </dgm:prSet>
      <dgm:spPr/>
      <dgm:t>
        <a:bodyPr/>
        <a:lstStyle/>
        <a:p>
          <a:endParaRPr kumimoji="1" lang="ja-JP" altLang="en-US"/>
        </a:p>
      </dgm:t>
    </dgm:pt>
    <dgm:pt modelId="{DCE3D7E7-A352-A04A-B26F-53CC3285CDE9}" type="pres">
      <dgm:prSet presAssocID="{BF2D280C-3B1E-C640-8F0F-897381D2F47B}" presName="line1" presStyleLbl="callout" presStyleIdx="0" presStyleCnt="6"/>
      <dgm:spPr/>
    </dgm:pt>
    <dgm:pt modelId="{91C28A6B-A5CE-314F-99F8-D63D29F2FED9}" type="pres">
      <dgm:prSet presAssocID="{BF2D280C-3B1E-C640-8F0F-897381D2F47B}" presName="d1" presStyleLbl="callout" presStyleIdx="1" presStyleCnt="6"/>
      <dgm:spPr/>
    </dgm:pt>
    <dgm:pt modelId="{EB790B0B-1AB0-2048-8BC7-A38486F3FB7A}" type="pres">
      <dgm:prSet presAssocID="{CF7D7BA5-F530-874C-9963-803AB0D96C84}" presName="circle2" presStyleLbl="lnNode1" presStyleIdx="1" presStyleCnt="3"/>
      <dgm:spPr/>
    </dgm:pt>
    <dgm:pt modelId="{9AEEF934-F63A-4A40-8B39-B1D728270253}" type="pres">
      <dgm:prSet presAssocID="{CF7D7BA5-F530-874C-9963-803AB0D96C84}" presName="text2" presStyleLbl="revTx" presStyleIdx="1" presStyleCnt="3" custScaleX="173282" custLinFactNeighborX="24859" custLinFactNeighborY="1291">
        <dgm:presLayoutVars>
          <dgm:bulletEnabled val="1"/>
        </dgm:presLayoutVars>
      </dgm:prSet>
      <dgm:spPr/>
      <dgm:t>
        <a:bodyPr/>
        <a:lstStyle/>
        <a:p>
          <a:endParaRPr kumimoji="1" lang="ja-JP" altLang="en-US"/>
        </a:p>
      </dgm:t>
    </dgm:pt>
    <dgm:pt modelId="{0FE267B1-2E35-654C-9101-AF700183757A}" type="pres">
      <dgm:prSet presAssocID="{CF7D7BA5-F530-874C-9963-803AB0D96C84}" presName="line2" presStyleLbl="callout" presStyleIdx="2" presStyleCnt="6"/>
      <dgm:spPr/>
    </dgm:pt>
    <dgm:pt modelId="{B6C740C8-7CDB-664A-9063-A419301C1101}" type="pres">
      <dgm:prSet presAssocID="{CF7D7BA5-F530-874C-9963-803AB0D96C84}" presName="d2" presStyleLbl="callout" presStyleIdx="3" presStyleCnt="6"/>
      <dgm:spPr/>
    </dgm:pt>
    <dgm:pt modelId="{53EC4592-812D-B947-BAE6-456A913AB865}" type="pres">
      <dgm:prSet presAssocID="{3E458995-A52E-BE43-9738-58E2B411827D}" presName="circle3" presStyleLbl="lnNode1" presStyleIdx="2" presStyleCnt="3" custScaleX="129622" custScaleY="133333"/>
      <dgm:spPr/>
    </dgm:pt>
    <dgm:pt modelId="{07CDE536-D91E-754F-BBF4-3AD4D7D47762}" type="pres">
      <dgm:prSet presAssocID="{3E458995-A52E-BE43-9738-58E2B411827D}" presName="text3" presStyleLbl="revTx" presStyleIdx="2" presStyleCnt="3">
        <dgm:presLayoutVars>
          <dgm:bulletEnabled val="1"/>
        </dgm:presLayoutVars>
      </dgm:prSet>
      <dgm:spPr/>
      <dgm:t>
        <a:bodyPr/>
        <a:lstStyle/>
        <a:p>
          <a:endParaRPr kumimoji="1" lang="ja-JP" altLang="en-US"/>
        </a:p>
      </dgm:t>
    </dgm:pt>
    <dgm:pt modelId="{57B0B550-6BDF-3A4F-B62B-D0895924D254}" type="pres">
      <dgm:prSet presAssocID="{3E458995-A52E-BE43-9738-58E2B411827D}" presName="line3" presStyleLbl="callout" presStyleIdx="4" presStyleCnt="6"/>
      <dgm:spPr/>
    </dgm:pt>
    <dgm:pt modelId="{0626F178-24FB-F949-9B6C-6FA6F8AF5977}" type="pres">
      <dgm:prSet presAssocID="{3E458995-A52E-BE43-9738-58E2B411827D}" presName="d3" presStyleLbl="callout" presStyleIdx="5" presStyleCnt="6"/>
      <dgm:spPr/>
    </dgm:pt>
  </dgm:ptLst>
  <dgm:cxnLst>
    <dgm:cxn modelId="{DF12E8F2-CD6D-1042-9CE4-F4533F9A65FD}" srcId="{BD41F370-A837-AC47-85CD-FFC337EB4E15}" destId="{3E458995-A52E-BE43-9738-58E2B411827D}" srcOrd="2" destOrd="0" parTransId="{6093F13F-0A92-214E-8C0E-4338002A236D}" sibTransId="{8885BDEE-FB47-8140-9107-53F0FE44658A}"/>
    <dgm:cxn modelId="{C7BCB52F-0A4E-1643-A5F8-C0EB58A24DE3}" type="presOf" srcId="{3E458995-A52E-BE43-9738-58E2B411827D}" destId="{07CDE536-D91E-754F-BBF4-3AD4D7D47762}" srcOrd="0" destOrd="0" presId="urn:microsoft.com/office/officeart/2005/8/layout/target1"/>
    <dgm:cxn modelId="{3D1A937E-111C-CB41-9D9F-6428E60701DA}" type="presOf" srcId="{BD41F370-A837-AC47-85CD-FFC337EB4E15}" destId="{AEC3C991-FE9C-9145-A522-9FB4E8A0DFD9}" srcOrd="0" destOrd="0" presId="urn:microsoft.com/office/officeart/2005/8/layout/target1"/>
    <dgm:cxn modelId="{9C77165E-1CD1-EA4E-A88D-5F33C578754C}" type="presOf" srcId="{BF2D280C-3B1E-C640-8F0F-897381D2F47B}" destId="{03BD6276-1AE9-C445-8403-D0F2AAC6A1C8}" srcOrd="0" destOrd="0" presId="urn:microsoft.com/office/officeart/2005/8/layout/target1"/>
    <dgm:cxn modelId="{25866088-2505-DF4A-B278-FDC681823160}" srcId="{BD41F370-A837-AC47-85CD-FFC337EB4E15}" destId="{BF2D280C-3B1E-C640-8F0F-897381D2F47B}" srcOrd="0" destOrd="0" parTransId="{0E9D763C-C915-644D-ACB8-C78F2E21F4A3}" sibTransId="{598160A8-8A69-0346-930C-9882954792B9}"/>
    <dgm:cxn modelId="{908239F2-EA80-454C-94EA-813280D32CAC}" type="presOf" srcId="{CF7D7BA5-F530-874C-9963-803AB0D96C84}" destId="{9AEEF934-F63A-4A40-8B39-B1D728270253}" srcOrd="0" destOrd="0" presId="urn:microsoft.com/office/officeart/2005/8/layout/target1"/>
    <dgm:cxn modelId="{CDA47E6D-A6C8-2946-8DDC-FF1DFAE6BF88}" srcId="{BD41F370-A837-AC47-85CD-FFC337EB4E15}" destId="{CF7D7BA5-F530-874C-9963-803AB0D96C84}" srcOrd="1" destOrd="0" parTransId="{CBC77464-906B-B04C-B2D7-E119EE584C6F}" sibTransId="{260E5D8A-56EF-1240-B803-E8FC1EBDCD4A}"/>
    <dgm:cxn modelId="{DD979581-1B01-5C48-855A-6C4A59319EF3}" type="presParOf" srcId="{AEC3C991-FE9C-9145-A522-9FB4E8A0DFD9}" destId="{8B66DFC4-34B7-0047-8AAB-30D7B42CCB32}" srcOrd="0" destOrd="0" presId="urn:microsoft.com/office/officeart/2005/8/layout/target1"/>
    <dgm:cxn modelId="{45650285-D965-3B42-A461-F9BF56C1FE04}" type="presParOf" srcId="{AEC3C991-FE9C-9145-A522-9FB4E8A0DFD9}" destId="{03BD6276-1AE9-C445-8403-D0F2AAC6A1C8}" srcOrd="1" destOrd="0" presId="urn:microsoft.com/office/officeart/2005/8/layout/target1"/>
    <dgm:cxn modelId="{D8EFC2EC-9EB0-6845-AEC0-B1E11F42F60C}" type="presParOf" srcId="{AEC3C991-FE9C-9145-A522-9FB4E8A0DFD9}" destId="{DCE3D7E7-A352-A04A-B26F-53CC3285CDE9}" srcOrd="2" destOrd="0" presId="urn:microsoft.com/office/officeart/2005/8/layout/target1"/>
    <dgm:cxn modelId="{70633FF9-1139-B04D-97F9-948BEFF3B80C}" type="presParOf" srcId="{AEC3C991-FE9C-9145-A522-9FB4E8A0DFD9}" destId="{91C28A6B-A5CE-314F-99F8-D63D29F2FED9}" srcOrd="3" destOrd="0" presId="urn:microsoft.com/office/officeart/2005/8/layout/target1"/>
    <dgm:cxn modelId="{50908B5A-8986-A34A-8F10-2FFB8EA74379}" type="presParOf" srcId="{AEC3C991-FE9C-9145-A522-9FB4E8A0DFD9}" destId="{EB790B0B-1AB0-2048-8BC7-A38486F3FB7A}" srcOrd="4" destOrd="0" presId="urn:microsoft.com/office/officeart/2005/8/layout/target1"/>
    <dgm:cxn modelId="{4D4319FD-DDE5-7642-8F91-7C3EEEE8B659}" type="presParOf" srcId="{AEC3C991-FE9C-9145-A522-9FB4E8A0DFD9}" destId="{9AEEF934-F63A-4A40-8B39-B1D728270253}" srcOrd="5" destOrd="0" presId="urn:microsoft.com/office/officeart/2005/8/layout/target1"/>
    <dgm:cxn modelId="{66603BD2-336B-CA41-ADAF-064C35C53200}" type="presParOf" srcId="{AEC3C991-FE9C-9145-A522-9FB4E8A0DFD9}" destId="{0FE267B1-2E35-654C-9101-AF700183757A}" srcOrd="6" destOrd="0" presId="urn:microsoft.com/office/officeart/2005/8/layout/target1"/>
    <dgm:cxn modelId="{71BBEC18-4F2B-414B-AD66-C98F57B4B680}" type="presParOf" srcId="{AEC3C991-FE9C-9145-A522-9FB4E8A0DFD9}" destId="{B6C740C8-7CDB-664A-9063-A419301C1101}" srcOrd="7" destOrd="0" presId="urn:microsoft.com/office/officeart/2005/8/layout/target1"/>
    <dgm:cxn modelId="{AF6EE18F-61A1-AB4A-AA25-537A02B68F44}" type="presParOf" srcId="{AEC3C991-FE9C-9145-A522-9FB4E8A0DFD9}" destId="{53EC4592-812D-B947-BAE6-456A913AB865}" srcOrd="8" destOrd="0" presId="urn:microsoft.com/office/officeart/2005/8/layout/target1"/>
    <dgm:cxn modelId="{5DC921C4-09A2-9E4A-B941-29072418CA85}" type="presParOf" srcId="{AEC3C991-FE9C-9145-A522-9FB4E8A0DFD9}" destId="{07CDE536-D91E-754F-BBF4-3AD4D7D47762}" srcOrd="9" destOrd="0" presId="urn:microsoft.com/office/officeart/2005/8/layout/target1"/>
    <dgm:cxn modelId="{B0C65C42-AD2D-BF48-BA50-79C3C330744C}" type="presParOf" srcId="{AEC3C991-FE9C-9145-A522-9FB4E8A0DFD9}" destId="{57B0B550-6BDF-3A4F-B62B-D0895924D254}" srcOrd="10" destOrd="0" presId="urn:microsoft.com/office/officeart/2005/8/layout/target1"/>
    <dgm:cxn modelId="{20FFB02B-2797-174B-B367-3FDFE946D80C}" type="presParOf" srcId="{AEC3C991-FE9C-9145-A522-9FB4E8A0DFD9}" destId="{0626F178-24FB-F949-9B6C-6FA6F8AF5977}" srcOrd="11"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568CDF-221A-8A4B-BED1-40D05DFABFC2}"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kumimoji="1" lang="ja-JP" altLang="en-US"/>
        </a:p>
      </dgm:t>
    </dgm:pt>
    <dgm:pt modelId="{5F821F41-FFAE-1B46-A23A-95111A1C83E9}">
      <dgm:prSet phldrT="[テキスト]"/>
      <dgm:spPr/>
      <dgm:t>
        <a:bodyPr/>
        <a:lstStyle/>
        <a:p>
          <a:r>
            <a:rPr kumimoji="1" lang="ja-JP" altLang="en-US" dirty="0" smtClean="0"/>
            <a:t>あらかじめ利用目的をできるだけ特定</a:t>
          </a:r>
          <a:endParaRPr kumimoji="1" lang="ja-JP" altLang="en-US" dirty="0"/>
        </a:p>
      </dgm:t>
    </dgm:pt>
    <dgm:pt modelId="{12464FD1-B630-E64D-95AB-E27DFF76494F}" type="parTrans" cxnId="{025E6090-8B35-3B46-A0CE-AB7DF68685A2}">
      <dgm:prSet/>
      <dgm:spPr/>
      <dgm:t>
        <a:bodyPr/>
        <a:lstStyle/>
        <a:p>
          <a:endParaRPr kumimoji="1" lang="ja-JP" altLang="en-US"/>
        </a:p>
      </dgm:t>
    </dgm:pt>
    <dgm:pt modelId="{DF04550F-2A17-F94C-A23B-6240790C6427}" type="sibTrans" cxnId="{025E6090-8B35-3B46-A0CE-AB7DF68685A2}">
      <dgm:prSet/>
      <dgm:spPr/>
      <dgm:t>
        <a:bodyPr/>
        <a:lstStyle/>
        <a:p>
          <a:endParaRPr kumimoji="1" lang="ja-JP" altLang="en-US"/>
        </a:p>
      </dgm:t>
    </dgm:pt>
    <dgm:pt modelId="{D9287A90-F4CE-5146-AAB5-AD5E8B5CE32D}">
      <dgm:prSet phldrT="[テキスト]"/>
      <dgm:spPr/>
      <dgm:t>
        <a:bodyPr/>
        <a:lstStyle/>
        <a:p>
          <a:r>
            <a:rPr kumimoji="1" lang="ja-JP" altLang="en-US" dirty="0" smtClean="0"/>
            <a:t>利用目的の</a:t>
          </a:r>
        </a:p>
        <a:p>
          <a:r>
            <a:rPr kumimoji="1" lang="ja-JP" altLang="en-US" dirty="0" smtClean="0"/>
            <a:t>範囲内で利用</a:t>
          </a:r>
          <a:endParaRPr kumimoji="1" lang="ja-JP" altLang="en-US" dirty="0"/>
        </a:p>
      </dgm:t>
    </dgm:pt>
    <dgm:pt modelId="{9FC93BB6-AC36-B54C-801D-CAF65789EA24}" type="parTrans" cxnId="{E71AFCFB-8A14-B945-9173-A220FA0B1FE8}">
      <dgm:prSet/>
      <dgm:spPr/>
      <dgm:t>
        <a:bodyPr/>
        <a:lstStyle/>
        <a:p>
          <a:endParaRPr kumimoji="1" lang="ja-JP" altLang="en-US"/>
        </a:p>
      </dgm:t>
    </dgm:pt>
    <dgm:pt modelId="{2979B211-3BE3-F540-920C-5CB8EC8D7048}" type="sibTrans" cxnId="{E71AFCFB-8A14-B945-9173-A220FA0B1FE8}">
      <dgm:prSet/>
      <dgm:spPr/>
      <dgm:t>
        <a:bodyPr/>
        <a:lstStyle/>
        <a:p>
          <a:endParaRPr kumimoji="1" lang="ja-JP" altLang="en-US"/>
        </a:p>
      </dgm:t>
    </dgm:pt>
    <dgm:pt modelId="{64765E55-CCF8-D141-93CF-52C23A21ECA9}">
      <dgm:prSet phldrT="[テキスト]"/>
      <dgm:spPr/>
      <dgm:t>
        <a:bodyPr/>
        <a:lstStyle/>
        <a:p>
          <a:r>
            <a:rPr lang="ja-JP" altLang="en-US" dirty="0" smtClean="0"/>
            <a:t>適正な方法で</a:t>
          </a:r>
        </a:p>
        <a:p>
          <a:r>
            <a:rPr lang="ja-JP" altLang="en-US" dirty="0" smtClean="0"/>
            <a:t>取得</a:t>
          </a:r>
          <a:endParaRPr kumimoji="1" lang="ja-JP" altLang="en-US" dirty="0"/>
        </a:p>
      </dgm:t>
    </dgm:pt>
    <dgm:pt modelId="{046027C7-1CC8-C54F-808D-9C6689A2AFDE}" type="parTrans" cxnId="{544C9FB6-EBF9-1F49-A9C3-2CDD6DDAC5C6}">
      <dgm:prSet/>
      <dgm:spPr/>
      <dgm:t>
        <a:bodyPr/>
        <a:lstStyle/>
        <a:p>
          <a:endParaRPr kumimoji="1" lang="ja-JP" altLang="en-US"/>
        </a:p>
      </dgm:t>
    </dgm:pt>
    <dgm:pt modelId="{98753A82-AF12-F44A-8A10-50D99CD51D4A}" type="sibTrans" cxnId="{544C9FB6-EBF9-1F49-A9C3-2CDD6DDAC5C6}">
      <dgm:prSet/>
      <dgm:spPr/>
      <dgm:t>
        <a:bodyPr/>
        <a:lstStyle/>
        <a:p>
          <a:endParaRPr kumimoji="1" lang="ja-JP" altLang="en-US"/>
        </a:p>
      </dgm:t>
    </dgm:pt>
    <dgm:pt modelId="{556BD33F-BB96-2543-AAF1-31AB0CF59727}">
      <dgm:prSet phldrT="[テキスト]"/>
      <dgm:spPr/>
      <dgm:t>
        <a:bodyPr/>
        <a:lstStyle/>
        <a:p>
          <a:r>
            <a:rPr kumimoji="1" lang="ja-JP" altLang="en-US" dirty="0" smtClean="0"/>
            <a:t>利用目的の</a:t>
          </a:r>
        </a:p>
        <a:p>
          <a:r>
            <a:rPr kumimoji="1" lang="ja-JP" altLang="en-US" dirty="0" smtClean="0"/>
            <a:t>通知・公表等</a:t>
          </a:r>
          <a:endParaRPr kumimoji="1" lang="ja-JP" altLang="en-US" dirty="0"/>
        </a:p>
      </dgm:t>
    </dgm:pt>
    <dgm:pt modelId="{2B43C5AA-8D5D-F64E-A57A-C5427808954F}" type="parTrans" cxnId="{539A7854-1361-BC4A-9EA4-B09A613F09EE}">
      <dgm:prSet/>
      <dgm:spPr/>
      <dgm:t>
        <a:bodyPr/>
        <a:lstStyle/>
        <a:p>
          <a:endParaRPr kumimoji="1" lang="ja-JP" altLang="en-US"/>
        </a:p>
      </dgm:t>
    </dgm:pt>
    <dgm:pt modelId="{CA5320E0-ABE2-5748-9178-86339F79FD01}" type="sibTrans" cxnId="{539A7854-1361-BC4A-9EA4-B09A613F09EE}">
      <dgm:prSet/>
      <dgm:spPr/>
      <dgm:t>
        <a:bodyPr/>
        <a:lstStyle/>
        <a:p>
          <a:endParaRPr kumimoji="1" lang="ja-JP" altLang="en-US"/>
        </a:p>
      </dgm:t>
    </dgm:pt>
    <dgm:pt modelId="{44859E33-5BE3-7E45-B262-4277A4A469FF}" type="pres">
      <dgm:prSet presAssocID="{F4568CDF-221A-8A4B-BED1-40D05DFABFC2}" presName="diagram" presStyleCnt="0">
        <dgm:presLayoutVars>
          <dgm:dir/>
          <dgm:resizeHandles val="exact"/>
        </dgm:presLayoutVars>
      </dgm:prSet>
      <dgm:spPr/>
      <dgm:t>
        <a:bodyPr/>
        <a:lstStyle/>
        <a:p>
          <a:endParaRPr kumimoji="1" lang="ja-JP" altLang="en-US"/>
        </a:p>
      </dgm:t>
    </dgm:pt>
    <dgm:pt modelId="{F29FBF04-FC62-354C-978E-8EB55392FBC7}" type="pres">
      <dgm:prSet presAssocID="{5F821F41-FFAE-1B46-A23A-95111A1C83E9}" presName="node" presStyleLbl="node1" presStyleIdx="0" presStyleCnt="4">
        <dgm:presLayoutVars>
          <dgm:bulletEnabled val="1"/>
        </dgm:presLayoutVars>
      </dgm:prSet>
      <dgm:spPr/>
      <dgm:t>
        <a:bodyPr/>
        <a:lstStyle/>
        <a:p>
          <a:endParaRPr kumimoji="1" lang="ja-JP" altLang="en-US"/>
        </a:p>
      </dgm:t>
    </dgm:pt>
    <dgm:pt modelId="{6CC10393-604A-9849-A254-95058AC04307}" type="pres">
      <dgm:prSet presAssocID="{DF04550F-2A17-F94C-A23B-6240790C6427}" presName="sibTrans" presStyleCnt="0"/>
      <dgm:spPr/>
    </dgm:pt>
    <dgm:pt modelId="{927A688F-C178-BB4A-8D7E-651E1DE3E669}" type="pres">
      <dgm:prSet presAssocID="{D9287A90-F4CE-5146-AAB5-AD5E8B5CE32D}" presName="node" presStyleLbl="node1" presStyleIdx="1" presStyleCnt="4">
        <dgm:presLayoutVars>
          <dgm:bulletEnabled val="1"/>
        </dgm:presLayoutVars>
      </dgm:prSet>
      <dgm:spPr/>
      <dgm:t>
        <a:bodyPr/>
        <a:lstStyle/>
        <a:p>
          <a:endParaRPr kumimoji="1" lang="ja-JP" altLang="en-US"/>
        </a:p>
      </dgm:t>
    </dgm:pt>
    <dgm:pt modelId="{ADC9E53F-E070-C840-ABDB-802363552C3C}" type="pres">
      <dgm:prSet presAssocID="{2979B211-3BE3-F540-920C-5CB8EC8D7048}" presName="sibTrans" presStyleCnt="0"/>
      <dgm:spPr/>
    </dgm:pt>
    <dgm:pt modelId="{EC40C907-9891-4947-BC3E-215D07B869B9}" type="pres">
      <dgm:prSet presAssocID="{64765E55-CCF8-D141-93CF-52C23A21ECA9}" presName="node" presStyleLbl="node1" presStyleIdx="2" presStyleCnt="4">
        <dgm:presLayoutVars>
          <dgm:bulletEnabled val="1"/>
        </dgm:presLayoutVars>
      </dgm:prSet>
      <dgm:spPr/>
      <dgm:t>
        <a:bodyPr/>
        <a:lstStyle/>
        <a:p>
          <a:endParaRPr kumimoji="1" lang="ja-JP" altLang="en-US"/>
        </a:p>
      </dgm:t>
    </dgm:pt>
    <dgm:pt modelId="{95AD6BE2-5B39-B94F-A02B-B219024EC261}" type="pres">
      <dgm:prSet presAssocID="{98753A82-AF12-F44A-8A10-50D99CD51D4A}" presName="sibTrans" presStyleCnt="0"/>
      <dgm:spPr/>
    </dgm:pt>
    <dgm:pt modelId="{804BC945-7F5B-8242-8B24-807FC4837D37}" type="pres">
      <dgm:prSet presAssocID="{556BD33F-BB96-2543-AAF1-31AB0CF59727}" presName="node" presStyleLbl="node1" presStyleIdx="3" presStyleCnt="4">
        <dgm:presLayoutVars>
          <dgm:bulletEnabled val="1"/>
        </dgm:presLayoutVars>
      </dgm:prSet>
      <dgm:spPr/>
      <dgm:t>
        <a:bodyPr/>
        <a:lstStyle/>
        <a:p>
          <a:endParaRPr kumimoji="1" lang="ja-JP" altLang="en-US"/>
        </a:p>
      </dgm:t>
    </dgm:pt>
  </dgm:ptLst>
  <dgm:cxnLst>
    <dgm:cxn modelId="{FB346AFF-623B-474E-B727-C29CFECB1E2A}" type="presOf" srcId="{F4568CDF-221A-8A4B-BED1-40D05DFABFC2}" destId="{44859E33-5BE3-7E45-B262-4277A4A469FF}" srcOrd="0" destOrd="0" presId="urn:microsoft.com/office/officeart/2005/8/layout/default"/>
    <dgm:cxn modelId="{539A7854-1361-BC4A-9EA4-B09A613F09EE}" srcId="{F4568CDF-221A-8A4B-BED1-40D05DFABFC2}" destId="{556BD33F-BB96-2543-AAF1-31AB0CF59727}" srcOrd="3" destOrd="0" parTransId="{2B43C5AA-8D5D-F64E-A57A-C5427808954F}" sibTransId="{CA5320E0-ABE2-5748-9178-86339F79FD01}"/>
    <dgm:cxn modelId="{025E6090-8B35-3B46-A0CE-AB7DF68685A2}" srcId="{F4568CDF-221A-8A4B-BED1-40D05DFABFC2}" destId="{5F821F41-FFAE-1B46-A23A-95111A1C83E9}" srcOrd="0" destOrd="0" parTransId="{12464FD1-B630-E64D-95AB-E27DFF76494F}" sibTransId="{DF04550F-2A17-F94C-A23B-6240790C6427}"/>
    <dgm:cxn modelId="{544C9FB6-EBF9-1F49-A9C3-2CDD6DDAC5C6}" srcId="{F4568CDF-221A-8A4B-BED1-40D05DFABFC2}" destId="{64765E55-CCF8-D141-93CF-52C23A21ECA9}" srcOrd="2" destOrd="0" parTransId="{046027C7-1CC8-C54F-808D-9C6689A2AFDE}" sibTransId="{98753A82-AF12-F44A-8A10-50D99CD51D4A}"/>
    <dgm:cxn modelId="{309D141B-B6F9-B14E-AFA7-538D582B1D1B}" type="presOf" srcId="{64765E55-CCF8-D141-93CF-52C23A21ECA9}" destId="{EC40C907-9891-4947-BC3E-215D07B869B9}" srcOrd="0" destOrd="0" presId="urn:microsoft.com/office/officeart/2005/8/layout/default"/>
    <dgm:cxn modelId="{AD9B5102-CF22-E247-9124-0178CC5B14C3}" type="presOf" srcId="{5F821F41-FFAE-1B46-A23A-95111A1C83E9}" destId="{F29FBF04-FC62-354C-978E-8EB55392FBC7}" srcOrd="0" destOrd="0" presId="urn:microsoft.com/office/officeart/2005/8/layout/default"/>
    <dgm:cxn modelId="{E71AFCFB-8A14-B945-9173-A220FA0B1FE8}" srcId="{F4568CDF-221A-8A4B-BED1-40D05DFABFC2}" destId="{D9287A90-F4CE-5146-AAB5-AD5E8B5CE32D}" srcOrd="1" destOrd="0" parTransId="{9FC93BB6-AC36-B54C-801D-CAF65789EA24}" sibTransId="{2979B211-3BE3-F540-920C-5CB8EC8D7048}"/>
    <dgm:cxn modelId="{302E8C7B-2B9D-8542-AEB9-C925A2794A16}" type="presOf" srcId="{556BD33F-BB96-2543-AAF1-31AB0CF59727}" destId="{804BC945-7F5B-8242-8B24-807FC4837D37}" srcOrd="0" destOrd="0" presId="urn:microsoft.com/office/officeart/2005/8/layout/default"/>
    <dgm:cxn modelId="{6C68C813-E129-6248-B759-453A85606179}" type="presOf" srcId="{D9287A90-F4CE-5146-AAB5-AD5E8B5CE32D}" destId="{927A688F-C178-BB4A-8D7E-651E1DE3E669}" srcOrd="0" destOrd="0" presId="urn:microsoft.com/office/officeart/2005/8/layout/default"/>
    <dgm:cxn modelId="{49AE386F-248D-F74B-9E53-1EF6F8CF77AF}" type="presParOf" srcId="{44859E33-5BE3-7E45-B262-4277A4A469FF}" destId="{F29FBF04-FC62-354C-978E-8EB55392FBC7}" srcOrd="0" destOrd="0" presId="urn:microsoft.com/office/officeart/2005/8/layout/default"/>
    <dgm:cxn modelId="{03107D03-FA3A-DB4D-B16D-52B5E1E54B7B}" type="presParOf" srcId="{44859E33-5BE3-7E45-B262-4277A4A469FF}" destId="{6CC10393-604A-9849-A254-95058AC04307}" srcOrd="1" destOrd="0" presId="urn:microsoft.com/office/officeart/2005/8/layout/default"/>
    <dgm:cxn modelId="{FBF64B01-2593-DF4B-9340-EF75BCC13F55}" type="presParOf" srcId="{44859E33-5BE3-7E45-B262-4277A4A469FF}" destId="{927A688F-C178-BB4A-8D7E-651E1DE3E669}" srcOrd="2" destOrd="0" presId="urn:microsoft.com/office/officeart/2005/8/layout/default"/>
    <dgm:cxn modelId="{93D3B550-A3B7-9F4E-BE65-619E7FD51BCE}" type="presParOf" srcId="{44859E33-5BE3-7E45-B262-4277A4A469FF}" destId="{ADC9E53F-E070-C840-ABDB-802363552C3C}" srcOrd="3" destOrd="0" presId="urn:microsoft.com/office/officeart/2005/8/layout/default"/>
    <dgm:cxn modelId="{803EA37D-2582-7B4E-95F1-A2064D6FBA24}" type="presParOf" srcId="{44859E33-5BE3-7E45-B262-4277A4A469FF}" destId="{EC40C907-9891-4947-BC3E-215D07B869B9}" srcOrd="4" destOrd="0" presId="urn:microsoft.com/office/officeart/2005/8/layout/default"/>
    <dgm:cxn modelId="{0E1D75D3-4A57-6C4F-A88A-7B619338C1EC}" type="presParOf" srcId="{44859E33-5BE3-7E45-B262-4277A4A469FF}" destId="{95AD6BE2-5B39-B94F-A02B-B219024EC261}" srcOrd="5" destOrd="0" presId="urn:microsoft.com/office/officeart/2005/8/layout/default"/>
    <dgm:cxn modelId="{2AF93DA2-B6E1-2845-ADF7-0747F07D9961}" type="presParOf" srcId="{44859E33-5BE3-7E45-B262-4277A4A469FF}" destId="{804BC945-7F5B-8242-8B24-807FC4837D3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F27B3D-3DBD-1E4B-9D29-332A6871C0D6}"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kumimoji="1" lang="ja-JP" altLang="en-US"/>
        </a:p>
      </dgm:t>
    </dgm:pt>
    <dgm:pt modelId="{2A1BE8EC-6F31-D245-A6AE-B7641026672E}">
      <dgm:prSet phldrT="[テキスト]"/>
      <dgm:spPr/>
      <dgm:t>
        <a:bodyPr/>
        <a:lstStyle/>
        <a:p>
          <a:r>
            <a:rPr kumimoji="1" lang="ja-JP" altLang="en-US" dirty="0" smtClean="0"/>
            <a:t>安全管理措置</a:t>
          </a:r>
          <a:r>
            <a:rPr lang="ja-JP" altLang="en-US" dirty="0" smtClean="0"/>
            <a:t>の</a:t>
          </a:r>
          <a:r>
            <a:rPr kumimoji="1" lang="ja-JP" altLang="en-US" dirty="0" smtClean="0"/>
            <a:t>実施</a:t>
          </a:r>
          <a:endParaRPr kumimoji="1" lang="ja-JP" altLang="en-US" dirty="0"/>
        </a:p>
      </dgm:t>
    </dgm:pt>
    <dgm:pt modelId="{410576D5-AE04-EE45-A284-74BD6584C50B}" type="parTrans" cxnId="{B1D9C333-C3B3-3A40-8CBA-1C00052BA18F}">
      <dgm:prSet/>
      <dgm:spPr/>
      <dgm:t>
        <a:bodyPr/>
        <a:lstStyle/>
        <a:p>
          <a:endParaRPr kumimoji="1" lang="ja-JP" altLang="en-US"/>
        </a:p>
      </dgm:t>
    </dgm:pt>
    <dgm:pt modelId="{336B069C-6885-824C-9716-03B0D165B6AB}" type="sibTrans" cxnId="{B1D9C333-C3B3-3A40-8CBA-1C00052BA18F}">
      <dgm:prSet/>
      <dgm:spPr/>
      <dgm:t>
        <a:bodyPr/>
        <a:lstStyle/>
        <a:p>
          <a:endParaRPr kumimoji="1" lang="ja-JP" altLang="en-US"/>
        </a:p>
      </dgm:t>
    </dgm:pt>
    <dgm:pt modelId="{C45397E5-7210-5A4C-9407-840BFC83D3B0}">
      <dgm:prSet phldrT="[テキスト]"/>
      <dgm:spPr/>
      <dgm:t>
        <a:bodyPr/>
        <a:lstStyle/>
        <a:p>
          <a:r>
            <a:rPr lang="ja-JP" altLang="en-US" dirty="0" smtClean="0"/>
            <a:t>正確で最新の内容に保つ</a:t>
          </a:r>
        </a:p>
        <a:p>
          <a:r>
            <a:rPr lang="ja-JP" altLang="en-US" dirty="0" smtClean="0"/>
            <a:t>必要なくなったら遅滞なく破棄する</a:t>
          </a:r>
          <a:endParaRPr kumimoji="1" lang="ja-JP" altLang="en-US" dirty="0"/>
        </a:p>
      </dgm:t>
    </dgm:pt>
    <dgm:pt modelId="{3449F81A-64CF-8B43-9BB8-E979070E9482}" type="parTrans" cxnId="{82F89855-0BAE-A842-A5F2-3B77B783B680}">
      <dgm:prSet/>
      <dgm:spPr/>
      <dgm:t>
        <a:bodyPr/>
        <a:lstStyle/>
        <a:p>
          <a:endParaRPr kumimoji="1" lang="ja-JP" altLang="en-US"/>
        </a:p>
      </dgm:t>
    </dgm:pt>
    <dgm:pt modelId="{EE65B05E-23D3-6E46-B4B4-EDE0AAC7B2DC}" type="sibTrans" cxnId="{82F89855-0BAE-A842-A5F2-3B77B783B680}">
      <dgm:prSet/>
      <dgm:spPr/>
      <dgm:t>
        <a:bodyPr/>
        <a:lstStyle/>
        <a:p>
          <a:endParaRPr kumimoji="1" lang="ja-JP" altLang="en-US"/>
        </a:p>
      </dgm:t>
    </dgm:pt>
    <dgm:pt modelId="{0B51702B-E953-F64B-8582-3509F0485EC4}">
      <dgm:prSet phldrT="[テキスト]"/>
      <dgm:spPr/>
      <dgm:t>
        <a:bodyPr/>
        <a:lstStyle/>
        <a:p>
          <a:r>
            <a:rPr lang="ja-JP" altLang="en-US" dirty="0" smtClean="0"/>
            <a:t>従業者や委託先の管理</a:t>
          </a:r>
          <a:endParaRPr kumimoji="1" lang="ja-JP" altLang="en-US" dirty="0"/>
        </a:p>
      </dgm:t>
    </dgm:pt>
    <dgm:pt modelId="{4F8A9591-899C-BE46-A513-91AF7CD1ECDA}" type="parTrans" cxnId="{75B4D55B-E516-B542-9612-107C506D8C3C}">
      <dgm:prSet/>
      <dgm:spPr/>
      <dgm:t>
        <a:bodyPr/>
        <a:lstStyle/>
        <a:p>
          <a:endParaRPr kumimoji="1" lang="ja-JP" altLang="en-US"/>
        </a:p>
      </dgm:t>
    </dgm:pt>
    <dgm:pt modelId="{9B9280F4-82C3-EE4E-BE13-BC2D461E6D8F}" type="sibTrans" cxnId="{75B4D55B-E516-B542-9612-107C506D8C3C}">
      <dgm:prSet/>
      <dgm:spPr/>
      <dgm:t>
        <a:bodyPr/>
        <a:lstStyle/>
        <a:p>
          <a:endParaRPr kumimoji="1" lang="ja-JP" altLang="en-US"/>
        </a:p>
      </dgm:t>
    </dgm:pt>
    <dgm:pt modelId="{99850DA5-8FE9-2546-894D-A68BC5FFD56C}" type="pres">
      <dgm:prSet presAssocID="{61F27B3D-3DBD-1E4B-9D29-332A6871C0D6}" presName="Name0" presStyleCnt="0">
        <dgm:presLayoutVars>
          <dgm:chMax val="7"/>
          <dgm:chPref val="7"/>
          <dgm:dir/>
        </dgm:presLayoutVars>
      </dgm:prSet>
      <dgm:spPr/>
      <dgm:t>
        <a:bodyPr/>
        <a:lstStyle/>
        <a:p>
          <a:endParaRPr kumimoji="1" lang="ja-JP" altLang="en-US"/>
        </a:p>
      </dgm:t>
    </dgm:pt>
    <dgm:pt modelId="{8606C2BE-4C47-FF4F-A046-FA871D1842A7}" type="pres">
      <dgm:prSet presAssocID="{61F27B3D-3DBD-1E4B-9D29-332A6871C0D6}" presName="Name1" presStyleCnt="0"/>
      <dgm:spPr/>
    </dgm:pt>
    <dgm:pt modelId="{32A74D48-B7BC-0E4E-BE45-B34846424F64}" type="pres">
      <dgm:prSet presAssocID="{61F27B3D-3DBD-1E4B-9D29-332A6871C0D6}" presName="cycle" presStyleCnt="0"/>
      <dgm:spPr/>
    </dgm:pt>
    <dgm:pt modelId="{412455BA-594D-4A48-BBBC-EC47382812A0}" type="pres">
      <dgm:prSet presAssocID="{61F27B3D-3DBD-1E4B-9D29-332A6871C0D6}" presName="srcNode" presStyleLbl="node1" presStyleIdx="0" presStyleCnt="3"/>
      <dgm:spPr/>
    </dgm:pt>
    <dgm:pt modelId="{2A0451AC-8F47-7748-83BE-026D2BCCB66F}" type="pres">
      <dgm:prSet presAssocID="{61F27B3D-3DBD-1E4B-9D29-332A6871C0D6}" presName="conn" presStyleLbl="parChTrans1D2" presStyleIdx="0" presStyleCnt="1"/>
      <dgm:spPr/>
      <dgm:t>
        <a:bodyPr/>
        <a:lstStyle/>
        <a:p>
          <a:endParaRPr kumimoji="1" lang="ja-JP" altLang="en-US"/>
        </a:p>
      </dgm:t>
    </dgm:pt>
    <dgm:pt modelId="{AC04D5C0-3729-3045-9A8A-FCF419186A69}" type="pres">
      <dgm:prSet presAssocID="{61F27B3D-3DBD-1E4B-9D29-332A6871C0D6}" presName="extraNode" presStyleLbl="node1" presStyleIdx="0" presStyleCnt="3"/>
      <dgm:spPr/>
    </dgm:pt>
    <dgm:pt modelId="{4D0A4DBD-62AE-574A-B76D-DE3246E760D3}" type="pres">
      <dgm:prSet presAssocID="{61F27B3D-3DBD-1E4B-9D29-332A6871C0D6}" presName="dstNode" presStyleLbl="node1" presStyleIdx="0" presStyleCnt="3"/>
      <dgm:spPr/>
    </dgm:pt>
    <dgm:pt modelId="{744A3B1C-4A9F-E14C-8158-F27B20517ECD}" type="pres">
      <dgm:prSet presAssocID="{2A1BE8EC-6F31-D245-A6AE-B7641026672E}" presName="text_1" presStyleLbl="node1" presStyleIdx="0" presStyleCnt="3">
        <dgm:presLayoutVars>
          <dgm:bulletEnabled val="1"/>
        </dgm:presLayoutVars>
      </dgm:prSet>
      <dgm:spPr/>
      <dgm:t>
        <a:bodyPr/>
        <a:lstStyle/>
        <a:p>
          <a:endParaRPr kumimoji="1" lang="ja-JP" altLang="en-US"/>
        </a:p>
      </dgm:t>
    </dgm:pt>
    <dgm:pt modelId="{65817535-34D3-3F48-9ECE-82F05C549FEE}" type="pres">
      <dgm:prSet presAssocID="{2A1BE8EC-6F31-D245-A6AE-B7641026672E}" presName="accent_1" presStyleCnt="0"/>
      <dgm:spPr/>
    </dgm:pt>
    <dgm:pt modelId="{9D22427E-589C-804E-BD9F-4601ED418D43}" type="pres">
      <dgm:prSet presAssocID="{2A1BE8EC-6F31-D245-A6AE-B7641026672E}" presName="accentRepeatNode" presStyleLbl="solidFgAcc1" presStyleIdx="0" presStyleCnt="3"/>
      <dgm:spPr/>
    </dgm:pt>
    <dgm:pt modelId="{31C1AAF9-6A28-2847-8569-89295FEC61B5}" type="pres">
      <dgm:prSet presAssocID="{C45397E5-7210-5A4C-9407-840BFC83D3B0}" presName="text_2" presStyleLbl="node1" presStyleIdx="1" presStyleCnt="3">
        <dgm:presLayoutVars>
          <dgm:bulletEnabled val="1"/>
        </dgm:presLayoutVars>
      </dgm:prSet>
      <dgm:spPr/>
      <dgm:t>
        <a:bodyPr/>
        <a:lstStyle/>
        <a:p>
          <a:endParaRPr kumimoji="1" lang="ja-JP" altLang="en-US"/>
        </a:p>
      </dgm:t>
    </dgm:pt>
    <dgm:pt modelId="{411452F0-C0AA-F547-961F-9411B35C7447}" type="pres">
      <dgm:prSet presAssocID="{C45397E5-7210-5A4C-9407-840BFC83D3B0}" presName="accent_2" presStyleCnt="0"/>
      <dgm:spPr/>
    </dgm:pt>
    <dgm:pt modelId="{1E13AC8A-4DDB-1C4D-B696-00AAA43E952D}" type="pres">
      <dgm:prSet presAssocID="{C45397E5-7210-5A4C-9407-840BFC83D3B0}" presName="accentRepeatNode" presStyleLbl="solidFgAcc1" presStyleIdx="1" presStyleCnt="3"/>
      <dgm:spPr/>
    </dgm:pt>
    <dgm:pt modelId="{1526C978-C1B2-4E42-8965-E69D520232F6}" type="pres">
      <dgm:prSet presAssocID="{0B51702B-E953-F64B-8582-3509F0485EC4}" presName="text_3" presStyleLbl="node1" presStyleIdx="2" presStyleCnt="3">
        <dgm:presLayoutVars>
          <dgm:bulletEnabled val="1"/>
        </dgm:presLayoutVars>
      </dgm:prSet>
      <dgm:spPr/>
      <dgm:t>
        <a:bodyPr/>
        <a:lstStyle/>
        <a:p>
          <a:endParaRPr kumimoji="1" lang="ja-JP" altLang="en-US"/>
        </a:p>
      </dgm:t>
    </dgm:pt>
    <dgm:pt modelId="{F406F7F4-0D9C-0347-9E8D-C5EE920A08DA}" type="pres">
      <dgm:prSet presAssocID="{0B51702B-E953-F64B-8582-3509F0485EC4}" presName="accent_3" presStyleCnt="0"/>
      <dgm:spPr/>
    </dgm:pt>
    <dgm:pt modelId="{620D124E-6C35-E14D-ABEB-C20C1E8C373E}" type="pres">
      <dgm:prSet presAssocID="{0B51702B-E953-F64B-8582-3509F0485EC4}" presName="accentRepeatNode" presStyleLbl="solidFgAcc1" presStyleIdx="2" presStyleCnt="3"/>
      <dgm:spPr/>
    </dgm:pt>
  </dgm:ptLst>
  <dgm:cxnLst>
    <dgm:cxn modelId="{8C75F8A2-92D9-1544-BF8C-3BF0DC2B4A1A}" type="presOf" srcId="{61F27B3D-3DBD-1E4B-9D29-332A6871C0D6}" destId="{99850DA5-8FE9-2546-894D-A68BC5FFD56C}" srcOrd="0" destOrd="0" presId="urn:microsoft.com/office/officeart/2008/layout/VerticalCurvedList"/>
    <dgm:cxn modelId="{75B4D55B-E516-B542-9612-107C506D8C3C}" srcId="{61F27B3D-3DBD-1E4B-9D29-332A6871C0D6}" destId="{0B51702B-E953-F64B-8582-3509F0485EC4}" srcOrd="2" destOrd="0" parTransId="{4F8A9591-899C-BE46-A513-91AF7CD1ECDA}" sibTransId="{9B9280F4-82C3-EE4E-BE13-BC2D461E6D8F}"/>
    <dgm:cxn modelId="{6E312C06-9EBA-5444-A3C3-89DFA7F401CB}" type="presOf" srcId="{336B069C-6885-824C-9716-03B0D165B6AB}" destId="{2A0451AC-8F47-7748-83BE-026D2BCCB66F}" srcOrd="0" destOrd="0" presId="urn:microsoft.com/office/officeart/2008/layout/VerticalCurvedList"/>
    <dgm:cxn modelId="{8EEC4881-0422-E74D-B8D2-0B85326912F7}" type="presOf" srcId="{C45397E5-7210-5A4C-9407-840BFC83D3B0}" destId="{31C1AAF9-6A28-2847-8569-89295FEC61B5}" srcOrd="0" destOrd="0" presId="urn:microsoft.com/office/officeart/2008/layout/VerticalCurvedList"/>
    <dgm:cxn modelId="{B1D9C333-C3B3-3A40-8CBA-1C00052BA18F}" srcId="{61F27B3D-3DBD-1E4B-9D29-332A6871C0D6}" destId="{2A1BE8EC-6F31-D245-A6AE-B7641026672E}" srcOrd="0" destOrd="0" parTransId="{410576D5-AE04-EE45-A284-74BD6584C50B}" sibTransId="{336B069C-6885-824C-9716-03B0D165B6AB}"/>
    <dgm:cxn modelId="{E902E2E8-11A6-B24F-ACF5-EC5913B798FD}" type="presOf" srcId="{2A1BE8EC-6F31-D245-A6AE-B7641026672E}" destId="{744A3B1C-4A9F-E14C-8158-F27B20517ECD}" srcOrd="0" destOrd="0" presId="urn:microsoft.com/office/officeart/2008/layout/VerticalCurvedList"/>
    <dgm:cxn modelId="{70D4EC4F-78BB-2F49-BD5F-EA0E416EFF0B}" type="presOf" srcId="{0B51702B-E953-F64B-8582-3509F0485EC4}" destId="{1526C978-C1B2-4E42-8965-E69D520232F6}" srcOrd="0" destOrd="0" presId="urn:microsoft.com/office/officeart/2008/layout/VerticalCurvedList"/>
    <dgm:cxn modelId="{82F89855-0BAE-A842-A5F2-3B77B783B680}" srcId="{61F27B3D-3DBD-1E4B-9D29-332A6871C0D6}" destId="{C45397E5-7210-5A4C-9407-840BFC83D3B0}" srcOrd="1" destOrd="0" parTransId="{3449F81A-64CF-8B43-9BB8-E979070E9482}" sibTransId="{EE65B05E-23D3-6E46-B4B4-EDE0AAC7B2DC}"/>
    <dgm:cxn modelId="{496899CF-F3DD-054B-8FB2-B504DE0C2FDC}" type="presParOf" srcId="{99850DA5-8FE9-2546-894D-A68BC5FFD56C}" destId="{8606C2BE-4C47-FF4F-A046-FA871D1842A7}" srcOrd="0" destOrd="0" presId="urn:microsoft.com/office/officeart/2008/layout/VerticalCurvedList"/>
    <dgm:cxn modelId="{13EA1893-2FF1-364F-BCB7-583D761E6CBB}" type="presParOf" srcId="{8606C2BE-4C47-FF4F-A046-FA871D1842A7}" destId="{32A74D48-B7BC-0E4E-BE45-B34846424F64}" srcOrd="0" destOrd="0" presId="urn:microsoft.com/office/officeart/2008/layout/VerticalCurvedList"/>
    <dgm:cxn modelId="{82E90B1D-3C78-F446-B6EB-76FCB759B7F6}" type="presParOf" srcId="{32A74D48-B7BC-0E4E-BE45-B34846424F64}" destId="{412455BA-594D-4A48-BBBC-EC47382812A0}" srcOrd="0" destOrd="0" presId="urn:microsoft.com/office/officeart/2008/layout/VerticalCurvedList"/>
    <dgm:cxn modelId="{176B636A-147B-884E-AECF-46C880FEA13B}" type="presParOf" srcId="{32A74D48-B7BC-0E4E-BE45-B34846424F64}" destId="{2A0451AC-8F47-7748-83BE-026D2BCCB66F}" srcOrd="1" destOrd="0" presId="urn:microsoft.com/office/officeart/2008/layout/VerticalCurvedList"/>
    <dgm:cxn modelId="{9FB85116-7725-E740-AACA-E321CC367322}" type="presParOf" srcId="{32A74D48-B7BC-0E4E-BE45-B34846424F64}" destId="{AC04D5C0-3729-3045-9A8A-FCF419186A69}" srcOrd="2" destOrd="0" presId="urn:microsoft.com/office/officeart/2008/layout/VerticalCurvedList"/>
    <dgm:cxn modelId="{766CE854-CD25-F54D-BA34-B328EFB7989F}" type="presParOf" srcId="{32A74D48-B7BC-0E4E-BE45-B34846424F64}" destId="{4D0A4DBD-62AE-574A-B76D-DE3246E760D3}" srcOrd="3" destOrd="0" presId="urn:microsoft.com/office/officeart/2008/layout/VerticalCurvedList"/>
    <dgm:cxn modelId="{5BF28886-BA04-A842-91A0-029DDFEC7400}" type="presParOf" srcId="{8606C2BE-4C47-FF4F-A046-FA871D1842A7}" destId="{744A3B1C-4A9F-E14C-8158-F27B20517ECD}" srcOrd="1" destOrd="0" presId="urn:microsoft.com/office/officeart/2008/layout/VerticalCurvedList"/>
    <dgm:cxn modelId="{1997D8DA-B24D-B744-B9E6-65143F37AD97}" type="presParOf" srcId="{8606C2BE-4C47-FF4F-A046-FA871D1842A7}" destId="{65817535-34D3-3F48-9ECE-82F05C549FEE}" srcOrd="2" destOrd="0" presId="urn:microsoft.com/office/officeart/2008/layout/VerticalCurvedList"/>
    <dgm:cxn modelId="{616F6FB7-52D3-F94D-8D1A-17D0C7DEB2F9}" type="presParOf" srcId="{65817535-34D3-3F48-9ECE-82F05C549FEE}" destId="{9D22427E-589C-804E-BD9F-4601ED418D43}" srcOrd="0" destOrd="0" presId="urn:microsoft.com/office/officeart/2008/layout/VerticalCurvedList"/>
    <dgm:cxn modelId="{61DD2A6F-55BB-B94B-870A-107E0C89DCAF}" type="presParOf" srcId="{8606C2BE-4C47-FF4F-A046-FA871D1842A7}" destId="{31C1AAF9-6A28-2847-8569-89295FEC61B5}" srcOrd="3" destOrd="0" presId="urn:microsoft.com/office/officeart/2008/layout/VerticalCurvedList"/>
    <dgm:cxn modelId="{CFBA440A-CAEA-8346-B750-C2DF39450640}" type="presParOf" srcId="{8606C2BE-4C47-FF4F-A046-FA871D1842A7}" destId="{411452F0-C0AA-F547-961F-9411B35C7447}" srcOrd="4" destOrd="0" presId="urn:microsoft.com/office/officeart/2008/layout/VerticalCurvedList"/>
    <dgm:cxn modelId="{976F75C1-E932-C044-92CC-70D28A8CD3AA}" type="presParOf" srcId="{411452F0-C0AA-F547-961F-9411B35C7447}" destId="{1E13AC8A-4DDB-1C4D-B696-00AAA43E952D}" srcOrd="0" destOrd="0" presId="urn:microsoft.com/office/officeart/2008/layout/VerticalCurvedList"/>
    <dgm:cxn modelId="{FE26E61F-1F0C-7A43-B2CB-9882CDC57CCE}" type="presParOf" srcId="{8606C2BE-4C47-FF4F-A046-FA871D1842A7}" destId="{1526C978-C1B2-4E42-8965-E69D520232F6}" srcOrd="5" destOrd="0" presId="urn:microsoft.com/office/officeart/2008/layout/VerticalCurvedList"/>
    <dgm:cxn modelId="{3109725B-6F3B-634D-A67A-4D77A2F0FC51}" type="presParOf" srcId="{8606C2BE-4C47-FF4F-A046-FA871D1842A7}" destId="{F406F7F4-0D9C-0347-9E8D-C5EE920A08DA}" srcOrd="6" destOrd="0" presId="urn:microsoft.com/office/officeart/2008/layout/VerticalCurvedList"/>
    <dgm:cxn modelId="{8596681E-2F32-7D4E-B874-65B2E5E79CC4}" type="presParOf" srcId="{F406F7F4-0D9C-0347-9E8D-C5EE920A08DA}" destId="{620D124E-6C35-E14D-ABEB-C20C1E8C373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766153-38BE-9043-B6D5-6B534A6E8222}" type="doc">
      <dgm:prSet loTypeId="urn:microsoft.com/office/officeart/2005/8/layout/vProcess5" loCatId="" qsTypeId="urn:microsoft.com/office/officeart/2005/8/quickstyle/simple4" qsCatId="simple" csTypeId="urn:microsoft.com/office/officeart/2005/8/colors/accent1_2" csCatId="accent1" phldr="1"/>
      <dgm:spPr/>
      <dgm:t>
        <a:bodyPr/>
        <a:lstStyle/>
        <a:p>
          <a:endParaRPr kumimoji="1" lang="ja-JP" altLang="en-US"/>
        </a:p>
      </dgm:t>
    </dgm:pt>
    <dgm:pt modelId="{30468408-FFC0-7243-B48B-793C8D9AF0BB}">
      <dgm:prSet phldrT="[テキスト]"/>
      <dgm:spPr/>
      <dgm:t>
        <a:bodyPr/>
        <a:lstStyle/>
        <a:p>
          <a:r>
            <a:rPr kumimoji="1" lang="ja-JP" altLang="en-US" dirty="0" smtClean="0"/>
            <a:t>利用目的の通知</a:t>
          </a:r>
          <a:endParaRPr kumimoji="1" lang="ja-JP" altLang="en-US" dirty="0"/>
        </a:p>
      </dgm:t>
    </dgm:pt>
    <dgm:pt modelId="{9960D3ED-1251-154D-B5F1-AD4BB3B51F75}" type="parTrans" cxnId="{FCC526A8-B5DE-7449-BD24-36EF19273A2E}">
      <dgm:prSet/>
      <dgm:spPr/>
      <dgm:t>
        <a:bodyPr/>
        <a:lstStyle/>
        <a:p>
          <a:endParaRPr kumimoji="1" lang="ja-JP" altLang="en-US"/>
        </a:p>
      </dgm:t>
    </dgm:pt>
    <dgm:pt modelId="{ABB452B9-35F0-9B4C-B964-706DD4B36E35}" type="sibTrans" cxnId="{FCC526A8-B5DE-7449-BD24-36EF19273A2E}">
      <dgm:prSet/>
      <dgm:spPr/>
      <dgm:t>
        <a:bodyPr/>
        <a:lstStyle/>
        <a:p>
          <a:endParaRPr kumimoji="1" lang="ja-JP" altLang="en-US"/>
        </a:p>
      </dgm:t>
    </dgm:pt>
    <dgm:pt modelId="{C0A6C5DA-EFDF-9143-BEFD-B0F685EA9930}">
      <dgm:prSet phldrT="[テキスト]"/>
      <dgm:spPr/>
      <dgm:t>
        <a:bodyPr/>
        <a:lstStyle/>
        <a:p>
          <a:r>
            <a:rPr kumimoji="1" lang="ja-JP" altLang="en-US" dirty="0" smtClean="0"/>
            <a:t>開示・訂正</a:t>
          </a:r>
          <a:endParaRPr kumimoji="1" lang="ja-JP" altLang="en-US" dirty="0"/>
        </a:p>
      </dgm:t>
    </dgm:pt>
    <dgm:pt modelId="{A3C4B11F-718D-7648-8A6A-26E0B7F0F2E6}" type="parTrans" cxnId="{5FAEAA1D-1373-7441-B9A4-1D8E45AD8365}">
      <dgm:prSet/>
      <dgm:spPr/>
      <dgm:t>
        <a:bodyPr/>
        <a:lstStyle/>
        <a:p>
          <a:endParaRPr kumimoji="1" lang="ja-JP" altLang="en-US"/>
        </a:p>
      </dgm:t>
    </dgm:pt>
    <dgm:pt modelId="{0A067E7B-683F-8A4F-A2A7-BA202D1A59AA}" type="sibTrans" cxnId="{5FAEAA1D-1373-7441-B9A4-1D8E45AD8365}">
      <dgm:prSet/>
      <dgm:spPr/>
      <dgm:t>
        <a:bodyPr/>
        <a:lstStyle/>
        <a:p>
          <a:endParaRPr kumimoji="1" lang="ja-JP" altLang="en-US"/>
        </a:p>
      </dgm:t>
    </dgm:pt>
    <dgm:pt modelId="{AE8A621D-BF2A-6C41-8BB9-C26F9E0E0264}">
      <dgm:prSet phldrT="[テキスト]"/>
      <dgm:spPr/>
      <dgm:t>
        <a:bodyPr/>
        <a:lstStyle/>
        <a:p>
          <a:r>
            <a:rPr kumimoji="1" lang="ja-JP" altLang="en-US" dirty="0" smtClean="0"/>
            <a:t>利用停止等</a:t>
          </a:r>
          <a:endParaRPr kumimoji="1" lang="ja-JP" altLang="en-US" dirty="0"/>
        </a:p>
      </dgm:t>
    </dgm:pt>
    <dgm:pt modelId="{C2C4E524-3C59-2E49-BBEA-2E1C107F8529}" type="parTrans" cxnId="{DDD4174E-E12E-C94A-94EE-30C4099C8C61}">
      <dgm:prSet/>
      <dgm:spPr/>
      <dgm:t>
        <a:bodyPr/>
        <a:lstStyle/>
        <a:p>
          <a:endParaRPr kumimoji="1" lang="ja-JP" altLang="en-US"/>
        </a:p>
      </dgm:t>
    </dgm:pt>
    <dgm:pt modelId="{3F4DBF8C-EE75-BB42-B535-148FF0A4E9DA}" type="sibTrans" cxnId="{DDD4174E-E12E-C94A-94EE-30C4099C8C61}">
      <dgm:prSet/>
      <dgm:spPr/>
      <dgm:t>
        <a:bodyPr/>
        <a:lstStyle/>
        <a:p>
          <a:endParaRPr kumimoji="1" lang="ja-JP" altLang="en-US"/>
        </a:p>
      </dgm:t>
    </dgm:pt>
    <dgm:pt modelId="{345105B6-4D3B-494A-B14F-00B8B9C76EDD}" type="pres">
      <dgm:prSet presAssocID="{61766153-38BE-9043-B6D5-6B534A6E8222}" presName="outerComposite" presStyleCnt="0">
        <dgm:presLayoutVars>
          <dgm:chMax val="5"/>
          <dgm:dir/>
          <dgm:resizeHandles val="exact"/>
        </dgm:presLayoutVars>
      </dgm:prSet>
      <dgm:spPr/>
      <dgm:t>
        <a:bodyPr/>
        <a:lstStyle/>
        <a:p>
          <a:endParaRPr kumimoji="1" lang="ja-JP" altLang="en-US"/>
        </a:p>
      </dgm:t>
    </dgm:pt>
    <dgm:pt modelId="{18A7853B-B44F-BA43-A9D2-D85593DE97E5}" type="pres">
      <dgm:prSet presAssocID="{61766153-38BE-9043-B6D5-6B534A6E8222}" presName="dummyMaxCanvas" presStyleCnt="0">
        <dgm:presLayoutVars/>
      </dgm:prSet>
      <dgm:spPr/>
    </dgm:pt>
    <dgm:pt modelId="{0626AD6F-6E3B-2A47-A04D-FBBB2EEE246A}" type="pres">
      <dgm:prSet presAssocID="{61766153-38BE-9043-B6D5-6B534A6E8222}" presName="ThreeNodes_1" presStyleLbl="node1" presStyleIdx="0" presStyleCnt="3">
        <dgm:presLayoutVars>
          <dgm:bulletEnabled val="1"/>
        </dgm:presLayoutVars>
      </dgm:prSet>
      <dgm:spPr/>
      <dgm:t>
        <a:bodyPr/>
        <a:lstStyle/>
        <a:p>
          <a:endParaRPr kumimoji="1" lang="ja-JP" altLang="en-US"/>
        </a:p>
      </dgm:t>
    </dgm:pt>
    <dgm:pt modelId="{5D6058B7-67C0-5946-8A4A-345D907CB495}" type="pres">
      <dgm:prSet presAssocID="{61766153-38BE-9043-B6D5-6B534A6E8222}" presName="ThreeNodes_2" presStyleLbl="node1" presStyleIdx="1" presStyleCnt="3">
        <dgm:presLayoutVars>
          <dgm:bulletEnabled val="1"/>
        </dgm:presLayoutVars>
      </dgm:prSet>
      <dgm:spPr/>
      <dgm:t>
        <a:bodyPr/>
        <a:lstStyle/>
        <a:p>
          <a:endParaRPr kumimoji="1" lang="ja-JP" altLang="en-US"/>
        </a:p>
      </dgm:t>
    </dgm:pt>
    <dgm:pt modelId="{ED853BFC-87FA-374B-8FE5-730BE95DDA76}" type="pres">
      <dgm:prSet presAssocID="{61766153-38BE-9043-B6D5-6B534A6E8222}" presName="ThreeNodes_3" presStyleLbl="node1" presStyleIdx="2" presStyleCnt="3">
        <dgm:presLayoutVars>
          <dgm:bulletEnabled val="1"/>
        </dgm:presLayoutVars>
      </dgm:prSet>
      <dgm:spPr/>
      <dgm:t>
        <a:bodyPr/>
        <a:lstStyle/>
        <a:p>
          <a:endParaRPr kumimoji="1" lang="ja-JP" altLang="en-US"/>
        </a:p>
      </dgm:t>
    </dgm:pt>
    <dgm:pt modelId="{23D6BB4D-9A2F-B649-AFDB-A15B9235A620}" type="pres">
      <dgm:prSet presAssocID="{61766153-38BE-9043-B6D5-6B534A6E8222}" presName="ThreeConn_1-2" presStyleLbl="fgAccFollowNode1" presStyleIdx="0" presStyleCnt="2">
        <dgm:presLayoutVars>
          <dgm:bulletEnabled val="1"/>
        </dgm:presLayoutVars>
      </dgm:prSet>
      <dgm:spPr/>
      <dgm:t>
        <a:bodyPr/>
        <a:lstStyle/>
        <a:p>
          <a:endParaRPr kumimoji="1" lang="ja-JP" altLang="en-US"/>
        </a:p>
      </dgm:t>
    </dgm:pt>
    <dgm:pt modelId="{66E39176-6B9F-CD49-A561-47699B386549}" type="pres">
      <dgm:prSet presAssocID="{61766153-38BE-9043-B6D5-6B534A6E8222}" presName="ThreeConn_2-3" presStyleLbl="fgAccFollowNode1" presStyleIdx="1" presStyleCnt="2">
        <dgm:presLayoutVars>
          <dgm:bulletEnabled val="1"/>
        </dgm:presLayoutVars>
      </dgm:prSet>
      <dgm:spPr/>
      <dgm:t>
        <a:bodyPr/>
        <a:lstStyle/>
        <a:p>
          <a:endParaRPr kumimoji="1" lang="ja-JP" altLang="en-US"/>
        </a:p>
      </dgm:t>
    </dgm:pt>
    <dgm:pt modelId="{9902A4D7-5258-7743-976A-BD87B36689DF}" type="pres">
      <dgm:prSet presAssocID="{61766153-38BE-9043-B6D5-6B534A6E8222}" presName="ThreeNodes_1_text" presStyleLbl="node1" presStyleIdx="2" presStyleCnt="3">
        <dgm:presLayoutVars>
          <dgm:bulletEnabled val="1"/>
        </dgm:presLayoutVars>
      </dgm:prSet>
      <dgm:spPr/>
      <dgm:t>
        <a:bodyPr/>
        <a:lstStyle/>
        <a:p>
          <a:endParaRPr kumimoji="1" lang="ja-JP" altLang="en-US"/>
        </a:p>
      </dgm:t>
    </dgm:pt>
    <dgm:pt modelId="{0720CA8E-42A6-564F-A3F3-DA84BA24538D}" type="pres">
      <dgm:prSet presAssocID="{61766153-38BE-9043-B6D5-6B534A6E8222}" presName="ThreeNodes_2_text" presStyleLbl="node1" presStyleIdx="2" presStyleCnt="3">
        <dgm:presLayoutVars>
          <dgm:bulletEnabled val="1"/>
        </dgm:presLayoutVars>
      </dgm:prSet>
      <dgm:spPr/>
      <dgm:t>
        <a:bodyPr/>
        <a:lstStyle/>
        <a:p>
          <a:endParaRPr kumimoji="1" lang="ja-JP" altLang="en-US"/>
        </a:p>
      </dgm:t>
    </dgm:pt>
    <dgm:pt modelId="{73D2B80D-632A-F947-88D5-F4FA87E07632}" type="pres">
      <dgm:prSet presAssocID="{61766153-38BE-9043-B6D5-6B534A6E8222}" presName="ThreeNodes_3_text" presStyleLbl="node1" presStyleIdx="2" presStyleCnt="3">
        <dgm:presLayoutVars>
          <dgm:bulletEnabled val="1"/>
        </dgm:presLayoutVars>
      </dgm:prSet>
      <dgm:spPr/>
      <dgm:t>
        <a:bodyPr/>
        <a:lstStyle/>
        <a:p>
          <a:endParaRPr kumimoji="1" lang="ja-JP" altLang="en-US"/>
        </a:p>
      </dgm:t>
    </dgm:pt>
  </dgm:ptLst>
  <dgm:cxnLst>
    <dgm:cxn modelId="{0E7A65B3-6626-394C-8FB1-6C506254C937}" type="presOf" srcId="{30468408-FFC0-7243-B48B-793C8D9AF0BB}" destId="{9902A4D7-5258-7743-976A-BD87B36689DF}" srcOrd="1" destOrd="0" presId="urn:microsoft.com/office/officeart/2005/8/layout/vProcess5"/>
    <dgm:cxn modelId="{5FAEAA1D-1373-7441-B9A4-1D8E45AD8365}" srcId="{61766153-38BE-9043-B6D5-6B534A6E8222}" destId="{C0A6C5DA-EFDF-9143-BEFD-B0F685EA9930}" srcOrd="1" destOrd="0" parTransId="{A3C4B11F-718D-7648-8A6A-26E0B7F0F2E6}" sibTransId="{0A067E7B-683F-8A4F-A2A7-BA202D1A59AA}"/>
    <dgm:cxn modelId="{DDD4174E-E12E-C94A-94EE-30C4099C8C61}" srcId="{61766153-38BE-9043-B6D5-6B534A6E8222}" destId="{AE8A621D-BF2A-6C41-8BB9-C26F9E0E0264}" srcOrd="2" destOrd="0" parTransId="{C2C4E524-3C59-2E49-BBEA-2E1C107F8529}" sibTransId="{3F4DBF8C-EE75-BB42-B535-148FF0A4E9DA}"/>
    <dgm:cxn modelId="{07E140F6-F623-1748-B204-46AD3A7340DE}" type="presOf" srcId="{30468408-FFC0-7243-B48B-793C8D9AF0BB}" destId="{0626AD6F-6E3B-2A47-A04D-FBBB2EEE246A}" srcOrd="0" destOrd="0" presId="urn:microsoft.com/office/officeart/2005/8/layout/vProcess5"/>
    <dgm:cxn modelId="{8006BB6B-19A6-C543-955C-AD5FCD97344C}" type="presOf" srcId="{AE8A621D-BF2A-6C41-8BB9-C26F9E0E0264}" destId="{73D2B80D-632A-F947-88D5-F4FA87E07632}" srcOrd="1" destOrd="0" presId="urn:microsoft.com/office/officeart/2005/8/layout/vProcess5"/>
    <dgm:cxn modelId="{FCC526A8-B5DE-7449-BD24-36EF19273A2E}" srcId="{61766153-38BE-9043-B6D5-6B534A6E8222}" destId="{30468408-FFC0-7243-B48B-793C8D9AF0BB}" srcOrd="0" destOrd="0" parTransId="{9960D3ED-1251-154D-B5F1-AD4BB3B51F75}" sibTransId="{ABB452B9-35F0-9B4C-B964-706DD4B36E35}"/>
    <dgm:cxn modelId="{84F61EF5-12CB-EA4F-9815-832AEDE0FCB1}" type="presOf" srcId="{61766153-38BE-9043-B6D5-6B534A6E8222}" destId="{345105B6-4D3B-494A-B14F-00B8B9C76EDD}" srcOrd="0" destOrd="0" presId="urn:microsoft.com/office/officeart/2005/8/layout/vProcess5"/>
    <dgm:cxn modelId="{3796524C-B6A7-1A49-BB75-9C7621CA230F}" type="presOf" srcId="{AE8A621D-BF2A-6C41-8BB9-C26F9E0E0264}" destId="{ED853BFC-87FA-374B-8FE5-730BE95DDA76}" srcOrd="0" destOrd="0" presId="urn:microsoft.com/office/officeart/2005/8/layout/vProcess5"/>
    <dgm:cxn modelId="{46545E63-B236-C14F-884A-3B01C15A535C}" type="presOf" srcId="{ABB452B9-35F0-9B4C-B964-706DD4B36E35}" destId="{23D6BB4D-9A2F-B649-AFDB-A15B9235A620}" srcOrd="0" destOrd="0" presId="urn:microsoft.com/office/officeart/2005/8/layout/vProcess5"/>
    <dgm:cxn modelId="{D5D1BF51-083C-4441-97D5-E0E38F900585}" type="presOf" srcId="{C0A6C5DA-EFDF-9143-BEFD-B0F685EA9930}" destId="{5D6058B7-67C0-5946-8A4A-345D907CB495}" srcOrd="0" destOrd="0" presId="urn:microsoft.com/office/officeart/2005/8/layout/vProcess5"/>
    <dgm:cxn modelId="{647FD5C3-D3E3-C942-9E7C-04EC36E12F9F}" type="presOf" srcId="{C0A6C5DA-EFDF-9143-BEFD-B0F685EA9930}" destId="{0720CA8E-42A6-564F-A3F3-DA84BA24538D}" srcOrd="1" destOrd="0" presId="urn:microsoft.com/office/officeart/2005/8/layout/vProcess5"/>
    <dgm:cxn modelId="{0891A23E-3A67-8B42-9166-54B6EE87AC36}" type="presOf" srcId="{0A067E7B-683F-8A4F-A2A7-BA202D1A59AA}" destId="{66E39176-6B9F-CD49-A561-47699B386549}" srcOrd="0" destOrd="0" presId="urn:microsoft.com/office/officeart/2005/8/layout/vProcess5"/>
    <dgm:cxn modelId="{D3EE5197-4EB3-894B-8AA8-C0D214FE9BB3}" type="presParOf" srcId="{345105B6-4D3B-494A-B14F-00B8B9C76EDD}" destId="{18A7853B-B44F-BA43-A9D2-D85593DE97E5}" srcOrd="0" destOrd="0" presId="urn:microsoft.com/office/officeart/2005/8/layout/vProcess5"/>
    <dgm:cxn modelId="{C4A022DF-DBB5-004E-8C97-AAF0C54622DD}" type="presParOf" srcId="{345105B6-4D3B-494A-B14F-00B8B9C76EDD}" destId="{0626AD6F-6E3B-2A47-A04D-FBBB2EEE246A}" srcOrd="1" destOrd="0" presId="urn:microsoft.com/office/officeart/2005/8/layout/vProcess5"/>
    <dgm:cxn modelId="{F0BA6B2A-7E69-0B49-B4F9-2680A4AD8CA5}" type="presParOf" srcId="{345105B6-4D3B-494A-B14F-00B8B9C76EDD}" destId="{5D6058B7-67C0-5946-8A4A-345D907CB495}" srcOrd="2" destOrd="0" presId="urn:microsoft.com/office/officeart/2005/8/layout/vProcess5"/>
    <dgm:cxn modelId="{81B5BEFC-B7E9-BA42-B60D-57FE323F76CA}" type="presParOf" srcId="{345105B6-4D3B-494A-B14F-00B8B9C76EDD}" destId="{ED853BFC-87FA-374B-8FE5-730BE95DDA76}" srcOrd="3" destOrd="0" presId="urn:microsoft.com/office/officeart/2005/8/layout/vProcess5"/>
    <dgm:cxn modelId="{B188FED1-5680-1142-95BB-B278751F3749}" type="presParOf" srcId="{345105B6-4D3B-494A-B14F-00B8B9C76EDD}" destId="{23D6BB4D-9A2F-B649-AFDB-A15B9235A620}" srcOrd="4" destOrd="0" presId="urn:microsoft.com/office/officeart/2005/8/layout/vProcess5"/>
    <dgm:cxn modelId="{42075D67-B3FD-C048-B086-96E575D6987D}" type="presParOf" srcId="{345105B6-4D3B-494A-B14F-00B8B9C76EDD}" destId="{66E39176-6B9F-CD49-A561-47699B386549}" srcOrd="5" destOrd="0" presId="urn:microsoft.com/office/officeart/2005/8/layout/vProcess5"/>
    <dgm:cxn modelId="{749B2DF1-B074-AE4D-98F4-64FDB0E5E5C9}" type="presParOf" srcId="{345105B6-4D3B-494A-B14F-00B8B9C76EDD}" destId="{9902A4D7-5258-7743-976A-BD87B36689DF}" srcOrd="6" destOrd="0" presId="urn:microsoft.com/office/officeart/2005/8/layout/vProcess5"/>
    <dgm:cxn modelId="{0E909A50-97B8-B24E-8BCB-8F0E57517C8B}" type="presParOf" srcId="{345105B6-4D3B-494A-B14F-00B8B9C76EDD}" destId="{0720CA8E-42A6-564F-A3F3-DA84BA24538D}" srcOrd="7" destOrd="0" presId="urn:microsoft.com/office/officeart/2005/8/layout/vProcess5"/>
    <dgm:cxn modelId="{0E9B48D8-3805-074A-8B9F-B49E30D8CECA}" type="presParOf" srcId="{345105B6-4D3B-494A-B14F-00B8B9C76EDD}" destId="{73D2B80D-632A-F947-88D5-F4FA87E07632}"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EC4592-812D-B947-BAE6-456A913AB865}">
      <dsp:nvSpPr>
        <dsp:cNvPr id="0" name=""/>
        <dsp:cNvSpPr/>
      </dsp:nvSpPr>
      <dsp:spPr>
        <a:xfrm>
          <a:off x="737959" y="311257"/>
          <a:ext cx="4841345" cy="4979950"/>
        </a:xfrm>
        <a:prstGeom prst="ellips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B790B0B-1AB0-2048-8BC7-A38486F3FB7A}">
      <dsp:nvSpPr>
        <dsp:cNvPr id="0" name=""/>
        <dsp:cNvSpPr/>
      </dsp:nvSpPr>
      <dsp:spPr>
        <a:xfrm>
          <a:off x="2038141" y="1680740"/>
          <a:ext cx="2240983" cy="2240983"/>
        </a:xfrm>
        <a:prstGeom prst="ellipse">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B66DFC4-34B7-0047-8AAB-30D7B42CCB32}">
      <dsp:nvSpPr>
        <dsp:cNvPr id="0" name=""/>
        <dsp:cNvSpPr/>
      </dsp:nvSpPr>
      <dsp:spPr>
        <a:xfrm>
          <a:off x="2785135" y="2427735"/>
          <a:ext cx="746994" cy="746994"/>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l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3BD6276-1AE9-C445-8403-D0F2AAC6A1C8}">
      <dsp:nvSpPr>
        <dsp:cNvPr id="0" name=""/>
        <dsp:cNvSpPr/>
      </dsp:nvSpPr>
      <dsp:spPr>
        <a:xfrm>
          <a:off x="4350711" y="-311244"/>
          <a:ext cx="4463291" cy="1089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38100" rIns="38100" bIns="38100" numCol="1" spcCol="1270" anchor="ctr" anchorCtr="0">
          <a:noAutofit/>
        </a:bodyPr>
        <a:lstStyle/>
        <a:p>
          <a:pPr lvl="0" algn="l" defTabSz="1333500">
            <a:lnSpc>
              <a:spcPct val="90000"/>
            </a:lnSpc>
            <a:spcBef>
              <a:spcPct val="0"/>
            </a:spcBef>
            <a:spcAft>
              <a:spcPct val="35000"/>
            </a:spcAft>
          </a:pPr>
          <a:r>
            <a:rPr kumimoji="1" lang="ja-JP" altLang="en-US" sz="3000" kern="1200" dirty="0" smtClean="0"/>
            <a:t>保有個人データ</a:t>
          </a:r>
          <a:endParaRPr kumimoji="1" lang="ja-JP" altLang="en-US" sz="3000" kern="1200" dirty="0"/>
        </a:p>
      </dsp:txBody>
      <dsp:txXfrm>
        <a:off x="4350711" y="-311244"/>
        <a:ext cx="4463291" cy="1089366"/>
      </dsp:txXfrm>
    </dsp:sp>
    <dsp:sp modelId="{DCE3D7E7-A352-A04A-B26F-53CC3285CDE9}">
      <dsp:nvSpPr>
        <dsp:cNvPr id="0" name=""/>
        <dsp:cNvSpPr/>
      </dsp:nvSpPr>
      <dsp:spPr>
        <a:xfrm>
          <a:off x="5181742" y="233438"/>
          <a:ext cx="466871"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91C28A6B-A5CE-314F-99F8-D63D29F2FED9}">
      <dsp:nvSpPr>
        <dsp:cNvPr id="0" name=""/>
        <dsp:cNvSpPr/>
      </dsp:nvSpPr>
      <dsp:spPr>
        <a:xfrm rot="5400000">
          <a:off x="2885668" y="507025"/>
          <a:ext cx="2567170" cy="2021242"/>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9AEEF934-F63A-4A40-8B39-B1D728270253}">
      <dsp:nvSpPr>
        <dsp:cNvPr id="0" name=""/>
        <dsp:cNvSpPr/>
      </dsp:nvSpPr>
      <dsp:spPr>
        <a:xfrm>
          <a:off x="5428586" y="792186"/>
          <a:ext cx="3236017" cy="1089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38100" rIns="38100" bIns="38100" numCol="1" spcCol="1270" anchor="ctr" anchorCtr="0">
          <a:noAutofit/>
        </a:bodyPr>
        <a:lstStyle/>
        <a:p>
          <a:pPr lvl="0" algn="l" defTabSz="1333500">
            <a:lnSpc>
              <a:spcPct val="90000"/>
            </a:lnSpc>
            <a:spcBef>
              <a:spcPct val="0"/>
            </a:spcBef>
            <a:spcAft>
              <a:spcPct val="35000"/>
            </a:spcAft>
          </a:pPr>
          <a:r>
            <a:rPr kumimoji="1" lang="ja-JP" altLang="en-US" sz="3000" kern="1200" smtClean="0"/>
            <a:t>個人</a:t>
          </a:r>
          <a:r>
            <a:rPr kumimoji="1" lang="ja-JP" altLang="en-US" sz="3000" kern="1200" smtClean="0"/>
            <a:t>データ</a:t>
          </a:r>
          <a:endParaRPr kumimoji="1" lang="ja-JP" altLang="en-US" sz="3000" kern="1200" dirty="0"/>
        </a:p>
      </dsp:txBody>
      <dsp:txXfrm>
        <a:off x="5428586" y="792186"/>
        <a:ext cx="3236017" cy="1089366"/>
      </dsp:txXfrm>
    </dsp:sp>
    <dsp:sp modelId="{0FE267B1-2E35-654C-9101-AF700183757A}">
      <dsp:nvSpPr>
        <dsp:cNvPr id="0" name=""/>
        <dsp:cNvSpPr/>
      </dsp:nvSpPr>
      <dsp:spPr>
        <a:xfrm>
          <a:off x="5181742" y="1322805"/>
          <a:ext cx="466871"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B6C740C8-7CDB-664A-9063-A419301C1101}">
      <dsp:nvSpPr>
        <dsp:cNvPr id="0" name=""/>
        <dsp:cNvSpPr/>
      </dsp:nvSpPr>
      <dsp:spPr>
        <a:xfrm rot="5400000">
          <a:off x="3436701" y="1579398"/>
          <a:ext cx="2000451" cy="1485896"/>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07CDE536-D91E-754F-BBF4-3AD4D7D47762}">
      <dsp:nvSpPr>
        <dsp:cNvPr id="0" name=""/>
        <dsp:cNvSpPr/>
      </dsp:nvSpPr>
      <dsp:spPr>
        <a:xfrm>
          <a:off x="5648614" y="1867489"/>
          <a:ext cx="1867486" cy="1089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38100" rIns="38100" bIns="38100" numCol="1" spcCol="1270" anchor="ctr" anchorCtr="0">
          <a:noAutofit/>
        </a:bodyPr>
        <a:lstStyle/>
        <a:p>
          <a:pPr lvl="0" algn="l" defTabSz="1333500">
            <a:lnSpc>
              <a:spcPct val="90000"/>
            </a:lnSpc>
            <a:spcBef>
              <a:spcPct val="0"/>
            </a:spcBef>
            <a:spcAft>
              <a:spcPct val="35000"/>
            </a:spcAft>
          </a:pPr>
          <a:r>
            <a:rPr kumimoji="1" lang="ja-JP" altLang="en-US" sz="3000" kern="1200" dirty="0" smtClean="0"/>
            <a:t>個人情報</a:t>
          </a:r>
          <a:endParaRPr kumimoji="1" lang="ja-JP" altLang="en-US" sz="3000" kern="1200" dirty="0"/>
        </a:p>
      </dsp:txBody>
      <dsp:txXfrm>
        <a:off x="5648614" y="1867489"/>
        <a:ext cx="1867486" cy="1089366"/>
      </dsp:txXfrm>
    </dsp:sp>
    <dsp:sp modelId="{57B0B550-6BDF-3A4F-B62B-D0895924D254}">
      <dsp:nvSpPr>
        <dsp:cNvPr id="0" name=""/>
        <dsp:cNvSpPr/>
      </dsp:nvSpPr>
      <dsp:spPr>
        <a:xfrm>
          <a:off x="5181742" y="2412172"/>
          <a:ext cx="466871"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0626F178-24FB-F949-9B6C-6FA6F8AF5977}">
      <dsp:nvSpPr>
        <dsp:cNvPr id="0" name=""/>
        <dsp:cNvSpPr/>
      </dsp:nvSpPr>
      <dsp:spPr>
        <a:xfrm rot="5400000">
          <a:off x="3988419" y="2650899"/>
          <a:ext cx="1429249" cy="95055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FBF04-FC62-354C-978E-8EB55392FBC7}">
      <dsp:nvSpPr>
        <dsp:cNvPr id="0" name=""/>
        <dsp:cNvSpPr/>
      </dsp:nvSpPr>
      <dsp:spPr>
        <a:xfrm>
          <a:off x="1289975" y="3061"/>
          <a:ext cx="3447285" cy="206837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kumimoji="1" lang="ja-JP" altLang="en-US" sz="3600" kern="1200" dirty="0" smtClean="0"/>
            <a:t>あらかじめ利用目的をできるだけ特定</a:t>
          </a:r>
          <a:endParaRPr kumimoji="1" lang="ja-JP" altLang="en-US" sz="3600" kern="1200" dirty="0"/>
        </a:p>
      </dsp:txBody>
      <dsp:txXfrm>
        <a:off x="1289975" y="3061"/>
        <a:ext cx="3447285" cy="2068371"/>
      </dsp:txXfrm>
    </dsp:sp>
    <dsp:sp modelId="{927A688F-C178-BB4A-8D7E-651E1DE3E669}">
      <dsp:nvSpPr>
        <dsp:cNvPr id="0" name=""/>
        <dsp:cNvSpPr/>
      </dsp:nvSpPr>
      <dsp:spPr>
        <a:xfrm>
          <a:off x="5081989" y="3061"/>
          <a:ext cx="3447285" cy="206837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kumimoji="1" lang="ja-JP" altLang="en-US" sz="3600" kern="1200" dirty="0" smtClean="0"/>
            <a:t>利用目的の</a:t>
          </a:r>
        </a:p>
        <a:p>
          <a:pPr lvl="0" algn="ctr" defTabSz="1600200">
            <a:lnSpc>
              <a:spcPct val="90000"/>
            </a:lnSpc>
            <a:spcBef>
              <a:spcPct val="0"/>
            </a:spcBef>
            <a:spcAft>
              <a:spcPct val="35000"/>
            </a:spcAft>
          </a:pPr>
          <a:r>
            <a:rPr kumimoji="1" lang="ja-JP" altLang="en-US" sz="3600" kern="1200" dirty="0" smtClean="0"/>
            <a:t>範囲内で利用</a:t>
          </a:r>
          <a:endParaRPr kumimoji="1" lang="ja-JP" altLang="en-US" sz="3600" kern="1200" dirty="0"/>
        </a:p>
      </dsp:txBody>
      <dsp:txXfrm>
        <a:off x="5081989" y="3061"/>
        <a:ext cx="3447285" cy="2068371"/>
      </dsp:txXfrm>
    </dsp:sp>
    <dsp:sp modelId="{EC40C907-9891-4947-BC3E-215D07B869B9}">
      <dsp:nvSpPr>
        <dsp:cNvPr id="0" name=""/>
        <dsp:cNvSpPr/>
      </dsp:nvSpPr>
      <dsp:spPr>
        <a:xfrm>
          <a:off x="1289975" y="2416161"/>
          <a:ext cx="3447285" cy="206837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ja-JP" altLang="en-US" sz="3600" kern="1200" dirty="0" smtClean="0"/>
            <a:t>適正な方法で</a:t>
          </a:r>
        </a:p>
        <a:p>
          <a:pPr lvl="0" algn="ctr" defTabSz="1600200">
            <a:lnSpc>
              <a:spcPct val="90000"/>
            </a:lnSpc>
            <a:spcBef>
              <a:spcPct val="0"/>
            </a:spcBef>
            <a:spcAft>
              <a:spcPct val="35000"/>
            </a:spcAft>
          </a:pPr>
          <a:r>
            <a:rPr lang="ja-JP" altLang="en-US" sz="3600" kern="1200" dirty="0" smtClean="0"/>
            <a:t>取得</a:t>
          </a:r>
          <a:endParaRPr kumimoji="1" lang="ja-JP" altLang="en-US" sz="3600" kern="1200" dirty="0"/>
        </a:p>
      </dsp:txBody>
      <dsp:txXfrm>
        <a:off x="1289975" y="2416161"/>
        <a:ext cx="3447285" cy="2068371"/>
      </dsp:txXfrm>
    </dsp:sp>
    <dsp:sp modelId="{804BC945-7F5B-8242-8B24-807FC4837D37}">
      <dsp:nvSpPr>
        <dsp:cNvPr id="0" name=""/>
        <dsp:cNvSpPr/>
      </dsp:nvSpPr>
      <dsp:spPr>
        <a:xfrm>
          <a:off x="5081989" y="2416161"/>
          <a:ext cx="3447285" cy="2068371"/>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kumimoji="1" lang="ja-JP" altLang="en-US" sz="3600" kern="1200" dirty="0" smtClean="0"/>
            <a:t>利用目的の</a:t>
          </a:r>
        </a:p>
        <a:p>
          <a:pPr lvl="0" algn="ctr" defTabSz="1600200">
            <a:lnSpc>
              <a:spcPct val="90000"/>
            </a:lnSpc>
            <a:spcBef>
              <a:spcPct val="0"/>
            </a:spcBef>
            <a:spcAft>
              <a:spcPct val="35000"/>
            </a:spcAft>
          </a:pPr>
          <a:r>
            <a:rPr kumimoji="1" lang="ja-JP" altLang="en-US" sz="3600" kern="1200" dirty="0" smtClean="0"/>
            <a:t>通知・公表等</a:t>
          </a:r>
          <a:endParaRPr kumimoji="1" lang="ja-JP" altLang="en-US" sz="3600" kern="1200" dirty="0"/>
        </a:p>
      </dsp:txBody>
      <dsp:txXfrm>
        <a:off x="5081989" y="2416161"/>
        <a:ext cx="3447285" cy="2068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451AC-8F47-7748-83BE-026D2BCCB66F}">
      <dsp:nvSpPr>
        <dsp:cNvPr id="0" name=""/>
        <dsp:cNvSpPr/>
      </dsp:nvSpPr>
      <dsp:spPr>
        <a:xfrm>
          <a:off x="-6125176" y="-937410"/>
          <a:ext cx="7293488" cy="7293488"/>
        </a:xfrm>
        <a:prstGeom prst="blockArc">
          <a:avLst>
            <a:gd name="adj1" fmla="val 18900000"/>
            <a:gd name="adj2" fmla="val 2700000"/>
            <a:gd name="adj3" fmla="val 296"/>
          </a:avLst>
        </a:pr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44A3B1C-4A9F-E14C-8158-F27B20517ECD}">
      <dsp:nvSpPr>
        <dsp:cNvPr id="0" name=""/>
        <dsp:cNvSpPr/>
      </dsp:nvSpPr>
      <dsp:spPr>
        <a:xfrm>
          <a:off x="752110" y="541866"/>
          <a:ext cx="7301111" cy="108373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60213" tIns="60960" rIns="60960" bIns="60960" numCol="1" spcCol="1270" anchor="ctr" anchorCtr="0">
          <a:noAutofit/>
        </a:bodyPr>
        <a:lstStyle/>
        <a:p>
          <a:pPr lvl="0" algn="l" defTabSz="1066800">
            <a:lnSpc>
              <a:spcPct val="90000"/>
            </a:lnSpc>
            <a:spcBef>
              <a:spcPct val="0"/>
            </a:spcBef>
            <a:spcAft>
              <a:spcPct val="35000"/>
            </a:spcAft>
          </a:pPr>
          <a:r>
            <a:rPr kumimoji="1" lang="ja-JP" altLang="en-US" sz="2400" kern="1200" dirty="0" smtClean="0"/>
            <a:t>安全管理措置</a:t>
          </a:r>
          <a:r>
            <a:rPr lang="ja-JP" altLang="en-US" sz="2400" kern="1200" dirty="0" smtClean="0"/>
            <a:t>の</a:t>
          </a:r>
          <a:r>
            <a:rPr kumimoji="1" lang="ja-JP" altLang="en-US" sz="2400" kern="1200" dirty="0" smtClean="0"/>
            <a:t>実施</a:t>
          </a:r>
          <a:endParaRPr kumimoji="1" lang="ja-JP" altLang="en-US" sz="2400" kern="1200" dirty="0"/>
        </a:p>
      </dsp:txBody>
      <dsp:txXfrm>
        <a:off x="752110" y="541866"/>
        <a:ext cx="7301111" cy="1083733"/>
      </dsp:txXfrm>
    </dsp:sp>
    <dsp:sp modelId="{9D22427E-589C-804E-BD9F-4601ED418D43}">
      <dsp:nvSpPr>
        <dsp:cNvPr id="0" name=""/>
        <dsp:cNvSpPr/>
      </dsp:nvSpPr>
      <dsp:spPr>
        <a:xfrm>
          <a:off x="74777" y="406400"/>
          <a:ext cx="1354666" cy="1354666"/>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1C1AAF9-6A28-2847-8569-89295FEC61B5}">
      <dsp:nvSpPr>
        <dsp:cNvPr id="0" name=""/>
        <dsp:cNvSpPr/>
      </dsp:nvSpPr>
      <dsp:spPr>
        <a:xfrm>
          <a:off x="1146048" y="2167466"/>
          <a:ext cx="6907174" cy="108373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60213" tIns="60960" rIns="60960" bIns="60960" numCol="1" spcCol="1270" anchor="ctr" anchorCtr="0">
          <a:noAutofit/>
        </a:bodyPr>
        <a:lstStyle/>
        <a:p>
          <a:pPr lvl="0" algn="l" defTabSz="1066800">
            <a:lnSpc>
              <a:spcPct val="90000"/>
            </a:lnSpc>
            <a:spcBef>
              <a:spcPct val="0"/>
            </a:spcBef>
            <a:spcAft>
              <a:spcPct val="35000"/>
            </a:spcAft>
          </a:pPr>
          <a:r>
            <a:rPr lang="ja-JP" altLang="en-US" sz="2400" kern="1200" dirty="0" smtClean="0"/>
            <a:t>正確で最新の内容に保つ</a:t>
          </a:r>
        </a:p>
        <a:p>
          <a:pPr lvl="0" algn="l" defTabSz="1066800">
            <a:lnSpc>
              <a:spcPct val="90000"/>
            </a:lnSpc>
            <a:spcBef>
              <a:spcPct val="0"/>
            </a:spcBef>
            <a:spcAft>
              <a:spcPct val="35000"/>
            </a:spcAft>
          </a:pPr>
          <a:r>
            <a:rPr lang="ja-JP" altLang="en-US" sz="2400" kern="1200" dirty="0" smtClean="0"/>
            <a:t>必要なくなったら遅滞なく破棄する</a:t>
          </a:r>
          <a:endParaRPr kumimoji="1" lang="ja-JP" altLang="en-US" sz="2400" kern="1200" dirty="0"/>
        </a:p>
      </dsp:txBody>
      <dsp:txXfrm>
        <a:off x="1146048" y="2167466"/>
        <a:ext cx="6907174" cy="1083733"/>
      </dsp:txXfrm>
    </dsp:sp>
    <dsp:sp modelId="{1E13AC8A-4DDB-1C4D-B696-00AAA43E952D}">
      <dsp:nvSpPr>
        <dsp:cNvPr id="0" name=""/>
        <dsp:cNvSpPr/>
      </dsp:nvSpPr>
      <dsp:spPr>
        <a:xfrm>
          <a:off x="468714" y="2032000"/>
          <a:ext cx="1354666" cy="1354666"/>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526C978-C1B2-4E42-8965-E69D520232F6}">
      <dsp:nvSpPr>
        <dsp:cNvPr id="0" name=""/>
        <dsp:cNvSpPr/>
      </dsp:nvSpPr>
      <dsp:spPr>
        <a:xfrm>
          <a:off x="752110" y="3793066"/>
          <a:ext cx="7301111" cy="108373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60213" tIns="60960" rIns="60960" bIns="60960" numCol="1" spcCol="1270" anchor="ctr" anchorCtr="0">
          <a:noAutofit/>
        </a:bodyPr>
        <a:lstStyle/>
        <a:p>
          <a:pPr lvl="0" algn="l" defTabSz="1066800">
            <a:lnSpc>
              <a:spcPct val="90000"/>
            </a:lnSpc>
            <a:spcBef>
              <a:spcPct val="0"/>
            </a:spcBef>
            <a:spcAft>
              <a:spcPct val="35000"/>
            </a:spcAft>
          </a:pPr>
          <a:r>
            <a:rPr lang="ja-JP" altLang="en-US" sz="2400" kern="1200" dirty="0" smtClean="0"/>
            <a:t>従業者や委託先の管理</a:t>
          </a:r>
          <a:endParaRPr kumimoji="1" lang="ja-JP" altLang="en-US" sz="2400" kern="1200" dirty="0"/>
        </a:p>
      </dsp:txBody>
      <dsp:txXfrm>
        <a:off x="752110" y="3793066"/>
        <a:ext cx="7301111" cy="1083733"/>
      </dsp:txXfrm>
    </dsp:sp>
    <dsp:sp modelId="{620D124E-6C35-E14D-ABEB-C20C1E8C373E}">
      <dsp:nvSpPr>
        <dsp:cNvPr id="0" name=""/>
        <dsp:cNvSpPr/>
      </dsp:nvSpPr>
      <dsp:spPr>
        <a:xfrm>
          <a:off x="74777" y="3657600"/>
          <a:ext cx="1354666" cy="1354666"/>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6AD6F-6E3B-2A47-A04D-FBBB2EEE246A}">
      <dsp:nvSpPr>
        <dsp:cNvPr id="0" name=""/>
        <dsp:cNvSpPr/>
      </dsp:nvSpPr>
      <dsp:spPr>
        <a:xfrm>
          <a:off x="0" y="0"/>
          <a:ext cx="8938260" cy="130540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kumimoji="1" lang="ja-JP" altLang="en-US" sz="5000" kern="1200" dirty="0" smtClean="0"/>
            <a:t>利用目的の通知</a:t>
          </a:r>
          <a:endParaRPr kumimoji="1" lang="ja-JP" altLang="en-US" sz="5000" kern="1200" dirty="0"/>
        </a:p>
      </dsp:txBody>
      <dsp:txXfrm>
        <a:off x="38234" y="38234"/>
        <a:ext cx="7529629" cy="1228933"/>
      </dsp:txXfrm>
    </dsp:sp>
    <dsp:sp modelId="{5D6058B7-67C0-5946-8A4A-345D907CB495}">
      <dsp:nvSpPr>
        <dsp:cNvPr id="0" name=""/>
        <dsp:cNvSpPr/>
      </dsp:nvSpPr>
      <dsp:spPr>
        <a:xfrm>
          <a:off x="788669" y="1522968"/>
          <a:ext cx="8938260" cy="130540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kumimoji="1" lang="ja-JP" altLang="en-US" sz="5000" kern="1200" dirty="0" smtClean="0"/>
            <a:t>開示・訂正</a:t>
          </a:r>
          <a:endParaRPr kumimoji="1" lang="ja-JP" altLang="en-US" sz="5000" kern="1200" dirty="0"/>
        </a:p>
      </dsp:txBody>
      <dsp:txXfrm>
        <a:off x="826903" y="1561202"/>
        <a:ext cx="7224611" cy="1228933"/>
      </dsp:txXfrm>
    </dsp:sp>
    <dsp:sp modelId="{ED853BFC-87FA-374B-8FE5-730BE95DDA76}">
      <dsp:nvSpPr>
        <dsp:cNvPr id="0" name=""/>
        <dsp:cNvSpPr/>
      </dsp:nvSpPr>
      <dsp:spPr>
        <a:xfrm>
          <a:off x="1577339" y="3045936"/>
          <a:ext cx="8938260" cy="130540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kumimoji="1" lang="ja-JP" altLang="en-US" sz="5000" kern="1200" dirty="0" smtClean="0"/>
            <a:t>利用停止等</a:t>
          </a:r>
          <a:endParaRPr kumimoji="1" lang="ja-JP" altLang="en-US" sz="5000" kern="1200" dirty="0"/>
        </a:p>
      </dsp:txBody>
      <dsp:txXfrm>
        <a:off x="1615573" y="3084170"/>
        <a:ext cx="7224611" cy="1228933"/>
      </dsp:txXfrm>
    </dsp:sp>
    <dsp:sp modelId="{23D6BB4D-9A2F-B649-AFDB-A15B9235A620}">
      <dsp:nvSpPr>
        <dsp:cNvPr id="0" name=""/>
        <dsp:cNvSpPr/>
      </dsp:nvSpPr>
      <dsp:spPr>
        <a:xfrm>
          <a:off x="8089749" y="989929"/>
          <a:ext cx="848510" cy="848510"/>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kumimoji="1" lang="ja-JP" altLang="en-US" sz="3200" kern="1200"/>
        </a:p>
      </dsp:txBody>
      <dsp:txXfrm>
        <a:off x="8280664" y="989929"/>
        <a:ext cx="466680" cy="638504"/>
      </dsp:txXfrm>
    </dsp:sp>
    <dsp:sp modelId="{66E39176-6B9F-CD49-A561-47699B386549}">
      <dsp:nvSpPr>
        <dsp:cNvPr id="0" name=""/>
        <dsp:cNvSpPr/>
      </dsp:nvSpPr>
      <dsp:spPr>
        <a:xfrm>
          <a:off x="8878419" y="2504195"/>
          <a:ext cx="848510" cy="848510"/>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kumimoji="1" lang="ja-JP" altLang="en-US" sz="3200" kern="1200"/>
        </a:p>
      </dsp:txBody>
      <dsp:txXfrm>
        <a:off x="9069334" y="2504195"/>
        <a:ext cx="466680" cy="638504"/>
      </dsp:txXfrm>
    </dsp:sp>
  </dsp:spTree>
</dsp:drawing>
</file>

<file path=ppt/diagrams/layout1.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45987-E58F-0F40-9675-38E621EB452D}" type="datetimeFigureOut">
              <a:rPr kumimoji="1" lang="ja-JP" altLang="en-US" smtClean="0"/>
              <a:t>2017/11/29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7BBE1-961B-F541-A8B7-DDD1E9F1E092}" type="slidenum">
              <a:rPr kumimoji="1" lang="ja-JP" altLang="en-US" smtClean="0"/>
              <a:t>‹#›</a:t>
            </a:fld>
            <a:endParaRPr kumimoji="1" lang="ja-JP" altLang="en-US"/>
          </a:p>
        </p:txBody>
      </p:sp>
    </p:spTree>
    <p:extLst>
      <p:ext uri="{BB962C8B-B14F-4D97-AF65-F5344CB8AC3E}">
        <p14:creationId xmlns:p14="http://schemas.microsoft.com/office/powerpoint/2010/main" val="11874483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２９年５月３０日から改正後の</a:t>
            </a:r>
            <a:endParaRPr kumimoji="1" lang="ja-JP" altLang="en-US" dirty="0"/>
          </a:p>
        </p:txBody>
      </p:sp>
      <p:sp>
        <p:nvSpPr>
          <p:cNvPr id="4" name="スライド番号プレースホルダー 3"/>
          <p:cNvSpPr>
            <a:spLocks noGrp="1"/>
          </p:cNvSpPr>
          <p:nvPr>
            <p:ph type="sldNum" sz="quarter" idx="10"/>
          </p:nvPr>
        </p:nvSpPr>
        <p:spPr/>
        <p:txBody>
          <a:bodyPr/>
          <a:lstStyle/>
          <a:p>
            <a:fld id="{C5D7BBE1-961B-F541-A8B7-DDD1E9F1E092}" type="slidenum">
              <a:rPr kumimoji="1" lang="ja-JP" altLang="en-US" smtClean="0"/>
              <a:t>2</a:t>
            </a:fld>
            <a:endParaRPr kumimoji="1" lang="ja-JP" altLang="en-US"/>
          </a:p>
        </p:txBody>
      </p:sp>
    </p:spTree>
    <p:extLst>
      <p:ext uri="{BB962C8B-B14F-4D97-AF65-F5344CB8AC3E}">
        <p14:creationId xmlns:p14="http://schemas.microsoft.com/office/powerpoint/2010/main" val="624841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個人情報に係る本人の基本的な属性に関わる情報の項目を「個人属性情報」、個人の行動に伴い発生する行動の履歴に関わる情報の項目を「履歴情報」として分類している。</a:t>
            </a:r>
            <a:endParaRPr kumimoji="1" lang="ja-JP" altLang="en-US" dirty="0"/>
          </a:p>
        </p:txBody>
      </p:sp>
      <p:sp>
        <p:nvSpPr>
          <p:cNvPr id="4" name="スライド番号プレースホルダー 3"/>
          <p:cNvSpPr>
            <a:spLocks noGrp="1"/>
          </p:cNvSpPr>
          <p:nvPr>
            <p:ph type="sldNum" sz="quarter" idx="10"/>
          </p:nvPr>
        </p:nvSpPr>
        <p:spPr/>
        <p:txBody>
          <a:bodyPr/>
          <a:lstStyle/>
          <a:p>
            <a:fld id="{C5D7BBE1-961B-F541-A8B7-DDD1E9F1E092}" type="slidenum">
              <a:rPr kumimoji="1" lang="ja-JP" altLang="en-US" smtClean="0"/>
              <a:t>39</a:t>
            </a:fld>
            <a:endParaRPr kumimoji="1" lang="ja-JP" altLang="en-US"/>
          </a:p>
        </p:txBody>
      </p:sp>
    </p:spTree>
    <p:extLst>
      <p:ext uri="{BB962C8B-B14F-4D97-AF65-F5344CB8AC3E}">
        <p14:creationId xmlns:p14="http://schemas.microsoft.com/office/powerpoint/2010/main" val="2069354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5D7BBE1-961B-F541-A8B7-DDD1E9F1E092}" type="slidenum">
              <a:rPr kumimoji="1" lang="ja-JP" altLang="en-US" smtClean="0"/>
              <a:t>41</a:t>
            </a:fld>
            <a:endParaRPr kumimoji="1" lang="ja-JP" altLang="en-US"/>
          </a:p>
        </p:txBody>
      </p:sp>
    </p:spTree>
    <p:extLst>
      <p:ext uri="{BB962C8B-B14F-4D97-AF65-F5344CB8AC3E}">
        <p14:creationId xmlns:p14="http://schemas.microsoft.com/office/powerpoint/2010/main" val="157265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個人情報取扱事業者等のうち次の各号に掲げる者については、その個人情 </a:t>
            </a:r>
            <a:endParaRPr lang="ja-JP" altLang="en-US" dirty="0" smtClean="0"/>
          </a:p>
          <a:p>
            <a:r>
              <a:rPr kumimoji="1" lang="ja-JP" altLang="en-US" sz="1200" kern="1200" dirty="0" smtClean="0">
                <a:solidFill>
                  <a:schemeClr val="tx1"/>
                </a:solidFill>
                <a:effectLst/>
                <a:latin typeface="+mn-lt"/>
                <a:ea typeface="+mn-ea"/>
                <a:cs typeface="+mn-cs"/>
              </a:rPr>
              <a:t>報等を取り扱う目的の全部又は一部がそれぞれ当該各号に規定する目的であると きは、第</a:t>
            </a:r>
            <a:r>
              <a:rPr kumimoji="1" lang="en-US" altLang="ja-JP" sz="1200" kern="1200" dirty="0" smtClean="0">
                <a:solidFill>
                  <a:schemeClr val="tx1"/>
                </a:solidFill>
                <a:effectLst/>
                <a:latin typeface="+mn-lt"/>
                <a:ea typeface="+mn-ea"/>
                <a:cs typeface="+mn-cs"/>
              </a:rPr>
              <a:t>4</a:t>
            </a:r>
            <a:r>
              <a:rPr kumimoji="1" lang="ja-JP" altLang="en-US" sz="1200" kern="1200" dirty="0" smtClean="0">
                <a:solidFill>
                  <a:schemeClr val="tx1"/>
                </a:solidFill>
                <a:effectLst/>
                <a:latin typeface="+mn-lt"/>
                <a:ea typeface="+mn-ea"/>
                <a:cs typeface="+mn-cs"/>
              </a:rPr>
              <a:t>章の規定は、適用しない。</a:t>
            </a:r>
            <a:endParaRPr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5D7BBE1-961B-F541-A8B7-DDD1E9F1E092}" type="slidenum">
              <a:rPr kumimoji="1" lang="ja-JP" altLang="en-US" smtClean="0"/>
              <a:t>8</a:t>
            </a:fld>
            <a:endParaRPr kumimoji="1" lang="ja-JP" altLang="en-US"/>
          </a:p>
        </p:txBody>
      </p:sp>
    </p:spTree>
    <p:extLst>
      <p:ext uri="{BB962C8B-B14F-4D97-AF65-F5344CB8AC3E}">
        <p14:creationId xmlns:p14="http://schemas.microsoft.com/office/powerpoint/2010/main" val="358466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利用目的 をできるだけ具体的に特定する。 　また、特定した利用目的は、あらかじめ公表しておくか、個人情報 を取得する際に本人に通知する。</a:t>
            </a:r>
            <a:endParaRPr lang="en-US" altLang="ja-JP" dirty="0" smtClean="0"/>
          </a:p>
          <a:p>
            <a:r>
              <a:rPr lang="ja-JP" altLang="en-US" dirty="0" smtClean="0"/>
              <a:t>要配慮個人情報を取得する場合は、利用目的の特定、通知又は公表 に加え、あらかじめ本人の同意が必要。</a:t>
            </a:r>
            <a:endParaRPr kumimoji="1" lang="ja-JP" altLang="en-US" dirty="0"/>
          </a:p>
        </p:txBody>
      </p:sp>
      <p:sp>
        <p:nvSpPr>
          <p:cNvPr id="4" name="スライド番号プレースホルダー 3"/>
          <p:cNvSpPr>
            <a:spLocks noGrp="1"/>
          </p:cNvSpPr>
          <p:nvPr>
            <p:ph type="sldNum" sz="quarter" idx="10"/>
          </p:nvPr>
        </p:nvSpPr>
        <p:spPr/>
        <p:txBody>
          <a:bodyPr/>
          <a:lstStyle/>
          <a:p>
            <a:fld id="{C5D7BBE1-961B-F541-A8B7-DDD1E9F1E092}" type="slidenum">
              <a:rPr kumimoji="1" lang="ja-JP" altLang="en-US" smtClean="0"/>
              <a:t>9</a:t>
            </a:fld>
            <a:endParaRPr kumimoji="1" lang="ja-JP" altLang="en-US"/>
          </a:p>
        </p:txBody>
      </p:sp>
    </p:spTree>
    <p:extLst>
      <p:ext uri="{BB962C8B-B14F-4D97-AF65-F5344CB8AC3E}">
        <p14:creationId xmlns:p14="http://schemas.microsoft.com/office/powerpoint/2010/main" val="1782095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商品配送のために、配送伝票に氏名・住所を記載してもらう場合も同様</a:t>
            </a:r>
            <a:endParaRPr kumimoji="1" lang="ja-JP" altLang="en-US" dirty="0"/>
          </a:p>
        </p:txBody>
      </p:sp>
      <p:sp>
        <p:nvSpPr>
          <p:cNvPr id="4" name="スライド番号プレースホルダー 3"/>
          <p:cNvSpPr>
            <a:spLocks noGrp="1"/>
          </p:cNvSpPr>
          <p:nvPr>
            <p:ph type="sldNum" sz="quarter" idx="10"/>
          </p:nvPr>
        </p:nvSpPr>
        <p:spPr/>
        <p:txBody>
          <a:bodyPr/>
          <a:lstStyle/>
          <a:p>
            <a:fld id="{C5D7BBE1-961B-F541-A8B7-DDD1E9F1E092}" type="slidenum">
              <a:rPr kumimoji="1" lang="ja-JP" altLang="en-US" smtClean="0"/>
              <a:t>10</a:t>
            </a:fld>
            <a:endParaRPr kumimoji="1" lang="ja-JP" altLang="en-US"/>
          </a:p>
        </p:txBody>
      </p:sp>
    </p:spTree>
    <p:extLst>
      <p:ext uri="{BB962C8B-B14F-4D97-AF65-F5344CB8AC3E}">
        <p14:creationId xmlns:p14="http://schemas.microsoft.com/office/powerpoint/2010/main" val="1551731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）オプトアウト</a:t>
            </a:r>
            <a:r>
              <a:rPr lang="ja-JP" altLang="en-US" dirty="0" smtClean="0"/>
              <a:t/>
            </a:r>
            <a:br>
              <a:rPr lang="ja-JP" altLang="en-US" dirty="0" smtClean="0"/>
            </a:br>
            <a:r>
              <a:rPr kumimoji="1" lang="ja-JP" altLang="en-US" sz="1200" b="0" i="0" kern="1200" dirty="0" smtClean="0">
                <a:solidFill>
                  <a:schemeClr val="tx1"/>
                </a:solidFill>
                <a:effectLst/>
                <a:latin typeface="+mn-lt"/>
                <a:ea typeface="+mn-ea"/>
                <a:cs typeface="+mn-cs"/>
              </a:rPr>
              <a:t>個人情報取扱事業者が、第三者に提供すること自体を利用目的として取得した個人データについて、本人の求めに応じて当該本人が識別される個人データの第三者への提供を停止することとしている場合。</a:t>
            </a:r>
            <a:endParaRPr kumimoji="1" lang="ja-JP" altLang="en-US" dirty="0"/>
          </a:p>
        </p:txBody>
      </p:sp>
      <p:sp>
        <p:nvSpPr>
          <p:cNvPr id="4" name="スライド番号プレースホルダー 3"/>
          <p:cNvSpPr>
            <a:spLocks noGrp="1"/>
          </p:cNvSpPr>
          <p:nvPr>
            <p:ph type="sldNum" sz="quarter" idx="10"/>
          </p:nvPr>
        </p:nvSpPr>
        <p:spPr/>
        <p:txBody>
          <a:bodyPr/>
          <a:lstStyle/>
          <a:p>
            <a:fld id="{C5D7BBE1-961B-F541-A8B7-DDD1E9F1E092}" type="slidenum">
              <a:rPr kumimoji="1" lang="ja-JP" altLang="en-US" smtClean="0"/>
              <a:t>17</a:t>
            </a:fld>
            <a:endParaRPr kumimoji="1" lang="ja-JP" altLang="en-US"/>
          </a:p>
        </p:txBody>
      </p:sp>
    </p:spTree>
    <p:extLst>
      <p:ext uri="{BB962C8B-B14F-4D97-AF65-F5344CB8AC3E}">
        <p14:creationId xmlns:p14="http://schemas.microsoft.com/office/powerpoint/2010/main" val="878937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「要配慮個人情報」には、本人の人種、信条、社会的身分、病歴、犯罪の経歴、犯罪により害を被った事実等が該当します。</a:t>
            </a:r>
            <a:endParaRPr kumimoji="1" lang="ja-JP" altLang="en-US" dirty="0"/>
          </a:p>
        </p:txBody>
      </p:sp>
      <p:sp>
        <p:nvSpPr>
          <p:cNvPr id="4" name="スライド番号プレースホルダー 3"/>
          <p:cNvSpPr>
            <a:spLocks noGrp="1"/>
          </p:cNvSpPr>
          <p:nvPr>
            <p:ph type="sldNum" sz="quarter" idx="10"/>
          </p:nvPr>
        </p:nvSpPr>
        <p:spPr/>
        <p:txBody>
          <a:bodyPr/>
          <a:lstStyle/>
          <a:p>
            <a:fld id="{C5D7BBE1-961B-F541-A8B7-DDD1E9F1E092}" type="slidenum">
              <a:rPr kumimoji="1" lang="ja-JP" altLang="en-US" smtClean="0"/>
              <a:t>18</a:t>
            </a:fld>
            <a:endParaRPr kumimoji="1" lang="ja-JP" altLang="en-US"/>
          </a:p>
        </p:txBody>
      </p:sp>
    </p:spTree>
    <p:extLst>
      <p:ext uri="{BB962C8B-B14F-4D97-AF65-F5344CB8AC3E}">
        <p14:creationId xmlns:p14="http://schemas.microsoft.com/office/powerpoint/2010/main" val="1997480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個人情報取扱事業者は、本人から保有個人データの開示請求を受け たときは、本人に対し、原則として当該保有個人データを開示しなけ ればならない</a:t>
            </a:r>
            <a:endParaRPr lang="en-US" altLang="ja-JP" dirty="0" smtClean="0"/>
          </a:p>
          <a:p>
            <a:r>
              <a:rPr lang="ja-JP" altLang="en-US" dirty="0" smtClean="0"/>
              <a:t>個人情報の取扱いに関する苦情等には、適切・迅速に対応す るよう努める</a:t>
            </a: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5D7BBE1-961B-F541-A8B7-DDD1E9F1E092}" type="slidenum">
              <a:rPr kumimoji="1" lang="ja-JP" altLang="en-US" smtClean="0"/>
              <a:t>23</a:t>
            </a:fld>
            <a:endParaRPr kumimoji="1" lang="ja-JP" altLang="en-US"/>
          </a:p>
        </p:txBody>
      </p:sp>
    </p:spTree>
    <p:extLst>
      <p:ext uri="{BB962C8B-B14F-4D97-AF65-F5344CB8AC3E}">
        <p14:creationId xmlns:p14="http://schemas.microsoft.com/office/powerpoint/2010/main" val="534925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匿名加工情報データベース</a:t>
            </a:r>
            <a:r>
              <a:rPr lang="en-US" altLang="ja-JP" dirty="0" smtClean="0"/>
              <a:t>…</a:t>
            </a:r>
            <a:r>
              <a:rPr lang="ja-JP" altLang="en-US" dirty="0" smtClean="0"/>
              <a:t>匿名加工情報を含む情報の集合物であって、特定の匿名加工情報を電子計算機を用いて検索することができるように 体系的に構成したものその他特定の匿名加工情報を容易に検索することができるよう に体系的に構成したもの</a:t>
            </a:r>
            <a:endParaRPr kumimoji="1" lang="ja-JP" altLang="en-US" dirty="0"/>
          </a:p>
        </p:txBody>
      </p:sp>
      <p:sp>
        <p:nvSpPr>
          <p:cNvPr id="4" name="スライド番号プレースホルダー 3"/>
          <p:cNvSpPr>
            <a:spLocks noGrp="1"/>
          </p:cNvSpPr>
          <p:nvPr>
            <p:ph type="sldNum" sz="quarter" idx="10"/>
          </p:nvPr>
        </p:nvSpPr>
        <p:spPr/>
        <p:txBody>
          <a:bodyPr/>
          <a:lstStyle/>
          <a:p>
            <a:fld id="{C5D7BBE1-961B-F541-A8B7-DDD1E9F1E092}" type="slidenum">
              <a:rPr kumimoji="1" lang="ja-JP" altLang="en-US" smtClean="0"/>
              <a:t>31</a:t>
            </a:fld>
            <a:endParaRPr kumimoji="1" lang="ja-JP" altLang="en-US"/>
          </a:p>
        </p:txBody>
      </p:sp>
    </p:spTree>
    <p:extLst>
      <p:ext uri="{BB962C8B-B14F-4D97-AF65-F5344CB8AC3E}">
        <p14:creationId xmlns:p14="http://schemas.microsoft.com/office/powerpoint/2010/main" val="2062512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加工方法等情報の安全管理で求められる措置の具体例 </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加工方法等情報を取り扱う者 の権限及ひ責任の明確化 </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・組織体制の整備 </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規程類の整備、当該規程類に従った加工方法等情報の適切な取扱い、取扱状況の評価、必要な措置の実施</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・加工方法等情報の取扱いに係る規程等の整備とこれに従った運用</a:t>
            </a:r>
            <a:br>
              <a:rPr kumimoji="1" lang="ja-JP" altLang="en-US" sz="1200" kern="1200" dirty="0" smtClean="0">
                <a:solidFill>
                  <a:schemeClr val="tx1"/>
                </a:solidFill>
                <a:effectLst/>
                <a:latin typeface="+mn-lt"/>
                <a:ea typeface="+mn-ea"/>
                <a:cs typeface="+mn-cs"/>
              </a:rPr>
            </a:br>
            <a:r>
              <a:rPr kumimoji="1" lang="ja-JP" altLang="en-US" sz="1200" kern="1200" dirty="0" smtClean="0">
                <a:solidFill>
                  <a:schemeClr val="tx1"/>
                </a:solidFill>
                <a:effectLst/>
                <a:latin typeface="+mn-lt"/>
                <a:ea typeface="+mn-ea"/>
                <a:cs typeface="+mn-cs"/>
              </a:rPr>
              <a:t>・従業員の教育 </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・加工方法等情報の取扱状況を確認する手段の整備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・加工方法等情報の取扱状況の把握、安全管理措置の評価、見直し及ひ改善 </a:t>
            </a:r>
            <a:endParaRPr lang="ja-JP"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加工方法等情報を取り扱う正当な権限を有しない者による加工方法等情報の取扱いを防止するために必要かつ適切な措置 </a:t>
            </a:r>
            <a:endParaRPr lang="ja-JP"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・加工方法等情報を取り扱う権限を有しない者による閲覧等の 防止</a:t>
            </a:r>
            <a:br>
              <a:rPr kumimoji="1" lang="ja-JP" altLang="en-US" sz="1200" kern="1200" dirty="0" smtClean="0">
                <a:solidFill>
                  <a:schemeClr val="tx1"/>
                </a:solidFill>
                <a:effectLst/>
                <a:latin typeface="+mn-lt"/>
                <a:ea typeface="+mn-ea"/>
                <a:cs typeface="+mn-cs"/>
              </a:rPr>
            </a:br>
            <a:r>
              <a:rPr kumimoji="1" lang="ja-JP" altLang="en-US" sz="1200" kern="1200" dirty="0" smtClean="0">
                <a:solidFill>
                  <a:schemeClr val="tx1"/>
                </a:solidFill>
                <a:effectLst/>
                <a:latin typeface="+mn-lt"/>
                <a:ea typeface="+mn-ea"/>
                <a:cs typeface="+mn-cs"/>
              </a:rPr>
              <a:t>・機器、電子媒体等の盗難等の防止 ・電子媒体等を持ち運ぶ場合の漏えい等の防止 ・加工方法等情報の削除並びに機器、電子媒体等の廃棄 ・加工方法等情報へのアクセス制御 ・加工方法等情報へのアクセス者の識別と認証 ・外部からの不正アクセス等の防止 ・情報システムの使用に伴う加工方法等情報の漏えい等の防止 </a:t>
            </a:r>
            <a:endParaRPr lang="ja-JP"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C5D7BBE1-961B-F541-A8B7-DDD1E9F1E092}" type="slidenum">
              <a:rPr kumimoji="1" lang="ja-JP" altLang="en-US" smtClean="0"/>
              <a:t>32</a:t>
            </a:fld>
            <a:endParaRPr kumimoji="1" lang="ja-JP" altLang="en-US"/>
          </a:p>
        </p:txBody>
      </p:sp>
    </p:spTree>
    <p:extLst>
      <p:ext uri="{BB962C8B-B14F-4D97-AF65-F5344CB8AC3E}">
        <p14:creationId xmlns:p14="http://schemas.microsoft.com/office/powerpoint/2010/main" val="1291313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9AF71CF-F084-9A4F-8F33-8FAE769B0475}" type="datetimeFigureOut">
              <a:rPr kumimoji="1" lang="ja-JP" altLang="en-US" smtClean="0"/>
              <a:t>2017/11/29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A49711F-C4FD-0744-9C1D-881A47E87095}" type="slidenum">
              <a:rPr kumimoji="1" lang="ja-JP" altLang="en-US" smtClean="0"/>
              <a:t>‹#›</a:t>
            </a:fld>
            <a:endParaRPr kumimoji="1" lang="ja-JP" altLang="en-US"/>
          </a:p>
        </p:txBody>
      </p:sp>
    </p:spTree>
    <p:extLst>
      <p:ext uri="{BB962C8B-B14F-4D97-AF65-F5344CB8AC3E}">
        <p14:creationId xmlns:p14="http://schemas.microsoft.com/office/powerpoint/2010/main" val="4055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9AF71CF-F084-9A4F-8F33-8FAE769B0475}" type="datetimeFigureOut">
              <a:rPr kumimoji="1" lang="ja-JP" altLang="en-US" smtClean="0"/>
              <a:t>2017/11/29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A49711F-C4FD-0744-9C1D-881A47E87095}" type="slidenum">
              <a:rPr kumimoji="1" lang="ja-JP" altLang="en-US" smtClean="0"/>
              <a:t>‹#›</a:t>
            </a:fld>
            <a:endParaRPr kumimoji="1" lang="ja-JP" altLang="en-US"/>
          </a:p>
        </p:txBody>
      </p:sp>
    </p:spTree>
    <p:extLst>
      <p:ext uri="{BB962C8B-B14F-4D97-AF65-F5344CB8AC3E}">
        <p14:creationId xmlns:p14="http://schemas.microsoft.com/office/powerpoint/2010/main" val="41860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9AF71CF-F084-9A4F-8F33-8FAE769B0475}" type="datetimeFigureOut">
              <a:rPr kumimoji="1" lang="ja-JP" altLang="en-US" smtClean="0"/>
              <a:t>2017/11/29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A49711F-C4FD-0744-9C1D-881A47E87095}" type="slidenum">
              <a:rPr kumimoji="1" lang="ja-JP" altLang="en-US" smtClean="0"/>
              <a:t>‹#›</a:t>
            </a:fld>
            <a:endParaRPr kumimoji="1" lang="ja-JP" altLang="en-US"/>
          </a:p>
        </p:txBody>
      </p:sp>
    </p:spTree>
    <p:extLst>
      <p:ext uri="{BB962C8B-B14F-4D97-AF65-F5344CB8AC3E}">
        <p14:creationId xmlns:p14="http://schemas.microsoft.com/office/powerpoint/2010/main" val="28864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9AF71CF-F084-9A4F-8F33-8FAE769B0475}" type="datetimeFigureOut">
              <a:rPr kumimoji="1" lang="ja-JP" altLang="en-US" smtClean="0"/>
              <a:t>2017/11/29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A49711F-C4FD-0744-9C1D-881A47E87095}" type="slidenum">
              <a:rPr kumimoji="1" lang="ja-JP" altLang="en-US" smtClean="0"/>
              <a:t>‹#›</a:t>
            </a:fld>
            <a:endParaRPr kumimoji="1" lang="ja-JP" altLang="en-US"/>
          </a:p>
        </p:txBody>
      </p:sp>
    </p:spTree>
    <p:extLst>
      <p:ext uri="{BB962C8B-B14F-4D97-AF65-F5344CB8AC3E}">
        <p14:creationId xmlns:p14="http://schemas.microsoft.com/office/powerpoint/2010/main" val="912511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79AF71CF-F084-9A4F-8F33-8FAE769B0475}" type="datetimeFigureOut">
              <a:rPr kumimoji="1" lang="ja-JP" altLang="en-US" smtClean="0"/>
              <a:t>2017/11/29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A49711F-C4FD-0744-9C1D-881A47E87095}" type="slidenum">
              <a:rPr kumimoji="1" lang="ja-JP" altLang="en-US" smtClean="0"/>
              <a:t>‹#›</a:t>
            </a:fld>
            <a:endParaRPr kumimoji="1" lang="ja-JP" altLang="en-US"/>
          </a:p>
        </p:txBody>
      </p:sp>
    </p:spTree>
    <p:extLst>
      <p:ext uri="{BB962C8B-B14F-4D97-AF65-F5344CB8AC3E}">
        <p14:creationId xmlns:p14="http://schemas.microsoft.com/office/powerpoint/2010/main" val="1391939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79AF71CF-F084-9A4F-8F33-8FAE769B0475}" type="datetimeFigureOut">
              <a:rPr kumimoji="1" lang="ja-JP" altLang="en-US" smtClean="0"/>
              <a:t>2017/11/29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A49711F-C4FD-0744-9C1D-881A47E87095}" type="slidenum">
              <a:rPr kumimoji="1" lang="ja-JP" altLang="en-US" smtClean="0"/>
              <a:t>‹#›</a:t>
            </a:fld>
            <a:endParaRPr kumimoji="1" lang="ja-JP" altLang="en-US"/>
          </a:p>
        </p:txBody>
      </p:sp>
    </p:spTree>
    <p:extLst>
      <p:ext uri="{BB962C8B-B14F-4D97-AF65-F5344CB8AC3E}">
        <p14:creationId xmlns:p14="http://schemas.microsoft.com/office/powerpoint/2010/main" val="178767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79AF71CF-F084-9A4F-8F33-8FAE769B0475}" type="datetimeFigureOut">
              <a:rPr kumimoji="1" lang="ja-JP" altLang="en-US" smtClean="0"/>
              <a:t>2017/11/29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A49711F-C4FD-0744-9C1D-881A47E87095}" type="slidenum">
              <a:rPr kumimoji="1" lang="ja-JP" altLang="en-US" smtClean="0"/>
              <a:t>‹#›</a:t>
            </a:fld>
            <a:endParaRPr kumimoji="1" lang="ja-JP" altLang="en-US"/>
          </a:p>
        </p:txBody>
      </p:sp>
    </p:spTree>
    <p:extLst>
      <p:ext uri="{BB962C8B-B14F-4D97-AF65-F5344CB8AC3E}">
        <p14:creationId xmlns:p14="http://schemas.microsoft.com/office/powerpoint/2010/main" val="1460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9AF71CF-F084-9A4F-8F33-8FAE769B0475}" type="datetimeFigureOut">
              <a:rPr kumimoji="1" lang="ja-JP" altLang="en-US" smtClean="0"/>
              <a:t>2017/11/29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A49711F-C4FD-0744-9C1D-881A47E87095}" type="slidenum">
              <a:rPr kumimoji="1" lang="ja-JP" altLang="en-US" smtClean="0"/>
              <a:t>‹#›</a:t>
            </a:fld>
            <a:endParaRPr kumimoji="1" lang="ja-JP" altLang="en-US"/>
          </a:p>
        </p:txBody>
      </p:sp>
    </p:spTree>
    <p:extLst>
      <p:ext uri="{BB962C8B-B14F-4D97-AF65-F5344CB8AC3E}">
        <p14:creationId xmlns:p14="http://schemas.microsoft.com/office/powerpoint/2010/main" val="70577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9AF71CF-F084-9A4F-8F33-8FAE769B0475}" type="datetimeFigureOut">
              <a:rPr kumimoji="1" lang="ja-JP" altLang="en-US" smtClean="0"/>
              <a:t>2017/11/29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A49711F-C4FD-0744-9C1D-881A47E87095}" type="slidenum">
              <a:rPr kumimoji="1" lang="ja-JP" altLang="en-US" smtClean="0"/>
              <a:t>‹#›</a:t>
            </a:fld>
            <a:endParaRPr kumimoji="1" lang="ja-JP" altLang="en-US"/>
          </a:p>
        </p:txBody>
      </p:sp>
    </p:spTree>
    <p:extLst>
      <p:ext uri="{BB962C8B-B14F-4D97-AF65-F5344CB8AC3E}">
        <p14:creationId xmlns:p14="http://schemas.microsoft.com/office/powerpoint/2010/main" val="136420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9AF71CF-F084-9A4F-8F33-8FAE769B0475}" type="datetimeFigureOut">
              <a:rPr kumimoji="1" lang="ja-JP" altLang="en-US" smtClean="0"/>
              <a:t>2017/11/29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A49711F-C4FD-0744-9C1D-881A47E87095}" type="slidenum">
              <a:rPr kumimoji="1" lang="ja-JP" altLang="en-US" smtClean="0"/>
              <a:t>‹#›</a:t>
            </a:fld>
            <a:endParaRPr kumimoji="1" lang="ja-JP" altLang="en-US"/>
          </a:p>
        </p:txBody>
      </p:sp>
    </p:spTree>
    <p:extLst>
      <p:ext uri="{BB962C8B-B14F-4D97-AF65-F5344CB8AC3E}">
        <p14:creationId xmlns:p14="http://schemas.microsoft.com/office/powerpoint/2010/main" val="171312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79AF71CF-F084-9A4F-8F33-8FAE769B0475}" type="datetimeFigureOut">
              <a:rPr kumimoji="1" lang="ja-JP" altLang="en-US" smtClean="0"/>
              <a:t>2017/11/29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A49711F-C4FD-0744-9C1D-881A47E87095}" type="slidenum">
              <a:rPr kumimoji="1" lang="ja-JP" altLang="en-US" smtClean="0"/>
              <a:t>‹#›</a:t>
            </a:fld>
            <a:endParaRPr kumimoji="1" lang="ja-JP" altLang="en-US"/>
          </a:p>
        </p:txBody>
      </p:sp>
    </p:spTree>
    <p:extLst>
      <p:ext uri="{BB962C8B-B14F-4D97-AF65-F5344CB8AC3E}">
        <p14:creationId xmlns:p14="http://schemas.microsoft.com/office/powerpoint/2010/main" val="12589739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F71CF-F084-9A4F-8F33-8FAE769B0475}" type="datetimeFigureOut">
              <a:rPr kumimoji="1" lang="ja-JP" altLang="en-US" smtClean="0"/>
              <a:t>2017/11/29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9711F-C4FD-0744-9C1D-881A47E87095}" type="slidenum">
              <a:rPr kumimoji="1" lang="ja-JP" altLang="en-US" smtClean="0"/>
              <a:t>‹#›</a:t>
            </a:fld>
            <a:endParaRPr kumimoji="1" lang="ja-JP" altLang="en-US"/>
          </a:p>
        </p:txBody>
      </p:sp>
    </p:spTree>
    <p:extLst>
      <p:ext uri="{BB962C8B-B14F-4D97-AF65-F5344CB8AC3E}">
        <p14:creationId xmlns:p14="http://schemas.microsoft.com/office/powerpoint/2010/main" val="183868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abcd438@isp.j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ビッグデータと個人情報</a:t>
            </a:r>
            <a:endParaRPr kumimoji="1" lang="ja-JP" altLang="en-US" dirty="0"/>
          </a:p>
        </p:txBody>
      </p:sp>
    </p:spTree>
    <p:extLst>
      <p:ext uri="{BB962C8B-B14F-4D97-AF65-F5344CB8AC3E}">
        <p14:creationId xmlns:p14="http://schemas.microsoft.com/office/powerpoint/2010/main" val="123780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2960" y="669925"/>
            <a:ext cx="10515600" cy="1325563"/>
          </a:xfrm>
        </p:spPr>
        <p:txBody>
          <a:bodyPr>
            <a:normAutofit fontScale="90000"/>
          </a:bodyPr>
          <a:lstStyle/>
          <a:p>
            <a:r>
              <a:rPr lang="ja-JP" altLang="en-US" b="1" dirty="0"/>
              <a:t>店舗内に防犯カメラを設置する予定ですが、利用目的を公表等する必要がありますか。</a:t>
            </a:r>
            <a:endParaRPr kumimoji="1" lang="ja-JP" altLang="en-US" dirty="0"/>
          </a:p>
        </p:txBody>
      </p:sp>
      <p:sp>
        <p:nvSpPr>
          <p:cNvPr id="3" name="コンテンツ プレースホルダー 2"/>
          <p:cNvSpPr>
            <a:spLocks noGrp="1"/>
          </p:cNvSpPr>
          <p:nvPr>
            <p:ph idx="1"/>
          </p:nvPr>
        </p:nvSpPr>
        <p:spPr>
          <a:xfrm>
            <a:off x="822960" y="2130425"/>
            <a:ext cx="10515600" cy="4351338"/>
          </a:xfrm>
        </p:spPr>
        <p:txBody>
          <a:bodyPr>
            <a:normAutofit fontScale="92500" lnSpcReduction="10000"/>
          </a:bodyPr>
          <a:lstStyle/>
          <a:p>
            <a:r>
              <a:rPr lang="ja-JP" altLang="en-US" dirty="0"/>
              <a:t>防犯カメラによって撮影されたカメラ画像が特定の個人を識別できる場合には、録画された映像は「個人情報」に該当します。</a:t>
            </a:r>
            <a:r>
              <a:rPr lang="ja-JP" altLang="en-US" dirty="0" smtClean="0"/>
              <a:t/>
            </a:r>
            <a:br>
              <a:rPr lang="ja-JP" altLang="en-US" dirty="0" smtClean="0"/>
            </a:br>
            <a:r>
              <a:rPr lang="ja-JP" altLang="en-US" dirty="0"/>
              <a:t>また、個人情報取扱事業者は、個人情報を取得した場合は、あらかじめその利用目的を公表している場合を除き、速やかに、その利用目的を、本人に</a:t>
            </a:r>
            <a:r>
              <a:rPr lang="ja-JP" altLang="en-US" b="1" dirty="0"/>
              <a:t>通知し又は公表</a:t>
            </a:r>
            <a:r>
              <a:rPr lang="ja-JP" altLang="en-US" dirty="0"/>
              <a:t>しなければなりません（法第</a:t>
            </a:r>
            <a:r>
              <a:rPr lang="en-US" altLang="ja-JP" dirty="0"/>
              <a:t>18</a:t>
            </a:r>
            <a:r>
              <a:rPr lang="ja-JP" altLang="en-US" dirty="0"/>
              <a:t>条第１項）。ただし、</a:t>
            </a:r>
            <a:r>
              <a:rPr lang="ja-JP" altLang="en-US" b="1" u="sng" dirty="0"/>
              <a:t>取得の状況からみて利用目的が明らかであると認められる場合には、この限りではありません</a:t>
            </a:r>
            <a:r>
              <a:rPr lang="ja-JP" altLang="en-US" dirty="0"/>
              <a:t>（法第</a:t>
            </a:r>
            <a:r>
              <a:rPr lang="en-US" altLang="ja-JP" dirty="0"/>
              <a:t>18</a:t>
            </a:r>
            <a:r>
              <a:rPr lang="ja-JP" altLang="en-US" dirty="0"/>
              <a:t>条第４項第４号）。</a:t>
            </a:r>
            <a:r>
              <a:rPr lang="ja-JP" altLang="en-US" dirty="0" smtClean="0"/>
              <a:t/>
            </a:r>
            <a:br>
              <a:rPr lang="ja-JP" altLang="en-US" dirty="0" smtClean="0"/>
            </a:br>
            <a:r>
              <a:rPr lang="ja-JP" altLang="en-US" dirty="0"/>
              <a:t>そのため、防犯カメラを設置し</a:t>
            </a:r>
            <a:r>
              <a:rPr lang="ja-JP" altLang="en-US" b="1" dirty="0"/>
              <a:t>防犯目的にのみ</a:t>
            </a:r>
            <a:r>
              <a:rPr lang="ja-JP" altLang="en-US" dirty="0"/>
              <a:t>カメラ画像を利用しており、また、被写体となる者にとって防犯目的のために当該ビデオカメラにより撮影を行っていることが</a:t>
            </a:r>
            <a:r>
              <a:rPr lang="ja-JP" altLang="en-US" b="1" dirty="0"/>
              <a:t>自明</a:t>
            </a:r>
            <a:r>
              <a:rPr lang="ja-JP" altLang="en-US" dirty="0"/>
              <a:t>である場合には、取得の状況からみて利用目的が明らかであると認められます。</a:t>
            </a:r>
            <a:endParaRPr kumimoji="1" lang="ja-JP" altLang="en-US" dirty="0"/>
          </a:p>
        </p:txBody>
      </p:sp>
    </p:spTree>
    <p:extLst>
      <p:ext uri="{BB962C8B-B14F-4D97-AF65-F5344CB8AC3E}">
        <p14:creationId xmlns:p14="http://schemas.microsoft.com/office/powerpoint/2010/main" val="41645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要配慮個人情報</a:t>
            </a:r>
            <a:endParaRPr kumimoji="1" lang="ja-JP" altLang="en-US" b="1" dirty="0"/>
          </a:p>
        </p:txBody>
      </p:sp>
      <p:sp>
        <p:nvSpPr>
          <p:cNvPr id="3" name="コンテンツ プレースホルダー 2"/>
          <p:cNvSpPr>
            <a:spLocks noGrp="1"/>
          </p:cNvSpPr>
          <p:nvPr>
            <p:ph idx="1"/>
          </p:nvPr>
        </p:nvSpPr>
        <p:spPr/>
        <p:txBody>
          <a:bodyPr/>
          <a:lstStyle/>
          <a:p>
            <a:r>
              <a:rPr lang="ja-JP" altLang="en-US" dirty="0"/>
              <a:t>本人の</a:t>
            </a:r>
            <a:r>
              <a:rPr lang="ja-JP" altLang="en-US" dirty="0" smtClean="0"/>
              <a:t>人種</a:t>
            </a:r>
            <a:endParaRPr lang="en-US" altLang="ja-JP" dirty="0" smtClean="0"/>
          </a:p>
          <a:p>
            <a:r>
              <a:rPr lang="ja-JP" altLang="en-US" dirty="0" smtClean="0"/>
              <a:t>信条</a:t>
            </a:r>
            <a:endParaRPr lang="en-US" altLang="ja-JP" dirty="0" smtClean="0"/>
          </a:p>
          <a:p>
            <a:r>
              <a:rPr lang="ja-JP" altLang="en-US" dirty="0" smtClean="0"/>
              <a:t>社会的身分</a:t>
            </a:r>
            <a:endParaRPr lang="en-US" altLang="ja-JP" dirty="0" smtClean="0"/>
          </a:p>
          <a:p>
            <a:r>
              <a:rPr lang="ja-JP" altLang="en-US" dirty="0" smtClean="0"/>
              <a:t>病歴</a:t>
            </a:r>
            <a:endParaRPr lang="en-US" altLang="ja-JP" dirty="0" smtClean="0"/>
          </a:p>
          <a:p>
            <a:r>
              <a:rPr lang="ja-JP" altLang="en-US" dirty="0" smtClean="0"/>
              <a:t>犯罪</a:t>
            </a:r>
            <a:r>
              <a:rPr lang="ja-JP" altLang="en-US" dirty="0"/>
              <a:t>の</a:t>
            </a:r>
            <a:r>
              <a:rPr lang="ja-JP" altLang="en-US" dirty="0" smtClean="0"/>
              <a:t>経歴、犯罪</a:t>
            </a:r>
            <a:r>
              <a:rPr lang="ja-JP" altLang="en-US" dirty="0"/>
              <a:t>により害を被った事実等</a:t>
            </a:r>
            <a:endParaRPr kumimoji="1" lang="ja-JP" altLang="en-US" dirty="0"/>
          </a:p>
        </p:txBody>
      </p:sp>
      <p:sp>
        <p:nvSpPr>
          <p:cNvPr id="4" name="テキスト ボックス 3"/>
          <p:cNvSpPr txBox="1"/>
          <p:nvPr/>
        </p:nvSpPr>
        <p:spPr>
          <a:xfrm>
            <a:off x="1615440" y="4822746"/>
            <a:ext cx="9235440" cy="1354217"/>
          </a:xfrm>
          <a:prstGeom prst="rect">
            <a:avLst/>
          </a:prstGeom>
          <a:noFill/>
        </p:spPr>
        <p:txBody>
          <a:bodyPr wrap="square" rtlCol="0">
            <a:spAutoFit/>
          </a:bodyPr>
          <a:lstStyle/>
          <a:p>
            <a:r>
              <a:rPr lang="ja-JP" altLang="en-US" sz="3200" dirty="0" smtClean="0"/>
              <a:t>①</a:t>
            </a:r>
            <a:r>
              <a:rPr lang="ja-JP" altLang="en-US" sz="3200" b="1" dirty="0" smtClean="0"/>
              <a:t>原則、本人の同意が無い場合は取得禁止</a:t>
            </a:r>
            <a:endParaRPr lang="en-US" altLang="ja-JP" sz="3200" b="1" dirty="0" smtClean="0"/>
          </a:p>
          <a:p>
            <a:r>
              <a:rPr lang="ja-JP" altLang="en-US" sz="3200" dirty="0"/>
              <a:t>②オプトアウトによる第三者提供は認められない</a:t>
            </a:r>
            <a:endParaRPr lang="en-US" altLang="ja-JP" sz="3200" dirty="0" smtClean="0"/>
          </a:p>
          <a:p>
            <a:endParaRPr kumimoji="1" lang="ja-JP" altLang="en-US" dirty="0"/>
          </a:p>
        </p:txBody>
      </p:sp>
    </p:spTree>
    <p:extLst>
      <p:ext uri="{BB962C8B-B14F-4D97-AF65-F5344CB8AC3E}">
        <p14:creationId xmlns:p14="http://schemas.microsoft.com/office/powerpoint/2010/main" val="1996757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「個人データ」の取扱い</a:t>
            </a:r>
            <a:endParaRPr kumimoji="1" lang="ja-JP" altLang="en-US" b="1" dirty="0"/>
          </a:p>
        </p:txBody>
      </p:sp>
      <p:graphicFrame>
        <p:nvGraphicFramePr>
          <p:cNvPr id="4" name="図表 3"/>
          <p:cNvGraphicFramePr/>
          <p:nvPr>
            <p:extLst>
              <p:ext uri="{D42A27DB-BD31-4B8C-83A1-F6EECF244321}">
                <p14:modId xmlns:p14="http://schemas.microsoft.com/office/powerpoint/2010/main" val="556842835"/>
              </p:ext>
            </p:extLst>
          </p:nvPr>
        </p:nvGraphicFramePr>
        <p:xfrm>
          <a:off x="2257083" y="121203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49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5760" y="669925"/>
            <a:ext cx="10515600" cy="1325563"/>
          </a:xfrm>
        </p:spPr>
        <p:txBody>
          <a:bodyPr/>
          <a:lstStyle/>
          <a:p>
            <a:r>
              <a:rPr kumimoji="1" lang="ja-JP" altLang="en-US" dirty="0" smtClean="0"/>
              <a:t>安全管理の</a:t>
            </a:r>
            <a:r>
              <a:rPr kumimoji="1" lang="en-US" altLang="ja-JP" dirty="0" smtClean="0"/>
              <a:t/>
            </a:r>
            <a:br>
              <a:rPr kumimoji="1" lang="en-US" altLang="ja-JP" dirty="0" smtClean="0"/>
            </a:br>
            <a:r>
              <a:rPr kumimoji="1" lang="ja-JP" altLang="en-US" dirty="0" smtClean="0"/>
              <a:t>方法</a:t>
            </a:r>
            <a:endParaRPr kumimoji="1" lang="ja-JP" altLang="en-US" dirty="0"/>
          </a:p>
        </p:txBody>
      </p:sp>
      <p:pic>
        <p:nvPicPr>
          <p:cNvPr id="4" name="図 3"/>
          <p:cNvPicPr>
            <a:picLocks noChangeAspect="1"/>
          </p:cNvPicPr>
          <p:nvPr/>
        </p:nvPicPr>
        <p:blipFill>
          <a:blip r:embed="rId2"/>
          <a:stretch>
            <a:fillRect/>
          </a:stretch>
        </p:blipFill>
        <p:spPr>
          <a:xfrm>
            <a:off x="3512820" y="179069"/>
            <a:ext cx="8130540" cy="6470077"/>
          </a:xfrm>
          <a:prstGeom prst="rect">
            <a:avLst/>
          </a:prstGeom>
        </p:spPr>
      </p:pic>
      <p:sp>
        <p:nvSpPr>
          <p:cNvPr id="5" name="テキスト ボックス 4"/>
          <p:cNvSpPr txBox="1"/>
          <p:nvPr/>
        </p:nvSpPr>
        <p:spPr>
          <a:xfrm>
            <a:off x="0" y="5455107"/>
            <a:ext cx="3647152" cy="923330"/>
          </a:xfrm>
          <a:prstGeom prst="rect">
            <a:avLst/>
          </a:prstGeom>
          <a:noFill/>
        </p:spPr>
        <p:txBody>
          <a:bodyPr wrap="none" rtlCol="0">
            <a:spAutoFit/>
          </a:bodyPr>
          <a:lstStyle/>
          <a:p>
            <a:r>
              <a:rPr lang="ja-JP" altLang="en-US" dirty="0" smtClean="0"/>
              <a:t>　個人情報保護委員会</a:t>
            </a:r>
            <a:endParaRPr lang="en-US" altLang="ja-JP" dirty="0" smtClean="0"/>
          </a:p>
          <a:p>
            <a:r>
              <a:rPr kumimoji="1" lang="ja-JP" altLang="en-US" dirty="0" smtClean="0"/>
              <a:t>「個人情報保護法ハンドブック」</a:t>
            </a:r>
            <a:endParaRPr kumimoji="1" lang="en-US" altLang="ja-JP" dirty="0" smtClean="0"/>
          </a:p>
          <a:p>
            <a:r>
              <a:rPr kumimoji="1" lang="ja-JP" altLang="en-US" dirty="0" smtClean="0"/>
              <a:t>　より抜粋</a:t>
            </a:r>
            <a:endParaRPr kumimoji="1" lang="ja-JP" altLang="en-US" dirty="0"/>
          </a:p>
        </p:txBody>
      </p:sp>
    </p:spTree>
    <p:extLst>
      <p:ext uri="{BB962C8B-B14F-4D97-AF65-F5344CB8AC3E}">
        <p14:creationId xmlns:p14="http://schemas.microsoft.com/office/powerpoint/2010/main" val="1091825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532765"/>
            <a:ext cx="10515600" cy="1325563"/>
          </a:xfrm>
        </p:spPr>
        <p:txBody>
          <a:bodyPr>
            <a:noAutofit/>
          </a:bodyPr>
          <a:lstStyle/>
          <a:p>
            <a:r>
              <a:rPr lang="ja-JP" altLang="en-US" sz="3200" b="1" dirty="0" smtClean="0"/>
              <a:t>個人</a:t>
            </a:r>
            <a:r>
              <a:rPr lang="ja-JP" altLang="en-US" sz="3200" b="1" dirty="0"/>
              <a:t>情報を記載した電子データをメールに添付して送信する場合、個人情報保護法上、その電子データにパスワードをかけて送信する必要がありますか。</a:t>
            </a:r>
            <a:endParaRPr kumimoji="1" lang="ja-JP" altLang="en-US" sz="3200" dirty="0"/>
          </a:p>
        </p:txBody>
      </p:sp>
      <p:sp>
        <p:nvSpPr>
          <p:cNvPr id="3" name="コンテンツ プレースホルダー 2"/>
          <p:cNvSpPr>
            <a:spLocks noGrp="1"/>
          </p:cNvSpPr>
          <p:nvPr>
            <p:ph idx="1"/>
          </p:nvPr>
        </p:nvSpPr>
        <p:spPr>
          <a:xfrm>
            <a:off x="838200" y="1993265"/>
            <a:ext cx="10515600" cy="4351338"/>
          </a:xfrm>
        </p:spPr>
        <p:txBody>
          <a:bodyPr/>
          <a:lstStyle/>
          <a:p>
            <a:r>
              <a:rPr lang="ja-JP" altLang="en-US" dirty="0"/>
              <a:t>個人情報取扱事業者は、その取り扱う個人データの漏えい、滅失又はき損の防止その他の個人データの安全管理のために必要かつ適切な措置を講じなければならないとされ（法第</a:t>
            </a:r>
            <a:r>
              <a:rPr lang="en-US" altLang="ja-JP" dirty="0"/>
              <a:t>20</a:t>
            </a:r>
            <a:r>
              <a:rPr lang="ja-JP" altLang="en-US" dirty="0"/>
              <a:t>条）、また、その従業者に個人データを取り扱わせるに当たっては、当該個人データの安全管理が図られるよう、当該従業者に対する必要かつ適切な監督を行わなければならないとされています（法第</a:t>
            </a:r>
            <a:r>
              <a:rPr lang="en-US" altLang="ja-JP" dirty="0"/>
              <a:t>21</a:t>
            </a:r>
            <a:r>
              <a:rPr lang="ja-JP" altLang="en-US" dirty="0"/>
              <a:t>条）。</a:t>
            </a:r>
            <a:r>
              <a:rPr lang="ja-JP" altLang="en-US" dirty="0" smtClean="0"/>
              <a:t/>
            </a:r>
            <a:br>
              <a:rPr lang="ja-JP" altLang="en-US" dirty="0" smtClean="0"/>
            </a:br>
            <a:r>
              <a:rPr lang="ja-JP" altLang="en-US" dirty="0"/>
              <a:t>個人情報保護法上、必ず電子データにパスワードをかけて送信することが必要となるわけではありませんが、例えば、電子データの暗号化、パスワードによる保護をすることは安全管理上有効な措置と考えられます。</a:t>
            </a:r>
            <a:endParaRPr kumimoji="1" lang="ja-JP" altLang="en-US" dirty="0"/>
          </a:p>
        </p:txBody>
      </p:sp>
    </p:spTree>
    <p:extLst>
      <p:ext uri="{BB962C8B-B14F-4D97-AF65-F5344CB8AC3E}">
        <p14:creationId xmlns:p14="http://schemas.microsoft.com/office/powerpoint/2010/main" val="1964501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3440" y="502285"/>
            <a:ext cx="10515600" cy="1325563"/>
          </a:xfrm>
        </p:spPr>
        <p:txBody>
          <a:bodyPr>
            <a:noAutofit/>
          </a:bodyPr>
          <a:lstStyle/>
          <a:p>
            <a:r>
              <a:rPr lang="ja-JP" altLang="en-US" sz="2800" b="1" dirty="0"/>
              <a:t>営業で外回りをする際に、営業先の担当者の氏名をはじめとする個人情報を社外に持ち出すことになりますが、個人情報保護法上、ジュラルミンケースに入れて持ち運ぶなどのルールはありますか。</a:t>
            </a:r>
            <a:endParaRPr kumimoji="1" lang="ja-JP" altLang="en-US" sz="2800" dirty="0"/>
          </a:p>
        </p:txBody>
      </p:sp>
      <p:sp>
        <p:nvSpPr>
          <p:cNvPr id="3" name="コンテンツ プレースホルダー 2"/>
          <p:cNvSpPr>
            <a:spLocks noGrp="1"/>
          </p:cNvSpPr>
          <p:nvPr>
            <p:ph idx="1"/>
          </p:nvPr>
        </p:nvSpPr>
        <p:spPr>
          <a:xfrm>
            <a:off x="853440" y="1962785"/>
            <a:ext cx="10515600" cy="4351338"/>
          </a:xfrm>
        </p:spPr>
        <p:txBody>
          <a:bodyPr/>
          <a:lstStyle/>
          <a:p>
            <a:r>
              <a:rPr lang="ja-JP" altLang="en-US" dirty="0"/>
              <a:t>個人情報取扱事業者は、その取り扱う個人データの漏えい、滅失又はき損の防止その他の個人データの安全管理のために必要かつ適切な措置を講じなければならないとされ（法第</a:t>
            </a:r>
            <a:r>
              <a:rPr lang="en-US" altLang="ja-JP" dirty="0"/>
              <a:t>20</a:t>
            </a:r>
            <a:r>
              <a:rPr lang="ja-JP" altLang="en-US" dirty="0"/>
              <a:t>条）、また、その従業者に個人データを取り扱わせるに当たっては、当該個人データの安全管理が図られるよう、当該従業者に対する必要かつ適切な監督を行わなければならないとされています（法第</a:t>
            </a:r>
            <a:r>
              <a:rPr lang="en-US" altLang="ja-JP" dirty="0"/>
              <a:t>21</a:t>
            </a:r>
            <a:r>
              <a:rPr lang="ja-JP" altLang="en-US" dirty="0"/>
              <a:t>条）。</a:t>
            </a:r>
            <a:r>
              <a:rPr lang="ja-JP" altLang="en-US" dirty="0" smtClean="0"/>
              <a:t/>
            </a:r>
            <a:br>
              <a:rPr lang="ja-JP" altLang="en-US" dirty="0" smtClean="0"/>
            </a:br>
            <a:r>
              <a:rPr lang="ja-JP" altLang="en-US" dirty="0"/>
              <a:t>個人情報保護法上、特定の種類のケースに入れて持ち運ぶことがルール化されているわけではありませんが、例えば、施錠できる搬送容器を使用することは安全管理上有効な措置と考えられます。</a:t>
            </a:r>
            <a:endParaRPr kumimoji="1" lang="ja-JP" altLang="en-US" dirty="0"/>
          </a:p>
        </p:txBody>
      </p:sp>
    </p:spTree>
    <p:extLst>
      <p:ext uri="{BB962C8B-B14F-4D97-AF65-F5344CB8AC3E}">
        <p14:creationId xmlns:p14="http://schemas.microsoft.com/office/powerpoint/2010/main" val="1563299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761365"/>
            <a:ext cx="10515600" cy="1325563"/>
          </a:xfrm>
        </p:spPr>
        <p:txBody>
          <a:bodyPr/>
          <a:lstStyle/>
          <a:p>
            <a:r>
              <a:rPr lang="ja-JP" altLang="en-US" b="1" dirty="0"/>
              <a:t>不要となった個人データを廃棄する場合の留意点を教えてください。</a:t>
            </a:r>
            <a:endParaRPr kumimoji="1" lang="ja-JP" altLang="en-US" dirty="0"/>
          </a:p>
        </p:txBody>
      </p:sp>
      <p:sp>
        <p:nvSpPr>
          <p:cNvPr id="3" name="コンテンツ プレースホルダー 2"/>
          <p:cNvSpPr>
            <a:spLocks noGrp="1"/>
          </p:cNvSpPr>
          <p:nvPr>
            <p:ph idx="1"/>
          </p:nvPr>
        </p:nvSpPr>
        <p:spPr>
          <a:xfrm>
            <a:off x="914400" y="2221865"/>
            <a:ext cx="10515600" cy="4351338"/>
          </a:xfrm>
        </p:spPr>
        <p:txBody>
          <a:bodyPr/>
          <a:lstStyle/>
          <a:p>
            <a:r>
              <a:rPr lang="ja-JP" altLang="en-US" dirty="0"/>
              <a:t>個人情報保護法上、個人情報の廃棄に関して具体的な方法等は定められていませんが、個人情報取扱事業者は、その取り扱う個人データの漏えい、滅失又はき損の防止その他の個人データの安全管理のために必要かつ適切な措置を講じなければならないとされているため（法第</a:t>
            </a:r>
            <a:r>
              <a:rPr lang="en-US" altLang="ja-JP" dirty="0"/>
              <a:t>20</a:t>
            </a:r>
            <a:r>
              <a:rPr lang="ja-JP" altLang="en-US" dirty="0"/>
              <a:t>条）、廃棄に際しては、適切な安全管理措置を講じる必要があります。例えば、個人情報が記載された書面等を廃棄する場合、焼却や裁断するなど、当該</a:t>
            </a:r>
            <a:r>
              <a:rPr lang="ja-JP" altLang="en-US" b="1" dirty="0"/>
              <a:t>記載に関して特定の個人を識別できないような状態にする</a:t>
            </a:r>
            <a:r>
              <a:rPr lang="ja-JP" altLang="en-US" dirty="0"/>
              <a:t>ことなどが考えられます。</a:t>
            </a:r>
            <a:endParaRPr kumimoji="1" lang="ja-JP" altLang="en-US" dirty="0"/>
          </a:p>
        </p:txBody>
      </p:sp>
    </p:spTree>
    <p:extLst>
      <p:ext uri="{BB962C8B-B14F-4D97-AF65-F5344CB8AC3E}">
        <p14:creationId xmlns:p14="http://schemas.microsoft.com/office/powerpoint/2010/main" val="609079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80365"/>
            <a:ext cx="10515600" cy="1325563"/>
          </a:xfrm>
        </p:spPr>
        <p:txBody>
          <a:bodyPr/>
          <a:lstStyle/>
          <a:p>
            <a:r>
              <a:rPr kumimoji="1" lang="ja-JP" altLang="en-US" b="1" dirty="0" smtClean="0"/>
              <a:t>「個人データ」を第三者に提供するとき</a:t>
            </a:r>
            <a:endParaRPr kumimoji="1" lang="ja-JP" altLang="en-US" b="1" dirty="0"/>
          </a:p>
        </p:txBody>
      </p:sp>
      <p:sp>
        <p:nvSpPr>
          <p:cNvPr id="3" name="コンテンツ プレースホルダー 2"/>
          <p:cNvSpPr>
            <a:spLocks noGrp="1"/>
          </p:cNvSpPr>
          <p:nvPr>
            <p:ph idx="1"/>
          </p:nvPr>
        </p:nvSpPr>
        <p:spPr/>
        <p:txBody>
          <a:bodyPr>
            <a:normAutofit/>
          </a:bodyPr>
          <a:lstStyle/>
          <a:p>
            <a:r>
              <a:rPr lang="ja-JP" altLang="en-US" sz="3200" dirty="0" smtClean="0"/>
              <a:t>原則として本人からの同意を得る</a:t>
            </a:r>
            <a:endParaRPr lang="en-US" altLang="ja-JP" sz="3200" dirty="0" smtClean="0"/>
          </a:p>
          <a:p>
            <a:endParaRPr lang="en-US" altLang="ja-JP" sz="3200" dirty="0" smtClean="0"/>
          </a:p>
          <a:p>
            <a:r>
              <a:rPr lang="ja-JP" altLang="en-US" sz="3200" dirty="0" smtClean="0"/>
              <a:t>適用除外</a:t>
            </a:r>
            <a:endParaRPr lang="en-US" altLang="ja-JP" sz="3200" dirty="0" smtClean="0"/>
          </a:p>
          <a:p>
            <a:r>
              <a:rPr lang="ja-JP" altLang="en-US" sz="3200" dirty="0" smtClean="0"/>
              <a:t>「第三者」にあたらない場合</a:t>
            </a:r>
            <a:endParaRPr lang="en-US" altLang="ja-JP" sz="3200" dirty="0"/>
          </a:p>
          <a:p>
            <a:pPr lvl="1"/>
            <a:r>
              <a:rPr kumimoji="1" lang="ja-JP" altLang="en-US" dirty="0" smtClean="0"/>
              <a:t>委託先</a:t>
            </a:r>
            <a:r>
              <a:rPr lang="ja-JP" altLang="en-US" dirty="0"/>
              <a:t>　</a:t>
            </a:r>
            <a:r>
              <a:rPr lang="ja-JP" altLang="en-US" dirty="0" smtClean="0"/>
              <a:t>事業の承継</a:t>
            </a:r>
            <a:r>
              <a:rPr lang="ja-JP" altLang="en-US" dirty="0"/>
              <a:t>　</a:t>
            </a:r>
            <a:r>
              <a:rPr kumimoji="1" lang="ja-JP" altLang="en-US" dirty="0" smtClean="0"/>
              <a:t>共同利用</a:t>
            </a:r>
            <a:endParaRPr kumimoji="1" lang="en-US" altLang="ja-JP" dirty="0" smtClean="0"/>
          </a:p>
          <a:p>
            <a:r>
              <a:rPr lang="ja-JP" altLang="en-US" dirty="0" smtClean="0"/>
              <a:t>オプトアウトの手続き</a:t>
            </a:r>
            <a:endParaRPr lang="en-US" altLang="ja-JP" dirty="0" smtClean="0"/>
          </a:p>
        </p:txBody>
      </p:sp>
    </p:spTree>
    <p:extLst>
      <p:ext uri="{BB962C8B-B14F-4D97-AF65-F5344CB8AC3E}">
        <p14:creationId xmlns:p14="http://schemas.microsoft.com/office/powerpoint/2010/main" val="302273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オプトアウトの手続き</a:t>
            </a:r>
            <a:endParaRPr kumimoji="1" lang="ja-JP" altLang="en-US" b="1" dirty="0"/>
          </a:p>
        </p:txBody>
      </p:sp>
      <p:sp>
        <p:nvSpPr>
          <p:cNvPr id="3" name="コンテンツ プレースホルダー 2"/>
          <p:cNvSpPr>
            <a:spLocks noGrp="1"/>
          </p:cNvSpPr>
          <p:nvPr>
            <p:ph idx="1"/>
          </p:nvPr>
        </p:nvSpPr>
        <p:spPr/>
        <p:txBody>
          <a:bodyPr>
            <a:normAutofit/>
          </a:bodyPr>
          <a:lstStyle/>
          <a:p>
            <a:r>
              <a:rPr kumimoji="1" lang="ja-JP" altLang="en-US" dirty="0" smtClean="0"/>
              <a:t>以下の情報を</a:t>
            </a:r>
            <a:r>
              <a:rPr lang="ja-JP" altLang="en-US" dirty="0"/>
              <a:t>あらかじめ、本人に通知、又は本人が容易に知り得る状態に</a:t>
            </a:r>
            <a:r>
              <a:rPr lang="ja-JP" altLang="en-US" dirty="0" smtClean="0"/>
              <a:t>置く</a:t>
            </a:r>
            <a:r>
              <a:rPr lang="ja-JP" altLang="en-US" dirty="0" smtClean="0"/>
              <a:t>こと</a:t>
            </a:r>
            <a:endParaRPr lang="en-US" altLang="ja-JP" dirty="0" smtClean="0"/>
          </a:p>
          <a:p>
            <a:pPr lvl="1"/>
            <a:r>
              <a:rPr lang="ja-JP" altLang="en-US" dirty="0" smtClean="0"/>
              <a:t>第三者</a:t>
            </a:r>
            <a:r>
              <a:rPr lang="ja-JP" altLang="en-US" dirty="0"/>
              <a:t>への提供を利用目的とする</a:t>
            </a:r>
            <a:r>
              <a:rPr lang="ja-JP" altLang="en-US" dirty="0" smtClean="0"/>
              <a:t>こと</a:t>
            </a:r>
            <a:endParaRPr lang="en-US" altLang="ja-JP" dirty="0"/>
          </a:p>
          <a:p>
            <a:pPr lvl="1"/>
            <a:r>
              <a:rPr lang="ja-JP" altLang="en-US" dirty="0" smtClean="0"/>
              <a:t>第三者</a:t>
            </a:r>
            <a:r>
              <a:rPr lang="ja-JP" altLang="en-US" dirty="0"/>
              <a:t>に提供される個人データの</a:t>
            </a:r>
            <a:r>
              <a:rPr lang="ja-JP" altLang="en-US" dirty="0" smtClean="0"/>
              <a:t>項目</a:t>
            </a:r>
            <a:endParaRPr lang="en-US" altLang="ja-JP" dirty="0"/>
          </a:p>
          <a:p>
            <a:pPr lvl="1"/>
            <a:r>
              <a:rPr lang="ja-JP" altLang="en-US" dirty="0" smtClean="0"/>
              <a:t> </a:t>
            </a:r>
            <a:r>
              <a:rPr lang="ja-JP" altLang="en-US" dirty="0"/>
              <a:t>第三者への提供</a:t>
            </a:r>
            <a:r>
              <a:rPr lang="ja-JP" altLang="en-US" dirty="0" smtClean="0"/>
              <a:t>の方法</a:t>
            </a:r>
            <a:endParaRPr lang="en-US" altLang="ja-JP" dirty="0"/>
          </a:p>
          <a:p>
            <a:pPr lvl="1"/>
            <a:r>
              <a:rPr lang="ja-JP" altLang="en-US" dirty="0" smtClean="0"/>
              <a:t> </a:t>
            </a:r>
            <a:r>
              <a:rPr lang="ja-JP" altLang="en-US" dirty="0"/>
              <a:t>本人の求めに</a:t>
            </a:r>
            <a:r>
              <a:rPr lang="ja-JP" altLang="en-US" dirty="0" smtClean="0"/>
              <a:t>応じて第三者</a:t>
            </a:r>
            <a:r>
              <a:rPr lang="ja-JP" altLang="en-US" dirty="0"/>
              <a:t>への提供を停止する</a:t>
            </a:r>
            <a:r>
              <a:rPr lang="ja-JP" altLang="en-US" dirty="0" smtClean="0"/>
              <a:t>こと</a:t>
            </a:r>
            <a:endParaRPr lang="en-US" altLang="ja-JP" dirty="0" smtClean="0"/>
          </a:p>
          <a:p>
            <a:pPr lvl="1"/>
            <a:r>
              <a:rPr lang="ja-JP" altLang="en-US" dirty="0" smtClean="0"/>
              <a:t>本人の求めを受け付ける方法</a:t>
            </a:r>
            <a:endParaRPr lang="en-US" altLang="ja-JP" dirty="0" smtClean="0"/>
          </a:p>
          <a:p>
            <a:r>
              <a:rPr lang="ja-JP" altLang="en-US" dirty="0" smtClean="0"/>
              <a:t>個人情報保護委員会への届出</a:t>
            </a:r>
            <a:r>
              <a:rPr lang="ja-JP" altLang="en-US" dirty="0"/>
              <a:t>　</a:t>
            </a:r>
            <a:r>
              <a:rPr lang="ja-JP" altLang="en-US" dirty="0" smtClean="0"/>
              <a:t>→　公表される</a:t>
            </a:r>
            <a:endParaRPr lang="en-US" altLang="ja-JP" dirty="0" smtClean="0"/>
          </a:p>
          <a:p>
            <a:r>
              <a:rPr lang="ja-JP" altLang="en-US" b="1" dirty="0"/>
              <a:t>要配慮個人</a:t>
            </a:r>
            <a:r>
              <a:rPr lang="ja-JP" altLang="en-US" b="1" dirty="0" smtClean="0"/>
              <a:t>情報</a:t>
            </a:r>
            <a:r>
              <a:rPr lang="ja-JP" altLang="en-US" dirty="0" smtClean="0"/>
              <a:t>はオプトアウトの手続きによることはできない。</a:t>
            </a:r>
            <a:endParaRPr lang="en-US" altLang="ja-JP" dirty="0" smtClean="0"/>
          </a:p>
          <a:p>
            <a:pPr lvl="1"/>
            <a:endParaRPr lang="en-US" altLang="ja-JP" dirty="0"/>
          </a:p>
          <a:p>
            <a:pPr lvl="1"/>
            <a:endParaRPr lang="en-US" altLang="ja-JP" dirty="0"/>
          </a:p>
          <a:p>
            <a:endParaRPr lang="en-US" altLang="ja-JP" dirty="0" smtClean="0"/>
          </a:p>
          <a:p>
            <a:pPr lvl="1"/>
            <a:endParaRPr lang="en-US" altLang="ja-JP" dirty="0"/>
          </a:p>
          <a:p>
            <a:pPr lvl="1"/>
            <a:endParaRPr lang="en-US" altLang="ja-JP" dirty="0" smtClean="0"/>
          </a:p>
        </p:txBody>
      </p:sp>
    </p:spTree>
    <p:extLst>
      <p:ext uri="{BB962C8B-B14F-4D97-AF65-F5344CB8AC3E}">
        <p14:creationId xmlns:p14="http://schemas.microsoft.com/office/powerpoint/2010/main" val="41455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要配慮個人情報</a:t>
            </a:r>
            <a:endParaRPr kumimoji="1" lang="ja-JP" altLang="en-US" b="1" dirty="0"/>
          </a:p>
        </p:txBody>
      </p:sp>
      <p:sp>
        <p:nvSpPr>
          <p:cNvPr id="3" name="コンテンツ プレースホルダー 2"/>
          <p:cNvSpPr>
            <a:spLocks noGrp="1"/>
          </p:cNvSpPr>
          <p:nvPr>
            <p:ph idx="1"/>
          </p:nvPr>
        </p:nvSpPr>
        <p:spPr/>
        <p:txBody>
          <a:bodyPr/>
          <a:lstStyle/>
          <a:p>
            <a:r>
              <a:rPr lang="ja-JP" altLang="en-US" dirty="0"/>
              <a:t>本人の</a:t>
            </a:r>
            <a:r>
              <a:rPr lang="ja-JP" altLang="en-US" dirty="0" smtClean="0"/>
              <a:t>人種</a:t>
            </a:r>
            <a:endParaRPr lang="en-US" altLang="ja-JP" dirty="0" smtClean="0"/>
          </a:p>
          <a:p>
            <a:r>
              <a:rPr lang="ja-JP" altLang="en-US" dirty="0" smtClean="0"/>
              <a:t>信条</a:t>
            </a:r>
            <a:endParaRPr lang="en-US" altLang="ja-JP" dirty="0" smtClean="0"/>
          </a:p>
          <a:p>
            <a:r>
              <a:rPr lang="ja-JP" altLang="en-US" dirty="0" smtClean="0"/>
              <a:t>社会的身分</a:t>
            </a:r>
            <a:endParaRPr lang="en-US" altLang="ja-JP" dirty="0" smtClean="0"/>
          </a:p>
          <a:p>
            <a:r>
              <a:rPr lang="ja-JP" altLang="en-US" dirty="0" smtClean="0"/>
              <a:t>病歴</a:t>
            </a:r>
            <a:endParaRPr lang="en-US" altLang="ja-JP" dirty="0" smtClean="0"/>
          </a:p>
          <a:p>
            <a:r>
              <a:rPr lang="ja-JP" altLang="en-US" dirty="0" smtClean="0"/>
              <a:t>犯罪</a:t>
            </a:r>
            <a:r>
              <a:rPr lang="ja-JP" altLang="en-US" dirty="0"/>
              <a:t>の</a:t>
            </a:r>
            <a:r>
              <a:rPr lang="ja-JP" altLang="en-US" dirty="0" smtClean="0"/>
              <a:t>経歴、犯罪</a:t>
            </a:r>
            <a:r>
              <a:rPr lang="ja-JP" altLang="en-US" dirty="0"/>
              <a:t>により害を被った事実等</a:t>
            </a:r>
            <a:endParaRPr kumimoji="1" lang="ja-JP" altLang="en-US" dirty="0"/>
          </a:p>
        </p:txBody>
      </p:sp>
      <p:sp>
        <p:nvSpPr>
          <p:cNvPr id="4" name="テキスト ボックス 3"/>
          <p:cNvSpPr txBox="1"/>
          <p:nvPr/>
        </p:nvSpPr>
        <p:spPr>
          <a:xfrm>
            <a:off x="1615440" y="4822746"/>
            <a:ext cx="9235440" cy="1354217"/>
          </a:xfrm>
          <a:prstGeom prst="rect">
            <a:avLst/>
          </a:prstGeom>
          <a:noFill/>
        </p:spPr>
        <p:txBody>
          <a:bodyPr wrap="square" rtlCol="0">
            <a:spAutoFit/>
          </a:bodyPr>
          <a:lstStyle/>
          <a:p>
            <a:r>
              <a:rPr lang="ja-JP" altLang="en-US" sz="3200" dirty="0" smtClean="0"/>
              <a:t>①原則、本人の同意が無い場合は取得禁止</a:t>
            </a:r>
            <a:endParaRPr lang="en-US" altLang="ja-JP" sz="3200" dirty="0" smtClean="0"/>
          </a:p>
          <a:p>
            <a:r>
              <a:rPr lang="ja-JP" altLang="en-US" sz="3200" dirty="0"/>
              <a:t>②</a:t>
            </a:r>
            <a:r>
              <a:rPr lang="ja-JP" altLang="en-US" sz="3200" b="1" dirty="0"/>
              <a:t>オプトアウトによる第三者提供は認められない</a:t>
            </a:r>
            <a:endParaRPr lang="en-US" altLang="ja-JP" sz="3200" b="1" dirty="0" smtClean="0"/>
          </a:p>
          <a:p>
            <a:endParaRPr kumimoji="1" lang="ja-JP" altLang="en-US" dirty="0"/>
          </a:p>
        </p:txBody>
      </p:sp>
    </p:spTree>
    <p:extLst>
      <p:ext uri="{BB962C8B-B14F-4D97-AF65-F5344CB8AC3E}">
        <p14:creationId xmlns:p14="http://schemas.microsoft.com/office/powerpoint/2010/main" val="185865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個人情報保護法</a:t>
            </a:r>
            <a:endParaRPr kumimoji="1" lang="ja-JP" altLang="en-US" b="1" dirty="0"/>
          </a:p>
        </p:txBody>
      </p:sp>
      <p:sp>
        <p:nvSpPr>
          <p:cNvPr id="3" name="コンテンツ プレースホルダー 2"/>
          <p:cNvSpPr>
            <a:spLocks noGrp="1"/>
          </p:cNvSpPr>
          <p:nvPr>
            <p:ph idx="1"/>
          </p:nvPr>
        </p:nvSpPr>
        <p:spPr/>
        <p:txBody>
          <a:bodyPr/>
          <a:lstStyle/>
          <a:p>
            <a:r>
              <a:rPr kumimoji="1" lang="ja-JP" altLang="en-US" dirty="0" smtClean="0"/>
              <a:t>個人の情報、利益の保護</a:t>
            </a:r>
            <a:endParaRPr kumimoji="1" lang="en-US" altLang="ja-JP" dirty="0" smtClean="0"/>
          </a:p>
          <a:p>
            <a:r>
              <a:rPr kumimoji="1" lang="ja-JP" altLang="en-US" dirty="0" smtClean="0"/>
              <a:t>個人情報の有用性</a:t>
            </a:r>
            <a:endParaRPr kumimoji="1" lang="ja-JP" altLang="en-US" dirty="0"/>
          </a:p>
        </p:txBody>
      </p:sp>
      <p:sp>
        <p:nvSpPr>
          <p:cNvPr id="4" name="テキスト ボックス 3"/>
          <p:cNvSpPr txBox="1"/>
          <p:nvPr/>
        </p:nvSpPr>
        <p:spPr>
          <a:xfrm>
            <a:off x="1661160" y="3020129"/>
            <a:ext cx="9235440" cy="1200329"/>
          </a:xfrm>
          <a:prstGeom prst="rect">
            <a:avLst/>
          </a:prstGeom>
          <a:noFill/>
        </p:spPr>
        <p:txBody>
          <a:bodyPr wrap="square" rtlCol="0">
            <a:spAutoFit/>
          </a:bodyPr>
          <a:lstStyle/>
          <a:p>
            <a:r>
              <a:rPr kumimoji="1" lang="ja-JP" altLang="en-US" sz="3600" dirty="0" smtClean="0"/>
              <a:t>企業や団体が個人の情報を扱う場合のルールを定めた法律</a:t>
            </a:r>
            <a:endParaRPr kumimoji="1" lang="en-US" altLang="ja-JP" sz="3600" dirty="0" smtClean="0"/>
          </a:p>
        </p:txBody>
      </p:sp>
      <p:sp>
        <p:nvSpPr>
          <p:cNvPr id="5" name="テキスト ボックス 4"/>
          <p:cNvSpPr txBox="1"/>
          <p:nvPr/>
        </p:nvSpPr>
        <p:spPr>
          <a:xfrm>
            <a:off x="1661160" y="4503172"/>
            <a:ext cx="9235440" cy="1200329"/>
          </a:xfrm>
          <a:prstGeom prst="rect">
            <a:avLst/>
          </a:prstGeom>
          <a:noFill/>
        </p:spPr>
        <p:txBody>
          <a:bodyPr wrap="square" rtlCol="0">
            <a:spAutoFit/>
          </a:bodyPr>
          <a:lstStyle/>
          <a:p>
            <a:r>
              <a:rPr lang="ja-JP" altLang="en-US" sz="3600" dirty="0"/>
              <a:t>個人情報を取り扱う「</a:t>
            </a:r>
            <a:r>
              <a:rPr lang="ja-JP" altLang="en-US" sz="3600" b="1" dirty="0"/>
              <a:t>すべての事業者</a:t>
            </a:r>
            <a:r>
              <a:rPr lang="ja-JP" altLang="en-US" sz="3600" dirty="0"/>
              <a:t>」に個人情報保護法が適用される</a:t>
            </a:r>
            <a:endParaRPr kumimoji="1" lang="en-US" altLang="ja-JP" sz="3600" dirty="0" smtClean="0"/>
          </a:p>
        </p:txBody>
      </p:sp>
      <p:sp>
        <p:nvSpPr>
          <p:cNvPr id="7" name="正方形/長方形 6"/>
          <p:cNvSpPr/>
          <p:nvPr/>
        </p:nvSpPr>
        <p:spPr>
          <a:xfrm>
            <a:off x="4632960" y="5813346"/>
            <a:ext cx="6096000" cy="646331"/>
          </a:xfrm>
          <a:prstGeom prst="rect">
            <a:avLst/>
          </a:prstGeom>
        </p:spPr>
        <p:txBody>
          <a:bodyPr>
            <a:spAutoFit/>
          </a:bodyPr>
          <a:lstStyle/>
          <a:p>
            <a:r>
              <a:rPr lang="ja-JP" altLang="en-US" dirty="0"/>
              <a:t>マンションの管理組合、</a:t>
            </a:r>
            <a:r>
              <a:rPr lang="en-US" altLang="ja-JP" dirty="0"/>
              <a:t>NPO </a:t>
            </a:r>
            <a:r>
              <a:rPr lang="ja-JP" altLang="en-US" dirty="0"/>
              <a:t>法人、自治会や同窓会などの非営利組織も含まれます。</a:t>
            </a:r>
          </a:p>
        </p:txBody>
      </p:sp>
    </p:spTree>
    <p:extLst>
      <p:ext uri="{BB962C8B-B14F-4D97-AF65-F5344CB8AC3E}">
        <p14:creationId xmlns:p14="http://schemas.microsoft.com/office/powerpoint/2010/main" val="450468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2480" y="761365"/>
            <a:ext cx="10515600" cy="1325563"/>
          </a:xfrm>
        </p:spPr>
        <p:txBody>
          <a:bodyPr>
            <a:noAutofit/>
          </a:bodyPr>
          <a:lstStyle/>
          <a:p>
            <a:r>
              <a:rPr lang="ja-JP" altLang="en-US" sz="2800" b="1" dirty="0"/>
              <a:t>当社は、現在、自らダイレクトメールを発送していますが、ダイレクトメールの発送業務を業者に委託することを検討しています。ダイレクトメールの発送業務の委託に伴い、顧客の氏名や住所等をこの業者に伝えることはできますか。</a:t>
            </a:r>
            <a:endParaRPr kumimoji="1" lang="ja-JP" altLang="en-US" sz="2800" dirty="0"/>
          </a:p>
        </p:txBody>
      </p:sp>
      <p:sp>
        <p:nvSpPr>
          <p:cNvPr id="3" name="コンテンツ プレースホルダー 2"/>
          <p:cNvSpPr>
            <a:spLocks noGrp="1"/>
          </p:cNvSpPr>
          <p:nvPr>
            <p:ph idx="1"/>
          </p:nvPr>
        </p:nvSpPr>
        <p:spPr>
          <a:xfrm>
            <a:off x="792480" y="2221865"/>
            <a:ext cx="10515600" cy="4351338"/>
          </a:xfrm>
        </p:spPr>
        <p:txBody>
          <a:bodyPr/>
          <a:lstStyle/>
          <a:p>
            <a:endParaRPr lang="en-US" altLang="ja-JP" dirty="0" smtClean="0"/>
          </a:p>
          <a:p>
            <a:r>
              <a:rPr lang="ja-JP" altLang="en-US" dirty="0" smtClean="0"/>
              <a:t>個人</a:t>
            </a:r>
            <a:r>
              <a:rPr lang="ja-JP" altLang="en-US" dirty="0"/>
              <a:t>情報取扱事業者が、「</a:t>
            </a:r>
            <a:r>
              <a:rPr lang="ja-JP" altLang="en-US" b="1" dirty="0"/>
              <a:t>利用目的の達成に必要な範囲内</a:t>
            </a:r>
            <a:r>
              <a:rPr lang="ja-JP" altLang="en-US" dirty="0"/>
              <a:t>において個人データの取扱いの全部又は一部を委託する場合」（法第</a:t>
            </a:r>
            <a:r>
              <a:rPr lang="en-US" altLang="ja-JP" dirty="0"/>
              <a:t>23</a:t>
            </a:r>
            <a:r>
              <a:rPr lang="ja-JP" altLang="en-US" dirty="0"/>
              <a:t>条第４項第１号）には、</a:t>
            </a:r>
            <a:r>
              <a:rPr lang="ja-JP" altLang="en-US" b="1" dirty="0"/>
              <a:t>第三者提供には該当しません</a:t>
            </a:r>
            <a:r>
              <a:rPr lang="ja-JP" altLang="en-US" dirty="0"/>
              <a:t>。</a:t>
            </a:r>
            <a:r>
              <a:rPr lang="ja-JP" altLang="en-US" dirty="0" smtClean="0"/>
              <a:t/>
            </a:r>
            <a:br>
              <a:rPr lang="ja-JP" altLang="en-US" dirty="0" smtClean="0"/>
            </a:br>
            <a:r>
              <a:rPr lang="ja-JP" altLang="en-US" dirty="0"/>
              <a:t>そのため、利用目的の達成に必要な範囲内において、ダイレクトメールの発送業務を業者に委託する場合には、顧客の氏名や住所等をダイレクトメールの発送業者に伝えても第三者提供の制限に違反することにはなりません。</a:t>
            </a:r>
            <a:r>
              <a:rPr lang="ja-JP" altLang="en-US" dirty="0" smtClean="0"/>
              <a:t/>
            </a:r>
            <a:br>
              <a:rPr lang="ja-JP" altLang="en-US" dirty="0" smtClean="0"/>
            </a:br>
            <a:r>
              <a:rPr lang="ja-JP" altLang="en-US" dirty="0"/>
              <a:t>ただし、</a:t>
            </a:r>
            <a:r>
              <a:rPr lang="ja-JP" altLang="en-US" b="1" dirty="0"/>
              <a:t>委託者は、委託先を監督する義務があります</a:t>
            </a:r>
            <a:r>
              <a:rPr lang="ja-JP" altLang="en-US" dirty="0"/>
              <a:t>（法第</a:t>
            </a:r>
            <a:r>
              <a:rPr lang="en-US" altLang="ja-JP" dirty="0"/>
              <a:t>22</a:t>
            </a:r>
            <a:r>
              <a:rPr lang="ja-JP" altLang="en-US" dirty="0"/>
              <a:t>条）。</a:t>
            </a:r>
            <a:endParaRPr kumimoji="1" lang="ja-JP" altLang="en-US" dirty="0"/>
          </a:p>
        </p:txBody>
      </p:sp>
    </p:spTree>
    <p:extLst>
      <p:ext uri="{BB962C8B-B14F-4D97-AF65-F5344CB8AC3E}">
        <p14:creationId xmlns:p14="http://schemas.microsoft.com/office/powerpoint/2010/main" val="474842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1188085"/>
            <a:ext cx="10515600" cy="1325563"/>
          </a:xfrm>
        </p:spPr>
        <p:txBody>
          <a:bodyPr>
            <a:normAutofit fontScale="90000"/>
          </a:bodyPr>
          <a:lstStyle/>
          <a:p>
            <a:r>
              <a:rPr lang="ja-JP" altLang="en-US" b="1" dirty="0"/>
              <a:t>第三者提供に際して本人から同意を取得する際に、個人情報保護法上、書面で同意を得る必要はありますか。</a:t>
            </a:r>
            <a:endParaRPr kumimoji="1" lang="ja-JP" altLang="en-US" dirty="0"/>
          </a:p>
        </p:txBody>
      </p:sp>
      <p:sp>
        <p:nvSpPr>
          <p:cNvPr id="3" name="コンテンツ プレースホルダー 2"/>
          <p:cNvSpPr>
            <a:spLocks noGrp="1"/>
          </p:cNvSpPr>
          <p:nvPr>
            <p:ph idx="1"/>
          </p:nvPr>
        </p:nvSpPr>
        <p:spPr>
          <a:xfrm>
            <a:off x="914400" y="2648585"/>
            <a:ext cx="10515600" cy="4351338"/>
          </a:xfrm>
        </p:spPr>
        <p:txBody>
          <a:bodyPr/>
          <a:lstStyle/>
          <a:p>
            <a:endParaRPr lang="en-US" altLang="ja-JP" dirty="0" smtClean="0"/>
          </a:p>
          <a:p>
            <a:r>
              <a:rPr lang="ja-JP" altLang="en-US" dirty="0" smtClean="0"/>
              <a:t>個人</a:t>
            </a:r>
            <a:r>
              <a:rPr lang="ja-JP" altLang="en-US" dirty="0"/>
              <a:t>情報保護法は、例外事由（法第</a:t>
            </a:r>
            <a:r>
              <a:rPr lang="en-US" altLang="ja-JP" dirty="0"/>
              <a:t>23</a:t>
            </a:r>
            <a:r>
              <a:rPr lang="ja-JP" altLang="en-US" dirty="0"/>
              <a:t>条第１項各号）に該当する場合を除き、あらかじめ本人の同意を得ないで、個人データを第三者に提供してはならない旨を定めていますが（法第</a:t>
            </a:r>
            <a:r>
              <a:rPr lang="en-US" altLang="ja-JP" dirty="0"/>
              <a:t>23</a:t>
            </a:r>
            <a:r>
              <a:rPr lang="ja-JP" altLang="en-US" dirty="0"/>
              <a:t>条第１項）、本人の同意を得る際の方法までは定めていません。そのため、</a:t>
            </a:r>
            <a:r>
              <a:rPr lang="ja-JP" altLang="en-US" b="1" dirty="0"/>
              <a:t>必ずしも書面による同意まで必要となるわけではありません</a:t>
            </a:r>
            <a:r>
              <a:rPr lang="ja-JP" altLang="en-US" dirty="0"/>
              <a:t>。</a:t>
            </a:r>
            <a:endParaRPr kumimoji="1" lang="ja-JP" altLang="en-US" dirty="0"/>
          </a:p>
        </p:txBody>
      </p:sp>
    </p:spTree>
    <p:extLst>
      <p:ext uri="{BB962C8B-B14F-4D97-AF65-F5344CB8AC3E}">
        <p14:creationId xmlns:p14="http://schemas.microsoft.com/office/powerpoint/2010/main" val="54025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「個人データ」のトレーサビリティ確保</a:t>
            </a:r>
            <a:endParaRPr kumimoji="1" lang="ja-JP" altLang="en-US" b="1" dirty="0"/>
          </a:p>
        </p:txBody>
      </p:sp>
      <p:pic>
        <p:nvPicPr>
          <p:cNvPr id="4" name="コンテンツ プレースホルダー 3"/>
          <p:cNvPicPr>
            <a:picLocks noGrp="1" noChangeAspect="1"/>
          </p:cNvPicPr>
          <p:nvPr>
            <p:ph idx="1"/>
          </p:nvPr>
        </p:nvPicPr>
        <p:blipFill>
          <a:blip r:embed="rId2"/>
          <a:stretch>
            <a:fillRect/>
          </a:stretch>
        </p:blipFill>
        <p:spPr>
          <a:xfrm>
            <a:off x="513696" y="1484263"/>
            <a:ext cx="11164608" cy="4794617"/>
          </a:xfrm>
          <a:prstGeom prst="rect">
            <a:avLst/>
          </a:prstGeom>
        </p:spPr>
      </p:pic>
      <p:sp>
        <p:nvSpPr>
          <p:cNvPr id="5" name="テキスト ボックス 4"/>
          <p:cNvSpPr txBox="1"/>
          <p:nvPr/>
        </p:nvSpPr>
        <p:spPr>
          <a:xfrm>
            <a:off x="5562600" y="6278880"/>
            <a:ext cx="3185487" cy="369332"/>
          </a:xfrm>
          <a:prstGeom prst="rect">
            <a:avLst/>
          </a:prstGeom>
          <a:noFill/>
        </p:spPr>
        <p:txBody>
          <a:bodyPr wrap="none" rtlCol="0">
            <a:spAutoFit/>
          </a:bodyPr>
          <a:lstStyle/>
          <a:p>
            <a:r>
              <a:rPr kumimoji="1" lang="ja-JP" altLang="en-US" dirty="0" smtClean="0"/>
              <a:t>経済産業省パンプレットより</a:t>
            </a:r>
            <a:endParaRPr kumimoji="1" lang="ja-JP" altLang="en-US" dirty="0"/>
          </a:p>
        </p:txBody>
      </p:sp>
    </p:spTree>
    <p:extLst>
      <p:ext uri="{BB962C8B-B14F-4D97-AF65-F5344CB8AC3E}">
        <p14:creationId xmlns:p14="http://schemas.microsoft.com/office/powerpoint/2010/main" val="1191922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「個人保有データ」を扱う際のルール</a:t>
            </a:r>
            <a:endParaRPr kumimoji="1" lang="ja-JP" altLang="en-US" b="1" dirty="0"/>
          </a:p>
        </p:txBody>
      </p:sp>
      <p:graphicFrame>
        <p:nvGraphicFramePr>
          <p:cNvPr id="10" name="コンテンツ プレースホルダー 9"/>
          <p:cNvGraphicFramePr>
            <a:graphicFrameLocks noGrp="1"/>
          </p:cNvGraphicFramePr>
          <p:nvPr>
            <p:ph idx="1"/>
            <p:extLst>
              <p:ext uri="{D42A27DB-BD31-4B8C-83A1-F6EECF244321}">
                <p14:modId xmlns:p14="http://schemas.microsoft.com/office/powerpoint/2010/main" val="18055501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9165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「匿名加工情報」の制度</a:t>
            </a:r>
            <a:endParaRPr kumimoji="1" lang="ja-JP" altLang="en-US" b="1" dirty="0"/>
          </a:p>
        </p:txBody>
      </p:sp>
      <p:sp>
        <p:nvSpPr>
          <p:cNvPr id="3" name="コンテンツ プレースホルダー 2"/>
          <p:cNvSpPr>
            <a:spLocks noGrp="1"/>
          </p:cNvSpPr>
          <p:nvPr>
            <p:ph idx="1"/>
          </p:nvPr>
        </p:nvSpPr>
        <p:spPr>
          <a:xfrm>
            <a:off x="838200" y="1825625"/>
            <a:ext cx="10515600" cy="1313815"/>
          </a:xfrm>
        </p:spPr>
        <p:txBody>
          <a:bodyPr/>
          <a:lstStyle/>
          <a:p>
            <a:r>
              <a:rPr lang="ja-JP" altLang="en-US" dirty="0"/>
              <a:t>個人情報を特定の個人を識別できないように加工した情報について、一定のルールの下で利用目的による規制をなくし、本人の同意を得ることなく第三者提供を可能とする</a:t>
            </a:r>
            <a:r>
              <a:rPr lang="ja-JP" altLang="en-US" dirty="0" smtClean="0"/>
              <a:t>もの</a:t>
            </a:r>
            <a:endParaRPr lang="en-US" altLang="ja-JP" dirty="0" smtClean="0"/>
          </a:p>
        </p:txBody>
      </p:sp>
      <p:sp>
        <p:nvSpPr>
          <p:cNvPr id="4" name="正方形/長方形 3"/>
          <p:cNvSpPr/>
          <p:nvPr/>
        </p:nvSpPr>
        <p:spPr>
          <a:xfrm>
            <a:off x="838200" y="4814889"/>
            <a:ext cx="10088880" cy="954107"/>
          </a:xfrm>
          <a:prstGeom prst="rect">
            <a:avLst/>
          </a:prstGeom>
        </p:spPr>
        <p:txBody>
          <a:bodyPr wrap="square">
            <a:spAutoFit/>
          </a:bodyPr>
          <a:lstStyle/>
          <a:p>
            <a:r>
              <a:rPr lang="ja-JP" altLang="en-US" sz="2800" dirty="0" smtClean="0"/>
              <a:t>・匿名</a:t>
            </a:r>
            <a:r>
              <a:rPr lang="ja-JP" altLang="en-US" sz="2800" dirty="0"/>
              <a:t>加工情報を作成した場合は、当該匿名 加工情報に含まれる個人に関する</a:t>
            </a:r>
            <a:r>
              <a:rPr lang="ja-JP" altLang="en-US" sz="2800" u="sng" dirty="0"/>
              <a:t>情報の項目を公表する</a:t>
            </a:r>
            <a:r>
              <a:rPr lang="ja-JP" altLang="en-US" sz="2800" u="sng" dirty="0" smtClean="0"/>
              <a:t>義務</a:t>
            </a:r>
            <a:r>
              <a:rPr lang="ja-JP" altLang="en-US" sz="2800" dirty="0" smtClean="0"/>
              <a:t>がある</a:t>
            </a:r>
            <a:endParaRPr lang="ja-JP" altLang="en-US" sz="2800" dirty="0"/>
          </a:p>
        </p:txBody>
      </p:sp>
      <p:sp>
        <p:nvSpPr>
          <p:cNvPr id="5" name="正方形/長方形 4"/>
          <p:cNvSpPr/>
          <p:nvPr/>
        </p:nvSpPr>
        <p:spPr>
          <a:xfrm>
            <a:off x="838200" y="3658493"/>
            <a:ext cx="10515600" cy="954107"/>
          </a:xfrm>
          <a:prstGeom prst="rect">
            <a:avLst/>
          </a:prstGeom>
        </p:spPr>
        <p:txBody>
          <a:bodyPr wrap="square">
            <a:spAutoFit/>
          </a:bodyPr>
          <a:lstStyle/>
          <a:p>
            <a:r>
              <a:rPr lang="ja-JP" altLang="en-US" sz="2800" dirty="0" smtClean="0"/>
              <a:t>・匿名</a:t>
            </a:r>
            <a:r>
              <a:rPr lang="ja-JP" altLang="en-US" sz="2800" dirty="0"/>
              <a:t>加工情報の</a:t>
            </a:r>
            <a:r>
              <a:rPr lang="ja-JP" altLang="en-US" sz="2800" u="sng" dirty="0"/>
              <a:t>作成方法の基準</a:t>
            </a:r>
            <a:r>
              <a:rPr lang="ja-JP" altLang="en-US" sz="2800" dirty="0"/>
              <a:t>は、個人情報保護委員会規則で</a:t>
            </a:r>
            <a:r>
              <a:rPr lang="ja-JP" altLang="en-US" sz="2800" dirty="0" smtClean="0"/>
              <a:t>定められている。</a:t>
            </a:r>
            <a:endParaRPr lang="ja-JP" altLang="en-US" sz="2800" dirty="0"/>
          </a:p>
        </p:txBody>
      </p:sp>
    </p:spTree>
    <p:extLst>
      <p:ext uri="{BB962C8B-B14F-4D97-AF65-F5344CB8AC3E}">
        <p14:creationId xmlns:p14="http://schemas.microsoft.com/office/powerpoint/2010/main" val="767470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匿名加工情報</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個人情報を個人情報の区分に応じて定められた措置を講じて</a:t>
            </a:r>
            <a:r>
              <a:rPr lang="ja-JP" altLang="en-US" u="sng" dirty="0" smtClean="0"/>
              <a:t>特定の個人を識別することができない</a:t>
            </a:r>
            <a:r>
              <a:rPr lang="ja-JP" altLang="en-US" dirty="0" smtClean="0"/>
              <a:t>ように加工して得られる個人に関する情報であって、その</a:t>
            </a:r>
            <a:r>
              <a:rPr lang="ja-JP" altLang="en-US" u="sng" dirty="0" smtClean="0"/>
              <a:t>個人情報を復元して特定の個人を再識別することができない</a:t>
            </a:r>
            <a:r>
              <a:rPr lang="ja-JP" altLang="en-US" dirty="0" smtClean="0"/>
              <a:t>ようにしたもの</a:t>
            </a:r>
            <a:endParaRPr lang="en-US" altLang="ja-JP" dirty="0" smtClean="0"/>
          </a:p>
          <a:p>
            <a:r>
              <a:rPr lang="ja-JP" altLang="en-US" dirty="0"/>
              <a:t>一般人および一般的な事業者の能力、手法などを基準と</a:t>
            </a:r>
            <a:r>
              <a:rPr lang="ja-JP" altLang="en-US" dirty="0" smtClean="0"/>
              <a:t>してその情報</a:t>
            </a:r>
            <a:r>
              <a:rPr lang="ja-JP" altLang="en-US" dirty="0"/>
              <a:t>を個人情報取扱事業者または匿名加工情報取扱事業者が通常の方法により</a:t>
            </a:r>
            <a:r>
              <a:rPr lang="ja-JP" altLang="en-US" dirty="0" smtClean="0"/>
              <a:t>特定・復元できないことを求めるもの。</a:t>
            </a:r>
            <a:endParaRPr lang="en-US" altLang="ja-JP" dirty="0" smtClean="0"/>
          </a:p>
          <a:p>
            <a:r>
              <a:rPr lang="ja-JP" altLang="en-US" dirty="0"/>
              <a:t>あらゆる手法によって特定することができないよう技術的側面から全ての可能性を排除することまでを求めるもので</a:t>
            </a:r>
            <a:r>
              <a:rPr lang="ja-JP" altLang="en-US" dirty="0" smtClean="0"/>
              <a:t>はない。</a:t>
            </a:r>
            <a:endParaRPr lang="ja-JP" altLang="en-US" dirty="0"/>
          </a:p>
          <a:p>
            <a:endParaRPr kumimoji="1" lang="ja-JP" altLang="en-US" dirty="0"/>
          </a:p>
        </p:txBody>
      </p:sp>
    </p:spTree>
    <p:extLst>
      <p:ext uri="{BB962C8B-B14F-4D97-AF65-F5344CB8AC3E}">
        <p14:creationId xmlns:p14="http://schemas.microsoft.com/office/powerpoint/2010/main" val="778808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「匿名加工情報」</a:t>
            </a:r>
            <a:r>
              <a:rPr lang="ja-JP" altLang="en-US" b="1" dirty="0" smtClean="0"/>
              <a:t>の活用</a:t>
            </a:r>
            <a:endParaRPr kumimoji="1" lang="ja-JP" altLang="en-US" b="1" dirty="0"/>
          </a:p>
        </p:txBody>
      </p:sp>
      <p:sp>
        <p:nvSpPr>
          <p:cNvPr id="3" name="コンテンツ プレースホルダー 2"/>
          <p:cNvSpPr>
            <a:spLocks noGrp="1"/>
          </p:cNvSpPr>
          <p:nvPr>
            <p:ph idx="1"/>
          </p:nvPr>
        </p:nvSpPr>
        <p:spPr/>
        <p:txBody>
          <a:bodyPr>
            <a:normAutofit/>
          </a:bodyPr>
          <a:lstStyle/>
          <a:p>
            <a:pPr lvl="1"/>
            <a:r>
              <a:rPr lang="ja-JP" altLang="en-US" sz="3200" dirty="0" smtClean="0"/>
              <a:t>ポイントカード</a:t>
            </a:r>
            <a:r>
              <a:rPr lang="ja-JP" altLang="en-US" sz="3200" dirty="0"/>
              <a:t>の購買履歴や交通系</a:t>
            </a:r>
            <a:r>
              <a:rPr lang="en-US" altLang="ja-JP" sz="3200" dirty="0"/>
              <a:t>IC</a:t>
            </a:r>
            <a:r>
              <a:rPr lang="ja-JP" altLang="en-US" sz="3200" dirty="0"/>
              <a:t>カードの乗降履歴などを複数の事業者間で分野横断的に利</a:t>
            </a:r>
            <a:r>
              <a:rPr lang="ja-JP" altLang="en-US" sz="3200" dirty="0" smtClean="0"/>
              <a:t>活用</a:t>
            </a:r>
            <a:endParaRPr lang="en-US" altLang="ja-JP" sz="3200" dirty="0" smtClean="0"/>
          </a:p>
          <a:p>
            <a:pPr lvl="1"/>
            <a:r>
              <a:rPr lang="ja-JP" altLang="en-US" sz="3200" dirty="0"/>
              <a:t>医療機関が保有する医療情報を活用した創薬・臨床分野の</a:t>
            </a:r>
            <a:r>
              <a:rPr lang="ja-JP" altLang="en-US" sz="3200" dirty="0" smtClean="0"/>
              <a:t>発展</a:t>
            </a:r>
            <a:endParaRPr lang="en-US" altLang="ja-JP" sz="3200" dirty="0" smtClean="0"/>
          </a:p>
          <a:p>
            <a:pPr lvl="1"/>
            <a:r>
              <a:rPr lang="ja-JP" altLang="en-US" sz="3200" dirty="0" smtClean="0"/>
              <a:t>カーナビ</a:t>
            </a:r>
            <a:r>
              <a:rPr lang="ja-JP" altLang="en-US" sz="3200" dirty="0"/>
              <a:t>などから収集される走行位置履歴などのプローブ情報を活用したより精緻な渋滞</a:t>
            </a:r>
            <a:r>
              <a:rPr lang="ja-JP" altLang="en-US" sz="3200" dirty="0" smtClean="0"/>
              <a:t>予測</a:t>
            </a:r>
            <a:endParaRPr lang="en-US" altLang="ja-JP" sz="3200" dirty="0" smtClean="0"/>
          </a:p>
        </p:txBody>
      </p:sp>
      <p:sp>
        <p:nvSpPr>
          <p:cNvPr id="5" name="テキスト ボックス 4"/>
          <p:cNvSpPr txBox="1"/>
          <p:nvPr/>
        </p:nvSpPr>
        <p:spPr>
          <a:xfrm>
            <a:off x="590252" y="5530632"/>
            <a:ext cx="11264622" cy="646331"/>
          </a:xfrm>
          <a:prstGeom prst="rect">
            <a:avLst/>
          </a:prstGeom>
          <a:noFill/>
        </p:spPr>
        <p:txBody>
          <a:bodyPr wrap="none" rtlCol="0">
            <a:spAutoFit/>
          </a:bodyPr>
          <a:lstStyle/>
          <a:p>
            <a:r>
              <a:rPr kumimoji="1" lang="ja-JP" altLang="en-US" sz="3600" dirty="0" smtClean="0"/>
              <a:t>いわゆる「</a:t>
            </a:r>
            <a:r>
              <a:rPr kumimoji="1" lang="ja-JP" altLang="en-US" sz="3600" smtClean="0"/>
              <a:t>ビッグデータ」としての活用が可能となる</a:t>
            </a:r>
            <a:endParaRPr kumimoji="1" lang="ja-JP" altLang="en-US" sz="3600" dirty="0"/>
          </a:p>
        </p:txBody>
      </p:sp>
    </p:spTree>
    <p:extLst>
      <p:ext uri="{BB962C8B-B14F-4D97-AF65-F5344CB8AC3E}">
        <p14:creationId xmlns:p14="http://schemas.microsoft.com/office/powerpoint/2010/main" val="1565706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440689" y="1051560"/>
            <a:ext cx="11046535" cy="4541520"/>
          </a:xfrm>
          <a:prstGeom prst="rect">
            <a:avLst/>
          </a:prstGeom>
        </p:spPr>
      </p:pic>
      <p:sp>
        <p:nvSpPr>
          <p:cNvPr id="5" name="テキスト ボックス 4"/>
          <p:cNvSpPr txBox="1"/>
          <p:nvPr/>
        </p:nvSpPr>
        <p:spPr>
          <a:xfrm>
            <a:off x="5349240" y="5791200"/>
            <a:ext cx="5955476" cy="369332"/>
          </a:xfrm>
          <a:prstGeom prst="rect">
            <a:avLst/>
          </a:prstGeom>
          <a:noFill/>
        </p:spPr>
        <p:txBody>
          <a:bodyPr wrap="none" rtlCol="0">
            <a:spAutoFit/>
          </a:bodyPr>
          <a:lstStyle/>
          <a:p>
            <a:r>
              <a:rPr kumimoji="1" lang="ja-JP" altLang="en-US" dirty="0" smtClean="0"/>
              <a:t>経済産業省　「匿名加工情報作成マニュアル」より抜粋</a:t>
            </a:r>
            <a:endParaRPr kumimoji="1" lang="ja-JP" altLang="en-US" dirty="0"/>
          </a:p>
        </p:txBody>
      </p:sp>
    </p:spTree>
    <p:extLst>
      <p:ext uri="{BB962C8B-B14F-4D97-AF65-F5344CB8AC3E}">
        <p14:creationId xmlns:p14="http://schemas.microsoft.com/office/powerpoint/2010/main" val="531112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匿名加工情報と統計情報の</a:t>
            </a:r>
            <a:r>
              <a:rPr lang="ja-JP" altLang="en-US" b="1" dirty="0" smtClean="0"/>
              <a:t>違い</a:t>
            </a:r>
            <a:endParaRPr kumimoji="1" lang="ja-JP" altLang="en-US" dirty="0"/>
          </a:p>
        </p:txBody>
      </p:sp>
      <p:sp>
        <p:nvSpPr>
          <p:cNvPr id="3" name="コンテンツ プレースホルダー 2"/>
          <p:cNvSpPr>
            <a:spLocks noGrp="1"/>
          </p:cNvSpPr>
          <p:nvPr>
            <p:ph idx="1"/>
          </p:nvPr>
        </p:nvSpPr>
        <p:spPr/>
        <p:txBody>
          <a:bodyPr/>
          <a:lstStyle/>
          <a:p>
            <a:r>
              <a:rPr lang="ja-JP" altLang="en-US" dirty="0"/>
              <a:t>「統計情報」は、複数人の情報から共通要素に係る項目を抽出して同じ分類ごとに集計して得られるデータであり、集団の傾向または性質などを数量的に把握する</a:t>
            </a:r>
            <a:r>
              <a:rPr lang="ja-JP" altLang="en-US" dirty="0" smtClean="0"/>
              <a:t>もの</a:t>
            </a:r>
            <a:endParaRPr lang="en-US" altLang="ja-JP" dirty="0" smtClean="0"/>
          </a:p>
          <a:p>
            <a:r>
              <a:rPr lang="ja-JP" altLang="en-US" dirty="0"/>
              <a:t>「統計情報」は、</a:t>
            </a:r>
            <a:r>
              <a:rPr lang="ja-JP" altLang="en-US" b="1" dirty="0"/>
              <a:t>特定の個人との対応関係が排斥されている限りにおいて</a:t>
            </a:r>
            <a:r>
              <a:rPr lang="ja-JP" altLang="en-US" dirty="0"/>
              <a:t>は、そもそも「個人に関する情報」に該当するものではないため、改正の前後を問わず個人情報保護法における規制の</a:t>
            </a:r>
            <a:r>
              <a:rPr lang="ja-JP" altLang="en-US" dirty="0" smtClean="0"/>
              <a:t>対象外</a:t>
            </a:r>
            <a:endParaRPr lang="en-US" altLang="ja-JP" dirty="0" smtClean="0"/>
          </a:p>
          <a:p>
            <a:r>
              <a:rPr lang="ja-JP" altLang="en-US" dirty="0"/>
              <a:t>「統計情報」は「匿名加工情報」と比較すると、より情報の統計化が進んでおり、情報としての利用方法が限定的</a:t>
            </a:r>
            <a:endParaRPr kumimoji="1" lang="ja-JP" altLang="en-US" dirty="0"/>
          </a:p>
        </p:txBody>
      </p:sp>
    </p:spTree>
    <p:extLst>
      <p:ext uri="{BB962C8B-B14F-4D97-AF65-F5344CB8AC3E}">
        <p14:creationId xmlns:p14="http://schemas.microsoft.com/office/powerpoint/2010/main" val="469450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838200" y="563365"/>
            <a:ext cx="10058400" cy="6009124"/>
          </a:xfrm>
          <a:prstGeom prst="rect">
            <a:avLst/>
          </a:prstGeom>
        </p:spPr>
      </p:pic>
      <p:sp>
        <p:nvSpPr>
          <p:cNvPr id="5" name="テキスト ボックス 4"/>
          <p:cNvSpPr txBox="1"/>
          <p:nvPr/>
        </p:nvSpPr>
        <p:spPr>
          <a:xfrm>
            <a:off x="1097280" y="194033"/>
            <a:ext cx="5262979" cy="369332"/>
          </a:xfrm>
          <a:prstGeom prst="rect">
            <a:avLst/>
          </a:prstGeom>
          <a:noFill/>
        </p:spPr>
        <p:txBody>
          <a:bodyPr wrap="none" rtlCol="0">
            <a:spAutoFit/>
          </a:bodyPr>
          <a:lstStyle/>
          <a:p>
            <a:r>
              <a:rPr lang="ja-JP" altLang="en-US" dirty="0" smtClean="0"/>
              <a:t>匿名加工情報の作成者・受領者が順守すべき規定</a:t>
            </a:r>
            <a:endParaRPr kumimoji="1" lang="ja-JP" altLang="en-US" dirty="0"/>
          </a:p>
        </p:txBody>
      </p:sp>
      <p:sp>
        <p:nvSpPr>
          <p:cNvPr id="6" name="テキスト ボックス 5"/>
          <p:cNvSpPr txBox="1"/>
          <p:nvPr/>
        </p:nvSpPr>
        <p:spPr>
          <a:xfrm>
            <a:off x="2697480" y="6418600"/>
            <a:ext cx="9033242" cy="307777"/>
          </a:xfrm>
          <a:prstGeom prst="rect">
            <a:avLst/>
          </a:prstGeom>
          <a:noFill/>
        </p:spPr>
        <p:txBody>
          <a:bodyPr wrap="none" rtlCol="0">
            <a:spAutoFit/>
          </a:bodyPr>
          <a:lstStyle/>
          <a:p>
            <a:r>
              <a:rPr lang="ja-JP" altLang="en-US" sz="1400" dirty="0" smtClean="0"/>
              <a:t>パーソナルデータの利活用促進と消費者の信頼性確保の両立に向けて（個人情報保護委員会事務局）より抜粋</a:t>
            </a:r>
            <a:endParaRPr kumimoji="1" lang="ja-JP" altLang="en-US" sz="1400" dirty="0"/>
          </a:p>
        </p:txBody>
      </p:sp>
    </p:spTree>
    <p:extLst>
      <p:ext uri="{BB962C8B-B14F-4D97-AF65-F5344CB8AC3E}">
        <p14:creationId xmlns:p14="http://schemas.microsoft.com/office/powerpoint/2010/main" val="52863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図表 9"/>
          <p:cNvGraphicFramePr/>
          <p:nvPr>
            <p:extLst>
              <p:ext uri="{D42A27DB-BD31-4B8C-83A1-F6EECF244321}">
                <p14:modId xmlns:p14="http://schemas.microsoft.com/office/powerpoint/2010/main" val="1471777854"/>
              </p:ext>
            </p:extLst>
          </p:nvPr>
        </p:nvGraphicFramePr>
        <p:xfrm>
          <a:off x="2419643" y="675249"/>
          <a:ext cx="9551963" cy="4979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タイトル 1"/>
          <p:cNvSpPr>
            <a:spLocks noGrp="1"/>
          </p:cNvSpPr>
          <p:nvPr>
            <p:ph type="title"/>
          </p:nvPr>
        </p:nvSpPr>
        <p:spPr>
          <a:xfrm>
            <a:off x="362243" y="410845"/>
            <a:ext cx="4114800" cy="1325563"/>
          </a:xfrm>
        </p:spPr>
        <p:txBody>
          <a:bodyPr/>
          <a:lstStyle/>
          <a:p>
            <a:r>
              <a:rPr kumimoji="1" lang="ja-JP" altLang="en-US" b="1" dirty="0" smtClean="0"/>
              <a:t>個人情報とルール</a:t>
            </a:r>
            <a:endParaRPr kumimoji="1" lang="ja-JP" altLang="en-US" b="1" dirty="0"/>
          </a:p>
        </p:txBody>
      </p:sp>
      <p:sp>
        <p:nvSpPr>
          <p:cNvPr id="2" name="テキスト ボックス 1"/>
          <p:cNvSpPr txBox="1"/>
          <p:nvPr/>
        </p:nvSpPr>
        <p:spPr>
          <a:xfrm>
            <a:off x="9128760" y="2148840"/>
            <a:ext cx="1800493" cy="369332"/>
          </a:xfrm>
          <a:prstGeom prst="rect">
            <a:avLst/>
          </a:prstGeom>
          <a:noFill/>
        </p:spPr>
        <p:txBody>
          <a:bodyPr wrap="none" rtlCol="0">
            <a:spAutoFit/>
          </a:bodyPr>
          <a:lstStyle/>
          <a:p>
            <a:r>
              <a:rPr kumimoji="1" lang="ja-JP" altLang="en-US" dirty="0" smtClean="0"/>
              <a:t>データベース化</a:t>
            </a:r>
            <a:endParaRPr kumimoji="1" lang="ja-JP" altLang="en-US" dirty="0"/>
          </a:p>
        </p:txBody>
      </p:sp>
      <p:sp>
        <p:nvSpPr>
          <p:cNvPr id="5" name="テキスト ボックス 4"/>
          <p:cNvSpPr txBox="1"/>
          <p:nvPr/>
        </p:nvSpPr>
        <p:spPr>
          <a:xfrm>
            <a:off x="9128760" y="1143559"/>
            <a:ext cx="2723823" cy="369332"/>
          </a:xfrm>
          <a:prstGeom prst="rect">
            <a:avLst/>
          </a:prstGeom>
          <a:noFill/>
        </p:spPr>
        <p:txBody>
          <a:bodyPr wrap="none" rtlCol="0">
            <a:spAutoFit/>
          </a:bodyPr>
          <a:lstStyle/>
          <a:p>
            <a:r>
              <a:rPr lang="ja-JP" altLang="en-US" dirty="0" smtClean="0"/>
              <a:t>開示・消去・訂正権限等</a:t>
            </a:r>
            <a:endParaRPr kumimoji="1" lang="ja-JP" altLang="en-US" dirty="0"/>
          </a:p>
        </p:txBody>
      </p:sp>
      <p:sp>
        <p:nvSpPr>
          <p:cNvPr id="6" name="テキスト ボックス 5"/>
          <p:cNvSpPr txBox="1"/>
          <p:nvPr/>
        </p:nvSpPr>
        <p:spPr>
          <a:xfrm>
            <a:off x="9189720" y="3433634"/>
            <a:ext cx="2723823" cy="369332"/>
          </a:xfrm>
          <a:prstGeom prst="rect">
            <a:avLst/>
          </a:prstGeom>
          <a:noFill/>
        </p:spPr>
        <p:txBody>
          <a:bodyPr wrap="none" rtlCol="0">
            <a:spAutoFit/>
          </a:bodyPr>
          <a:lstStyle/>
          <a:p>
            <a:r>
              <a:rPr lang="ja-JP" altLang="en-US" dirty="0" smtClean="0"/>
              <a:t>特定の個人を識別できる</a:t>
            </a:r>
            <a:endParaRPr kumimoji="1" lang="ja-JP" altLang="en-US" dirty="0"/>
          </a:p>
        </p:txBody>
      </p:sp>
    </p:spTree>
    <p:extLst>
      <p:ext uri="{BB962C8B-B14F-4D97-AF65-F5344CB8AC3E}">
        <p14:creationId xmlns:p14="http://schemas.microsoft.com/office/powerpoint/2010/main" val="1913490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個人情報取扱事</a:t>
            </a:r>
            <a:r>
              <a:rPr lang="ja-JP" altLang="en-US" b="1" dirty="0" smtClean="0"/>
              <a:t>業者</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3200" dirty="0"/>
              <a:t>個人情報データベース等を</a:t>
            </a:r>
            <a:r>
              <a:rPr lang="ja-JP" altLang="en-US" sz="3200" dirty="0" smtClean="0"/>
              <a:t>事業</a:t>
            </a:r>
            <a:r>
              <a:rPr lang="ja-JP" altLang="en-US" sz="3200" dirty="0"/>
              <a:t>の用に供している</a:t>
            </a:r>
            <a:r>
              <a:rPr lang="ja-JP" altLang="en-US" sz="3200" dirty="0" smtClean="0"/>
              <a:t>者</a:t>
            </a:r>
            <a:endParaRPr lang="en-US" altLang="ja-JP" sz="3200" dirty="0" smtClean="0"/>
          </a:p>
          <a:p>
            <a:endParaRPr lang="en-US" altLang="ja-JP" sz="3200" dirty="0" smtClean="0"/>
          </a:p>
          <a:p>
            <a:r>
              <a:rPr lang="ja-JP" altLang="en-US" sz="3200" dirty="0" smtClean="0"/>
              <a:t>個人</a:t>
            </a:r>
            <a:r>
              <a:rPr lang="ja-JP" altLang="en-US" sz="3200" dirty="0"/>
              <a:t>情報保護法上の</a:t>
            </a:r>
            <a:r>
              <a:rPr lang="ja-JP" altLang="en-US" sz="3200" dirty="0" smtClean="0"/>
              <a:t>義務を負う</a:t>
            </a:r>
            <a:endParaRPr lang="en-US" altLang="ja-JP" sz="3200" dirty="0" smtClean="0"/>
          </a:p>
          <a:p>
            <a:endParaRPr lang="en-US" altLang="ja-JP" sz="3200" dirty="0" smtClean="0"/>
          </a:p>
          <a:p>
            <a:r>
              <a:rPr lang="ja-JP" altLang="en-US" sz="3200" dirty="0" smtClean="0"/>
              <a:t>改正前</a:t>
            </a:r>
            <a:r>
              <a:rPr lang="ja-JP" altLang="en-US" sz="3200" dirty="0"/>
              <a:t>は個人情報保護法の適用が除外されていた</a:t>
            </a:r>
            <a:r>
              <a:rPr lang="en-US" altLang="ja-JP" sz="3200" dirty="0"/>
              <a:t>5,000</a:t>
            </a:r>
            <a:r>
              <a:rPr lang="ja-JP" altLang="en-US" sz="3200" dirty="0"/>
              <a:t>人分以下の個人情報を取り扱う事業者にも適用</a:t>
            </a:r>
            <a:endParaRPr kumimoji="1" lang="ja-JP" altLang="en-US" sz="3200" dirty="0"/>
          </a:p>
        </p:txBody>
      </p:sp>
    </p:spTree>
    <p:extLst>
      <p:ext uri="{BB962C8B-B14F-4D97-AF65-F5344CB8AC3E}">
        <p14:creationId xmlns:p14="http://schemas.microsoft.com/office/powerpoint/2010/main" val="1453746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匿名加工情報取扱事業者</a:t>
            </a:r>
            <a:endParaRPr kumimoji="1" lang="ja-JP" altLang="en-US" b="1" dirty="0"/>
          </a:p>
        </p:txBody>
      </p:sp>
      <p:sp>
        <p:nvSpPr>
          <p:cNvPr id="3" name="コンテンツ プレースホルダー 2"/>
          <p:cNvSpPr>
            <a:spLocks noGrp="1"/>
          </p:cNvSpPr>
          <p:nvPr>
            <p:ph idx="1"/>
          </p:nvPr>
        </p:nvSpPr>
        <p:spPr/>
        <p:txBody>
          <a:bodyPr/>
          <a:lstStyle/>
          <a:p>
            <a:r>
              <a:rPr lang="ja-JP" altLang="en-US" dirty="0" smtClean="0"/>
              <a:t>匿名加工情報データベース等を事業の用に供してい る者のうち、国の機関、地方公共団体など一定のものを除いた者をいう。</a:t>
            </a:r>
            <a:endParaRPr lang="en-US" altLang="ja-JP" dirty="0" smtClean="0"/>
          </a:p>
          <a:p>
            <a:r>
              <a:rPr lang="ja-JP" altLang="en-US" dirty="0" smtClean="0"/>
              <a:t>「事業の用に供している」の「事業」とは、一定の目的をもって反復継続し て遂行される同種の行為であって、かつ社会通念上事業と認められるものをいい、営利・ 非営利の別は問わない。</a:t>
            </a:r>
            <a:endParaRPr lang="en-US" altLang="ja-JP" dirty="0" smtClean="0"/>
          </a:p>
          <a:p>
            <a:r>
              <a:rPr lang="ja-JP" altLang="en-US" dirty="0" smtClean="0"/>
              <a:t>なお、法人格のない、権利能力のない社団（任意団体）又は個人であっても匿名加工情報データベース等を事業の用に供している場合は匿名加工情報取扱 事業者に該当する。</a:t>
            </a:r>
            <a:endParaRPr kumimoji="1" lang="ja-JP" altLang="en-US" dirty="0"/>
          </a:p>
        </p:txBody>
      </p:sp>
    </p:spTree>
    <p:extLst>
      <p:ext uri="{BB962C8B-B14F-4D97-AF65-F5344CB8AC3E}">
        <p14:creationId xmlns:p14="http://schemas.microsoft.com/office/powerpoint/2010/main" val="359952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匿名加工情報を作成する個人情報取扱事業者の義務</a:t>
            </a:r>
            <a:endParaRPr kumimoji="1" lang="ja-JP" altLang="en-US" b="1"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smtClean="0"/>
              <a:t>匿名加工情報の作成時</a:t>
            </a:r>
            <a:endParaRPr lang="en-US" altLang="ja-JP" dirty="0" smtClean="0"/>
          </a:p>
          <a:p>
            <a:pPr lvl="1"/>
            <a:r>
              <a:rPr lang="ja-JP" altLang="en-US" dirty="0" smtClean="0"/>
              <a:t>匿名加工情報を適正に加工する</a:t>
            </a:r>
            <a:endParaRPr lang="en-US" altLang="ja-JP" dirty="0" smtClean="0"/>
          </a:p>
          <a:p>
            <a:pPr lvl="1"/>
            <a:r>
              <a:rPr lang="ja-JP" altLang="en-US" dirty="0" smtClean="0"/>
              <a:t>加工方法等の情報の安全管理措置を講じる</a:t>
            </a:r>
            <a:endParaRPr lang="en-US" altLang="ja-JP" dirty="0" smtClean="0"/>
          </a:p>
          <a:p>
            <a:pPr lvl="1"/>
            <a:r>
              <a:rPr lang="ja-JP" altLang="en-US" dirty="0" smtClean="0"/>
              <a:t>匿名加工情報に含まれる情報の項目を公表する</a:t>
            </a:r>
            <a:endParaRPr lang="en-US" altLang="ja-JP" dirty="0" smtClean="0"/>
          </a:p>
          <a:p>
            <a:pPr lvl="1"/>
            <a:r>
              <a:rPr lang="ja-JP" altLang="en-US" dirty="0" smtClean="0"/>
              <a:t>安全管理措置、苦情の処理などの措置を自主的に講じて、その内容を公表するよう努める</a:t>
            </a:r>
            <a:endParaRPr lang="en-US" altLang="ja-JP" dirty="0" smtClean="0"/>
          </a:p>
          <a:p>
            <a:r>
              <a:rPr lang="ja-JP" altLang="en-US" dirty="0" smtClean="0"/>
              <a:t>匿名加工情報を第三者提供するとき</a:t>
            </a:r>
            <a:endParaRPr lang="en-US" altLang="ja-JP" dirty="0" smtClean="0"/>
          </a:p>
          <a:p>
            <a:pPr lvl="1"/>
            <a:r>
              <a:rPr lang="ja-JP" altLang="en-US" dirty="0" smtClean="0"/>
              <a:t>提供する情報の項目及び提供方法について公表する</a:t>
            </a:r>
            <a:endParaRPr lang="en-US" altLang="ja-JP" dirty="0" smtClean="0"/>
          </a:p>
          <a:p>
            <a:pPr lvl="1"/>
            <a:r>
              <a:rPr lang="ja-JP" altLang="en-US" dirty="0" smtClean="0"/>
              <a:t>提供先にその情報が匿名加工情報である旨を明示する</a:t>
            </a:r>
            <a:endParaRPr lang="en-US" altLang="ja-JP" dirty="0"/>
          </a:p>
          <a:p>
            <a:r>
              <a:rPr lang="ja-JP" altLang="en-US" dirty="0" smtClean="0"/>
              <a:t>匿名加工情報を自ら利用するとき</a:t>
            </a:r>
            <a:endParaRPr lang="en-US" altLang="ja-JP" dirty="0" smtClean="0"/>
          </a:p>
          <a:p>
            <a:pPr lvl="1"/>
            <a:r>
              <a:rPr lang="ja-JP" altLang="en-US" dirty="0" smtClean="0"/>
              <a:t>元の個人情報に係る本人を識別する目的で他の情報と照合することを行ってはならない</a:t>
            </a:r>
            <a:endParaRPr lang="en-US" altLang="ja-JP" dirty="0" smtClean="0"/>
          </a:p>
        </p:txBody>
      </p:sp>
    </p:spTree>
    <p:extLst>
      <p:ext uri="{BB962C8B-B14F-4D97-AF65-F5344CB8AC3E}">
        <p14:creationId xmlns:p14="http://schemas.microsoft.com/office/powerpoint/2010/main" val="1901541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匿名加工情報取扱事業者の義務</a:t>
            </a:r>
            <a:endParaRPr kumimoji="1" lang="ja-JP" altLang="en-US" b="1" dirty="0"/>
          </a:p>
        </p:txBody>
      </p:sp>
      <p:sp>
        <p:nvSpPr>
          <p:cNvPr id="3" name="コンテンツ プレースホルダー 2"/>
          <p:cNvSpPr>
            <a:spLocks noGrp="1"/>
          </p:cNvSpPr>
          <p:nvPr>
            <p:ph idx="1"/>
          </p:nvPr>
        </p:nvSpPr>
        <p:spPr/>
        <p:txBody>
          <a:bodyPr>
            <a:normAutofit/>
          </a:bodyPr>
          <a:lstStyle/>
          <a:p>
            <a:r>
              <a:rPr lang="ja-JP" altLang="en-US" dirty="0" smtClean="0"/>
              <a:t>匿名加工情報を第三者提供するとき</a:t>
            </a:r>
            <a:endParaRPr lang="en-US" altLang="ja-JP" dirty="0" smtClean="0"/>
          </a:p>
          <a:p>
            <a:pPr lvl="1"/>
            <a:r>
              <a:rPr lang="ja-JP" altLang="en-US" dirty="0" smtClean="0"/>
              <a:t>提供する情報の項目及び提供方法について公表する</a:t>
            </a:r>
            <a:endParaRPr lang="en-US" altLang="ja-JP" dirty="0" smtClean="0"/>
          </a:p>
          <a:p>
            <a:pPr lvl="1"/>
            <a:r>
              <a:rPr lang="ja-JP" altLang="en-US" dirty="0" smtClean="0"/>
              <a:t>提供先にその情報が匿名加工情報である旨を明示する</a:t>
            </a:r>
            <a:endParaRPr lang="en-US" altLang="ja-JP" dirty="0"/>
          </a:p>
          <a:p>
            <a:r>
              <a:rPr lang="ja-JP" altLang="en-US" dirty="0" smtClean="0"/>
              <a:t>匿名加工情報を利用するとき</a:t>
            </a:r>
            <a:endParaRPr lang="en-US" altLang="ja-JP" dirty="0" smtClean="0"/>
          </a:p>
          <a:p>
            <a:pPr lvl="1"/>
            <a:r>
              <a:rPr lang="ja-JP" altLang="en-US" dirty="0" smtClean="0"/>
              <a:t>元の個人情報に係る本人を識別する目的で加工方法等の情報を取得し、又は他の情報と照合することを行ってはならない</a:t>
            </a:r>
            <a:endParaRPr lang="en-US" altLang="ja-JP" dirty="0" smtClean="0"/>
          </a:p>
          <a:p>
            <a:r>
              <a:rPr lang="ja-JP" altLang="en-US" dirty="0" smtClean="0"/>
              <a:t>安全管理措置、苦情の処理などの措置を自主的に講じて、その内容を公表するよう努める</a:t>
            </a:r>
            <a:endParaRPr lang="en-US" altLang="ja-JP" dirty="0" smtClean="0"/>
          </a:p>
          <a:p>
            <a:pPr lvl="1"/>
            <a:endParaRPr lang="en-US" altLang="ja-JP" dirty="0" smtClean="0"/>
          </a:p>
        </p:txBody>
      </p:sp>
    </p:spTree>
    <p:extLst>
      <p:ext uri="{BB962C8B-B14F-4D97-AF65-F5344CB8AC3E}">
        <p14:creationId xmlns:p14="http://schemas.microsoft.com/office/powerpoint/2010/main" val="1250711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匿名加工情報の作成時の加工</a:t>
            </a:r>
            <a:r>
              <a:rPr lang="ja-JP" altLang="en-US" b="1" dirty="0" smtClean="0"/>
              <a:t>基準</a:t>
            </a:r>
            <a:endParaRPr kumimoji="1" lang="ja-JP" altLang="en-US" dirty="0"/>
          </a:p>
        </p:txBody>
      </p:sp>
      <p:sp>
        <p:nvSpPr>
          <p:cNvPr id="3" name="コンテンツ プレースホルダー 2"/>
          <p:cNvSpPr>
            <a:spLocks noGrp="1"/>
          </p:cNvSpPr>
          <p:nvPr>
            <p:ph idx="1"/>
          </p:nvPr>
        </p:nvSpPr>
        <p:spPr/>
        <p:txBody>
          <a:bodyPr/>
          <a:lstStyle/>
          <a:p>
            <a:r>
              <a:rPr lang="ja-JP" altLang="en-US" b="1" dirty="0"/>
              <a:t>個人情報に含まれる特定の個人を識別することができる記述などの全部または一部を</a:t>
            </a:r>
            <a:r>
              <a:rPr lang="ja-JP" altLang="en-US" b="1" dirty="0" smtClean="0"/>
              <a:t>削除</a:t>
            </a:r>
            <a:endParaRPr lang="en-US" altLang="ja-JP" b="1" dirty="0" smtClean="0"/>
          </a:p>
          <a:p>
            <a:pPr lvl="1"/>
            <a:r>
              <a:rPr lang="ja-JP" altLang="en-US" dirty="0" smtClean="0"/>
              <a:t>氏名</a:t>
            </a:r>
            <a:r>
              <a:rPr lang="ja-JP" altLang="en-US" dirty="0"/>
              <a:t>を</a:t>
            </a:r>
            <a:r>
              <a:rPr lang="ja-JP" altLang="en-US" dirty="0" smtClean="0"/>
              <a:t>削除</a:t>
            </a:r>
            <a:endParaRPr lang="en-US" altLang="ja-JP" dirty="0"/>
          </a:p>
          <a:p>
            <a:pPr lvl="1"/>
            <a:r>
              <a:rPr lang="ja-JP" altLang="en-US" dirty="0" smtClean="0"/>
              <a:t>住所</a:t>
            </a:r>
            <a:r>
              <a:rPr lang="ja-JP" altLang="en-US" dirty="0"/>
              <a:t>を削除または○○県△△市に置き換え</a:t>
            </a:r>
            <a:r>
              <a:rPr lang="ja-JP" altLang="en-US" dirty="0" smtClean="0"/>
              <a:t>。</a:t>
            </a:r>
            <a:endParaRPr lang="en-US" altLang="ja-JP" dirty="0" smtClean="0"/>
          </a:p>
          <a:p>
            <a:pPr lvl="1"/>
            <a:r>
              <a:rPr lang="ja-JP" altLang="en-US" dirty="0" smtClean="0"/>
              <a:t>生年</a:t>
            </a:r>
            <a:r>
              <a:rPr lang="ja-JP" altLang="en-US" dirty="0"/>
              <a:t>月日を削除または日を削除し、生年月に置き換え</a:t>
            </a:r>
            <a:r>
              <a:rPr lang="ja-JP" altLang="en-US" dirty="0" smtClean="0"/>
              <a:t>。</a:t>
            </a:r>
            <a:endParaRPr lang="en-US" altLang="ja-JP" dirty="0" smtClean="0"/>
          </a:p>
          <a:p>
            <a:pPr lvl="1"/>
            <a:endParaRPr lang="en-US" altLang="ja-JP" b="1" dirty="0" smtClean="0"/>
          </a:p>
          <a:p>
            <a:endParaRPr kumimoji="1" lang="ja-JP" altLang="en-US" dirty="0"/>
          </a:p>
        </p:txBody>
      </p:sp>
    </p:spTree>
    <p:extLst>
      <p:ext uri="{BB962C8B-B14F-4D97-AF65-F5344CB8AC3E}">
        <p14:creationId xmlns:p14="http://schemas.microsoft.com/office/powerpoint/2010/main" val="916873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匿名加工情報の作成時の加工基準</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b="1" dirty="0" smtClean="0"/>
              <a:t>個人情報に含まれる個人識別符号の全部を削除</a:t>
            </a:r>
          </a:p>
          <a:p>
            <a:pPr lvl="1"/>
            <a:r>
              <a:rPr lang="ja-JP" altLang="en-US" dirty="0" smtClean="0"/>
              <a:t>特定の個人の身体の一部の特徴を電子計算機の用に供するために変換した符号</a:t>
            </a:r>
            <a:endParaRPr lang="en-US" altLang="ja-JP" dirty="0" smtClean="0"/>
          </a:p>
          <a:p>
            <a:pPr lvl="2"/>
            <a:r>
              <a:rPr lang="ja-JP" altLang="en-US" dirty="0"/>
              <a:t>生体情報（</a:t>
            </a:r>
            <a:r>
              <a:rPr lang="en-US" altLang="ja-JP" dirty="0"/>
              <a:t>DNA</a:t>
            </a:r>
            <a:r>
              <a:rPr lang="ja-JP" altLang="en-US" dirty="0"/>
              <a:t>、顔、虹彩、声紋、歩行の態様、手指の静脈、指紋・掌紋）をデジタルデータに変換したもののうち、特定の個人を識別するに足りるものとして規則で定める基準に適合する</a:t>
            </a:r>
            <a:r>
              <a:rPr lang="ja-JP" altLang="en-US" dirty="0" smtClean="0"/>
              <a:t>もの</a:t>
            </a:r>
            <a:endParaRPr lang="ja-JP" altLang="en-US" b="1" dirty="0" smtClean="0"/>
          </a:p>
          <a:p>
            <a:pPr lvl="1"/>
            <a:r>
              <a:rPr lang="ja-JP" altLang="en-US" dirty="0"/>
              <a:t>対象者ごとに異なるものとなるように役務の利用、商品の購入または書類に付される</a:t>
            </a:r>
            <a:r>
              <a:rPr lang="ja-JP" altLang="en-US" dirty="0" smtClean="0"/>
              <a:t>符号</a:t>
            </a:r>
            <a:endParaRPr lang="en-US" altLang="ja-JP" dirty="0" smtClean="0"/>
          </a:p>
          <a:p>
            <a:pPr lvl="2"/>
            <a:r>
              <a:rPr lang="ja-JP" altLang="en-US" dirty="0" smtClean="0"/>
              <a:t>旅券番号、基礎</a:t>
            </a:r>
            <a:r>
              <a:rPr lang="ja-JP" altLang="en-US" dirty="0"/>
              <a:t>年金</a:t>
            </a:r>
            <a:r>
              <a:rPr lang="ja-JP" altLang="en-US" dirty="0" smtClean="0"/>
              <a:t>番号、免許証番号、住民票コード、マイナンバー、各種</a:t>
            </a:r>
            <a:r>
              <a:rPr lang="ja-JP" altLang="en-US" dirty="0"/>
              <a:t>保険証の番号</a:t>
            </a:r>
          </a:p>
          <a:p>
            <a:pPr lvl="1"/>
            <a:endParaRPr lang="en-US" altLang="ja-JP" b="1" dirty="0" smtClean="0"/>
          </a:p>
          <a:p>
            <a:pPr lvl="1"/>
            <a:endParaRPr kumimoji="1" lang="ja-JP" altLang="en-US" b="1" dirty="0"/>
          </a:p>
        </p:txBody>
      </p:sp>
    </p:spTree>
    <p:extLst>
      <p:ext uri="{BB962C8B-B14F-4D97-AF65-F5344CB8AC3E}">
        <p14:creationId xmlns:p14="http://schemas.microsoft.com/office/powerpoint/2010/main" val="1416190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匿名加工情報の作成時の加工基準</a:t>
            </a:r>
            <a:endParaRPr kumimoji="1" lang="ja-JP" altLang="en-US" dirty="0"/>
          </a:p>
        </p:txBody>
      </p:sp>
      <p:sp>
        <p:nvSpPr>
          <p:cNvPr id="3" name="コンテンツ プレースホルダー 2"/>
          <p:cNvSpPr>
            <a:spLocks noGrp="1"/>
          </p:cNvSpPr>
          <p:nvPr>
            <p:ph idx="1"/>
          </p:nvPr>
        </p:nvSpPr>
        <p:spPr/>
        <p:txBody>
          <a:bodyPr/>
          <a:lstStyle/>
          <a:p>
            <a:r>
              <a:rPr lang="ja-JP" altLang="en-US" b="1" dirty="0"/>
              <a:t>個人情報と当該個人情報に措置を講じて得られる情報を連結する符号を</a:t>
            </a:r>
            <a:r>
              <a:rPr lang="ja-JP" altLang="en-US" b="1" dirty="0" smtClean="0"/>
              <a:t>削除</a:t>
            </a:r>
            <a:endParaRPr lang="en-US" altLang="ja-JP" b="1" dirty="0" smtClean="0"/>
          </a:p>
          <a:p>
            <a:pPr lvl="1"/>
            <a:r>
              <a:rPr lang="ja-JP" altLang="en-US" dirty="0"/>
              <a:t>サービス会員の情報について、氏名などの基本的な情報と購買履歴を分散管理し、それらを管理用</a:t>
            </a:r>
            <a:r>
              <a:rPr lang="en-US" altLang="ja-JP" dirty="0"/>
              <a:t>ID</a:t>
            </a:r>
            <a:r>
              <a:rPr lang="ja-JP" altLang="en-US" dirty="0"/>
              <a:t>を付すことにより連結している場合に、その管理用</a:t>
            </a:r>
            <a:r>
              <a:rPr lang="en-US" altLang="ja-JP" dirty="0" smtClean="0"/>
              <a:t>ID</a:t>
            </a:r>
          </a:p>
          <a:p>
            <a:pPr lvl="1"/>
            <a:endParaRPr lang="ja-JP" altLang="en-US" b="1" dirty="0"/>
          </a:p>
          <a:p>
            <a:r>
              <a:rPr lang="ja-JP" altLang="en-US" b="1" dirty="0"/>
              <a:t>特異な記述などを削除</a:t>
            </a:r>
          </a:p>
          <a:p>
            <a:pPr lvl="1"/>
            <a:r>
              <a:rPr lang="ja-JP" altLang="en-US" dirty="0"/>
              <a:t>症例数の極めて少ない</a:t>
            </a:r>
            <a:r>
              <a:rPr lang="ja-JP" altLang="en-US" dirty="0" smtClean="0"/>
              <a:t>病歴</a:t>
            </a:r>
            <a:endParaRPr lang="en-US" altLang="ja-JP" dirty="0" smtClean="0"/>
          </a:p>
          <a:p>
            <a:pPr lvl="1"/>
            <a:r>
              <a:rPr lang="ja-JP" altLang="en-US" dirty="0"/>
              <a:t>年齢が「</a:t>
            </a:r>
            <a:r>
              <a:rPr lang="en-US" altLang="ja-JP" dirty="0"/>
              <a:t>116</a:t>
            </a:r>
            <a:r>
              <a:rPr lang="ja-JP" altLang="en-US" dirty="0"/>
              <a:t>歳」という情報を「</a:t>
            </a:r>
            <a:r>
              <a:rPr lang="en-US" altLang="ja-JP" dirty="0"/>
              <a:t>90</a:t>
            </a:r>
            <a:r>
              <a:rPr lang="ja-JP" altLang="en-US" dirty="0"/>
              <a:t>歳以上」に置き換え</a:t>
            </a:r>
            <a:r>
              <a:rPr lang="ja-JP" altLang="en-US" dirty="0" smtClean="0"/>
              <a:t>。</a:t>
            </a:r>
            <a:endParaRPr lang="en-US" altLang="ja-JP" dirty="0" smtClean="0"/>
          </a:p>
        </p:txBody>
      </p:sp>
    </p:spTree>
    <p:extLst>
      <p:ext uri="{BB962C8B-B14F-4D97-AF65-F5344CB8AC3E}">
        <p14:creationId xmlns:p14="http://schemas.microsoft.com/office/powerpoint/2010/main" val="1186079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匿名加工情報の作成時の加工基準</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b="1" dirty="0" smtClean="0"/>
              <a:t>その他当該個人情報データベースなどの性質を勘案した措置</a:t>
            </a:r>
            <a:endParaRPr lang="en-US" altLang="ja-JP" b="1" dirty="0" smtClean="0"/>
          </a:p>
          <a:p>
            <a:pPr lvl="1"/>
            <a:r>
              <a:rPr lang="ja-JP" altLang="en-US" dirty="0" smtClean="0"/>
              <a:t>自宅や職場などの所在が推定できる位置情が含まれており、 特定の個人の識別又は元の個人情報の復元につながるおそれがある場合に、推定につながり得る所定範囲の位置情報を削除する。（項目削除／レコード削除／セル削除）</a:t>
            </a:r>
            <a:endParaRPr lang="ja-JP" altLang="en-US" b="1" dirty="0" smtClean="0"/>
          </a:p>
          <a:p>
            <a:pPr lvl="1"/>
            <a:r>
              <a:rPr lang="ja-JP" altLang="en-US" dirty="0" smtClean="0"/>
              <a:t>ある小売店での購入者が極めて限定されている商品の購買履歴が含まれており、特定の個人の識別又は元の個人情報の復元につながるおそれがある場合に、具体的な商品情報を一般的な商品カテゴリーに置き換える（一般化）</a:t>
            </a:r>
            <a:endParaRPr lang="en-US" altLang="ja-JP" dirty="0" smtClean="0"/>
          </a:p>
          <a:p>
            <a:pPr lvl="1"/>
            <a:r>
              <a:rPr lang="ja-JP" altLang="en-US" dirty="0" smtClean="0"/>
              <a:t>ある児童の身長が </a:t>
            </a:r>
            <a:r>
              <a:rPr lang="en-US" altLang="ja-JP" dirty="0" smtClean="0"/>
              <a:t>170 ㎝</a:t>
            </a:r>
            <a:r>
              <a:rPr lang="ja-JP" altLang="en-US" dirty="0" smtClean="0"/>
              <a:t>という他の児童と比べて差異が大きい情報 があり、特定の個人の識別又は元の個人情報の復元につながるおそれがある場合 に、身長が </a:t>
            </a:r>
            <a:r>
              <a:rPr lang="en-US" altLang="ja-JP" dirty="0" smtClean="0"/>
              <a:t>150cm </a:t>
            </a:r>
            <a:r>
              <a:rPr lang="ja-JP" altLang="en-US" dirty="0" smtClean="0"/>
              <a:t>以上の情報について「</a:t>
            </a:r>
            <a:r>
              <a:rPr lang="en-US" altLang="ja-JP" dirty="0" smtClean="0"/>
              <a:t>150 ㎝</a:t>
            </a:r>
            <a:r>
              <a:rPr lang="ja-JP" altLang="en-US" dirty="0" smtClean="0"/>
              <a:t>以上」という情報に置き換える。（トップコーディング）</a:t>
            </a:r>
            <a:endParaRPr kumimoji="1" lang="ja-JP" altLang="en-US" dirty="0"/>
          </a:p>
        </p:txBody>
      </p:sp>
    </p:spTree>
    <p:extLst>
      <p:ext uri="{BB962C8B-B14F-4D97-AF65-F5344CB8AC3E}">
        <p14:creationId xmlns:p14="http://schemas.microsoft.com/office/powerpoint/2010/main" val="1619954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匿名加工情報の加工に係る手法例</a:t>
            </a:r>
            <a:endParaRPr kumimoji="1" lang="ja-JP" altLang="en-US" b="1" dirty="0"/>
          </a:p>
        </p:txBody>
      </p:sp>
      <p:sp>
        <p:nvSpPr>
          <p:cNvPr id="3" name="コンテンツ プレースホルダー 2"/>
          <p:cNvSpPr>
            <a:spLocks noGrp="1"/>
          </p:cNvSpPr>
          <p:nvPr>
            <p:ph idx="1"/>
          </p:nvPr>
        </p:nvSpPr>
        <p:spPr/>
        <p:txBody>
          <a:bodyPr/>
          <a:lstStyle/>
          <a:p>
            <a:r>
              <a:rPr lang="ja-JP" altLang="en-US" dirty="0" smtClean="0"/>
              <a:t>項目削除／レコード 削除／セル削除</a:t>
            </a:r>
            <a:endParaRPr lang="en-US" altLang="ja-JP" dirty="0" smtClean="0"/>
          </a:p>
          <a:p>
            <a:r>
              <a:rPr lang="ja-JP" altLang="en-US" dirty="0" smtClean="0"/>
              <a:t>一般化　例：きゅうり→野菜</a:t>
            </a:r>
            <a:endParaRPr lang="en-US" altLang="ja-JP" dirty="0" smtClean="0"/>
          </a:p>
          <a:p>
            <a:r>
              <a:rPr lang="ja-JP" altLang="en-US" dirty="0" smtClean="0"/>
              <a:t>トップ（ボトム）コーディング</a:t>
            </a:r>
            <a:endParaRPr lang="en-US" altLang="ja-JP" dirty="0" smtClean="0"/>
          </a:p>
          <a:p>
            <a:r>
              <a:rPr lang="ja-JP" altLang="en-US" dirty="0" smtClean="0"/>
              <a:t>ミクロアグリゲーション</a:t>
            </a:r>
            <a:endParaRPr lang="en-US" altLang="ja-JP" dirty="0" smtClean="0"/>
          </a:p>
          <a:p>
            <a:pPr lvl="1"/>
            <a:r>
              <a:rPr lang="ja-JP" altLang="en-US" dirty="0" smtClean="0"/>
              <a:t>個人情報を グループ化した後、グループの代表的な記述等に置き換え</a:t>
            </a:r>
            <a:endParaRPr lang="en-US" altLang="ja-JP" dirty="0" smtClean="0"/>
          </a:p>
          <a:p>
            <a:r>
              <a:rPr lang="ja-JP" altLang="en-US" dirty="0" smtClean="0"/>
              <a:t>データ交換</a:t>
            </a:r>
            <a:endParaRPr lang="en-US" altLang="ja-JP" dirty="0" smtClean="0"/>
          </a:p>
          <a:p>
            <a:pPr lvl="1"/>
            <a:r>
              <a:rPr lang="ja-JP" altLang="en-US" dirty="0" smtClean="0"/>
              <a:t>個人情報相互に含まれる記述等を（確率的に）入れ替える</a:t>
            </a:r>
            <a:endParaRPr lang="en-US" altLang="ja-JP" dirty="0"/>
          </a:p>
          <a:p>
            <a:r>
              <a:rPr lang="ja-JP" altLang="en-US" dirty="0" smtClean="0"/>
              <a:t>ノイズ（誤差）付加</a:t>
            </a:r>
            <a:endParaRPr lang="en-US" altLang="ja-JP" dirty="0" smtClean="0"/>
          </a:p>
          <a:p>
            <a:r>
              <a:rPr lang="ja-JP" altLang="en-US" dirty="0" smtClean="0"/>
              <a:t>疑似データ生成</a:t>
            </a:r>
            <a:endParaRPr lang="en-US" altLang="ja-JP" dirty="0" smtClean="0"/>
          </a:p>
        </p:txBody>
      </p:sp>
    </p:spTree>
    <p:extLst>
      <p:ext uri="{BB962C8B-B14F-4D97-AF65-F5344CB8AC3E}">
        <p14:creationId xmlns:p14="http://schemas.microsoft.com/office/powerpoint/2010/main" val="450315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b="1" dirty="0"/>
              <a:t>個人属性情報</a:t>
            </a:r>
            <a:r>
              <a:rPr lang="ja-JP" altLang="en-US" sz="4000" b="1" dirty="0" smtClean="0"/>
              <a:t>と想定されるリスク及び加工例</a:t>
            </a:r>
            <a:endParaRPr kumimoji="1" lang="ja-JP" altLang="en-US" sz="4000" b="1"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069858729"/>
              </p:ext>
            </p:extLst>
          </p:nvPr>
        </p:nvGraphicFramePr>
        <p:xfrm>
          <a:off x="685800" y="1520825"/>
          <a:ext cx="10515600" cy="513080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r>
                        <a:rPr kumimoji="1" lang="ja-JP" altLang="en-US" dirty="0" smtClean="0"/>
                        <a:t>項目（個人属性情報）</a:t>
                      </a:r>
                      <a:endParaRPr kumimoji="1" lang="ja-JP" altLang="en-US" dirty="0"/>
                    </a:p>
                  </a:txBody>
                  <a:tcPr/>
                </a:tc>
                <a:tc>
                  <a:txBody>
                    <a:bodyPr/>
                    <a:lstStyle/>
                    <a:p>
                      <a:r>
                        <a:rPr kumimoji="1" lang="ja-JP" altLang="en-US" dirty="0" smtClean="0"/>
                        <a:t>想定されるリスク</a:t>
                      </a:r>
                      <a:endParaRPr kumimoji="1" lang="ja-JP" altLang="en-US" dirty="0"/>
                    </a:p>
                  </a:txBody>
                  <a:tcPr/>
                </a:tc>
                <a:tc>
                  <a:txBody>
                    <a:bodyPr/>
                    <a:lstStyle/>
                    <a:p>
                      <a:r>
                        <a:rPr kumimoji="1" lang="ja-JP" altLang="en-US" dirty="0" smtClean="0"/>
                        <a:t>加工例</a:t>
                      </a:r>
                      <a:endParaRPr kumimoji="1" lang="ja-JP" altLang="en-US" dirty="0"/>
                    </a:p>
                  </a:txBody>
                  <a:tcPr/>
                </a:tc>
              </a:tr>
              <a:tr h="370840">
                <a:tc>
                  <a:txBody>
                    <a:bodyPr/>
                    <a:lstStyle/>
                    <a:p>
                      <a:r>
                        <a:rPr kumimoji="1" lang="ja-JP" altLang="en-US" dirty="0" smtClean="0"/>
                        <a:t>氏名、</a:t>
                      </a:r>
                      <a:endParaRPr kumimoji="1" lang="ja-JP" altLang="en-US" dirty="0"/>
                    </a:p>
                  </a:txBody>
                  <a:tcPr/>
                </a:tc>
                <a:tc>
                  <a:txBody>
                    <a:bodyPr/>
                    <a:lstStyle/>
                    <a:p>
                      <a:r>
                        <a:rPr lang="ja-JP" altLang="en-US" dirty="0" smtClean="0"/>
                        <a:t>それ自体で個人を特定できる。</a:t>
                      </a:r>
                      <a:endParaRPr kumimoji="1" lang="ja-JP" altLang="en-US" dirty="0"/>
                    </a:p>
                  </a:txBody>
                  <a:tcPr/>
                </a:tc>
                <a:tc>
                  <a:txBody>
                    <a:bodyPr/>
                    <a:lstStyle/>
                    <a:p>
                      <a:r>
                        <a:rPr lang="ja-JP" altLang="en-US" dirty="0" smtClean="0"/>
                        <a:t>全部削除</a:t>
                      </a:r>
                      <a:endParaRPr kumimoji="1" lang="ja-JP" altLang="en-US" dirty="0"/>
                    </a:p>
                  </a:txBody>
                  <a:tcPr/>
                </a:tc>
              </a:tr>
              <a:tr h="370840">
                <a:tc>
                  <a:txBody>
                    <a:bodyPr/>
                    <a:lstStyle/>
                    <a:p>
                      <a:r>
                        <a:rPr lang="ja-JP" altLang="en-US" dirty="0" smtClean="0"/>
                        <a:t>マイナンバー、パスポート番号、顔認証データ</a:t>
                      </a:r>
                      <a:r>
                        <a:rPr kumimoji="1" lang="ja-JP" altLang="en-US" dirty="0" smtClean="0"/>
                        <a:t>、</a:t>
                      </a:r>
                      <a:endParaRPr lang="en-US" altLang="ja-JP" dirty="0" smtClean="0"/>
                    </a:p>
                  </a:txBody>
                  <a:tcPr/>
                </a:tc>
                <a:tc>
                  <a:txBody>
                    <a:bodyPr/>
                    <a:lstStyle/>
                    <a:p>
                      <a:r>
                        <a:rPr lang="ja-JP" altLang="en-US" dirty="0" smtClean="0"/>
                        <a:t>それ自体で個人情報とされている。 （個人識別符号）</a:t>
                      </a:r>
                      <a:endParaRPr kumimoji="1" lang="ja-JP" altLang="en-US" dirty="0"/>
                    </a:p>
                  </a:txBody>
                  <a:tcPr/>
                </a:tc>
                <a:tc>
                  <a:txBody>
                    <a:bodyPr/>
                    <a:lstStyle/>
                    <a:p>
                      <a:r>
                        <a:rPr lang="ja-JP" altLang="en-US" dirty="0" smtClean="0"/>
                        <a:t>全部削除する。（項目削除）</a:t>
                      </a:r>
                      <a:endParaRPr kumimoji="1" lang="ja-JP" altLang="en-US" dirty="0"/>
                    </a:p>
                  </a:txBody>
                  <a:tcPr/>
                </a:tc>
              </a:tr>
              <a:tr h="370840">
                <a:tc>
                  <a:txBody>
                    <a:bodyPr/>
                    <a:lstStyle/>
                    <a:p>
                      <a:r>
                        <a:rPr lang="ja-JP" altLang="en-US" dirty="0" smtClean="0"/>
                        <a:t>携帯電話番号、電子メールアド レス</a:t>
                      </a:r>
                      <a:endParaRPr lang="en-US" altLang="ja-JP" dirty="0" smtClean="0"/>
                    </a:p>
                  </a:txBody>
                  <a:tcPr/>
                </a:tc>
                <a:tc>
                  <a:txBody>
                    <a:bodyPr/>
                    <a:lstStyle/>
                    <a:p>
                      <a:r>
                        <a:rPr lang="ja-JP" altLang="en-US" dirty="0" smtClean="0"/>
                        <a:t>・多くの事業者が収集しており、異なるデ ータセット間で個人を特定するための識 別子として機能し得る。</a:t>
                      </a:r>
                      <a:endParaRPr lang="en-US" altLang="ja-JP" dirty="0" smtClean="0"/>
                    </a:p>
                    <a:p>
                      <a:r>
                        <a:rPr lang="ja-JP" altLang="en-US" dirty="0" smtClean="0"/>
                        <a:t>・本人にアクセスすることができる。</a:t>
                      </a:r>
                      <a:endParaRPr kumimoji="1" lang="ja-JP" altLang="en-US" dirty="0"/>
                    </a:p>
                  </a:txBody>
                  <a:tcPr/>
                </a:tc>
                <a:tc>
                  <a:txBody>
                    <a:bodyPr/>
                    <a:lstStyle/>
                    <a:p>
                      <a:r>
                        <a:rPr lang="ja-JP" altLang="en-US" dirty="0" smtClean="0"/>
                        <a:t>全部削除する。（項目削除）</a:t>
                      </a:r>
                      <a:endParaRPr kumimoji="1" lang="ja-JP" altLang="en-US" dirty="0"/>
                    </a:p>
                  </a:txBody>
                  <a:tcPr/>
                </a:tc>
              </a:tr>
              <a:tr h="370840">
                <a:tc>
                  <a:txBody>
                    <a:bodyPr/>
                    <a:lstStyle/>
                    <a:p>
                      <a:r>
                        <a:rPr lang="ja-JP" altLang="en-US" dirty="0" smtClean="0"/>
                        <a:t>生年月日</a:t>
                      </a:r>
                      <a:endParaRPr lang="en-US" altLang="ja-JP" dirty="0" smtClean="0"/>
                    </a:p>
                  </a:txBody>
                  <a:tcPr/>
                </a:tc>
                <a:tc>
                  <a:txBody>
                    <a:bodyPr/>
                    <a:lstStyle/>
                    <a:p>
                      <a:r>
                        <a:rPr lang="ja-JP" altLang="en-US" dirty="0" smtClean="0"/>
                        <a:t>・住所（郵便番号）、性別との組合せ により、個人の特定につながる可能性が ある。</a:t>
                      </a:r>
                      <a:endParaRPr kumimoji="1" lang="ja-JP" altLang="en-US" dirty="0"/>
                    </a:p>
                  </a:txBody>
                  <a:tcPr/>
                </a:tc>
                <a:tc>
                  <a:txBody>
                    <a:bodyPr/>
                    <a:lstStyle/>
                    <a:p>
                      <a:r>
                        <a:rPr lang="ja-JP" altLang="en-US" dirty="0" smtClean="0"/>
                        <a:t>・原則として、年か日の何れかを削 除する。必要に応じて生年月、年 齢、年代等に置き換える。 （丸め） ・超高齢であることが分かる生年 月日や年齢を削除する。 （セル削除</a:t>
                      </a:r>
                      <a:r>
                        <a:rPr lang="en-US" altLang="ja-JP" dirty="0" smtClean="0"/>
                        <a:t>/</a:t>
                      </a:r>
                      <a:r>
                        <a:rPr lang="ja-JP" altLang="en-US" dirty="0" smtClean="0"/>
                        <a:t>トップコーディング）</a:t>
                      </a:r>
                      <a:endParaRPr kumimoji="1" lang="ja-JP" altLang="en-US" dirty="0"/>
                    </a:p>
                  </a:txBody>
                  <a:tcPr/>
                </a:tc>
              </a:tr>
            </a:tbl>
          </a:graphicData>
        </a:graphic>
      </p:graphicFrame>
    </p:spTree>
    <p:extLst>
      <p:ext uri="{BB962C8B-B14F-4D97-AF65-F5344CB8AC3E}">
        <p14:creationId xmlns:p14="http://schemas.microsoft.com/office/powerpoint/2010/main" val="246356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485984" y="6445707"/>
            <a:ext cx="9648795" cy="369332"/>
          </a:xfrm>
          <a:prstGeom prst="rect">
            <a:avLst/>
          </a:prstGeom>
          <a:noFill/>
        </p:spPr>
        <p:txBody>
          <a:bodyPr wrap="none" rtlCol="0">
            <a:spAutoFit/>
          </a:bodyPr>
          <a:lstStyle/>
          <a:p>
            <a:r>
              <a:rPr lang="ja-JP" altLang="en-US" dirty="0" smtClean="0"/>
              <a:t>経済産業省</a:t>
            </a:r>
            <a:r>
              <a:rPr lang="ja-JP" altLang="en-US" smtClean="0"/>
              <a:t>パンフレット</a:t>
            </a:r>
            <a:r>
              <a:rPr kumimoji="1" lang="ja-JP" altLang="en-US" smtClean="0"/>
              <a:t>「事業者の皆さん！！　その取扱で大丈夫？　個人情報」</a:t>
            </a:r>
            <a:r>
              <a:rPr kumimoji="1" lang="ja-JP" altLang="en-US" dirty="0" smtClean="0"/>
              <a:t>より抜粋</a:t>
            </a:r>
            <a:endParaRPr kumimoji="1" lang="ja-JP" altLang="en-US" dirty="0"/>
          </a:p>
        </p:txBody>
      </p:sp>
      <p:pic>
        <p:nvPicPr>
          <p:cNvPr id="6" name="図 5"/>
          <p:cNvPicPr>
            <a:picLocks noChangeAspect="1"/>
          </p:cNvPicPr>
          <p:nvPr/>
        </p:nvPicPr>
        <p:blipFill>
          <a:blip r:embed="rId2"/>
          <a:stretch>
            <a:fillRect/>
          </a:stretch>
        </p:blipFill>
        <p:spPr>
          <a:xfrm>
            <a:off x="1746250" y="101600"/>
            <a:ext cx="8098790" cy="6195279"/>
          </a:xfrm>
          <a:prstGeom prst="rect">
            <a:avLst/>
          </a:prstGeom>
        </p:spPr>
      </p:pic>
    </p:spTree>
    <p:extLst>
      <p:ext uri="{BB962C8B-B14F-4D97-AF65-F5344CB8AC3E}">
        <p14:creationId xmlns:p14="http://schemas.microsoft.com/office/powerpoint/2010/main" val="1623582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b="1" dirty="0"/>
              <a:t>履歴</a:t>
            </a:r>
            <a:r>
              <a:rPr lang="ja-JP" altLang="en-US" sz="4000" b="1" dirty="0" smtClean="0"/>
              <a:t>情報と想定されるリスク及び加工例</a:t>
            </a:r>
            <a:endParaRPr kumimoji="1" lang="ja-JP" altLang="en-US" sz="4000" b="1" dirty="0"/>
          </a:p>
        </p:txBody>
      </p:sp>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237829468"/>
              </p:ext>
            </p:extLst>
          </p:nvPr>
        </p:nvGraphicFramePr>
        <p:xfrm>
          <a:off x="685800" y="1520825"/>
          <a:ext cx="10515600" cy="4942840"/>
        </p:xfrm>
        <a:graphic>
          <a:graphicData uri="http://schemas.openxmlformats.org/drawingml/2006/table">
            <a:tbl>
              <a:tblPr firstRow="1" bandRow="1">
                <a:tableStyleId>{5C22544A-7EE6-4342-B048-85BDC9FD1C3A}</a:tableStyleId>
              </a:tblPr>
              <a:tblGrid>
                <a:gridCol w="2194560"/>
                <a:gridCol w="3901440"/>
                <a:gridCol w="4419600"/>
              </a:tblGrid>
              <a:tr h="370840">
                <a:tc>
                  <a:txBody>
                    <a:bodyPr/>
                    <a:lstStyle/>
                    <a:p>
                      <a:r>
                        <a:rPr kumimoji="1" lang="ja-JP" altLang="en-US" dirty="0" smtClean="0"/>
                        <a:t>履歴情報</a:t>
                      </a:r>
                      <a:endParaRPr kumimoji="1" lang="ja-JP" altLang="en-US" dirty="0"/>
                    </a:p>
                  </a:txBody>
                  <a:tcPr/>
                </a:tc>
                <a:tc>
                  <a:txBody>
                    <a:bodyPr/>
                    <a:lstStyle/>
                    <a:p>
                      <a:r>
                        <a:rPr kumimoji="1" lang="ja-JP" altLang="en-US" dirty="0" smtClean="0"/>
                        <a:t>想定されるリスク</a:t>
                      </a:r>
                      <a:endParaRPr kumimoji="1" lang="ja-JP" altLang="en-US" dirty="0"/>
                    </a:p>
                  </a:txBody>
                  <a:tcPr/>
                </a:tc>
                <a:tc>
                  <a:txBody>
                    <a:bodyPr/>
                    <a:lstStyle/>
                    <a:p>
                      <a:r>
                        <a:rPr kumimoji="1" lang="ja-JP" altLang="en-US" dirty="0" smtClean="0"/>
                        <a:t>加工例</a:t>
                      </a:r>
                      <a:endParaRPr kumimoji="1" lang="ja-JP" altLang="en-US" dirty="0"/>
                    </a:p>
                  </a:txBody>
                  <a:tcPr/>
                </a:tc>
              </a:tr>
              <a:tr h="370840">
                <a:tc>
                  <a:txBody>
                    <a:bodyPr/>
                    <a:lstStyle/>
                    <a:p>
                      <a:r>
                        <a:rPr lang="ja-JP" altLang="en-US" dirty="0" smtClean="0"/>
                        <a:t>購買履歴</a:t>
                      </a:r>
                      <a:endParaRPr kumimoji="1" lang="ja-JP" altLang="en-US" dirty="0"/>
                    </a:p>
                  </a:txBody>
                  <a:tcPr/>
                </a:tc>
                <a:tc>
                  <a:txBody>
                    <a:bodyPr/>
                    <a:lstStyle/>
                    <a:p>
                      <a:r>
                        <a:rPr lang="ja-JP" altLang="en-US" dirty="0" smtClean="0"/>
                        <a:t>・購入店舗や購買時刻に関する情報と 他のデータセットに含まれる位置情報等 との組合せにより、個人の特定につなが る可能性がある。</a:t>
                      </a:r>
                      <a:endParaRPr lang="en-US" altLang="ja-JP" dirty="0" smtClean="0"/>
                    </a:p>
                    <a:p>
                      <a:r>
                        <a:rPr lang="ja-JP" altLang="en-US" dirty="0" smtClean="0"/>
                        <a:t>・特異な物品の購買実績と居住エリア 等との組合せにより、個人の特定につな がる可能性がある。</a:t>
                      </a:r>
                      <a:endParaRPr kumimoji="1" lang="ja-JP" altLang="en-US" dirty="0"/>
                    </a:p>
                  </a:txBody>
                  <a:tcPr/>
                </a:tc>
                <a:tc>
                  <a:txBody>
                    <a:bodyPr/>
                    <a:lstStyle/>
                    <a:p>
                      <a:r>
                        <a:rPr lang="ja-JP" altLang="en-US" dirty="0" smtClean="0"/>
                        <a:t>・購入店舗や購買時刻の詳細な 情報を削除する。（丸め） </a:t>
                      </a:r>
                      <a:endParaRPr lang="en-US" altLang="ja-JP" dirty="0" smtClean="0"/>
                    </a:p>
                    <a:p>
                      <a:r>
                        <a:rPr lang="ja-JP" altLang="en-US" dirty="0" smtClean="0"/>
                        <a:t>・特異な購買情報（超高額な利 用金額や超高頻度の利用回数 等）を削除する。 （セル削除</a:t>
                      </a:r>
                      <a:r>
                        <a:rPr lang="en-US" altLang="ja-JP" dirty="0" smtClean="0"/>
                        <a:t>/</a:t>
                      </a:r>
                      <a:r>
                        <a:rPr lang="ja-JP" altLang="en-US" dirty="0" smtClean="0"/>
                        <a:t>トップコーディング）</a:t>
                      </a:r>
                      <a:endParaRPr kumimoji="1" lang="ja-JP" altLang="en-US" dirty="0"/>
                    </a:p>
                  </a:txBody>
                  <a:tcPr/>
                </a:tc>
              </a:tr>
              <a:tr h="370840">
                <a:tc>
                  <a:txBody>
                    <a:bodyPr/>
                    <a:lstStyle/>
                    <a:p>
                      <a:r>
                        <a:rPr lang="ja-JP" altLang="en-US" dirty="0" smtClean="0"/>
                        <a:t>位置情報 </a:t>
                      </a:r>
                      <a:endParaRPr lang="en-US" altLang="ja-JP" dirty="0" smtClean="0"/>
                    </a:p>
                    <a:p>
                      <a:r>
                        <a:rPr lang="ja-JP" altLang="en-US" dirty="0" smtClean="0"/>
                        <a:t>（移動履歴）</a:t>
                      </a:r>
                      <a:endParaRPr lang="en-US" altLang="ja-JP" dirty="0" smtClean="0"/>
                    </a:p>
                  </a:txBody>
                  <a:tcPr/>
                </a:tc>
                <a:tc>
                  <a:txBody>
                    <a:bodyPr/>
                    <a:lstStyle/>
                    <a:p>
                      <a:r>
                        <a:rPr lang="ja-JP" altLang="en-US" dirty="0" smtClean="0"/>
                        <a:t>・夜間や昼間の滞在地点から自宅や勤務先等を推定できる可能性あり。 </a:t>
                      </a:r>
                      <a:endParaRPr lang="en-US" altLang="ja-JP" dirty="0" smtClean="0"/>
                    </a:p>
                    <a:p>
                      <a:r>
                        <a:rPr lang="ja-JP" altLang="en-US" dirty="0" smtClean="0"/>
                        <a:t>・詳細な位置情報と時刻情報の組合せ が異なるデータセット間で識別子として機能し得る。 </a:t>
                      </a:r>
                      <a:endParaRPr lang="en-US" altLang="ja-JP" dirty="0" smtClean="0"/>
                    </a:p>
                    <a:p>
                      <a:r>
                        <a:rPr lang="ja-JP" altLang="en-US" dirty="0" smtClean="0"/>
                        <a:t>・所定エリア内の位置情報が極めて少な い場合に、個人の特定に結びつく可能 性がある。</a:t>
                      </a:r>
                      <a:endParaRPr kumimoji="1" lang="ja-JP" altLang="en-US" dirty="0"/>
                    </a:p>
                  </a:txBody>
                  <a:tcPr/>
                </a:tc>
                <a:tc>
                  <a:txBody>
                    <a:bodyPr/>
                    <a:lstStyle/>
                    <a:p>
                      <a:r>
                        <a:rPr lang="ja-JP" altLang="en-US" dirty="0" smtClean="0"/>
                        <a:t>・自宅や勤務地点等の推定につ ながる始点</a:t>
                      </a:r>
                      <a:endParaRPr lang="en-US" altLang="ja-JP" dirty="0" smtClean="0"/>
                    </a:p>
                    <a:p>
                      <a:r>
                        <a:rPr lang="ja-JP" altLang="en-US" dirty="0" smtClean="0"/>
                        <a:t>・終点を削除する。 （丸め） </a:t>
                      </a:r>
                      <a:endParaRPr lang="en-US" altLang="ja-JP" dirty="0" smtClean="0"/>
                    </a:p>
                    <a:p>
                      <a:r>
                        <a:rPr lang="ja-JP" altLang="en-US" dirty="0" smtClean="0"/>
                        <a:t>・位置情報若しくは時刻情報の詳 細部分を削除する。（丸め） </a:t>
                      </a:r>
                      <a:endParaRPr lang="en-US" altLang="ja-JP" dirty="0" smtClean="0"/>
                    </a:p>
                    <a:p>
                      <a:r>
                        <a:rPr lang="ja-JP" altLang="en-US" dirty="0" smtClean="0"/>
                        <a:t>・位置情報が少ないエリアの値にノ イズを加える。（ノイズ付加） </a:t>
                      </a:r>
                      <a:endParaRPr lang="en-US" altLang="ja-JP" dirty="0" smtClean="0"/>
                    </a:p>
                    <a:p>
                      <a:r>
                        <a:rPr lang="ja-JP" altLang="en-US" dirty="0" smtClean="0"/>
                        <a:t>・所定数以上の位置情報になるよ うエリアを区切る。（丸め）</a:t>
                      </a:r>
                      <a:endParaRPr kumimoji="1" lang="ja-JP" altLang="en-US" dirty="0"/>
                    </a:p>
                  </a:txBody>
                  <a:tcPr/>
                </a:tc>
              </a:tr>
            </a:tbl>
          </a:graphicData>
        </a:graphic>
      </p:graphicFrame>
    </p:spTree>
    <p:extLst>
      <p:ext uri="{BB962C8B-B14F-4D97-AF65-F5344CB8AC3E}">
        <p14:creationId xmlns:p14="http://schemas.microsoft.com/office/powerpoint/2010/main" val="1028060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k-</a:t>
            </a:r>
            <a:r>
              <a:rPr lang="ja-JP" altLang="en-US" b="1" dirty="0" smtClean="0"/>
              <a:t>匿名性</a:t>
            </a:r>
            <a:endParaRPr kumimoji="1" lang="ja-JP" altLang="en-US" dirty="0"/>
          </a:p>
        </p:txBody>
      </p:sp>
      <p:sp>
        <p:nvSpPr>
          <p:cNvPr id="3" name="コンテンツ プレースホルダー 2"/>
          <p:cNvSpPr>
            <a:spLocks noGrp="1"/>
          </p:cNvSpPr>
          <p:nvPr>
            <p:ph idx="1"/>
          </p:nvPr>
        </p:nvSpPr>
        <p:spPr/>
        <p:txBody>
          <a:bodyPr/>
          <a:lstStyle/>
          <a:p>
            <a:r>
              <a:rPr lang="ja-JP" altLang="en-US" dirty="0"/>
              <a:t>匿名化のレベルを数量化した</a:t>
            </a:r>
            <a:r>
              <a:rPr lang="ja-JP" altLang="en-US" dirty="0" smtClean="0"/>
              <a:t>尺度</a:t>
            </a:r>
            <a:endParaRPr lang="en-US" altLang="ja-JP" dirty="0"/>
          </a:p>
          <a:p>
            <a:r>
              <a:rPr lang="ja-JP" altLang="en-US" dirty="0" smtClean="0"/>
              <a:t>対象</a:t>
            </a:r>
            <a:r>
              <a:rPr lang="ja-JP" altLang="en-US" dirty="0"/>
              <a:t>となるデータセット内に、同じ属性を持つデータが</a:t>
            </a:r>
            <a:r>
              <a:rPr lang="en-US" altLang="ja-JP" dirty="0"/>
              <a:t>k</a:t>
            </a:r>
            <a:r>
              <a:rPr lang="ja-JP" altLang="en-US" dirty="0"/>
              <a:t>件以上存在することを「</a:t>
            </a:r>
            <a:r>
              <a:rPr lang="en-US" altLang="ja-JP" dirty="0"/>
              <a:t>k-</a:t>
            </a:r>
            <a:r>
              <a:rPr lang="ja-JP" altLang="en-US" dirty="0"/>
              <a:t>匿名性を満たす」という</a:t>
            </a:r>
            <a:r>
              <a:rPr lang="ja-JP" altLang="en-US" dirty="0" smtClean="0"/>
              <a:t>。</a:t>
            </a:r>
            <a:endParaRPr lang="en-US" altLang="ja-JP" dirty="0" smtClean="0"/>
          </a:p>
          <a:p>
            <a:r>
              <a:rPr lang="en-US" altLang="ja-JP" dirty="0"/>
              <a:t>k</a:t>
            </a:r>
            <a:r>
              <a:rPr lang="ja-JP" altLang="en-US" dirty="0"/>
              <a:t>が小さければ匿名化のレベルは低く、大きければ匿名化のレベルが</a:t>
            </a:r>
            <a:r>
              <a:rPr lang="ja-JP" altLang="en-US" dirty="0" smtClean="0"/>
              <a:t>高い</a:t>
            </a:r>
            <a:endParaRPr lang="en-US" altLang="ja-JP" dirty="0" smtClean="0"/>
          </a:p>
          <a:p>
            <a:r>
              <a:rPr lang="ja-JP" altLang="en-US" dirty="0"/>
              <a:t>事業の特性やデータ内容に</a:t>
            </a:r>
            <a:r>
              <a:rPr lang="ja-JP" altLang="en-US" dirty="0" smtClean="0"/>
              <a:t>応じて</a:t>
            </a:r>
            <a:r>
              <a:rPr lang="en-US" altLang="ja-JP" dirty="0" smtClean="0"/>
              <a:t>k</a:t>
            </a:r>
            <a:r>
              <a:rPr lang="ja-JP" altLang="en-US" dirty="0" smtClean="0"/>
              <a:t>を設定</a:t>
            </a:r>
            <a:endParaRPr lang="en-US" altLang="ja-JP" dirty="0" smtClean="0"/>
          </a:p>
          <a:p>
            <a:r>
              <a:rPr lang="en-US" altLang="ja-JP" dirty="0" smtClean="0"/>
              <a:t>k-</a:t>
            </a:r>
            <a:r>
              <a:rPr lang="ja-JP" altLang="en-US" dirty="0" smtClean="0"/>
              <a:t>匿名性が、 </a:t>
            </a:r>
            <a:r>
              <a:rPr lang="en-US" altLang="ja-JP" dirty="0" smtClean="0"/>
              <a:t>k=1 </a:t>
            </a:r>
            <a:r>
              <a:rPr lang="ja-JP" altLang="en-US" dirty="0" smtClean="0"/>
              <a:t>の値を有する場合であっても、匿名加工情報の作成時の加工基準に従った加工を行うことにより匿名加 工情報を作成することは可能</a:t>
            </a:r>
            <a:endParaRPr lang="en-US" altLang="ja-JP" dirty="0" smtClean="0"/>
          </a:p>
        </p:txBody>
      </p:sp>
    </p:spTree>
    <p:extLst>
      <p:ext uri="{BB962C8B-B14F-4D97-AF65-F5344CB8AC3E}">
        <p14:creationId xmlns:p14="http://schemas.microsoft.com/office/powerpoint/2010/main" val="245967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319364" y="1158240"/>
            <a:ext cx="11719612" cy="4297680"/>
          </a:xfrm>
          <a:prstGeom prst="rect">
            <a:avLst/>
          </a:prstGeom>
        </p:spPr>
      </p:pic>
      <p:sp>
        <p:nvSpPr>
          <p:cNvPr id="5" name="テキスト ボックス 4"/>
          <p:cNvSpPr txBox="1"/>
          <p:nvPr/>
        </p:nvSpPr>
        <p:spPr>
          <a:xfrm>
            <a:off x="716280" y="670560"/>
            <a:ext cx="9945351" cy="646331"/>
          </a:xfrm>
          <a:prstGeom prst="rect">
            <a:avLst/>
          </a:prstGeom>
          <a:noFill/>
        </p:spPr>
        <p:txBody>
          <a:bodyPr wrap="none" rtlCol="0">
            <a:spAutoFit/>
          </a:bodyPr>
          <a:lstStyle/>
          <a:p>
            <a:r>
              <a:rPr lang="ja-JP" altLang="en-US" b="1" dirty="0"/>
              <a:t>クレジットカード事業者が保有するカード利用情報を第三者提供するユースケースのイメージ </a:t>
            </a:r>
            <a:endParaRPr lang="ja-JP" altLang="en-US" dirty="0" smtClean="0"/>
          </a:p>
          <a:p>
            <a:endParaRPr kumimoji="1" lang="ja-JP" altLang="en-US" dirty="0"/>
          </a:p>
        </p:txBody>
      </p:sp>
      <p:sp>
        <p:nvSpPr>
          <p:cNvPr id="6" name="テキスト ボックス 5"/>
          <p:cNvSpPr txBox="1"/>
          <p:nvPr/>
        </p:nvSpPr>
        <p:spPr>
          <a:xfrm>
            <a:off x="2895600" y="6122317"/>
            <a:ext cx="9033242" cy="307777"/>
          </a:xfrm>
          <a:prstGeom prst="rect">
            <a:avLst/>
          </a:prstGeom>
          <a:noFill/>
        </p:spPr>
        <p:txBody>
          <a:bodyPr wrap="none" rtlCol="0">
            <a:spAutoFit/>
          </a:bodyPr>
          <a:lstStyle/>
          <a:p>
            <a:r>
              <a:rPr lang="ja-JP" altLang="en-US" sz="1400" dirty="0" smtClean="0"/>
              <a:t>パーソナルデータの利活用促進と消費者の信頼性確保の両立に向けて（個人情報保護委員会事務局）より抜粋</a:t>
            </a:r>
            <a:endParaRPr kumimoji="1" lang="ja-JP" altLang="en-US" sz="1400" dirty="0"/>
          </a:p>
        </p:txBody>
      </p:sp>
    </p:spTree>
    <p:extLst>
      <p:ext uri="{BB962C8B-B14F-4D97-AF65-F5344CB8AC3E}">
        <p14:creationId xmlns:p14="http://schemas.microsoft.com/office/powerpoint/2010/main" val="1576212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777240" y="304800"/>
            <a:ext cx="9483686" cy="646331"/>
          </a:xfrm>
          <a:prstGeom prst="rect">
            <a:avLst/>
          </a:prstGeom>
          <a:noFill/>
        </p:spPr>
        <p:txBody>
          <a:bodyPr wrap="none" rtlCol="0">
            <a:spAutoFit/>
          </a:bodyPr>
          <a:lstStyle/>
          <a:p>
            <a:r>
              <a:rPr lang="ja-JP" altLang="en-US" b="1" dirty="0"/>
              <a:t>クレジットカード事業者が保有するカード利用情報におけるデータのレイアウトサンプル </a:t>
            </a:r>
            <a:endParaRPr lang="ja-JP" altLang="en-US" dirty="0" smtClean="0"/>
          </a:p>
          <a:p>
            <a:endParaRPr kumimoji="1" lang="ja-JP" altLang="en-US" dirty="0"/>
          </a:p>
        </p:txBody>
      </p:sp>
      <p:sp>
        <p:nvSpPr>
          <p:cNvPr id="8" name="テキスト ボックス 7"/>
          <p:cNvSpPr txBox="1"/>
          <p:nvPr/>
        </p:nvSpPr>
        <p:spPr>
          <a:xfrm>
            <a:off x="2895600" y="6122317"/>
            <a:ext cx="9033242" cy="307777"/>
          </a:xfrm>
          <a:prstGeom prst="rect">
            <a:avLst/>
          </a:prstGeom>
          <a:noFill/>
        </p:spPr>
        <p:txBody>
          <a:bodyPr wrap="none" rtlCol="0">
            <a:spAutoFit/>
          </a:bodyPr>
          <a:lstStyle/>
          <a:p>
            <a:r>
              <a:rPr lang="ja-JP" altLang="en-US" sz="1400" dirty="0" smtClean="0"/>
              <a:t>パーソナルデータの利活用促進と消費者の信頼性確保の両立に向けて（個人情報保護委員会事務局）より抜粋</a:t>
            </a:r>
            <a:endParaRPr kumimoji="1" lang="ja-JP" altLang="en-US" sz="1400" dirty="0"/>
          </a:p>
        </p:txBody>
      </p:sp>
      <p:pic>
        <p:nvPicPr>
          <p:cNvPr id="9" name="図 8"/>
          <p:cNvPicPr>
            <a:picLocks noChangeAspect="1"/>
          </p:cNvPicPr>
          <p:nvPr/>
        </p:nvPicPr>
        <p:blipFill>
          <a:blip r:embed="rId2"/>
          <a:stretch>
            <a:fillRect/>
          </a:stretch>
        </p:blipFill>
        <p:spPr>
          <a:xfrm>
            <a:off x="533400" y="721353"/>
            <a:ext cx="11095762" cy="5400963"/>
          </a:xfrm>
          <a:prstGeom prst="rect">
            <a:avLst/>
          </a:prstGeom>
        </p:spPr>
      </p:pic>
    </p:spTree>
    <p:extLst>
      <p:ext uri="{BB962C8B-B14F-4D97-AF65-F5344CB8AC3E}">
        <p14:creationId xmlns:p14="http://schemas.microsoft.com/office/powerpoint/2010/main" val="1304944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47266" y="228600"/>
            <a:ext cx="10220174" cy="2627630"/>
          </a:xfrm>
          <a:prstGeom prst="rect">
            <a:avLst/>
          </a:prstGeom>
        </p:spPr>
      </p:pic>
      <p:pic>
        <p:nvPicPr>
          <p:cNvPr id="5" name="図 4"/>
          <p:cNvPicPr>
            <a:picLocks noChangeAspect="1"/>
          </p:cNvPicPr>
          <p:nvPr/>
        </p:nvPicPr>
        <p:blipFill>
          <a:blip r:embed="rId3"/>
          <a:stretch>
            <a:fillRect/>
          </a:stretch>
        </p:blipFill>
        <p:spPr>
          <a:xfrm>
            <a:off x="1047266" y="3696970"/>
            <a:ext cx="10220174" cy="2328890"/>
          </a:xfrm>
          <a:prstGeom prst="rect">
            <a:avLst/>
          </a:prstGeom>
        </p:spPr>
      </p:pic>
      <p:sp>
        <p:nvSpPr>
          <p:cNvPr id="6" name="下矢印 5"/>
          <p:cNvSpPr/>
          <p:nvPr/>
        </p:nvSpPr>
        <p:spPr>
          <a:xfrm>
            <a:off x="5288280" y="3017520"/>
            <a:ext cx="1203960" cy="5486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77499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下矢印 5"/>
          <p:cNvSpPr/>
          <p:nvPr/>
        </p:nvSpPr>
        <p:spPr>
          <a:xfrm>
            <a:off x="5288280" y="3017520"/>
            <a:ext cx="1203960" cy="5486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2"/>
          <a:stretch>
            <a:fillRect/>
          </a:stretch>
        </p:blipFill>
        <p:spPr>
          <a:xfrm>
            <a:off x="1395730" y="3878580"/>
            <a:ext cx="9309100" cy="2057400"/>
          </a:xfrm>
          <a:prstGeom prst="rect">
            <a:avLst/>
          </a:prstGeom>
        </p:spPr>
      </p:pic>
      <p:pic>
        <p:nvPicPr>
          <p:cNvPr id="2" name="図 1"/>
          <p:cNvPicPr>
            <a:picLocks noChangeAspect="1"/>
          </p:cNvPicPr>
          <p:nvPr/>
        </p:nvPicPr>
        <p:blipFill>
          <a:blip r:embed="rId3"/>
          <a:stretch>
            <a:fillRect/>
          </a:stretch>
        </p:blipFill>
        <p:spPr>
          <a:xfrm>
            <a:off x="1395730" y="204470"/>
            <a:ext cx="9309100" cy="2681990"/>
          </a:xfrm>
          <a:prstGeom prst="rect">
            <a:avLst/>
          </a:prstGeom>
        </p:spPr>
      </p:pic>
    </p:spTree>
    <p:extLst>
      <p:ext uri="{BB962C8B-B14F-4D97-AF65-F5344CB8AC3E}">
        <p14:creationId xmlns:p14="http://schemas.microsoft.com/office/powerpoint/2010/main" val="1015308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777240" y="304800"/>
            <a:ext cx="2787943" cy="369332"/>
          </a:xfrm>
          <a:prstGeom prst="rect">
            <a:avLst/>
          </a:prstGeom>
          <a:noFill/>
        </p:spPr>
        <p:txBody>
          <a:bodyPr wrap="none" rtlCol="0">
            <a:spAutoFit/>
          </a:bodyPr>
          <a:lstStyle/>
          <a:p>
            <a:r>
              <a:rPr lang="ja-JP" altLang="en-US" b="1" dirty="0" smtClean="0"/>
              <a:t>加工後データ</a:t>
            </a:r>
            <a:r>
              <a:rPr lang="ja-JP" altLang="en-US" b="1" dirty="0" smtClean="0"/>
              <a:t>のイメージ</a:t>
            </a:r>
            <a:endParaRPr kumimoji="1" lang="ja-JP" altLang="en-US" dirty="0"/>
          </a:p>
        </p:txBody>
      </p:sp>
      <p:sp>
        <p:nvSpPr>
          <p:cNvPr id="8" name="テキスト ボックス 7"/>
          <p:cNvSpPr txBox="1"/>
          <p:nvPr/>
        </p:nvSpPr>
        <p:spPr>
          <a:xfrm>
            <a:off x="2895600" y="6122317"/>
            <a:ext cx="9033242" cy="307777"/>
          </a:xfrm>
          <a:prstGeom prst="rect">
            <a:avLst/>
          </a:prstGeom>
          <a:noFill/>
        </p:spPr>
        <p:txBody>
          <a:bodyPr wrap="none" rtlCol="0">
            <a:spAutoFit/>
          </a:bodyPr>
          <a:lstStyle/>
          <a:p>
            <a:r>
              <a:rPr lang="ja-JP" altLang="en-US" sz="1400" dirty="0" smtClean="0"/>
              <a:t>パーソナルデータの利活用促進と消費者の信頼性確保の両立に向けて（個人情報保護委員会事務局）より抜粋</a:t>
            </a:r>
            <a:endParaRPr kumimoji="1" lang="ja-JP" altLang="en-US" sz="1400" dirty="0"/>
          </a:p>
        </p:txBody>
      </p:sp>
      <p:pic>
        <p:nvPicPr>
          <p:cNvPr id="2" name="図 1"/>
          <p:cNvPicPr>
            <a:picLocks noChangeAspect="1"/>
          </p:cNvPicPr>
          <p:nvPr/>
        </p:nvPicPr>
        <p:blipFill>
          <a:blip r:embed="rId2"/>
          <a:stretch>
            <a:fillRect/>
          </a:stretch>
        </p:blipFill>
        <p:spPr>
          <a:xfrm>
            <a:off x="228600" y="670446"/>
            <a:ext cx="10972800" cy="5158854"/>
          </a:xfrm>
          <a:prstGeom prst="rect">
            <a:avLst/>
          </a:prstGeom>
        </p:spPr>
      </p:pic>
    </p:spTree>
    <p:extLst>
      <p:ext uri="{BB962C8B-B14F-4D97-AF65-F5344CB8AC3E}">
        <p14:creationId xmlns:p14="http://schemas.microsoft.com/office/powerpoint/2010/main" val="769144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b="1" dirty="0"/>
              <a:t/>
            </a:r>
            <a:br>
              <a:rPr lang="ja-JP" altLang="en-US" b="1" dirty="0"/>
            </a:br>
            <a:r>
              <a:rPr lang="ja-JP" altLang="en-US" b="1" dirty="0" smtClean="0"/>
              <a:t>個人情報保護法上の「個人情報」とは、どのようなものをいうのですか。</a:t>
            </a:r>
            <a:endParaRPr kumimoji="1" lang="ja-JP" altLang="en-US" dirty="0"/>
          </a:p>
        </p:txBody>
      </p:sp>
      <p:sp>
        <p:nvSpPr>
          <p:cNvPr id="3" name="コンテンツ プレースホルダー 2"/>
          <p:cNvSpPr>
            <a:spLocks noGrp="1"/>
          </p:cNvSpPr>
          <p:nvPr>
            <p:ph idx="1"/>
          </p:nvPr>
        </p:nvSpPr>
        <p:spPr/>
        <p:txBody>
          <a:bodyPr>
            <a:normAutofit/>
          </a:bodyPr>
          <a:lstStyle/>
          <a:p>
            <a:endParaRPr lang="en-US" altLang="ja-JP" dirty="0" smtClean="0"/>
          </a:p>
          <a:p>
            <a:r>
              <a:rPr lang="ja-JP" altLang="en-US" dirty="0" smtClean="0"/>
              <a:t>個人</a:t>
            </a:r>
            <a:r>
              <a:rPr lang="ja-JP" altLang="en-US" dirty="0"/>
              <a:t>情報保護法上の「個人情報」とは、生存する個人に関する情報で</a:t>
            </a:r>
            <a:r>
              <a:rPr lang="ja-JP" altLang="en-US" dirty="0" smtClean="0"/>
              <a:t>、①特定</a:t>
            </a:r>
            <a:r>
              <a:rPr lang="ja-JP" altLang="en-US" dirty="0"/>
              <a:t>の個人を識別することができるもの及び他の情報と照合することで容易に</a:t>
            </a:r>
            <a:r>
              <a:rPr lang="ja-JP" altLang="en-US" b="1" dirty="0"/>
              <a:t>特定の個人を識別することができることとなる</a:t>
            </a:r>
            <a:r>
              <a:rPr lang="ja-JP" altLang="en-US" dirty="0" smtClean="0"/>
              <a:t>もの②</a:t>
            </a:r>
            <a:r>
              <a:rPr lang="ja-JP" altLang="en-US" b="1" dirty="0" smtClean="0"/>
              <a:t>個人識別符号</a:t>
            </a:r>
            <a:r>
              <a:rPr lang="ja-JP" altLang="en-US" dirty="0" smtClean="0"/>
              <a:t>が含まれるもの、のいずれかをいいます</a:t>
            </a:r>
            <a:endParaRPr kumimoji="1" lang="en-US" altLang="ja-JP" dirty="0"/>
          </a:p>
          <a:p>
            <a:r>
              <a:rPr lang="ja-JP" altLang="en-US" dirty="0"/>
              <a:t>氏名のみであっても、社会通念上、特定の個人を識別することができるものと考えられますので、「個人情報」に含まれると考えられます。</a:t>
            </a:r>
            <a:endParaRPr kumimoji="1" lang="ja-JP" altLang="en-US" dirty="0"/>
          </a:p>
        </p:txBody>
      </p:sp>
    </p:spTree>
    <p:extLst>
      <p:ext uri="{BB962C8B-B14F-4D97-AF65-F5344CB8AC3E}">
        <p14:creationId xmlns:p14="http://schemas.microsoft.com/office/powerpoint/2010/main" val="17794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個人情報の例</a:t>
            </a:r>
            <a:endParaRPr kumimoji="1" lang="ja-JP" altLang="en-US" b="1" dirty="0"/>
          </a:p>
        </p:txBody>
      </p:sp>
      <p:sp>
        <p:nvSpPr>
          <p:cNvPr id="3" name="コンテンツ プレースホルダー 2"/>
          <p:cNvSpPr>
            <a:spLocks noGrp="1"/>
          </p:cNvSpPr>
          <p:nvPr>
            <p:ph idx="1"/>
          </p:nvPr>
        </p:nvSpPr>
        <p:spPr/>
        <p:txBody>
          <a:bodyPr>
            <a:normAutofit fontScale="85000" lnSpcReduction="20000"/>
          </a:bodyPr>
          <a:lstStyle/>
          <a:p>
            <a:endParaRPr lang="en-US" altLang="ja-JP" dirty="0" smtClean="0"/>
          </a:p>
          <a:p>
            <a:r>
              <a:rPr lang="ja-JP" altLang="en-US" dirty="0"/>
              <a:t>特定の個人を</a:t>
            </a:r>
            <a:r>
              <a:rPr lang="ja-JP" altLang="en-US" dirty="0" smtClean="0"/>
              <a:t>識別こととなるもの</a:t>
            </a:r>
            <a:endParaRPr lang="en-US" altLang="ja-JP" dirty="0" smtClean="0"/>
          </a:p>
          <a:p>
            <a:pPr lvl="1"/>
            <a:r>
              <a:rPr lang="ja-JP" altLang="en-US" dirty="0" smtClean="0"/>
              <a:t>氏名</a:t>
            </a:r>
            <a:endParaRPr lang="en-US" altLang="ja-JP" dirty="0" smtClean="0"/>
          </a:p>
          <a:p>
            <a:pPr lvl="1"/>
            <a:r>
              <a:rPr lang="ja-JP" altLang="en-US" dirty="0"/>
              <a:t>姓（名字）に「○□△会社に勤務」「東京都○△区○△町△番地在住」などのプロフィール</a:t>
            </a:r>
            <a:r>
              <a:rPr lang="ja-JP" altLang="en-US" dirty="0" smtClean="0"/>
              <a:t>情報が加わったもの</a:t>
            </a:r>
            <a:endParaRPr lang="en-US" altLang="ja-JP" dirty="0" smtClean="0"/>
          </a:p>
          <a:p>
            <a:pPr lvl="1"/>
            <a:r>
              <a:rPr lang="ja-JP" altLang="en-US" dirty="0" smtClean="0"/>
              <a:t>防犯カメラに写った本人が判別できる映像情報</a:t>
            </a:r>
            <a:endParaRPr lang="en-US" altLang="ja-JP" dirty="0" smtClean="0"/>
          </a:p>
          <a:p>
            <a:pPr lvl="1"/>
            <a:r>
              <a:rPr lang="ja-JP" altLang="en-US" dirty="0" smtClean="0"/>
              <a:t>雇用管理情報</a:t>
            </a:r>
            <a:endParaRPr lang="en-US" altLang="ja-JP" dirty="0"/>
          </a:p>
          <a:p>
            <a:pPr lvl="1"/>
            <a:r>
              <a:rPr lang="ja-JP" altLang="en-US" dirty="0" smtClean="0"/>
              <a:t>特定の個人を識別できるメールアドレス（氏名＠会社名</a:t>
            </a:r>
            <a:r>
              <a:rPr lang="en-US" altLang="ja-JP" dirty="0" smtClean="0"/>
              <a:t>.</a:t>
            </a:r>
            <a:r>
              <a:rPr lang="en-US" altLang="ja-JP" dirty="0" err="1" smtClean="0"/>
              <a:t>jp</a:t>
            </a:r>
            <a:r>
              <a:rPr lang="ja-JP" altLang="en-US" dirty="0" smtClean="0"/>
              <a:t>のような場合）</a:t>
            </a:r>
            <a:endParaRPr lang="en-US" altLang="ja-JP" dirty="0" smtClean="0"/>
          </a:p>
          <a:p>
            <a:pPr lvl="1"/>
            <a:endParaRPr lang="ja-JP" altLang="en-US" dirty="0"/>
          </a:p>
          <a:p>
            <a:r>
              <a:rPr lang="ja-JP" altLang="en-US" dirty="0" smtClean="0"/>
              <a:t>個人</a:t>
            </a:r>
            <a:r>
              <a:rPr lang="ja-JP" altLang="en-US" dirty="0"/>
              <a:t>識別符号</a:t>
            </a:r>
            <a:endParaRPr lang="en-US" altLang="ja-JP" dirty="0" smtClean="0"/>
          </a:p>
          <a:p>
            <a:pPr lvl="1"/>
            <a:r>
              <a:rPr lang="ja-JP" altLang="en-US" dirty="0"/>
              <a:t>生体情報を変換した符号として、</a:t>
            </a:r>
            <a:r>
              <a:rPr lang="en-US" altLang="ja-JP" dirty="0"/>
              <a:t>DNA</a:t>
            </a:r>
            <a:r>
              <a:rPr lang="ja-JP" altLang="en-US" dirty="0"/>
              <a:t>、顔、虹彩、声紋、 　歩行の態様、手指の静脈、指紋・掌</a:t>
            </a:r>
            <a:r>
              <a:rPr lang="ja-JP" altLang="en-US" dirty="0" smtClean="0"/>
              <a:t>紋</a:t>
            </a:r>
            <a:endParaRPr lang="en-US" altLang="ja-JP" dirty="0" smtClean="0"/>
          </a:p>
          <a:p>
            <a:pPr lvl="1"/>
            <a:r>
              <a:rPr lang="ja-JP" altLang="en-US" dirty="0"/>
              <a:t>公的な番号として、パスポート番号、基礎年金番号、免許証番号、 　住民票コード、マイナンバー、各種保険証等</a:t>
            </a:r>
            <a:endParaRPr lang="ja-JP" altLang="en-US" dirty="0"/>
          </a:p>
        </p:txBody>
      </p:sp>
    </p:spTree>
    <p:extLst>
      <p:ext uri="{BB962C8B-B14F-4D97-AF65-F5344CB8AC3E}">
        <p14:creationId xmlns:p14="http://schemas.microsoft.com/office/powerpoint/2010/main" val="27574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個人情報でないものの例</a:t>
            </a:r>
            <a:endParaRPr kumimoji="1" lang="ja-JP" altLang="en-US" b="1" dirty="0"/>
          </a:p>
        </p:txBody>
      </p:sp>
      <p:sp>
        <p:nvSpPr>
          <p:cNvPr id="3" name="コンテンツ プレースホルダー 2"/>
          <p:cNvSpPr>
            <a:spLocks noGrp="1"/>
          </p:cNvSpPr>
          <p:nvPr>
            <p:ph idx="1"/>
          </p:nvPr>
        </p:nvSpPr>
        <p:spPr/>
        <p:txBody>
          <a:bodyPr>
            <a:normAutofit/>
          </a:bodyPr>
          <a:lstStyle/>
          <a:p>
            <a:endParaRPr lang="en-US" altLang="ja-JP" dirty="0" smtClean="0"/>
          </a:p>
          <a:p>
            <a:r>
              <a:rPr lang="ja-JP" altLang="en-US" dirty="0" smtClean="0"/>
              <a:t>企業の財務情報など、法人や団体にそのものに関する情報</a:t>
            </a:r>
            <a:endParaRPr lang="en-US" altLang="ja-JP" dirty="0" smtClean="0"/>
          </a:p>
          <a:p>
            <a:r>
              <a:rPr lang="ja-JP" altLang="en-US" dirty="0" smtClean="0"/>
              <a:t>特定の個人を識別できないメールアドレス</a:t>
            </a:r>
            <a:endParaRPr lang="en-US" altLang="ja-JP" dirty="0" smtClean="0"/>
          </a:p>
          <a:p>
            <a:pPr lvl="1"/>
            <a:r>
              <a:rPr lang="en-US" altLang="ja-JP" dirty="0" smtClean="0">
                <a:hlinkClick r:id="rId2"/>
              </a:rPr>
              <a:t>abcd438@isp.jp</a:t>
            </a:r>
            <a:r>
              <a:rPr lang="en-US" altLang="ja-JP" dirty="0" smtClean="0"/>
              <a:t>(</a:t>
            </a:r>
            <a:r>
              <a:rPr lang="ja-JP" altLang="en-US" dirty="0" smtClean="0"/>
              <a:t>ただし、他の情報と容易に照合することにより特定の個人を識別できる場合は個人情報となる）</a:t>
            </a:r>
            <a:endParaRPr lang="ja-JP" altLang="en-US" dirty="0"/>
          </a:p>
          <a:p>
            <a:r>
              <a:rPr lang="ja-JP" altLang="en-US" dirty="0" smtClean="0"/>
              <a:t>特定の個人を識別できない統計情報</a:t>
            </a:r>
            <a:endParaRPr lang="en-US" altLang="ja-JP" dirty="0" smtClean="0"/>
          </a:p>
        </p:txBody>
      </p:sp>
    </p:spTree>
    <p:extLst>
      <p:ext uri="{BB962C8B-B14F-4D97-AF65-F5344CB8AC3E}">
        <p14:creationId xmlns:p14="http://schemas.microsoft.com/office/powerpoint/2010/main" val="16190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個人情報保護法の規定の適用除外</a:t>
            </a:r>
            <a:endParaRPr kumimoji="1" lang="ja-JP" altLang="en-US" dirty="0"/>
          </a:p>
        </p:txBody>
      </p:sp>
      <p:sp>
        <p:nvSpPr>
          <p:cNvPr id="3" name="コンテンツ プレースホルダー 2"/>
          <p:cNvSpPr>
            <a:spLocks noGrp="1"/>
          </p:cNvSpPr>
          <p:nvPr>
            <p:ph idx="1"/>
          </p:nvPr>
        </p:nvSpPr>
        <p:spPr/>
        <p:txBody>
          <a:bodyPr>
            <a:normAutofit fontScale="92500"/>
          </a:bodyPr>
          <a:lstStyle/>
          <a:p>
            <a:endParaRPr lang="en-US" altLang="ja-JP" dirty="0" smtClean="0"/>
          </a:p>
          <a:p>
            <a:r>
              <a:rPr lang="ja-JP" altLang="en-US" dirty="0" smtClean="0"/>
              <a:t>放送</a:t>
            </a:r>
            <a:r>
              <a:rPr lang="ja-JP" altLang="en-US" dirty="0"/>
              <a:t>機関、新聞社、通信社その他の</a:t>
            </a:r>
            <a:r>
              <a:rPr lang="ja-JP" altLang="en-US" b="1" dirty="0"/>
              <a:t>報道機関</a:t>
            </a:r>
            <a:r>
              <a:rPr lang="en-US" altLang="ja-JP" dirty="0"/>
              <a:t>(</a:t>
            </a:r>
            <a:r>
              <a:rPr lang="ja-JP" altLang="en-US" dirty="0"/>
              <a:t>報道を業として行う個人を</a:t>
            </a:r>
            <a:r>
              <a:rPr lang="ja-JP" altLang="en-US" dirty="0" smtClean="0"/>
              <a:t>含む</a:t>
            </a:r>
            <a:r>
              <a:rPr lang="ja-JP" altLang="en-US" dirty="0"/>
              <a:t>。</a:t>
            </a:r>
            <a:r>
              <a:rPr lang="en-US" altLang="ja-JP" dirty="0"/>
              <a:t>) </a:t>
            </a:r>
            <a:r>
              <a:rPr lang="en-US" altLang="ja-JP" dirty="0" smtClean="0"/>
              <a:t>…</a:t>
            </a:r>
            <a:r>
              <a:rPr lang="ja-JP" altLang="en-US" dirty="0" smtClean="0"/>
              <a:t>報道</a:t>
            </a:r>
            <a:r>
              <a:rPr lang="ja-JP" altLang="en-US" dirty="0"/>
              <a:t>の用に供する</a:t>
            </a:r>
            <a:r>
              <a:rPr lang="ja-JP" altLang="en-US" dirty="0" smtClean="0"/>
              <a:t>目的</a:t>
            </a:r>
            <a:endParaRPr lang="en-US" altLang="ja-JP" dirty="0" smtClean="0"/>
          </a:p>
          <a:p>
            <a:r>
              <a:rPr lang="ja-JP" altLang="en-US" b="1" dirty="0"/>
              <a:t>著述を業</a:t>
            </a:r>
            <a:r>
              <a:rPr lang="ja-JP" altLang="en-US" dirty="0"/>
              <a:t>として行う</a:t>
            </a:r>
            <a:r>
              <a:rPr lang="ja-JP" altLang="en-US" dirty="0" smtClean="0"/>
              <a:t>者</a:t>
            </a:r>
            <a:r>
              <a:rPr lang="en-US" altLang="ja-JP" dirty="0" smtClean="0"/>
              <a:t>…</a:t>
            </a:r>
            <a:r>
              <a:rPr lang="ja-JP" altLang="en-US" dirty="0" smtClean="0"/>
              <a:t>著述</a:t>
            </a:r>
            <a:r>
              <a:rPr lang="ja-JP" altLang="en-US" dirty="0"/>
              <a:t>の用に供する</a:t>
            </a:r>
            <a:r>
              <a:rPr lang="ja-JP" altLang="en-US" dirty="0" smtClean="0"/>
              <a:t>目的</a:t>
            </a:r>
          </a:p>
          <a:p>
            <a:r>
              <a:rPr lang="ja-JP" altLang="en-US" b="1" dirty="0"/>
              <a:t>大学その他の学術研究を目的とする機関</a:t>
            </a:r>
            <a:r>
              <a:rPr lang="ja-JP" altLang="en-US" dirty="0"/>
              <a:t>若しくは団体又はそれらに属する</a:t>
            </a:r>
            <a:r>
              <a:rPr lang="ja-JP" altLang="en-US" dirty="0" smtClean="0"/>
              <a:t>者</a:t>
            </a:r>
            <a:r>
              <a:rPr lang="en-US" altLang="ja-JP" dirty="0" smtClean="0"/>
              <a:t>…</a:t>
            </a:r>
            <a:r>
              <a:rPr lang="ja-JP" altLang="en-US" dirty="0" smtClean="0"/>
              <a:t>学術</a:t>
            </a:r>
            <a:r>
              <a:rPr lang="ja-JP" altLang="en-US" dirty="0"/>
              <a:t>研究の用に供する</a:t>
            </a:r>
            <a:r>
              <a:rPr lang="ja-JP" altLang="en-US" dirty="0" smtClean="0"/>
              <a:t>目的</a:t>
            </a:r>
          </a:p>
          <a:p>
            <a:r>
              <a:rPr lang="ja-JP" altLang="en-US" b="1" dirty="0"/>
              <a:t>宗教団体 </a:t>
            </a:r>
            <a:r>
              <a:rPr lang="ja-JP" altLang="en-US" dirty="0"/>
              <a:t>宗教</a:t>
            </a:r>
            <a:r>
              <a:rPr lang="ja-JP" altLang="en-US" dirty="0" smtClean="0"/>
              <a:t>活動</a:t>
            </a:r>
            <a:r>
              <a:rPr lang="en-US" altLang="ja-JP" dirty="0" smtClean="0"/>
              <a:t>(</a:t>
            </a:r>
            <a:r>
              <a:rPr lang="ja-JP" altLang="en-US" dirty="0" smtClean="0"/>
              <a:t>これに付随する活動を含む。</a:t>
            </a:r>
            <a:r>
              <a:rPr lang="en-US" altLang="ja-JP" dirty="0" smtClean="0"/>
              <a:t>)</a:t>
            </a:r>
            <a:r>
              <a:rPr lang="ja-JP" altLang="en-US" dirty="0" smtClean="0"/>
              <a:t>の</a:t>
            </a:r>
            <a:r>
              <a:rPr lang="ja-JP" altLang="en-US" dirty="0"/>
              <a:t>用に供する目的 </a:t>
            </a:r>
            <a:endParaRPr lang="ja-JP" altLang="en-US" dirty="0" smtClean="0"/>
          </a:p>
          <a:p>
            <a:r>
              <a:rPr lang="ja-JP" altLang="en-US" b="1" dirty="0"/>
              <a:t>政治団体 </a:t>
            </a:r>
            <a:r>
              <a:rPr lang="ja-JP" altLang="en-US" dirty="0"/>
              <a:t>政治活動</a:t>
            </a:r>
            <a:r>
              <a:rPr lang="en-US" altLang="ja-JP" dirty="0"/>
              <a:t>(</a:t>
            </a:r>
            <a:r>
              <a:rPr lang="ja-JP" altLang="en-US" dirty="0"/>
              <a:t>これに付随する活動を含む。</a:t>
            </a:r>
            <a:r>
              <a:rPr lang="en-US" altLang="ja-JP" dirty="0"/>
              <a:t>)</a:t>
            </a:r>
            <a:r>
              <a:rPr lang="ja-JP" altLang="en-US" dirty="0"/>
              <a:t>の用に供する</a:t>
            </a:r>
            <a:r>
              <a:rPr lang="ja-JP" altLang="en-US" dirty="0" smtClean="0"/>
              <a:t>目的</a:t>
            </a:r>
            <a:r>
              <a:rPr lang="ja-JP" altLang="en-US" dirty="0"/>
              <a:t/>
            </a:r>
            <a:br>
              <a:rPr lang="ja-JP" altLang="en-US" dirty="0"/>
            </a:br>
            <a:endParaRPr lang="ja-JP" altLang="en-US" dirty="0" smtClean="0"/>
          </a:p>
          <a:p>
            <a:endParaRPr kumimoji="1" lang="ja-JP" altLang="en-US" dirty="0"/>
          </a:p>
        </p:txBody>
      </p:sp>
    </p:spTree>
    <p:extLst>
      <p:ext uri="{BB962C8B-B14F-4D97-AF65-F5344CB8AC3E}">
        <p14:creationId xmlns:p14="http://schemas.microsoft.com/office/powerpoint/2010/main" val="73058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「個人情報」を取得する時のルール</a:t>
            </a:r>
            <a:endParaRPr kumimoji="1" lang="ja-JP" altLang="en-US" b="1" dirty="0"/>
          </a:p>
        </p:txBody>
      </p:sp>
      <p:graphicFrame>
        <p:nvGraphicFramePr>
          <p:cNvPr id="5" name="図表 4"/>
          <p:cNvGraphicFramePr/>
          <p:nvPr>
            <p:extLst>
              <p:ext uri="{D42A27DB-BD31-4B8C-83A1-F6EECF244321}">
                <p14:modId xmlns:p14="http://schemas.microsoft.com/office/powerpoint/2010/main" val="1573412844"/>
              </p:ext>
            </p:extLst>
          </p:nvPr>
        </p:nvGraphicFramePr>
        <p:xfrm>
          <a:off x="970670" y="1702190"/>
          <a:ext cx="9819250" cy="44875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7080380"/>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1875</TotalTime>
  <Words>3890</Words>
  <Application>Microsoft Macintosh PowerPoint</Application>
  <PresentationFormat>ワイド画面</PresentationFormat>
  <Paragraphs>282</Paragraphs>
  <Slides>46</Slides>
  <Notes>11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46</vt:i4>
      </vt:variant>
    </vt:vector>
  </HeadingPairs>
  <TitlesOfParts>
    <vt:vector size="50" baseType="lpstr">
      <vt:lpstr>Yu Gothic</vt:lpstr>
      <vt:lpstr>Yu Gothic Light</vt:lpstr>
      <vt:lpstr>Arial</vt:lpstr>
      <vt:lpstr>ホワイト</vt:lpstr>
      <vt:lpstr>ビッグデータと個人情報</vt:lpstr>
      <vt:lpstr>個人情報保護法</vt:lpstr>
      <vt:lpstr>個人情報とルール</vt:lpstr>
      <vt:lpstr>PowerPoint プレゼンテーション</vt:lpstr>
      <vt:lpstr> 個人情報保護法上の「個人情報」とは、どのようなものをいうのですか。</vt:lpstr>
      <vt:lpstr>個人情報の例</vt:lpstr>
      <vt:lpstr>個人情報でないものの例</vt:lpstr>
      <vt:lpstr>個人情報保護法の規定の適用除外</vt:lpstr>
      <vt:lpstr>「個人情報」を取得する時のルール</vt:lpstr>
      <vt:lpstr>店舗内に防犯カメラを設置する予定ですが、利用目的を公表等する必要がありますか。</vt:lpstr>
      <vt:lpstr>要配慮個人情報</vt:lpstr>
      <vt:lpstr>「個人データ」の取扱い</vt:lpstr>
      <vt:lpstr>安全管理の 方法</vt:lpstr>
      <vt:lpstr>個人情報を記載した電子データをメールに添付して送信する場合、個人情報保護法上、その電子データにパスワードをかけて送信する必要がありますか。</vt:lpstr>
      <vt:lpstr>営業で外回りをする際に、営業先の担当者の氏名をはじめとする個人情報を社外に持ち出すことになりますが、個人情報保護法上、ジュラルミンケースに入れて持ち運ぶなどのルールはありますか。</vt:lpstr>
      <vt:lpstr>不要となった個人データを廃棄する場合の留意点を教えてください。</vt:lpstr>
      <vt:lpstr>「個人データ」を第三者に提供するとき</vt:lpstr>
      <vt:lpstr>オプトアウトの手続き</vt:lpstr>
      <vt:lpstr>要配慮個人情報</vt:lpstr>
      <vt:lpstr>当社は、現在、自らダイレクトメールを発送していますが、ダイレクトメールの発送業務を業者に委託することを検討しています。ダイレクトメールの発送業務の委託に伴い、顧客の氏名や住所等をこの業者に伝えることはできますか。</vt:lpstr>
      <vt:lpstr>第三者提供に際して本人から同意を取得する際に、個人情報保護法上、書面で同意を得る必要はありますか。</vt:lpstr>
      <vt:lpstr>「個人データ」のトレーサビリティ確保</vt:lpstr>
      <vt:lpstr>「個人保有データ」を扱う際のルール</vt:lpstr>
      <vt:lpstr>「匿名加工情報」の制度</vt:lpstr>
      <vt:lpstr>匿名加工情報</vt:lpstr>
      <vt:lpstr>「匿名加工情報」の活用</vt:lpstr>
      <vt:lpstr>PowerPoint プレゼンテーション</vt:lpstr>
      <vt:lpstr>匿名加工情報と統計情報の違い</vt:lpstr>
      <vt:lpstr>PowerPoint プレゼンテーション</vt:lpstr>
      <vt:lpstr>個人情報取扱事業者</vt:lpstr>
      <vt:lpstr>匿名加工情報取扱事業者</vt:lpstr>
      <vt:lpstr>匿名加工情報を作成する個人情報取扱事業者の義務</vt:lpstr>
      <vt:lpstr>匿名加工情報取扱事業者の義務</vt:lpstr>
      <vt:lpstr>匿名加工情報の作成時の加工基準</vt:lpstr>
      <vt:lpstr>匿名加工情報の作成時の加工基準</vt:lpstr>
      <vt:lpstr>匿名加工情報の作成時の加工基準</vt:lpstr>
      <vt:lpstr>匿名加工情報の作成時の加工基準</vt:lpstr>
      <vt:lpstr>匿名加工情報の加工に係る手法例</vt:lpstr>
      <vt:lpstr>個人属性情報と想定されるリスク及び加工例</vt:lpstr>
      <vt:lpstr>履歴情報と想定されるリスク及び加工例</vt:lpstr>
      <vt:lpstr>k-匿名性</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ビッグデータと個人情報</dc:title>
  <dc:creator>中谷賢一</dc:creator>
  <cp:lastModifiedBy>中谷賢一</cp:lastModifiedBy>
  <cp:revision>88</cp:revision>
  <dcterms:created xsi:type="dcterms:W3CDTF">2017-09-23T10:12:11Z</dcterms:created>
  <dcterms:modified xsi:type="dcterms:W3CDTF">2017-11-30T00:34:13Z</dcterms:modified>
</cp:coreProperties>
</file>