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315" r:id="rId4"/>
    <p:sldId id="314" r:id="rId5"/>
    <p:sldId id="322" r:id="rId6"/>
    <p:sldId id="323" r:id="rId7"/>
    <p:sldId id="324" r:id="rId8"/>
    <p:sldId id="325" r:id="rId9"/>
    <p:sldId id="327" r:id="rId10"/>
    <p:sldId id="326" r:id="rId11"/>
    <p:sldId id="328" r:id="rId12"/>
    <p:sldId id="329" r:id="rId13"/>
    <p:sldId id="330" r:id="rId14"/>
    <p:sldId id="331" r:id="rId15"/>
    <p:sldId id="332" r:id="rId16"/>
    <p:sldId id="333" r:id="rId17"/>
    <p:sldId id="335" r:id="rId18"/>
    <p:sldId id="334" r:id="rId19"/>
    <p:sldId id="336" r:id="rId20"/>
    <p:sldId id="337" r:id="rId21"/>
    <p:sldId id="338" r:id="rId22"/>
    <p:sldId id="340" r:id="rId23"/>
    <p:sldId id="339" r:id="rId24"/>
    <p:sldId id="32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/>
    <p:restoredTop sz="77699" autoAdjust="0"/>
  </p:normalViewPr>
  <p:slideViewPr>
    <p:cSldViewPr snapToGrid="0" snapToObjects="1">
      <p:cViewPr varScale="1">
        <p:scale>
          <a:sx n="73" d="100"/>
          <a:sy n="73" d="100"/>
        </p:scale>
        <p:origin x="312" y="192"/>
      </p:cViewPr>
      <p:guideLst>
        <p:guide orient="horz" pos="73"/>
        <p:guide pos="3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793E-C1B4-6A40-AD01-71D613AEAE0B}" type="datetimeFigureOut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DD31-CDC4-6E48-BC19-C8497CB9C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1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A346-FEDB-BF4B-A0FA-332C20871016}" type="datetimeFigureOut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B262-1AE8-E14F-8620-8021C4CD8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82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8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内部状態が適切に長期に伝搬するような仕組み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04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82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学習するウエイト（青の部分）を入れた場合の図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341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3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この例では、２階層に重ねている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991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一定の時間ごとに、誤差の合計を最小化するようにウエイトを調整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66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計算済みの部分には、誤差を逆伝搬させない</a:t>
            </a:r>
            <a:endParaRPr kumimoji="1" lang="en-US" altLang="ja-JP" dirty="0" smtClean="0"/>
          </a:p>
          <a:p>
            <a:r>
              <a:rPr kumimoji="1" lang="en-US" altLang="ja-JP" smtClean="0"/>
              <a:t>truncated BPTT(</a:t>
            </a: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 Through Time,</a:t>
            </a:r>
            <a:r>
              <a:rPr kumimoji="1" lang="en-US" altLang="ja-JP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963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一定の時間ごとに、誤差の合計を最小化するようにウエイトを調整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993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10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82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08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1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階層が深く（かなり先のことになると）学習が難しくなる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64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Tanh</a:t>
            </a:r>
            <a:r>
              <a:rPr kumimoji="1" lang="ja-JP" altLang="en-US" dirty="0" smtClean="0"/>
              <a:t>が入っているため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36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内部状態が適切に長期に伝搬するような仕組み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6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43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0932" y="912235"/>
            <a:ext cx="8574622" cy="2616199"/>
          </a:xfrm>
        </p:spPr>
        <p:txBody>
          <a:bodyPr/>
          <a:lstStyle/>
          <a:p>
            <a:r>
              <a:rPr lang="ja-JP" altLang="en-US" dirty="0"/>
              <a:t>ディープラニング</a:t>
            </a:r>
            <a:r>
              <a:rPr lang="ja-JP" altLang="en-US" dirty="0" smtClean="0"/>
              <a:t>入門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第５回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76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en-US" altLang="ja-JP" dirty="0"/>
              <a:t>LSTM</a:t>
            </a:r>
            <a:r>
              <a:rPr lang="ja-JP" altLang="en-US" dirty="0" smtClean="0"/>
              <a:t>ネットワーク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/>
              <a:t>Long Short Term Memory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長期の依存性の問題を回避するよう</a:t>
            </a:r>
            <a:r>
              <a:rPr kumimoji="1" lang="ja-JP" altLang="en-US" sz="2800" dirty="0" smtClean="0"/>
              <a:t>に設計されている</a:t>
            </a:r>
            <a:endParaRPr kumimoji="1" lang="ja-JP" altLang="en-US" sz="2800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89" y="1996932"/>
            <a:ext cx="8315063" cy="3124200"/>
          </a:xfrm>
        </p:spPr>
      </p:pic>
    </p:spTree>
    <p:extLst>
      <p:ext uri="{BB962C8B-B14F-4D97-AF65-F5344CB8AC3E}">
        <p14:creationId xmlns:p14="http://schemas.microsoft.com/office/powerpoint/2010/main" val="106960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en-US" altLang="ja-JP" dirty="0"/>
              <a:t>LSTM</a:t>
            </a:r>
            <a:r>
              <a:rPr lang="ja-JP" altLang="en-US" dirty="0" smtClean="0"/>
              <a:t>ネットワーク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/>
              <a:t>Long Short Term Memory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長期の依存性の問題を回避するよう</a:t>
            </a:r>
            <a:r>
              <a:rPr kumimoji="1" lang="ja-JP" altLang="en-US" sz="2800" dirty="0" smtClean="0"/>
              <a:t>に設計されている</a:t>
            </a:r>
            <a:endParaRPr kumimoji="1" lang="ja-JP" altLang="en-US" sz="2800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89" y="1996932"/>
            <a:ext cx="8315063" cy="3124200"/>
          </a:xfrm>
        </p:spPr>
      </p:pic>
    </p:spTree>
    <p:extLst>
      <p:ext uri="{BB962C8B-B14F-4D97-AF65-F5344CB8AC3E}">
        <p14:creationId xmlns:p14="http://schemas.microsoft.com/office/powerpoint/2010/main" val="199183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内部状態の伝搬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長期の依存性の問題を回避する</a:t>
            </a:r>
            <a:r>
              <a:rPr kumimoji="1" lang="ja-JP" altLang="en-US" sz="2800" dirty="0" smtClean="0"/>
              <a:t>ように設計されている</a:t>
            </a:r>
            <a:endParaRPr kumimoji="1" lang="ja-JP" altLang="en-US" sz="28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32" y="2175977"/>
            <a:ext cx="8348472" cy="2578608"/>
          </a:xfrm>
        </p:spPr>
      </p:pic>
    </p:spTree>
    <p:extLst>
      <p:ext uri="{BB962C8B-B14F-4D97-AF65-F5344CB8AC3E}">
        <p14:creationId xmlns:p14="http://schemas.microsoft.com/office/powerpoint/2010/main" val="28987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 smtClean="0"/>
              <a:t>忘却ゲート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内部状態のうち、忘れるものを選択する</a:t>
            </a:r>
            <a:endParaRPr kumimoji="1" lang="ja-JP" altLang="en-US" sz="28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43" y="1761405"/>
            <a:ext cx="9724246" cy="3003546"/>
          </a:xfrm>
        </p:spPr>
      </p:pic>
    </p:spTree>
    <p:extLst>
      <p:ext uri="{BB962C8B-B14F-4D97-AF65-F5344CB8AC3E}">
        <p14:creationId xmlns:p14="http://schemas.microsoft.com/office/powerpoint/2010/main" val="72208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 smtClean="0"/>
              <a:t>入力ゲート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内部状態のうち、新たに記憶するものを作成する</a:t>
            </a:r>
            <a:endParaRPr kumimoji="1" lang="ja-JP" altLang="en-US" sz="28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47" y="1806146"/>
            <a:ext cx="9434541" cy="2914064"/>
          </a:xfrm>
        </p:spPr>
      </p:pic>
    </p:spTree>
    <p:extLst>
      <p:ext uri="{BB962C8B-B14F-4D97-AF65-F5344CB8AC3E}">
        <p14:creationId xmlns:p14="http://schemas.microsoft.com/office/powerpoint/2010/main" val="203722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 smtClean="0"/>
              <a:t>新しい内部状態を作成する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忘却部分と新規記憶部分から、新たな内部状態を作成</a:t>
            </a:r>
            <a:endParaRPr kumimoji="1" lang="ja-JP" altLang="en-US" sz="28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23" y="1928444"/>
            <a:ext cx="9434541" cy="2914064"/>
          </a:xfrm>
        </p:spPr>
      </p:pic>
    </p:spTree>
    <p:extLst>
      <p:ext uri="{BB962C8B-B14F-4D97-AF65-F5344CB8AC3E}">
        <p14:creationId xmlns:p14="http://schemas.microsoft.com/office/powerpoint/2010/main" val="165537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 smtClean="0"/>
              <a:t>出力ゲート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内部状態のうち、出力する情報を選択</a:t>
            </a:r>
            <a:endParaRPr kumimoji="1" lang="ja-JP" altLang="en-US" sz="28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40" y="1652955"/>
            <a:ext cx="9871010" cy="3048877"/>
          </a:xfrm>
        </p:spPr>
      </p:pic>
    </p:spTree>
    <p:extLst>
      <p:ext uri="{BB962C8B-B14F-4D97-AF65-F5344CB8AC3E}">
        <p14:creationId xmlns:p14="http://schemas.microsoft.com/office/powerpoint/2010/main" val="33168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60" y="568735"/>
            <a:ext cx="6778626" cy="3494708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3297360" y="4413733"/>
            <a:ext cx="1238128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535487" y="4413732"/>
            <a:ext cx="1233611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769098" y="4413732"/>
            <a:ext cx="1268781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037880" y="4413731"/>
            <a:ext cx="1169134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3969849" y="3729332"/>
            <a:ext cx="0" cy="649226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106995" y="3741052"/>
            <a:ext cx="0" cy="649226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6384811" y="3752774"/>
            <a:ext cx="0" cy="649226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7627458" y="3746911"/>
            <a:ext cx="0" cy="649226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3297360" y="5152286"/>
            <a:ext cx="1238128" cy="5978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Dropout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741260" y="3727934"/>
            <a:ext cx="1551582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Ｗ</a:t>
            </a:r>
            <a:r>
              <a:rPr kumimoji="1" lang="en-US" altLang="ja-JP" dirty="0" smtClean="0">
                <a:solidFill>
                  <a:schemeClr val="tx1"/>
                </a:solidFill>
              </a:rPr>
              <a:t>×</a:t>
            </a:r>
            <a:r>
              <a:rPr kumimoji="1" lang="ja-JP" altLang="en-US" dirty="0" smtClean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3981571" y="5024732"/>
            <a:ext cx="0" cy="10800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 flipV="1">
            <a:off x="1527165" y="1183746"/>
            <a:ext cx="1835999" cy="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9683263" y="1163373"/>
            <a:ext cx="1152000" cy="0"/>
          </a:xfrm>
          <a:prstGeom prst="line">
            <a:avLst/>
          </a:prstGeom>
          <a:ln w="984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9683263" y="4006221"/>
            <a:ext cx="1152000" cy="0"/>
          </a:xfrm>
          <a:prstGeom prst="line">
            <a:avLst/>
          </a:prstGeom>
          <a:ln w="984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993292" y="5757422"/>
            <a:ext cx="0" cy="14400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3273912" y="5926012"/>
            <a:ext cx="1238128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EmbedID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 flipV="1">
            <a:off x="1318847" y="4018769"/>
            <a:ext cx="404828" cy="8104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28607" y="861647"/>
            <a:ext cx="106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 t-1</a:t>
            </a:r>
            <a:endParaRPr kumimoji="1" lang="ja-JP" altLang="en-US" sz="3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1019694" y="840207"/>
            <a:ext cx="6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Ct</a:t>
            </a:r>
            <a:endParaRPr kumimoji="1" lang="ja-JP" altLang="en-US" sz="3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93134" y="3683055"/>
            <a:ext cx="103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h t-1</a:t>
            </a:r>
            <a:endParaRPr kumimoji="1" lang="ja-JP" altLang="en-US" sz="3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959324" y="3677964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h t</a:t>
            </a:r>
            <a:endParaRPr kumimoji="1" lang="ja-JP" altLang="en-US" sz="3600" dirty="0"/>
          </a:p>
        </p:txBody>
      </p:sp>
      <p:cxnSp>
        <p:nvCxnSpPr>
          <p:cNvPr id="47" name="直線コネクタ 46"/>
          <p:cNvCxnSpPr/>
          <p:nvPr/>
        </p:nvCxnSpPr>
        <p:spPr>
          <a:xfrm flipH="1">
            <a:off x="2754639" y="6207365"/>
            <a:ext cx="472097" cy="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630509" y="154320"/>
            <a:ext cx="0" cy="432000"/>
          </a:xfrm>
          <a:prstGeom prst="line">
            <a:avLst/>
          </a:prstGeom>
          <a:ln w="1016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262156" y="5899762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x</a:t>
            </a:r>
            <a:endParaRPr kumimoji="1" lang="ja-JP" altLang="en-US" sz="3600" dirty="0"/>
          </a:p>
        </p:txBody>
      </p:sp>
      <p:sp>
        <p:nvSpPr>
          <p:cNvPr id="52" name="角丸四角形 51"/>
          <p:cNvSpPr/>
          <p:nvPr/>
        </p:nvSpPr>
        <p:spPr>
          <a:xfrm>
            <a:off x="1741260" y="568734"/>
            <a:ext cx="8598494" cy="5331027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4683155" y="808892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7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en-US" altLang="ja-JP" b="1" dirty="0" err="1" smtClean="0"/>
              <a:t>chainer.links.EmbedID</a:t>
            </a:r>
            <a:r>
              <a:rPr lang="en-US" altLang="ja-JP" b="1" dirty="0" smtClean="0"/>
              <a:t>(</a:t>
            </a:r>
            <a:r>
              <a:rPr lang="ja-JP" altLang="en-US" sz="2800" b="1" dirty="0" smtClean="0"/>
              <a:t>３、４</a:t>
            </a:r>
            <a:r>
              <a:rPr lang="en-US" altLang="ja-JP" b="1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82470" y="5451624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誤差伝搬学習により、誤差を小さくする最適な符号を学習</a:t>
            </a:r>
            <a:endParaRPr kumimoji="1" lang="en-US" altLang="ja-JP" sz="2800" dirty="0" smtClean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838683"/>
              </p:ext>
            </p:extLst>
          </p:nvPr>
        </p:nvGraphicFramePr>
        <p:xfrm>
          <a:off x="2932600" y="1793631"/>
          <a:ext cx="8110539" cy="323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769"/>
                <a:gridCol w="1213339"/>
                <a:gridCol w="1248507"/>
                <a:gridCol w="1107831"/>
                <a:gridCol w="1266093"/>
              </a:tblGrid>
              <a:tr h="6202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入力記号</a:t>
                      </a:r>
                      <a:endParaRPr kumimoji="1" lang="ja-JP" altLang="en-US" sz="3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出力</a:t>
                      </a:r>
                      <a:r>
                        <a:rPr kumimoji="1" lang="en-US" altLang="ja-JP" sz="3200" dirty="0" smtClean="0"/>
                        <a:t>ID</a:t>
                      </a:r>
                      <a:endParaRPr kumimoji="1" lang="ja-JP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71704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０（Ａを表す）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0.8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-0.1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0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-0.05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  <a:tr h="8717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 smtClean="0"/>
                        <a:t>１（Ｂを表す）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0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-0.07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0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0.9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  <a:tr h="8717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 smtClean="0"/>
                        <a:t>２（Ｃを表す）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0.1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0.8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-0.1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0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2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図形グループ 36"/>
          <p:cNvGrpSpPr/>
          <p:nvPr/>
        </p:nvGrpSpPr>
        <p:grpSpPr>
          <a:xfrm>
            <a:off x="1876334" y="440469"/>
            <a:ext cx="7766707" cy="3061232"/>
            <a:chOff x="1755666" y="3110969"/>
            <a:chExt cx="7766707" cy="3061232"/>
          </a:xfrm>
        </p:grpSpPr>
        <p:cxnSp>
          <p:nvCxnSpPr>
            <p:cNvPr id="33" name="直線コネクタ 32"/>
            <p:cNvCxnSpPr/>
            <p:nvPr/>
          </p:nvCxnSpPr>
          <p:spPr>
            <a:xfrm flipH="1">
              <a:off x="3551081" y="4335159"/>
              <a:ext cx="4144447" cy="5506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3551081" y="5260617"/>
              <a:ext cx="4144447" cy="7657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4654863" y="5536792"/>
              <a:ext cx="0" cy="635409"/>
            </a:xfrm>
            <a:prstGeom prst="line">
              <a:avLst/>
            </a:prstGeom>
            <a:ln w="952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1755667" y="4017418"/>
              <a:ext cx="172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/>
                <a:t>C2 t-1</a:t>
              </a:r>
              <a:endParaRPr kumimoji="1" lang="ja-JP" altLang="en-US" sz="36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603532" y="4025367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C2t</a:t>
              </a:r>
              <a:endParaRPr kumimoji="1" lang="ja-JP" altLang="en-US" sz="36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1755666" y="5069582"/>
              <a:ext cx="1737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/>
                <a:t>h2 t-1</a:t>
              </a:r>
              <a:endParaRPr kumimoji="1" lang="ja-JP" altLang="en-US" sz="36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603532" y="5140796"/>
              <a:ext cx="9188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h2 t</a:t>
              </a:r>
              <a:endParaRPr kumimoji="1" lang="ja-JP" altLang="en-US" sz="3600" dirty="0"/>
            </a:p>
          </p:txBody>
        </p:sp>
        <p:cxnSp>
          <p:nvCxnSpPr>
            <p:cNvPr id="48" name="直線コネクタ 47"/>
            <p:cNvCxnSpPr/>
            <p:nvPr/>
          </p:nvCxnSpPr>
          <p:spPr>
            <a:xfrm>
              <a:off x="6723366" y="3110969"/>
              <a:ext cx="0" cy="1037492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角丸四角形 51"/>
            <p:cNvSpPr/>
            <p:nvPr/>
          </p:nvSpPr>
          <p:spPr>
            <a:xfrm>
              <a:off x="3675621" y="3811254"/>
              <a:ext cx="3800874" cy="1976602"/>
            </a:xfrm>
            <a:prstGeom prst="roundRect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/>
            <p:nvPr/>
          </p:nvCxnSpPr>
          <p:spPr>
            <a:xfrm>
              <a:off x="6723366" y="4527363"/>
              <a:ext cx="0" cy="671585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6101862" y="406204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1908066" y="3586899"/>
            <a:ext cx="7737853" cy="2737702"/>
            <a:chOff x="1755666" y="3434499"/>
            <a:chExt cx="7737853" cy="2737702"/>
          </a:xfrm>
        </p:grpSpPr>
        <p:cxnSp>
          <p:nvCxnSpPr>
            <p:cNvPr id="51" name="直線コネクタ 50"/>
            <p:cNvCxnSpPr/>
            <p:nvPr/>
          </p:nvCxnSpPr>
          <p:spPr>
            <a:xfrm flipH="1">
              <a:off x="3551081" y="4335159"/>
              <a:ext cx="4144447" cy="5506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3551081" y="5260617"/>
              <a:ext cx="4144447" cy="7657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4623131" y="5562600"/>
              <a:ext cx="0" cy="609601"/>
            </a:xfrm>
            <a:prstGeom prst="line">
              <a:avLst/>
            </a:prstGeom>
            <a:ln w="952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1755667" y="4017418"/>
              <a:ext cx="172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/>
                <a:t>C1 t-1</a:t>
              </a:r>
              <a:endParaRPr kumimoji="1" lang="ja-JP" altLang="en-US" sz="36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8603532" y="4025367"/>
              <a:ext cx="8242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C1t</a:t>
              </a:r>
              <a:endParaRPr kumimoji="1" lang="ja-JP" altLang="en-US" sz="3600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755666" y="5069582"/>
              <a:ext cx="1737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/>
                <a:t>h1 t-1</a:t>
              </a:r>
              <a:endParaRPr kumimoji="1" lang="ja-JP" altLang="en-US" sz="3600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8603532" y="5140796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h 1t</a:t>
              </a:r>
              <a:endParaRPr kumimoji="1" lang="ja-JP" altLang="en-US" sz="3600" dirty="0"/>
            </a:p>
          </p:txBody>
        </p:sp>
        <p:cxnSp>
          <p:nvCxnSpPr>
            <p:cNvPr id="60" name="直線コネクタ 59"/>
            <p:cNvCxnSpPr/>
            <p:nvPr/>
          </p:nvCxnSpPr>
          <p:spPr>
            <a:xfrm>
              <a:off x="6723366" y="3434499"/>
              <a:ext cx="0" cy="648000"/>
            </a:xfrm>
            <a:prstGeom prst="line">
              <a:avLst/>
            </a:prstGeom>
            <a:ln w="952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角丸四角形 60"/>
            <p:cNvSpPr/>
            <p:nvPr/>
          </p:nvSpPr>
          <p:spPr>
            <a:xfrm>
              <a:off x="3675621" y="3811254"/>
              <a:ext cx="3800874" cy="1976602"/>
            </a:xfrm>
            <a:prstGeom prst="roundRect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9396450" y="4005807"/>
              <a:ext cx="81658" cy="13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6723366" y="4527363"/>
              <a:ext cx="0" cy="671585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ボックス 63"/>
            <p:cNvSpPr txBox="1"/>
            <p:nvPr/>
          </p:nvSpPr>
          <p:spPr>
            <a:xfrm>
              <a:off x="6101862" y="406204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</p:grpSp>
      <p:cxnSp>
        <p:nvCxnSpPr>
          <p:cNvPr id="65" name="直線コネクタ 64"/>
          <p:cNvCxnSpPr/>
          <p:nvPr/>
        </p:nvCxnSpPr>
        <p:spPr>
          <a:xfrm>
            <a:off x="4775531" y="3544373"/>
            <a:ext cx="2088000" cy="0"/>
          </a:xfrm>
          <a:prstGeom prst="line">
            <a:avLst/>
          </a:prstGeom>
          <a:ln w="952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7144593" y="369813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Dropout</a:t>
            </a:r>
            <a:r>
              <a:rPr kumimoji="1" lang="ja-JP" altLang="en-US" sz="3200" dirty="0" smtClean="0"/>
              <a:t>、誤差の計算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66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67862" y="393046"/>
            <a:ext cx="1097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授業のすすめかた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・原則として実習です。その回のテキストをみて、各自のペースで演習を行って下さい。早く終ったら、次に進んで結構です。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・その回の演習が全て終ったら</a:t>
            </a:r>
            <a:r>
              <a:rPr kumimoji="1" lang="ja-JP" altLang="en-US" sz="2800" dirty="0"/>
              <a:t>、必要に応じて周りの人をアシストして下さい。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・やってみてわからない点は、その場で質問して下さい。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・途中で解説を行います。その場合は、作業をとめて聞いて下さい。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00642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1555859" y="217477"/>
            <a:ext cx="2164894" cy="6387375"/>
            <a:chOff x="1555859" y="217477"/>
            <a:chExt cx="2164894" cy="6387375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37" name="図形グループ 36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角丸四角形 51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9" name="図形グループ 48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55" name="直線コネクタ 54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角丸四角形 6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3" name="テキスト ボックス 2"/>
            <p:cNvSpPr txBox="1"/>
            <p:nvPr/>
          </p:nvSpPr>
          <p:spPr>
            <a:xfrm>
              <a:off x="2458869" y="14968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誤差１</a:t>
              </a:r>
              <a:endParaRPr kumimoji="1" lang="ja-JP" altLang="en-US" sz="28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smtClean="0"/>
                <a:t>「わ」</a:t>
              </a:r>
              <a:endParaRPr kumimoji="1" lang="ja-JP" altLang="en-US" sz="28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2363858" y="2174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「が」</a:t>
              </a:r>
              <a:endParaRPr kumimoji="1" lang="ja-JP" altLang="en-US" sz="2800" dirty="0"/>
            </a:p>
          </p:txBody>
        </p:sp>
        <p:cxnSp>
          <p:nvCxnSpPr>
            <p:cNvPr id="38" name="直線コネクタ 37"/>
            <p:cNvCxnSpPr/>
            <p:nvPr/>
          </p:nvCxnSpPr>
          <p:spPr>
            <a:xfrm flipH="1">
              <a:off x="2976769" y="828622"/>
              <a:ext cx="0" cy="576000"/>
            </a:xfrm>
            <a:prstGeom prst="line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図形グループ 38"/>
          <p:cNvGrpSpPr/>
          <p:nvPr/>
        </p:nvGrpSpPr>
        <p:grpSpPr>
          <a:xfrm>
            <a:off x="3627368" y="217477"/>
            <a:ext cx="2164894" cy="6387375"/>
            <a:chOff x="1555859" y="217477"/>
            <a:chExt cx="2164894" cy="6387375"/>
          </a:xfrm>
        </p:grpSpPr>
        <p:grpSp>
          <p:nvGrpSpPr>
            <p:cNvPr id="40" name="図形グループ 39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53" name="図形グループ 52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70" name="直線コネクタ 69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角丸四角形 7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66" name="図形グループ 65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67" name="直線コネクタ 66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角丸四角形 67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41" name="テキスト ボックス 40"/>
            <p:cNvSpPr txBox="1"/>
            <p:nvPr/>
          </p:nvSpPr>
          <p:spPr>
            <a:xfrm>
              <a:off x="2458869" y="14968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誤差２</a:t>
              </a:r>
              <a:endParaRPr kumimoji="1" lang="ja-JP" altLang="en-US" sz="28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「が」</a:t>
              </a:r>
              <a:endParaRPr kumimoji="1" lang="ja-JP" altLang="en-US" sz="28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363858" y="2174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「は」</a:t>
              </a:r>
              <a:endParaRPr kumimoji="1" lang="ja-JP" altLang="en-US" sz="2800" dirty="0"/>
            </a:p>
          </p:txBody>
        </p:sp>
        <p:cxnSp>
          <p:nvCxnSpPr>
            <p:cNvPr id="50" name="直線コネクタ 49"/>
            <p:cNvCxnSpPr/>
            <p:nvPr/>
          </p:nvCxnSpPr>
          <p:spPr>
            <a:xfrm flipH="1">
              <a:off x="2976769" y="828622"/>
              <a:ext cx="0" cy="576000"/>
            </a:xfrm>
            <a:prstGeom prst="line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図形グループ 72"/>
          <p:cNvGrpSpPr/>
          <p:nvPr/>
        </p:nvGrpSpPr>
        <p:grpSpPr>
          <a:xfrm>
            <a:off x="6615743" y="217477"/>
            <a:ext cx="2164894" cy="6387375"/>
            <a:chOff x="1555859" y="217477"/>
            <a:chExt cx="2164894" cy="6387375"/>
          </a:xfrm>
        </p:grpSpPr>
        <p:grpSp>
          <p:nvGrpSpPr>
            <p:cNvPr id="75" name="図形グループ 74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80" name="図形グループ 79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85" name="直線コネクタ 84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角丸四角形 85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81" name="図形グループ 80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82" name="直線コネクタ 81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角丸四角形 82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76" name="テキスト ボックス 75"/>
            <p:cNvSpPr txBox="1"/>
            <p:nvPr/>
          </p:nvSpPr>
          <p:spPr>
            <a:xfrm>
              <a:off x="2458869" y="14968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誤差９</a:t>
              </a:r>
              <a:endParaRPr kumimoji="1" lang="ja-JP" altLang="en-US" sz="2800" dirty="0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「あ」</a:t>
              </a:r>
              <a:endParaRPr kumimoji="1" lang="ja-JP" altLang="en-US" sz="2800" dirty="0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2363858" y="2174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「る」</a:t>
              </a:r>
              <a:endParaRPr kumimoji="1" lang="ja-JP" altLang="en-US" sz="2800" dirty="0"/>
            </a:p>
          </p:txBody>
        </p:sp>
        <p:cxnSp>
          <p:nvCxnSpPr>
            <p:cNvPr id="79" name="直線コネクタ 78"/>
            <p:cNvCxnSpPr/>
            <p:nvPr/>
          </p:nvCxnSpPr>
          <p:spPr>
            <a:xfrm flipH="1">
              <a:off x="2976769" y="828622"/>
              <a:ext cx="0" cy="576000"/>
            </a:xfrm>
            <a:prstGeom prst="line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テキスト ボックス 7"/>
          <p:cNvSpPr txBox="1"/>
          <p:nvPr/>
        </p:nvSpPr>
        <p:spPr>
          <a:xfrm>
            <a:off x="5602478" y="3813007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 ・</a:t>
            </a:r>
            <a:endParaRPr kumimoji="1" lang="ja-JP" altLang="en-US" sz="32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768796" y="15045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＋</a:t>
            </a:r>
            <a:endParaRPr kumimoji="1" lang="ja-JP" altLang="en-US" sz="28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723874" y="1506549"/>
            <a:ext cx="1815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＋</a:t>
            </a:r>
            <a:r>
              <a:rPr kumimoji="1" lang="ja-JP" altLang="en-US" sz="2800"/>
              <a:t>・ </a:t>
            </a:r>
            <a:r>
              <a:rPr kumimoji="1" lang="ja-JP" altLang="en-US" sz="2800" smtClean="0"/>
              <a:t>・</a:t>
            </a:r>
            <a:r>
              <a:rPr kumimoji="1" lang="ja-JP" altLang="en-US" sz="2800"/>
              <a:t> ＋</a:t>
            </a:r>
            <a:endParaRPr kumimoji="1" lang="ja-JP" altLang="en-US" sz="2800" dirty="0"/>
          </a:p>
          <a:p>
            <a:endParaRPr kumimoji="1" lang="en-US" altLang="ja-JP" sz="2800" dirty="0" smtClean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950511" y="1496840"/>
            <a:ext cx="304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＝　誤差合計</a:t>
            </a:r>
            <a:endParaRPr kumimoji="1" lang="ja-JP" altLang="en-US" sz="2800" dirty="0"/>
          </a:p>
        </p:txBody>
      </p:sp>
      <p:cxnSp>
        <p:nvCxnSpPr>
          <p:cNvPr id="107" name="直線コネクタ 106"/>
          <p:cNvCxnSpPr/>
          <p:nvPr/>
        </p:nvCxnSpPr>
        <p:spPr>
          <a:xfrm>
            <a:off x="10422746" y="2235701"/>
            <a:ext cx="0" cy="778420"/>
          </a:xfrm>
          <a:prstGeom prst="line">
            <a:avLst/>
          </a:prstGeom>
          <a:ln w="1016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8950511" y="3465138"/>
            <a:ext cx="3042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最小化するように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ウエイトを調整</a:t>
            </a:r>
            <a:endParaRPr kumimoji="1" lang="ja-JP" altLang="en-US" sz="2800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155205" y="4608652"/>
            <a:ext cx="304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一定時間ごと</a:t>
            </a:r>
            <a:endParaRPr kumimoji="1" lang="en-US" altLang="ja-JP" sz="2800" dirty="0" smtClean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1266090" y="3172386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V="1">
            <a:off x="1266090" y="3573794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V="1">
            <a:off x="1266090" y="4590950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1266090" y="4992358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9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3847472" y="1093455"/>
            <a:ext cx="8145027" cy="4209982"/>
            <a:chOff x="1752381" y="828622"/>
            <a:chExt cx="9290678" cy="5013836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1752381" y="828622"/>
              <a:ext cx="1968372" cy="5013836"/>
              <a:chOff x="1752381" y="828622"/>
              <a:chExt cx="1968372" cy="5013836"/>
            </a:xfrm>
          </p:grpSpPr>
          <p:grpSp>
            <p:nvGrpSpPr>
              <p:cNvPr id="2" name="図形グループ 1"/>
              <p:cNvGrpSpPr/>
              <p:nvPr/>
            </p:nvGrpSpPr>
            <p:grpSpPr>
              <a:xfrm>
                <a:off x="1752381" y="2062619"/>
                <a:ext cx="1549434" cy="3779839"/>
                <a:chOff x="3796289" y="440469"/>
                <a:chExt cx="3800874" cy="5037834"/>
              </a:xfrm>
            </p:grpSpPr>
            <p:grpSp>
              <p:nvGrpSpPr>
                <p:cNvPr id="37" name="図形グループ 36"/>
                <p:cNvGrpSpPr/>
                <p:nvPr/>
              </p:nvGrpSpPr>
              <p:grpSpPr>
                <a:xfrm>
                  <a:off x="3796289" y="440469"/>
                  <a:ext cx="3800874" cy="2676887"/>
                  <a:chOff x="3675621" y="3110969"/>
                  <a:chExt cx="3800874" cy="2676887"/>
                </a:xfrm>
              </p:grpSpPr>
              <p:cxnSp>
                <p:nvCxnSpPr>
                  <p:cNvPr id="48" name="直線コネクタ 47"/>
                  <p:cNvCxnSpPr/>
                  <p:nvPr/>
                </p:nvCxnSpPr>
                <p:spPr>
                  <a:xfrm>
                    <a:off x="6723366" y="3110969"/>
                    <a:ext cx="0" cy="1037492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角丸四角形 51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  <p:grpSp>
              <p:nvGrpSpPr>
                <p:cNvPr id="49" name="図形グループ 48"/>
                <p:cNvGrpSpPr/>
                <p:nvPr/>
              </p:nvGrpSpPr>
              <p:grpSpPr>
                <a:xfrm>
                  <a:off x="3796289" y="3117356"/>
                  <a:ext cx="3800874" cy="2360947"/>
                  <a:chOff x="3675621" y="3811254"/>
                  <a:chExt cx="3800874" cy="2360947"/>
                </a:xfrm>
              </p:grpSpPr>
              <p:cxnSp>
                <p:nvCxnSpPr>
                  <p:cNvPr id="55" name="直線コネクタ 54"/>
                  <p:cNvCxnSpPr/>
                  <p:nvPr/>
                </p:nvCxnSpPr>
                <p:spPr>
                  <a:xfrm>
                    <a:off x="4623131" y="5562600"/>
                    <a:ext cx="0" cy="609601"/>
                  </a:xfrm>
                  <a:prstGeom prst="line">
                    <a:avLst/>
                  </a:prstGeom>
                  <a:ln w="9525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角丸四角形 60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テキスト ボックス 63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</p:grpSp>
          <p:sp>
            <p:nvSpPr>
              <p:cNvPr id="3" name="テキスト ボックス 2"/>
              <p:cNvSpPr txBox="1"/>
              <p:nvPr/>
            </p:nvSpPr>
            <p:spPr>
              <a:xfrm>
                <a:off x="2458869" y="149684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誤差１</a:t>
                </a:r>
                <a:endParaRPr kumimoji="1" lang="ja-JP" altLang="en-US" sz="2800" dirty="0"/>
              </a:p>
            </p:txBody>
          </p:sp>
          <p:cxnSp>
            <p:nvCxnSpPr>
              <p:cNvPr id="38" name="直線コネクタ 37"/>
              <p:cNvCxnSpPr/>
              <p:nvPr/>
            </p:nvCxnSpPr>
            <p:spPr>
              <a:xfrm flipH="1">
                <a:off x="2976769" y="828622"/>
                <a:ext cx="0" cy="576000"/>
              </a:xfrm>
              <a:prstGeom prst="line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図形グループ 38"/>
            <p:cNvGrpSpPr/>
            <p:nvPr/>
          </p:nvGrpSpPr>
          <p:grpSpPr>
            <a:xfrm>
              <a:off x="3823890" y="828622"/>
              <a:ext cx="1968372" cy="5013836"/>
              <a:chOff x="1752381" y="828622"/>
              <a:chExt cx="1968372" cy="5013836"/>
            </a:xfrm>
          </p:grpSpPr>
          <p:grpSp>
            <p:nvGrpSpPr>
              <p:cNvPr id="40" name="図形グループ 39"/>
              <p:cNvGrpSpPr/>
              <p:nvPr/>
            </p:nvGrpSpPr>
            <p:grpSpPr>
              <a:xfrm>
                <a:off x="1752381" y="2062619"/>
                <a:ext cx="1549434" cy="3779839"/>
                <a:chOff x="3796289" y="440469"/>
                <a:chExt cx="3800874" cy="5037834"/>
              </a:xfrm>
            </p:grpSpPr>
            <p:grpSp>
              <p:nvGrpSpPr>
                <p:cNvPr id="53" name="図形グループ 52"/>
                <p:cNvGrpSpPr/>
                <p:nvPr/>
              </p:nvGrpSpPr>
              <p:grpSpPr>
                <a:xfrm>
                  <a:off x="3796289" y="440469"/>
                  <a:ext cx="3800874" cy="2676887"/>
                  <a:chOff x="3675621" y="3110969"/>
                  <a:chExt cx="3800874" cy="2676887"/>
                </a:xfrm>
              </p:grpSpPr>
              <p:cxnSp>
                <p:nvCxnSpPr>
                  <p:cNvPr id="70" name="直線コネクタ 69"/>
                  <p:cNvCxnSpPr/>
                  <p:nvPr/>
                </p:nvCxnSpPr>
                <p:spPr>
                  <a:xfrm>
                    <a:off x="6723366" y="3110969"/>
                    <a:ext cx="0" cy="1037492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角丸四角形 70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テキスト ボックス 71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  <p:grpSp>
              <p:nvGrpSpPr>
                <p:cNvPr id="66" name="図形グループ 65"/>
                <p:cNvGrpSpPr/>
                <p:nvPr/>
              </p:nvGrpSpPr>
              <p:grpSpPr>
                <a:xfrm>
                  <a:off x="3796289" y="3117356"/>
                  <a:ext cx="3800874" cy="2360947"/>
                  <a:chOff x="3675621" y="3811254"/>
                  <a:chExt cx="3800874" cy="2360947"/>
                </a:xfrm>
              </p:grpSpPr>
              <p:cxnSp>
                <p:nvCxnSpPr>
                  <p:cNvPr id="67" name="直線コネクタ 66"/>
                  <p:cNvCxnSpPr/>
                  <p:nvPr/>
                </p:nvCxnSpPr>
                <p:spPr>
                  <a:xfrm>
                    <a:off x="4623131" y="5562600"/>
                    <a:ext cx="0" cy="609601"/>
                  </a:xfrm>
                  <a:prstGeom prst="line">
                    <a:avLst/>
                  </a:prstGeom>
                  <a:ln w="9525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角丸四角形 67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テキスト ボックス 68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</p:grpSp>
          <p:sp>
            <p:nvSpPr>
              <p:cNvPr id="41" name="テキスト ボックス 40"/>
              <p:cNvSpPr txBox="1"/>
              <p:nvPr/>
            </p:nvSpPr>
            <p:spPr>
              <a:xfrm>
                <a:off x="2458869" y="149684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誤差２</a:t>
                </a:r>
                <a:endParaRPr kumimoji="1" lang="ja-JP" altLang="en-US" sz="2800" dirty="0"/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976769" y="828622"/>
                <a:ext cx="0" cy="576000"/>
              </a:xfrm>
              <a:prstGeom prst="line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図形グループ 72"/>
            <p:cNvGrpSpPr/>
            <p:nvPr/>
          </p:nvGrpSpPr>
          <p:grpSpPr>
            <a:xfrm>
              <a:off x="6812265" y="828622"/>
              <a:ext cx="1968372" cy="5013836"/>
              <a:chOff x="1752381" y="828622"/>
              <a:chExt cx="1968372" cy="5013836"/>
            </a:xfrm>
          </p:grpSpPr>
          <p:grpSp>
            <p:nvGrpSpPr>
              <p:cNvPr id="75" name="図形グループ 74"/>
              <p:cNvGrpSpPr/>
              <p:nvPr/>
            </p:nvGrpSpPr>
            <p:grpSpPr>
              <a:xfrm>
                <a:off x="1752381" y="2062619"/>
                <a:ext cx="1549434" cy="3779839"/>
                <a:chOff x="3796289" y="440469"/>
                <a:chExt cx="3800874" cy="5037834"/>
              </a:xfrm>
            </p:grpSpPr>
            <p:grpSp>
              <p:nvGrpSpPr>
                <p:cNvPr id="80" name="図形グループ 79"/>
                <p:cNvGrpSpPr/>
                <p:nvPr/>
              </p:nvGrpSpPr>
              <p:grpSpPr>
                <a:xfrm>
                  <a:off x="3796289" y="440469"/>
                  <a:ext cx="3800874" cy="2676887"/>
                  <a:chOff x="3675621" y="3110969"/>
                  <a:chExt cx="3800874" cy="2676887"/>
                </a:xfrm>
              </p:grpSpPr>
              <p:cxnSp>
                <p:nvCxnSpPr>
                  <p:cNvPr id="85" name="直線コネクタ 84"/>
                  <p:cNvCxnSpPr/>
                  <p:nvPr/>
                </p:nvCxnSpPr>
                <p:spPr>
                  <a:xfrm>
                    <a:off x="6723366" y="3110969"/>
                    <a:ext cx="0" cy="1037492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角丸四角形 85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テキスト ボックス 86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  <p:grpSp>
              <p:nvGrpSpPr>
                <p:cNvPr id="81" name="図形グループ 80"/>
                <p:cNvGrpSpPr/>
                <p:nvPr/>
              </p:nvGrpSpPr>
              <p:grpSpPr>
                <a:xfrm>
                  <a:off x="3796289" y="3117356"/>
                  <a:ext cx="3800874" cy="2360947"/>
                  <a:chOff x="3675621" y="3811254"/>
                  <a:chExt cx="3800874" cy="2360947"/>
                </a:xfrm>
              </p:grpSpPr>
              <p:cxnSp>
                <p:nvCxnSpPr>
                  <p:cNvPr id="82" name="直線コネクタ 81"/>
                  <p:cNvCxnSpPr/>
                  <p:nvPr/>
                </p:nvCxnSpPr>
                <p:spPr>
                  <a:xfrm>
                    <a:off x="4623131" y="5562600"/>
                    <a:ext cx="0" cy="609601"/>
                  </a:xfrm>
                  <a:prstGeom prst="line">
                    <a:avLst/>
                  </a:prstGeom>
                  <a:ln w="9525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角丸四角形 82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テキスト ボックス 83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</p:grpSp>
          <p:sp>
            <p:nvSpPr>
              <p:cNvPr id="76" name="テキスト ボックス 75"/>
              <p:cNvSpPr txBox="1"/>
              <p:nvPr/>
            </p:nvSpPr>
            <p:spPr>
              <a:xfrm>
                <a:off x="2458869" y="149684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誤差９</a:t>
                </a:r>
                <a:endParaRPr kumimoji="1" lang="ja-JP" altLang="en-US" sz="2800" dirty="0"/>
              </a:p>
            </p:txBody>
          </p:sp>
          <p:cxnSp>
            <p:nvCxnSpPr>
              <p:cNvPr id="79" name="直線コネクタ 78"/>
              <p:cNvCxnSpPr/>
              <p:nvPr/>
            </p:nvCxnSpPr>
            <p:spPr>
              <a:xfrm flipH="1">
                <a:off x="2976769" y="828622"/>
                <a:ext cx="0" cy="576000"/>
              </a:xfrm>
              <a:prstGeom prst="line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テキスト ボックス 7"/>
            <p:cNvSpPr txBox="1"/>
            <p:nvPr/>
          </p:nvSpPr>
          <p:spPr>
            <a:xfrm>
              <a:off x="5602478" y="3813007"/>
              <a:ext cx="10871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・ ・</a:t>
              </a:r>
              <a:endParaRPr kumimoji="1" lang="ja-JP" altLang="en-US" sz="3200" dirty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3768796" y="150458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＋</a:t>
              </a:r>
              <a:endParaRPr kumimoji="1" lang="ja-JP" altLang="en-US" sz="2800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5723874" y="1506549"/>
              <a:ext cx="18152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＋</a:t>
              </a:r>
              <a:r>
                <a:rPr kumimoji="1" lang="ja-JP" altLang="en-US" sz="2800"/>
                <a:t>・ </a:t>
              </a:r>
              <a:r>
                <a:rPr kumimoji="1" lang="ja-JP" altLang="en-US" sz="2800" smtClean="0"/>
                <a:t>・</a:t>
              </a:r>
              <a:r>
                <a:rPr kumimoji="1" lang="ja-JP" altLang="en-US" sz="2800"/>
                <a:t> ＋</a:t>
              </a:r>
              <a:endParaRPr kumimoji="1" lang="ja-JP" altLang="en-US" sz="2800" dirty="0"/>
            </a:p>
            <a:p>
              <a:endParaRPr kumimoji="1" lang="en-US" altLang="ja-JP" sz="2800" dirty="0" smtClean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8950511" y="1496840"/>
              <a:ext cx="2092548" cy="1136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＝　誤差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合計</a:t>
              </a:r>
              <a:endParaRPr kumimoji="1" lang="ja-JP" altLang="en-US" sz="2800" dirty="0"/>
            </a:p>
          </p:txBody>
        </p:sp>
      </p:grpSp>
      <p:cxnSp>
        <p:nvCxnSpPr>
          <p:cNvPr id="54" name="直線コネクタ 53"/>
          <p:cNvCxnSpPr/>
          <p:nvPr/>
        </p:nvCxnSpPr>
        <p:spPr>
          <a:xfrm>
            <a:off x="3091424" y="2945328"/>
            <a:ext cx="7291042" cy="50043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3091424" y="3417497"/>
            <a:ext cx="7291042" cy="50043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091424" y="4188127"/>
            <a:ext cx="7291042" cy="50043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091424" y="4660296"/>
            <a:ext cx="7291042" cy="50043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36462" y="2570788"/>
            <a:ext cx="1358370" cy="1245256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1036462" y="3816044"/>
            <a:ext cx="1358370" cy="1245256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3091424" y="1005693"/>
            <a:ext cx="0" cy="4923693"/>
          </a:xfrm>
          <a:prstGeom prst="line">
            <a:avLst/>
          </a:prstGeom>
          <a:ln w="825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444898" y="315852"/>
            <a:ext cx="3611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 smtClean="0"/>
              <a:t>unchain_backward</a:t>
            </a:r>
            <a:r>
              <a:rPr lang="en-US" altLang="ja-JP" sz="3200" dirty="0" smtClean="0"/>
              <a:t>() </a:t>
            </a: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4682" y="1443906"/>
            <a:ext cx="183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＝　誤差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合計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9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449" y="0"/>
            <a:ext cx="10018713" cy="1752599"/>
          </a:xfrm>
        </p:spPr>
        <p:txBody>
          <a:bodyPr/>
          <a:lstStyle/>
          <a:p>
            <a:r>
              <a:rPr kumimoji="1" lang="en-US" altLang="ja-JP" dirty="0" smtClean="0"/>
              <a:t>Perplexity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4403" y="2033953"/>
            <a:ext cx="11545890" cy="3124201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当惑、困惑</a:t>
            </a:r>
            <a:endParaRPr lang="en-US" altLang="ja-JP" sz="3200" dirty="0" smtClean="0"/>
          </a:p>
          <a:p>
            <a:r>
              <a:rPr lang="ja-JP" altLang="en-US" sz="3200" dirty="0" smtClean="0"/>
              <a:t>「わ」「が」「輩」「は」　→　次の単語の確率を計算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正解の「猫」の確率は、Ｐ（「猫」）</a:t>
            </a:r>
            <a:r>
              <a:rPr kumimoji="1" lang="en-US" altLang="ja-JP" sz="3200" dirty="0" smtClean="0"/>
              <a:t>=0.2</a:t>
            </a:r>
            <a:r>
              <a:rPr kumimoji="1" lang="ja-JP" altLang="en-US" sz="3200" dirty="0" smtClean="0"/>
              <a:t>　と計算された。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Perplexity</a:t>
            </a:r>
            <a:r>
              <a:rPr lang="ja-JP" altLang="en-US" sz="3200" dirty="0" smtClean="0"/>
              <a:t>　は　逆数の　５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単語は、数千あるが、モデルにより、５個の単語から１つ選ぶ程度になった　→　モデルの予測性能を表す。少ない方が性能がよい。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352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1450351" y="1464742"/>
            <a:ext cx="1745956" cy="4542233"/>
            <a:chOff x="1555859" y="2062619"/>
            <a:chExt cx="1745956" cy="4542233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37" name="図形グループ 36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角丸四角形 51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9" name="図形グループ 48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55" name="直線コネクタ 54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角丸四角形 6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31" name="テキスト ボックス 30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「私」</a:t>
              </a:r>
              <a:endParaRPr kumimoji="1" lang="ja-JP" altLang="en-US" sz="2800" dirty="0"/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3521860" y="1464742"/>
            <a:ext cx="1745956" cy="4542233"/>
            <a:chOff x="1555859" y="2062619"/>
            <a:chExt cx="1745956" cy="4542233"/>
          </a:xfrm>
        </p:grpSpPr>
        <p:grpSp>
          <p:nvGrpSpPr>
            <p:cNvPr id="40" name="図形グループ 39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53" name="図形グループ 52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70" name="直線コネクタ 69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角丸四角形 7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66" name="図形グループ 65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67" name="直線コネクタ 66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角丸四角形 67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42" name="テキスト ボックス 41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「は」</a:t>
              </a:r>
              <a:endParaRPr kumimoji="1" lang="ja-JP" altLang="en-US" sz="2800" dirty="0"/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5771812" y="1464742"/>
            <a:ext cx="1745956" cy="4542233"/>
            <a:chOff x="1555859" y="2062619"/>
            <a:chExt cx="1745956" cy="4542233"/>
          </a:xfrm>
        </p:grpSpPr>
        <p:grpSp>
          <p:nvGrpSpPr>
            <p:cNvPr id="75" name="図形グループ 74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80" name="図形グループ 79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85" name="直線コネクタ 84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角丸四角形 85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81" name="図形グループ 80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82" name="直線コネクタ 81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角丸四角形 82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77" name="テキスト ボックス 76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「な」</a:t>
              </a:r>
              <a:endParaRPr kumimoji="1" lang="ja-JP" altLang="en-US" sz="2800" dirty="0"/>
            </a:p>
          </p:txBody>
        </p:sp>
      </p:grpSp>
      <p:cxnSp>
        <p:nvCxnSpPr>
          <p:cNvPr id="11" name="直線コネクタ 10"/>
          <p:cNvCxnSpPr/>
          <p:nvPr/>
        </p:nvCxnSpPr>
        <p:spPr>
          <a:xfrm flipV="1">
            <a:off x="1160582" y="2574509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V="1">
            <a:off x="1160582" y="2975917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V="1">
            <a:off x="1160582" y="3993073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1160582" y="4394481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096396" y="575661"/>
            <a:ext cx="3611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文章の生成</a:t>
            </a: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329859" y="7604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「な」</a:t>
            </a:r>
            <a:endParaRPr kumimoji="1" lang="ja-JP" altLang="en-US" sz="2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579811" y="7604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「つ」</a:t>
            </a:r>
            <a:endParaRPr kumimoji="1" lang="ja-JP" altLang="en-US" sz="2800" dirty="0"/>
          </a:p>
        </p:txBody>
      </p:sp>
      <p:grpSp>
        <p:nvGrpSpPr>
          <p:cNvPr id="65" name="図形グループ 64"/>
          <p:cNvGrpSpPr/>
          <p:nvPr/>
        </p:nvGrpSpPr>
        <p:grpSpPr>
          <a:xfrm>
            <a:off x="8116630" y="1469961"/>
            <a:ext cx="1745956" cy="4542233"/>
            <a:chOff x="1555859" y="2062619"/>
            <a:chExt cx="1745956" cy="4542233"/>
          </a:xfrm>
        </p:grpSpPr>
        <p:grpSp>
          <p:nvGrpSpPr>
            <p:cNvPr id="74" name="図形グループ 73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89" name="図形グループ 88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94" name="直線コネクタ 93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角丸四角形 94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テキスト ボックス 95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90" name="図形グループ 89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91" name="直線コネクタ 90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角丸四角形 91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テキスト ボックス 92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88" name="テキスト ボックス 87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「つ」</a:t>
              </a:r>
              <a:endParaRPr kumimoji="1" lang="ja-JP" altLang="en-US" sz="2800" dirty="0"/>
            </a:p>
          </p:txBody>
        </p:sp>
      </p:grpSp>
      <p:sp>
        <p:nvSpPr>
          <p:cNvPr id="97" name="テキスト ボックス 96"/>
          <p:cNvSpPr txBox="1"/>
          <p:nvPr/>
        </p:nvSpPr>
        <p:spPr>
          <a:xfrm>
            <a:off x="8859332" y="755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「め」</a:t>
            </a:r>
            <a:endParaRPr kumimoji="1" lang="ja-JP" altLang="en-US" sz="2800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5320570" y="999825"/>
            <a:ext cx="720922" cy="4753106"/>
            <a:chOff x="5320570" y="999825"/>
            <a:chExt cx="720922" cy="4753106"/>
          </a:xfrm>
        </p:grpSpPr>
        <p:cxnSp>
          <p:nvCxnSpPr>
            <p:cNvPr id="18" name="カギ線コネクタ 17"/>
            <p:cNvCxnSpPr/>
            <p:nvPr/>
          </p:nvCxnSpPr>
          <p:spPr>
            <a:xfrm rot="16200000" flipH="1">
              <a:off x="3431492" y="3142931"/>
              <a:ext cx="4752000" cy="468000"/>
            </a:xfrm>
            <a:prstGeom prst="bentConnector2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320570" y="999825"/>
              <a:ext cx="252000" cy="4612"/>
            </a:xfrm>
            <a:prstGeom prst="line">
              <a:avLst/>
            </a:prstGeom>
            <a:ln w="539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図形グループ 97"/>
          <p:cNvGrpSpPr/>
          <p:nvPr/>
        </p:nvGrpSpPr>
        <p:grpSpPr>
          <a:xfrm>
            <a:off x="7671972" y="992259"/>
            <a:ext cx="720922" cy="4753106"/>
            <a:chOff x="5320570" y="999825"/>
            <a:chExt cx="720922" cy="4753106"/>
          </a:xfrm>
        </p:grpSpPr>
        <p:cxnSp>
          <p:nvCxnSpPr>
            <p:cNvPr id="99" name="カギ線コネクタ 98"/>
            <p:cNvCxnSpPr/>
            <p:nvPr/>
          </p:nvCxnSpPr>
          <p:spPr>
            <a:xfrm rot="16200000" flipH="1">
              <a:off x="3431492" y="3142931"/>
              <a:ext cx="4752000" cy="468000"/>
            </a:xfrm>
            <a:prstGeom prst="bentConnector2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5320570" y="999825"/>
              <a:ext cx="252000" cy="4612"/>
            </a:xfrm>
            <a:prstGeom prst="line">
              <a:avLst/>
            </a:prstGeom>
            <a:ln w="539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角丸四角形 24"/>
          <p:cNvSpPr/>
          <p:nvPr/>
        </p:nvSpPr>
        <p:spPr>
          <a:xfrm>
            <a:off x="1492145" y="5449461"/>
            <a:ext cx="3313928" cy="592684"/>
          </a:xfrm>
          <a:prstGeom prst="roundRect">
            <a:avLst/>
          </a:prstGeom>
          <a:noFill/>
          <a:ln w="603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27315" y="6172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初期化テキスト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76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2892" y="5468816"/>
            <a:ext cx="1157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利用が終ったら、</a:t>
            </a:r>
            <a:r>
              <a:rPr kumimoji="1" lang="ja-JP" altLang="en-US" sz="3600" b="1" u="sng" dirty="0" smtClean="0"/>
              <a:t>必ず</a:t>
            </a:r>
            <a:r>
              <a:rPr kumimoji="1" lang="ja-JP" altLang="en-US" sz="3600" dirty="0" smtClean="0"/>
              <a:t>インスタンスを</a:t>
            </a:r>
            <a:r>
              <a:rPr kumimoji="1" lang="ja-JP" altLang="en-US" sz="3600" b="1" u="sng" dirty="0" smtClean="0"/>
              <a:t>停止</a:t>
            </a:r>
            <a:r>
              <a:rPr kumimoji="1" lang="ja-JP" altLang="en-US" sz="3600" dirty="0" smtClean="0"/>
              <a:t>して下さい</a:t>
            </a:r>
            <a:r>
              <a:rPr kumimoji="1" lang="ja-JP" altLang="en-US" sz="2400" dirty="0" smtClean="0"/>
              <a:t>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5077" y="477772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インスタンスの停止（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重要</a:t>
            </a:r>
            <a:r>
              <a:rPr kumimoji="1" lang="ja-JP" altLang="en-US" sz="3600" dirty="0" smtClean="0"/>
              <a:t>）</a:t>
            </a:r>
            <a:endParaRPr kumimoji="1" lang="ja-JP" altLang="en-US" sz="3600" dirty="0"/>
          </a:p>
        </p:txBody>
      </p:sp>
      <p:pic>
        <p:nvPicPr>
          <p:cNvPr id="3073" name="Picture 1" descr="age24image16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" y="1411756"/>
            <a:ext cx="12079558" cy="348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コピー＆ペースト用のテキスト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lang="ja-JP" altLang="en-US" sz="4000" dirty="0" smtClean="0"/>
              <a:t>コマンドや</a:t>
            </a:r>
            <a:r>
              <a:rPr lang="en-US" altLang="ja-JP" sz="4000" dirty="0" smtClean="0"/>
              <a:t>URL</a:t>
            </a:r>
            <a:r>
              <a:rPr lang="ja-JP" altLang="en-US" sz="4000" dirty="0" smtClean="0"/>
              <a:t>の入力ミスを防ぐためのテキストを準備しました。</a:t>
            </a:r>
            <a:endParaRPr lang="en-US" altLang="ja-JP" sz="4000" dirty="0" smtClean="0"/>
          </a:p>
          <a:p>
            <a:r>
              <a:rPr lang="ja-JP" altLang="en-US" sz="4000" dirty="0"/>
              <a:t>コピー＆</a:t>
            </a:r>
            <a:r>
              <a:rPr lang="ja-JP" altLang="en-US" sz="4000" dirty="0" smtClean="0"/>
              <a:t>ペーストして適宜使って下さい。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53760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今日の授業の内容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ＬＳＴＭの仕組み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作家風の文章の作成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753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 smtClean="0"/>
              <a:t>リカレントニューラルネットワーク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73" y="1664677"/>
            <a:ext cx="2746103" cy="4263056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8088922" y="52814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入力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88922" y="182895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出力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22" y="355517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内部状態</a:t>
            </a:r>
            <a:endParaRPr kumimoji="1" lang="ja-JP" altLang="en-US" sz="3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5695" y="35551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u="sng" dirty="0" smtClean="0"/>
              <a:t>ループを持つ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26936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 smtClean="0"/>
              <a:t>リカレントニューラルネットワーク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99439"/>
            <a:ext cx="10018712" cy="2632411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5730478" y="5212468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時間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→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5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 smtClean="0"/>
              <a:t>リカレントニューラルネットワーク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82" y="2174630"/>
            <a:ext cx="6778235" cy="3124200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3579336" y="5360350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我　　輩　　</a:t>
            </a:r>
            <a:r>
              <a:rPr kumimoji="1" lang="en-US" altLang="ja-JP" sz="3600" dirty="0" smtClean="0"/>
              <a:t> </a:t>
            </a:r>
            <a:r>
              <a:rPr kumimoji="1" lang="ja-JP" altLang="en-US" sz="3600" dirty="0" smtClean="0"/>
              <a:t>は　　</a:t>
            </a:r>
            <a:r>
              <a:rPr kumimoji="1" lang="en-US" altLang="ja-JP" sz="3600" dirty="0" smtClean="0"/>
              <a:t> </a:t>
            </a:r>
            <a:r>
              <a:rPr kumimoji="1" lang="ja-JP" altLang="en-US" sz="3600" dirty="0" smtClean="0"/>
              <a:t>猫　</a:t>
            </a:r>
            <a:r>
              <a:rPr kumimoji="1" lang="en-US" altLang="ja-JP" sz="3600" dirty="0" smtClean="0"/>
              <a:t>      </a:t>
            </a:r>
            <a:r>
              <a:rPr kumimoji="1" lang="ja-JP" altLang="en-US" sz="3600" dirty="0" smtClean="0"/>
              <a:t>で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7703" y="1564138"/>
            <a:ext cx="647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輩　　</a:t>
            </a:r>
            <a:r>
              <a:rPr kumimoji="1" lang="en-US" altLang="ja-JP" sz="3600" dirty="0" smtClean="0"/>
              <a:t> </a:t>
            </a:r>
            <a:r>
              <a:rPr kumimoji="1" lang="ja-JP" altLang="en-US" sz="3600" dirty="0" smtClean="0"/>
              <a:t>は　　猫</a:t>
            </a:r>
            <a:r>
              <a:rPr kumimoji="1" lang="en-US" altLang="ja-JP" sz="3600" dirty="0" smtClean="0"/>
              <a:t>           </a:t>
            </a:r>
            <a:r>
              <a:rPr kumimoji="1" lang="ja-JP" altLang="en-US" sz="3600" dirty="0" smtClean="0"/>
              <a:t>で　</a:t>
            </a:r>
            <a:r>
              <a:rPr kumimoji="1" lang="en-US" altLang="ja-JP" sz="3600" dirty="0" smtClean="0"/>
              <a:t> </a:t>
            </a:r>
            <a:r>
              <a:rPr kumimoji="1" lang="ja-JP" altLang="en-US" sz="3600" dirty="0" smtClean="0"/>
              <a:t>　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8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 smtClean="0"/>
              <a:t>リカレントニューラルネットワーク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65" y="1765925"/>
            <a:ext cx="9070605" cy="3124200"/>
          </a:xfrm>
        </p:spPr>
      </p:pic>
      <p:sp>
        <p:nvSpPr>
          <p:cNvPr id="10" name="テキスト ボックス 9"/>
          <p:cNvSpPr txBox="1"/>
          <p:nvPr/>
        </p:nvSpPr>
        <p:spPr>
          <a:xfrm>
            <a:off x="2061033" y="5037717"/>
            <a:ext cx="9520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単純な</a:t>
            </a:r>
            <a:r>
              <a:rPr lang="ja-JP" altLang="en-US" sz="2800" dirty="0" smtClean="0"/>
              <a:t>リカレントニューラルネットワーク</a:t>
            </a:r>
            <a:r>
              <a:rPr kumimoji="1" lang="ja-JP" altLang="en-US" sz="2800" dirty="0" smtClean="0"/>
              <a:t>の場合、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階層が深くなると学習が</a:t>
            </a:r>
            <a:r>
              <a:rPr kumimoji="1" lang="ja-JP" altLang="en-US" sz="2800" dirty="0"/>
              <a:t>難しくなる（長期依存性の問題）</a:t>
            </a:r>
          </a:p>
        </p:txBody>
      </p:sp>
    </p:spTree>
    <p:extLst>
      <p:ext uri="{BB962C8B-B14F-4D97-AF65-F5344CB8AC3E}">
        <p14:creationId xmlns:p14="http://schemas.microsoft.com/office/powerpoint/2010/main" val="152316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 smtClean="0"/>
              <a:t>リカレントニューラルネットワーク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　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61033" y="5037717"/>
            <a:ext cx="9520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単純な</a:t>
            </a:r>
            <a:r>
              <a:rPr lang="ja-JP" altLang="en-US" sz="2800" dirty="0" smtClean="0"/>
              <a:t>リカレントニューラルネットワーク</a:t>
            </a:r>
            <a:r>
              <a:rPr kumimoji="1" lang="ja-JP" altLang="en-US" sz="2800" dirty="0" smtClean="0"/>
              <a:t>の場合、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階層が深くなると学習が</a:t>
            </a:r>
            <a:r>
              <a:rPr kumimoji="1" lang="ja-JP" altLang="en-US" sz="2800" dirty="0"/>
              <a:t>難しくなる（長期依存性の問題）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79" y="1559169"/>
            <a:ext cx="8348577" cy="3124200"/>
          </a:xfrm>
        </p:spPr>
      </p:pic>
    </p:spTree>
    <p:extLst>
      <p:ext uri="{BB962C8B-B14F-4D97-AF65-F5344CB8AC3E}">
        <p14:creationId xmlns:p14="http://schemas.microsoft.com/office/powerpoint/2010/main" val="1299366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10992</TotalTime>
  <Words>650</Words>
  <Application>Microsoft Macintosh PowerPoint</Application>
  <PresentationFormat>ワイド画面</PresentationFormat>
  <Paragraphs>171</Paragraphs>
  <Slides>24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Corbel</vt:lpstr>
      <vt:lpstr>HGｺﾞｼｯｸM</vt:lpstr>
      <vt:lpstr>Yu Gothic</vt:lpstr>
      <vt:lpstr>Arial</vt:lpstr>
      <vt:lpstr>視差</vt:lpstr>
      <vt:lpstr>ディープラニング入門 第５回</vt:lpstr>
      <vt:lpstr>PowerPoint プレゼンテーション</vt:lpstr>
      <vt:lpstr>コピー＆ペースト用のテキスト</vt:lpstr>
      <vt:lpstr>今日の授業の内容</vt:lpstr>
      <vt:lpstr>リカレントニューラルネットワーク</vt:lpstr>
      <vt:lpstr>リカレントニューラルネットワーク</vt:lpstr>
      <vt:lpstr>リカレントニューラルネットワーク</vt:lpstr>
      <vt:lpstr>リカレントニューラルネットワーク</vt:lpstr>
      <vt:lpstr>リカレントニューラルネットワーク</vt:lpstr>
      <vt:lpstr>LSTMネットワーク （Long Short Term Memory）</vt:lpstr>
      <vt:lpstr>LSTMネットワーク （Long Short Term Memory）</vt:lpstr>
      <vt:lpstr>内部状態の伝搬</vt:lpstr>
      <vt:lpstr>忘却ゲート</vt:lpstr>
      <vt:lpstr>入力ゲート</vt:lpstr>
      <vt:lpstr>新しい内部状態を作成する</vt:lpstr>
      <vt:lpstr>出力ゲート</vt:lpstr>
      <vt:lpstr>PowerPoint プレゼンテーション</vt:lpstr>
      <vt:lpstr>chainer.links.EmbedID(３、４)</vt:lpstr>
      <vt:lpstr>PowerPoint プレゼンテーション</vt:lpstr>
      <vt:lpstr>PowerPoint プレゼンテーション</vt:lpstr>
      <vt:lpstr>PowerPoint プレゼンテーション</vt:lpstr>
      <vt:lpstr>Perplexity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ディープラニング入門</dc:title>
  <dc:creator>中谷賢一</dc:creator>
  <cp:lastModifiedBy>中谷賢一</cp:lastModifiedBy>
  <cp:revision>190</cp:revision>
  <cp:lastPrinted>2017-10-05T09:13:05Z</cp:lastPrinted>
  <dcterms:created xsi:type="dcterms:W3CDTF">2017-09-26T07:21:28Z</dcterms:created>
  <dcterms:modified xsi:type="dcterms:W3CDTF">2017-11-14T08:17:25Z</dcterms:modified>
</cp:coreProperties>
</file>