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handoutMasterIdLst>
    <p:handoutMasterId r:id="rId60"/>
  </p:handoutMasterIdLst>
  <p:sldIdLst>
    <p:sldId id="256" r:id="rId2"/>
    <p:sldId id="270" r:id="rId3"/>
    <p:sldId id="315" r:id="rId4"/>
    <p:sldId id="314" r:id="rId5"/>
    <p:sldId id="392" r:id="rId6"/>
    <p:sldId id="390" r:id="rId7"/>
    <p:sldId id="391" r:id="rId8"/>
    <p:sldId id="388" r:id="rId9"/>
    <p:sldId id="389" r:id="rId10"/>
    <p:sldId id="377" r:id="rId11"/>
    <p:sldId id="393" r:id="rId12"/>
    <p:sldId id="394" r:id="rId13"/>
    <p:sldId id="395" r:id="rId14"/>
    <p:sldId id="396" r:id="rId15"/>
    <p:sldId id="414" r:id="rId16"/>
    <p:sldId id="411" r:id="rId17"/>
    <p:sldId id="410" r:id="rId18"/>
    <p:sldId id="398" r:id="rId19"/>
    <p:sldId id="418" r:id="rId20"/>
    <p:sldId id="400" r:id="rId21"/>
    <p:sldId id="415" r:id="rId22"/>
    <p:sldId id="416" r:id="rId23"/>
    <p:sldId id="417" r:id="rId24"/>
    <p:sldId id="413" r:id="rId25"/>
    <p:sldId id="402" r:id="rId26"/>
    <p:sldId id="403" r:id="rId27"/>
    <p:sldId id="412" r:id="rId28"/>
    <p:sldId id="404" r:id="rId29"/>
    <p:sldId id="405" r:id="rId30"/>
    <p:sldId id="419" r:id="rId31"/>
    <p:sldId id="406" r:id="rId32"/>
    <p:sldId id="423" r:id="rId33"/>
    <p:sldId id="424" r:id="rId34"/>
    <p:sldId id="420" r:id="rId35"/>
    <p:sldId id="421" r:id="rId36"/>
    <p:sldId id="425" r:id="rId37"/>
    <p:sldId id="430" r:id="rId38"/>
    <p:sldId id="368" r:id="rId39"/>
    <p:sldId id="426" r:id="rId40"/>
    <p:sldId id="427" r:id="rId41"/>
    <p:sldId id="428" r:id="rId42"/>
    <p:sldId id="429" r:id="rId43"/>
    <p:sldId id="407" r:id="rId44"/>
    <p:sldId id="342" r:id="rId45"/>
    <p:sldId id="357" r:id="rId46"/>
    <p:sldId id="358" r:id="rId47"/>
    <p:sldId id="359" r:id="rId48"/>
    <p:sldId id="321" r:id="rId49"/>
    <p:sldId id="431" r:id="rId50"/>
    <p:sldId id="432" r:id="rId51"/>
    <p:sldId id="433" r:id="rId52"/>
    <p:sldId id="439" r:id="rId53"/>
    <p:sldId id="434" r:id="rId54"/>
    <p:sldId id="435" r:id="rId55"/>
    <p:sldId id="436" r:id="rId56"/>
    <p:sldId id="437" r:id="rId57"/>
    <p:sldId id="438"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 userDrawn="1">
          <p15:clr>
            <a:srgbClr val="A4A3A4"/>
          </p15:clr>
        </p15:guide>
        <p15:guide id="2" pos="3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63"/>
    <p:restoredTop sz="77718" autoAdjust="0"/>
  </p:normalViewPr>
  <p:slideViewPr>
    <p:cSldViewPr snapToGrid="0" snapToObjects="1">
      <p:cViewPr>
        <p:scale>
          <a:sx n="60" d="100"/>
          <a:sy n="60" d="100"/>
        </p:scale>
        <p:origin x="800" y="456"/>
      </p:cViewPr>
      <p:guideLst>
        <p:guide orient="horz" pos="73"/>
        <p:guide pos="3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1793E-C1B4-6A40-AD01-71D613AEAE0B}" type="datetimeFigureOut">
              <a:rPr kumimoji="1" lang="ja-JP" altLang="en-US" smtClean="0"/>
              <a:t>2018/2/4</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36DD31-CDC4-6E48-BC19-C8497CB9C430}" type="slidenum">
              <a:rPr kumimoji="1" lang="ja-JP" altLang="en-US" smtClean="0"/>
              <a:t>‹#›</a:t>
            </a:fld>
            <a:endParaRPr kumimoji="1" lang="ja-JP" altLang="en-US"/>
          </a:p>
        </p:txBody>
      </p:sp>
    </p:spTree>
    <p:extLst>
      <p:ext uri="{BB962C8B-B14F-4D97-AF65-F5344CB8AC3E}">
        <p14:creationId xmlns:p14="http://schemas.microsoft.com/office/powerpoint/2010/main" val="103671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3A346-FEDB-BF4B-A0FA-332C20871016}" type="datetimeFigureOut">
              <a:rPr kumimoji="1" lang="ja-JP" altLang="en-US" smtClean="0"/>
              <a:t>2018/2/4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FB262-1AE8-E14F-8620-8021C4CD87D9}" type="slidenum">
              <a:rPr kumimoji="1" lang="ja-JP" altLang="en-US" smtClean="0"/>
              <a:t>‹#›</a:t>
            </a:fld>
            <a:endParaRPr kumimoji="1" lang="ja-JP" altLang="en-US"/>
          </a:p>
        </p:txBody>
      </p:sp>
    </p:spTree>
    <p:extLst>
      <p:ext uri="{BB962C8B-B14F-4D97-AF65-F5344CB8AC3E}">
        <p14:creationId xmlns:p14="http://schemas.microsoft.com/office/powerpoint/2010/main" val="12902342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a:t>
            </a:fld>
            <a:endParaRPr kumimoji="1" lang="ja-JP" altLang="en-US"/>
          </a:p>
        </p:txBody>
      </p:sp>
    </p:spTree>
    <p:extLst>
      <p:ext uri="{BB962C8B-B14F-4D97-AF65-F5344CB8AC3E}">
        <p14:creationId xmlns:p14="http://schemas.microsoft.com/office/powerpoint/2010/main" val="1775982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10</a:t>
            </a:fld>
            <a:endParaRPr kumimoji="1" lang="ja-JP" altLang="en-US"/>
          </a:p>
        </p:txBody>
      </p:sp>
    </p:spTree>
    <p:extLst>
      <p:ext uri="{BB962C8B-B14F-4D97-AF65-F5344CB8AC3E}">
        <p14:creationId xmlns:p14="http://schemas.microsoft.com/office/powerpoint/2010/main" val="704350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11</a:t>
            </a:fld>
            <a:endParaRPr kumimoji="1" lang="ja-JP" altLang="en-US"/>
          </a:p>
        </p:txBody>
      </p:sp>
    </p:spTree>
    <p:extLst>
      <p:ext uri="{BB962C8B-B14F-4D97-AF65-F5344CB8AC3E}">
        <p14:creationId xmlns:p14="http://schemas.microsoft.com/office/powerpoint/2010/main" val="1231094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12</a:t>
            </a:fld>
            <a:endParaRPr kumimoji="1" lang="ja-JP" altLang="en-US"/>
          </a:p>
        </p:txBody>
      </p:sp>
    </p:spTree>
    <p:extLst>
      <p:ext uri="{BB962C8B-B14F-4D97-AF65-F5344CB8AC3E}">
        <p14:creationId xmlns:p14="http://schemas.microsoft.com/office/powerpoint/2010/main" val="3779025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13</a:t>
            </a:fld>
            <a:endParaRPr kumimoji="1" lang="ja-JP" altLang="en-US"/>
          </a:p>
        </p:txBody>
      </p:sp>
    </p:spTree>
    <p:extLst>
      <p:ext uri="{BB962C8B-B14F-4D97-AF65-F5344CB8AC3E}">
        <p14:creationId xmlns:p14="http://schemas.microsoft.com/office/powerpoint/2010/main" val="2495352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14</a:t>
            </a:fld>
            <a:endParaRPr kumimoji="1" lang="ja-JP" altLang="en-US"/>
          </a:p>
        </p:txBody>
      </p:sp>
    </p:spTree>
    <p:extLst>
      <p:ext uri="{BB962C8B-B14F-4D97-AF65-F5344CB8AC3E}">
        <p14:creationId xmlns:p14="http://schemas.microsoft.com/office/powerpoint/2010/main" val="60410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kern="1200" dirty="0" err="1">
                <a:solidFill>
                  <a:schemeClr val="tx1"/>
                </a:solidFill>
                <a:effectLst/>
                <a:latin typeface="+mn-lt"/>
                <a:ea typeface="+mn-ea"/>
                <a:cs typeface="+mn-cs"/>
              </a:rPr>
              <a:t>Jubatus</a:t>
            </a:r>
            <a:r>
              <a:rPr kumimoji="1" lang="ja-JP" altLang="en-US" sz="1200" b="0" i="0" kern="1200" dirty="0">
                <a:solidFill>
                  <a:schemeClr val="tx1"/>
                </a:solidFill>
                <a:effectLst/>
                <a:latin typeface="+mn-lt"/>
                <a:ea typeface="+mn-ea"/>
                <a:cs typeface="+mn-cs"/>
              </a:rPr>
              <a:t>での外れ値検知では、</a:t>
            </a:r>
            <a:r>
              <a:rPr kumimoji="1" lang="en-US" altLang="ja-JP" sz="1200" b="0" i="0" kern="1200" dirty="0">
                <a:solidFill>
                  <a:schemeClr val="tx1"/>
                </a:solidFill>
                <a:effectLst/>
                <a:latin typeface="+mn-lt"/>
                <a:ea typeface="+mn-ea"/>
                <a:cs typeface="+mn-cs"/>
              </a:rPr>
              <a:t>LOF</a:t>
            </a:r>
            <a:r>
              <a:rPr kumimoji="1" lang="ja-JP" altLang="en-US" sz="1200" b="0" i="0" kern="1200" dirty="0">
                <a:solidFill>
                  <a:schemeClr val="tx1"/>
                </a:solidFill>
                <a:effectLst/>
                <a:latin typeface="+mn-lt"/>
                <a:ea typeface="+mn-ea"/>
                <a:cs typeface="+mn-cs"/>
              </a:rPr>
              <a:t>（</a:t>
            </a:r>
            <a:r>
              <a:rPr kumimoji="1" lang="en-US" altLang="ja-JP" sz="1200" b="0" i="0" kern="1200" dirty="0">
                <a:solidFill>
                  <a:schemeClr val="tx1"/>
                </a:solidFill>
                <a:effectLst/>
                <a:latin typeface="+mn-lt"/>
                <a:ea typeface="+mn-ea"/>
                <a:cs typeface="+mn-cs"/>
              </a:rPr>
              <a:t>Local Outlier Factor)</a:t>
            </a:r>
            <a:r>
              <a:rPr kumimoji="1" lang="ja-JP" altLang="en-US" sz="1200" b="0" i="0" kern="1200" dirty="0">
                <a:solidFill>
                  <a:schemeClr val="tx1"/>
                </a:solidFill>
                <a:effectLst/>
                <a:latin typeface="+mn-lt"/>
                <a:ea typeface="+mn-ea"/>
                <a:cs typeface="+mn-cs"/>
              </a:rPr>
              <a:t>をサポートしています。 </a:t>
            </a:r>
            <a:r>
              <a:rPr kumimoji="1" lang="en-US" altLang="ja-JP" sz="1200" b="0" i="0" kern="1200" dirty="0">
                <a:solidFill>
                  <a:schemeClr val="tx1"/>
                </a:solidFill>
                <a:effectLst/>
                <a:latin typeface="+mn-lt"/>
                <a:ea typeface="+mn-ea"/>
                <a:cs typeface="+mn-cs"/>
              </a:rPr>
              <a:t>LOF</a:t>
            </a:r>
            <a:r>
              <a:rPr kumimoji="1" lang="ja-JP" altLang="en-US" sz="1200" b="0" i="0" kern="1200" dirty="0">
                <a:solidFill>
                  <a:schemeClr val="tx1"/>
                </a:solidFill>
                <a:effectLst/>
                <a:latin typeface="+mn-lt"/>
                <a:ea typeface="+mn-ea"/>
                <a:cs typeface="+mn-cs"/>
              </a:rPr>
              <a:t>とは、</a:t>
            </a:r>
            <a:r>
              <a:rPr kumimoji="1" lang="en-US" altLang="ja-JP" sz="1200" b="0"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次元空間で、近く（近傍）にある点がどの程度あるかを調べる事で、外れ値を検出する方法です。 不正検知、障害検知などに利用することができます。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推薦（</a:t>
            </a:r>
            <a:r>
              <a:rPr kumimoji="1" lang="en-US" altLang="ja-JP" sz="1200" b="0" i="0" kern="1200" dirty="0">
                <a:solidFill>
                  <a:schemeClr val="tx1"/>
                </a:solidFill>
                <a:effectLst/>
                <a:latin typeface="+mn-lt"/>
                <a:ea typeface="+mn-ea"/>
                <a:cs typeface="+mn-cs"/>
              </a:rPr>
              <a:t>Recommender</a:t>
            </a:r>
            <a:r>
              <a:rPr kumimoji="1" lang="ja-JP" altLang="en-US" sz="1200" b="0" i="0" kern="1200" dirty="0">
                <a:solidFill>
                  <a:schemeClr val="tx1"/>
                </a:solidFill>
                <a:effectLst/>
                <a:latin typeface="+mn-lt"/>
                <a:ea typeface="+mn-ea"/>
                <a:cs typeface="+mn-cs"/>
              </a:rPr>
              <a:t>）とは、類似するデータの推薦やデータ中の同属性の推薦を行う機能であり、検索サイト連動広告や</a:t>
            </a:r>
            <a:r>
              <a:rPr kumimoji="1" lang="en-US" altLang="ja-JP" sz="1200" b="0" i="0" kern="1200" dirty="0">
                <a:solidFill>
                  <a:schemeClr val="tx1"/>
                </a:solidFill>
                <a:effectLst/>
                <a:latin typeface="+mn-lt"/>
                <a:ea typeface="+mn-ea"/>
                <a:cs typeface="+mn-cs"/>
              </a:rPr>
              <a:t>EC</a:t>
            </a:r>
            <a:r>
              <a:rPr kumimoji="1" lang="ja-JP" altLang="en-US" sz="1200" b="0" i="0" kern="1200" dirty="0">
                <a:solidFill>
                  <a:schemeClr val="tx1"/>
                </a:solidFill>
                <a:effectLst/>
                <a:latin typeface="+mn-lt"/>
                <a:ea typeface="+mn-ea"/>
                <a:cs typeface="+mn-cs"/>
              </a:rPr>
              <a:t>サイト商品お勧めなどに利用することができます。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多値分類機能（</a:t>
            </a:r>
            <a:r>
              <a:rPr kumimoji="1" lang="en-US" altLang="ja-JP" sz="1200" b="0" i="0" kern="1200" dirty="0">
                <a:solidFill>
                  <a:schemeClr val="tx1"/>
                </a:solidFill>
                <a:effectLst/>
                <a:latin typeface="+mn-lt"/>
                <a:ea typeface="+mn-ea"/>
                <a:cs typeface="+mn-cs"/>
              </a:rPr>
              <a:t>Classifier</a:t>
            </a:r>
            <a:r>
              <a:rPr kumimoji="1" lang="ja-JP" altLang="en-US" sz="1200" b="0" i="0" kern="1200" dirty="0">
                <a:solidFill>
                  <a:schemeClr val="tx1"/>
                </a:solidFill>
                <a:effectLst/>
                <a:latin typeface="+mn-lt"/>
                <a:ea typeface="+mn-ea"/>
                <a:cs typeface="+mn-cs"/>
              </a:rPr>
              <a:t>）とは、入力データを複数グループに分類する機能であり、スパムメールの判定などに利用することができます。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線形回帰機能（</a:t>
            </a:r>
            <a:r>
              <a:rPr kumimoji="1" lang="en-US" altLang="ja-JP" sz="1200" b="0" i="0" kern="1200" dirty="0">
                <a:solidFill>
                  <a:schemeClr val="tx1"/>
                </a:solidFill>
                <a:effectLst/>
                <a:latin typeface="+mn-lt"/>
                <a:ea typeface="+mn-ea"/>
                <a:cs typeface="+mn-cs"/>
              </a:rPr>
              <a:t>Regression</a:t>
            </a:r>
            <a:r>
              <a:rPr kumimoji="1" lang="ja-JP" altLang="en-US" sz="1200" b="0" i="0" kern="1200" dirty="0">
                <a:solidFill>
                  <a:schemeClr val="tx1"/>
                </a:solidFill>
                <a:effectLst/>
                <a:latin typeface="+mn-lt"/>
                <a:ea typeface="+mn-ea"/>
                <a:cs typeface="+mn-cs"/>
              </a:rPr>
              <a:t>）とは、入力データから、出力データを推定する機能であり、株価予測や消費電力予測などに利用することができます。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グラフマイニング機能</a:t>
            </a:r>
            <a:r>
              <a:rPr kumimoji="1" lang="en-US" altLang="ja-JP" sz="1200" b="0" i="0" kern="1200" dirty="0">
                <a:solidFill>
                  <a:schemeClr val="tx1"/>
                </a:solidFill>
                <a:effectLst/>
                <a:latin typeface="+mn-lt"/>
                <a:ea typeface="+mn-ea"/>
                <a:cs typeface="+mn-cs"/>
              </a:rPr>
              <a:t>(Graph)</a:t>
            </a:r>
            <a:r>
              <a:rPr kumimoji="1" lang="ja-JP" altLang="en-US" sz="1200" b="0" i="0" kern="1200" dirty="0">
                <a:solidFill>
                  <a:schemeClr val="tx1"/>
                </a:solidFill>
                <a:effectLst/>
                <a:latin typeface="+mn-lt"/>
                <a:ea typeface="+mn-ea"/>
                <a:cs typeface="+mn-cs"/>
              </a:rPr>
              <a:t>とは、与えられたグラフ構造から中心点や最短距離を抽出する機能であり、ソーシャルコミュニティ分析やネットワーク構造分析に用いられます。</a:t>
            </a:r>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15</a:t>
            </a:fld>
            <a:endParaRPr kumimoji="1" lang="ja-JP" altLang="en-US"/>
          </a:p>
        </p:txBody>
      </p:sp>
    </p:spTree>
    <p:extLst>
      <p:ext uri="{BB962C8B-B14F-4D97-AF65-F5344CB8AC3E}">
        <p14:creationId xmlns:p14="http://schemas.microsoft.com/office/powerpoint/2010/main" val="2765176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16</a:t>
            </a:fld>
            <a:endParaRPr kumimoji="1" lang="ja-JP" altLang="en-US"/>
          </a:p>
        </p:txBody>
      </p:sp>
    </p:spTree>
    <p:extLst>
      <p:ext uri="{BB962C8B-B14F-4D97-AF65-F5344CB8AC3E}">
        <p14:creationId xmlns:p14="http://schemas.microsoft.com/office/powerpoint/2010/main" val="1488133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17</a:t>
            </a:fld>
            <a:endParaRPr kumimoji="1" lang="ja-JP" altLang="en-US"/>
          </a:p>
        </p:txBody>
      </p:sp>
    </p:spTree>
    <p:extLst>
      <p:ext uri="{BB962C8B-B14F-4D97-AF65-F5344CB8AC3E}">
        <p14:creationId xmlns:p14="http://schemas.microsoft.com/office/powerpoint/2010/main" val="3199568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18</a:t>
            </a:fld>
            <a:endParaRPr kumimoji="1" lang="ja-JP" altLang="en-US"/>
          </a:p>
        </p:txBody>
      </p:sp>
    </p:spTree>
    <p:extLst>
      <p:ext uri="{BB962C8B-B14F-4D97-AF65-F5344CB8AC3E}">
        <p14:creationId xmlns:p14="http://schemas.microsoft.com/office/powerpoint/2010/main" val="3544202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19</a:t>
            </a:fld>
            <a:endParaRPr kumimoji="1" lang="ja-JP" altLang="en-US"/>
          </a:p>
        </p:txBody>
      </p:sp>
    </p:spTree>
    <p:extLst>
      <p:ext uri="{BB962C8B-B14F-4D97-AF65-F5344CB8AC3E}">
        <p14:creationId xmlns:p14="http://schemas.microsoft.com/office/powerpoint/2010/main" val="3317659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a:t>
            </a:fld>
            <a:endParaRPr kumimoji="1" lang="ja-JP" altLang="en-US"/>
          </a:p>
        </p:txBody>
      </p:sp>
    </p:spTree>
    <p:extLst>
      <p:ext uri="{BB962C8B-B14F-4D97-AF65-F5344CB8AC3E}">
        <p14:creationId xmlns:p14="http://schemas.microsoft.com/office/powerpoint/2010/main" val="1573827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20</a:t>
            </a:fld>
            <a:endParaRPr kumimoji="1" lang="ja-JP" altLang="en-US"/>
          </a:p>
        </p:txBody>
      </p:sp>
    </p:spTree>
    <p:extLst>
      <p:ext uri="{BB962C8B-B14F-4D97-AF65-F5344CB8AC3E}">
        <p14:creationId xmlns:p14="http://schemas.microsoft.com/office/powerpoint/2010/main" val="189657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21</a:t>
            </a:fld>
            <a:endParaRPr kumimoji="1" lang="ja-JP" altLang="en-US"/>
          </a:p>
        </p:txBody>
      </p:sp>
    </p:spTree>
    <p:extLst>
      <p:ext uri="{BB962C8B-B14F-4D97-AF65-F5344CB8AC3E}">
        <p14:creationId xmlns:p14="http://schemas.microsoft.com/office/powerpoint/2010/main" val="1393780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22</a:t>
            </a:fld>
            <a:endParaRPr kumimoji="1" lang="ja-JP" altLang="en-US"/>
          </a:p>
        </p:txBody>
      </p:sp>
    </p:spTree>
    <p:extLst>
      <p:ext uri="{BB962C8B-B14F-4D97-AF65-F5344CB8AC3E}">
        <p14:creationId xmlns:p14="http://schemas.microsoft.com/office/powerpoint/2010/main" val="3635159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距離が同じものを含む</a:t>
            </a:r>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23</a:t>
            </a:fld>
            <a:endParaRPr kumimoji="1" lang="ja-JP" altLang="en-US"/>
          </a:p>
        </p:txBody>
      </p:sp>
    </p:spTree>
    <p:extLst>
      <p:ext uri="{BB962C8B-B14F-4D97-AF65-F5344CB8AC3E}">
        <p14:creationId xmlns:p14="http://schemas.microsoft.com/office/powerpoint/2010/main" val="1620856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24</a:t>
            </a:fld>
            <a:endParaRPr kumimoji="1" lang="ja-JP" altLang="en-US"/>
          </a:p>
        </p:txBody>
      </p:sp>
    </p:spTree>
    <p:extLst>
      <p:ext uri="{BB962C8B-B14F-4D97-AF65-F5344CB8AC3E}">
        <p14:creationId xmlns:p14="http://schemas.microsoft.com/office/powerpoint/2010/main" val="4059867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25</a:t>
            </a:fld>
            <a:endParaRPr kumimoji="1" lang="ja-JP" altLang="en-US"/>
          </a:p>
        </p:txBody>
      </p:sp>
    </p:spTree>
    <p:extLst>
      <p:ext uri="{BB962C8B-B14F-4D97-AF65-F5344CB8AC3E}">
        <p14:creationId xmlns:p14="http://schemas.microsoft.com/office/powerpoint/2010/main" val="328934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26</a:t>
            </a:fld>
            <a:endParaRPr kumimoji="1" lang="ja-JP" altLang="en-US"/>
          </a:p>
        </p:txBody>
      </p:sp>
    </p:spTree>
    <p:extLst>
      <p:ext uri="{BB962C8B-B14F-4D97-AF65-F5344CB8AC3E}">
        <p14:creationId xmlns:p14="http://schemas.microsoft.com/office/powerpoint/2010/main" val="31595818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27</a:t>
            </a:fld>
            <a:endParaRPr kumimoji="1" lang="ja-JP" altLang="en-US"/>
          </a:p>
        </p:txBody>
      </p:sp>
    </p:spTree>
    <p:extLst>
      <p:ext uri="{BB962C8B-B14F-4D97-AF65-F5344CB8AC3E}">
        <p14:creationId xmlns:p14="http://schemas.microsoft.com/office/powerpoint/2010/main" val="415871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28</a:t>
            </a:fld>
            <a:endParaRPr kumimoji="1" lang="ja-JP" altLang="en-US"/>
          </a:p>
        </p:txBody>
      </p:sp>
    </p:spTree>
    <p:extLst>
      <p:ext uri="{BB962C8B-B14F-4D97-AF65-F5344CB8AC3E}">
        <p14:creationId xmlns:p14="http://schemas.microsoft.com/office/powerpoint/2010/main" val="3736562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29</a:t>
            </a:fld>
            <a:endParaRPr kumimoji="1" lang="ja-JP" altLang="en-US"/>
          </a:p>
        </p:txBody>
      </p:sp>
    </p:spTree>
    <p:extLst>
      <p:ext uri="{BB962C8B-B14F-4D97-AF65-F5344CB8AC3E}">
        <p14:creationId xmlns:p14="http://schemas.microsoft.com/office/powerpoint/2010/main" val="2031873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a:t>
            </a:fld>
            <a:endParaRPr kumimoji="1" lang="ja-JP" altLang="en-US"/>
          </a:p>
        </p:txBody>
      </p:sp>
    </p:spTree>
    <p:extLst>
      <p:ext uri="{BB962C8B-B14F-4D97-AF65-F5344CB8AC3E}">
        <p14:creationId xmlns:p14="http://schemas.microsoft.com/office/powerpoint/2010/main" val="1327088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30</a:t>
            </a:fld>
            <a:endParaRPr kumimoji="1" lang="ja-JP" altLang="en-US"/>
          </a:p>
        </p:txBody>
      </p:sp>
    </p:spTree>
    <p:extLst>
      <p:ext uri="{BB962C8B-B14F-4D97-AF65-F5344CB8AC3E}">
        <p14:creationId xmlns:p14="http://schemas.microsoft.com/office/powerpoint/2010/main" val="370651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err="1"/>
              <a:t>sample_weight</a:t>
            </a:r>
            <a:r>
              <a:rPr lang="en-US" altLang="ja-JP" sz="1200" dirty="0"/>
              <a:t> </a:t>
            </a:r>
            <a:r>
              <a:rPr lang="ja-JP" altLang="en-US" sz="1200" dirty="0"/>
              <a:t>サンプル計算でのウエイト</a:t>
            </a:r>
            <a:endParaRPr lang="en-US" altLang="ja-JP" sz="1200" dirty="0"/>
          </a:p>
          <a:p>
            <a:r>
              <a:rPr lang="en-US" altLang="ja-JP" sz="1200" dirty="0" err="1"/>
              <a:t>global_weight</a:t>
            </a:r>
            <a:r>
              <a:rPr lang="ja-JP" altLang="en-US" sz="1200" dirty="0"/>
              <a:t>　全体計算でのウエイト</a:t>
            </a:r>
            <a:endParaRPr lang="en-US" altLang="ja-JP" sz="1200" dirty="0"/>
          </a:p>
          <a:p>
            <a:endParaRPr lang="en-US" altLang="ja-JP" sz="1200" dirty="0"/>
          </a:p>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31</a:t>
            </a:fld>
            <a:endParaRPr kumimoji="1" lang="ja-JP" altLang="en-US"/>
          </a:p>
        </p:txBody>
      </p:sp>
    </p:spTree>
    <p:extLst>
      <p:ext uri="{BB962C8B-B14F-4D97-AF65-F5344CB8AC3E}">
        <p14:creationId xmlns:p14="http://schemas.microsoft.com/office/powerpoint/2010/main" val="13129114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err="1"/>
              <a:t>sample_weight</a:t>
            </a:r>
            <a:r>
              <a:rPr lang="en-US" altLang="ja-JP" sz="1200" dirty="0"/>
              <a:t> </a:t>
            </a:r>
            <a:r>
              <a:rPr lang="ja-JP" altLang="en-US" sz="1200" dirty="0"/>
              <a:t>サンプル計算でのウエイト</a:t>
            </a:r>
            <a:endParaRPr lang="en-US" altLang="ja-JP" sz="1200" dirty="0"/>
          </a:p>
          <a:p>
            <a:r>
              <a:rPr lang="en-US" altLang="ja-JP" sz="1200" dirty="0" err="1"/>
              <a:t>global_weight</a:t>
            </a:r>
            <a:r>
              <a:rPr lang="ja-JP" altLang="en-US" sz="1200" dirty="0"/>
              <a:t>　全体計算でのウエイト</a:t>
            </a:r>
            <a:endParaRPr lang="en-US" altLang="ja-JP" sz="1200" dirty="0"/>
          </a:p>
          <a:p>
            <a:endParaRPr lang="en-US" altLang="ja-JP" sz="1200" dirty="0"/>
          </a:p>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32</a:t>
            </a:fld>
            <a:endParaRPr kumimoji="1" lang="ja-JP" altLang="en-US"/>
          </a:p>
        </p:txBody>
      </p:sp>
    </p:spTree>
    <p:extLst>
      <p:ext uri="{BB962C8B-B14F-4D97-AF65-F5344CB8AC3E}">
        <p14:creationId xmlns:p14="http://schemas.microsoft.com/office/powerpoint/2010/main" val="1401982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33</a:t>
            </a:fld>
            <a:endParaRPr kumimoji="1" lang="ja-JP" altLang="en-US"/>
          </a:p>
        </p:txBody>
      </p:sp>
    </p:spTree>
    <p:extLst>
      <p:ext uri="{BB962C8B-B14F-4D97-AF65-F5344CB8AC3E}">
        <p14:creationId xmlns:p14="http://schemas.microsoft.com/office/powerpoint/2010/main" val="1552525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err="1"/>
              <a:t>sample_weight</a:t>
            </a:r>
            <a:r>
              <a:rPr lang="en-US" altLang="ja-JP" sz="1200" dirty="0"/>
              <a:t> </a:t>
            </a:r>
            <a:r>
              <a:rPr lang="ja-JP" altLang="en-US" sz="1200" dirty="0"/>
              <a:t>サンプル計算でのウエイト</a:t>
            </a:r>
            <a:endParaRPr lang="en-US" altLang="ja-JP" sz="1200" dirty="0"/>
          </a:p>
          <a:p>
            <a:r>
              <a:rPr lang="en-US" altLang="ja-JP" sz="1200" dirty="0" err="1"/>
              <a:t>global_weight</a:t>
            </a:r>
            <a:r>
              <a:rPr lang="ja-JP" altLang="en-US" sz="1200" dirty="0"/>
              <a:t>　全体計算でのウエイト</a:t>
            </a:r>
            <a:endParaRPr lang="en-US" altLang="ja-JP" sz="1200" dirty="0"/>
          </a:p>
          <a:p>
            <a:endParaRPr lang="en-US" altLang="ja-JP" sz="1200" dirty="0"/>
          </a:p>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34</a:t>
            </a:fld>
            <a:endParaRPr kumimoji="1" lang="ja-JP" altLang="en-US"/>
          </a:p>
        </p:txBody>
      </p:sp>
    </p:spTree>
    <p:extLst>
      <p:ext uri="{BB962C8B-B14F-4D97-AF65-F5344CB8AC3E}">
        <p14:creationId xmlns:p14="http://schemas.microsoft.com/office/powerpoint/2010/main" val="17437155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err="1"/>
              <a:t>sample_weight</a:t>
            </a:r>
            <a:r>
              <a:rPr lang="en-US" altLang="ja-JP" sz="1200" dirty="0"/>
              <a:t> </a:t>
            </a:r>
            <a:r>
              <a:rPr lang="ja-JP" altLang="en-US" sz="1200" dirty="0"/>
              <a:t>サンプル計算でのウエイト</a:t>
            </a:r>
            <a:endParaRPr lang="en-US" altLang="ja-JP" sz="1200" dirty="0"/>
          </a:p>
          <a:p>
            <a:r>
              <a:rPr lang="en-US" altLang="ja-JP" sz="1200" dirty="0" err="1"/>
              <a:t>global_weight</a:t>
            </a:r>
            <a:r>
              <a:rPr lang="ja-JP" altLang="en-US" sz="1200" dirty="0"/>
              <a:t>　全体計算でのウエイト</a:t>
            </a:r>
            <a:endParaRPr lang="en-US" altLang="ja-JP" sz="1200" dirty="0"/>
          </a:p>
          <a:p>
            <a:endParaRPr lang="en-US" altLang="ja-JP" sz="1200" dirty="0"/>
          </a:p>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35</a:t>
            </a:fld>
            <a:endParaRPr kumimoji="1" lang="ja-JP" altLang="en-US"/>
          </a:p>
        </p:txBody>
      </p:sp>
    </p:spTree>
    <p:extLst>
      <p:ext uri="{BB962C8B-B14F-4D97-AF65-F5344CB8AC3E}">
        <p14:creationId xmlns:p14="http://schemas.microsoft.com/office/powerpoint/2010/main" val="28847958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36</a:t>
            </a:fld>
            <a:endParaRPr kumimoji="1" lang="ja-JP" altLang="en-US"/>
          </a:p>
        </p:txBody>
      </p:sp>
    </p:spTree>
    <p:extLst>
      <p:ext uri="{BB962C8B-B14F-4D97-AF65-F5344CB8AC3E}">
        <p14:creationId xmlns:p14="http://schemas.microsoft.com/office/powerpoint/2010/main" val="37720418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37</a:t>
            </a:fld>
            <a:endParaRPr kumimoji="1" lang="ja-JP" altLang="en-US"/>
          </a:p>
        </p:txBody>
      </p:sp>
    </p:spTree>
    <p:extLst>
      <p:ext uri="{BB962C8B-B14F-4D97-AF65-F5344CB8AC3E}">
        <p14:creationId xmlns:p14="http://schemas.microsoft.com/office/powerpoint/2010/main" val="1278980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38</a:t>
            </a:fld>
            <a:endParaRPr kumimoji="1" lang="ja-JP" altLang="en-US"/>
          </a:p>
        </p:txBody>
      </p:sp>
    </p:spTree>
    <p:extLst>
      <p:ext uri="{BB962C8B-B14F-4D97-AF65-F5344CB8AC3E}">
        <p14:creationId xmlns:p14="http://schemas.microsoft.com/office/powerpoint/2010/main" val="42320052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39</a:t>
            </a:fld>
            <a:endParaRPr kumimoji="1" lang="ja-JP" altLang="en-US"/>
          </a:p>
        </p:txBody>
      </p:sp>
    </p:spTree>
    <p:extLst>
      <p:ext uri="{BB962C8B-B14F-4D97-AF65-F5344CB8AC3E}">
        <p14:creationId xmlns:p14="http://schemas.microsoft.com/office/powerpoint/2010/main" val="968150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4</a:t>
            </a:fld>
            <a:endParaRPr kumimoji="1" lang="ja-JP" altLang="en-US"/>
          </a:p>
        </p:txBody>
      </p:sp>
    </p:spTree>
    <p:extLst>
      <p:ext uri="{BB962C8B-B14F-4D97-AF65-F5344CB8AC3E}">
        <p14:creationId xmlns:p14="http://schemas.microsoft.com/office/powerpoint/2010/main" val="25381275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40</a:t>
            </a:fld>
            <a:endParaRPr kumimoji="1" lang="ja-JP" altLang="en-US"/>
          </a:p>
        </p:txBody>
      </p:sp>
    </p:spTree>
    <p:extLst>
      <p:ext uri="{BB962C8B-B14F-4D97-AF65-F5344CB8AC3E}">
        <p14:creationId xmlns:p14="http://schemas.microsoft.com/office/powerpoint/2010/main" val="3194635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41</a:t>
            </a:fld>
            <a:endParaRPr kumimoji="1" lang="ja-JP" altLang="en-US"/>
          </a:p>
        </p:txBody>
      </p:sp>
    </p:spTree>
    <p:extLst>
      <p:ext uri="{BB962C8B-B14F-4D97-AF65-F5344CB8AC3E}">
        <p14:creationId xmlns:p14="http://schemas.microsoft.com/office/powerpoint/2010/main" val="10282690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42</a:t>
            </a:fld>
            <a:endParaRPr kumimoji="1" lang="ja-JP" altLang="en-US"/>
          </a:p>
        </p:txBody>
      </p:sp>
    </p:spTree>
    <p:extLst>
      <p:ext uri="{BB962C8B-B14F-4D97-AF65-F5344CB8AC3E}">
        <p14:creationId xmlns:p14="http://schemas.microsoft.com/office/powerpoint/2010/main" val="34922025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43</a:t>
            </a:fld>
            <a:endParaRPr kumimoji="1" lang="ja-JP" altLang="en-US"/>
          </a:p>
        </p:txBody>
      </p:sp>
    </p:spTree>
    <p:extLst>
      <p:ext uri="{BB962C8B-B14F-4D97-AF65-F5344CB8AC3E}">
        <p14:creationId xmlns:p14="http://schemas.microsoft.com/office/powerpoint/2010/main" val="32737705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44</a:t>
            </a:fld>
            <a:endParaRPr kumimoji="1" lang="ja-JP" altLang="en-US"/>
          </a:p>
        </p:txBody>
      </p:sp>
    </p:spTree>
    <p:extLst>
      <p:ext uri="{BB962C8B-B14F-4D97-AF65-F5344CB8AC3E}">
        <p14:creationId xmlns:p14="http://schemas.microsoft.com/office/powerpoint/2010/main" val="12944299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データのダウンロード、解答の投稿が可能。</a:t>
            </a:r>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45</a:t>
            </a:fld>
            <a:endParaRPr kumimoji="1" lang="ja-JP" altLang="en-US"/>
          </a:p>
        </p:txBody>
      </p:sp>
    </p:spTree>
    <p:extLst>
      <p:ext uri="{BB962C8B-B14F-4D97-AF65-F5344CB8AC3E}">
        <p14:creationId xmlns:p14="http://schemas.microsoft.com/office/powerpoint/2010/main" val="21184237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データのダウンロード、解答の投稿が可能。</a:t>
            </a:r>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46</a:t>
            </a:fld>
            <a:endParaRPr kumimoji="1" lang="ja-JP" altLang="en-US"/>
          </a:p>
        </p:txBody>
      </p:sp>
    </p:spTree>
    <p:extLst>
      <p:ext uri="{BB962C8B-B14F-4D97-AF65-F5344CB8AC3E}">
        <p14:creationId xmlns:p14="http://schemas.microsoft.com/office/powerpoint/2010/main" val="28066968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スクリプトをフォークすることにより、モデルの訓練、修正、評価、提出ファイルの作成、ダウンロードが可能。</a:t>
            </a:r>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47</a:t>
            </a:fld>
            <a:endParaRPr kumimoji="1" lang="ja-JP" altLang="en-US"/>
          </a:p>
        </p:txBody>
      </p:sp>
    </p:spTree>
    <p:extLst>
      <p:ext uri="{BB962C8B-B14F-4D97-AF65-F5344CB8AC3E}">
        <p14:creationId xmlns:p14="http://schemas.microsoft.com/office/powerpoint/2010/main" val="31266457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48</a:t>
            </a:fld>
            <a:endParaRPr kumimoji="1" lang="ja-JP" altLang="en-US"/>
          </a:p>
        </p:txBody>
      </p:sp>
    </p:spTree>
    <p:extLst>
      <p:ext uri="{BB962C8B-B14F-4D97-AF65-F5344CB8AC3E}">
        <p14:creationId xmlns:p14="http://schemas.microsoft.com/office/powerpoint/2010/main" val="8801055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49</a:t>
            </a:fld>
            <a:endParaRPr kumimoji="1" lang="ja-JP" altLang="en-US"/>
          </a:p>
        </p:txBody>
      </p:sp>
    </p:spTree>
    <p:extLst>
      <p:ext uri="{BB962C8B-B14F-4D97-AF65-F5344CB8AC3E}">
        <p14:creationId xmlns:p14="http://schemas.microsoft.com/office/powerpoint/2010/main" val="319767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5</a:t>
            </a:fld>
            <a:endParaRPr kumimoji="1" lang="ja-JP" altLang="en-US"/>
          </a:p>
        </p:txBody>
      </p:sp>
    </p:spTree>
    <p:extLst>
      <p:ext uri="{BB962C8B-B14F-4D97-AF65-F5344CB8AC3E}">
        <p14:creationId xmlns:p14="http://schemas.microsoft.com/office/powerpoint/2010/main" val="33929187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目標</a:t>
            </a:r>
            <a:endParaRPr kumimoji="1" lang="en-US" altLang="ja-JP" dirty="0"/>
          </a:p>
          <a:p>
            <a:pPr lvl="1"/>
            <a:r>
              <a:rPr kumimoji="1" lang="ja-JP" altLang="en-US" dirty="0"/>
              <a:t>紙に書く</a:t>
            </a:r>
            <a:endParaRPr lang="en-US" altLang="ja-JP" dirty="0"/>
          </a:p>
          <a:p>
            <a:pPr lvl="1"/>
            <a:r>
              <a:rPr kumimoji="1" lang="ja-JP" altLang="en-US" dirty="0"/>
              <a:t>どのようなことでもいいので、皆さんの得意なことで、皆さんの周りで一番になる</a:t>
            </a:r>
            <a:endParaRPr kumimoji="1" lang="en-US" altLang="ja-JP" dirty="0"/>
          </a:p>
          <a:p>
            <a:r>
              <a:rPr lang="ja-JP" altLang="en-US" dirty="0"/>
              <a:t>前むき</a:t>
            </a:r>
            <a:endParaRPr lang="en-US" altLang="ja-JP" dirty="0"/>
          </a:p>
          <a:p>
            <a:pPr lvl="1"/>
            <a:r>
              <a:rPr lang="ja-JP" altLang="en-US" dirty="0"/>
              <a:t>適度に体を動かす、休息もとる</a:t>
            </a:r>
            <a:endParaRPr lang="en-US" altLang="ja-JP" dirty="0"/>
          </a:p>
          <a:p>
            <a:pPr lvl="1"/>
            <a:r>
              <a:rPr lang="ja-JP" altLang="en-US" dirty="0"/>
              <a:t>そのためには計画が必要　手帳にその日、その週が始まる前に予定を書く</a:t>
            </a:r>
            <a:endParaRPr lang="en-US" altLang="ja-JP" dirty="0"/>
          </a:p>
          <a:p>
            <a:r>
              <a:rPr kumimoji="1" lang="ja-JP" altLang="en-US" dirty="0"/>
              <a:t>人へのはたらきかけ</a:t>
            </a:r>
            <a:endParaRPr kumimoji="1" lang="en-US" altLang="ja-JP" dirty="0"/>
          </a:p>
          <a:p>
            <a:pPr lvl="1"/>
            <a:r>
              <a:rPr lang="ja-JP" altLang="en-US" dirty="0"/>
              <a:t>人は人とのつながりの中でいきるもの</a:t>
            </a:r>
            <a:endParaRPr lang="en-US" altLang="ja-JP" dirty="0"/>
          </a:p>
          <a:p>
            <a:pPr lvl="1"/>
            <a:r>
              <a:rPr kumimoji="1" lang="ja-JP" altLang="en-US" dirty="0"/>
              <a:t>周り人を大切にする　→　結局自分の人生の質を上げる</a:t>
            </a:r>
            <a:endParaRPr kumimoji="1" lang="en-US" altLang="ja-JP" dirty="0"/>
          </a:p>
          <a:p>
            <a:pPr lvl="1"/>
            <a:r>
              <a:rPr kumimoji="1" lang="ja-JP" altLang="en-US" dirty="0"/>
              <a:t>人は自分の思い通りにならないもの　→　相手のためになり自分のためにもなることを見つけること</a:t>
            </a:r>
            <a:endParaRPr kumimoji="1" lang="en-US" altLang="ja-JP" dirty="0"/>
          </a:p>
          <a:p>
            <a:pPr lvl="1"/>
            <a:r>
              <a:rPr lang="ja-JP" altLang="en-US" dirty="0"/>
              <a:t>人は周りに影響されやすい　→　環境を選択する　距離をおく</a:t>
            </a:r>
            <a:endParaRPr lang="en-US" altLang="ja-JP" dirty="0"/>
          </a:p>
          <a:p>
            <a:pPr lvl="1"/>
            <a:r>
              <a:rPr kumimoji="1" lang="ja-JP" altLang="en-US" dirty="0"/>
              <a:t>いやな人ほど相手のあらが見える　→　言っていることは参考にする</a:t>
            </a:r>
            <a:endParaRPr kumimoji="1" lang="en-US" altLang="ja-JP" dirty="0"/>
          </a:p>
          <a:p>
            <a:pPr lvl="1"/>
            <a:r>
              <a:rPr lang="ja-JP" altLang="en-US" dirty="0"/>
              <a:t>自分一人でできることは時間的な制約がある　何かをしようと思ったら、人と協力することは必須</a:t>
            </a:r>
            <a:endParaRPr kumimoji="1" lang="ja-JP" altLang="en-US" dirty="0"/>
          </a:p>
          <a:p>
            <a:pPr lvl="1"/>
            <a:endParaRPr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50</a:t>
            </a:fld>
            <a:endParaRPr kumimoji="1" lang="ja-JP" altLang="en-US"/>
          </a:p>
        </p:txBody>
      </p:sp>
    </p:spTree>
    <p:extLst>
      <p:ext uri="{BB962C8B-B14F-4D97-AF65-F5344CB8AC3E}">
        <p14:creationId xmlns:p14="http://schemas.microsoft.com/office/powerpoint/2010/main" val="30199773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人生の時間は年をとるほど早く流れる</a:t>
            </a:r>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51</a:t>
            </a:fld>
            <a:endParaRPr kumimoji="1" lang="ja-JP" altLang="en-US"/>
          </a:p>
        </p:txBody>
      </p:sp>
    </p:spTree>
    <p:extLst>
      <p:ext uri="{BB962C8B-B14F-4D97-AF65-F5344CB8AC3E}">
        <p14:creationId xmlns:p14="http://schemas.microsoft.com/office/powerpoint/2010/main" val="10470681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人生の時間は年をとるほど早く流れる</a:t>
            </a:r>
            <a:endParaRPr kumimoji="1" lang="en-US" altLang="ja-JP" dirty="0"/>
          </a:p>
          <a:p>
            <a:r>
              <a:rPr kumimoji="1" lang="ja-JP" altLang="en-US" dirty="0"/>
              <a:t>社会人の１、２年目の経験は長い、仕事になれてしまうと時間の経過が速くなる</a:t>
            </a:r>
            <a:endParaRPr kumimoji="1" lang="en-US" altLang="ja-JP"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52</a:t>
            </a:fld>
            <a:endParaRPr kumimoji="1" lang="ja-JP" altLang="en-US"/>
          </a:p>
        </p:txBody>
      </p:sp>
    </p:spTree>
    <p:extLst>
      <p:ext uri="{BB962C8B-B14F-4D97-AF65-F5344CB8AC3E}">
        <p14:creationId xmlns:p14="http://schemas.microsoft.com/office/powerpoint/2010/main" val="31429387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自分一人の</a:t>
            </a:r>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53</a:t>
            </a:fld>
            <a:endParaRPr kumimoji="1" lang="ja-JP" altLang="en-US"/>
          </a:p>
        </p:txBody>
      </p:sp>
    </p:spTree>
    <p:extLst>
      <p:ext uri="{BB962C8B-B14F-4D97-AF65-F5344CB8AC3E}">
        <p14:creationId xmlns:p14="http://schemas.microsoft.com/office/powerpoint/2010/main" val="19231318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54</a:t>
            </a:fld>
            <a:endParaRPr kumimoji="1" lang="ja-JP" altLang="en-US"/>
          </a:p>
        </p:txBody>
      </p:sp>
    </p:spTree>
    <p:extLst>
      <p:ext uri="{BB962C8B-B14F-4D97-AF65-F5344CB8AC3E}">
        <p14:creationId xmlns:p14="http://schemas.microsoft.com/office/powerpoint/2010/main" val="13159538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1"/>
            <a:r>
              <a:rPr lang="ja-JP" altLang="en-US" dirty="0"/>
              <a:t>人は人とのつながりの中でいきるもの、社会は人のつながりで成り立っている</a:t>
            </a:r>
            <a:endParaRPr lang="en-US" altLang="ja-JP" dirty="0"/>
          </a:p>
          <a:p>
            <a:pPr lvl="1"/>
            <a:r>
              <a:rPr kumimoji="1" lang="ja-JP" altLang="en-US" dirty="0"/>
              <a:t>周り人を大切にする　→　結局自分の人生の質を上げる</a:t>
            </a:r>
            <a:endParaRPr kumimoji="1" lang="en-US" altLang="ja-JP" dirty="0"/>
          </a:p>
          <a:p>
            <a:pPr lvl="1"/>
            <a:r>
              <a:rPr kumimoji="1" lang="ja-JP" altLang="en-US" dirty="0"/>
              <a:t>人は自分の思い通りにならないもの　→　相手のためになり自分のためにもなることを見つけること</a:t>
            </a:r>
            <a:endParaRPr kumimoji="1" lang="en-US" altLang="ja-JP" dirty="0"/>
          </a:p>
          <a:p>
            <a:pPr lvl="1"/>
            <a:r>
              <a:rPr lang="ja-JP" altLang="en-US" dirty="0"/>
              <a:t>人は周りに影響されやすい　→　環境を選択する　距離をおく</a:t>
            </a:r>
            <a:endParaRPr lang="en-US" altLang="ja-JP" dirty="0"/>
          </a:p>
          <a:p>
            <a:pPr lvl="1"/>
            <a:r>
              <a:rPr kumimoji="1" lang="ja-JP" altLang="en-US" dirty="0"/>
              <a:t>いやな人ほど相手のあらが見える　→　言っていることは参考にする</a:t>
            </a:r>
            <a:endParaRPr kumimoji="1" lang="en-US" altLang="ja-JP" dirty="0"/>
          </a:p>
          <a:p>
            <a:pPr lvl="1"/>
            <a:r>
              <a:rPr lang="ja-JP" altLang="en-US" dirty="0"/>
              <a:t>自分一人でできることは時間的な制約がある　何かをしようと思ったら、人と協力することは必須</a:t>
            </a:r>
            <a:endParaRPr kumimoji="1" lang="ja-JP" altLang="en-US" dirty="0"/>
          </a:p>
          <a:p>
            <a:pPr lvl="1"/>
            <a:endParaRPr lang="en-US" altLang="ja-JP" dirty="0"/>
          </a:p>
          <a:p>
            <a:endParaRPr kumimoji="1" lang="en-US" altLang="ja-JP" dirty="0"/>
          </a:p>
          <a:p>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55</a:t>
            </a:fld>
            <a:endParaRPr kumimoji="1" lang="ja-JP" altLang="en-US"/>
          </a:p>
        </p:txBody>
      </p:sp>
    </p:spTree>
    <p:extLst>
      <p:ext uri="{BB962C8B-B14F-4D97-AF65-F5344CB8AC3E}">
        <p14:creationId xmlns:p14="http://schemas.microsoft.com/office/powerpoint/2010/main" val="13684954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自分としての判断基準をもつ</a:t>
            </a:r>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56</a:t>
            </a:fld>
            <a:endParaRPr kumimoji="1" lang="ja-JP" altLang="en-US"/>
          </a:p>
        </p:txBody>
      </p:sp>
    </p:spTree>
    <p:extLst>
      <p:ext uri="{BB962C8B-B14F-4D97-AF65-F5344CB8AC3E}">
        <p14:creationId xmlns:p14="http://schemas.microsoft.com/office/powerpoint/2010/main" val="13397758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57</a:t>
            </a:fld>
            <a:endParaRPr kumimoji="1" lang="ja-JP" altLang="en-US"/>
          </a:p>
        </p:txBody>
      </p:sp>
    </p:spTree>
    <p:extLst>
      <p:ext uri="{BB962C8B-B14F-4D97-AF65-F5344CB8AC3E}">
        <p14:creationId xmlns:p14="http://schemas.microsoft.com/office/powerpoint/2010/main" val="310097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6</a:t>
            </a:fld>
            <a:endParaRPr kumimoji="1" lang="ja-JP" altLang="en-US"/>
          </a:p>
        </p:txBody>
      </p:sp>
    </p:spTree>
    <p:extLst>
      <p:ext uri="{BB962C8B-B14F-4D97-AF65-F5344CB8AC3E}">
        <p14:creationId xmlns:p14="http://schemas.microsoft.com/office/powerpoint/2010/main" val="652053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7</a:t>
            </a:fld>
            <a:endParaRPr kumimoji="1" lang="ja-JP" altLang="en-US"/>
          </a:p>
        </p:txBody>
      </p:sp>
    </p:spTree>
    <p:extLst>
      <p:ext uri="{BB962C8B-B14F-4D97-AF65-F5344CB8AC3E}">
        <p14:creationId xmlns:p14="http://schemas.microsoft.com/office/powerpoint/2010/main" val="262761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8</a:t>
            </a:fld>
            <a:endParaRPr kumimoji="1" lang="ja-JP" altLang="en-US"/>
          </a:p>
        </p:txBody>
      </p:sp>
    </p:spTree>
    <p:extLst>
      <p:ext uri="{BB962C8B-B14F-4D97-AF65-F5344CB8AC3E}">
        <p14:creationId xmlns:p14="http://schemas.microsoft.com/office/powerpoint/2010/main" val="3958541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9</a:t>
            </a:fld>
            <a:endParaRPr kumimoji="1" lang="ja-JP" altLang="en-US"/>
          </a:p>
        </p:txBody>
      </p:sp>
    </p:spTree>
    <p:extLst>
      <p:ext uri="{BB962C8B-B14F-4D97-AF65-F5344CB8AC3E}">
        <p14:creationId xmlns:p14="http://schemas.microsoft.com/office/powerpoint/2010/main" val="760541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2/4/18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17.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www.albert2005.co.jp/knowledge/machine_learning/anomaly_detection_basics/anomaly_detection" TargetMode="Externa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3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tiff"/><Relationship Id="rId4" Type="http://schemas.openxmlformats.org/officeDocument/2006/relationships/image" Target="../media/image4.tiff"/></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70932" y="912235"/>
            <a:ext cx="8574622" cy="2616199"/>
          </a:xfrm>
        </p:spPr>
        <p:txBody>
          <a:bodyPr/>
          <a:lstStyle/>
          <a:p>
            <a:r>
              <a:rPr lang="ja-JP" altLang="en-US" dirty="0"/>
              <a:t>ディープラニング入門</a:t>
            </a:r>
            <a:br>
              <a:rPr lang="en-US" altLang="ja-JP" dirty="0"/>
            </a:br>
            <a:r>
              <a:rPr lang="ja-JP" altLang="en-US" dirty="0"/>
              <a:t>第１５回</a:t>
            </a:r>
            <a:endParaRPr kumimoji="1" lang="ja-JP" altLang="en-US" dirty="0"/>
          </a:p>
        </p:txBody>
      </p:sp>
    </p:spTree>
    <p:extLst>
      <p:ext uri="{BB962C8B-B14F-4D97-AF65-F5344CB8AC3E}">
        <p14:creationId xmlns:p14="http://schemas.microsoft.com/office/powerpoint/2010/main" val="897601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1665" y="665887"/>
            <a:ext cx="10824002" cy="1752599"/>
          </a:xfrm>
        </p:spPr>
        <p:txBody>
          <a:bodyPr/>
          <a:lstStyle/>
          <a:p>
            <a:r>
              <a:rPr lang="ja-JP" altLang="en-US" dirty="0"/>
              <a:t>データの分析を行う際の分散処理の方式</a:t>
            </a:r>
            <a:endParaRPr kumimoji="1" lang="ja-JP" altLang="en-US" dirty="0"/>
          </a:p>
        </p:txBody>
      </p:sp>
      <p:sp>
        <p:nvSpPr>
          <p:cNvPr id="3" name="コンテンツ プレースホルダー 2"/>
          <p:cNvSpPr>
            <a:spLocks noGrp="1"/>
          </p:cNvSpPr>
          <p:nvPr>
            <p:ph idx="1"/>
          </p:nvPr>
        </p:nvSpPr>
        <p:spPr>
          <a:xfrm>
            <a:off x="1484309" y="2703635"/>
            <a:ext cx="10018713" cy="2668465"/>
          </a:xfrm>
        </p:spPr>
        <p:txBody>
          <a:bodyPr>
            <a:noAutofit/>
          </a:bodyPr>
          <a:lstStyle/>
          <a:p>
            <a:r>
              <a:rPr lang="ja-JP" altLang="en-US" sz="3600" dirty="0"/>
              <a:t>データそのものを共有するのではなく、分析に必要な</a:t>
            </a:r>
            <a:r>
              <a:rPr lang="ja-JP" altLang="en-US" sz="3600" dirty="0">
                <a:solidFill>
                  <a:srgbClr val="FF0000"/>
                </a:solidFill>
              </a:rPr>
              <a:t>モデル情報</a:t>
            </a:r>
            <a:r>
              <a:rPr lang="ja-JP" altLang="en-US" sz="3600" dirty="0"/>
              <a:t>（データを分析した結果）</a:t>
            </a:r>
            <a:r>
              <a:rPr lang="ja-JP" altLang="en-US" sz="3600" dirty="0">
                <a:solidFill>
                  <a:srgbClr val="FF0000"/>
                </a:solidFill>
              </a:rPr>
              <a:t>のみを交換・共有</a:t>
            </a:r>
            <a:r>
              <a:rPr lang="ja-JP" altLang="en-US" sz="3600" dirty="0"/>
              <a:t>する方式を採用</a:t>
            </a:r>
            <a:endParaRPr kumimoji="1" lang="en-US" altLang="ja-JP" sz="3600" dirty="0"/>
          </a:p>
        </p:txBody>
      </p:sp>
    </p:spTree>
    <p:extLst>
      <p:ext uri="{BB962C8B-B14F-4D97-AF65-F5344CB8AC3E}">
        <p14:creationId xmlns:p14="http://schemas.microsoft.com/office/powerpoint/2010/main" val="1343106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089D35B1-0ED5-4358-8CAE-A9E49412AAA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DDEF6545-5A42-469E-8778-86CA01CD461E}"/>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3B08853F-842C-4D0A-9A89-D05CB3990377}"/>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A436FB18-2D01-4AAB-AD10-2D1208310FE4}"/>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9EFB8341-7A7B-46E4-AF94-689147AD0567}"/>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C4D84136-7804-4605-AC9F-238A3665EE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4EC6F81C-51C2-4A6F-8B94-562DA673622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1" name="Rectangle 20">
            <a:extLst>
              <a:ext uri="{FF2B5EF4-FFF2-40B4-BE49-F238E27FC236}">
                <a16:creationId xmlns:a16="http://schemas.microsoft.com/office/drawing/2014/main" id="{7FF78026-DEBB-4D5A-9A4E-8724566038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057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05E1684-CF44-4EAD-B3A4-FCE98461F3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図 7">
            <a:extLst>
              <a:ext uri="{FF2B5EF4-FFF2-40B4-BE49-F238E27FC236}">
                <a16:creationId xmlns:a16="http://schemas.microsoft.com/office/drawing/2014/main" id="{17412CC5-3E37-DC4A-874E-456D481C61F2}"/>
              </a:ext>
            </a:extLst>
          </p:cNvPr>
          <p:cNvPicPr>
            <a:picLocks noChangeAspect="1"/>
          </p:cNvPicPr>
          <p:nvPr/>
        </p:nvPicPr>
        <p:blipFill>
          <a:blip r:embed="rId4"/>
          <a:stretch>
            <a:fillRect/>
          </a:stretch>
        </p:blipFill>
        <p:spPr>
          <a:xfrm>
            <a:off x="610810" y="1343621"/>
            <a:ext cx="10905066" cy="4889211"/>
          </a:xfrm>
          <a:prstGeom prst="rect">
            <a:avLst/>
          </a:prstGeom>
        </p:spPr>
      </p:pic>
      <p:sp>
        <p:nvSpPr>
          <p:cNvPr id="9" name="正方形/長方形 8">
            <a:extLst>
              <a:ext uri="{FF2B5EF4-FFF2-40B4-BE49-F238E27FC236}">
                <a16:creationId xmlns:a16="http://schemas.microsoft.com/office/drawing/2014/main" id="{A53082CC-8438-A045-B125-8D08EB819B4B}"/>
              </a:ext>
            </a:extLst>
          </p:cNvPr>
          <p:cNvSpPr/>
          <p:nvPr/>
        </p:nvSpPr>
        <p:spPr>
          <a:xfrm>
            <a:off x="993292" y="722783"/>
            <a:ext cx="6288901" cy="523220"/>
          </a:xfrm>
          <a:prstGeom prst="rect">
            <a:avLst/>
          </a:prstGeom>
        </p:spPr>
        <p:txBody>
          <a:bodyPr wrap="none">
            <a:spAutoFit/>
          </a:bodyPr>
          <a:lstStyle/>
          <a:p>
            <a:r>
              <a:rPr lang="ja-JP" altLang="en-US" sz="2800" dirty="0">
                <a:solidFill>
                  <a:srgbClr val="333333"/>
                </a:solidFill>
                <a:latin typeface="Lucida Grande" panose="020B0600040502020204" pitchFamily="34" charset="0"/>
              </a:rPr>
              <a:t>例　与えられたデータの平均値を計算</a:t>
            </a:r>
            <a:endParaRPr lang="ja-JP" altLang="en-US" sz="2800" dirty="0"/>
          </a:p>
        </p:txBody>
      </p:sp>
    </p:spTree>
    <p:extLst>
      <p:ext uri="{BB962C8B-B14F-4D97-AF65-F5344CB8AC3E}">
        <p14:creationId xmlns:p14="http://schemas.microsoft.com/office/powerpoint/2010/main" val="3992305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089D35B1-0ED5-4358-8CAE-A9E49412AAA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9" name="Freeform 6">
              <a:extLst>
                <a:ext uri="{FF2B5EF4-FFF2-40B4-BE49-F238E27FC236}">
                  <a16:creationId xmlns:a16="http://schemas.microsoft.com/office/drawing/2014/main" id="{DDEF6545-5A42-469E-8778-86CA01CD461E}"/>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 name="Freeform 7">
              <a:extLst>
                <a:ext uri="{FF2B5EF4-FFF2-40B4-BE49-F238E27FC236}">
                  <a16:creationId xmlns:a16="http://schemas.microsoft.com/office/drawing/2014/main" id="{3B08853F-842C-4D0A-9A89-D05CB3990377}"/>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1" name="Freeform 8">
              <a:extLst>
                <a:ext uri="{FF2B5EF4-FFF2-40B4-BE49-F238E27FC236}">
                  <a16:creationId xmlns:a16="http://schemas.microsoft.com/office/drawing/2014/main" id="{A436FB18-2D01-4AAB-AD10-2D1208310FE4}"/>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2" name="Freeform 9">
              <a:extLst>
                <a:ext uri="{FF2B5EF4-FFF2-40B4-BE49-F238E27FC236}">
                  <a16:creationId xmlns:a16="http://schemas.microsoft.com/office/drawing/2014/main" id="{9EFB8341-7A7B-46E4-AF94-689147AD0567}"/>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3" name="Freeform 10">
              <a:extLst>
                <a:ext uri="{FF2B5EF4-FFF2-40B4-BE49-F238E27FC236}">
                  <a16:creationId xmlns:a16="http://schemas.microsoft.com/office/drawing/2014/main" id="{C4D84136-7804-4605-AC9F-238A3665EE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4" name="Freeform 11">
              <a:extLst>
                <a:ext uri="{FF2B5EF4-FFF2-40B4-BE49-F238E27FC236}">
                  <a16:creationId xmlns:a16="http://schemas.microsoft.com/office/drawing/2014/main" id="{4EC6F81C-51C2-4A6F-8B94-562DA673622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6" name="Rectangle 35">
            <a:extLst>
              <a:ext uri="{FF2B5EF4-FFF2-40B4-BE49-F238E27FC236}">
                <a16:creationId xmlns:a16="http://schemas.microsoft.com/office/drawing/2014/main" id="{7FF78026-DEBB-4D5A-9A4E-8724566038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3C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05E1684-CF44-4EAD-B3A4-FCE98461F3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図 1">
            <a:extLst>
              <a:ext uri="{FF2B5EF4-FFF2-40B4-BE49-F238E27FC236}">
                <a16:creationId xmlns:a16="http://schemas.microsoft.com/office/drawing/2014/main" id="{D4760BAD-403B-A94D-9D56-09C33F2C1D5B}"/>
              </a:ext>
            </a:extLst>
          </p:cNvPr>
          <p:cNvPicPr>
            <a:picLocks noChangeAspect="1"/>
          </p:cNvPicPr>
          <p:nvPr/>
        </p:nvPicPr>
        <p:blipFill>
          <a:blip r:embed="rId4"/>
          <a:stretch>
            <a:fillRect/>
          </a:stretch>
        </p:blipFill>
        <p:spPr>
          <a:xfrm>
            <a:off x="643467" y="1318710"/>
            <a:ext cx="10905066" cy="4220579"/>
          </a:xfrm>
          <a:prstGeom prst="rect">
            <a:avLst/>
          </a:prstGeom>
        </p:spPr>
      </p:pic>
      <p:sp>
        <p:nvSpPr>
          <p:cNvPr id="24" name="正方形/長方形 23">
            <a:extLst>
              <a:ext uri="{FF2B5EF4-FFF2-40B4-BE49-F238E27FC236}">
                <a16:creationId xmlns:a16="http://schemas.microsoft.com/office/drawing/2014/main" id="{57DFD2A4-3AD3-0C4D-9F1A-29E240163BDE}"/>
              </a:ext>
            </a:extLst>
          </p:cNvPr>
          <p:cNvSpPr/>
          <p:nvPr/>
        </p:nvSpPr>
        <p:spPr>
          <a:xfrm>
            <a:off x="993292" y="722783"/>
            <a:ext cx="5570756" cy="523220"/>
          </a:xfrm>
          <a:prstGeom prst="rect">
            <a:avLst/>
          </a:prstGeom>
        </p:spPr>
        <p:txBody>
          <a:bodyPr wrap="none">
            <a:spAutoFit/>
          </a:bodyPr>
          <a:lstStyle/>
          <a:p>
            <a:r>
              <a:rPr lang="ja-JP" altLang="en-US" sz="2800" dirty="0">
                <a:solidFill>
                  <a:srgbClr val="333333"/>
                </a:solidFill>
                <a:latin typeface="Lucida Grande" panose="020B0600040502020204" pitchFamily="34" charset="0"/>
              </a:rPr>
              <a:t>与えられたデータの平均値を計算</a:t>
            </a:r>
            <a:endParaRPr lang="ja-JP" altLang="en-US" sz="2800" dirty="0"/>
          </a:p>
        </p:txBody>
      </p:sp>
    </p:spTree>
    <p:extLst>
      <p:ext uri="{BB962C8B-B14F-4D97-AF65-F5344CB8AC3E}">
        <p14:creationId xmlns:p14="http://schemas.microsoft.com/office/powerpoint/2010/main" val="4041569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089D35B1-0ED5-4358-8CAE-A9E49412AAA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9" name="Freeform 6">
              <a:extLst>
                <a:ext uri="{FF2B5EF4-FFF2-40B4-BE49-F238E27FC236}">
                  <a16:creationId xmlns:a16="http://schemas.microsoft.com/office/drawing/2014/main" id="{DDEF6545-5A42-469E-8778-86CA01CD461E}"/>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 name="Freeform 7">
              <a:extLst>
                <a:ext uri="{FF2B5EF4-FFF2-40B4-BE49-F238E27FC236}">
                  <a16:creationId xmlns:a16="http://schemas.microsoft.com/office/drawing/2014/main" id="{3B08853F-842C-4D0A-9A89-D05CB3990377}"/>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1" name="Freeform 8">
              <a:extLst>
                <a:ext uri="{FF2B5EF4-FFF2-40B4-BE49-F238E27FC236}">
                  <a16:creationId xmlns:a16="http://schemas.microsoft.com/office/drawing/2014/main" id="{A436FB18-2D01-4AAB-AD10-2D1208310FE4}"/>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2" name="Freeform 9">
              <a:extLst>
                <a:ext uri="{FF2B5EF4-FFF2-40B4-BE49-F238E27FC236}">
                  <a16:creationId xmlns:a16="http://schemas.microsoft.com/office/drawing/2014/main" id="{9EFB8341-7A7B-46E4-AF94-689147AD0567}"/>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3" name="Freeform 10">
              <a:extLst>
                <a:ext uri="{FF2B5EF4-FFF2-40B4-BE49-F238E27FC236}">
                  <a16:creationId xmlns:a16="http://schemas.microsoft.com/office/drawing/2014/main" id="{C4D84136-7804-4605-AC9F-238A3665EE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4" name="Freeform 11">
              <a:extLst>
                <a:ext uri="{FF2B5EF4-FFF2-40B4-BE49-F238E27FC236}">
                  <a16:creationId xmlns:a16="http://schemas.microsoft.com/office/drawing/2014/main" id="{4EC6F81C-51C2-4A6F-8B94-562DA673622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6" name="Rectangle 35">
            <a:extLst>
              <a:ext uri="{FF2B5EF4-FFF2-40B4-BE49-F238E27FC236}">
                <a16:creationId xmlns:a16="http://schemas.microsoft.com/office/drawing/2014/main" id="{7FF78026-DEBB-4D5A-9A4E-8724566038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3C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05E1684-CF44-4EAD-B3A4-FCE98461F3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正方形/長方形 23">
            <a:extLst>
              <a:ext uri="{FF2B5EF4-FFF2-40B4-BE49-F238E27FC236}">
                <a16:creationId xmlns:a16="http://schemas.microsoft.com/office/drawing/2014/main" id="{57DFD2A4-3AD3-0C4D-9F1A-29E240163BDE}"/>
              </a:ext>
            </a:extLst>
          </p:cNvPr>
          <p:cNvSpPr/>
          <p:nvPr/>
        </p:nvSpPr>
        <p:spPr>
          <a:xfrm>
            <a:off x="1288224" y="1056674"/>
            <a:ext cx="1444626" cy="523220"/>
          </a:xfrm>
          <a:prstGeom prst="rect">
            <a:avLst/>
          </a:prstGeom>
        </p:spPr>
        <p:txBody>
          <a:bodyPr wrap="none">
            <a:spAutoFit/>
          </a:bodyPr>
          <a:lstStyle/>
          <a:p>
            <a:r>
              <a:rPr lang="en-US" altLang="ja-JP" sz="2800" dirty="0"/>
              <a:t>Mix</a:t>
            </a:r>
            <a:r>
              <a:rPr lang="ja-JP" altLang="en-US" sz="2800" dirty="0"/>
              <a:t>操作</a:t>
            </a:r>
          </a:p>
        </p:txBody>
      </p:sp>
      <p:pic>
        <p:nvPicPr>
          <p:cNvPr id="3" name="図 2">
            <a:extLst>
              <a:ext uri="{FF2B5EF4-FFF2-40B4-BE49-F238E27FC236}">
                <a16:creationId xmlns:a16="http://schemas.microsoft.com/office/drawing/2014/main" id="{30A7A3E9-3641-2943-8781-F4666DFF4A38}"/>
              </a:ext>
            </a:extLst>
          </p:cNvPr>
          <p:cNvPicPr>
            <a:picLocks noChangeAspect="1"/>
          </p:cNvPicPr>
          <p:nvPr/>
        </p:nvPicPr>
        <p:blipFill>
          <a:blip r:embed="rId4"/>
          <a:stretch>
            <a:fillRect/>
          </a:stretch>
        </p:blipFill>
        <p:spPr>
          <a:xfrm>
            <a:off x="620485" y="1846266"/>
            <a:ext cx="10942103" cy="3432445"/>
          </a:xfrm>
          <a:prstGeom prst="rect">
            <a:avLst/>
          </a:prstGeom>
        </p:spPr>
      </p:pic>
    </p:spTree>
    <p:extLst>
      <p:ext uri="{BB962C8B-B14F-4D97-AF65-F5344CB8AC3E}">
        <p14:creationId xmlns:p14="http://schemas.microsoft.com/office/powerpoint/2010/main" val="100168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089D35B1-0ED5-4358-8CAE-A9E49412AAA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9" name="Freeform 6">
              <a:extLst>
                <a:ext uri="{FF2B5EF4-FFF2-40B4-BE49-F238E27FC236}">
                  <a16:creationId xmlns:a16="http://schemas.microsoft.com/office/drawing/2014/main" id="{DDEF6545-5A42-469E-8778-86CA01CD461E}"/>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 name="Freeform 7">
              <a:extLst>
                <a:ext uri="{FF2B5EF4-FFF2-40B4-BE49-F238E27FC236}">
                  <a16:creationId xmlns:a16="http://schemas.microsoft.com/office/drawing/2014/main" id="{3B08853F-842C-4D0A-9A89-D05CB3990377}"/>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1" name="Freeform 8">
              <a:extLst>
                <a:ext uri="{FF2B5EF4-FFF2-40B4-BE49-F238E27FC236}">
                  <a16:creationId xmlns:a16="http://schemas.microsoft.com/office/drawing/2014/main" id="{A436FB18-2D01-4AAB-AD10-2D1208310FE4}"/>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2" name="Freeform 9">
              <a:extLst>
                <a:ext uri="{FF2B5EF4-FFF2-40B4-BE49-F238E27FC236}">
                  <a16:creationId xmlns:a16="http://schemas.microsoft.com/office/drawing/2014/main" id="{9EFB8341-7A7B-46E4-AF94-689147AD0567}"/>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3" name="Freeform 10">
              <a:extLst>
                <a:ext uri="{FF2B5EF4-FFF2-40B4-BE49-F238E27FC236}">
                  <a16:creationId xmlns:a16="http://schemas.microsoft.com/office/drawing/2014/main" id="{C4D84136-7804-4605-AC9F-238A3665EE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4" name="Freeform 11">
              <a:extLst>
                <a:ext uri="{FF2B5EF4-FFF2-40B4-BE49-F238E27FC236}">
                  <a16:creationId xmlns:a16="http://schemas.microsoft.com/office/drawing/2014/main" id="{4EC6F81C-51C2-4A6F-8B94-562DA673622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6" name="Rectangle 35">
            <a:extLst>
              <a:ext uri="{FF2B5EF4-FFF2-40B4-BE49-F238E27FC236}">
                <a16:creationId xmlns:a16="http://schemas.microsoft.com/office/drawing/2014/main" id="{7FF78026-DEBB-4D5A-9A4E-8724566038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3C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05E1684-CF44-4EAD-B3A4-FCE98461F3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正方形/長方形 23">
            <a:extLst>
              <a:ext uri="{FF2B5EF4-FFF2-40B4-BE49-F238E27FC236}">
                <a16:creationId xmlns:a16="http://schemas.microsoft.com/office/drawing/2014/main" id="{57DFD2A4-3AD3-0C4D-9F1A-29E240163BDE}"/>
              </a:ext>
            </a:extLst>
          </p:cNvPr>
          <p:cNvSpPr/>
          <p:nvPr/>
        </p:nvSpPr>
        <p:spPr>
          <a:xfrm>
            <a:off x="1288224" y="1056674"/>
            <a:ext cx="3057247" cy="523220"/>
          </a:xfrm>
          <a:prstGeom prst="rect">
            <a:avLst/>
          </a:prstGeom>
        </p:spPr>
        <p:txBody>
          <a:bodyPr wrap="none">
            <a:spAutoFit/>
          </a:bodyPr>
          <a:lstStyle/>
          <a:p>
            <a:r>
              <a:rPr lang="ja-JP" altLang="en-US" sz="2800" dirty="0"/>
              <a:t>モデル情報を共有</a:t>
            </a:r>
          </a:p>
        </p:txBody>
      </p:sp>
      <p:pic>
        <p:nvPicPr>
          <p:cNvPr id="2" name="図 1">
            <a:extLst>
              <a:ext uri="{FF2B5EF4-FFF2-40B4-BE49-F238E27FC236}">
                <a16:creationId xmlns:a16="http://schemas.microsoft.com/office/drawing/2014/main" id="{78C0E744-77FB-8A43-8EA9-8E848F9FEA1E}"/>
              </a:ext>
            </a:extLst>
          </p:cNvPr>
          <p:cNvPicPr>
            <a:picLocks noChangeAspect="1"/>
          </p:cNvPicPr>
          <p:nvPr/>
        </p:nvPicPr>
        <p:blipFill>
          <a:blip r:embed="rId4"/>
          <a:stretch>
            <a:fillRect/>
          </a:stretch>
        </p:blipFill>
        <p:spPr>
          <a:xfrm>
            <a:off x="537159" y="1627519"/>
            <a:ext cx="11157497" cy="3658855"/>
          </a:xfrm>
          <a:prstGeom prst="rect">
            <a:avLst/>
          </a:prstGeom>
        </p:spPr>
      </p:pic>
    </p:spTree>
    <p:extLst>
      <p:ext uri="{BB962C8B-B14F-4D97-AF65-F5344CB8AC3E}">
        <p14:creationId xmlns:p14="http://schemas.microsoft.com/office/powerpoint/2010/main" val="3567302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D63DC6FB-4DD2-5347-91F2-DF2A3006517F}"/>
              </a:ext>
            </a:extLst>
          </p:cNvPr>
          <p:cNvPicPr>
            <a:picLocks noChangeAspect="1"/>
          </p:cNvPicPr>
          <p:nvPr/>
        </p:nvPicPr>
        <p:blipFill>
          <a:blip r:embed="rId3"/>
          <a:stretch>
            <a:fillRect/>
          </a:stretch>
        </p:blipFill>
        <p:spPr>
          <a:xfrm>
            <a:off x="9277350" y="1015999"/>
            <a:ext cx="1308100" cy="1879600"/>
          </a:xfrm>
          <a:prstGeom prst="rect">
            <a:avLst/>
          </a:prstGeom>
        </p:spPr>
      </p:pic>
      <p:sp>
        <p:nvSpPr>
          <p:cNvPr id="3" name="正方形/長方形 2">
            <a:extLst>
              <a:ext uri="{FF2B5EF4-FFF2-40B4-BE49-F238E27FC236}">
                <a16:creationId xmlns:a16="http://schemas.microsoft.com/office/drawing/2014/main" id="{A33AE7F2-C526-6342-9348-CA17AD623840}"/>
              </a:ext>
            </a:extLst>
          </p:cNvPr>
          <p:cNvSpPr/>
          <p:nvPr/>
        </p:nvSpPr>
        <p:spPr>
          <a:xfrm>
            <a:off x="882595" y="348734"/>
            <a:ext cx="7201010" cy="6740307"/>
          </a:xfrm>
          <a:prstGeom prst="rect">
            <a:avLst/>
          </a:prstGeom>
        </p:spPr>
        <p:txBody>
          <a:bodyPr wrap="none">
            <a:spAutoFit/>
          </a:bodyPr>
          <a:lstStyle/>
          <a:p>
            <a:r>
              <a:rPr lang="ja-JP" altLang="en-US" sz="3600" dirty="0"/>
              <a:t>外れ値検知　</a:t>
            </a:r>
            <a:r>
              <a:rPr lang="en-US" altLang="ja-JP" sz="3600" dirty="0" err="1"/>
              <a:t>jubaanomaly</a:t>
            </a:r>
            <a:r>
              <a:rPr lang="en-US" altLang="ja-JP" sz="3600" dirty="0"/>
              <a:t> </a:t>
            </a:r>
          </a:p>
          <a:p>
            <a:endParaRPr lang="en-US" altLang="ja-JP" sz="3600" dirty="0"/>
          </a:p>
          <a:p>
            <a:r>
              <a:rPr lang="ja-JP" altLang="en-US" sz="3600" dirty="0"/>
              <a:t>推薦　</a:t>
            </a:r>
            <a:r>
              <a:rPr lang="en-US" altLang="ja-JP" sz="3600" dirty="0" err="1"/>
              <a:t>jubarecommender</a:t>
            </a:r>
            <a:r>
              <a:rPr lang="en-US" altLang="ja-JP" sz="3600" dirty="0"/>
              <a:t> </a:t>
            </a:r>
          </a:p>
          <a:p>
            <a:endParaRPr lang="en-US" altLang="ja-JP" sz="3600" dirty="0"/>
          </a:p>
          <a:p>
            <a:r>
              <a:rPr lang="ja-JP" altLang="en-US" sz="3600" dirty="0"/>
              <a:t>多値分類機能　</a:t>
            </a:r>
            <a:r>
              <a:rPr lang="en-US" altLang="ja-JP" sz="3600" dirty="0"/>
              <a:t>j</a:t>
            </a:r>
            <a:r>
              <a:rPr lang="ja-JP" altLang="en-US" sz="3600" dirty="0"/>
              <a:t>ubaclassifier</a:t>
            </a:r>
            <a:endParaRPr lang="en-US" altLang="ja-JP" sz="3600" dirty="0"/>
          </a:p>
          <a:p>
            <a:endParaRPr lang="en-US" altLang="ja-JP" sz="3600" dirty="0"/>
          </a:p>
          <a:p>
            <a:r>
              <a:rPr lang="ja-JP" altLang="en-US" sz="3600" dirty="0"/>
              <a:t>線形回帰機能　</a:t>
            </a:r>
            <a:r>
              <a:rPr lang="en-US" altLang="ja-JP" sz="3600" dirty="0" err="1"/>
              <a:t>jubaregression</a:t>
            </a:r>
            <a:endParaRPr lang="en-US" altLang="ja-JP" sz="3600" dirty="0"/>
          </a:p>
          <a:p>
            <a:endParaRPr lang="en-US" altLang="ja-JP" sz="3600" dirty="0"/>
          </a:p>
          <a:p>
            <a:r>
              <a:rPr lang="ja-JP" altLang="en-US" sz="3600" dirty="0"/>
              <a:t>グラフマイニング機能　</a:t>
            </a:r>
            <a:r>
              <a:rPr lang="en-US" altLang="ja-JP" sz="3600" dirty="0" err="1"/>
              <a:t>jubagraph</a:t>
            </a:r>
            <a:endParaRPr lang="en-US" altLang="ja-JP" sz="3600" dirty="0"/>
          </a:p>
          <a:p>
            <a:endParaRPr lang="en-US" altLang="ja-JP" sz="3600" dirty="0"/>
          </a:p>
          <a:p>
            <a:r>
              <a:rPr lang="ja-JP" altLang="en-US" sz="3600" dirty="0"/>
              <a:t>統計分析機能　</a:t>
            </a:r>
            <a:r>
              <a:rPr lang="en-US" altLang="ja-JP" sz="3600" dirty="0" err="1"/>
              <a:t>jubastat</a:t>
            </a:r>
            <a:endParaRPr lang="en-US" altLang="ja-JP" sz="3600" dirty="0"/>
          </a:p>
          <a:p>
            <a:endParaRPr lang="ja-JP" altLang="en-US" sz="3600" dirty="0"/>
          </a:p>
        </p:txBody>
      </p:sp>
      <p:sp>
        <p:nvSpPr>
          <p:cNvPr id="7" name="正方形/長方形 6">
            <a:extLst>
              <a:ext uri="{FF2B5EF4-FFF2-40B4-BE49-F238E27FC236}">
                <a16:creationId xmlns:a16="http://schemas.microsoft.com/office/drawing/2014/main" id="{0E113766-999E-484C-BFB6-DAF3FA81E5FC}"/>
              </a:ext>
            </a:extLst>
          </p:cNvPr>
          <p:cNvSpPr/>
          <p:nvPr/>
        </p:nvSpPr>
        <p:spPr>
          <a:xfrm>
            <a:off x="660400" y="115888"/>
            <a:ext cx="5943600" cy="115411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7591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D63DC6FB-4DD2-5347-91F2-DF2A3006517F}"/>
              </a:ext>
            </a:extLst>
          </p:cNvPr>
          <p:cNvPicPr>
            <a:picLocks noChangeAspect="1"/>
          </p:cNvPicPr>
          <p:nvPr/>
        </p:nvPicPr>
        <p:blipFill>
          <a:blip r:embed="rId3"/>
          <a:stretch>
            <a:fillRect/>
          </a:stretch>
        </p:blipFill>
        <p:spPr>
          <a:xfrm>
            <a:off x="7727038" y="743634"/>
            <a:ext cx="1308100" cy="1879600"/>
          </a:xfrm>
          <a:prstGeom prst="rect">
            <a:avLst/>
          </a:prstGeom>
        </p:spPr>
      </p:pic>
      <p:pic>
        <p:nvPicPr>
          <p:cNvPr id="5" name="図 4">
            <a:extLst>
              <a:ext uri="{FF2B5EF4-FFF2-40B4-BE49-F238E27FC236}">
                <a16:creationId xmlns:a16="http://schemas.microsoft.com/office/drawing/2014/main" id="{9FCC454B-2508-054B-9315-C1DE871653F5}"/>
              </a:ext>
            </a:extLst>
          </p:cNvPr>
          <p:cNvPicPr>
            <a:picLocks noChangeAspect="1"/>
          </p:cNvPicPr>
          <p:nvPr/>
        </p:nvPicPr>
        <p:blipFill>
          <a:blip r:embed="rId4"/>
          <a:stretch>
            <a:fillRect/>
          </a:stretch>
        </p:blipFill>
        <p:spPr>
          <a:xfrm>
            <a:off x="1301750" y="1854199"/>
            <a:ext cx="1612900" cy="1625600"/>
          </a:xfrm>
          <a:prstGeom prst="rect">
            <a:avLst/>
          </a:prstGeom>
        </p:spPr>
      </p:pic>
      <p:sp>
        <p:nvSpPr>
          <p:cNvPr id="7" name="正方形/長方形 6">
            <a:extLst>
              <a:ext uri="{FF2B5EF4-FFF2-40B4-BE49-F238E27FC236}">
                <a16:creationId xmlns:a16="http://schemas.microsoft.com/office/drawing/2014/main" id="{65A43ABB-003C-F141-BEB5-0F851ECC1371}"/>
              </a:ext>
            </a:extLst>
          </p:cNvPr>
          <p:cNvSpPr/>
          <p:nvPr/>
        </p:nvSpPr>
        <p:spPr>
          <a:xfrm>
            <a:off x="7003948" y="3646268"/>
            <a:ext cx="4945200" cy="3416320"/>
          </a:xfrm>
          <a:prstGeom prst="rect">
            <a:avLst/>
          </a:prstGeom>
        </p:spPr>
        <p:txBody>
          <a:bodyPr wrap="none">
            <a:spAutoFit/>
          </a:bodyPr>
          <a:lstStyle/>
          <a:p>
            <a:r>
              <a:rPr lang="ja-JP" altLang="en-US" sz="3600" dirty="0"/>
              <a:t>config.json</a:t>
            </a:r>
            <a:endParaRPr lang="en-US" altLang="ja-JP" sz="3600" dirty="0"/>
          </a:p>
          <a:p>
            <a:r>
              <a:rPr lang="ja-JP" altLang="en-US" sz="3600" dirty="0"/>
              <a:t>　外値検知の方法</a:t>
            </a:r>
            <a:r>
              <a:rPr lang="en-US" altLang="ja-JP" sz="3600" dirty="0"/>
              <a:t>(LOF)</a:t>
            </a:r>
          </a:p>
          <a:p>
            <a:r>
              <a:rPr lang="ja-JP" altLang="en-US" sz="3600" dirty="0"/>
              <a:t>　</a:t>
            </a:r>
            <a:r>
              <a:rPr lang="en-US" altLang="ja-JP" sz="3600" dirty="0"/>
              <a:t>LOF</a:t>
            </a:r>
            <a:r>
              <a:rPr lang="ja-JP" altLang="en-US" sz="3600" dirty="0"/>
              <a:t>の設定</a:t>
            </a:r>
            <a:endParaRPr lang="en-US" altLang="ja-JP" sz="3600" dirty="0"/>
          </a:p>
          <a:p>
            <a:r>
              <a:rPr lang="ja-JP" altLang="en-US" sz="3600" dirty="0"/>
              <a:t>　フィルターの設定</a:t>
            </a:r>
            <a:endParaRPr lang="en-US" altLang="ja-JP" sz="3600" dirty="0"/>
          </a:p>
          <a:p>
            <a:r>
              <a:rPr lang="ja-JP" altLang="en-US" sz="3600" dirty="0"/>
              <a:t>　特徴抽出の設定</a:t>
            </a:r>
            <a:endParaRPr lang="en-US" altLang="ja-JP" sz="3600" dirty="0"/>
          </a:p>
          <a:p>
            <a:endParaRPr lang="ja-JP" altLang="en-US" sz="3600" dirty="0"/>
          </a:p>
        </p:txBody>
      </p:sp>
      <p:sp>
        <p:nvSpPr>
          <p:cNvPr id="8" name="正方形/長方形 7">
            <a:extLst>
              <a:ext uri="{FF2B5EF4-FFF2-40B4-BE49-F238E27FC236}">
                <a16:creationId xmlns:a16="http://schemas.microsoft.com/office/drawing/2014/main" id="{45B68465-4221-7147-81C9-CBCB26EE498E}"/>
              </a:ext>
            </a:extLst>
          </p:cNvPr>
          <p:cNvSpPr/>
          <p:nvPr/>
        </p:nvSpPr>
        <p:spPr>
          <a:xfrm>
            <a:off x="7003948" y="2833468"/>
            <a:ext cx="2847254" cy="646331"/>
          </a:xfrm>
          <a:prstGeom prst="rect">
            <a:avLst/>
          </a:prstGeom>
        </p:spPr>
        <p:txBody>
          <a:bodyPr wrap="none">
            <a:spAutoFit/>
          </a:bodyPr>
          <a:lstStyle/>
          <a:p>
            <a:r>
              <a:rPr lang="ja-JP" altLang="en-US" sz="3600" dirty="0"/>
              <a:t>jubaanomaly  </a:t>
            </a:r>
          </a:p>
        </p:txBody>
      </p:sp>
      <p:sp>
        <p:nvSpPr>
          <p:cNvPr id="2" name="テキスト ボックス 1">
            <a:extLst>
              <a:ext uri="{FF2B5EF4-FFF2-40B4-BE49-F238E27FC236}">
                <a16:creationId xmlns:a16="http://schemas.microsoft.com/office/drawing/2014/main" id="{9BECBDE2-44AA-BF41-957C-4673169EAC00}"/>
              </a:ext>
            </a:extLst>
          </p:cNvPr>
          <p:cNvSpPr txBox="1"/>
          <p:nvPr/>
        </p:nvSpPr>
        <p:spPr>
          <a:xfrm>
            <a:off x="10029002" y="2851834"/>
            <a:ext cx="1299398" cy="646331"/>
          </a:xfrm>
          <a:prstGeom prst="rect">
            <a:avLst/>
          </a:prstGeom>
          <a:noFill/>
        </p:spPr>
        <p:txBody>
          <a:bodyPr wrap="square" rtlCol="0">
            <a:spAutoFit/>
          </a:bodyPr>
          <a:lstStyle/>
          <a:p>
            <a:r>
              <a:rPr kumimoji="1" lang="ja-JP" altLang="en-US" sz="3600" dirty="0"/>
              <a:t>起動</a:t>
            </a:r>
          </a:p>
        </p:txBody>
      </p:sp>
    </p:spTree>
    <p:extLst>
      <p:ext uri="{BB962C8B-B14F-4D97-AF65-F5344CB8AC3E}">
        <p14:creationId xmlns:p14="http://schemas.microsoft.com/office/powerpoint/2010/main" val="1898000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D63DC6FB-4DD2-5347-91F2-DF2A3006517F}"/>
              </a:ext>
            </a:extLst>
          </p:cNvPr>
          <p:cNvPicPr>
            <a:picLocks noChangeAspect="1"/>
          </p:cNvPicPr>
          <p:nvPr/>
        </p:nvPicPr>
        <p:blipFill>
          <a:blip r:embed="rId3"/>
          <a:stretch>
            <a:fillRect/>
          </a:stretch>
        </p:blipFill>
        <p:spPr>
          <a:xfrm>
            <a:off x="9277350" y="1015999"/>
            <a:ext cx="1308100" cy="1879600"/>
          </a:xfrm>
          <a:prstGeom prst="rect">
            <a:avLst/>
          </a:prstGeom>
        </p:spPr>
      </p:pic>
      <p:pic>
        <p:nvPicPr>
          <p:cNvPr id="5" name="図 4">
            <a:extLst>
              <a:ext uri="{FF2B5EF4-FFF2-40B4-BE49-F238E27FC236}">
                <a16:creationId xmlns:a16="http://schemas.microsoft.com/office/drawing/2014/main" id="{9FCC454B-2508-054B-9315-C1DE871653F5}"/>
              </a:ext>
            </a:extLst>
          </p:cNvPr>
          <p:cNvPicPr>
            <a:picLocks noChangeAspect="1"/>
          </p:cNvPicPr>
          <p:nvPr/>
        </p:nvPicPr>
        <p:blipFill>
          <a:blip r:embed="rId4"/>
          <a:stretch>
            <a:fillRect/>
          </a:stretch>
        </p:blipFill>
        <p:spPr>
          <a:xfrm>
            <a:off x="1479550" y="4476521"/>
            <a:ext cx="1612900" cy="1625600"/>
          </a:xfrm>
          <a:prstGeom prst="rect">
            <a:avLst/>
          </a:prstGeom>
        </p:spPr>
      </p:pic>
      <p:sp>
        <p:nvSpPr>
          <p:cNvPr id="6" name="正方形/長方形 5">
            <a:extLst>
              <a:ext uri="{FF2B5EF4-FFF2-40B4-BE49-F238E27FC236}">
                <a16:creationId xmlns:a16="http://schemas.microsoft.com/office/drawing/2014/main" id="{86CE190E-255B-6340-965A-AE4EBF305186}"/>
              </a:ext>
            </a:extLst>
          </p:cNvPr>
          <p:cNvSpPr/>
          <p:nvPr/>
        </p:nvSpPr>
        <p:spPr>
          <a:xfrm>
            <a:off x="381000" y="787399"/>
            <a:ext cx="2711450" cy="584775"/>
          </a:xfrm>
          <a:prstGeom prst="rect">
            <a:avLst/>
          </a:prstGeom>
          <a:ln w="38100">
            <a:solidFill>
              <a:schemeClr val="accent1"/>
            </a:solidFill>
          </a:ln>
        </p:spPr>
        <p:txBody>
          <a:bodyPr wrap="square">
            <a:spAutoFit/>
          </a:bodyPr>
          <a:lstStyle/>
          <a:p>
            <a:r>
              <a:rPr lang="ja-JP" altLang="en-US" sz="3200" dirty="0"/>
              <a:t>anomaly.py</a:t>
            </a:r>
          </a:p>
        </p:txBody>
      </p:sp>
      <p:sp>
        <p:nvSpPr>
          <p:cNvPr id="8" name="正方形/長方形 7">
            <a:extLst>
              <a:ext uri="{FF2B5EF4-FFF2-40B4-BE49-F238E27FC236}">
                <a16:creationId xmlns:a16="http://schemas.microsoft.com/office/drawing/2014/main" id="{45B68465-4221-7147-81C9-CBCB26EE498E}"/>
              </a:ext>
            </a:extLst>
          </p:cNvPr>
          <p:cNvSpPr/>
          <p:nvPr/>
        </p:nvSpPr>
        <p:spPr>
          <a:xfrm>
            <a:off x="8154922" y="3062068"/>
            <a:ext cx="2754280" cy="646331"/>
          </a:xfrm>
          <a:prstGeom prst="rect">
            <a:avLst/>
          </a:prstGeom>
        </p:spPr>
        <p:txBody>
          <a:bodyPr wrap="none">
            <a:spAutoFit/>
          </a:bodyPr>
          <a:lstStyle/>
          <a:p>
            <a:r>
              <a:rPr lang="ja-JP" altLang="en-US" sz="3600" dirty="0"/>
              <a:t>jubaanomaly </a:t>
            </a:r>
          </a:p>
        </p:txBody>
      </p:sp>
      <p:sp>
        <p:nvSpPr>
          <p:cNvPr id="9" name="正方形/長方形 8">
            <a:extLst>
              <a:ext uri="{FF2B5EF4-FFF2-40B4-BE49-F238E27FC236}">
                <a16:creationId xmlns:a16="http://schemas.microsoft.com/office/drawing/2014/main" id="{B36F42DD-5D4D-C340-ABB2-2085321AD8AB}"/>
              </a:ext>
            </a:extLst>
          </p:cNvPr>
          <p:cNvSpPr/>
          <p:nvPr/>
        </p:nvSpPr>
        <p:spPr>
          <a:xfrm>
            <a:off x="381000" y="1524573"/>
            <a:ext cx="4979248" cy="584775"/>
          </a:xfrm>
          <a:prstGeom prst="rect">
            <a:avLst/>
          </a:prstGeom>
        </p:spPr>
        <p:txBody>
          <a:bodyPr wrap="none">
            <a:spAutoFit/>
          </a:bodyPr>
          <a:lstStyle/>
          <a:p>
            <a:r>
              <a:rPr lang="ja-JP" altLang="en-US" sz="3200" dirty="0"/>
              <a:t>kddcup.data_10_percent.txt</a:t>
            </a:r>
          </a:p>
        </p:txBody>
      </p:sp>
      <p:sp>
        <p:nvSpPr>
          <p:cNvPr id="10" name="正方形/長方形 9">
            <a:extLst>
              <a:ext uri="{FF2B5EF4-FFF2-40B4-BE49-F238E27FC236}">
                <a16:creationId xmlns:a16="http://schemas.microsoft.com/office/drawing/2014/main" id="{6D6C74C1-2E5F-0A4A-BC71-42F2F15C6FF8}"/>
              </a:ext>
            </a:extLst>
          </p:cNvPr>
          <p:cNvSpPr/>
          <p:nvPr/>
        </p:nvSpPr>
        <p:spPr>
          <a:xfrm>
            <a:off x="98848" y="2954515"/>
            <a:ext cx="7743401" cy="1200329"/>
          </a:xfrm>
          <a:prstGeom prst="rect">
            <a:avLst/>
          </a:prstGeom>
        </p:spPr>
        <p:txBody>
          <a:bodyPr wrap="square">
            <a:spAutoFit/>
          </a:bodyPr>
          <a:lstStyle/>
          <a:p>
            <a:r>
              <a:rPr lang="ja-JP" altLang="en-US" sz="3600" dirty="0"/>
              <a:t>ある通信の</a:t>
            </a:r>
            <a:r>
              <a:rPr lang="en-US" altLang="ja-JP" sz="3600" dirty="0"/>
              <a:t>datum</a:t>
            </a:r>
          </a:p>
          <a:p>
            <a:r>
              <a:rPr lang="en-US" altLang="ja-JP" sz="3600" dirty="0"/>
              <a:t>(key-value</a:t>
            </a:r>
            <a:r>
              <a:rPr lang="ja-JP" altLang="en-US" sz="3600" dirty="0"/>
              <a:t>の集まり</a:t>
            </a:r>
            <a:r>
              <a:rPr lang="en-US" altLang="ja-JP" sz="3600" dirty="0"/>
              <a:t>)</a:t>
            </a:r>
            <a:r>
              <a:rPr lang="ja-JP" altLang="en-US" sz="3600" dirty="0"/>
              <a:t>を作成</a:t>
            </a:r>
          </a:p>
        </p:txBody>
      </p:sp>
      <p:sp>
        <p:nvSpPr>
          <p:cNvPr id="11" name="下矢印 10">
            <a:extLst>
              <a:ext uri="{FF2B5EF4-FFF2-40B4-BE49-F238E27FC236}">
                <a16:creationId xmlns:a16="http://schemas.microsoft.com/office/drawing/2014/main" id="{1AAAE537-9F19-5A45-907C-55C39DFCAE98}"/>
              </a:ext>
            </a:extLst>
          </p:cNvPr>
          <p:cNvSpPr/>
          <p:nvPr/>
        </p:nvSpPr>
        <p:spPr>
          <a:xfrm>
            <a:off x="1736725" y="2261747"/>
            <a:ext cx="828675" cy="5717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149016BD-3F81-EC49-BE30-4F470F80DA51}"/>
              </a:ext>
            </a:extLst>
          </p:cNvPr>
          <p:cNvCxnSpPr>
            <a:cxnSpLocks/>
          </p:cNvCxnSpPr>
          <p:nvPr/>
        </p:nvCxnSpPr>
        <p:spPr>
          <a:xfrm flipV="1">
            <a:off x="4647776" y="3955820"/>
            <a:ext cx="2870200" cy="1041401"/>
          </a:xfrm>
          <a:prstGeom prst="straightConnector1">
            <a:avLst/>
          </a:prstGeom>
          <a:ln w="1270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60FFF99-E877-694F-BB74-5B1E9B482CD9}"/>
              </a:ext>
            </a:extLst>
          </p:cNvPr>
          <p:cNvCxnSpPr>
            <a:cxnSpLocks/>
          </p:cNvCxnSpPr>
          <p:nvPr/>
        </p:nvCxnSpPr>
        <p:spPr>
          <a:xfrm rot="10800000" flipV="1">
            <a:off x="4895850" y="4508448"/>
            <a:ext cx="2870200" cy="1041401"/>
          </a:xfrm>
          <a:prstGeom prst="straightConnector1">
            <a:avLst/>
          </a:prstGeom>
          <a:ln w="1270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FDC6051C-4516-5A45-9F9F-E852D40C4607}"/>
              </a:ext>
            </a:extLst>
          </p:cNvPr>
          <p:cNvSpPr/>
          <p:nvPr/>
        </p:nvSpPr>
        <p:spPr>
          <a:xfrm>
            <a:off x="8763000" y="3830189"/>
            <a:ext cx="5689600" cy="646331"/>
          </a:xfrm>
          <a:prstGeom prst="rect">
            <a:avLst/>
          </a:prstGeom>
        </p:spPr>
        <p:txBody>
          <a:bodyPr wrap="square">
            <a:spAutoFit/>
          </a:bodyPr>
          <a:lstStyle/>
          <a:p>
            <a:r>
              <a:rPr lang="ja-JP" altLang="en-US" sz="3600" dirty="0"/>
              <a:t>訓練学習</a:t>
            </a:r>
            <a:endParaRPr lang="en-US" altLang="ja-JP" sz="3600" dirty="0"/>
          </a:p>
        </p:txBody>
      </p:sp>
      <p:sp>
        <p:nvSpPr>
          <p:cNvPr id="18" name="正方形/長方形 17">
            <a:extLst>
              <a:ext uri="{FF2B5EF4-FFF2-40B4-BE49-F238E27FC236}">
                <a16:creationId xmlns:a16="http://schemas.microsoft.com/office/drawing/2014/main" id="{F547614D-3A38-B74E-AFC0-FA4DA4BECAF0}"/>
              </a:ext>
            </a:extLst>
          </p:cNvPr>
          <p:cNvSpPr/>
          <p:nvPr/>
        </p:nvSpPr>
        <p:spPr>
          <a:xfrm>
            <a:off x="6082876" y="5423440"/>
            <a:ext cx="5689600" cy="1384995"/>
          </a:xfrm>
          <a:prstGeom prst="rect">
            <a:avLst/>
          </a:prstGeom>
        </p:spPr>
        <p:txBody>
          <a:bodyPr wrap="square">
            <a:spAutoFit/>
          </a:bodyPr>
          <a:lstStyle/>
          <a:p>
            <a:r>
              <a:rPr lang="ja-JP" altLang="en-US" sz="3600" dirty="0"/>
              <a:t>スコア（</a:t>
            </a:r>
            <a:r>
              <a:rPr lang="en-US" altLang="ja-JP" sz="3600" dirty="0"/>
              <a:t>LOF</a:t>
            </a:r>
            <a:r>
              <a:rPr lang="ja-JP" altLang="en-US" sz="3600" dirty="0"/>
              <a:t>）</a:t>
            </a:r>
            <a:endParaRPr lang="en-US" altLang="ja-JP" sz="3600" dirty="0"/>
          </a:p>
          <a:p>
            <a:r>
              <a:rPr lang="ja-JP" altLang="en-US" sz="2400" dirty="0"/>
              <a:t>スコアが大きくなるほど、より異常度が高い</a:t>
            </a:r>
            <a:endParaRPr lang="en-US" altLang="ja-JP" sz="2400" dirty="0"/>
          </a:p>
        </p:txBody>
      </p:sp>
      <p:sp>
        <p:nvSpPr>
          <p:cNvPr id="19" name="正方形/長方形 18">
            <a:extLst>
              <a:ext uri="{FF2B5EF4-FFF2-40B4-BE49-F238E27FC236}">
                <a16:creationId xmlns:a16="http://schemas.microsoft.com/office/drawing/2014/main" id="{F3D5C6C9-BC92-F048-947D-DE167546DC32}"/>
              </a:ext>
            </a:extLst>
          </p:cNvPr>
          <p:cNvSpPr/>
          <p:nvPr/>
        </p:nvSpPr>
        <p:spPr>
          <a:xfrm>
            <a:off x="3236275" y="4245687"/>
            <a:ext cx="1996973" cy="830997"/>
          </a:xfrm>
          <a:prstGeom prst="rect">
            <a:avLst/>
          </a:prstGeom>
        </p:spPr>
        <p:txBody>
          <a:bodyPr wrap="square">
            <a:spAutoFit/>
          </a:bodyPr>
          <a:lstStyle/>
          <a:p>
            <a:r>
              <a:rPr lang="en-US" altLang="ja-JP" sz="2400" dirty="0"/>
              <a:t>Datum</a:t>
            </a:r>
            <a:r>
              <a:rPr lang="ja-JP" altLang="en-US" sz="2400" dirty="0"/>
              <a:t>を点として追加</a:t>
            </a:r>
          </a:p>
        </p:txBody>
      </p:sp>
    </p:spTree>
    <p:extLst>
      <p:ext uri="{BB962C8B-B14F-4D97-AF65-F5344CB8AC3E}">
        <p14:creationId xmlns:p14="http://schemas.microsoft.com/office/powerpoint/2010/main" val="2240551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A21557-A306-0247-BC97-4EE07AD48FD2}"/>
              </a:ext>
            </a:extLst>
          </p:cNvPr>
          <p:cNvSpPr>
            <a:spLocks noGrp="1"/>
          </p:cNvSpPr>
          <p:nvPr>
            <p:ph type="title"/>
          </p:nvPr>
        </p:nvSpPr>
        <p:spPr/>
        <p:txBody>
          <a:bodyPr/>
          <a:lstStyle/>
          <a:p>
            <a:r>
              <a:rPr lang="ja-JP" altLang="en-US" dirty="0"/>
              <a:t>外れ値検知の方法（</a:t>
            </a:r>
            <a:r>
              <a:rPr kumimoji="1" lang="en-US" altLang="ja-JP" dirty="0"/>
              <a:t>LOF</a:t>
            </a:r>
            <a:r>
              <a:rPr kumimoji="1" lang="ja-JP" altLang="en-US" dirty="0"/>
              <a:t>）</a:t>
            </a:r>
          </a:p>
        </p:txBody>
      </p:sp>
      <p:sp>
        <p:nvSpPr>
          <p:cNvPr id="3" name="コンテンツ プレースホルダー 2">
            <a:extLst>
              <a:ext uri="{FF2B5EF4-FFF2-40B4-BE49-F238E27FC236}">
                <a16:creationId xmlns:a16="http://schemas.microsoft.com/office/drawing/2014/main" id="{E7A4BFF3-AD1A-5448-949F-ACAE049511F3}"/>
              </a:ext>
            </a:extLst>
          </p:cNvPr>
          <p:cNvSpPr>
            <a:spLocks noGrp="1"/>
          </p:cNvSpPr>
          <p:nvPr>
            <p:ph idx="1"/>
          </p:nvPr>
        </p:nvSpPr>
        <p:spPr/>
        <p:txBody>
          <a:bodyPr/>
          <a:lstStyle/>
          <a:p>
            <a:pPr marL="0" indent="0">
              <a:buNone/>
            </a:pPr>
            <a:r>
              <a:rPr kumimoji="1" lang="en-US" altLang="ja-JP" sz="3600" dirty="0"/>
              <a:t>LOF(</a:t>
            </a:r>
            <a:r>
              <a:rPr lang="en-US" altLang="ja-JP" sz="3600" dirty="0"/>
              <a:t>Local outlier factor</a:t>
            </a:r>
            <a:r>
              <a:rPr lang="ja-JP" altLang="en-US" sz="3600" dirty="0"/>
              <a:t>、局所外れ値因子法</a:t>
            </a:r>
            <a:r>
              <a:rPr lang="en-US" altLang="ja-JP" sz="3600" dirty="0"/>
              <a:t>)</a:t>
            </a:r>
          </a:p>
          <a:p>
            <a:pPr marL="0" indent="0">
              <a:buNone/>
            </a:pPr>
            <a:r>
              <a:rPr lang="ja-JP" altLang="en-US" sz="3600" dirty="0"/>
              <a:t>→「近傍での仲間はずれの度合をみる」</a:t>
            </a:r>
            <a:endParaRPr lang="en-US" altLang="ja-JP" sz="3600" dirty="0"/>
          </a:p>
          <a:p>
            <a:pPr marL="0" indent="0">
              <a:buNone/>
            </a:pPr>
            <a:endParaRPr kumimoji="1" lang="ja-JP" altLang="en-US" dirty="0"/>
          </a:p>
        </p:txBody>
      </p:sp>
    </p:spTree>
    <p:extLst>
      <p:ext uri="{BB962C8B-B14F-4D97-AF65-F5344CB8AC3E}">
        <p14:creationId xmlns:p14="http://schemas.microsoft.com/office/powerpoint/2010/main" val="459616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コンテンツ プレースホルダー 11">
            <a:extLst>
              <a:ext uri="{FF2B5EF4-FFF2-40B4-BE49-F238E27FC236}">
                <a16:creationId xmlns:a16="http://schemas.microsoft.com/office/drawing/2014/main" id="{78882E6D-291F-6D49-8D43-1BDFAA360619}"/>
              </a:ext>
            </a:extLst>
          </p:cNvPr>
          <p:cNvSpPr>
            <a:spLocks noGrp="1"/>
          </p:cNvSpPr>
          <p:nvPr>
            <p:ph idx="1"/>
          </p:nvPr>
        </p:nvSpPr>
        <p:spPr>
          <a:xfrm>
            <a:off x="4668253" y="5536120"/>
            <a:ext cx="6545179" cy="984996"/>
          </a:xfrm>
        </p:spPr>
        <p:txBody>
          <a:bodyPr/>
          <a:lstStyle/>
          <a:p>
            <a:pPr marL="0" indent="0">
              <a:buNone/>
            </a:pPr>
            <a:r>
              <a:rPr lang="ja-JP" altLang="en-US" b="1" dirty="0"/>
              <a:t>発信元から宛先への転送バイト数</a:t>
            </a:r>
          </a:p>
        </p:txBody>
      </p:sp>
      <p:pic>
        <p:nvPicPr>
          <p:cNvPr id="13" name="図 12">
            <a:extLst>
              <a:ext uri="{FF2B5EF4-FFF2-40B4-BE49-F238E27FC236}">
                <a16:creationId xmlns:a16="http://schemas.microsoft.com/office/drawing/2014/main" id="{F6FF9666-C5ED-324D-862D-E4E021581102}"/>
              </a:ext>
            </a:extLst>
          </p:cNvPr>
          <p:cNvPicPr>
            <a:picLocks noChangeAspect="1"/>
          </p:cNvPicPr>
          <p:nvPr/>
        </p:nvPicPr>
        <p:blipFill>
          <a:blip r:embed="rId3"/>
          <a:stretch>
            <a:fillRect/>
          </a:stretch>
        </p:blipFill>
        <p:spPr>
          <a:xfrm>
            <a:off x="2117556" y="627235"/>
            <a:ext cx="8181475" cy="4908885"/>
          </a:xfrm>
          <a:prstGeom prst="rect">
            <a:avLst/>
          </a:prstGeom>
        </p:spPr>
      </p:pic>
      <p:sp>
        <p:nvSpPr>
          <p:cNvPr id="15" name="コンテンツ プレースホルダー 11">
            <a:extLst>
              <a:ext uri="{FF2B5EF4-FFF2-40B4-BE49-F238E27FC236}">
                <a16:creationId xmlns:a16="http://schemas.microsoft.com/office/drawing/2014/main" id="{059D30E4-3C49-854E-A890-671A63106C53}"/>
              </a:ext>
            </a:extLst>
          </p:cNvPr>
          <p:cNvSpPr txBox="1">
            <a:spLocks/>
          </p:cNvSpPr>
          <p:nvPr/>
        </p:nvSpPr>
        <p:spPr>
          <a:xfrm>
            <a:off x="600495" y="851827"/>
            <a:ext cx="891422" cy="4105184"/>
          </a:xfrm>
          <a:prstGeom prst="rect">
            <a:avLst/>
          </a:prstGeom>
        </p:spPr>
        <p:txBody>
          <a:bodyPr vert="wordArtVertRtl" lIns="91440" tIns="45720" rIns="91440" bIns="45720" rtlCol="0" anchor="ctr">
            <a:normAutofit fontScale="77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indent="0">
              <a:buNone/>
            </a:pPr>
            <a:r>
              <a:rPr lang="ja-JP" altLang="en-US" b="1" dirty="0"/>
              <a:t>宛先から発信元への転送バイト数</a:t>
            </a:r>
          </a:p>
        </p:txBody>
      </p:sp>
    </p:spTree>
    <p:extLst>
      <p:ext uri="{BB962C8B-B14F-4D97-AF65-F5344CB8AC3E}">
        <p14:creationId xmlns:p14="http://schemas.microsoft.com/office/powerpoint/2010/main" val="207901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p:cNvSpPr txBox="1"/>
          <p:nvPr/>
        </p:nvSpPr>
        <p:spPr>
          <a:xfrm>
            <a:off x="767862" y="393046"/>
            <a:ext cx="10972800" cy="4832092"/>
          </a:xfrm>
          <a:prstGeom prst="rect">
            <a:avLst/>
          </a:prstGeom>
          <a:noFill/>
        </p:spPr>
        <p:txBody>
          <a:bodyPr wrap="square" rtlCol="0">
            <a:spAutoFit/>
          </a:bodyPr>
          <a:lstStyle/>
          <a:p>
            <a:pPr algn="ctr"/>
            <a:r>
              <a:rPr kumimoji="1" lang="ja-JP" altLang="en-US" sz="2800" dirty="0"/>
              <a:t>授業のすすめかた</a:t>
            </a:r>
            <a:endParaRPr kumimoji="1" lang="en-US" altLang="ja-JP" sz="2800" dirty="0"/>
          </a:p>
          <a:p>
            <a:endParaRPr kumimoji="1" lang="en-US" altLang="ja-JP" sz="2800" dirty="0"/>
          </a:p>
          <a:p>
            <a:r>
              <a:rPr kumimoji="1" lang="ja-JP" altLang="en-US" sz="2800" dirty="0"/>
              <a:t>・原則として実習です。その回のテキストをみて、各自のペースで演習を行って下さい。早く終ったら、次に進んで結構です。</a:t>
            </a:r>
            <a:endParaRPr kumimoji="1" lang="en-US" altLang="ja-JP" sz="2800" dirty="0"/>
          </a:p>
          <a:p>
            <a:endParaRPr kumimoji="1" lang="en-US" altLang="ja-JP" sz="2800" dirty="0"/>
          </a:p>
          <a:p>
            <a:r>
              <a:rPr kumimoji="1" lang="ja-JP" altLang="en-US" sz="2800" dirty="0"/>
              <a:t>・その回の演習が全て終ったら、必要に応じて周りの人をアシストして下さい。</a:t>
            </a:r>
            <a:endParaRPr kumimoji="1" lang="en-US" altLang="ja-JP" sz="2800" dirty="0"/>
          </a:p>
          <a:p>
            <a:endParaRPr kumimoji="1" lang="en-US" altLang="ja-JP" sz="2800" dirty="0"/>
          </a:p>
          <a:p>
            <a:r>
              <a:rPr kumimoji="1" lang="ja-JP" altLang="en-US" sz="2800" dirty="0"/>
              <a:t>・やってみてわからない点は、その場で質問して下さい。</a:t>
            </a:r>
            <a:endParaRPr kumimoji="1" lang="en-US" altLang="ja-JP" sz="2800" dirty="0"/>
          </a:p>
          <a:p>
            <a:endParaRPr kumimoji="1" lang="en-US" altLang="ja-JP" sz="2800" dirty="0"/>
          </a:p>
          <a:p>
            <a:r>
              <a:rPr kumimoji="1" lang="ja-JP" altLang="en-US" sz="2800" dirty="0"/>
              <a:t>・途中で解説を行います。その場合は、作業をとめて聞いて下さい。</a:t>
            </a:r>
            <a:endParaRPr kumimoji="1" lang="en-US" altLang="ja-JP" sz="2800" dirty="0"/>
          </a:p>
        </p:txBody>
      </p:sp>
    </p:spTree>
    <p:extLst>
      <p:ext uri="{BB962C8B-B14F-4D97-AF65-F5344CB8AC3E}">
        <p14:creationId xmlns:p14="http://schemas.microsoft.com/office/powerpoint/2010/main" val="1006421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089D35B1-0ED5-4358-8CAE-A9E49412AAA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9" name="Freeform 6">
              <a:extLst>
                <a:ext uri="{FF2B5EF4-FFF2-40B4-BE49-F238E27FC236}">
                  <a16:creationId xmlns:a16="http://schemas.microsoft.com/office/drawing/2014/main" id="{DDEF6545-5A42-469E-8778-86CA01CD461E}"/>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 name="Freeform 7">
              <a:extLst>
                <a:ext uri="{FF2B5EF4-FFF2-40B4-BE49-F238E27FC236}">
                  <a16:creationId xmlns:a16="http://schemas.microsoft.com/office/drawing/2014/main" id="{3B08853F-842C-4D0A-9A89-D05CB3990377}"/>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1" name="Freeform 8">
              <a:extLst>
                <a:ext uri="{FF2B5EF4-FFF2-40B4-BE49-F238E27FC236}">
                  <a16:creationId xmlns:a16="http://schemas.microsoft.com/office/drawing/2014/main" id="{A436FB18-2D01-4AAB-AD10-2D1208310FE4}"/>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2" name="Freeform 9">
              <a:extLst>
                <a:ext uri="{FF2B5EF4-FFF2-40B4-BE49-F238E27FC236}">
                  <a16:creationId xmlns:a16="http://schemas.microsoft.com/office/drawing/2014/main" id="{9EFB8341-7A7B-46E4-AF94-689147AD0567}"/>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3" name="Freeform 10">
              <a:extLst>
                <a:ext uri="{FF2B5EF4-FFF2-40B4-BE49-F238E27FC236}">
                  <a16:creationId xmlns:a16="http://schemas.microsoft.com/office/drawing/2014/main" id="{C4D84136-7804-4605-AC9F-238A3665EE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4" name="Freeform 11">
              <a:extLst>
                <a:ext uri="{FF2B5EF4-FFF2-40B4-BE49-F238E27FC236}">
                  <a16:creationId xmlns:a16="http://schemas.microsoft.com/office/drawing/2014/main" id="{4EC6F81C-51C2-4A6F-8B94-562DA673622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6" name="Rectangle 35">
            <a:extLst>
              <a:ext uri="{FF2B5EF4-FFF2-40B4-BE49-F238E27FC236}">
                <a16:creationId xmlns:a16="http://schemas.microsoft.com/office/drawing/2014/main" id="{7FF78026-DEBB-4D5A-9A4E-8724566038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3C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05E1684-CF44-4EAD-B3A4-FCE98461F3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図 12">
            <a:extLst>
              <a:ext uri="{FF2B5EF4-FFF2-40B4-BE49-F238E27FC236}">
                <a16:creationId xmlns:a16="http://schemas.microsoft.com/office/drawing/2014/main" id="{0C5D0D5E-1E1A-734C-BBA1-D2EE42743114}"/>
              </a:ext>
            </a:extLst>
          </p:cNvPr>
          <p:cNvPicPr>
            <a:picLocks noChangeAspect="1"/>
          </p:cNvPicPr>
          <p:nvPr/>
        </p:nvPicPr>
        <p:blipFill>
          <a:blip r:embed="rId4"/>
          <a:stretch>
            <a:fillRect/>
          </a:stretch>
        </p:blipFill>
        <p:spPr>
          <a:xfrm>
            <a:off x="1419224" y="575921"/>
            <a:ext cx="9510262" cy="5706157"/>
          </a:xfrm>
          <a:prstGeom prst="rect">
            <a:avLst/>
          </a:prstGeom>
        </p:spPr>
      </p:pic>
      <p:sp>
        <p:nvSpPr>
          <p:cNvPr id="3" name="正方形/長方形 2">
            <a:extLst>
              <a:ext uri="{FF2B5EF4-FFF2-40B4-BE49-F238E27FC236}">
                <a16:creationId xmlns:a16="http://schemas.microsoft.com/office/drawing/2014/main" id="{28BA0114-9CD7-CA46-A8A2-0DD9AE6197A1}"/>
              </a:ext>
            </a:extLst>
          </p:cNvPr>
          <p:cNvSpPr/>
          <p:nvPr/>
        </p:nvSpPr>
        <p:spPr>
          <a:xfrm>
            <a:off x="5617254" y="5565320"/>
            <a:ext cx="6096000" cy="646331"/>
          </a:xfrm>
          <a:prstGeom prst="rect">
            <a:avLst/>
          </a:prstGeom>
        </p:spPr>
        <p:txBody>
          <a:bodyPr>
            <a:spAutoFit/>
          </a:bodyPr>
          <a:lstStyle/>
          <a:p>
            <a:r>
              <a:rPr lang="ja-JP" altLang="en-US" dirty="0">
                <a:hlinkClick r:id="rId5"/>
              </a:rPr>
              <a:t>https://www.albert2005.co.jp/knowledge/machine_learning/anomaly_detection_basics/anomaly_detection</a:t>
            </a:r>
            <a:r>
              <a:rPr lang="ja-JP" altLang="en-US" dirty="0"/>
              <a:t>　より引用</a:t>
            </a:r>
          </a:p>
        </p:txBody>
      </p:sp>
      <p:sp>
        <p:nvSpPr>
          <p:cNvPr id="4" name="円/楕円 3">
            <a:extLst>
              <a:ext uri="{FF2B5EF4-FFF2-40B4-BE49-F238E27FC236}">
                <a16:creationId xmlns:a16="http://schemas.microsoft.com/office/drawing/2014/main" id="{ED1607D6-B93D-4B43-AE37-2EBCB587B6FF}"/>
              </a:ext>
            </a:extLst>
          </p:cNvPr>
          <p:cNvSpPr/>
          <p:nvPr/>
        </p:nvSpPr>
        <p:spPr>
          <a:xfrm>
            <a:off x="2587625" y="4191000"/>
            <a:ext cx="1679575" cy="15748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2A1F437-3226-7B45-856D-D88B989FA50C}"/>
              </a:ext>
            </a:extLst>
          </p:cNvPr>
          <p:cNvSpPr/>
          <p:nvPr/>
        </p:nvSpPr>
        <p:spPr>
          <a:xfrm>
            <a:off x="6357486" y="995599"/>
            <a:ext cx="4419600" cy="4332051"/>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右矢印 5">
            <a:extLst>
              <a:ext uri="{FF2B5EF4-FFF2-40B4-BE49-F238E27FC236}">
                <a16:creationId xmlns:a16="http://schemas.microsoft.com/office/drawing/2014/main" id="{173A63C3-E5E2-DB4A-BFBD-65E9C29CC72F}"/>
              </a:ext>
            </a:extLst>
          </p:cNvPr>
          <p:cNvSpPr/>
          <p:nvPr/>
        </p:nvSpPr>
        <p:spPr>
          <a:xfrm>
            <a:off x="6281286" y="1625600"/>
            <a:ext cx="1033914"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E29763B-77FD-9543-BB35-B2826EF715C0}"/>
              </a:ext>
            </a:extLst>
          </p:cNvPr>
          <p:cNvSpPr txBox="1"/>
          <p:nvPr/>
        </p:nvSpPr>
        <p:spPr>
          <a:xfrm>
            <a:off x="4778791" y="1351746"/>
            <a:ext cx="1261884" cy="954107"/>
          </a:xfrm>
          <a:prstGeom prst="rect">
            <a:avLst/>
          </a:prstGeom>
          <a:noFill/>
        </p:spPr>
        <p:txBody>
          <a:bodyPr wrap="none" rtlCol="0">
            <a:spAutoFit/>
          </a:bodyPr>
          <a:lstStyle/>
          <a:p>
            <a:r>
              <a:rPr kumimoji="1" lang="ja-JP" altLang="en-US" sz="2800" b="1" dirty="0"/>
              <a:t>異常値</a:t>
            </a:r>
            <a:endParaRPr kumimoji="1" lang="en-US" altLang="ja-JP" sz="2800" b="1" dirty="0"/>
          </a:p>
          <a:p>
            <a:r>
              <a:rPr kumimoji="1" lang="ja-JP" altLang="en-US" sz="2800" b="1" dirty="0"/>
              <a:t>でない</a:t>
            </a:r>
          </a:p>
        </p:txBody>
      </p:sp>
    </p:spTree>
    <p:extLst>
      <p:ext uri="{BB962C8B-B14F-4D97-AF65-F5344CB8AC3E}">
        <p14:creationId xmlns:p14="http://schemas.microsoft.com/office/powerpoint/2010/main" val="830541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A21557-A306-0247-BC97-4EE07AD48FD2}"/>
              </a:ext>
            </a:extLst>
          </p:cNvPr>
          <p:cNvSpPr>
            <a:spLocks noGrp="1"/>
          </p:cNvSpPr>
          <p:nvPr>
            <p:ph type="title"/>
          </p:nvPr>
        </p:nvSpPr>
        <p:spPr/>
        <p:txBody>
          <a:bodyPr/>
          <a:lstStyle/>
          <a:p>
            <a:r>
              <a:rPr lang="ja-JP" altLang="en-US" dirty="0"/>
              <a:t>外れ値検知の方法（</a:t>
            </a:r>
            <a:r>
              <a:rPr kumimoji="1" lang="en-US" altLang="ja-JP" dirty="0"/>
              <a:t>LOF</a:t>
            </a:r>
            <a:r>
              <a:rPr kumimoji="1" lang="ja-JP" altLang="en-US" dirty="0"/>
              <a:t>）</a:t>
            </a:r>
          </a:p>
        </p:txBody>
      </p:sp>
      <p:sp>
        <p:nvSpPr>
          <p:cNvPr id="3" name="コンテンツ プレースホルダー 2">
            <a:extLst>
              <a:ext uri="{FF2B5EF4-FFF2-40B4-BE49-F238E27FC236}">
                <a16:creationId xmlns:a16="http://schemas.microsoft.com/office/drawing/2014/main" id="{E7A4BFF3-AD1A-5448-949F-ACAE049511F3}"/>
              </a:ext>
            </a:extLst>
          </p:cNvPr>
          <p:cNvSpPr>
            <a:spLocks noGrp="1"/>
          </p:cNvSpPr>
          <p:nvPr>
            <p:ph idx="1"/>
          </p:nvPr>
        </p:nvSpPr>
        <p:spPr>
          <a:xfrm>
            <a:off x="290510" y="2539999"/>
            <a:ext cx="11952290" cy="3124201"/>
          </a:xfrm>
        </p:spPr>
        <p:txBody>
          <a:bodyPr>
            <a:normAutofit/>
          </a:bodyPr>
          <a:lstStyle/>
          <a:p>
            <a:pPr marL="0" indent="0">
              <a:buNone/>
            </a:pPr>
            <a:r>
              <a:rPr lang="ja-JP" altLang="en-US" sz="3600" dirty="0"/>
              <a:t>ある点の近傍の</a:t>
            </a:r>
            <a:r>
              <a:rPr lang="en-US" altLang="ja-JP" sz="3600" dirty="0"/>
              <a:t>k</a:t>
            </a:r>
            <a:r>
              <a:rPr lang="ja-JP" altLang="en-US" sz="3600" dirty="0"/>
              <a:t>個の点周辺の密度の平均と、その点の周辺の密度を比較</a:t>
            </a:r>
            <a:endParaRPr lang="en-US" altLang="ja-JP" sz="3600" dirty="0"/>
          </a:p>
          <a:p>
            <a:pPr marL="0" indent="0">
              <a:buNone/>
            </a:pPr>
            <a:r>
              <a:rPr lang="ja-JP" altLang="en-US" sz="3600" dirty="0"/>
              <a:t>その点の周りの方が空いている → 異常値（</a:t>
            </a:r>
            <a:r>
              <a:rPr lang="en-US" altLang="ja-JP" sz="3600" dirty="0"/>
              <a:t>LOF </a:t>
            </a:r>
            <a:r>
              <a:rPr lang="ja-JP" altLang="en-US" sz="3600" dirty="0"/>
              <a:t>＞１）</a:t>
            </a:r>
            <a:endParaRPr lang="en-US" altLang="ja-JP" sz="3600" dirty="0"/>
          </a:p>
          <a:p>
            <a:pPr marL="0" indent="0">
              <a:buNone/>
            </a:pPr>
            <a:endParaRPr kumimoji="1" lang="ja-JP" altLang="en-US" dirty="0"/>
          </a:p>
        </p:txBody>
      </p:sp>
    </p:spTree>
    <p:extLst>
      <p:ext uri="{BB962C8B-B14F-4D97-AF65-F5344CB8AC3E}">
        <p14:creationId xmlns:p14="http://schemas.microsoft.com/office/powerpoint/2010/main" val="2505008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089D35B1-0ED5-4358-8CAE-A9E49412AAA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9" name="Freeform 6">
              <a:extLst>
                <a:ext uri="{FF2B5EF4-FFF2-40B4-BE49-F238E27FC236}">
                  <a16:creationId xmlns:a16="http://schemas.microsoft.com/office/drawing/2014/main" id="{DDEF6545-5A42-469E-8778-86CA01CD461E}"/>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 name="Freeform 7">
              <a:extLst>
                <a:ext uri="{FF2B5EF4-FFF2-40B4-BE49-F238E27FC236}">
                  <a16:creationId xmlns:a16="http://schemas.microsoft.com/office/drawing/2014/main" id="{3B08853F-842C-4D0A-9A89-D05CB3990377}"/>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1" name="Freeform 8">
              <a:extLst>
                <a:ext uri="{FF2B5EF4-FFF2-40B4-BE49-F238E27FC236}">
                  <a16:creationId xmlns:a16="http://schemas.microsoft.com/office/drawing/2014/main" id="{A436FB18-2D01-4AAB-AD10-2D1208310FE4}"/>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2" name="Freeform 9">
              <a:extLst>
                <a:ext uri="{FF2B5EF4-FFF2-40B4-BE49-F238E27FC236}">
                  <a16:creationId xmlns:a16="http://schemas.microsoft.com/office/drawing/2014/main" id="{9EFB8341-7A7B-46E4-AF94-689147AD0567}"/>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3" name="Freeform 10">
              <a:extLst>
                <a:ext uri="{FF2B5EF4-FFF2-40B4-BE49-F238E27FC236}">
                  <a16:creationId xmlns:a16="http://schemas.microsoft.com/office/drawing/2014/main" id="{C4D84136-7804-4605-AC9F-238A3665EE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4" name="Freeform 11">
              <a:extLst>
                <a:ext uri="{FF2B5EF4-FFF2-40B4-BE49-F238E27FC236}">
                  <a16:creationId xmlns:a16="http://schemas.microsoft.com/office/drawing/2014/main" id="{4EC6F81C-51C2-4A6F-8B94-562DA673622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6" name="Rectangle 35">
            <a:extLst>
              <a:ext uri="{FF2B5EF4-FFF2-40B4-BE49-F238E27FC236}">
                <a16:creationId xmlns:a16="http://schemas.microsoft.com/office/drawing/2014/main" id="{7FF78026-DEBB-4D5A-9A4E-8724566038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3C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05E1684-CF44-4EAD-B3A4-FCE98461F3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図 6">
            <a:extLst>
              <a:ext uri="{FF2B5EF4-FFF2-40B4-BE49-F238E27FC236}">
                <a16:creationId xmlns:a16="http://schemas.microsoft.com/office/drawing/2014/main" id="{0005C8C0-EF31-1446-B3E3-560B64A36F5E}"/>
              </a:ext>
            </a:extLst>
          </p:cNvPr>
          <p:cNvPicPr>
            <a:picLocks noChangeAspect="1"/>
          </p:cNvPicPr>
          <p:nvPr/>
        </p:nvPicPr>
        <p:blipFill>
          <a:blip r:embed="rId4"/>
          <a:stretch>
            <a:fillRect/>
          </a:stretch>
        </p:blipFill>
        <p:spPr>
          <a:xfrm>
            <a:off x="2973574" y="668441"/>
            <a:ext cx="6194051" cy="5521117"/>
          </a:xfrm>
          <a:prstGeom prst="rect">
            <a:avLst/>
          </a:prstGeom>
        </p:spPr>
      </p:pic>
    </p:spTree>
    <p:extLst>
      <p:ext uri="{BB962C8B-B14F-4D97-AF65-F5344CB8AC3E}">
        <p14:creationId xmlns:p14="http://schemas.microsoft.com/office/powerpoint/2010/main" val="560994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7A4BFF3-AD1A-5448-949F-ACAE049511F3}"/>
              </a:ext>
            </a:extLst>
          </p:cNvPr>
          <p:cNvSpPr>
            <a:spLocks noGrp="1"/>
          </p:cNvSpPr>
          <p:nvPr>
            <p:ph idx="1"/>
          </p:nvPr>
        </p:nvSpPr>
        <p:spPr>
          <a:xfrm>
            <a:off x="142086" y="522616"/>
            <a:ext cx="12126114" cy="3124201"/>
          </a:xfrm>
        </p:spPr>
        <p:txBody>
          <a:bodyPr>
            <a:normAutofit/>
          </a:bodyPr>
          <a:lstStyle/>
          <a:p>
            <a:pPr marL="0" indent="0">
              <a:buNone/>
            </a:pPr>
            <a:r>
              <a:rPr lang="en-US" altLang="ja-JP" sz="3600" dirty="0"/>
              <a:t>k-distance(A): </a:t>
            </a:r>
            <a:r>
              <a:rPr lang="ja-JP" altLang="en-US" sz="3600" dirty="0"/>
              <a:t>点</a:t>
            </a:r>
            <a:r>
              <a:rPr lang="en-US" altLang="ja-JP" sz="3600" dirty="0"/>
              <a:t>A</a:t>
            </a:r>
            <a:r>
              <a:rPr lang="ja-JP" altLang="en-US" sz="3600" dirty="0"/>
              <a:t>の</a:t>
            </a:r>
            <a:r>
              <a:rPr lang="en-US" altLang="ja-JP" sz="3600" dirty="0"/>
              <a:t>k</a:t>
            </a:r>
            <a:r>
              <a:rPr lang="ja-JP" altLang="en-US" sz="3600" dirty="0"/>
              <a:t>番目の隣接点までの距離</a:t>
            </a:r>
            <a:endParaRPr lang="en-US" altLang="ja-JP" sz="3600" dirty="0"/>
          </a:p>
          <a:p>
            <a:pPr marL="0" indent="0">
              <a:buNone/>
            </a:pPr>
            <a:r>
              <a:rPr lang="en-US" altLang="ja-JP" sz="3600" dirty="0"/>
              <a:t>d(A,B): </a:t>
            </a:r>
            <a:r>
              <a:rPr lang="ja-JP" altLang="en-US" sz="3600" dirty="0"/>
              <a:t>点</a:t>
            </a:r>
            <a:r>
              <a:rPr lang="en-US" altLang="ja-JP" sz="3600" dirty="0"/>
              <a:t>A</a:t>
            </a:r>
            <a:r>
              <a:rPr lang="ja-JP" altLang="en-US" sz="3600" dirty="0"/>
              <a:t>と点</a:t>
            </a:r>
            <a:r>
              <a:rPr lang="en-US" altLang="ja-JP" sz="3600" dirty="0"/>
              <a:t>B</a:t>
            </a:r>
            <a:r>
              <a:rPr lang="ja-JP" altLang="en-US" sz="3600" dirty="0"/>
              <a:t>の距離</a:t>
            </a:r>
            <a:endParaRPr lang="en-US" altLang="ja-JP" sz="3600" dirty="0"/>
          </a:p>
          <a:p>
            <a:pPr marL="0" indent="0">
              <a:buNone/>
            </a:pPr>
            <a:r>
              <a:rPr lang="en-US" altLang="ja-JP" sz="3600" dirty="0" err="1"/>
              <a:t>N</a:t>
            </a:r>
            <a:r>
              <a:rPr lang="en-US" altLang="ja-JP" dirty="0" err="1"/>
              <a:t>k</a:t>
            </a:r>
            <a:r>
              <a:rPr lang="en-US" altLang="ja-JP" sz="3600" dirty="0"/>
              <a:t>(A):</a:t>
            </a:r>
            <a:r>
              <a:rPr lang="ja-JP" altLang="en-US" sz="3600" dirty="0"/>
              <a:t>点</a:t>
            </a:r>
            <a:r>
              <a:rPr lang="en-US" altLang="ja-JP" sz="3600" dirty="0"/>
              <a:t>A</a:t>
            </a:r>
            <a:r>
              <a:rPr lang="ja-JP" altLang="en-US" sz="3600" dirty="0"/>
              <a:t>の</a:t>
            </a:r>
            <a:r>
              <a:rPr lang="en-US" altLang="ja-JP" sz="3600" dirty="0"/>
              <a:t>k</a:t>
            </a:r>
            <a:r>
              <a:rPr lang="ja-JP" altLang="en-US" sz="3600" dirty="0"/>
              <a:t>番目までの隣接点の集合（</a:t>
            </a:r>
            <a:r>
              <a:rPr lang="en-US" altLang="ja-JP" sz="2000" dirty="0"/>
              <a:t>k</a:t>
            </a:r>
            <a:r>
              <a:rPr lang="ja-JP" altLang="en-US" sz="2000" dirty="0"/>
              <a:t>番目が同じ距離の点を含む</a:t>
            </a:r>
            <a:r>
              <a:rPr lang="ja-JP" altLang="en-US" sz="3600" dirty="0"/>
              <a:t>）</a:t>
            </a:r>
            <a:endParaRPr lang="en-US" altLang="ja-JP" sz="3600" dirty="0"/>
          </a:p>
          <a:p>
            <a:pPr marL="0" indent="0">
              <a:buNone/>
            </a:pPr>
            <a:endParaRPr lang="en-US" altLang="ja-JP" sz="3600" dirty="0"/>
          </a:p>
          <a:p>
            <a:pPr marL="0" indent="0">
              <a:buNone/>
            </a:pPr>
            <a:endParaRPr kumimoji="1" lang="ja-JP" altLang="en-US" dirty="0"/>
          </a:p>
        </p:txBody>
      </p:sp>
      <p:pic>
        <p:nvPicPr>
          <p:cNvPr id="4" name="図 3">
            <a:extLst>
              <a:ext uri="{FF2B5EF4-FFF2-40B4-BE49-F238E27FC236}">
                <a16:creationId xmlns:a16="http://schemas.microsoft.com/office/drawing/2014/main" id="{8D019ACA-BF2B-DE4D-90A7-E399211CEC8E}"/>
              </a:ext>
            </a:extLst>
          </p:cNvPr>
          <p:cNvPicPr>
            <a:picLocks noChangeAspect="1"/>
          </p:cNvPicPr>
          <p:nvPr/>
        </p:nvPicPr>
        <p:blipFill>
          <a:blip r:embed="rId3"/>
          <a:stretch>
            <a:fillRect/>
          </a:stretch>
        </p:blipFill>
        <p:spPr>
          <a:xfrm>
            <a:off x="322276" y="2848637"/>
            <a:ext cx="10956910" cy="736599"/>
          </a:xfrm>
          <a:prstGeom prst="rect">
            <a:avLst/>
          </a:prstGeom>
        </p:spPr>
      </p:pic>
      <p:pic>
        <p:nvPicPr>
          <p:cNvPr id="8" name="図 7">
            <a:extLst>
              <a:ext uri="{FF2B5EF4-FFF2-40B4-BE49-F238E27FC236}">
                <a16:creationId xmlns:a16="http://schemas.microsoft.com/office/drawing/2014/main" id="{E597A863-92DB-904E-ACE7-D2CEA3D2E1DE}"/>
              </a:ext>
            </a:extLst>
          </p:cNvPr>
          <p:cNvPicPr>
            <a:picLocks noChangeAspect="1"/>
          </p:cNvPicPr>
          <p:nvPr/>
        </p:nvPicPr>
        <p:blipFill>
          <a:blip r:embed="rId4"/>
          <a:stretch>
            <a:fillRect/>
          </a:stretch>
        </p:blipFill>
        <p:spPr>
          <a:xfrm>
            <a:off x="322276" y="3646816"/>
            <a:ext cx="8885432" cy="1280783"/>
          </a:xfrm>
          <a:prstGeom prst="rect">
            <a:avLst/>
          </a:prstGeom>
        </p:spPr>
      </p:pic>
      <p:pic>
        <p:nvPicPr>
          <p:cNvPr id="9" name="図 8">
            <a:extLst>
              <a:ext uri="{FF2B5EF4-FFF2-40B4-BE49-F238E27FC236}">
                <a16:creationId xmlns:a16="http://schemas.microsoft.com/office/drawing/2014/main" id="{994EFFB0-459D-FD44-B6B3-24FC85D2B13C}"/>
              </a:ext>
            </a:extLst>
          </p:cNvPr>
          <p:cNvPicPr>
            <a:picLocks noChangeAspect="1"/>
          </p:cNvPicPr>
          <p:nvPr/>
        </p:nvPicPr>
        <p:blipFill>
          <a:blip r:embed="rId5"/>
          <a:stretch>
            <a:fillRect/>
          </a:stretch>
        </p:blipFill>
        <p:spPr>
          <a:xfrm>
            <a:off x="322276" y="4996857"/>
            <a:ext cx="9431324" cy="1605332"/>
          </a:xfrm>
          <a:prstGeom prst="rect">
            <a:avLst/>
          </a:prstGeom>
        </p:spPr>
      </p:pic>
      <p:sp>
        <p:nvSpPr>
          <p:cNvPr id="10" name="テキスト ボックス 9">
            <a:extLst>
              <a:ext uri="{FF2B5EF4-FFF2-40B4-BE49-F238E27FC236}">
                <a16:creationId xmlns:a16="http://schemas.microsoft.com/office/drawing/2014/main" id="{4F27625E-B385-914B-BFEE-48BCFE5B5F6D}"/>
              </a:ext>
            </a:extLst>
          </p:cNvPr>
          <p:cNvSpPr txBox="1"/>
          <p:nvPr/>
        </p:nvSpPr>
        <p:spPr>
          <a:xfrm>
            <a:off x="9258508" y="3832294"/>
            <a:ext cx="2799164" cy="984885"/>
          </a:xfrm>
          <a:prstGeom prst="rect">
            <a:avLst/>
          </a:prstGeom>
          <a:noFill/>
        </p:spPr>
        <p:txBody>
          <a:bodyPr wrap="none" rtlCol="0">
            <a:spAutoFit/>
          </a:bodyPr>
          <a:lstStyle/>
          <a:p>
            <a:r>
              <a:rPr kumimoji="1" lang="en-US" altLang="ja-JP" sz="2000" dirty="0" err="1"/>
              <a:t>lrd</a:t>
            </a:r>
            <a:r>
              <a:rPr kumimoji="1" lang="en-US" altLang="ja-JP" sz="2000" dirty="0"/>
              <a:t>:</a:t>
            </a:r>
          </a:p>
          <a:p>
            <a:r>
              <a:rPr kumimoji="1" lang="en-US" altLang="ja-JP" sz="2000" dirty="0"/>
              <a:t>local reachability density</a:t>
            </a:r>
          </a:p>
          <a:p>
            <a:endParaRPr kumimoji="1" lang="ja-JP" altLang="en-US" dirty="0"/>
          </a:p>
        </p:txBody>
      </p:sp>
    </p:spTree>
    <p:extLst>
      <p:ext uri="{BB962C8B-B14F-4D97-AF65-F5344CB8AC3E}">
        <p14:creationId xmlns:p14="http://schemas.microsoft.com/office/powerpoint/2010/main" val="3844591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1665" y="665887"/>
            <a:ext cx="10824002" cy="1752599"/>
          </a:xfrm>
        </p:spPr>
        <p:txBody>
          <a:bodyPr/>
          <a:lstStyle/>
          <a:p>
            <a:r>
              <a:rPr lang="en-US" altLang="ja-JP" dirty="0"/>
              <a:t>KDD Cup 99</a:t>
            </a:r>
            <a:endParaRPr kumimoji="1" lang="ja-JP" altLang="en-US" dirty="0"/>
          </a:p>
        </p:txBody>
      </p:sp>
      <p:sp>
        <p:nvSpPr>
          <p:cNvPr id="3" name="コンテンツ プレースホルダー 2"/>
          <p:cNvSpPr>
            <a:spLocks noGrp="1"/>
          </p:cNvSpPr>
          <p:nvPr>
            <p:ph idx="1"/>
          </p:nvPr>
        </p:nvSpPr>
        <p:spPr>
          <a:xfrm>
            <a:off x="1484309" y="2703635"/>
            <a:ext cx="10018713" cy="2668465"/>
          </a:xfrm>
        </p:spPr>
        <p:txBody>
          <a:bodyPr>
            <a:noAutofit/>
          </a:bodyPr>
          <a:lstStyle/>
          <a:p>
            <a:r>
              <a:rPr lang="ja-JP" altLang="en-US" sz="3600" dirty="0"/>
              <a:t>データマイニングのコンペ</a:t>
            </a:r>
            <a:endParaRPr lang="en-US" altLang="ja-JP" sz="3600" dirty="0"/>
          </a:p>
          <a:p>
            <a:r>
              <a:rPr lang="ja-JP" altLang="en-US" sz="3600" dirty="0"/>
              <a:t>ネットワーク侵入検知にまつわるデータ</a:t>
            </a:r>
            <a:endParaRPr lang="en-US" altLang="ja-JP" sz="3600" dirty="0"/>
          </a:p>
          <a:p>
            <a:r>
              <a:rPr lang="ja-JP" altLang="en-US" sz="3600" dirty="0"/>
              <a:t>正常通信と攻撃を分類するタスク</a:t>
            </a:r>
            <a:endParaRPr lang="en-US" altLang="ja-JP" sz="3600" dirty="0"/>
          </a:p>
          <a:p>
            <a:r>
              <a:rPr lang="en-US" altLang="ja-JP" sz="3600" dirty="0"/>
              <a:t>KDD Cup 99 Data</a:t>
            </a:r>
            <a:r>
              <a:rPr lang="ja-JP" altLang="en-US" sz="3600" dirty="0"/>
              <a:t>データセット</a:t>
            </a:r>
            <a:endParaRPr kumimoji="1" lang="en-US" altLang="ja-JP" sz="3600" dirty="0"/>
          </a:p>
        </p:txBody>
      </p:sp>
    </p:spTree>
    <p:extLst>
      <p:ext uri="{BB962C8B-B14F-4D97-AF65-F5344CB8AC3E}">
        <p14:creationId xmlns:p14="http://schemas.microsoft.com/office/powerpoint/2010/main" val="1013368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EBB260-C439-5945-B1C7-F349094C5D16}"/>
              </a:ext>
            </a:extLst>
          </p:cNvPr>
          <p:cNvSpPr>
            <a:spLocks noGrp="1"/>
          </p:cNvSpPr>
          <p:nvPr>
            <p:ph type="title"/>
          </p:nvPr>
        </p:nvSpPr>
        <p:spPr>
          <a:xfrm>
            <a:off x="1484308" y="393412"/>
            <a:ext cx="10018713" cy="1752599"/>
          </a:xfrm>
        </p:spPr>
        <p:txBody>
          <a:bodyPr/>
          <a:lstStyle/>
          <a:p>
            <a:r>
              <a:rPr kumimoji="1" lang="en-US" altLang="ja-JP" dirty="0"/>
              <a:t>KDD Cup 99 Data</a:t>
            </a:r>
            <a:endParaRPr kumimoji="1" lang="ja-JP" altLang="en-US" dirty="0"/>
          </a:p>
        </p:txBody>
      </p:sp>
      <p:sp>
        <p:nvSpPr>
          <p:cNvPr id="3" name="コンテンツ プレースホルダー 2">
            <a:extLst>
              <a:ext uri="{FF2B5EF4-FFF2-40B4-BE49-F238E27FC236}">
                <a16:creationId xmlns:a16="http://schemas.microsoft.com/office/drawing/2014/main" id="{BACFF1F6-D896-A44E-9915-B0D55BF47A03}"/>
              </a:ext>
            </a:extLst>
          </p:cNvPr>
          <p:cNvSpPr>
            <a:spLocks noGrp="1"/>
          </p:cNvSpPr>
          <p:nvPr>
            <p:ph idx="1"/>
          </p:nvPr>
        </p:nvSpPr>
        <p:spPr/>
        <p:txBody>
          <a:bodyPr>
            <a:normAutofit/>
          </a:bodyPr>
          <a:lstStyle/>
          <a:p>
            <a:r>
              <a:rPr lang="en-US" altLang="ja-JP" sz="4000" dirty="0"/>
              <a:t>0,tcp,smtp,SF,1000,494,0,0,0,0,0,1,0,0,0,0,0,0,0,0,0,0,1,1,0.00,0.00,0.00,0.00,1.00,0.00,0.00,128,244,0.95,0.02,0.01,0.01,0.00,0.00,0.00,0.00,normal.</a:t>
            </a:r>
            <a:endParaRPr kumimoji="1" lang="ja-JP" altLang="en-US" sz="4000" dirty="0"/>
          </a:p>
        </p:txBody>
      </p:sp>
      <p:sp>
        <p:nvSpPr>
          <p:cNvPr id="6" name="正方形/長方形 5">
            <a:extLst>
              <a:ext uri="{FF2B5EF4-FFF2-40B4-BE49-F238E27FC236}">
                <a16:creationId xmlns:a16="http://schemas.microsoft.com/office/drawing/2014/main" id="{4165371C-2F38-3649-9E2C-FFFD56719EA8}"/>
              </a:ext>
            </a:extLst>
          </p:cNvPr>
          <p:cNvSpPr/>
          <p:nvPr/>
        </p:nvSpPr>
        <p:spPr>
          <a:xfrm>
            <a:off x="1728044" y="2069235"/>
            <a:ext cx="8820043" cy="584775"/>
          </a:xfrm>
          <a:prstGeom prst="rect">
            <a:avLst/>
          </a:prstGeom>
        </p:spPr>
        <p:txBody>
          <a:bodyPr wrap="none">
            <a:spAutoFit/>
          </a:bodyPr>
          <a:lstStyle/>
          <a:p>
            <a:r>
              <a:rPr lang="ja-JP" altLang="en-US" sz="3200" dirty="0"/>
              <a:t>“duration”,“protocol_type”,“service”,“flag”</a:t>
            </a:r>
            <a:r>
              <a:rPr lang="en-US" altLang="ja-JP" sz="3200" dirty="0"/>
              <a:t>,</a:t>
            </a:r>
            <a:r>
              <a:rPr lang="ja-JP" altLang="en-US" sz="3200" dirty="0"/>
              <a:t>・・・</a:t>
            </a:r>
          </a:p>
        </p:txBody>
      </p:sp>
      <p:sp>
        <p:nvSpPr>
          <p:cNvPr id="7" name="正方形/長方形 6">
            <a:extLst>
              <a:ext uri="{FF2B5EF4-FFF2-40B4-BE49-F238E27FC236}">
                <a16:creationId xmlns:a16="http://schemas.microsoft.com/office/drawing/2014/main" id="{6672D09D-848F-F945-801A-B89B43100019}"/>
              </a:ext>
            </a:extLst>
          </p:cNvPr>
          <p:cNvSpPr/>
          <p:nvPr/>
        </p:nvSpPr>
        <p:spPr>
          <a:xfrm>
            <a:off x="3149600" y="4851400"/>
            <a:ext cx="1866900" cy="685800"/>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152070B-6586-D84A-9EB7-B7C883B2C72A}"/>
              </a:ext>
            </a:extLst>
          </p:cNvPr>
          <p:cNvSpPr txBox="1"/>
          <p:nvPr/>
        </p:nvSpPr>
        <p:spPr>
          <a:xfrm>
            <a:off x="3276600" y="5595035"/>
            <a:ext cx="1569660" cy="646331"/>
          </a:xfrm>
          <a:prstGeom prst="rect">
            <a:avLst/>
          </a:prstGeom>
          <a:noFill/>
        </p:spPr>
        <p:txBody>
          <a:bodyPr wrap="none" rtlCol="0">
            <a:spAutoFit/>
          </a:bodyPr>
          <a:lstStyle/>
          <a:p>
            <a:r>
              <a:rPr kumimoji="1" lang="ja-JP" altLang="en-US" sz="3600" dirty="0">
                <a:solidFill>
                  <a:srgbClr val="FF0000"/>
                </a:solidFill>
              </a:rPr>
              <a:t>ラベル</a:t>
            </a:r>
          </a:p>
        </p:txBody>
      </p:sp>
    </p:spTree>
    <p:extLst>
      <p:ext uri="{BB962C8B-B14F-4D97-AF65-F5344CB8AC3E}">
        <p14:creationId xmlns:p14="http://schemas.microsoft.com/office/powerpoint/2010/main" val="3931448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089D35B1-0ED5-4358-8CAE-A9E49412AAA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9" name="Freeform 6">
              <a:extLst>
                <a:ext uri="{FF2B5EF4-FFF2-40B4-BE49-F238E27FC236}">
                  <a16:creationId xmlns:a16="http://schemas.microsoft.com/office/drawing/2014/main" id="{DDEF6545-5A42-469E-8778-86CA01CD461E}"/>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 name="Freeform 7">
              <a:extLst>
                <a:ext uri="{FF2B5EF4-FFF2-40B4-BE49-F238E27FC236}">
                  <a16:creationId xmlns:a16="http://schemas.microsoft.com/office/drawing/2014/main" id="{3B08853F-842C-4D0A-9A89-D05CB3990377}"/>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1" name="Freeform 8">
              <a:extLst>
                <a:ext uri="{FF2B5EF4-FFF2-40B4-BE49-F238E27FC236}">
                  <a16:creationId xmlns:a16="http://schemas.microsoft.com/office/drawing/2014/main" id="{A436FB18-2D01-4AAB-AD10-2D1208310FE4}"/>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2" name="Freeform 9">
              <a:extLst>
                <a:ext uri="{FF2B5EF4-FFF2-40B4-BE49-F238E27FC236}">
                  <a16:creationId xmlns:a16="http://schemas.microsoft.com/office/drawing/2014/main" id="{9EFB8341-7A7B-46E4-AF94-689147AD0567}"/>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3" name="Freeform 10">
              <a:extLst>
                <a:ext uri="{FF2B5EF4-FFF2-40B4-BE49-F238E27FC236}">
                  <a16:creationId xmlns:a16="http://schemas.microsoft.com/office/drawing/2014/main" id="{C4D84136-7804-4605-AC9F-238A3665EE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4" name="Freeform 11">
              <a:extLst>
                <a:ext uri="{FF2B5EF4-FFF2-40B4-BE49-F238E27FC236}">
                  <a16:creationId xmlns:a16="http://schemas.microsoft.com/office/drawing/2014/main" id="{4EC6F81C-51C2-4A6F-8B94-562DA673622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6" name="Rectangle 35">
            <a:extLst>
              <a:ext uri="{FF2B5EF4-FFF2-40B4-BE49-F238E27FC236}">
                <a16:creationId xmlns:a16="http://schemas.microsoft.com/office/drawing/2014/main" id="{7FF78026-DEBB-4D5A-9A4E-8724566038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3C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05E1684-CF44-4EAD-B3A4-FCE98461F3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図 3">
            <a:extLst>
              <a:ext uri="{FF2B5EF4-FFF2-40B4-BE49-F238E27FC236}">
                <a16:creationId xmlns:a16="http://schemas.microsoft.com/office/drawing/2014/main" id="{2358AAF3-2226-4D48-8B68-D40C65521FDE}"/>
              </a:ext>
            </a:extLst>
          </p:cNvPr>
          <p:cNvPicPr>
            <a:picLocks noChangeAspect="1"/>
          </p:cNvPicPr>
          <p:nvPr/>
        </p:nvPicPr>
        <p:blipFill>
          <a:blip r:embed="rId4"/>
          <a:stretch>
            <a:fillRect/>
          </a:stretch>
        </p:blipFill>
        <p:spPr>
          <a:xfrm>
            <a:off x="1599374" y="808874"/>
            <a:ext cx="9411525" cy="5483976"/>
          </a:xfrm>
          <a:prstGeom prst="rect">
            <a:avLst/>
          </a:prstGeom>
        </p:spPr>
      </p:pic>
      <p:sp>
        <p:nvSpPr>
          <p:cNvPr id="5" name="テキスト ボックス 4">
            <a:extLst>
              <a:ext uri="{FF2B5EF4-FFF2-40B4-BE49-F238E27FC236}">
                <a16:creationId xmlns:a16="http://schemas.microsoft.com/office/drawing/2014/main" id="{22E0081E-F9A1-D24C-8843-91928DE7FBEE}"/>
              </a:ext>
            </a:extLst>
          </p:cNvPr>
          <p:cNvSpPr txBox="1"/>
          <p:nvPr/>
        </p:nvSpPr>
        <p:spPr>
          <a:xfrm>
            <a:off x="6550683" y="710968"/>
            <a:ext cx="5109091" cy="584775"/>
          </a:xfrm>
          <a:prstGeom prst="rect">
            <a:avLst/>
          </a:prstGeom>
          <a:noFill/>
        </p:spPr>
        <p:txBody>
          <a:bodyPr wrap="none" rtlCol="0">
            <a:spAutoFit/>
          </a:bodyPr>
          <a:lstStyle/>
          <a:p>
            <a:r>
              <a:rPr kumimoji="1" lang="ja-JP" altLang="en-US" sz="3200" dirty="0"/>
              <a:t>通常データ・攻撃のラベル</a:t>
            </a:r>
            <a:endParaRPr kumimoji="1" lang="en-US" altLang="ja-JP" sz="3200" dirty="0"/>
          </a:p>
        </p:txBody>
      </p:sp>
    </p:spTree>
    <p:extLst>
      <p:ext uri="{BB962C8B-B14F-4D97-AF65-F5344CB8AC3E}">
        <p14:creationId xmlns:p14="http://schemas.microsoft.com/office/powerpoint/2010/main" val="4097396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089D35B1-0ED5-4358-8CAE-A9E49412AAA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9" name="Freeform 6">
              <a:extLst>
                <a:ext uri="{FF2B5EF4-FFF2-40B4-BE49-F238E27FC236}">
                  <a16:creationId xmlns:a16="http://schemas.microsoft.com/office/drawing/2014/main" id="{DDEF6545-5A42-469E-8778-86CA01CD461E}"/>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 name="Freeform 7">
              <a:extLst>
                <a:ext uri="{FF2B5EF4-FFF2-40B4-BE49-F238E27FC236}">
                  <a16:creationId xmlns:a16="http://schemas.microsoft.com/office/drawing/2014/main" id="{3B08853F-842C-4D0A-9A89-D05CB3990377}"/>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1" name="Freeform 8">
              <a:extLst>
                <a:ext uri="{FF2B5EF4-FFF2-40B4-BE49-F238E27FC236}">
                  <a16:creationId xmlns:a16="http://schemas.microsoft.com/office/drawing/2014/main" id="{A436FB18-2D01-4AAB-AD10-2D1208310FE4}"/>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2" name="Freeform 9">
              <a:extLst>
                <a:ext uri="{FF2B5EF4-FFF2-40B4-BE49-F238E27FC236}">
                  <a16:creationId xmlns:a16="http://schemas.microsoft.com/office/drawing/2014/main" id="{9EFB8341-7A7B-46E4-AF94-689147AD0567}"/>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3" name="Freeform 10">
              <a:extLst>
                <a:ext uri="{FF2B5EF4-FFF2-40B4-BE49-F238E27FC236}">
                  <a16:creationId xmlns:a16="http://schemas.microsoft.com/office/drawing/2014/main" id="{C4D84136-7804-4605-AC9F-238A3665EE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4" name="Freeform 11">
              <a:extLst>
                <a:ext uri="{FF2B5EF4-FFF2-40B4-BE49-F238E27FC236}">
                  <a16:creationId xmlns:a16="http://schemas.microsoft.com/office/drawing/2014/main" id="{4EC6F81C-51C2-4A6F-8B94-562DA673622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6" name="Rectangle 35">
            <a:extLst>
              <a:ext uri="{FF2B5EF4-FFF2-40B4-BE49-F238E27FC236}">
                <a16:creationId xmlns:a16="http://schemas.microsoft.com/office/drawing/2014/main" id="{7FF78026-DEBB-4D5A-9A4E-8724566038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3C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05E1684-CF44-4EAD-B3A4-FCE98461F3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図 1">
            <a:extLst>
              <a:ext uri="{FF2B5EF4-FFF2-40B4-BE49-F238E27FC236}">
                <a16:creationId xmlns:a16="http://schemas.microsoft.com/office/drawing/2014/main" id="{BCC2D17D-0C79-6549-9E89-7B5CBC4A8F23}"/>
              </a:ext>
            </a:extLst>
          </p:cNvPr>
          <p:cNvPicPr>
            <a:picLocks noChangeAspect="1"/>
          </p:cNvPicPr>
          <p:nvPr/>
        </p:nvPicPr>
        <p:blipFill>
          <a:blip r:embed="rId4"/>
          <a:stretch>
            <a:fillRect/>
          </a:stretch>
        </p:blipFill>
        <p:spPr>
          <a:xfrm>
            <a:off x="552506" y="1243584"/>
            <a:ext cx="11162482" cy="4400594"/>
          </a:xfrm>
          <a:prstGeom prst="rect">
            <a:avLst/>
          </a:prstGeom>
        </p:spPr>
      </p:pic>
    </p:spTree>
    <p:extLst>
      <p:ext uri="{BB962C8B-B14F-4D97-AF65-F5344CB8AC3E}">
        <p14:creationId xmlns:p14="http://schemas.microsoft.com/office/powerpoint/2010/main" val="446628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089D35B1-0ED5-4358-8CAE-A9E49412AAA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9" name="Freeform 6">
              <a:extLst>
                <a:ext uri="{FF2B5EF4-FFF2-40B4-BE49-F238E27FC236}">
                  <a16:creationId xmlns:a16="http://schemas.microsoft.com/office/drawing/2014/main" id="{DDEF6545-5A42-469E-8778-86CA01CD461E}"/>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 name="Freeform 7">
              <a:extLst>
                <a:ext uri="{FF2B5EF4-FFF2-40B4-BE49-F238E27FC236}">
                  <a16:creationId xmlns:a16="http://schemas.microsoft.com/office/drawing/2014/main" id="{3B08853F-842C-4D0A-9A89-D05CB3990377}"/>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1" name="Freeform 8">
              <a:extLst>
                <a:ext uri="{FF2B5EF4-FFF2-40B4-BE49-F238E27FC236}">
                  <a16:creationId xmlns:a16="http://schemas.microsoft.com/office/drawing/2014/main" id="{A436FB18-2D01-4AAB-AD10-2D1208310FE4}"/>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2" name="Freeform 9">
              <a:extLst>
                <a:ext uri="{FF2B5EF4-FFF2-40B4-BE49-F238E27FC236}">
                  <a16:creationId xmlns:a16="http://schemas.microsoft.com/office/drawing/2014/main" id="{9EFB8341-7A7B-46E4-AF94-689147AD0567}"/>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3" name="Freeform 10">
              <a:extLst>
                <a:ext uri="{FF2B5EF4-FFF2-40B4-BE49-F238E27FC236}">
                  <a16:creationId xmlns:a16="http://schemas.microsoft.com/office/drawing/2014/main" id="{C4D84136-7804-4605-AC9F-238A3665EE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4" name="Freeform 11">
              <a:extLst>
                <a:ext uri="{FF2B5EF4-FFF2-40B4-BE49-F238E27FC236}">
                  <a16:creationId xmlns:a16="http://schemas.microsoft.com/office/drawing/2014/main" id="{4EC6F81C-51C2-4A6F-8B94-562DA673622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6" name="Rectangle 35">
            <a:extLst>
              <a:ext uri="{FF2B5EF4-FFF2-40B4-BE49-F238E27FC236}">
                <a16:creationId xmlns:a16="http://schemas.microsoft.com/office/drawing/2014/main" id="{7FF78026-DEBB-4D5A-9A4E-8724566038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3C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05E1684-CF44-4EAD-B3A4-FCE98461F3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図 2">
            <a:extLst>
              <a:ext uri="{FF2B5EF4-FFF2-40B4-BE49-F238E27FC236}">
                <a16:creationId xmlns:a16="http://schemas.microsoft.com/office/drawing/2014/main" id="{1A25F52A-9AE8-CF45-ADFB-FAEFB432EC38}"/>
              </a:ext>
            </a:extLst>
          </p:cNvPr>
          <p:cNvPicPr>
            <a:picLocks noChangeAspect="1"/>
          </p:cNvPicPr>
          <p:nvPr/>
        </p:nvPicPr>
        <p:blipFill>
          <a:blip r:embed="rId4"/>
          <a:stretch>
            <a:fillRect/>
          </a:stretch>
        </p:blipFill>
        <p:spPr>
          <a:xfrm>
            <a:off x="152400" y="355600"/>
            <a:ext cx="11887200" cy="6146800"/>
          </a:xfrm>
          <a:prstGeom prst="rect">
            <a:avLst/>
          </a:prstGeom>
        </p:spPr>
      </p:pic>
    </p:spTree>
    <p:extLst>
      <p:ext uri="{BB962C8B-B14F-4D97-AF65-F5344CB8AC3E}">
        <p14:creationId xmlns:p14="http://schemas.microsoft.com/office/powerpoint/2010/main" val="71673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089D35B1-0ED5-4358-8CAE-A9E49412AAA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9" name="Freeform 6">
              <a:extLst>
                <a:ext uri="{FF2B5EF4-FFF2-40B4-BE49-F238E27FC236}">
                  <a16:creationId xmlns:a16="http://schemas.microsoft.com/office/drawing/2014/main" id="{DDEF6545-5A42-469E-8778-86CA01CD461E}"/>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 name="Freeform 7">
              <a:extLst>
                <a:ext uri="{FF2B5EF4-FFF2-40B4-BE49-F238E27FC236}">
                  <a16:creationId xmlns:a16="http://schemas.microsoft.com/office/drawing/2014/main" id="{3B08853F-842C-4D0A-9A89-D05CB3990377}"/>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1" name="Freeform 8">
              <a:extLst>
                <a:ext uri="{FF2B5EF4-FFF2-40B4-BE49-F238E27FC236}">
                  <a16:creationId xmlns:a16="http://schemas.microsoft.com/office/drawing/2014/main" id="{A436FB18-2D01-4AAB-AD10-2D1208310FE4}"/>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2" name="Freeform 9">
              <a:extLst>
                <a:ext uri="{FF2B5EF4-FFF2-40B4-BE49-F238E27FC236}">
                  <a16:creationId xmlns:a16="http://schemas.microsoft.com/office/drawing/2014/main" id="{9EFB8341-7A7B-46E4-AF94-689147AD0567}"/>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3" name="Freeform 10">
              <a:extLst>
                <a:ext uri="{FF2B5EF4-FFF2-40B4-BE49-F238E27FC236}">
                  <a16:creationId xmlns:a16="http://schemas.microsoft.com/office/drawing/2014/main" id="{C4D84136-7804-4605-AC9F-238A3665EE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4" name="Freeform 11">
              <a:extLst>
                <a:ext uri="{FF2B5EF4-FFF2-40B4-BE49-F238E27FC236}">
                  <a16:creationId xmlns:a16="http://schemas.microsoft.com/office/drawing/2014/main" id="{4EC6F81C-51C2-4A6F-8B94-562DA673622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6" name="Rectangle 35">
            <a:extLst>
              <a:ext uri="{FF2B5EF4-FFF2-40B4-BE49-F238E27FC236}">
                <a16:creationId xmlns:a16="http://schemas.microsoft.com/office/drawing/2014/main" id="{7FF78026-DEBB-4D5A-9A4E-8724566038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3C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05E1684-CF44-4EAD-B3A4-FCE98461F3E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図 1">
            <a:extLst>
              <a:ext uri="{FF2B5EF4-FFF2-40B4-BE49-F238E27FC236}">
                <a16:creationId xmlns:a16="http://schemas.microsoft.com/office/drawing/2014/main" id="{77EA86BC-88DE-9E44-9460-286BA56A3CD2}"/>
              </a:ext>
            </a:extLst>
          </p:cNvPr>
          <p:cNvPicPr>
            <a:picLocks noChangeAspect="1"/>
          </p:cNvPicPr>
          <p:nvPr/>
        </p:nvPicPr>
        <p:blipFill>
          <a:blip r:embed="rId4"/>
          <a:stretch>
            <a:fillRect/>
          </a:stretch>
        </p:blipFill>
        <p:spPr>
          <a:xfrm>
            <a:off x="196850" y="381000"/>
            <a:ext cx="11798300" cy="6096000"/>
          </a:xfrm>
          <a:prstGeom prst="rect">
            <a:avLst/>
          </a:prstGeom>
        </p:spPr>
      </p:pic>
    </p:spTree>
    <p:extLst>
      <p:ext uri="{BB962C8B-B14F-4D97-AF65-F5344CB8AC3E}">
        <p14:creationId xmlns:p14="http://schemas.microsoft.com/office/powerpoint/2010/main" val="1837834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6643" y="756138"/>
            <a:ext cx="10018713" cy="1752599"/>
          </a:xfrm>
        </p:spPr>
        <p:txBody>
          <a:bodyPr/>
          <a:lstStyle/>
          <a:p>
            <a:r>
              <a:rPr kumimoji="1" lang="ja-JP" altLang="en-US" dirty="0"/>
              <a:t>コピー＆ペースト用のテキスト</a:t>
            </a:r>
          </a:p>
        </p:txBody>
      </p:sp>
      <p:sp>
        <p:nvSpPr>
          <p:cNvPr id="3" name="コンテンツ プレースホルダー 2"/>
          <p:cNvSpPr>
            <a:spLocks noGrp="1"/>
          </p:cNvSpPr>
          <p:nvPr>
            <p:ph idx="1"/>
          </p:nvPr>
        </p:nvSpPr>
        <p:spPr>
          <a:xfrm>
            <a:off x="1484310" y="2074985"/>
            <a:ext cx="10018713" cy="4220307"/>
          </a:xfrm>
        </p:spPr>
        <p:txBody>
          <a:bodyPr>
            <a:noAutofit/>
          </a:bodyPr>
          <a:lstStyle/>
          <a:p>
            <a:r>
              <a:rPr lang="ja-JP" altLang="en-US" sz="4000" dirty="0"/>
              <a:t>コマンドや</a:t>
            </a:r>
            <a:r>
              <a:rPr lang="en-US" altLang="ja-JP" sz="4000" dirty="0"/>
              <a:t>URL</a:t>
            </a:r>
            <a:r>
              <a:rPr lang="ja-JP" altLang="en-US" sz="4000" dirty="0"/>
              <a:t>の入力ミスを防ぐためのテキストを準備しました。</a:t>
            </a:r>
            <a:endParaRPr lang="en-US" altLang="ja-JP" sz="4000" dirty="0"/>
          </a:p>
          <a:p>
            <a:r>
              <a:rPr lang="ja-JP" altLang="en-US" sz="4000" dirty="0"/>
              <a:t>コピー＆ペーストして適宜使って下さい。</a:t>
            </a:r>
            <a:endParaRPr kumimoji="1" lang="en-US" altLang="ja-JP" sz="4000" dirty="0"/>
          </a:p>
        </p:txBody>
      </p:sp>
    </p:spTree>
    <p:extLst>
      <p:ext uri="{BB962C8B-B14F-4D97-AF65-F5344CB8AC3E}">
        <p14:creationId xmlns:p14="http://schemas.microsoft.com/office/powerpoint/2010/main" val="1537602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EBB260-C439-5945-B1C7-F349094C5D16}"/>
              </a:ext>
            </a:extLst>
          </p:cNvPr>
          <p:cNvSpPr>
            <a:spLocks noGrp="1"/>
          </p:cNvSpPr>
          <p:nvPr>
            <p:ph type="title"/>
          </p:nvPr>
        </p:nvSpPr>
        <p:spPr>
          <a:xfrm>
            <a:off x="1484308" y="393413"/>
            <a:ext cx="10018713" cy="1091048"/>
          </a:xfrm>
        </p:spPr>
        <p:txBody>
          <a:bodyPr/>
          <a:lstStyle/>
          <a:p>
            <a:r>
              <a:rPr kumimoji="1" lang="en-US" altLang="ja-JP" dirty="0"/>
              <a:t>KDD Cup 99 Data</a:t>
            </a:r>
            <a:endParaRPr kumimoji="1" lang="ja-JP" altLang="en-US" dirty="0"/>
          </a:p>
        </p:txBody>
      </p:sp>
      <p:sp>
        <p:nvSpPr>
          <p:cNvPr id="3" name="コンテンツ プレースホルダー 2">
            <a:extLst>
              <a:ext uri="{FF2B5EF4-FFF2-40B4-BE49-F238E27FC236}">
                <a16:creationId xmlns:a16="http://schemas.microsoft.com/office/drawing/2014/main" id="{BACFF1F6-D896-A44E-9915-B0D55BF47A03}"/>
              </a:ext>
            </a:extLst>
          </p:cNvPr>
          <p:cNvSpPr>
            <a:spLocks noGrp="1"/>
          </p:cNvSpPr>
          <p:nvPr>
            <p:ph idx="1"/>
          </p:nvPr>
        </p:nvSpPr>
        <p:spPr/>
        <p:txBody>
          <a:bodyPr>
            <a:normAutofit/>
          </a:bodyPr>
          <a:lstStyle/>
          <a:p>
            <a:r>
              <a:rPr lang="en-US" altLang="ja-JP" sz="4000" dirty="0"/>
              <a:t>0,tcp,smtp,SF,1000,494,0,0,0,0,0,1,0,0,0,0,0,0,0,0,0,0,1,1,0.00,0.00,0.00,0.00,1.00,0.00,0.00,128,244,0.95,0.02,0.01,0.01,0.00,0.00,0.00,0.00,normal.</a:t>
            </a:r>
            <a:endParaRPr kumimoji="1" lang="ja-JP" altLang="en-US" sz="4000" dirty="0"/>
          </a:p>
        </p:txBody>
      </p:sp>
      <p:sp>
        <p:nvSpPr>
          <p:cNvPr id="6" name="正方形/長方形 5">
            <a:extLst>
              <a:ext uri="{FF2B5EF4-FFF2-40B4-BE49-F238E27FC236}">
                <a16:creationId xmlns:a16="http://schemas.microsoft.com/office/drawing/2014/main" id="{4165371C-2F38-3649-9E2C-FFFD56719EA8}"/>
              </a:ext>
            </a:extLst>
          </p:cNvPr>
          <p:cNvSpPr/>
          <p:nvPr/>
        </p:nvSpPr>
        <p:spPr>
          <a:xfrm>
            <a:off x="1728044" y="2069235"/>
            <a:ext cx="10062370" cy="584775"/>
          </a:xfrm>
          <a:prstGeom prst="rect">
            <a:avLst/>
          </a:prstGeom>
        </p:spPr>
        <p:txBody>
          <a:bodyPr wrap="none">
            <a:spAutoFit/>
          </a:bodyPr>
          <a:lstStyle/>
          <a:p>
            <a:r>
              <a:rPr lang="ja-JP" altLang="en-US" sz="3200" dirty="0"/>
              <a:t>“duration”,“protocol_type”,“service”,“flag”</a:t>
            </a:r>
            <a:r>
              <a:rPr lang="en-US" altLang="ja-JP" sz="3200" dirty="0"/>
              <a:t>, </a:t>
            </a:r>
            <a:r>
              <a:rPr lang="en-US" altLang="ja-JP" sz="3200" dirty="0" err="1"/>
              <a:t>src_bytes</a:t>
            </a:r>
            <a:r>
              <a:rPr lang="en-US" altLang="ja-JP" sz="3200" dirty="0"/>
              <a:t>”,…</a:t>
            </a:r>
            <a:endParaRPr lang="ja-JP" altLang="en-US" sz="3200" dirty="0"/>
          </a:p>
        </p:txBody>
      </p:sp>
      <p:sp>
        <p:nvSpPr>
          <p:cNvPr id="4" name="テキスト ボックス 3">
            <a:extLst>
              <a:ext uri="{FF2B5EF4-FFF2-40B4-BE49-F238E27FC236}">
                <a16:creationId xmlns:a16="http://schemas.microsoft.com/office/drawing/2014/main" id="{A572345A-3DAF-E945-B619-5AAFBE118660}"/>
              </a:ext>
            </a:extLst>
          </p:cNvPr>
          <p:cNvSpPr txBox="1"/>
          <p:nvPr/>
        </p:nvSpPr>
        <p:spPr>
          <a:xfrm>
            <a:off x="2165684" y="1484460"/>
            <a:ext cx="1005403" cy="584775"/>
          </a:xfrm>
          <a:prstGeom prst="rect">
            <a:avLst/>
          </a:prstGeom>
          <a:noFill/>
        </p:spPr>
        <p:txBody>
          <a:bodyPr wrap="none" rtlCol="0">
            <a:spAutoFit/>
          </a:bodyPr>
          <a:lstStyle/>
          <a:p>
            <a:r>
              <a:rPr kumimoji="1" lang="ja-JP" altLang="en-US" sz="3200" dirty="0">
                <a:solidFill>
                  <a:srgbClr val="FF0000"/>
                </a:solidFill>
              </a:rPr>
              <a:t>数値</a:t>
            </a:r>
          </a:p>
        </p:txBody>
      </p:sp>
      <p:sp>
        <p:nvSpPr>
          <p:cNvPr id="9" name="テキスト ボックス 8">
            <a:extLst>
              <a:ext uri="{FF2B5EF4-FFF2-40B4-BE49-F238E27FC236}">
                <a16:creationId xmlns:a16="http://schemas.microsoft.com/office/drawing/2014/main" id="{CA59159B-A93C-3B48-A759-EA50F66663F6}"/>
              </a:ext>
            </a:extLst>
          </p:cNvPr>
          <p:cNvSpPr txBox="1"/>
          <p:nvPr/>
        </p:nvSpPr>
        <p:spPr>
          <a:xfrm>
            <a:off x="4011097" y="1497450"/>
            <a:ext cx="1005403" cy="584775"/>
          </a:xfrm>
          <a:prstGeom prst="rect">
            <a:avLst/>
          </a:prstGeom>
          <a:noFill/>
        </p:spPr>
        <p:txBody>
          <a:bodyPr wrap="none" rtlCol="0">
            <a:spAutoFit/>
          </a:bodyPr>
          <a:lstStyle/>
          <a:p>
            <a:r>
              <a:rPr kumimoji="1" lang="ja-JP" altLang="en-US" sz="3200" dirty="0">
                <a:solidFill>
                  <a:schemeClr val="accent4"/>
                </a:solidFill>
              </a:rPr>
              <a:t>文字</a:t>
            </a:r>
          </a:p>
        </p:txBody>
      </p:sp>
      <p:sp>
        <p:nvSpPr>
          <p:cNvPr id="10" name="テキスト ボックス 9">
            <a:extLst>
              <a:ext uri="{FF2B5EF4-FFF2-40B4-BE49-F238E27FC236}">
                <a16:creationId xmlns:a16="http://schemas.microsoft.com/office/drawing/2014/main" id="{E366A2CE-7257-6941-8611-25FDCE707A25}"/>
              </a:ext>
            </a:extLst>
          </p:cNvPr>
          <p:cNvSpPr txBox="1"/>
          <p:nvPr/>
        </p:nvSpPr>
        <p:spPr>
          <a:xfrm>
            <a:off x="6735700" y="1484459"/>
            <a:ext cx="1005403" cy="584775"/>
          </a:xfrm>
          <a:prstGeom prst="rect">
            <a:avLst/>
          </a:prstGeom>
          <a:noFill/>
        </p:spPr>
        <p:txBody>
          <a:bodyPr wrap="none" rtlCol="0">
            <a:spAutoFit/>
          </a:bodyPr>
          <a:lstStyle/>
          <a:p>
            <a:r>
              <a:rPr kumimoji="1" lang="ja-JP" altLang="en-US" sz="3200" dirty="0">
                <a:solidFill>
                  <a:schemeClr val="accent4"/>
                </a:solidFill>
              </a:rPr>
              <a:t>文字</a:t>
            </a:r>
          </a:p>
        </p:txBody>
      </p:sp>
      <p:sp>
        <p:nvSpPr>
          <p:cNvPr id="11" name="テキスト ボックス 10">
            <a:extLst>
              <a:ext uri="{FF2B5EF4-FFF2-40B4-BE49-F238E27FC236}">
                <a16:creationId xmlns:a16="http://schemas.microsoft.com/office/drawing/2014/main" id="{0035F3E4-64E3-6447-A98B-CD36FC243209}"/>
              </a:ext>
            </a:extLst>
          </p:cNvPr>
          <p:cNvSpPr txBox="1"/>
          <p:nvPr/>
        </p:nvSpPr>
        <p:spPr>
          <a:xfrm>
            <a:off x="8018174" y="1471471"/>
            <a:ext cx="1005403" cy="584775"/>
          </a:xfrm>
          <a:prstGeom prst="rect">
            <a:avLst/>
          </a:prstGeom>
          <a:noFill/>
        </p:spPr>
        <p:txBody>
          <a:bodyPr wrap="none" rtlCol="0">
            <a:spAutoFit/>
          </a:bodyPr>
          <a:lstStyle/>
          <a:p>
            <a:r>
              <a:rPr kumimoji="1" lang="ja-JP" altLang="en-US" sz="3200" dirty="0">
                <a:solidFill>
                  <a:schemeClr val="accent4"/>
                </a:solidFill>
              </a:rPr>
              <a:t>文字</a:t>
            </a:r>
          </a:p>
        </p:txBody>
      </p:sp>
      <p:sp>
        <p:nvSpPr>
          <p:cNvPr id="12" name="テキスト ボックス 11">
            <a:extLst>
              <a:ext uri="{FF2B5EF4-FFF2-40B4-BE49-F238E27FC236}">
                <a16:creationId xmlns:a16="http://schemas.microsoft.com/office/drawing/2014/main" id="{16E97145-AF99-5345-B1C7-576249BC82B7}"/>
              </a:ext>
            </a:extLst>
          </p:cNvPr>
          <p:cNvSpPr txBox="1"/>
          <p:nvPr/>
        </p:nvSpPr>
        <p:spPr>
          <a:xfrm>
            <a:off x="9863587" y="1497450"/>
            <a:ext cx="1005403" cy="584775"/>
          </a:xfrm>
          <a:prstGeom prst="rect">
            <a:avLst/>
          </a:prstGeom>
          <a:noFill/>
        </p:spPr>
        <p:txBody>
          <a:bodyPr wrap="none" rtlCol="0">
            <a:spAutoFit/>
          </a:bodyPr>
          <a:lstStyle/>
          <a:p>
            <a:r>
              <a:rPr kumimoji="1" lang="ja-JP" altLang="en-US" sz="3200" dirty="0">
                <a:solidFill>
                  <a:srgbClr val="FF0000"/>
                </a:solidFill>
              </a:rPr>
              <a:t>数値</a:t>
            </a:r>
          </a:p>
        </p:txBody>
      </p:sp>
    </p:spTree>
    <p:extLst>
      <p:ext uri="{BB962C8B-B14F-4D97-AF65-F5344CB8AC3E}">
        <p14:creationId xmlns:p14="http://schemas.microsoft.com/office/powerpoint/2010/main" val="1446852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ACFF1F6-D896-A44E-9915-B0D55BF47A03}"/>
              </a:ext>
            </a:extLst>
          </p:cNvPr>
          <p:cNvSpPr>
            <a:spLocks noGrp="1"/>
          </p:cNvSpPr>
          <p:nvPr>
            <p:ph idx="1"/>
          </p:nvPr>
        </p:nvSpPr>
        <p:spPr>
          <a:xfrm>
            <a:off x="1564105" y="1179094"/>
            <a:ext cx="10250906" cy="4826671"/>
          </a:xfrm>
        </p:spPr>
        <p:txBody>
          <a:bodyPr>
            <a:normAutofit/>
          </a:bodyPr>
          <a:lstStyle/>
          <a:p>
            <a:pPr marL="0" indent="0">
              <a:buNone/>
            </a:pPr>
            <a:r>
              <a:rPr lang="en-US" altLang="ja-JP" sz="3200" dirty="0"/>
              <a:t>“converter” : {</a:t>
            </a:r>
            <a:r>
              <a:rPr lang="ja-JP" altLang="en-US" sz="3200" dirty="0"/>
              <a:t>・・・</a:t>
            </a:r>
            <a:r>
              <a:rPr lang="en-US" altLang="ja-JP" sz="3200" dirty="0"/>
              <a:t>,</a:t>
            </a:r>
          </a:p>
          <a:p>
            <a:pPr marL="0" indent="0">
              <a:buNone/>
            </a:pPr>
            <a:r>
              <a:rPr lang="en-US" altLang="ja-JP" sz="3200" dirty="0"/>
              <a:t>  "</a:t>
            </a:r>
            <a:r>
              <a:rPr lang="en-US" altLang="ja-JP" sz="3200" dirty="0" err="1"/>
              <a:t>string_types</a:t>
            </a:r>
            <a:r>
              <a:rPr lang="en-US" altLang="ja-JP" sz="3200" dirty="0"/>
              <a:t>": {},</a:t>
            </a:r>
          </a:p>
          <a:p>
            <a:pPr marL="0" indent="0">
              <a:buNone/>
            </a:pPr>
            <a:r>
              <a:rPr lang="en-US" altLang="ja-JP" sz="3200" dirty="0"/>
              <a:t>  "</a:t>
            </a:r>
            <a:r>
              <a:rPr lang="en-US" altLang="ja-JP" sz="3200" dirty="0" err="1"/>
              <a:t>string_rules</a:t>
            </a:r>
            <a:r>
              <a:rPr lang="en-US" altLang="ja-JP" sz="3200" dirty="0"/>
              <a:t>": [{"key":"*", "type":"</a:t>
            </a:r>
            <a:r>
              <a:rPr lang="en-US" altLang="ja-JP" sz="3200" dirty="0" err="1"/>
              <a:t>str</a:t>
            </a:r>
            <a:r>
              <a:rPr lang="en-US" altLang="ja-JP" sz="3200" dirty="0"/>
              <a:t>", "</a:t>
            </a:r>
            <a:r>
              <a:rPr lang="en-US" altLang="ja-JP" sz="3200" dirty="0" err="1"/>
              <a:t>global_weight</a:t>
            </a:r>
            <a:r>
              <a:rPr lang="en-US" altLang="ja-JP" sz="3200" dirty="0"/>
              <a:t>" : "bin", "</a:t>
            </a:r>
            <a:r>
              <a:rPr lang="en-US" altLang="ja-JP" sz="3200" dirty="0" err="1"/>
              <a:t>sample_weight</a:t>
            </a:r>
            <a:r>
              <a:rPr lang="en-US" altLang="ja-JP" sz="3200" dirty="0"/>
              <a:t>" : "bin"}], </a:t>
            </a:r>
          </a:p>
          <a:p>
            <a:pPr marL="0" indent="0">
              <a:buNone/>
            </a:pPr>
            <a:r>
              <a:rPr lang="en-US" altLang="ja-JP" sz="3200" dirty="0"/>
              <a:t> "</a:t>
            </a:r>
            <a:r>
              <a:rPr lang="en-US" altLang="ja-JP" sz="3200" dirty="0" err="1"/>
              <a:t>num_types</a:t>
            </a:r>
            <a:r>
              <a:rPr lang="en-US" altLang="ja-JP" sz="3200" dirty="0"/>
              <a:t>": {},</a:t>
            </a:r>
          </a:p>
          <a:p>
            <a:pPr marL="0" indent="0">
              <a:buNone/>
            </a:pPr>
            <a:r>
              <a:rPr lang="en-US" altLang="ja-JP" sz="3200" dirty="0"/>
              <a:t>  "</a:t>
            </a:r>
            <a:r>
              <a:rPr lang="en-US" altLang="ja-JP" sz="3200" dirty="0" err="1"/>
              <a:t>num_rules</a:t>
            </a:r>
            <a:r>
              <a:rPr lang="en-US" altLang="ja-JP" sz="3200" dirty="0"/>
              <a:t>": [{"key" : "*", "type" : "</a:t>
            </a:r>
            <a:r>
              <a:rPr lang="en-US" altLang="ja-JP" sz="3200" dirty="0" err="1"/>
              <a:t>num</a:t>
            </a:r>
            <a:r>
              <a:rPr lang="en-US" altLang="ja-JP" sz="3200" dirty="0"/>
              <a:t>"}] }</a:t>
            </a:r>
            <a:endParaRPr kumimoji="1" lang="ja-JP" altLang="en-US" sz="3200" dirty="0"/>
          </a:p>
        </p:txBody>
      </p:sp>
      <p:sp>
        <p:nvSpPr>
          <p:cNvPr id="6" name="正方形/長方形 5">
            <a:extLst>
              <a:ext uri="{FF2B5EF4-FFF2-40B4-BE49-F238E27FC236}">
                <a16:creationId xmlns:a16="http://schemas.microsoft.com/office/drawing/2014/main" id="{BC7EEEFD-0E5A-AA40-9CB6-2EB244FE9D40}"/>
              </a:ext>
            </a:extLst>
          </p:cNvPr>
          <p:cNvSpPr/>
          <p:nvPr/>
        </p:nvSpPr>
        <p:spPr>
          <a:xfrm>
            <a:off x="956562" y="858161"/>
            <a:ext cx="3591376" cy="641866"/>
          </a:xfrm>
          <a:prstGeom prst="rect">
            <a:avLst/>
          </a:prstGeom>
        </p:spPr>
        <p:txBody>
          <a:bodyPr wrap="square">
            <a:spAutoFit/>
          </a:bodyPr>
          <a:lstStyle/>
          <a:p>
            <a:r>
              <a:rPr lang="ja-JP" altLang="en-US" sz="3600" dirty="0"/>
              <a:t>config.json</a:t>
            </a:r>
          </a:p>
        </p:txBody>
      </p:sp>
      <p:sp>
        <p:nvSpPr>
          <p:cNvPr id="8" name="下矢印吹き出し 7">
            <a:extLst>
              <a:ext uri="{FF2B5EF4-FFF2-40B4-BE49-F238E27FC236}">
                <a16:creationId xmlns:a16="http://schemas.microsoft.com/office/drawing/2014/main" id="{F9922DFD-BD88-9140-9973-CAFFA73CA132}"/>
              </a:ext>
            </a:extLst>
          </p:cNvPr>
          <p:cNvSpPr/>
          <p:nvPr/>
        </p:nvSpPr>
        <p:spPr>
          <a:xfrm>
            <a:off x="4211053" y="296869"/>
            <a:ext cx="7603957" cy="240631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指定された文字列そのものを特徴として利用重みを１とする</a:t>
            </a:r>
          </a:p>
        </p:txBody>
      </p:sp>
      <p:sp>
        <p:nvSpPr>
          <p:cNvPr id="9" name="正方形/長方形 8">
            <a:extLst>
              <a:ext uri="{FF2B5EF4-FFF2-40B4-BE49-F238E27FC236}">
                <a16:creationId xmlns:a16="http://schemas.microsoft.com/office/drawing/2014/main" id="{FAE46FAE-08A7-7546-985F-EAEB3EF9A36C}"/>
              </a:ext>
            </a:extLst>
          </p:cNvPr>
          <p:cNvSpPr/>
          <p:nvPr/>
        </p:nvSpPr>
        <p:spPr>
          <a:xfrm>
            <a:off x="1564103" y="3067095"/>
            <a:ext cx="10250907" cy="1143958"/>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309AF40-45A4-AE41-8636-2BD99C75BE4D}"/>
              </a:ext>
            </a:extLst>
          </p:cNvPr>
          <p:cNvSpPr txBox="1"/>
          <p:nvPr/>
        </p:nvSpPr>
        <p:spPr>
          <a:xfrm>
            <a:off x="8222149" y="5761503"/>
            <a:ext cx="3057247" cy="584775"/>
          </a:xfrm>
          <a:prstGeom prst="rect">
            <a:avLst/>
          </a:prstGeom>
          <a:noFill/>
        </p:spPr>
        <p:txBody>
          <a:bodyPr wrap="none" rtlCol="0">
            <a:spAutoFit/>
          </a:bodyPr>
          <a:lstStyle/>
          <a:p>
            <a:r>
              <a:rPr kumimoji="1" lang="ja-JP" altLang="en-US" sz="3200" dirty="0">
                <a:solidFill>
                  <a:schemeClr val="accent4"/>
                </a:solidFill>
              </a:rPr>
              <a:t>文字の特徴抽出</a:t>
            </a:r>
          </a:p>
        </p:txBody>
      </p:sp>
    </p:spTree>
    <p:extLst>
      <p:ext uri="{BB962C8B-B14F-4D97-AF65-F5344CB8AC3E}">
        <p14:creationId xmlns:p14="http://schemas.microsoft.com/office/powerpoint/2010/main" val="1138195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ACFF1F6-D896-A44E-9915-B0D55BF47A03}"/>
              </a:ext>
            </a:extLst>
          </p:cNvPr>
          <p:cNvSpPr>
            <a:spLocks noGrp="1"/>
          </p:cNvSpPr>
          <p:nvPr>
            <p:ph idx="1"/>
          </p:nvPr>
        </p:nvSpPr>
        <p:spPr>
          <a:xfrm>
            <a:off x="1564105" y="1179094"/>
            <a:ext cx="10250906" cy="4826671"/>
          </a:xfrm>
        </p:spPr>
        <p:txBody>
          <a:bodyPr>
            <a:normAutofit/>
          </a:bodyPr>
          <a:lstStyle/>
          <a:p>
            <a:pPr marL="0" indent="0">
              <a:buNone/>
            </a:pPr>
            <a:r>
              <a:rPr lang="en-US" altLang="ja-JP" sz="3200" dirty="0"/>
              <a:t>“converter” : {</a:t>
            </a:r>
            <a:r>
              <a:rPr lang="ja-JP" altLang="en-US" sz="3200" dirty="0"/>
              <a:t>・・・</a:t>
            </a:r>
            <a:r>
              <a:rPr lang="en-US" altLang="ja-JP" sz="3200" dirty="0"/>
              <a:t>,</a:t>
            </a:r>
          </a:p>
          <a:p>
            <a:pPr marL="0" indent="0">
              <a:buNone/>
            </a:pPr>
            <a:r>
              <a:rPr lang="en-US" altLang="ja-JP" sz="3200" dirty="0"/>
              <a:t>  "</a:t>
            </a:r>
            <a:r>
              <a:rPr lang="en-US" altLang="ja-JP" sz="3200" dirty="0" err="1"/>
              <a:t>string_types</a:t>
            </a:r>
            <a:r>
              <a:rPr lang="en-US" altLang="ja-JP" sz="3200" dirty="0"/>
              <a:t>": {},</a:t>
            </a:r>
          </a:p>
          <a:p>
            <a:pPr marL="0" indent="0">
              <a:buNone/>
            </a:pPr>
            <a:r>
              <a:rPr lang="en-US" altLang="ja-JP" sz="3200" dirty="0"/>
              <a:t>  "</a:t>
            </a:r>
            <a:r>
              <a:rPr lang="en-US" altLang="ja-JP" sz="3200" dirty="0" err="1"/>
              <a:t>string_rules</a:t>
            </a:r>
            <a:r>
              <a:rPr lang="en-US" altLang="ja-JP" sz="3200" dirty="0"/>
              <a:t>": [{"key":"*", "type":"</a:t>
            </a:r>
            <a:r>
              <a:rPr lang="en-US" altLang="ja-JP" sz="3200" dirty="0" err="1"/>
              <a:t>str</a:t>
            </a:r>
            <a:r>
              <a:rPr lang="en-US" altLang="ja-JP" sz="3200" dirty="0"/>
              <a:t>", "</a:t>
            </a:r>
            <a:r>
              <a:rPr lang="en-US" altLang="ja-JP" sz="3200" dirty="0" err="1"/>
              <a:t>global_weight</a:t>
            </a:r>
            <a:r>
              <a:rPr lang="en-US" altLang="ja-JP" sz="3200" dirty="0"/>
              <a:t>" : "bin", "</a:t>
            </a:r>
            <a:r>
              <a:rPr lang="en-US" altLang="ja-JP" sz="3200" dirty="0" err="1"/>
              <a:t>sample_weight</a:t>
            </a:r>
            <a:r>
              <a:rPr lang="en-US" altLang="ja-JP" sz="3200" dirty="0"/>
              <a:t>" : "bin"}], </a:t>
            </a:r>
          </a:p>
          <a:p>
            <a:pPr marL="0" indent="0">
              <a:buNone/>
            </a:pPr>
            <a:r>
              <a:rPr lang="en-US" altLang="ja-JP" sz="3200" dirty="0"/>
              <a:t> "</a:t>
            </a:r>
            <a:r>
              <a:rPr lang="en-US" altLang="ja-JP" sz="3200" dirty="0" err="1"/>
              <a:t>num_types</a:t>
            </a:r>
            <a:r>
              <a:rPr lang="en-US" altLang="ja-JP" sz="3200" dirty="0"/>
              <a:t>": {},</a:t>
            </a:r>
          </a:p>
          <a:p>
            <a:pPr marL="0" indent="0">
              <a:buNone/>
            </a:pPr>
            <a:r>
              <a:rPr lang="en-US" altLang="ja-JP" sz="3200" dirty="0"/>
              <a:t>  "</a:t>
            </a:r>
            <a:r>
              <a:rPr lang="en-US" altLang="ja-JP" sz="3200" dirty="0" err="1"/>
              <a:t>num_rules</a:t>
            </a:r>
            <a:r>
              <a:rPr lang="en-US" altLang="ja-JP" sz="3200" dirty="0"/>
              <a:t>": [{"key" : "*", "type" : "</a:t>
            </a:r>
            <a:r>
              <a:rPr lang="en-US" altLang="ja-JP" sz="3200" dirty="0" err="1"/>
              <a:t>num</a:t>
            </a:r>
            <a:r>
              <a:rPr lang="en-US" altLang="ja-JP" sz="3200" dirty="0"/>
              <a:t>"}] }</a:t>
            </a:r>
            <a:endParaRPr kumimoji="1" lang="ja-JP" altLang="en-US" sz="3200" dirty="0"/>
          </a:p>
        </p:txBody>
      </p:sp>
      <p:sp>
        <p:nvSpPr>
          <p:cNvPr id="6" name="正方形/長方形 5">
            <a:extLst>
              <a:ext uri="{FF2B5EF4-FFF2-40B4-BE49-F238E27FC236}">
                <a16:creationId xmlns:a16="http://schemas.microsoft.com/office/drawing/2014/main" id="{BC7EEEFD-0E5A-AA40-9CB6-2EB244FE9D40}"/>
              </a:ext>
            </a:extLst>
          </p:cNvPr>
          <p:cNvSpPr/>
          <p:nvPr/>
        </p:nvSpPr>
        <p:spPr>
          <a:xfrm>
            <a:off x="956562" y="858161"/>
            <a:ext cx="3591376" cy="641866"/>
          </a:xfrm>
          <a:prstGeom prst="rect">
            <a:avLst/>
          </a:prstGeom>
        </p:spPr>
        <p:txBody>
          <a:bodyPr wrap="square">
            <a:spAutoFit/>
          </a:bodyPr>
          <a:lstStyle/>
          <a:p>
            <a:r>
              <a:rPr lang="ja-JP" altLang="en-US" sz="3600" dirty="0"/>
              <a:t>config.json</a:t>
            </a:r>
          </a:p>
        </p:txBody>
      </p:sp>
      <p:sp>
        <p:nvSpPr>
          <p:cNvPr id="8" name="下矢印吹き出し 7">
            <a:extLst>
              <a:ext uri="{FF2B5EF4-FFF2-40B4-BE49-F238E27FC236}">
                <a16:creationId xmlns:a16="http://schemas.microsoft.com/office/drawing/2014/main" id="{F9922DFD-BD88-9140-9973-CAFFA73CA132}"/>
              </a:ext>
            </a:extLst>
          </p:cNvPr>
          <p:cNvSpPr/>
          <p:nvPr/>
        </p:nvSpPr>
        <p:spPr>
          <a:xfrm>
            <a:off x="4211054" y="577515"/>
            <a:ext cx="7603957" cy="1845024"/>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与えられた数値をそのまま重みに利用する。</a:t>
            </a:r>
          </a:p>
        </p:txBody>
      </p:sp>
      <p:sp>
        <p:nvSpPr>
          <p:cNvPr id="9" name="正方形/長方形 8">
            <a:extLst>
              <a:ext uri="{FF2B5EF4-FFF2-40B4-BE49-F238E27FC236}">
                <a16:creationId xmlns:a16="http://schemas.microsoft.com/office/drawing/2014/main" id="{FAE46FAE-08A7-7546-985F-EAEB3EF9A36C}"/>
              </a:ext>
            </a:extLst>
          </p:cNvPr>
          <p:cNvSpPr/>
          <p:nvPr/>
        </p:nvSpPr>
        <p:spPr>
          <a:xfrm>
            <a:off x="1564104" y="4788570"/>
            <a:ext cx="7267075" cy="794074"/>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298E10B-6BF6-6041-A391-7CCCC74B195C}"/>
              </a:ext>
            </a:extLst>
          </p:cNvPr>
          <p:cNvSpPr txBox="1"/>
          <p:nvPr/>
        </p:nvSpPr>
        <p:spPr>
          <a:xfrm>
            <a:off x="8222149" y="5761503"/>
            <a:ext cx="3057247" cy="584775"/>
          </a:xfrm>
          <a:prstGeom prst="rect">
            <a:avLst/>
          </a:prstGeom>
          <a:noFill/>
        </p:spPr>
        <p:txBody>
          <a:bodyPr wrap="none" rtlCol="0">
            <a:spAutoFit/>
          </a:bodyPr>
          <a:lstStyle/>
          <a:p>
            <a:r>
              <a:rPr kumimoji="1" lang="ja-JP" altLang="en-US" sz="3200" dirty="0">
                <a:solidFill>
                  <a:schemeClr val="accent4"/>
                </a:solidFill>
              </a:rPr>
              <a:t>数字の特徴抽出</a:t>
            </a:r>
          </a:p>
        </p:txBody>
      </p:sp>
    </p:spTree>
    <p:extLst>
      <p:ext uri="{BB962C8B-B14F-4D97-AF65-F5344CB8AC3E}">
        <p14:creationId xmlns:p14="http://schemas.microsoft.com/office/powerpoint/2010/main" val="3200632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EBB260-C439-5945-B1C7-F349094C5D16}"/>
              </a:ext>
            </a:extLst>
          </p:cNvPr>
          <p:cNvSpPr>
            <a:spLocks noGrp="1"/>
          </p:cNvSpPr>
          <p:nvPr>
            <p:ph type="title"/>
          </p:nvPr>
        </p:nvSpPr>
        <p:spPr>
          <a:xfrm>
            <a:off x="1484308" y="393413"/>
            <a:ext cx="10018713" cy="1091048"/>
          </a:xfrm>
        </p:spPr>
        <p:txBody>
          <a:bodyPr/>
          <a:lstStyle/>
          <a:p>
            <a:r>
              <a:rPr kumimoji="1" lang="en-US" altLang="ja-JP" dirty="0"/>
              <a:t>KDD Cup 99 Data</a:t>
            </a:r>
            <a:endParaRPr kumimoji="1" lang="ja-JP" altLang="en-US" dirty="0"/>
          </a:p>
        </p:txBody>
      </p:sp>
      <p:sp>
        <p:nvSpPr>
          <p:cNvPr id="3" name="コンテンツ プレースホルダー 2">
            <a:extLst>
              <a:ext uri="{FF2B5EF4-FFF2-40B4-BE49-F238E27FC236}">
                <a16:creationId xmlns:a16="http://schemas.microsoft.com/office/drawing/2014/main" id="{BACFF1F6-D896-A44E-9915-B0D55BF47A03}"/>
              </a:ext>
            </a:extLst>
          </p:cNvPr>
          <p:cNvSpPr>
            <a:spLocks noGrp="1"/>
          </p:cNvSpPr>
          <p:nvPr>
            <p:ph idx="1"/>
          </p:nvPr>
        </p:nvSpPr>
        <p:spPr/>
        <p:txBody>
          <a:bodyPr>
            <a:normAutofit/>
          </a:bodyPr>
          <a:lstStyle/>
          <a:p>
            <a:r>
              <a:rPr lang="en-US" altLang="ja-JP" sz="4000" dirty="0"/>
              <a:t>0,tcp,smtp,SF,1000,494,0,0,0,0,0,1,0,0,0,0,0,0,0,0,0,0,1,1,0.00,0.00,0.00,0.00,1.00,0.00,0.00,128,244,0.95,0.02,0.01,0.01,0.00,0.00,0.00,0.00,normal.</a:t>
            </a:r>
            <a:endParaRPr kumimoji="1" lang="ja-JP" altLang="en-US" sz="4000" dirty="0"/>
          </a:p>
        </p:txBody>
      </p:sp>
      <p:sp>
        <p:nvSpPr>
          <p:cNvPr id="6" name="正方形/長方形 5">
            <a:extLst>
              <a:ext uri="{FF2B5EF4-FFF2-40B4-BE49-F238E27FC236}">
                <a16:creationId xmlns:a16="http://schemas.microsoft.com/office/drawing/2014/main" id="{4165371C-2F38-3649-9E2C-FFFD56719EA8}"/>
              </a:ext>
            </a:extLst>
          </p:cNvPr>
          <p:cNvSpPr/>
          <p:nvPr/>
        </p:nvSpPr>
        <p:spPr>
          <a:xfrm>
            <a:off x="1728044" y="2069235"/>
            <a:ext cx="10062370" cy="584775"/>
          </a:xfrm>
          <a:prstGeom prst="rect">
            <a:avLst/>
          </a:prstGeom>
        </p:spPr>
        <p:txBody>
          <a:bodyPr wrap="none">
            <a:spAutoFit/>
          </a:bodyPr>
          <a:lstStyle/>
          <a:p>
            <a:r>
              <a:rPr lang="ja-JP" altLang="en-US" sz="3200" dirty="0"/>
              <a:t>“duration”,“protocol_type”,“service”,“flag”</a:t>
            </a:r>
            <a:r>
              <a:rPr lang="en-US" altLang="ja-JP" sz="3200" dirty="0"/>
              <a:t>, </a:t>
            </a:r>
            <a:r>
              <a:rPr lang="en-US" altLang="ja-JP" sz="3200" dirty="0" err="1"/>
              <a:t>src_bytes</a:t>
            </a:r>
            <a:r>
              <a:rPr lang="en-US" altLang="ja-JP" sz="3200" dirty="0"/>
              <a:t>”,…</a:t>
            </a:r>
            <a:endParaRPr lang="ja-JP" altLang="en-US" sz="3200" dirty="0"/>
          </a:p>
        </p:txBody>
      </p:sp>
      <p:sp>
        <p:nvSpPr>
          <p:cNvPr id="4" name="テキスト ボックス 3">
            <a:extLst>
              <a:ext uri="{FF2B5EF4-FFF2-40B4-BE49-F238E27FC236}">
                <a16:creationId xmlns:a16="http://schemas.microsoft.com/office/drawing/2014/main" id="{A572345A-3DAF-E945-B619-5AAFBE118660}"/>
              </a:ext>
            </a:extLst>
          </p:cNvPr>
          <p:cNvSpPr txBox="1"/>
          <p:nvPr/>
        </p:nvSpPr>
        <p:spPr>
          <a:xfrm>
            <a:off x="2165684" y="1484460"/>
            <a:ext cx="1005403" cy="584775"/>
          </a:xfrm>
          <a:prstGeom prst="rect">
            <a:avLst/>
          </a:prstGeom>
          <a:noFill/>
        </p:spPr>
        <p:txBody>
          <a:bodyPr wrap="none" rtlCol="0">
            <a:spAutoFit/>
          </a:bodyPr>
          <a:lstStyle/>
          <a:p>
            <a:r>
              <a:rPr kumimoji="1" lang="ja-JP" altLang="en-US" sz="3200" dirty="0">
                <a:solidFill>
                  <a:srgbClr val="FF0000"/>
                </a:solidFill>
              </a:rPr>
              <a:t>数値</a:t>
            </a:r>
          </a:p>
        </p:txBody>
      </p:sp>
      <p:sp>
        <p:nvSpPr>
          <p:cNvPr id="9" name="テキスト ボックス 8">
            <a:extLst>
              <a:ext uri="{FF2B5EF4-FFF2-40B4-BE49-F238E27FC236}">
                <a16:creationId xmlns:a16="http://schemas.microsoft.com/office/drawing/2014/main" id="{CA59159B-A93C-3B48-A759-EA50F66663F6}"/>
              </a:ext>
            </a:extLst>
          </p:cNvPr>
          <p:cNvSpPr txBox="1"/>
          <p:nvPr/>
        </p:nvSpPr>
        <p:spPr>
          <a:xfrm>
            <a:off x="4011097" y="1497450"/>
            <a:ext cx="1005403" cy="584775"/>
          </a:xfrm>
          <a:prstGeom prst="rect">
            <a:avLst/>
          </a:prstGeom>
          <a:noFill/>
        </p:spPr>
        <p:txBody>
          <a:bodyPr wrap="none" rtlCol="0">
            <a:spAutoFit/>
          </a:bodyPr>
          <a:lstStyle/>
          <a:p>
            <a:r>
              <a:rPr kumimoji="1" lang="ja-JP" altLang="en-US" sz="3200" dirty="0">
                <a:solidFill>
                  <a:schemeClr val="accent4"/>
                </a:solidFill>
              </a:rPr>
              <a:t>文字</a:t>
            </a:r>
          </a:p>
        </p:txBody>
      </p:sp>
      <p:sp>
        <p:nvSpPr>
          <p:cNvPr id="10" name="テキスト ボックス 9">
            <a:extLst>
              <a:ext uri="{FF2B5EF4-FFF2-40B4-BE49-F238E27FC236}">
                <a16:creationId xmlns:a16="http://schemas.microsoft.com/office/drawing/2014/main" id="{E366A2CE-7257-6941-8611-25FDCE707A25}"/>
              </a:ext>
            </a:extLst>
          </p:cNvPr>
          <p:cNvSpPr txBox="1"/>
          <p:nvPr/>
        </p:nvSpPr>
        <p:spPr>
          <a:xfrm>
            <a:off x="6735700" y="1484459"/>
            <a:ext cx="1005403" cy="584775"/>
          </a:xfrm>
          <a:prstGeom prst="rect">
            <a:avLst/>
          </a:prstGeom>
          <a:noFill/>
        </p:spPr>
        <p:txBody>
          <a:bodyPr wrap="none" rtlCol="0">
            <a:spAutoFit/>
          </a:bodyPr>
          <a:lstStyle/>
          <a:p>
            <a:r>
              <a:rPr kumimoji="1" lang="ja-JP" altLang="en-US" sz="3200" dirty="0">
                <a:solidFill>
                  <a:schemeClr val="accent4"/>
                </a:solidFill>
              </a:rPr>
              <a:t>文字</a:t>
            </a:r>
          </a:p>
        </p:txBody>
      </p:sp>
      <p:sp>
        <p:nvSpPr>
          <p:cNvPr id="11" name="テキスト ボックス 10">
            <a:extLst>
              <a:ext uri="{FF2B5EF4-FFF2-40B4-BE49-F238E27FC236}">
                <a16:creationId xmlns:a16="http://schemas.microsoft.com/office/drawing/2014/main" id="{0035F3E4-64E3-6447-A98B-CD36FC243209}"/>
              </a:ext>
            </a:extLst>
          </p:cNvPr>
          <p:cNvSpPr txBox="1"/>
          <p:nvPr/>
        </p:nvSpPr>
        <p:spPr>
          <a:xfrm>
            <a:off x="8018174" y="1471471"/>
            <a:ext cx="1005403" cy="584775"/>
          </a:xfrm>
          <a:prstGeom prst="rect">
            <a:avLst/>
          </a:prstGeom>
          <a:noFill/>
        </p:spPr>
        <p:txBody>
          <a:bodyPr wrap="none" rtlCol="0">
            <a:spAutoFit/>
          </a:bodyPr>
          <a:lstStyle/>
          <a:p>
            <a:r>
              <a:rPr kumimoji="1" lang="ja-JP" altLang="en-US" sz="3200" dirty="0">
                <a:solidFill>
                  <a:schemeClr val="accent4"/>
                </a:solidFill>
              </a:rPr>
              <a:t>文字</a:t>
            </a:r>
          </a:p>
        </p:txBody>
      </p:sp>
      <p:sp>
        <p:nvSpPr>
          <p:cNvPr id="12" name="テキスト ボックス 11">
            <a:extLst>
              <a:ext uri="{FF2B5EF4-FFF2-40B4-BE49-F238E27FC236}">
                <a16:creationId xmlns:a16="http://schemas.microsoft.com/office/drawing/2014/main" id="{16E97145-AF99-5345-B1C7-576249BC82B7}"/>
              </a:ext>
            </a:extLst>
          </p:cNvPr>
          <p:cNvSpPr txBox="1"/>
          <p:nvPr/>
        </p:nvSpPr>
        <p:spPr>
          <a:xfrm>
            <a:off x="9863587" y="1497450"/>
            <a:ext cx="1005403" cy="584775"/>
          </a:xfrm>
          <a:prstGeom prst="rect">
            <a:avLst/>
          </a:prstGeom>
          <a:noFill/>
        </p:spPr>
        <p:txBody>
          <a:bodyPr wrap="none" rtlCol="0">
            <a:spAutoFit/>
          </a:bodyPr>
          <a:lstStyle/>
          <a:p>
            <a:r>
              <a:rPr kumimoji="1" lang="ja-JP" altLang="en-US" sz="3200" dirty="0">
                <a:solidFill>
                  <a:srgbClr val="FF0000"/>
                </a:solidFill>
              </a:rPr>
              <a:t>数値</a:t>
            </a:r>
          </a:p>
        </p:txBody>
      </p:sp>
    </p:spTree>
    <p:extLst>
      <p:ext uri="{BB962C8B-B14F-4D97-AF65-F5344CB8AC3E}">
        <p14:creationId xmlns:p14="http://schemas.microsoft.com/office/powerpoint/2010/main" val="1715534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コンテンツ プレースホルダー 1">
            <a:extLst>
              <a:ext uri="{FF2B5EF4-FFF2-40B4-BE49-F238E27FC236}">
                <a16:creationId xmlns:a16="http://schemas.microsoft.com/office/drawing/2014/main" id="{96E290F9-4D41-7E47-806D-A056A2D643A1}"/>
              </a:ext>
            </a:extLst>
          </p:cNvPr>
          <p:cNvGraphicFramePr>
            <a:graphicFrameLocks noGrp="1"/>
          </p:cNvGraphicFramePr>
          <p:nvPr>
            <p:ph idx="1"/>
            <p:extLst>
              <p:ext uri="{D42A27DB-BD31-4B8C-83A1-F6EECF244321}">
                <p14:modId xmlns:p14="http://schemas.microsoft.com/office/powerpoint/2010/main" val="3005523494"/>
              </p:ext>
            </p:extLst>
          </p:nvPr>
        </p:nvGraphicFramePr>
        <p:xfrm>
          <a:off x="2285999" y="529389"/>
          <a:ext cx="8518360" cy="5867400"/>
        </p:xfrm>
        <a:graphic>
          <a:graphicData uri="http://schemas.openxmlformats.org/drawingml/2006/table">
            <a:tbl>
              <a:tblPr firstRow="1" bandRow="1">
                <a:tableStyleId>{5C22544A-7EE6-4342-B048-85BDC9FD1C3A}</a:tableStyleId>
              </a:tblPr>
              <a:tblGrid>
                <a:gridCol w="4259180">
                  <a:extLst>
                    <a:ext uri="{9D8B030D-6E8A-4147-A177-3AD203B41FA5}">
                      <a16:colId xmlns:a16="http://schemas.microsoft.com/office/drawing/2014/main" val="1414220823"/>
                    </a:ext>
                  </a:extLst>
                </a:gridCol>
                <a:gridCol w="4259180">
                  <a:extLst>
                    <a:ext uri="{9D8B030D-6E8A-4147-A177-3AD203B41FA5}">
                      <a16:colId xmlns:a16="http://schemas.microsoft.com/office/drawing/2014/main" val="1274153656"/>
                    </a:ext>
                  </a:extLst>
                </a:gridCol>
              </a:tblGrid>
              <a:tr h="838200">
                <a:tc>
                  <a:txBody>
                    <a:bodyPr/>
                    <a:lstStyle/>
                    <a:p>
                      <a:pPr algn="ctr"/>
                      <a:r>
                        <a:rPr kumimoji="1" lang="ja-JP" altLang="en-US" sz="3200" dirty="0"/>
                        <a:t>軸</a:t>
                      </a:r>
                    </a:p>
                  </a:txBody>
                  <a:tcPr anchor="ctr"/>
                </a:tc>
                <a:tc>
                  <a:txBody>
                    <a:bodyPr/>
                    <a:lstStyle/>
                    <a:p>
                      <a:pPr algn="ctr"/>
                      <a:r>
                        <a:rPr kumimoji="1" lang="ja-JP" altLang="en-US" sz="3200" dirty="0"/>
                        <a:t>値</a:t>
                      </a:r>
                    </a:p>
                  </a:txBody>
                  <a:tcPr anchor="ctr"/>
                </a:tc>
                <a:extLst>
                  <a:ext uri="{0D108BD9-81ED-4DB2-BD59-A6C34878D82A}">
                    <a16:rowId xmlns:a16="http://schemas.microsoft.com/office/drawing/2014/main" val="477142557"/>
                  </a:ext>
                </a:extLst>
              </a:tr>
              <a:tr h="838200">
                <a:tc>
                  <a:txBody>
                    <a:bodyPr/>
                    <a:lstStyle/>
                    <a:p>
                      <a:pPr algn="ctr"/>
                      <a:r>
                        <a:rPr lang="ja-JP" altLang="en-US" sz="4000" dirty="0"/>
                        <a:t>duration</a:t>
                      </a:r>
                      <a:endParaRPr kumimoji="1" lang="ja-JP" altLang="en-US" sz="4000" dirty="0"/>
                    </a:p>
                  </a:txBody>
                  <a:tcPr anchor="ctr"/>
                </a:tc>
                <a:tc>
                  <a:txBody>
                    <a:bodyPr/>
                    <a:lstStyle/>
                    <a:p>
                      <a:pPr algn="ctr"/>
                      <a:r>
                        <a:rPr kumimoji="1" lang="ja-JP" altLang="en-US" sz="3200" dirty="0"/>
                        <a:t>０</a:t>
                      </a:r>
                    </a:p>
                  </a:txBody>
                  <a:tcPr anchor="ctr"/>
                </a:tc>
                <a:extLst>
                  <a:ext uri="{0D108BD9-81ED-4DB2-BD59-A6C34878D82A}">
                    <a16:rowId xmlns:a16="http://schemas.microsoft.com/office/drawing/2014/main" val="3805032886"/>
                  </a:ext>
                </a:extLst>
              </a:tr>
              <a:tr h="838200">
                <a:tc>
                  <a:txBody>
                    <a:bodyPr/>
                    <a:lstStyle/>
                    <a:p>
                      <a:pPr algn="ctr"/>
                      <a:r>
                        <a:rPr lang="ja-JP" altLang="en-US" sz="4000" dirty="0"/>
                        <a:t>protocol_type</a:t>
                      </a:r>
                      <a:r>
                        <a:rPr lang="en-US" altLang="ja-JP" sz="4000" dirty="0"/>
                        <a:t>-</a:t>
                      </a:r>
                      <a:r>
                        <a:rPr lang="en-US" altLang="ja-JP" sz="4000" dirty="0" err="1"/>
                        <a:t>tcp</a:t>
                      </a:r>
                      <a:endParaRPr kumimoji="1" lang="ja-JP" altLang="en-US" sz="4000" dirty="0"/>
                    </a:p>
                  </a:txBody>
                  <a:tcPr anchor="ctr"/>
                </a:tc>
                <a:tc>
                  <a:txBody>
                    <a:bodyPr/>
                    <a:lstStyle/>
                    <a:p>
                      <a:pPr algn="ctr"/>
                      <a:r>
                        <a:rPr kumimoji="1" lang="ja-JP" altLang="en-US" sz="3200" dirty="0"/>
                        <a:t>１</a:t>
                      </a:r>
                    </a:p>
                  </a:txBody>
                  <a:tcPr anchor="ctr"/>
                </a:tc>
                <a:extLst>
                  <a:ext uri="{0D108BD9-81ED-4DB2-BD59-A6C34878D82A}">
                    <a16:rowId xmlns:a16="http://schemas.microsoft.com/office/drawing/2014/main" val="1345078756"/>
                  </a:ext>
                </a:extLst>
              </a:tr>
              <a:tr h="838200">
                <a:tc>
                  <a:txBody>
                    <a:bodyPr/>
                    <a:lstStyle/>
                    <a:p>
                      <a:pPr algn="ctr"/>
                      <a:r>
                        <a:rPr lang="en-US" altLang="ja-JP" sz="4000" dirty="0"/>
                        <a:t>s</a:t>
                      </a:r>
                      <a:r>
                        <a:rPr lang="ja-JP" altLang="en-US" sz="4000" dirty="0"/>
                        <a:t>ervice</a:t>
                      </a:r>
                      <a:r>
                        <a:rPr lang="en-US" altLang="ja-JP" sz="4000" dirty="0"/>
                        <a:t>-</a:t>
                      </a:r>
                      <a:r>
                        <a:rPr lang="en-US" altLang="ja-JP" sz="4000" dirty="0" err="1"/>
                        <a:t>smtp</a:t>
                      </a:r>
                      <a:endParaRPr kumimoji="1" lang="ja-JP" altLang="en-US" sz="4000" dirty="0"/>
                    </a:p>
                  </a:txBody>
                  <a:tcPr anchor="ctr"/>
                </a:tc>
                <a:tc>
                  <a:txBody>
                    <a:bodyPr/>
                    <a:lstStyle/>
                    <a:p>
                      <a:pPr algn="ctr"/>
                      <a:r>
                        <a:rPr kumimoji="1" lang="ja-JP" altLang="en-US" sz="3200" dirty="0"/>
                        <a:t>１</a:t>
                      </a:r>
                    </a:p>
                  </a:txBody>
                  <a:tcPr anchor="ctr"/>
                </a:tc>
                <a:extLst>
                  <a:ext uri="{0D108BD9-81ED-4DB2-BD59-A6C34878D82A}">
                    <a16:rowId xmlns:a16="http://schemas.microsoft.com/office/drawing/2014/main" val="2971736316"/>
                  </a:ext>
                </a:extLst>
              </a:tr>
              <a:tr h="838200">
                <a:tc>
                  <a:txBody>
                    <a:bodyPr/>
                    <a:lstStyle/>
                    <a:p>
                      <a:pPr algn="ctr"/>
                      <a:r>
                        <a:rPr lang="en-US" altLang="ja-JP" sz="4000" dirty="0"/>
                        <a:t>f</a:t>
                      </a:r>
                      <a:r>
                        <a:rPr lang="ja-JP" altLang="en-US" sz="4000" dirty="0"/>
                        <a:t>lag</a:t>
                      </a:r>
                      <a:r>
                        <a:rPr lang="en-US" altLang="ja-JP" sz="4000" dirty="0"/>
                        <a:t>-SF</a:t>
                      </a:r>
                      <a:endParaRPr kumimoji="1" lang="ja-JP" altLang="en-US" sz="4000" dirty="0"/>
                    </a:p>
                  </a:txBody>
                  <a:tcPr anchor="ctr"/>
                </a:tc>
                <a:tc>
                  <a:txBody>
                    <a:bodyPr/>
                    <a:lstStyle/>
                    <a:p>
                      <a:pPr algn="ctr"/>
                      <a:r>
                        <a:rPr kumimoji="1" lang="ja-JP" altLang="en-US" sz="3200" dirty="0"/>
                        <a:t>１</a:t>
                      </a:r>
                    </a:p>
                  </a:txBody>
                  <a:tcPr anchor="ctr"/>
                </a:tc>
                <a:extLst>
                  <a:ext uri="{0D108BD9-81ED-4DB2-BD59-A6C34878D82A}">
                    <a16:rowId xmlns:a16="http://schemas.microsoft.com/office/drawing/2014/main" val="40945659"/>
                  </a:ext>
                </a:extLst>
              </a:tr>
              <a:tr h="838200">
                <a:tc>
                  <a:txBody>
                    <a:bodyPr/>
                    <a:lstStyle/>
                    <a:p>
                      <a:pPr algn="ctr"/>
                      <a:r>
                        <a:rPr kumimoji="1" lang="en-US" altLang="ja-JP" sz="4000" dirty="0" err="1"/>
                        <a:t>src_bytes</a:t>
                      </a:r>
                      <a:endParaRPr kumimoji="1" lang="ja-JP" altLang="en-US" sz="4000" dirty="0"/>
                    </a:p>
                  </a:txBody>
                  <a:tcPr anchor="ctr"/>
                </a:tc>
                <a:tc>
                  <a:txBody>
                    <a:bodyPr/>
                    <a:lstStyle/>
                    <a:p>
                      <a:pPr algn="ctr"/>
                      <a:r>
                        <a:rPr kumimoji="1" lang="ja-JP" altLang="en-US" sz="3200" dirty="0"/>
                        <a:t>１０００</a:t>
                      </a:r>
                    </a:p>
                  </a:txBody>
                  <a:tcPr anchor="ctr"/>
                </a:tc>
                <a:extLst>
                  <a:ext uri="{0D108BD9-81ED-4DB2-BD59-A6C34878D82A}">
                    <a16:rowId xmlns:a16="http://schemas.microsoft.com/office/drawing/2014/main" val="2196894758"/>
                  </a:ext>
                </a:extLst>
              </a:tr>
              <a:tr h="838200">
                <a:tc>
                  <a:txBody>
                    <a:bodyPr/>
                    <a:lstStyle/>
                    <a:p>
                      <a:pPr algn="ctr"/>
                      <a:r>
                        <a:rPr kumimoji="1" lang="en-US" altLang="ja-JP" sz="4000" dirty="0" err="1"/>
                        <a:t>dst_bytes</a:t>
                      </a:r>
                      <a:endParaRPr kumimoji="1" lang="ja-JP" altLang="en-US" sz="4000" dirty="0"/>
                    </a:p>
                  </a:txBody>
                  <a:tcPr anchor="ctr"/>
                </a:tc>
                <a:tc>
                  <a:txBody>
                    <a:bodyPr/>
                    <a:lstStyle/>
                    <a:p>
                      <a:pPr algn="ctr"/>
                      <a:r>
                        <a:rPr kumimoji="1" lang="ja-JP" altLang="en-US" sz="3200" dirty="0"/>
                        <a:t>４９４</a:t>
                      </a:r>
                    </a:p>
                  </a:txBody>
                  <a:tcPr anchor="ctr"/>
                </a:tc>
                <a:extLst>
                  <a:ext uri="{0D108BD9-81ED-4DB2-BD59-A6C34878D82A}">
                    <a16:rowId xmlns:a16="http://schemas.microsoft.com/office/drawing/2014/main" val="908417934"/>
                  </a:ext>
                </a:extLst>
              </a:tr>
            </a:tbl>
          </a:graphicData>
        </a:graphic>
      </p:graphicFrame>
    </p:spTree>
    <p:extLst>
      <p:ext uri="{BB962C8B-B14F-4D97-AF65-F5344CB8AC3E}">
        <p14:creationId xmlns:p14="http://schemas.microsoft.com/office/powerpoint/2010/main" val="26994687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コンテンツ プレースホルダー 1">
            <a:extLst>
              <a:ext uri="{FF2B5EF4-FFF2-40B4-BE49-F238E27FC236}">
                <a16:creationId xmlns:a16="http://schemas.microsoft.com/office/drawing/2014/main" id="{96E290F9-4D41-7E47-806D-A056A2D643A1}"/>
              </a:ext>
            </a:extLst>
          </p:cNvPr>
          <p:cNvGraphicFramePr>
            <a:graphicFrameLocks noGrp="1"/>
          </p:cNvGraphicFramePr>
          <p:nvPr>
            <p:ph idx="1"/>
            <p:extLst>
              <p:ext uri="{D42A27DB-BD31-4B8C-83A1-F6EECF244321}">
                <p14:modId xmlns:p14="http://schemas.microsoft.com/office/powerpoint/2010/main" val="4060901665"/>
              </p:ext>
            </p:extLst>
          </p:nvPr>
        </p:nvGraphicFramePr>
        <p:xfrm>
          <a:off x="312820" y="1660357"/>
          <a:ext cx="4703680" cy="3566160"/>
        </p:xfrm>
        <a:graphic>
          <a:graphicData uri="http://schemas.openxmlformats.org/drawingml/2006/table">
            <a:tbl>
              <a:tblPr firstRow="1" bandRow="1">
                <a:tableStyleId>{5C22544A-7EE6-4342-B048-85BDC9FD1C3A}</a:tableStyleId>
              </a:tblPr>
              <a:tblGrid>
                <a:gridCol w="2351840">
                  <a:extLst>
                    <a:ext uri="{9D8B030D-6E8A-4147-A177-3AD203B41FA5}">
                      <a16:colId xmlns:a16="http://schemas.microsoft.com/office/drawing/2014/main" val="1414220823"/>
                    </a:ext>
                  </a:extLst>
                </a:gridCol>
                <a:gridCol w="2351840">
                  <a:extLst>
                    <a:ext uri="{9D8B030D-6E8A-4147-A177-3AD203B41FA5}">
                      <a16:colId xmlns:a16="http://schemas.microsoft.com/office/drawing/2014/main" val="1274153656"/>
                    </a:ext>
                  </a:extLst>
                </a:gridCol>
              </a:tblGrid>
              <a:tr h="437869">
                <a:tc>
                  <a:txBody>
                    <a:bodyPr/>
                    <a:lstStyle/>
                    <a:p>
                      <a:pPr algn="ctr"/>
                      <a:r>
                        <a:rPr kumimoji="1" lang="ja-JP" altLang="en-US" sz="2400" dirty="0"/>
                        <a:t>軸</a:t>
                      </a:r>
                    </a:p>
                  </a:txBody>
                  <a:tcPr anchor="ctr"/>
                </a:tc>
                <a:tc>
                  <a:txBody>
                    <a:bodyPr/>
                    <a:lstStyle/>
                    <a:p>
                      <a:pPr algn="ctr"/>
                      <a:r>
                        <a:rPr kumimoji="1" lang="ja-JP" altLang="en-US" sz="2400" dirty="0"/>
                        <a:t>値</a:t>
                      </a:r>
                    </a:p>
                  </a:txBody>
                  <a:tcPr anchor="ctr"/>
                </a:tc>
                <a:extLst>
                  <a:ext uri="{0D108BD9-81ED-4DB2-BD59-A6C34878D82A}">
                    <a16:rowId xmlns:a16="http://schemas.microsoft.com/office/drawing/2014/main" val="477142557"/>
                  </a:ext>
                </a:extLst>
              </a:tr>
              <a:tr h="452401">
                <a:tc>
                  <a:txBody>
                    <a:bodyPr/>
                    <a:lstStyle/>
                    <a:p>
                      <a:pPr algn="ctr"/>
                      <a:r>
                        <a:rPr lang="ja-JP" altLang="en-US" sz="2400" dirty="0"/>
                        <a:t>duration</a:t>
                      </a:r>
                      <a:endParaRPr kumimoji="1" lang="ja-JP" altLang="en-US" sz="2400" dirty="0"/>
                    </a:p>
                  </a:txBody>
                  <a:tcPr anchor="ctr"/>
                </a:tc>
                <a:tc>
                  <a:txBody>
                    <a:bodyPr/>
                    <a:lstStyle/>
                    <a:p>
                      <a:pPr algn="ctr"/>
                      <a:r>
                        <a:rPr kumimoji="1" lang="ja-JP" altLang="en-US" sz="2400" dirty="0"/>
                        <a:t>０</a:t>
                      </a:r>
                    </a:p>
                  </a:txBody>
                  <a:tcPr anchor="ctr"/>
                </a:tc>
                <a:extLst>
                  <a:ext uri="{0D108BD9-81ED-4DB2-BD59-A6C34878D82A}">
                    <a16:rowId xmlns:a16="http://schemas.microsoft.com/office/drawing/2014/main" val="3805032886"/>
                  </a:ext>
                </a:extLst>
              </a:tr>
              <a:tr h="452401">
                <a:tc>
                  <a:txBody>
                    <a:bodyPr/>
                    <a:lstStyle/>
                    <a:p>
                      <a:pPr algn="ctr"/>
                      <a:r>
                        <a:rPr lang="ja-JP" altLang="en-US" sz="2400" dirty="0"/>
                        <a:t>protocol_type</a:t>
                      </a:r>
                      <a:r>
                        <a:rPr lang="en-US" altLang="ja-JP" sz="2400" dirty="0"/>
                        <a:t>-</a:t>
                      </a:r>
                      <a:r>
                        <a:rPr lang="en-US" altLang="ja-JP" sz="2400" dirty="0" err="1"/>
                        <a:t>tcp</a:t>
                      </a:r>
                      <a:endParaRPr kumimoji="1" lang="ja-JP" altLang="en-US" sz="2400" dirty="0"/>
                    </a:p>
                  </a:txBody>
                  <a:tcPr anchor="ctr"/>
                </a:tc>
                <a:tc>
                  <a:txBody>
                    <a:bodyPr/>
                    <a:lstStyle/>
                    <a:p>
                      <a:pPr algn="ctr"/>
                      <a:r>
                        <a:rPr kumimoji="1" lang="ja-JP" altLang="en-US" sz="2400" dirty="0"/>
                        <a:t>１</a:t>
                      </a:r>
                    </a:p>
                  </a:txBody>
                  <a:tcPr anchor="ctr"/>
                </a:tc>
                <a:extLst>
                  <a:ext uri="{0D108BD9-81ED-4DB2-BD59-A6C34878D82A}">
                    <a16:rowId xmlns:a16="http://schemas.microsoft.com/office/drawing/2014/main" val="1345078756"/>
                  </a:ext>
                </a:extLst>
              </a:tr>
              <a:tr h="452401">
                <a:tc>
                  <a:txBody>
                    <a:bodyPr/>
                    <a:lstStyle/>
                    <a:p>
                      <a:pPr algn="ctr"/>
                      <a:r>
                        <a:rPr lang="en-US" altLang="ja-JP" sz="2400" dirty="0"/>
                        <a:t>s</a:t>
                      </a:r>
                      <a:r>
                        <a:rPr lang="ja-JP" altLang="en-US" sz="2400" dirty="0"/>
                        <a:t>ervice</a:t>
                      </a:r>
                      <a:r>
                        <a:rPr lang="en-US" altLang="ja-JP" sz="2400" dirty="0"/>
                        <a:t>-</a:t>
                      </a:r>
                      <a:r>
                        <a:rPr lang="en-US" altLang="ja-JP" sz="2400" dirty="0" err="1"/>
                        <a:t>smtp</a:t>
                      </a:r>
                      <a:endParaRPr kumimoji="1" lang="ja-JP" altLang="en-US" sz="2400" dirty="0"/>
                    </a:p>
                  </a:txBody>
                  <a:tcPr anchor="ctr"/>
                </a:tc>
                <a:tc>
                  <a:txBody>
                    <a:bodyPr/>
                    <a:lstStyle/>
                    <a:p>
                      <a:pPr algn="ctr"/>
                      <a:r>
                        <a:rPr kumimoji="1" lang="ja-JP" altLang="en-US" sz="2400" dirty="0"/>
                        <a:t>１</a:t>
                      </a:r>
                    </a:p>
                  </a:txBody>
                  <a:tcPr anchor="ctr"/>
                </a:tc>
                <a:extLst>
                  <a:ext uri="{0D108BD9-81ED-4DB2-BD59-A6C34878D82A}">
                    <a16:rowId xmlns:a16="http://schemas.microsoft.com/office/drawing/2014/main" val="2971736316"/>
                  </a:ext>
                </a:extLst>
              </a:tr>
              <a:tr h="452401">
                <a:tc>
                  <a:txBody>
                    <a:bodyPr/>
                    <a:lstStyle/>
                    <a:p>
                      <a:pPr algn="ctr"/>
                      <a:r>
                        <a:rPr lang="en-US" altLang="ja-JP" sz="2400" dirty="0"/>
                        <a:t>f</a:t>
                      </a:r>
                      <a:r>
                        <a:rPr lang="ja-JP" altLang="en-US" sz="2400" dirty="0"/>
                        <a:t>lag</a:t>
                      </a:r>
                      <a:r>
                        <a:rPr lang="en-US" altLang="ja-JP" sz="2400" dirty="0"/>
                        <a:t>-SF</a:t>
                      </a:r>
                      <a:endParaRPr kumimoji="1" lang="ja-JP" altLang="en-US" sz="2400" dirty="0"/>
                    </a:p>
                  </a:txBody>
                  <a:tcPr anchor="ctr"/>
                </a:tc>
                <a:tc>
                  <a:txBody>
                    <a:bodyPr/>
                    <a:lstStyle/>
                    <a:p>
                      <a:pPr algn="ctr"/>
                      <a:r>
                        <a:rPr kumimoji="1" lang="ja-JP" altLang="en-US" sz="2400" dirty="0"/>
                        <a:t>１</a:t>
                      </a:r>
                    </a:p>
                  </a:txBody>
                  <a:tcPr anchor="ctr"/>
                </a:tc>
                <a:extLst>
                  <a:ext uri="{0D108BD9-81ED-4DB2-BD59-A6C34878D82A}">
                    <a16:rowId xmlns:a16="http://schemas.microsoft.com/office/drawing/2014/main" val="40945659"/>
                  </a:ext>
                </a:extLst>
              </a:tr>
              <a:tr h="452401">
                <a:tc>
                  <a:txBody>
                    <a:bodyPr/>
                    <a:lstStyle/>
                    <a:p>
                      <a:pPr algn="ctr"/>
                      <a:r>
                        <a:rPr kumimoji="1" lang="en-US" altLang="ja-JP" sz="2400" dirty="0" err="1"/>
                        <a:t>src_bytes</a:t>
                      </a:r>
                      <a:endParaRPr kumimoji="1" lang="ja-JP" altLang="en-US" sz="2400" dirty="0"/>
                    </a:p>
                  </a:txBody>
                  <a:tcPr anchor="ctr"/>
                </a:tc>
                <a:tc>
                  <a:txBody>
                    <a:bodyPr/>
                    <a:lstStyle/>
                    <a:p>
                      <a:pPr algn="ctr"/>
                      <a:r>
                        <a:rPr kumimoji="1" lang="ja-JP" altLang="en-US" sz="2400" dirty="0"/>
                        <a:t>１０００</a:t>
                      </a:r>
                    </a:p>
                  </a:txBody>
                  <a:tcPr anchor="ctr"/>
                </a:tc>
                <a:extLst>
                  <a:ext uri="{0D108BD9-81ED-4DB2-BD59-A6C34878D82A}">
                    <a16:rowId xmlns:a16="http://schemas.microsoft.com/office/drawing/2014/main" val="2196894758"/>
                  </a:ext>
                </a:extLst>
              </a:tr>
              <a:tr h="452401">
                <a:tc>
                  <a:txBody>
                    <a:bodyPr/>
                    <a:lstStyle/>
                    <a:p>
                      <a:pPr algn="ctr"/>
                      <a:r>
                        <a:rPr kumimoji="1" lang="en-US" altLang="ja-JP" sz="2400" dirty="0" err="1"/>
                        <a:t>dst_bytes</a:t>
                      </a:r>
                      <a:endParaRPr kumimoji="1" lang="ja-JP" altLang="en-US" sz="2400" dirty="0"/>
                    </a:p>
                  </a:txBody>
                  <a:tcPr anchor="ctr"/>
                </a:tc>
                <a:tc>
                  <a:txBody>
                    <a:bodyPr/>
                    <a:lstStyle/>
                    <a:p>
                      <a:pPr algn="ctr"/>
                      <a:r>
                        <a:rPr kumimoji="1" lang="ja-JP" altLang="en-US" sz="2400" dirty="0"/>
                        <a:t>４９４</a:t>
                      </a:r>
                    </a:p>
                  </a:txBody>
                  <a:tcPr anchor="ctr"/>
                </a:tc>
                <a:extLst>
                  <a:ext uri="{0D108BD9-81ED-4DB2-BD59-A6C34878D82A}">
                    <a16:rowId xmlns:a16="http://schemas.microsoft.com/office/drawing/2014/main" val="908417934"/>
                  </a:ext>
                </a:extLst>
              </a:tr>
            </a:tbl>
          </a:graphicData>
        </a:graphic>
      </p:graphicFrame>
      <p:cxnSp>
        <p:nvCxnSpPr>
          <p:cNvPr id="5" name="直線矢印コネクタ 4">
            <a:extLst>
              <a:ext uri="{FF2B5EF4-FFF2-40B4-BE49-F238E27FC236}">
                <a16:creationId xmlns:a16="http://schemas.microsoft.com/office/drawing/2014/main" id="{47C4538B-F0D8-084D-BA02-31171A336302}"/>
              </a:ext>
            </a:extLst>
          </p:cNvPr>
          <p:cNvCxnSpPr/>
          <p:nvPr/>
        </p:nvCxnSpPr>
        <p:spPr>
          <a:xfrm>
            <a:off x="8662737" y="3681663"/>
            <a:ext cx="3200400" cy="0"/>
          </a:xfrm>
          <a:prstGeom prst="straightConnector1">
            <a:avLst/>
          </a:prstGeom>
          <a:ln w="1047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E674B188-3A29-D849-A364-88F59C082862}"/>
              </a:ext>
            </a:extLst>
          </p:cNvPr>
          <p:cNvCxnSpPr>
            <a:cxnSpLocks/>
          </p:cNvCxnSpPr>
          <p:nvPr/>
        </p:nvCxnSpPr>
        <p:spPr>
          <a:xfrm flipV="1">
            <a:off x="8662737" y="770021"/>
            <a:ext cx="0" cy="2911643"/>
          </a:xfrm>
          <a:prstGeom prst="straightConnector1">
            <a:avLst/>
          </a:prstGeom>
          <a:ln w="1047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65E093B1-49B8-9A44-B59A-D682AC5D6468}"/>
              </a:ext>
            </a:extLst>
          </p:cNvPr>
          <p:cNvCxnSpPr>
            <a:cxnSpLocks/>
          </p:cNvCxnSpPr>
          <p:nvPr/>
        </p:nvCxnSpPr>
        <p:spPr>
          <a:xfrm flipH="1">
            <a:off x="6448926" y="3681663"/>
            <a:ext cx="2213811" cy="1925053"/>
          </a:xfrm>
          <a:prstGeom prst="straightConnector1">
            <a:avLst/>
          </a:prstGeom>
          <a:ln w="1047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5DE427DA-F604-9E46-940F-345BB1C0FBB6}"/>
              </a:ext>
            </a:extLst>
          </p:cNvPr>
          <p:cNvSpPr/>
          <p:nvPr/>
        </p:nvSpPr>
        <p:spPr>
          <a:xfrm>
            <a:off x="10329094" y="4090192"/>
            <a:ext cx="1447833" cy="523220"/>
          </a:xfrm>
          <a:prstGeom prst="rect">
            <a:avLst/>
          </a:prstGeom>
        </p:spPr>
        <p:txBody>
          <a:bodyPr wrap="none">
            <a:spAutoFit/>
          </a:bodyPr>
          <a:lstStyle/>
          <a:p>
            <a:pPr algn="ctr"/>
            <a:r>
              <a:rPr lang="ja-JP" altLang="en-US" sz="2800" dirty="0"/>
              <a:t>duration</a:t>
            </a:r>
            <a:endParaRPr kumimoji="1" lang="ja-JP" altLang="en-US" sz="2800" dirty="0"/>
          </a:p>
        </p:txBody>
      </p:sp>
      <p:sp>
        <p:nvSpPr>
          <p:cNvPr id="13" name="正方形/長方形 12">
            <a:extLst>
              <a:ext uri="{FF2B5EF4-FFF2-40B4-BE49-F238E27FC236}">
                <a16:creationId xmlns:a16="http://schemas.microsoft.com/office/drawing/2014/main" id="{31993331-A2B5-7B4D-B934-C5E70973EA9B}"/>
              </a:ext>
            </a:extLst>
          </p:cNvPr>
          <p:cNvSpPr/>
          <p:nvPr/>
        </p:nvSpPr>
        <p:spPr>
          <a:xfrm>
            <a:off x="5577957" y="1006460"/>
            <a:ext cx="2864888" cy="523220"/>
          </a:xfrm>
          <a:prstGeom prst="rect">
            <a:avLst/>
          </a:prstGeom>
        </p:spPr>
        <p:txBody>
          <a:bodyPr wrap="none">
            <a:spAutoFit/>
          </a:bodyPr>
          <a:lstStyle/>
          <a:p>
            <a:pPr algn="ctr"/>
            <a:r>
              <a:rPr lang="ja-JP" altLang="en-US" sz="2800" dirty="0"/>
              <a:t>protocol_type</a:t>
            </a:r>
            <a:r>
              <a:rPr lang="en-US" altLang="ja-JP" sz="2800" dirty="0"/>
              <a:t>-</a:t>
            </a:r>
            <a:r>
              <a:rPr lang="en-US" altLang="ja-JP" sz="2800" dirty="0" err="1"/>
              <a:t>tcp</a:t>
            </a:r>
            <a:endParaRPr kumimoji="1" lang="ja-JP" altLang="en-US" sz="2800" dirty="0"/>
          </a:p>
        </p:txBody>
      </p:sp>
      <p:sp>
        <p:nvSpPr>
          <p:cNvPr id="14" name="正方形/長方形 13">
            <a:extLst>
              <a:ext uri="{FF2B5EF4-FFF2-40B4-BE49-F238E27FC236}">
                <a16:creationId xmlns:a16="http://schemas.microsoft.com/office/drawing/2014/main" id="{299FF5D9-C433-FA47-A894-773005C8725C}"/>
              </a:ext>
            </a:extLst>
          </p:cNvPr>
          <p:cNvSpPr/>
          <p:nvPr/>
        </p:nvSpPr>
        <p:spPr>
          <a:xfrm>
            <a:off x="6912739" y="5226517"/>
            <a:ext cx="2090637" cy="523220"/>
          </a:xfrm>
          <a:prstGeom prst="rect">
            <a:avLst/>
          </a:prstGeom>
        </p:spPr>
        <p:txBody>
          <a:bodyPr wrap="none">
            <a:spAutoFit/>
          </a:bodyPr>
          <a:lstStyle/>
          <a:p>
            <a:pPr algn="ctr"/>
            <a:r>
              <a:rPr lang="en-US" altLang="ja-JP" sz="2800" dirty="0"/>
              <a:t>s</a:t>
            </a:r>
            <a:r>
              <a:rPr lang="ja-JP" altLang="en-US" sz="2800" dirty="0"/>
              <a:t>ervice</a:t>
            </a:r>
            <a:r>
              <a:rPr lang="en-US" altLang="ja-JP" sz="2800" dirty="0"/>
              <a:t>-</a:t>
            </a:r>
            <a:r>
              <a:rPr lang="en-US" altLang="ja-JP" sz="2800" dirty="0" err="1"/>
              <a:t>smtp</a:t>
            </a:r>
            <a:endParaRPr kumimoji="1" lang="ja-JP" altLang="en-US" sz="2800" dirty="0"/>
          </a:p>
        </p:txBody>
      </p:sp>
      <p:sp>
        <p:nvSpPr>
          <p:cNvPr id="15" name="右矢印 14">
            <a:extLst>
              <a:ext uri="{FF2B5EF4-FFF2-40B4-BE49-F238E27FC236}">
                <a16:creationId xmlns:a16="http://schemas.microsoft.com/office/drawing/2014/main" id="{37B58E23-CE52-7847-B76D-1E03B46466F5}"/>
              </a:ext>
            </a:extLst>
          </p:cNvPr>
          <p:cNvSpPr/>
          <p:nvPr/>
        </p:nvSpPr>
        <p:spPr>
          <a:xfrm>
            <a:off x="5217012" y="2815934"/>
            <a:ext cx="870969" cy="841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CD821F0B-3C96-194B-AD9E-FC3AF0B415D2}"/>
              </a:ext>
            </a:extLst>
          </p:cNvPr>
          <p:cNvCxnSpPr>
            <a:cxnSpLocks/>
          </p:cNvCxnSpPr>
          <p:nvPr/>
        </p:nvCxnSpPr>
        <p:spPr>
          <a:xfrm flipH="1" flipV="1">
            <a:off x="7162802" y="2799347"/>
            <a:ext cx="40103" cy="21095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A714DF7-F157-F44B-A930-639140A54455}"/>
              </a:ext>
            </a:extLst>
          </p:cNvPr>
          <p:cNvCxnSpPr>
            <a:cxnSpLocks/>
          </p:cNvCxnSpPr>
          <p:nvPr/>
        </p:nvCxnSpPr>
        <p:spPr>
          <a:xfrm flipH="1">
            <a:off x="7162802" y="1663195"/>
            <a:ext cx="1495925" cy="11361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円/楕円 22">
            <a:extLst>
              <a:ext uri="{FF2B5EF4-FFF2-40B4-BE49-F238E27FC236}">
                <a16:creationId xmlns:a16="http://schemas.microsoft.com/office/drawing/2014/main" id="{7C1165A5-771E-5240-BE0B-CB80F8A34540}"/>
              </a:ext>
            </a:extLst>
          </p:cNvPr>
          <p:cNvSpPr/>
          <p:nvPr/>
        </p:nvSpPr>
        <p:spPr>
          <a:xfrm>
            <a:off x="7057117" y="2695073"/>
            <a:ext cx="290166" cy="2652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C08F3948-7668-8C4B-9ED2-5759A188A22D}"/>
              </a:ext>
            </a:extLst>
          </p:cNvPr>
          <p:cNvSpPr txBox="1"/>
          <p:nvPr/>
        </p:nvSpPr>
        <p:spPr>
          <a:xfrm>
            <a:off x="9673389" y="770021"/>
            <a:ext cx="1980029" cy="523220"/>
          </a:xfrm>
          <a:prstGeom prst="rect">
            <a:avLst/>
          </a:prstGeom>
          <a:noFill/>
        </p:spPr>
        <p:txBody>
          <a:bodyPr wrap="none" rtlCol="0">
            <a:spAutoFit/>
          </a:bodyPr>
          <a:lstStyle/>
          <a:p>
            <a:r>
              <a:rPr kumimoji="1" lang="ja-JP" altLang="en-US" sz="2800" dirty="0"/>
              <a:t>多次元空間</a:t>
            </a:r>
          </a:p>
        </p:txBody>
      </p:sp>
      <p:sp>
        <p:nvSpPr>
          <p:cNvPr id="25" name="テキスト ボックス 24">
            <a:extLst>
              <a:ext uri="{FF2B5EF4-FFF2-40B4-BE49-F238E27FC236}">
                <a16:creationId xmlns:a16="http://schemas.microsoft.com/office/drawing/2014/main" id="{2842B63B-DB04-D04D-ACF3-6B188692ABD4}"/>
              </a:ext>
            </a:extLst>
          </p:cNvPr>
          <p:cNvSpPr txBox="1"/>
          <p:nvPr/>
        </p:nvSpPr>
        <p:spPr>
          <a:xfrm>
            <a:off x="6530458" y="2272142"/>
            <a:ext cx="543739" cy="523220"/>
          </a:xfrm>
          <a:prstGeom prst="rect">
            <a:avLst/>
          </a:prstGeom>
          <a:noFill/>
        </p:spPr>
        <p:txBody>
          <a:bodyPr wrap="none" rtlCol="0">
            <a:spAutoFit/>
          </a:bodyPr>
          <a:lstStyle/>
          <a:p>
            <a:r>
              <a:rPr kumimoji="1" lang="ja-JP" altLang="en-US" sz="2800" dirty="0"/>
              <a:t>点</a:t>
            </a:r>
          </a:p>
        </p:txBody>
      </p:sp>
      <p:sp>
        <p:nvSpPr>
          <p:cNvPr id="26" name="正方形/長方形 25">
            <a:extLst>
              <a:ext uri="{FF2B5EF4-FFF2-40B4-BE49-F238E27FC236}">
                <a16:creationId xmlns:a16="http://schemas.microsoft.com/office/drawing/2014/main" id="{A0DBB2C3-C6F4-6E49-8BC6-CD6FF6A004F6}"/>
              </a:ext>
            </a:extLst>
          </p:cNvPr>
          <p:cNvSpPr/>
          <p:nvPr/>
        </p:nvSpPr>
        <p:spPr>
          <a:xfrm>
            <a:off x="7067866" y="4906046"/>
            <a:ext cx="664426" cy="523220"/>
          </a:xfrm>
          <a:prstGeom prst="rect">
            <a:avLst/>
          </a:prstGeom>
        </p:spPr>
        <p:txBody>
          <a:bodyPr wrap="square">
            <a:spAutoFit/>
          </a:bodyPr>
          <a:lstStyle/>
          <a:p>
            <a:pPr algn="ctr"/>
            <a:r>
              <a:rPr kumimoji="1" lang="en-US" altLang="ja-JP" sz="2800" dirty="0"/>
              <a:t>1</a:t>
            </a:r>
            <a:endParaRPr kumimoji="1" lang="ja-JP" altLang="en-US" sz="2800" dirty="0"/>
          </a:p>
        </p:txBody>
      </p:sp>
      <p:sp>
        <p:nvSpPr>
          <p:cNvPr id="27" name="正方形/長方形 26">
            <a:extLst>
              <a:ext uri="{FF2B5EF4-FFF2-40B4-BE49-F238E27FC236}">
                <a16:creationId xmlns:a16="http://schemas.microsoft.com/office/drawing/2014/main" id="{6BED8DCE-4C83-3349-8B90-DE6150C66664}"/>
              </a:ext>
            </a:extLst>
          </p:cNvPr>
          <p:cNvSpPr/>
          <p:nvPr/>
        </p:nvSpPr>
        <p:spPr>
          <a:xfrm>
            <a:off x="8676081" y="1398747"/>
            <a:ext cx="664426" cy="523220"/>
          </a:xfrm>
          <a:prstGeom prst="rect">
            <a:avLst/>
          </a:prstGeom>
        </p:spPr>
        <p:txBody>
          <a:bodyPr wrap="square">
            <a:spAutoFit/>
          </a:bodyPr>
          <a:lstStyle/>
          <a:p>
            <a:pPr algn="ctr"/>
            <a:r>
              <a:rPr kumimoji="1" lang="en-US" altLang="ja-JP" sz="2800" dirty="0"/>
              <a:t>1</a:t>
            </a:r>
            <a:endParaRPr kumimoji="1" lang="ja-JP" altLang="en-US" sz="2800" dirty="0"/>
          </a:p>
        </p:txBody>
      </p:sp>
      <p:sp>
        <p:nvSpPr>
          <p:cNvPr id="28" name="正方形/長方形 27">
            <a:extLst>
              <a:ext uri="{FF2B5EF4-FFF2-40B4-BE49-F238E27FC236}">
                <a16:creationId xmlns:a16="http://schemas.microsoft.com/office/drawing/2014/main" id="{D0638F0E-51FA-A343-B14B-44CA2D9E7F00}"/>
              </a:ext>
            </a:extLst>
          </p:cNvPr>
          <p:cNvSpPr/>
          <p:nvPr/>
        </p:nvSpPr>
        <p:spPr>
          <a:xfrm>
            <a:off x="8516311" y="3714980"/>
            <a:ext cx="664426" cy="523220"/>
          </a:xfrm>
          <a:prstGeom prst="rect">
            <a:avLst/>
          </a:prstGeom>
        </p:spPr>
        <p:txBody>
          <a:bodyPr wrap="square">
            <a:spAutoFit/>
          </a:bodyPr>
          <a:lstStyle/>
          <a:p>
            <a:pPr algn="ctr"/>
            <a:r>
              <a:rPr kumimoji="1" lang="en-US" altLang="ja-JP" sz="2800" dirty="0"/>
              <a:t>0</a:t>
            </a:r>
            <a:endParaRPr kumimoji="1" lang="ja-JP" altLang="en-US" sz="2800" dirty="0"/>
          </a:p>
        </p:txBody>
      </p:sp>
    </p:spTree>
    <p:extLst>
      <p:ext uri="{BB962C8B-B14F-4D97-AF65-F5344CB8AC3E}">
        <p14:creationId xmlns:p14="http://schemas.microsoft.com/office/powerpoint/2010/main" val="904469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0005C8C0-EF31-1446-B3E3-560B64A36F5E}"/>
              </a:ext>
            </a:extLst>
          </p:cNvPr>
          <p:cNvPicPr>
            <a:picLocks noChangeAspect="1"/>
          </p:cNvPicPr>
          <p:nvPr/>
        </p:nvPicPr>
        <p:blipFill>
          <a:blip r:embed="rId3"/>
          <a:stretch>
            <a:fillRect/>
          </a:stretch>
        </p:blipFill>
        <p:spPr>
          <a:xfrm>
            <a:off x="1082842" y="300892"/>
            <a:ext cx="7146320" cy="6369930"/>
          </a:xfrm>
          <a:prstGeom prst="rect">
            <a:avLst/>
          </a:prstGeom>
        </p:spPr>
      </p:pic>
      <p:sp>
        <p:nvSpPr>
          <p:cNvPr id="12" name="テキスト ボックス 11">
            <a:extLst>
              <a:ext uri="{FF2B5EF4-FFF2-40B4-BE49-F238E27FC236}">
                <a16:creationId xmlns:a16="http://schemas.microsoft.com/office/drawing/2014/main" id="{666E922E-BCE7-9F4B-B74B-362336E3E103}"/>
              </a:ext>
            </a:extLst>
          </p:cNvPr>
          <p:cNvSpPr txBox="1"/>
          <p:nvPr/>
        </p:nvSpPr>
        <p:spPr>
          <a:xfrm>
            <a:off x="8431034" y="890337"/>
            <a:ext cx="3494867" cy="954107"/>
          </a:xfrm>
          <a:prstGeom prst="rect">
            <a:avLst/>
          </a:prstGeom>
          <a:noFill/>
        </p:spPr>
        <p:txBody>
          <a:bodyPr wrap="none" rtlCol="0">
            <a:spAutoFit/>
          </a:bodyPr>
          <a:lstStyle/>
          <a:p>
            <a:r>
              <a:rPr kumimoji="1" lang="ja-JP" altLang="en-US" sz="2800" dirty="0"/>
              <a:t>多次元空間</a:t>
            </a:r>
            <a:endParaRPr kumimoji="1" lang="en-US" altLang="ja-JP" sz="2800" dirty="0"/>
          </a:p>
          <a:p>
            <a:r>
              <a:rPr kumimoji="1" lang="ja-JP" altLang="en-US" sz="2800" dirty="0"/>
              <a:t>（特徴を軸とする）</a:t>
            </a:r>
          </a:p>
        </p:txBody>
      </p:sp>
      <p:sp>
        <p:nvSpPr>
          <p:cNvPr id="2" name="下矢印 1">
            <a:extLst>
              <a:ext uri="{FF2B5EF4-FFF2-40B4-BE49-F238E27FC236}">
                <a16:creationId xmlns:a16="http://schemas.microsoft.com/office/drawing/2014/main" id="{157A30CE-8669-4540-9D06-172B39B92C1D}"/>
              </a:ext>
            </a:extLst>
          </p:cNvPr>
          <p:cNvSpPr/>
          <p:nvPr/>
        </p:nvSpPr>
        <p:spPr>
          <a:xfrm>
            <a:off x="9480885" y="2093496"/>
            <a:ext cx="649456" cy="6497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4B0A69E-5A6D-8843-A9A1-47D0495EAEBC}"/>
              </a:ext>
            </a:extLst>
          </p:cNvPr>
          <p:cNvSpPr txBox="1"/>
          <p:nvPr/>
        </p:nvSpPr>
        <p:spPr>
          <a:xfrm>
            <a:off x="9341423" y="2952547"/>
            <a:ext cx="1674088" cy="646331"/>
          </a:xfrm>
          <a:prstGeom prst="rect">
            <a:avLst/>
          </a:prstGeom>
          <a:noFill/>
        </p:spPr>
        <p:txBody>
          <a:bodyPr wrap="square" rtlCol="0">
            <a:spAutoFit/>
          </a:bodyPr>
          <a:lstStyle/>
          <a:p>
            <a:r>
              <a:rPr kumimoji="1" lang="en-US" altLang="ja-JP" sz="3600" dirty="0"/>
              <a:t>LOF</a:t>
            </a:r>
          </a:p>
        </p:txBody>
      </p:sp>
    </p:spTree>
    <p:extLst>
      <p:ext uri="{BB962C8B-B14F-4D97-AF65-F5344CB8AC3E}">
        <p14:creationId xmlns:p14="http://schemas.microsoft.com/office/powerpoint/2010/main" val="4212114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D63DC6FB-4DD2-5347-91F2-DF2A3006517F}"/>
              </a:ext>
            </a:extLst>
          </p:cNvPr>
          <p:cNvPicPr>
            <a:picLocks noChangeAspect="1"/>
          </p:cNvPicPr>
          <p:nvPr/>
        </p:nvPicPr>
        <p:blipFill>
          <a:blip r:embed="rId3"/>
          <a:stretch>
            <a:fillRect/>
          </a:stretch>
        </p:blipFill>
        <p:spPr>
          <a:xfrm>
            <a:off x="9277350" y="1015999"/>
            <a:ext cx="1308100" cy="1879600"/>
          </a:xfrm>
          <a:prstGeom prst="rect">
            <a:avLst/>
          </a:prstGeom>
        </p:spPr>
      </p:pic>
      <p:pic>
        <p:nvPicPr>
          <p:cNvPr id="5" name="図 4">
            <a:extLst>
              <a:ext uri="{FF2B5EF4-FFF2-40B4-BE49-F238E27FC236}">
                <a16:creationId xmlns:a16="http://schemas.microsoft.com/office/drawing/2014/main" id="{9FCC454B-2508-054B-9315-C1DE871653F5}"/>
              </a:ext>
            </a:extLst>
          </p:cNvPr>
          <p:cNvPicPr>
            <a:picLocks noChangeAspect="1"/>
          </p:cNvPicPr>
          <p:nvPr/>
        </p:nvPicPr>
        <p:blipFill>
          <a:blip r:embed="rId4"/>
          <a:stretch>
            <a:fillRect/>
          </a:stretch>
        </p:blipFill>
        <p:spPr>
          <a:xfrm>
            <a:off x="1479550" y="4476521"/>
            <a:ext cx="1612900" cy="1625600"/>
          </a:xfrm>
          <a:prstGeom prst="rect">
            <a:avLst/>
          </a:prstGeom>
        </p:spPr>
      </p:pic>
      <p:sp>
        <p:nvSpPr>
          <p:cNvPr id="6" name="正方形/長方形 5">
            <a:extLst>
              <a:ext uri="{FF2B5EF4-FFF2-40B4-BE49-F238E27FC236}">
                <a16:creationId xmlns:a16="http://schemas.microsoft.com/office/drawing/2014/main" id="{86CE190E-255B-6340-965A-AE4EBF305186}"/>
              </a:ext>
            </a:extLst>
          </p:cNvPr>
          <p:cNvSpPr/>
          <p:nvPr/>
        </p:nvSpPr>
        <p:spPr>
          <a:xfrm>
            <a:off x="381000" y="787399"/>
            <a:ext cx="2711450" cy="584775"/>
          </a:xfrm>
          <a:prstGeom prst="rect">
            <a:avLst/>
          </a:prstGeom>
          <a:ln w="38100">
            <a:solidFill>
              <a:schemeClr val="accent1"/>
            </a:solidFill>
          </a:ln>
        </p:spPr>
        <p:txBody>
          <a:bodyPr wrap="square">
            <a:spAutoFit/>
          </a:bodyPr>
          <a:lstStyle/>
          <a:p>
            <a:r>
              <a:rPr lang="ja-JP" altLang="en-US" sz="3200" dirty="0"/>
              <a:t>anomaly.py</a:t>
            </a:r>
          </a:p>
        </p:txBody>
      </p:sp>
      <p:sp>
        <p:nvSpPr>
          <p:cNvPr id="8" name="正方形/長方形 7">
            <a:extLst>
              <a:ext uri="{FF2B5EF4-FFF2-40B4-BE49-F238E27FC236}">
                <a16:creationId xmlns:a16="http://schemas.microsoft.com/office/drawing/2014/main" id="{45B68465-4221-7147-81C9-CBCB26EE498E}"/>
              </a:ext>
            </a:extLst>
          </p:cNvPr>
          <p:cNvSpPr/>
          <p:nvPr/>
        </p:nvSpPr>
        <p:spPr>
          <a:xfrm>
            <a:off x="8154922" y="3062068"/>
            <a:ext cx="2754280" cy="646331"/>
          </a:xfrm>
          <a:prstGeom prst="rect">
            <a:avLst/>
          </a:prstGeom>
        </p:spPr>
        <p:txBody>
          <a:bodyPr wrap="none">
            <a:spAutoFit/>
          </a:bodyPr>
          <a:lstStyle/>
          <a:p>
            <a:r>
              <a:rPr lang="ja-JP" altLang="en-US" sz="3600" dirty="0"/>
              <a:t>jubaanomaly </a:t>
            </a:r>
          </a:p>
        </p:txBody>
      </p:sp>
      <p:sp>
        <p:nvSpPr>
          <p:cNvPr id="9" name="正方形/長方形 8">
            <a:extLst>
              <a:ext uri="{FF2B5EF4-FFF2-40B4-BE49-F238E27FC236}">
                <a16:creationId xmlns:a16="http://schemas.microsoft.com/office/drawing/2014/main" id="{B36F42DD-5D4D-C340-ABB2-2085321AD8AB}"/>
              </a:ext>
            </a:extLst>
          </p:cNvPr>
          <p:cNvSpPr/>
          <p:nvPr/>
        </p:nvSpPr>
        <p:spPr>
          <a:xfrm>
            <a:off x="381000" y="1524573"/>
            <a:ext cx="4979248" cy="584775"/>
          </a:xfrm>
          <a:prstGeom prst="rect">
            <a:avLst/>
          </a:prstGeom>
        </p:spPr>
        <p:txBody>
          <a:bodyPr wrap="none">
            <a:spAutoFit/>
          </a:bodyPr>
          <a:lstStyle/>
          <a:p>
            <a:r>
              <a:rPr lang="ja-JP" altLang="en-US" sz="3200" dirty="0"/>
              <a:t>kddcup.data_10_percent.txt</a:t>
            </a:r>
          </a:p>
        </p:txBody>
      </p:sp>
      <p:sp>
        <p:nvSpPr>
          <p:cNvPr id="10" name="正方形/長方形 9">
            <a:extLst>
              <a:ext uri="{FF2B5EF4-FFF2-40B4-BE49-F238E27FC236}">
                <a16:creationId xmlns:a16="http://schemas.microsoft.com/office/drawing/2014/main" id="{6D6C74C1-2E5F-0A4A-BC71-42F2F15C6FF8}"/>
              </a:ext>
            </a:extLst>
          </p:cNvPr>
          <p:cNvSpPr/>
          <p:nvPr/>
        </p:nvSpPr>
        <p:spPr>
          <a:xfrm>
            <a:off x="98848" y="2954515"/>
            <a:ext cx="7743401" cy="1200329"/>
          </a:xfrm>
          <a:prstGeom prst="rect">
            <a:avLst/>
          </a:prstGeom>
        </p:spPr>
        <p:txBody>
          <a:bodyPr wrap="square">
            <a:spAutoFit/>
          </a:bodyPr>
          <a:lstStyle/>
          <a:p>
            <a:r>
              <a:rPr lang="ja-JP" altLang="en-US" sz="3600" dirty="0"/>
              <a:t>ある通信の</a:t>
            </a:r>
            <a:r>
              <a:rPr lang="en-US" altLang="ja-JP" sz="3600" dirty="0"/>
              <a:t>datum</a:t>
            </a:r>
          </a:p>
          <a:p>
            <a:r>
              <a:rPr lang="en-US" altLang="ja-JP" sz="3600" dirty="0"/>
              <a:t>(key-value</a:t>
            </a:r>
            <a:r>
              <a:rPr lang="ja-JP" altLang="en-US" sz="3600" dirty="0"/>
              <a:t>の集まり</a:t>
            </a:r>
            <a:r>
              <a:rPr lang="en-US" altLang="ja-JP" sz="3600" dirty="0"/>
              <a:t>)</a:t>
            </a:r>
            <a:r>
              <a:rPr lang="ja-JP" altLang="en-US" sz="3600" dirty="0"/>
              <a:t>を作成</a:t>
            </a:r>
          </a:p>
        </p:txBody>
      </p:sp>
      <p:sp>
        <p:nvSpPr>
          <p:cNvPr id="11" name="下矢印 10">
            <a:extLst>
              <a:ext uri="{FF2B5EF4-FFF2-40B4-BE49-F238E27FC236}">
                <a16:creationId xmlns:a16="http://schemas.microsoft.com/office/drawing/2014/main" id="{1AAAE537-9F19-5A45-907C-55C39DFCAE98}"/>
              </a:ext>
            </a:extLst>
          </p:cNvPr>
          <p:cNvSpPr/>
          <p:nvPr/>
        </p:nvSpPr>
        <p:spPr>
          <a:xfrm>
            <a:off x="1736725" y="2261747"/>
            <a:ext cx="828675" cy="5717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149016BD-3F81-EC49-BE30-4F470F80DA51}"/>
              </a:ext>
            </a:extLst>
          </p:cNvPr>
          <p:cNvCxnSpPr>
            <a:cxnSpLocks/>
          </p:cNvCxnSpPr>
          <p:nvPr/>
        </p:nvCxnSpPr>
        <p:spPr>
          <a:xfrm flipV="1">
            <a:off x="4647776" y="3955820"/>
            <a:ext cx="2870200" cy="1041401"/>
          </a:xfrm>
          <a:prstGeom prst="straightConnector1">
            <a:avLst/>
          </a:prstGeom>
          <a:ln w="1270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60FFF99-E877-694F-BB74-5B1E9B482CD9}"/>
              </a:ext>
            </a:extLst>
          </p:cNvPr>
          <p:cNvCxnSpPr>
            <a:cxnSpLocks/>
          </p:cNvCxnSpPr>
          <p:nvPr/>
        </p:nvCxnSpPr>
        <p:spPr>
          <a:xfrm rot="10800000" flipV="1">
            <a:off x="4895850" y="4508448"/>
            <a:ext cx="2870200" cy="1041401"/>
          </a:xfrm>
          <a:prstGeom prst="straightConnector1">
            <a:avLst/>
          </a:prstGeom>
          <a:ln w="1270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FDC6051C-4516-5A45-9F9F-E852D40C4607}"/>
              </a:ext>
            </a:extLst>
          </p:cNvPr>
          <p:cNvSpPr/>
          <p:nvPr/>
        </p:nvSpPr>
        <p:spPr>
          <a:xfrm>
            <a:off x="8763000" y="3830189"/>
            <a:ext cx="5689600" cy="646331"/>
          </a:xfrm>
          <a:prstGeom prst="rect">
            <a:avLst/>
          </a:prstGeom>
        </p:spPr>
        <p:txBody>
          <a:bodyPr wrap="square">
            <a:spAutoFit/>
          </a:bodyPr>
          <a:lstStyle/>
          <a:p>
            <a:r>
              <a:rPr lang="ja-JP" altLang="en-US" sz="3600" dirty="0"/>
              <a:t>訓練学習</a:t>
            </a:r>
            <a:endParaRPr lang="en-US" altLang="ja-JP" sz="3600" dirty="0"/>
          </a:p>
        </p:txBody>
      </p:sp>
      <p:sp>
        <p:nvSpPr>
          <p:cNvPr id="18" name="正方形/長方形 17">
            <a:extLst>
              <a:ext uri="{FF2B5EF4-FFF2-40B4-BE49-F238E27FC236}">
                <a16:creationId xmlns:a16="http://schemas.microsoft.com/office/drawing/2014/main" id="{F547614D-3A38-B74E-AFC0-FA4DA4BECAF0}"/>
              </a:ext>
            </a:extLst>
          </p:cNvPr>
          <p:cNvSpPr/>
          <p:nvPr/>
        </p:nvSpPr>
        <p:spPr>
          <a:xfrm>
            <a:off x="6082876" y="5423440"/>
            <a:ext cx="5689600" cy="1384995"/>
          </a:xfrm>
          <a:prstGeom prst="rect">
            <a:avLst/>
          </a:prstGeom>
        </p:spPr>
        <p:txBody>
          <a:bodyPr wrap="square">
            <a:spAutoFit/>
          </a:bodyPr>
          <a:lstStyle/>
          <a:p>
            <a:r>
              <a:rPr lang="ja-JP" altLang="en-US" sz="3600" dirty="0"/>
              <a:t>スコア（</a:t>
            </a:r>
            <a:r>
              <a:rPr lang="en-US" altLang="ja-JP" sz="3600" dirty="0"/>
              <a:t>LOF</a:t>
            </a:r>
            <a:r>
              <a:rPr lang="ja-JP" altLang="en-US" sz="3600" dirty="0"/>
              <a:t>）</a:t>
            </a:r>
            <a:endParaRPr lang="en-US" altLang="ja-JP" sz="3600" dirty="0"/>
          </a:p>
          <a:p>
            <a:r>
              <a:rPr lang="ja-JP" altLang="en-US" sz="2400" dirty="0"/>
              <a:t>スコアが大きくなるほど、より異常度が高い</a:t>
            </a:r>
            <a:endParaRPr lang="en-US" altLang="ja-JP" sz="2400" dirty="0"/>
          </a:p>
        </p:txBody>
      </p:sp>
      <p:sp>
        <p:nvSpPr>
          <p:cNvPr id="19" name="正方形/長方形 18">
            <a:extLst>
              <a:ext uri="{FF2B5EF4-FFF2-40B4-BE49-F238E27FC236}">
                <a16:creationId xmlns:a16="http://schemas.microsoft.com/office/drawing/2014/main" id="{F3D5C6C9-BC92-F048-947D-DE167546DC32}"/>
              </a:ext>
            </a:extLst>
          </p:cNvPr>
          <p:cNvSpPr/>
          <p:nvPr/>
        </p:nvSpPr>
        <p:spPr>
          <a:xfrm>
            <a:off x="3236275" y="4245687"/>
            <a:ext cx="1996973" cy="830997"/>
          </a:xfrm>
          <a:prstGeom prst="rect">
            <a:avLst/>
          </a:prstGeom>
        </p:spPr>
        <p:txBody>
          <a:bodyPr wrap="square">
            <a:spAutoFit/>
          </a:bodyPr>
          <a:lstStyle/>
          <a:p>
            <a:r>
              <a:rPr lang="en-US" altLang="ja-JP" sz="2400" dirty="0"/>
              <a:t>Datum</a:t>
            </a:r>
            <a:r>
              <a:rPr lang="ja-JP" altLang="en-US" sz="2400" dirty="0"/>
              <a:t>を点として追加</a:t>
            </a:r>
          </a:p>
        </p:txBody>
      </p:sp>
    </p:spTree>
    <p:extLst>
      <p:ext uri="{BB962C8B-B14F-4D97-AF65-F5344CB8AC3E}">
        <p14:creationId xmlns:p14="http://schemas.microsoft.com/office/powerpoint/2010/main" val="4098274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212057" y="115888"/>
            <a:ext cx="11979943" cy="6114925"/>
          </a:xfrm>
        </p:spPr>
        <p:txBody>
          <a:bodyPr>
            <a:noAutofit/>
          </a:bodyPr>
          <a:lstStyle/>
          <a:p>
            <a:pPr marL="0" lvl="0" indent="0" algn="ctr" defTabSz="914400">
              <a:spcBef>
                <a:spcPts val="0"/>
              </a:spcBef>
              <a:spcAft>
                <a:spcPts val="0"/>
              </a:spcAft>
              <a:buClrTx/>
              <a:buSzTx/>
              <a:buNone/>
            </a:pPr>
            <a:r>
              <a:rPr lang="ja-JP" altLang="en-US" sz="3200" b="1" dirty="0"/>
              <a:t>ファイルから各行ごとにデータを読み込む</a:t>
            </a:r>
            <a:r>
              <a:rPr lang="en-US" altLang="ja-JP" sz="3200" b="1" dirty="0"/>
              <a:t> </a:t>
            </a:r>
          </a:p>
          <a:p>
            <a:pPr marL="0" lvl="0" indent="0" defTabSz="914400">
              <a:spcBef>
                <a:spcPts val="0"/>
              </a:spcBef>
              <a:spcAft>
                <a:spcPts val="0"/>
              </a:spcAft>
              <a:buClrTx/>
              <a:buSzTx/>
              <a:buNone/>
            </a:pPr>
            <a:endParaRPr lang="en-US" altLang="ja-JP" sz="3200" b="1" dirty="0"/>
          </a:p>
          <a:p>
            <a:pPr marL="0" lvl="0" indent="0" defTabSz="914400">
              <a:spcBef>
                <a:spcPts val="0"/>
              </a:spcBef>
              <a:spcAft>
                <a:spcPts val="0"/>
              </a:spcAft>
              <a:buClrTx/>
              <a:buSzTx/>
              <a:buNone/>
            </a:pPr>
            <a:r>
              <a:rPr lang="en-US" altLang="ja-JP" sz="3200" b="1" dirty="0"/>
              <a:t># 2. prepare training data </a:t>
            </a:r>
          </a:p>
          <a:p>
            <a:pPr marL="0" lvl="0" indent="0" defTabSz="914400">
              <a:spcBef>
                <a:spcPts val="0"/>
              </a:spcBef>
              <a:spcAft>
                <a:spcPts val="0"/>
              </a:spcAft>
              <a:buClrTx/>
              <a:buSzTx/>
              <a:buNone/>
            </a:pPr>
            <a:r>
              <a:rPr lang="en-US" altLang="ja-JP" sz="3200" b="1" dirty="0"/>
              <a:t> with open('kddcup.data_10_percent.txt', mode='r') as file:</a:t>
            </a:r>
          </a:p>
          <a:p>
            <a:pPr marL="0" lvl="0" indent="0" defTabSz="914400">
              <a:spcBef>
                <a:spcPts val="0"/>
              </a:spcBef>
              <a:spcAft>
                <a:spcPts val="0"/>
              </a:spcAft>
              <a:buClrTx/>
              <a:buSzTx/>
              <a:buNone/>
            </a:pPr>
            <a:r>
              <a:rPr lang="en-US" altLang="ja-JP" sz="3200" b="1" dirty="0"/>
              <a:t>        for line in file: </a:t>
            </a:r>
          </a:p>
          <a:p>
            <a:pPr marL="0" lvl="0" indent="0" defTabSz="914400">
              <a:spcBef>
                <a:spcPts val="0"/>
              </a:spcBef>
              <a:spcAft>
                <a:spcPts val="0"/>
              </a:spcAft>
              <a:buClrTx/>
              <a:buSzTx/>
              <a:buNone/>
            </a:pPr>
            <a:r>
              <a:rPr lang="en-US" altLang="ja-JP" sz="3200" b="1" dirty="0"/>
              <a:t>           duration, </a:t>
            </a:r>
            <a:r>
              <a:rPr lang="en-US" altLang="ja-JP" sz="3200" b="1" dirty="0" err="1"/>
              <a:t>protocol_type</a:t>
            </a:r>
            <a:r>
              <a:rPr lang="en-US" altLang="ja-JP" sz="3200" b="1" dirty="0"/>
              <a:t>, service, flag, </a:t>
            </a:r>
            <a:r>
              <a:rPr lang="en-US" altLang="ja-JP" sz="3200" b="1" dirty="0" err="1"/>
              <a:t>src_bytes</a:t>
            </a:r>
            <a:r>
              <a:rPr lang="en-US" altLang="ja-JP" sz="3200" b="1" dirty="0"/>
              <a:t>, …</a:t>
            </a:r>
          </a:p>
          <a:p>
            <a:pPr marL="0" lvl="0" indent="0" defTabSz="914400">
              <a:spcBef>
                <a:spcPts val="0"/>
              </a:spcBef>
              <a:spcAft>
                <a:spcPts val="0"/>
              </a:spcAft>
              <a:buClrTx/>
              <a:buSzTx/>
              <a:buNone/>
            </a:pPr>
            <a:r>
              <a:rPr lang="en-US" altLang="ja-JP" sz="3200" b="1" dirty="0"/>
              <a:t>           =  line[:-1].split(",")</a:t>
            </a:r>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pic>
        <p:nvPicPr>
          <p:cNvPr id="5" name="図 4">
            <a:extLst>
              <a:ext uri="{FF2B5EF4-FFF2-40B4-BE49-F238E27FC236}">
                <a16:creationId xmlns:a16="http://schemas.microsoft.com/office/drawing/2014/main" id="{5232B462-437E-1A4B-9625-A938E2DE1F92}"/>
              </a:ext>
            </a:extLst>
          </p:cNvPr>
          <p:cNvPicPr>
            <a:picLocks noChangeAspect="1"/>
          </p:cNvPicPr>
          <p:nvPr/>
        </p:nvPicPr>
        <p:blipFill>
          <a:blip r:embed="rId3"/>
          <a:stretch>
            <a:fillRect/>
          </a:stretch>
        </p:blipFill>
        <p:spPr>
          <a:xfrm>
            <a:off x="483603" y="420075"/>
            <a:ext cx="920216" cy="927462"/>
          </a:xfrm>
          <a:prstGeom prst="rect">
            <a:avLst/>
          </a:prstGeom>
        </p:spPr>
      </p:pic>
      <p:sp>
        <p:nvSpPr>
          <p:cNvPr id="7" name="正方形/長方形 6">
            <a:extLst>
              <a:ext uri="{FF2B5EF4-FFF2-40B4-BE49-F238E27FC236}">
                <a16:creationId xmlns:a16="http://schemas.microsoft.com/office/drawing/2014/main" id="{47B3D2F6-8F5B-D247-AF83-F3996734C6C9}"/>
              </a:ext>
            </a:extLst>
          </p:cNvPr>
          <p:cNvSpPr/>
          <p:nvPr/>
        </p:nvSpPr>
        <p:spPr>
          <a:xfrm>
            <a:off x="1675365" y="591418"/>
            <a:ext cx="2711450" cy="584775"/>
          </a:xfrm>
          <a:prstGeom prst="rect">
            <a:avLst/>
          </a:prstGeom>
          <a:ln w="38100">
            <a:solidFill>
              <a:schemeClr val="accent1"/>
            </a:solidFill>
          </a:ln>
        </p:spPr>
        <p:txBody>
          <a:bodyPr wrap="square">
            <a:spAutoFit/>
          </a:bodyPr>
          <a:lstStyle/>
          <a:p>
            <a:r>
              <a:rPr lang="ja-JP" altLang="en-US" sz="3200" dirty="0"/>
              <a:t>anomaly.py</a:t>
            </a:r>
          </a:p>
        </p:txBody>
      </p:sp>
    </p:spTree>
    <p:extLst>
      <p:ext uri="{BB962C8B-B14F-4D97-AF65-F5344CB8AC3E}">
        <p14:creationId xmlns:p14="http://schemas.microsoft.com/office/powerpoint/2010/main" val="35799806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212057" y="115888"/>
            <a:ext cx="11979943" cy="6114925"/>
          </a:xfrm>
        </p:spPr>
        <p:txBody>
          <a:bodyPr>
            <a:noAutofit/>
          </a:bodyPr>
          <a:lstStyle/>
          <a:p>
            <a:pPr marL="0" lvl="0" indent="0" algn="ctr" defTabSz="914400">
              <a:spcBef>
                <a:spcPts val="0"/>
              </a:spcBef>
              <a:spcAft>
                <a:spcPts val="0"/>
              </a:spcAft>
              <a:buClrTx/>
              <a:buSzTx/>
              <a:buNone/>
            </a:pPr>
            <a:r>
              <a:rPr lang="ja-JP" altLang="en-US" sz="3200" b="1" dirty="0"/>
              <a:t>文字項目を</a:t>
            </a:r>
            <a:r>
              <a:rPr lang="en-US" altLang="ja-JP" sz="3200" b="1" dirty="0"/>
              <a:t>datum</a:t>
            </a:r>
            <a:r>
              <a:rPr lang="ja-JP" altLang="en-US" sz="3200" b="1" dirty="0"/>
              <a:t>に設定</a:t>
            </a:r>
            <a:endParaRPr lang="en-US" altLang="ja-JP" sz="3200" b="1" dirty="0"/>
          </a:p>
          <a:p>
            <a:pPr marL="0" lvl="0" indent="0" defTabSz="914400">
              <a:spcBef>
                <a:spcPts val="0"/>
              </a:spcBef>
              <a:spcAft>
                <a:spcPts val="0"/>
              </a:spcAft>
              <a:buClrTx/>
              <a:buSzTx/>
              <a:buNone/>
            </a:pPr>
            <a:endParaRPr lang="en-US" altLang="ja-JP" sz="3200" b="1" dirty="0"/>
          </a:p>
          <a:p>
            <a:pPr marL="0" lvl="0" indent="0" defTabSz="914400">
              <a:spcBef>
                <a:spcPts val="0"/>
              </a:spcBef>
              <a:spcAft>
                <a:spcPts val="0"/>
              </a:spcAft>
              <a:buClrTx/>
              <a:buSzTx/>
              <a:buNone/>
            </a:pPr>
            <a:r>
              <a:rPr lang="en-US" altLang="ja-JP" sz="3200" b="1" dirty="0"/>
              <a:t>           datum = Datum() </a:t>
            </a:r>
          </a:p>
          <a:p>
            <a:pPr marL="0" lvl="0" indent="0" defTabSz="914400">
              <a:spcBef>
                <a:spcPts val="0"/>
              </a:spcBef>
              <a:spcAft>
                <a:spcPts val="0"/>
              </a:spcAft>
              <a:buClrTx/>
              <a:buSzTx/>
              <a:buNone/>
            </a:pPr>
            <a:r>
              <a:rPr lang="en-US" altLang="ja-JP" sz="3200" b="1" dirty="0"/>
              <a:t>           for (k, v) in [ </a:t>
            </a:r>
          </a:p>
          <a:p>
            <a:pPr marL="0" lvl="0" indent="0" defTabSz="914400">
              <a:spcBef>
                <a:spcPts val="0"/>
              </a:spcBef>
              <a:spcAft>
                <a:spcPts val="0"/>
              </a:spcAft>
              <a:buClrTx/>
              <a:buSzTx/>
              <a:buNone/>
            </a:pPr>
            <a:r>
              <a:rPr lang="en-US" altLang="ja-JP" sz="3200" b="1" dirty="0"/>
              <a:t>                   ["</a:t>
            </a:r>
            <a:r>
              <a:rPr lang="en-US" altLang="ja-JP" sz="3200" b="1" dirty="0" err="1"/>
              <a:t>protocol_type</a:t>
            </a:r>
            <a:r>
              <a:rPr lang="en-US" altLang="ja-JP" sz="3200" b="1" dirty="0"/>
              <a:t>", </a:t>
            </a:r>
            <a:r>
              <a:rPr lang="en-US" altLang="ja-JP" sz="3200" b="1" dirty="0" err="1"/>
              <a:t>protocol_type</a:t>
            </a:r>
            <a:r>
              <a:rPr lang="en-US" altLang="ja-JP" sz="3200" b="1" dirty="0"/>
              <a:t>], </a:t>
            </a:r>
          </a:p>
          <a:p>
            <a:pPr marL="0" lvl="0" indent="0" defTabSz="914400">
              <a:spcBef>
                <a:spcPts val="0"/>
              </a:spcBef>
              <a:spcAft>
                <a:spcPts val="0"/>
              </a:spcAft>
              <a:buClrTx/>
              <a:buSzTx/>
              <a:buNone/>
            </a:pPr>
            <a:r>
              <a:rPr lang="en-US" altLang="ja-JP" sz="3200" b="1" dirty="0"/>
              <a:t>                   ["service", service],</a:t>
            </a:r>
          </a:p>
          <a:p>
            <a:pPr marL="0" lvl="0" indent="0" defTabSz="914400">
              <a:spcBef>
                <a:spcPts val="0"/>
              </a:spcBef>
              <a:spcAft>
                <a:spcPts val="0"/>
              </a:spcAft>
              <a:buClrTx/>
              <a:buSzTx/>
              <a:buNone/>
            </a:pPr>
            <a:r>
              <a:rPr lang="en-US" altLang="ja-JP" sz="3200" b="1" dirty="0"/>
              <a:t>                   ["flag", flag],</a:t>
            </a:r>
          </a:p>
          <a:p>
            <a:pPr marL="0" lvl="0" indent="0" defTabSz="914400">
              <a:spcBef>
                <a:spcPts val="0"/>
              </a:spcBef>
              <a:spcAft>
                <a:spcPts val="0"/>
              </a:spcAft>
              <a:buClrTx/>
              <a:buSzTx/>
              <a:buNone/>
            </a:pPr>
            <a:r>
              <a:rPr lang="ja-JP" altLang="en-US" sz="3200" b="1" dirty="0"/>
              <a:t>　　　　</a:t>
            </a:r>
            <a:r>
              <a:rPr lang="en-US" altLang="ja-JP" sz="3200" b="1" dirty="0"/>
              <a:t>…</a:t>
            </a:r>
          </a:p>
          <a:p>
            <a:pPr marL="0" lvl="0" indent="0" defTabSz="914400">
              <a:spcBef>
                <a:spcPts val="0"/>
              </a:spcBef>
              <a:spcAft>
                <a:spcPts val="0"/>
              </a:spcAft>
              <a:buClrTx/>
              <a:buSzTx/>
              <a:buNone/>
            </a:pPr>
            <a:r>
              <a:rPr lang="ja-JP" altLang="en-US" sz="3200" b="1" dirty="0"/>
              <a:t>                   </a:t>
            </a:r>
            <a:r>
              <a:rPr lang="en-US" altLang="ja-JP" sz="3200" b="1" dirty="0"/>
              <a:t>["</a:t>
            </a:r>
            <a:r>
              <a:rPr lang="en-US" altLang="ja-JP" sz="3200" b="1" dirty="0" err="1"/>
              <a:t>is_guest_login</a:t>
            </a:r>
            <a:r>
              <a:rPr lang="en-US" altLang="ja-JP" sz="3200" b="1" dirty="0"/>
              <a:t>", </a:t>
            </a:r>
            <a:r>
              <a:rPr lang="en-US" altLang="ja-JP" sz="3200" b="1" dirty="0" err="1"/>
              <a:t>is_guest_login</a:t>
            </a:r>
            <a:r>
              <a:rPr lang="en-US" altLang="ja-JP" sz="3200" b="1" dirty="0"/>
              <a:t>],</a:t>
            </a:r>
          </a:p>
          <a:p>
            <a:pPr marL="0" lvl="0" indent="0" defTabSz="914400">
              <a:spcBef>
                <a:spcPts val="0"/>
              </a:spcBef>
              <a:spcAft>
                <a:spcPts val="0"/>
              </a:spcAft>
              <a:buClrTx/>
              <a:buSzTx/>
              <a:buNone/>
            </a:pPr>
            <a:r>
              <a:rPr lang="en-US" altLang="ja-JP" sz="3200" b="1" dirty="0"/>
              <a:t>                   ]:</a:t>
            </a:r>
          </a:p>
          <a:p>
            <a:pPr marL="0" lvl="0" indent="0" defTabSz="914400">
              <a:spcBef>
                <a:spcPts val="0"/>
              </a:spcBef>
              <a:spcAft>
                <a:spcPts val="0"/>
              </a:spcAft>
              <a:buClrTx/>
              <a:buSzTx/>
              <a:buNone/>
            </a:pPr>
            <a:r>
              <a:rPr lang="en-US" altLang="ja-JP" sz="3200" b="1" dirty="0"/>
              <a:t>               </a:t>
            </a:r>
            <a:r>
              <a:rPr lang="en-US" altLang="ja-JP" sz="3200" b="1" dirty="0" err="1"/>
              <a:t>datum.</a:t>
            </a:r>
            <a:r>
              <a:rPr lang="en-US" altLang="ja-JP" sz="3200" b="1" dirty="0" err="1">
                <a:solidFill>
                  <a:schemeClr val="accent4"/>
                </a:solidFill>
              </a:rPr>
              <a:t>add_string</a:t>
            </a:r>
            <a:r>
              <a:rPr lang="en-US" altLang="ja-JP" sz="3200" b="1" dirty="0"/>
              <a:t>(k, v)</a:t>
            </a:r>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spTree>
    <p:extLst>
      <p:ext uri="{BB962C8B-B14F-4D97-AF65-F5344CB8AC3E}">
        <p14:creationId xmlns:p14="http://schemas.microsoft.com/office/powerpoint/2010/main" val="1635818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6643" y="756138"/>
            <a:ext cx="10018713" cy="1752599"/>
          </a:xfrm>
        </p:spPr>
        <p:txBody>
          <a:bodyPr/>
          <a:lstStyle/>
          <a:p>
            <a:r>
              <a:rPr kumimoji="1" lang="ja-JP" altLang="en-US" dirty="0"/>
              <a:t>今日の授業の内容</a:t>
            </a:r>
          </a:p>
        </p:txBody>
      </p:sp>
      <p:sp>
        <p:nvSpPr>
          <p:cNvPr id="3" name="コンテンツ プレースホルダー 2"/>
          <p:cNvSpPr>
            <a:spLocks noGrp="1"/>
          </p:cNvSpPr>
          <p:nvPr>
            <p:ph idx="1"/>
          </p:nvPr>
        </p:nvSpPr>
        <p:spPr>
          <a:xfrm>
            <a:off x="1790052" y="1306382"/>
            <a:ext cx="10018713" cy="4220307"/>
          </a:xfrm>
        </p:spPr>
        <p:txBody>
          <a:bodyPr>
            <a:noAutofit/>
          </a:bodyPr>
          <a:lstStyle/>
          <a:p>
            <a:pPr marL="0" indent="0">
              <a:buNone/>
            </a:pPr>
            <a:endParaRPr kumimoji="1" lang="en-US" altLang="ja-JP" sz="4000" dirty="0"/>
          </a:p>
          <a:p>
            <a:r>
              <a:rPr lang="en-US" altLang="ja-JP" sz="4000" dirty="0" err="1"/>
              <a:t>Jabatus</a:t>
            </a:r>
            <a:r>
              <a:rPr lang="ja-JP" altLang="en-US" sz="4000" dirty="0"/>
              <a:t>の概要</a:t>
            </a:r>
            <a:endParaRPr lang="en-US" altLang="ja-JP" sz="4000" dirty="0"/>
          </a:p>
          <a:p>
            <a:r>
              <a:rPr lang="ja-JP" altLang="en-US" sz="4000" dirty="0"/>
              <a:t>不正侵入パケットに対する外れ値検知</a:t>
            </a:r>
            <a:endParaRPr lang="en-US" altLang="ja-JP" sz="4000" dirty="0"/>
          </a:p>
          <a:p>
            <a:r>
              <a:rPr lang="ja-JP" altLang="en-US" sz="4000" dirty="0"/>
              <a:t>自由課題</a:t>
            </a:r>
            <a:endParaRPr lang="en-US" altLang="ja-JP" sz="4000" dirty="0"/>
          </a:p>
        </p:txBody>
      </p:sp>
    </p:spTree>
    <p:extLst>
      <p:ext uri="{BB962C8B-B14F-4D97-AF65-F5344CB8AC3E}">
        <p14:creationId xmlns:p14="http://schemas.microsoft.com/office/powerpoint/2010/main" val="947537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212057" y="115888"/>
            <a:ext cx="11979943" cy="6114925"/>
          </a:xfrm>
        </p:spPr>
        <p:txBody>
          <a:bodyPr>
            <a:noAutofit/>
          </a:bodyPr>
          <a:lstStyle/>
          <a:p>
            <a:pPr marL="0" lvl="0" indent="0" algn="ctr" defTabSz="914400">
              <a:spcBef>
                <a:spcPts val="0"/>
              </a:spcBef>
              <a:spcAft>
                <a:spcPts val="0"/>
              </a:spcAft>
              <a:buClrTx/>
              <a:buSzTx/>
              <a:buNone/>
            </a:pPr>
            <a:r>
              <a:rPr lang="ja-JP" altLang="en-US" sz="3200" b="1" dirty="0"/>
              <a:t>数値項目を</a:t>
            </a:r>
            <a:r>
              <a:rPr lang="en-US" altLang="ja-JP" sz="3200" b="1" dirty="0"/>
              <a:t>datum</a:t>
            </a:r>
            <a:r>
              <a:rPr lang="ja-JP" altLang="en-US" sz="3200" b="1" dirty="0"/>
              <a:t>に設定</a:t>
            </a:r>
            <a:endParaRPr lang="en-US" altLang="ja-JP" sz="3200" b="1" dirty="0"/>
          </a:p>
          <a:p>
            <a:pPr marL="0" lvl="0" indent="0" defTabSz="914400">
              <a:spcBef>
                <a:spcPts val="0"/>
              </a:spcBef>
              <a:spcAft>
                <a:spcPts val="0"/>
              </a:spcAft>
              <a:buClrTx/>
              <a:buSzTx/>
              <a:buNone/>
            </a:pPr>
            <a:endParaRPr lang="en-US" altLang="ja-JP" sz="3200" b="1" dirty="0"/>
          </a:p>
          <a:p>
            <a:pPr marL="0" lvl="0" indent="0" defTabSz="914400">
              <a:spcBef>
                <a:spcPts val="0"/>
              </a:spcBef>
              <a:spcAft>
                <a:spcPts val="0"/>
              </a:spcAft>
              <a:buClrTx/>
              <a:buSzTx/>
              <a:buNone/>
            </a:pPr>
            <a:r>
              <a:rPr lang="en-US" altLang="ja-JP" sz="3200" b="1" dirty="0"/>
              <a:t>           for (k, v) in [ </a:t>
            </a:r>
          </a:p>
          <a:p>
            <a:pPr marL="0" lvl="0" indent="0" defTabSz="914400">
              <a:spcBef>
                <a:spcPts val="0"/>
              </a:spcBef>
              <a:spcAft>
                <a:spcPts val="0"/>
              </a:spcAft>
              <a:buClrTx/>
              <a:buSzTx/>
              <a:buNone/>
            </a:pPr>
            <a:r>
              <a:rPr lang="en-US" altLang="ja-JP" sz="3200" b="1" dirty="0"/>
              <a:t> </a:t>
            </a:r>
            <a:r>
              <a:rPr lang="ja-JP" altLang="en-US" sz="3200" b="1" dirty="0"/>
              <a:t>　　　　</a:t>
            </a:r>
            <a:r>
              <a:rPr lang="en-US" altLang="ja-JP" sz="3200" b="1" dirty="0"/>
              <a:t>["</a:t>
            </a:r>
            <a:r>
              <a:rPr lang="en-US" altLang="ja-JP" sz="3200" b="1" dirty="0" err="1"/>
              <a:t>duration",float</a:t>
            </a:r>
            <a:r>
              <a:rPr lang="en-US" altLang="ja-JP" sz="3200" b="1" dirty="0"/>
              <a:t>(duration)],</a:t>
            </a:r>
          </a:p>
          <a:p>
            <a:pPr marL="0" lvl="0" indent="0" defTabSz="914400">
              <a:spcBef>
                <a:spcPts val="0"/>
              </a:spcBef>
              <a:spcAft>
                <a:spcPts val="0"/>
              </a:spcAft>
              <a:buClrTx/>
              <a:buSzTx/>
              <a:buNone/>
            </a:pPr>
            <a:r>
              <a:rPr lang="en-US" altLang="ja-JP" sz="3200" b="1" dirty="0"/>
              <a:t>                    ["</a:t>
            </a:r>
            <a:r>
              <a:rPr lang="en-US" altLang="ja-JP" sz="3200" b="1" dirty="0" err="1"/>
              <a:t>src_bytes</a:t>
            </a:r>
            <a:r>
              <a:rPr lang="en-US" altLang="ja-JP" sz="3200" b="1" dirty="0"/>
              <a:t>", float(</a:t>
            </a:r>
            <a:r>
              <a:rPr lang="en-US" altLang="ja-JP" sz="3200" b="1" dirty="0" err="1"/>
              <a:t>src_bytes</a:t>
            </a:r>
            <a:r>
              <a:rPr lang="en-US" altLang="ja-JP" sz="3200" b="1" dirty="0"/>
              <a:t>)],</a:t>
            </a:r>
          </a:p>
          <a:p>
            <a:pPr marL="0" lvl="0" indent="0" defTabSz="914400">
              <a:spcBef>
                <a:spcPts val="0"/>
              </a:spcBef>
              <a:spcAft>
                <a:spcPts val="0"/>
              </a:spcAft>
              <a:buClrTx/>
              <a:buSzTx/>
              <a:buNone/>
            </a:pPr>
            <a:r>
              <a:rPr lang="en-US" altLang="ja-JP" sz="3200" b="1" dirty="0"/>
              <a:t>                    ["</a:t>
            </a:r>
            <a:r>
              <a:rPr lang="en-US" altLang="ja-JP" sz="3200" b="1" dirty="0" err="1"/>
              <a:t>dst_bytes</a:t>
            </a:r>
            <a:r>
              <a:rPr lang="en-US" altLang="ja-JP" sz="3200" b="1" dirty="0"/>
              <a:t>", float(</a:t>
            </a:r>
            <a:r>
              <a:rPr lang="en-US" altLang="ja-JP" sz="3200" b="1" dirty="0" err="1"/>
              <a:t>dst_bytes</a:t>
            </a:r>
            <a:r>
              <a:rPr lang="en-US" altLang="ja-JP" sz="3200" b="1" dirty="0"/>
              <a:t>)],</a:t>
            </a:r>
          </a:p>
          <a:p>
            <a:pPr marL="0" lvl="0" indent="0" defTabSz="914400">
              <a:spcBef>
                <a:spcPts val="0"/>
              </a:spcBef>
              <a:spcAft>
                <a:spcPts val="0"/>
              </a:spcAft>
              <a:buClrTx/>
              <a:buSzTx/>
              <a:buNone/>
            </a:pPr>
            <a:r>
              <a:rPr lang="ja-JP" altLang="en-US" sz="3200" b="1" dirty="0"/>
              <a:t>　　　　</a:t>
            </a:r>
            <a:r>
              <a:rPr lang="en-US" altLang="ja-JP" sz="3200" b="1" dirty="0"/>
              <a:t>…</a:t>
            </a:r>
          </a:p>
          <a:p>
            <a:pPr marL="0" lvl="0" indent="0" defTabSz="914400">
              <a:spcBef>
                <a:spcPts val="0"/>
              </a:spcBef>
              <a:spcAft>
                <a:spcPts val="0"/>
              </a:spcAft>
              <a:buClrTx/>
              <a:buSzTx/>
              <a:buNone/>
            </a:pPr>
            <a:r>
              <a:rPr lang="en-US" altLang="ja-JP" sz="3200" b="1" dirty="0"/>
              <a:t>                   ]:</a:t>
            </a:r>
          </a:p>
          <a:p>
            <a:pPr marL="0" lvl="0" indent="0" defTabSz="914400">
              <a:spcBef>
                <a:spcPts val="0"/>
              </a:spcBef>
              <a:spcAft>
                <a:spcPts val="0"/>
              </a:spcAft>
              <a:buClrTx/>
              <a:buSzTx/>
              <a:buNone/>
            </a:pPr>
            <a:r>
              <a:rPr lang="en-US" altLang="ja-JP" sz="3200" b="1" dirty="0"/>
              <a:t>               </a:t>
            </a:r>
            <a:r>
              <a:rPr lang="en-US" altLang="ja-JP" sz="3200" b="1" dirty="0" err="1"/>
              <a:t>datum.</a:t>
            </a:r>
            <a:r>
              <a:rPr lang="en-US" altLang="ja-JP" sz="3200" b="1" dirty="0" err="1">
                <a:solidFill>
                  <a:schemeClr val="accent4"/>
                </a:solidFill>
              </a:rPr>
              <a:t>add_number</a:t>
            </a:r>
            <a:r>
              <a:rPr lang="en-US" altLang="ja-JP" sz="3200" b="1" dirty="0"/>
              <a:t>(k, v)</a:t>
            </a:r>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spTree>
    <p:extLst>
      <p:ext uri="{BB962C8B-B14F-4D97-AF65-F5344CB8AC3E}">
        <p14:creationId xmlns:p14="http://schemas.microsoft.com/office/powerpoint/2010/main" val="4191962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212057" y="115888"/>
            <a:ext cx="11979943" cy="6114925"/>
          </a:xfrm>
        </p:spPr>
        <p:txBody>
          <a:bodyPr>
            <a:noAutofit/>
          </a:bodyPr>
          <a:lstStyle/>
          <a:p>
            <a:pPr marL="0" lvl="0" indent="0" defTabSz="914400">
              <a:spcBef>
                <a:spcPts val="0"/>
              </a:spcBef>
              <a:spcAft>
                <a:spcPts val="0"/>
              </a:spcAft>
              <a:buClrTx/>
              <a:buSzTx/>
              <a:buNone/>
            </a:pPr>
            <a:r>
              <a:rPr lang="ja-JP" altLang="en-US" sz="3200" b="1" dirty="0"/>
              <a:t>　　　　　</a:t>
            </a:r>
            <a:r>
              <a:rPr lang="en-US" altLang="ja-JP" sz="3200" b="1" dirty="0" err="1"/>
              <a:t>Jubatus</a:t>
            </a:r>
            <a:r>
              <a:rPr lang="ja-JP" altLang="en-US" sz="3200" b="1" dirty="0"/>
              <a:t>に点を加えて、結果を取得する</a:t>
            </a:r>
            <a:endParaRPr lang="en-US" altLang="ja-JP" sz="3200" b="1" dirty="0"/>
          </a:p>
          <a:p>
            <a:pPr marL="0" lvl="0" indent="0" defTabSz="914400">
              <a:spcBef>
                <a:spcPts val="0"/>
              </a:spcBef>
              <a:spcAft>
                <a:spcPts val="0"/>
              </a:spcAft>
              <a:buClrTx/>
              <a:buSzTx/>
              <a:buNone/>
            </a:pPr>
            <a:endParaRPr lang="en-US" altLang="ja-JP" sz="3200" b="1" dirty="0"/>
          </a:p>
          <a:p>
            <a:pPr marL="0" lvl="0" indent="0" defTabSz="914400">
              <a:spcBef>
                <a:spcPts val="0"/>
              </a:spcBef>
              <a:spcAft>
                <a:spcPts val="0"/>
              </a:spcAft>
              <a:buClrTx/>
              <a:buSzTx/>
              <a:buNone/>
            </a:pPr>
            <a:r>
              <a:rPr lang="ja-JP" altLang="en-US" sz="3200" b="1" dirty="0"/>
              <a:t>　　　　　</a:t>
            </a:r>
            <a:r>
              <a:rPr lang="en-US" altLang="ja-JP" sz="3200" b="1" dirty="0"/>
              <a:t># 3. train data and update </a:t>
            </a:r>
            <a:r>
              <a:rPr lang="en-US" altLang="ja-JP" sz="3200" b="1" dirty="0" err="1"/>
              <a:t>jubatus</a:t>
            </a:r>
            <a:r>
              <a:rPr lang="en-US" altLang="ja-JP" sz="3200" b="1" dirty="0"/>
              <a:t> model</a:t>
            </a:r>
          </a:p>
          <a:p>
            <a:pPr marL="0" lvl="0" indent="0" defTabSz="914400">
              <a:spcBef>
                <a:spcPts val="0"/>
              </a:spcBef>
              <a:spcAft>
                <a:spcPts val="0"/>
              </a:spcAft>
              <a:buClrTx/>
              <a:buSzTx/>
              <a:buNone/>
            </a:pPr>
            <a:r>
              <a:rPr lang="en-US" altLang="ja-JP" sz="3200" b="1" dirty="0"/>
              <a:t> </a:t>
            </a:r>
            <a:r>
              <a:rPr lang="ja-JP" altLang="en-US" sz="3200" b="1" dirty="0"/>
              <a:t>　　　　　</a:t>
            </a:r>
            <a:r>
              <a:rPr lang="en-US" altLang="ja-JP" sz="3200" b="1" dirty="0"/>
              <a:t>           ret = </a:t>
            </a:r>
            <a:r>
              <a:rPr lang="en-US" altLang="ja-JP" sz="3200" b="1" dirty="0" err="1"/>
              <a:t>anom.add</a:t>
            </a:r>
            <a:r>
              <a:rPr lang="en-US" altLang="ja-JP" sz="3200" b="1" dirty="0"/>
              <a:t>(datum)</a:t>
            </a:r>
          </a:p>
          <a:p>
            <a:pPr marL="0" lvl="0" indent="0" defTabSz="914400">
              <a:spcBef>
                <a:spcPts val="0"/>
              </a:spcBef>
              <a:spcAft>
                <a:spcPts val="0"/>
              </a:spcAft>
              <a:buClrTx/>
              <a:buSzTx/>
              <a:buNone/>
            </a:pPr>
            <a:endParaRPr lang="en-US" altLang="ja-JP" sz="3200" b="1" dirty="0"/>
          </a:p>
          <a:p>
            <a:pPr marL="0" lvl="0" indent="0" defTabSz="914400">
              <a:spcBef>
                <a:spcPts val="0"/>
              </a:spcBef>
              <a:spcAft>
                <a:spcPts val="0"/>
              </a:spcAft>
              <a:buClrTx/>
              <a:buSzTx/>
              <a:buNone/>
            </a:pPr>
            <a:r>
              <a:rPr lang="ja-JP" altLang="en-US" sz="3200" b="1" dirty="0"/>
              <a:t>　　　　　　　  </a:t>
            </a:r>
            <a:r>
              <a:rPr lang="en-US" altLang="ja-JP" sz="3200" b="1" dirty="0"/>
              <a:t>ret:</a:t>
            </a:r>
            <a:r>
              <a:rPr lang="ja-JP" altLang="en-US" sz="3200" b="1" dirty="0"/>
              <a:t>点の</a:t>
            </a:r>
            <a:r>
              <a:rPr lang="en-US" altLang="ja-JP" sz="3200" b="1" dirty="0"/>
              <a:t>ID </a:t>
            </a:r>
            <a:r>
              <a:rPr lang="ja-JP" altLang="en-US" sz="3200" b="1" dirty="0"/>
              <a:t>と異常値のタプル</a:t>
            </a:r>
            <a:endParaRPr lang="en-US" altLang="ja-JP" sz="3200" b="1" dirty="0"/>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spTree>
    <p:extLst>
      <p:ext uri="{BB962C8B-B14F-4D97-AF65-F5344CB8AC3E}">
        <p14:creationId xmlns:p14="http://schemas.microsoft.com/office/powerpoint/2010/main" val="102342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212057" y="115888"/>
            <a:ext cx="11979943" cy="6114925"/>
          </a:xfrm>
        </p:spPr>
        <p:txBody>
          <a:bodyPr>
            <a:noAutofit/>
          </a:bodyPr>
          <a:lstStyle/>
          <a:p>
            <a:pPr marL="0" lvl="0" indent="0" defTabSz="914400">
              <a:spcBef>
                <a:spcPts val="0"/>
              </a:spcBef>
              <a:spcAft>
                <a:spcPts val="0"/>
              </a:spcAft>
              <a:buClrTx/>
              <a:buSzTx/>
              <a:buNone/>
            </a:pPr>
            <a:endParaRPr lang="en-US" altLang="ja-JP" sz="3200" b="1" dirty="0"/>
          </a:p>
          <a:p>
            <a:pPr marL="0" lvl="0" indent="0" defTabSz="914400">
              <a:spcBef>
                <a:spcPts val="0"/>
              </a:spcBef>
              <a:spcAft>
                <a:spcPts val="0"/>
              </a:spcAft>
              <a:buClrTx/>
              <a:buSzTx/>
              <a:buNone/>
            </a:pPr>
            <a:r>
              <a:rPr lang="ja-JP" altLang="en-US" sz="3200" b="1" dirty="0"/>
              <a:t>　　　　　スコアが無限あるいは１でないものの</a:t>
            </a:r>
            <a:endParaRPr lang="en-US" altLang="ja-JP" sz="3200" b="1" dirty="0"/>
          </a:p>
          <a:p>
            <a:pPr marL="0" lvl="0" indent="0" defTabSz="914400">
              <a:spcBef>
                <a:spcPts val="0"/>
              </a:spcBef>
              <a:spcAft>
                <a:spcPts val="0"/>
              </a:spcAft>
              <a:buClrTx/>
              <a:buSzTx/>
              <a:buNone/>
            </a:pPr>
            <a:r>
              <a:rPr lang="ja-JP" altLang="en-US" sz="3200" b="1" dirty="0"/>
              <a:t>　　　　　戻り値をラベルを表示する</a:t>
            </a:r>
            <a:endParaRPr lang="en-US" altLang="ja-JP" sz="3200" b="1" dirty="0"/>
          </a:p>
          <a:p>
            <a:pPr marL="0" lvl="0" indent="0" defTabSz="914400">
              <a:spcBef>
                <a:spcPts val="0"/>
              </a:spcBef>
              <a:spcAft>
                <a:spcPts val="0"/>
              </a:spcAft>
              <a:buClrTx/>
              <a:buSzTx/>
              <a:buNone/>
            </a:pPr>
            <a:endParaRPr lang="en-US" altLang="ja-JP" sz="3200" b="1" dirty="0"/>
          </a:p>
          <a:p>
            <a:pPr marL="0" lvl="0" indent="0" defTabSz="914400">
              <a:spcBef>
                <a:spcPts val="0"/>
              </a:spcBef>
              <a:spcAft>
                <a:spcPts val="0"/>
              </a:spcAft>
              <a:buClrTx/>
              <a:buSzTx/>
              <a:buNone/>
            </a:pPr>
            <a:r>
              <a:rPr lang="ja-JP" altLang="en-US" sz="3200" b="1" dirty="0"/>
              <a:t>　　　　　</a:t>
            </a:r>
            <a:r>
              <a:rPr lang="en-US" altLang="ja-JP" sz="3200" b="1" dirty="0"/>
              <a:t># 4. output results</a:t>
            </a:r>
          </a:p>
          <a:p>
            <a:pPr marL="0" lvl="0" indent="0" defTabSz="914400">
              <a:spcBef>
                <a:spcPts val="0"/>
              </a:spcBef>
              <a:spcAft>
                <a:spcPts val="0"/>
              </a:spcAft>
              <a:buClrTx/>
              <a:buSzTx/>
              <a:buNone/>
            </a:pPr>
            <a:r>
              <a:rPr lang="en-US" altLang="ja-JP" sz="3200" b="1" dirty="0"/>
              <a:t>            </a:t>
            </a:r>
            <a:r>
              <a:rPr lang="ja-JP" altLang="en-US" sz="3200" b="1" dirty="0"/>
              <a:t>　　　　　</a:t>
            </a:r>
            <a:r>
              <a:rPr lang="en-US" altLang="ja-JP" sz="3200" b="1" dirty="0"/>
              <a:t>if (</a:t>
            </a:r>
            <a:r>
              <a:rPr lang="en-US" altLang="ja-JP" sz="3200" b="1" dirty="0" err="1"/>
              <a:t>ret.score</a:t>
            </a:r>
            <a:r>
              <a:rPr lang="en-US" altLang="ja-JP" sz="3200" b="1" dirty="0"/>
              <a:t> != float('</a:t>
            </a:r>
            <a:r>
              <a:rPr lang="en-US" altLang="ja-JP" sz="3200" b="1" dirty="0" err="1"/>
              <a:t>Inf</a:t>
            </a:r>
            <a:r>
              <a:rPr lang="en-US" altLang="ja-JP" sz="3200" b="1" dirty="0"/>
              <a:t>')) and (</a:t>
            </a:r>
            <a:r>
              <a:rPr lang="en-US" altLang="ja-JP" sz="3200" b="1" dirty="0" err="1"/>
              <a:t>ret.score</a:t>
            </a:r>
            <a:r>
              <a:rPr lang="en-US" altLang="ja-JP" sz="3200" b="1" dirty="0"/>
              <a:t>!= 1.0):</a:t>
            </a:r>
          </a:p>
          <a:p>
            <a:pPr marL="0" lvl="0" indent="0" defTabSz="914400">
              <a:spcBef>
                <a:spcPts val="0"/>
              </a:spcBef>
              <a:spcAft>
                <a:spcPts val="0"/>
              </a:spcAft>
              <a:buClrTx/>
              <a:buSzTx/>
              <a:buNone/>
            </a:pPr>
            <a:r>
              <a:rPr lang="en-US" altLang="ja-JP" sz="3200" b="1" dirty="0"/>
              <a:t>                </a:t>
            </a:r>
            <a:r>
              <a:rPr lang="ja-JP" altLang="en-US" sz="3200" b="1" dirty="0"/>
              <a:t>　　　　　　</a:t>
            </a:r>
            <a:r>
              <a:rPr lang="en-US" altLang="ja-JP" sz="3200" b="1" dirty="0"/>
              <a:t>print (ret, label)</a:t>
            </a:r>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spTree>
    <p:extLst>
      <p:ext uri="{BB962C8B-B14F-4D97-AF65-F5344CB8AC3E}">
        <p14:creationId xmlns:p14="http://schemas.microsoft.com/office/powerpoint/2010/main" val="3578893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EBB260-C439-5945-B1C7-F349094C5D16}"/>
              </a:ext>
            </a:extLst>
          </p:cNvPr>
          <p:cNvSpPr>
            <a:spLocks noGrp="1"/>
          </p:cNvSpPr>
          <p:nvPr>
            <p:ph type="title"/>
          </p:nvPr>
        </p:nvSpPr>
        <p:spPr/>
        <p:txBody>
          <a:bodyPr/>
          <a:lstStyle/>
          <a:p>
            <a:r>
              <a:rPr lang="en-US" altLang="ja-JP" dirty="0" err="1"/>
              <a:t>Jubatus</a:t>
            </a:r>
            <a:r>
              <a:rPr lang="ja-JP" altLang="en-US" dirty="0"/>
              <a:t>で利用できるデータ形式</a:t>
            </a:r>
            <a:endParaRPr kumimoji="1" lang="ja-JP" altLang="en-US" dirty="0"/>
          </a:p>
        </p:txBody>
      </p:sp>
      <p:sp>
        <p:nvSpPr>
          <p:cNvPr id="3" name="コンテンツ プレースホルダー 2">
            <a:extLst>
              <a:ext uri="{FF2B5EF4-FFF2-40B4-BE49-F238E27FC236}">
                <a16:creationId xmlns:a16="http://schemas.microsoft.com/office/drawing/2014/main" id="{BACFF1F6-D896-A44E-9915-B0D55BF47A03}"/>
              </a:ext>
            </a:extLst>
          </p:cNvPr>
          <p:cNvSpPr>
            <a:spLocks noGrp="1"/>
          </p:cNvSpPr>
          <p:nvPr>
            <p:ph idx="1"/>
          </p:nvPr>
        </p:nvSpPr>
        <p:spPr/>
        <p:txBody>
          <a:bodyPr>
            <a:noAutofit/>
          </a:bodyPr>
          <a:lstStyle/>
          <a:p>
            <a:r>
              <a:rPr lang="en-US" altLang="ja-JP" sz="3200" dirty="0"/>
              <a:t>Datum</a:t>
            </a:r>
            <a:r>
              <a:rPr lang="ja-JP" altLang="en-US" sz="3200" dirty="0"/>
              <a:t>と呼ばれる</a:t>
            </a:r>
            <a:r>
              <a:rPr lang="en-US" altLang="ja-JP" sz="3200" dirty="0"/>
              <a:t>Key-Value</a:t>
            </a:r>
            <a:r>
              <a:rPr lang="ja-JP" altLang="en-US" sz="3200" dirty="0"/>
              <a:t>のペア</a:t>
            </a:r>
            <a:endParaRPr lang="en-US" altLang="ja-JP" sz="3200" dirty="0"/>
          </a:p>
          <a:p>
            <a:r>
              <a:rPr lang="en-US" altLang="ja-JP" sz="3200" dirty="0"/>
              <a:t>Key </a:t>
            </a:r>
            <a:r>
              <a:rPr lang="ja-JP" altLang="en-US" sz="3200" dirty="0"/>
              <a:t>文字列</a:t>
            </a:r>
            <a:endParaRPr lang="en-US" altLang="ja-JP" sz="3200" dirty="0"/>
          </a:p>
          <a:p>
            <a:r>
              <a:rPr lang="en-US" altLang="ja-JP" sz="3200" dirty="0"/>
              <a:t>Value</a:t>
            </a:r>
          </a:p>
          <a:p>
            <a:pPr lvl="1"/>
            <a:r>
              <a:rPr lang="ja-JP" altLang="en-US" sz="3200" dirty="0"/>
              <a:t>文字列データ</a:t>
            </a:r>
            <a:endParaRPr lang="en-US" altLang="ja-JP" sz="3200" dirty="0"/>
          </a:p>
          <a:p>
            <a:pPr lvl="1"/>
            <a:r>
              <a:rPr lang="ja-JP" altLang="en-US" sz="3200" dirty="0"/>
              <a:t>数値データ・・・齢、年収、アクセス回数など</a:t>
            </a:r>
            <a:endParaRPr lang="en-US" altLang="ja-JP" sz="3200" dirty="0"/>
          </a:p>
          <a:p>
            <a:pPr lvl="1"/>
            <a:r>
              <a:rPr lang="ja-JP" altLang="en-US" sz="3200" dirty="0"/>
              <a:t>バイナリデータ・・・画像や音声など</a:t>
            </a:r>
            <a:endParaRPr lang="en-US" altLang="ja-JP" sz="3200" dirty="0"/>
          </a:p>
        </p:txBody>
      </p:sp>
    </p:spTree>
    <p:extLst>
      <p:ext uri="{BB962C8B-B14F-4D97-AF65-F5344CB8AC3E}">
        <p14:creationId xmlns:p14="http://schemas.microsoft.com/office/powerpoint/2010/main" val="36722134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6643" y="615459"/>
            <a:ext cx="10018713" cy="1752599"/>
          </a:xfrm>
        </p:spPr>
        <p:txBody>
          <a:bodyPr/>
          <a:lstStyle/>
          <a:p>
            <a:r>
              <a:rPr lang="ja-JP" altLang="en-US" dirty="0"/>
              <a:t>自由課題</a:t>
            </a:r>
            <a:endParaRPr kumimoji="1" lang="ja-JP" altLang="en-US" dirty="0"/>
          </a:p>
        </p:txBody>
      </p:sp>
      <p:sp>
        <p:nvSpPr>
          <p:cNvPr id="3" name="コンテンツ プレースホルダー 2"/>
          <p:cNvSpPr>
            <a:spLocks noGrp="1"/>
          </p:cNvSpPr>
          <p:nvPr>
            <p:ph idx="1"/>
          </p:nvPr>
        </p:nvSpPr>
        <p:spPr>
          <a:xfrm>
            <a:off x="1484310" y="2074985"/>
            <a:ext cx="10018713" cy="4220307"/>
          </a:xfrm>
        </p:spPr>
        <p:txBody>
          <a:bodyPr>
            <a:noAutofit/>
          </a:bodyPr>
          <a:lstStyle/>
          <a:p>
            <a:r>
              <a:rPr kumimoji="1" lang="ja-JP" altLang="en-US" sz="3600" dirty="0"/>
              <a:t>クラス内コンペティションへの参加</a:t>
            </a:r>
            <a:endParaRPr kumimoji="1" lang="en-US" altLang="ja-JP" sz="3600" dirty="0"/>
          </a:p>
          <a:p>
            <a:r>
              <a:rPr lang="ja-JP" altLang="en-US" sz="3600" dirty="0"/>
              <a:t>授業で学習した内容をもとに、自分で課題を設定</a:t>
            </a:r>
            <a:endParaRPr lang="en-US" altLang="ja-JP" sz="3600" dirty="0"/>
          </a:p>
          <a:p>
            <a:r>
              <a:rPr kumimoji="1" lang="ja-JP" altLang="en-US" sz="3600" dirty="0"/>
              <a:t>上記のいずれか</a:t>
            </a:r>
            <a:endParaRPr kumimoji="1" lang="en-US" altLang="ja-JP" sz="3600" dirty="0"/>
          </a:p>
          <a:p>
            <a:pPr marL="0" indent="0">
              <a:buNone/>
            </a:pPr>
            <a:r>
              <a:rPr kumimoji="1" lang="ja-JP" altLang="en-US" sz="3600" dirty="0"/>
              <a:t>（両方できればなおよいです）</a:t>
            </a:r>
            <a:endParaRPr kumimoji="1" lang="en-US" altLang="ja-JP" sz="3600" dirty="0"/>
          </a:p>
          <a:p>
            <a:endParaRPr kumimoji="1" lang="ja-JP" altLang="en-US" sz="3600" dirty="0"/>
          </a:p>
        </p:txBody>
      </p:sp>
    </p:spTree>
    <p:extLst>
      <p:ext uri="{BB962C8B-B14F-4D97-AF65-F5344CB8AC3E}">
        <p14:creationId xmlns:p14="http://schemas.microsoft.com/office/powerpoint/2010/main" val="2159157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992" y="293076"/>
            <a:ext cx="11605846" cy="1752599"/>
          </a:xfrm>
        </p:spPr>
        <p:txBody>
          <a:bodyPr/>
          <a:lstStyle/>
          <a:p>
            <a:pPr fontAlgn="base"/>
            <a:r>
              <a:rPr lang="ja-JP" altLang="en-US" b="1" dirty="0"/>
              <a:t>クラス内コンペティションの</a:t>
            </a:r>
            <a:r>
              <a:rPr lang="en-US" altLang="ja-JP" b="1" dirty="0"/>
              <a:t>URL</a:t>
            </a:r>
            <a:endParaRPr lang="ja-JP" altLang="en-US" b="1" dirty="0"/>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pic>
        <p:nvPicPr>
          <p:cNvPr id="4" name="図 3"/>
          <p:cNvPicPr>
            <a:picLocks noChangeAspect="1"/>
          </p:cNvPicPr>
          <p:nvPr/>
        </p:nvPicPr>
        <p:blipFill>
          <a:blip r:embed="rId3"/>
          <a:stretch>
            <a:fillRect/>
          </a:stretch>
        </p:blipFill>
        <p:spPr>
          <a:xfrm>
            <a:off x="406474" y="2278718"/>
            <a:ext cx="9106803" cy="4161480"/>
          </a:xfrm>
          <a:prstGeom prst="rect">
            <a:avLst/>
          </a:prstGeom>
        </p:spPr>
      </p:pic>
      <p:sp>
        <p:nvSpPr>
          <p:cNvPr id="5" name="正方形/長方形 4"/>
          <p:cNvSpPr/>
          <p:nvPr/>
        </p:nvSpPr>
        <p:spPr>
          <a:xfrm>
            <a:off x="545152" y="1570832"/>
            <a:ext cx="11338870" cy="707886"/>
          </a:xfrm>
          <a:prstGeom prst="rect">
            <a:avLst/>
          </a:prstGeom>
        </p:spPr>
        <p:txBody>
          <a:bodyPr wrap="square">
            <a:spAutoFit/>
          </a:bodyPr>
          <a:lstStyle/>
          <a:p>
            <a:r>
              <a:rPr lang="ja-JP" altLang="en-US" sz="4000" dirty="0"/>
              <a:t>https://www.kaggle.com/c/fashion-mnist-challenge/</a:t>
            </a:r>
          </a:p>
        </p:txBody>
      </p:sp>
      <p:sp>
        <p:nvSpPr>
          <p:cNvPr id="9" name="正方形/長方形 8"/>
          <p:cNvSpPr/>
          <p:nvPr/>
        </p:nvSpPr>
        <p:spPr>
          <a:xfrm>
            <a:off x="9659212" y="2520518"/>
            <a:ext cx="2224810" cy="3046988"/>
          </a:xfrm>
          <a:prstGeom prst="rect">
            <a:avLst/>
          </a:prstGeom>
        </p:spPr>
        <p:txBody>
          <a:bodyPr wrap="square">
            <a:spAutoFit/>
          </a:bodyPr>
          <a:lstStyle/>
          <a:p>
            <a:r>
              <a:rPr kumimoji="1" lang="ja-JP" altLang="en-US" sz="2400" dirty="0"/>
              <a:t>課題の確認、データのダウンロード、解答の投稿、正答率及びリーダーボートの確認が可能です。</a:t>
            </a:r>
          </a:p>
        </p:txBody>
      </p:sp>
    </p:spTree>
    <p:extLst>
      <p:ext uri="{BB962C8B-B14F-4D97-AF65-F5344CB8AC3E}">
        <p14:creationId xmlns:p14="http://schemas.microsoft.com/office/powerpoint/2010/main" val="8650724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992" y="293076"/>
            <a:ext cx="11605846" cy="1752599"/>
          </a:xfrm>
        </p:spPr>
        <p:txBody>
          <a:bodyPr/>
          <a:lstStyle/>
          <a:p>
            <a:pPr fontAlgn="base"/>
            <a:r>
              <a:rPr lang="ja-JP" altLang="en-US" b="1" dirty="0"/>
              <a:t>クラス内コンペティション参加の</a:t>
            </a:r>
            <a:r>
              <a:rPr lang="en-US" altLang="ja-JP" b="1" dirty="0"/>
              <a:t>URL</a:t>
            </a:r>
            <a:endParaRPr lang="ja-JP" altLang="en-US" b="1" dirty="0"/>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sp>
        <p:nvSpPr>
          <p:cNvPr id="5" name="正方形/長方形 4"/>
          <p:cNvSpPr/>
          <p:nvPr/>
        </p:nvSpPr>
        <p:spPr>
          <a:xfrm>
            <a:off x="608943" y="2474835"/>
            <a:ext cx="11338870" cy="1323439"/>
          </a:xfrm>
          <a:prstGeom prst="rect">
            <a:avLst/>
          </a:prstGeom>
        </p:spPr>
        <p:txBody>
          <a:bodyPr wrap="square">
            <a:spAutoFit/>
          </a:bodyPr>
          <a:lstStyle/>
          <a:p>
            <a:r>
              <a:rPr lang="en-US" altLang="ja-JP" sz="4000" dirty="0"/>
              <a:t>https://</a:t>
            </a:r>
            <a:r>
              <a:rPr lang="en-US" altLang="ja-JP" sz="4000" dirty="0" err="1"/>
              <a:t>www.kaggle.com</a:t>
            </a:r>
            <a:r>
              <a:rPr lang="en-US" altLang="ja-JP" sz="4000" dirty="0"/>
              <a:t>/t/70656905f716451484ae4bcc93de5cf8</a:t>
            </a:r>
            <a:endParaRPr lang="ja-JP" altLang="en-US" sz="4000" dirty="0"/>
          </a:p>
        </p:txBody>
      </p:sp>
      <p:sp>
        <p:nvSpPr>
          <p:cNvPr id="9" name="正方形/長方形 8"/>
          <p:cNvSpPr/>
          <p:nvPr/>
        </p:nvSpPr>
        <p:spPr>
          <a:xfrm>
            <a:off x="1619125" y="4709587"/>
            <a:ext cx="9318506" cy="461665"/>
          </a:xfrm>
          <a:prstGeom prst="rect">
            <a:avLst/>
          </a:prstGeom>
        </p:spPr>
        <p:txBody>
          <a:bodyPr wrap="square">
            <a:spAutoFit/>
          </a:bodyPr>
          <a:lstStyle/>
          <a:p>
            <a:r>
              <a:rPr kumimoji="1" lang="ja-JP" altLang="en-US" sz="2400" dirty="0">
                <a:solidFill>
                  <a:srgbClr val="FF0000"/>
                </a:solidFill>
              </a:rPr>
              <a:t>上記の</a:t>
            </a:r>
            <a:r>
              <a:rPr kumimoji="1" lang="en-US" altLang="ja-JP" sz="2400" dirty="0">
                <a:solidFill>
                  <a:srgbClr val="FF0000"/>
                </a:solidFill>
              </a:rPr>
              <a:t>URL</a:t>
            </a:r>
            <a:r>
              <a:rPr kumimoji="1" lang="ja-JP" altLang="en-US" sz="2400" dirty="0">
                <a:solidFill>
                  <a:srgbClr val="FF0000"/>
                </a:solidFill>
              </a:rPr>
              <a:t>へアクセスして参加して</a:t>
            </a:r>
            <a:r>
              <a:rPr kumimoji="1" lang="ja-JP" altLang="en-US" sz="2400">
                <a:solidFill>
                  <a:srgbClr val="FF0000"/>
                </a:solidFill>
              </a:rPr>
              <a:t>下さい。</a:t>
            </a:r>
            <a:endParaRPr kumimoji="1" lang="en-US" altLang="ja-JP" sz="2400">
              <a:solidFill>
                <a:srgbClr val="FF0000"/>
              </a:solidFill>
            </a:endParaRPr>
          </a:p>
        </p:txBody>
      </p:sp>
    </p:spTree>
    <p:extLst>
      <p:ext uri="{BB962C8B-B14F-4D97-AF65-F5344CB8AC3E}">
        <p14:creationId xmlns:p14="http://schemas.microsoft.com/office/powerpoint/2010/main" val="38481666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3346" y="-181767"/>
            <a:ext cx="11605846" cy="1752599"/>
          </a:xfrm>
        </p:spPr>
        <p:txBody>
          <a:bodyPr/>
          <a:lstStyle/>
          <a:p>
            <a:pPr fontAlgn="base"/>
            <a:r>
              <a:rPr lang="ja-JP" altLang="en-US" b="1" dirty="0"/>
              <a:t>提出ファイル作成用サンプルプログラム</a:t>
            </a:r>
          </a:p>
        </p:txBody>
      </p:sp>
      <p:pic>
        <p:nvPicPr>
          <p:cNvPr id="3" name="図 2"/>
          <p:cNvPicPr>
            <a:picLocks noChangeAspect="1"/>
          </p:cNvPicPr>
          <p:nvPr/>
        </p:nvPicPr>
        <p:blipFill>
          <a:blip r:embed="rId3"/>
          <a:stretch>
            <a:fillRect/>
          </a:stretch>
        </p:blipFill>
        <p:spPr>
          <a:xfrm>
            <a:off x="731370" y="1317756"/>
            <a:ext cx="8281336" cy="4214756"/>
          </a:xfrm>
          <a:prstGeom prst="rect">
            <a:avLst/>
          </a:prstGeom>
        </p:spPr>
      </p:pic>
      <p:sp>
        <p:nvSpPr>
          <p:cNvPr id="7" name="正方形/長方形 6"/>
          <p:cNvSpPr/>
          <p:nvPr/>
        </p:nvSpPr>
        <p:spPr>
          <a:xfrm>
            <a:off x="952253" y="5849035"/>
            <a:ext cx="10966939" cy="523220"/>
          </a:xfrm>
          <a:prstGeom prst="rect">
            <a:avLst/>
          </a:prstGeom>
        </p:spPr>
        <p:txBody>
          <a:bodyPr wrap="square">
            <a:spAutoFit/>
          </a:bodyPr>
          <a:lstStyle/>
          <a:p>
            <a:r>
              <a:rPr lang="ja-JP" altLang="en-US" sz="2800" dirty="0"/>
              <a:t>https://www.kaggle.com/kenichinakatani/fashon-mnist-with-cnn</a:t>
            </a:r>
          </a:p>
        </p:txBody>
      </p:sp>
      <p:sp>
        <p:nvSpPr>
          <p:cNvPr id="4" name="正方形/長方形 3"/>
          <p:cNvSpPr/>
          <p:nvPr/>
        </p:nvSpPr>
        <p:spPr>
          <a:xfrm>
            <a:off x="9430730" y="2536009"/>
            <a:ext cx="2030432" cy="2031325"/>
          </a:xfrm>
          <a:prstGeom prst="rect">
            <a:avLst/>
          </a:prstGeom>
        </p:spPr>
        <p:txBody>
          <a:bodyPr wrap="square">
            <a:spAutoFit/>
          </a:bodyPr>
          <a:lstStyle/>
          <a:p>
            <a:r>
              <a:rPr kumimoji="1" lang="ja-JP" altLang="en-US" dirty="0"/>
              <a:t>スクリプトをフォークすることにより、モデルの修正、訓練、提出ファイルの作成およびダウンロードが可能です。</a:t>
            </a:r>
          </a:p>
        </p:txBody>
      </p:sp>
    </p:spTree>
    <p:extLst>
      <p:ext uri="{BB962C8B-B14F-4D97-AF65-F5344CB8AC3E}">
        <p14:creationId xmlns:p14="http://schemas.microsoft.com/office/powerpoint/2010/main" val="50129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p:cNvSpPr txBox="1"/>
          <p:nvPr/>
        </p:nvSpPr>
        <p:spPr>
          <a:xfrm>
            <a:off x="432892" y="5468816"/>
            <a:ext cx="11572399" cy="646331"/>
          </a:xfrm>
          <a:prstGeom prst="rect">
            <a:avLst/>
          </a:prstGeom>
          <a:noFill/>
        </p:spPr>
        <p:txBody>
          <a:bodyPr wrap="none" rtlCol="0">
            <a:spAutoFit/>
          </a:bodyPr>
          <a:lstStyle/>
          <a:p>
            <a:r>
              <a:rPr kumimoji="1" lang="ja-JP" altLang="en-US" sz="3600" dirty="0"/>
              <a:t>利用が終ったら、</a:t>
            </a:r>
            <a:r>
              <a:rPr kumimoji="1" lang="ja-JP" altLang="en-US" sz="3600" b="1" u="sng" dirty="0"/>
              <a:t>必ず</a:t>
            </a:r>
            <a:r>
              <a:rPr kumimoji="1" lang="ja-JP" altLang="en-US" sz="3600" dirty="0"/>
              <a:t>インスタンスを</a:t>
            </a:r>
            <a:r>
              <a:rPr kumimoji="1" lang="ja-JP" altLang="en-US" sz="3600" b="1" u="sng" dirty="0"/>
              <a:t>停止</a:t>
            </a:r>
            <a:r>
              <a:rPr kumimoji="1" lang="ja-JP" altLang="en-US" sz="3600" dirty="0"/>
              <a:t>して下さい</a:t>
            </a:r>
            <a:r>
              <a:rPr kumimoji="1" lang="ja-JP" altLang="en-US" sz="2400" dirty="0"/>
              <a:t>。</a:t>
            </a:r>
          </a:p>
        </p:txBody>
      </p:sp>
      <p:sp>
        <p:nvSpPr>
          <p:cNvPr id="5" name="テキスト ボックス 4"/>
          <p:cNvSpPr txBox="1"/>
          <p:nvPr/>
        </p:nvSpPr>
        <p:spPr>
          <a:xfrm>
            <a:off x="745077" y="477772"/>
            <a:ext cx="6186309" cy="646331"/>
          </a:xfrm>
          <a:prstGeom prst="rect">
            <a:avLst/>
          </a:prstGeom>
          <a:noFill/>
        </p:spPr>
        <p:txBody>
          <a:bodyPr wrap="none" rtlCol="0">
            <a:spAutoFit/>
          </a:bodyPr>
          <a:lstStyle/>
          <a:p>
            <a:r>
              <a:rPr kumimoji="1" lang="ja-JP" altLang="en-US" sz="3600" dirty="0"/>
              <a:t>インスタンスの停止（</a:t>
            </a:r>
            <a:r>
              <a:rPr kumimoji="1" lang="ja-JP" altLang="en-US" sz="3600" dirty="0">
                <a:solidFill>
                  <a:srgbClr val="FF0000"/>
                </a:solidFill>
              </a:rPr>
              <a:t>重要</a:t>
            </a:r>
            <a:r>
              <a:rPr kumimoji="1" lang="ja-JP" altLang="en-US" sz="3600" dirty="0"/>
              <a:t>）</a:t>
            </a:r>
          </a:p>
        </p:txBody>
      </p:sp>
      <p:pic>
        <p:nvPicPr>
          <p:cNvPr id="3073" name="Picture 1" descr="age24image16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20" y="1411756"/>
            <a:ext cx="12079558" cy="348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095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1F044-6012-6042-B8AD-0BD4BC625F17}"/>
              </a:ext>
            </a:extLst>
          </p:cNvPr>
          <p:cNvSpPr>
            <a:spLocks noGrp="1"/>
          </p:cNvSpPr>
          <p:nvPr>
            <p:ph type="title"/>
          </p:nvPr>
        </p:nvSpPr>
        <p:spPr/>
        <p:txBody>
          <a:bodyPr/>
          <a:lstStyle/>
          <a:p>
            <a:r>
              <a:rPr kumimoji="1" lang="ja-JP" altLang="en-US" dirty="0"/>
              <a:t>これから卒業するみなさんへ</a:t>
            </a:r>
          </a:p>
        </p:txBody>
      </p:sp>
      <p:sp>
        <p:nvSpPr>
          <p:cNvPr id="3" name="コンテンツ プレースホルダー 2">
            <a:extLst>
              <a:ext uri="{FF2B5EF4-FFF2-40B4-BE49-F238E27FC236}">
                <a16:creationId xmlns:a16="http://schemas.microsoft.com/office/drawing/2014/main" id="{D074574F-D8B7-424F-8F5F-FEB288EFA601}"/>
              </a:ext>
            </a:extLst>
          </p:cNvPr>
          <p:cNvSpPr>
            <a:spLocks noGrp="1"/>
          </p:cNvSpPr>
          <p:nvPr>
            <p:ph idx="1"/>
          </p:nvPr>
        </p:nvSpPr>
        <p:spPr/>
        <p:txBody>
          <a:bodyPr/>
          <a:lstStyle/>
          <a:p>
            <a:pPr marL="0" indent="0">
              <a:buNone/>
            </a:pPr>
            <a:r>
              <a:rPr lang="ja-JP" altLang="en-US" sz="3200" dirty="0"/>
              <a:t>私がみなさんの年に知っていたらよかったと思うこと</a:t>
            </a:r>
            <a:endParaRPr lang="en-US" altLang="ja-JP" sz="3200" dirty="0"/>
          </a:p>
          <a:p>
            <a:endParaRPr lang="en-US" altLang="ja-JP" dirty="0"/>
          </a:p>
        </p:txBody>
      </p:sp>
    </p:spTree>
    <p:extLst>
      <p:ext uri="{BB962C8B-B14F-4D97-AF65-F5344CB8AC3E}">
        <p14:creationId xmlns:p14="http://schemas.microsoft.com/office/powerpoint/2010/main" val="2624100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56097067-32BE-9348-9C27-A40BBCE459A2}"/>
              </a:ext>
            </a:extLst>
          </p:cNvPr>
          <p:cNvPicPr>
            <a:picLocks noChangeAspect="1"/>
          </p:cNvPicPr>
          <p:nvPr/>
        </p:nvPicPr>
        <p:blipFill>
          <a:blip r:embed="rId3"/>
          <a:stretch>
            <a:fillRect/>
          </a:stretch>
        </p:blipFill>
        <p:spPr>
          <a:xfrm>
            <a:off x="956719" y="1371600"/>
            <a:ext cx="10539648" cy="4278086"/>
          </a:xfrm>
          <a:prstGeom prst="rect">
            <a:avLst/>
          </a:prstGeom>
        </p:spPr>
      </p:pic>
    </p:spTree>
    <p:extLst>
      <p:ext uri="{BB962C8B-B14F-4D97-AF65-F5344CB8AC3E}">
        <p14:creationId xmlns:p14="http://schemas.microsoft.com/office/powerpoint/2010/main" val="25935068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49A6D9-E856-EE4C-89A3-A310F5D12F9B}"/>
              </a:ext>
            </a:extLst>
          </p:cNvPr>
          <p:cNvSpPr>
            <a:spLocks noGrp="1"/>
          </p:cNvSpPr>
          <p:nvPr>
            <p:ph type="title"/>
          </p:nvPr>
        </p:nvSpPr>
        <p:spPr>
          <a:xfrm>
            <a:off x="1150199" y="298933"/>
            <a:ext cx="10018713" cy="1752599"/>
          </a:xfrm>
        </p:spPr>
        <p:txBody>
          <a:bodyPr/>
          <a:lstStyle/>
          <a:p>
            <a:r>
              <a:rPr kumimoji="1" lang="ja-JP" altLang="en-US" dirty="0"/>
              <a:t>１．野心的であること</a:t>
            </a:r>
          </a:p>
        </p:txBody>
      </p:sp>
      <p:sp>
        <p:nvSpPr>
          <p:cNvPr id="3" name="コンテンツ プレースホルダー 2">
            <a:extLst>
              <a:ext uri="{FF2B5EF4-FFF2-40B4-BE49-F238E27FC236}">
                <a16:creationId xmlns:a16="http://schemas.microsoft.com/office/drawing/2014/main" id="{F18BABDD-6FEA-ED4D-8209-0E9026545032}"/>
              </a:ext>
            </a:extLst>
          </p:cNvPr>
          <p:cNvSpPr>
            <a:spLocks noGrp="1"/>
          </p:cNvSpPr>
          <p:nvPr>
            <p:ph idx="1"/>
          </p:nvPr>
        </p:nvSpPr>
        <p:spPr>
          <a:xfrm>
            <a:off x="1150198" y="1477102"/>
            <a:ext cx="10438059" cy="4624754"/>
          </a:xfrm>
        </p:spPr>
        <p:txBody>
          <a:bodyPr>
            <a:normAutofit/>
          </a:bodyPr>
          <a:lstStyle/>
          <a:p>
            <a:r>
              <a:rPr kumimoji="1" lang="ja-JP" altLang="en-US" dirty="0"/>
              <a:t>目標</a:t>
            </a:r>
            <a:endParaRPr kumimoji="1" lang="en-US" altLang="ja-JP" dirty="0"/>
          </a:p>
          <a:p>
            <a:pPr lvl="1"/>
            <a:r>
              <a:rPr kumimoji="1" lang="ja-JP" altLang="en-US" dirty="0"/>
              <a:t>紙に書く</a:t>
            </a:r>
            <a:endParaRPr lang="en-US" altLang="ja-JP" dirty="0"/>
          </a:p>
          <a:p>
            <a:pPr lvl="1"/>
            <a:r>
              <a:rPr kumimoji="1" lang="ja-JP" altLang="en-US" dirty="0"/>
              <a:t>どのようなことでもいいので、皆さんの得意なことで、皆さんの周りで一番になる</a:t>
            </a:r>
            <a:endParaRPr kumimoji="1" lang="en-US" altLang="ja-JP" dirty="0"/>
          </a:p>
          <a:p>
            <a:r>
              <a:rPr lang="ja-JP" altLang="en-US" dirty="0"/>
              <a:t>前むき</a:t>
            </a:r>
            <a:endParaRPr lang="en-US" altLang="ja-JP" dirty="0"/>
          </a:p>
          <a:p>
            <a:pPr lvl="1"/>
            <a:r>
              <a:rPr lang="ja-JP" altLang="en-US" dirty="0"/>
              <a:t>適度に体を動かす、休息もとる</a:t>
            </a:r>
            <a:endParaRPr lang="en-US" altLang="ja-JP" dirty="0"/>
          </a:p>
          <a:p>
            <a:pPr lvl="1"/>
            <a:r>
              <a:rPr lang="ja-JP" altLang="en-US" dirty="0"/>
              <a:t>そのためには計画が必要　手帳にその日、その週が始まる前に予定を書く</a:t>
            </a:r>
            <a:endParaRPr lang="en-US" altLang="ja-JP" dirty="0"/>
          </a:p>
          <a:p>
            <a:r>
              <a:rPr kumimoji="1" lang="ja-JP" altLang="en-US" dirty="0"/>
              <a:t>人へのはたらきかけ</a:t>
            </a:r>
            <a:endParaRPr kumimoji="1" lang="en-US" altLang="ja-JP" dirty="0"/>
          </a:p>
          <a:p>
            <a:pPr lvl="1"/>
            <a:r>
              <a:rPr lang="ja-JP" altLang="en-US" dirty="0"/>
              <a:t>人は自分の思い通りにならないもの　→　相手のためになり自分のためにもなることを見つけること</a:t>
            </a:r>
            <a:endParaRPr lang="en-US" altLang="ja-JP" dirty="0"/>
          </a:p>
          <a:p>
            <a:endParaRPr kumimoji="1" lang="en-US" altLang="ja-JP" dirty="0"/>
          </a:p>
        </p:txBody>
      </p:sp>
    </p:spTree>
    <p:extLst>
      <p:ext uri="{BB962C8B-B14F-4D97-AF65-F5344CB8AC3E}">
        <p14:creationId xmlns:p14="http://schemas.microsoft.com/office/powerpoint/2010/main" val="10208263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49A6D9-E856-EE4C-89A3-A310F5D12F9B}"/>
              </a:ext>
            </a:extLst>
          </p:cNvPr>
          <p:cNvSpPr>
            <a:spLocks noGrp="1"/>
          </p:cNvSpPr>
          <p:nvPr>
            <p:ph type="title"/>
          </p:nvPr>
        </p:nvSpPr>
        <p:spPr>
          <a:xfrm>
            <a:off x="991943" y="1613415"/>
            <a:ext cx="10438058" cy="4664297"/>
          </a:xfrm>
        </p:spPr>
        <p:txBody>
          <a:bodyPr>
            <a:normAutofit fontScale="90000"/>
          </a:bodyPr>
          <a:lstStyle/>
          <a:p>
            <a:r>
              <a:rPr lang="ja-JP" altLang="en-US" dirty="0"/>
              <a:t>１０，０００時間</a:t>
            </a:r>
            <a:br>
              <a:rPr lang="en-US" altLang="ja-JP" dirty="0"/>
            </a:br>
            <a:br>
              <a:rPr lang="en-US" altLang="ja-JP" dirty="0"/>
            </a:br>
            <a:r>
              <a:rPr lang="ja-JP" altLang="en-US" dirty="0"/>
              <a:t>２時間</a:t>
            </a:r>
            <a:r>
              <a:rPr lang="en-US" altLang="ja-JP" dirty="0"/>
              <a:t>×</a:t>
            </a:r>
            <a:r>
              <a:rPr lang="ja-JP" altLang="en-US" dirty="0"/>
              <a:t>５０００日→年３６５日で１４年</a:t>
            </a:r>
            <a:br>
              <a:rPr lang="en-US" altLang="ja-JP" dirty="0"/>
            </a:br>
            <a:br>
              <a:rPr lang="en-US" altLang="ja-JP" dirty="0"/>
            </a:br>
            <a:r>
              <a:rPr lang="ja-JP" altLang="en-US" dirty="0"/>
              <a:t>８時間</a:t>
            </a:r>
            <a:r>
              <a:rPr lang="en-US" altLang="ja-JP" dirty="0"/>
              <a:t>×</a:t>
            </a:r>
            <a:r>
              <a:rPr lang="ja-JP" altLang="en-US" dirty="0"/>
              <a:t>１２５０日→年２５０日で５年</a:t>
            </a:r>
            <a:br>
              <a:rPr lang="en-US" altLang="ja-JP" dirty="0"/>
            </a:br>
            <a:r>
              <a:rPr lang="ja-JP" altLang="en-US" dirty="0"/>
              <a:t>＋早起き</a:t>
            </a:r>
            <a:br>
              <a:rPr lang="en-US" altLang="ja-JP" dirty="0"/>
            </a:br>
            <a:r>
              <a:rPr lang="ja-JP" altLang="en-US" dirty="0"/>
              <a:t>１０時間</a:t>
            </a:r>
            <a:r>
              <a:rPr lang="en-US" altLang="ja-JP" dirty="0"/>
              <a:t>×</a:t>
            </a:r>
            <a:r>
              <a:rPr lang="ja-JP" altLang="en-US" dirty="0"/>
              <a:t>１０００日→年３００日で３年</a:t>
            </a:r>
            <a:br>
              <a:rPr lang="en-US" altLang="ja-JP" dirty="0"/>
            </a:br>
            <a:endParaRPr kumimoji="1" lang="ja-JP" altLang="en-US" dirty="0"/>
          </a:p>
        </p:txBody>
      </p:sp>
      <p:sp>
        <p:nvSpPr>
          <p:cNvPr id="6" name="正方形/長方形 5">
            <a:extLst>
              <a:ext uri="{FF2B5EF4-FFF2-40B4-BE49-F238E27FC236}">
                <a16:creationId xmlns:a16="http://schemas.microsoft.com/office/drawing/2014/main" id="{0617828C-3635-1540-9E32-F50C30929AD8}"/>
              </a:ext>
            </a:extLst>
          </p:cNvPr>
          <p:cNvSpPr/>
          <p:nvPr/>
        </p:nvSpPr>
        <p:spPr>
          <a:xfrm>
            <a:off x="1188419" y="896760"/>
            <a:ext cx="9161482" cy="523220"/>
          </a:xfrm>
          <a:prstGeom prst="rect">
            <a:avLst/>
          </a:prstGeom>
        </p:spPr>
        <p:txBody>
          <a:bodyPr wrap="none">
            <a:spAutoFit/>
          </a:bodyPr>
          <a:lstStyle/>
          <a:p>
            <a:r>
              <a:rPr lang="ja-JP" altLang="en-US" sz="2800" dirty="0"/>
              <a:t>２．自分の興味をもてる分野を仕事として選択すること</a:t>
            </a:r>
            <a:endParaRPr lang="en-US" altLang="ja-JP" sz="2800" dirty="0"/>
          </a:p>
        </p:txBody>
      </p:sp>
    </p:spTree>
    <p:extLst>
      <p:ext uri="{BB962C8B-B14F-4D97-AF65-F5344CB8AC3E}">
        <p14:creationId xmlns:p14="http://schemas.microsoft.com/office/powerpoint/2010/main" val="31306037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49A6D9-E856-EE4C-89A3-A310F5D12F9B}"/>
              </a:ext>
            </a:extLst>
          </p:cNvPr>
          <p:cNvSpPr>
            <a:spLocks noGrp="1"/>
          </p:cNvSpPr>
          <p:nvPr>
            <p:ph type="title"/>
          </p:nvPr>
        </p:nvSpPr>
        <p:spPr>
          <a:xfrm>
            <a:off x="991943" y="1613415"/>
            <a:ext cx="10438058" cy="4664297"/>
          </a:xfrm>
        </p:spPr>
        <p:txBody>
          <a:bodyPr>
            <a:normAutofit fontScale="90000"/>
          </a:bodyPr>
          <a:lstStyle/>
          <a:p>
            <a:r>
              <a:rPr lang="ja-JP" altLang="en-US" dirty="0"/>
              <a:t>１年間の感覚的な長さ＝１</a:t>
            </a:r>
            <a:r>
              <a:rPr lang="en-US" altLang="ja-JP" dirty="0"/>
              <a:t>÷</a:t>
            </a:r>
            <a:r>
              <a:rPr lang="ja-JP" altLang="en-US" dirty="0"/>
              <a:t>年齢</a:t>
            </a:r>
            <a:br>
              <a:rPr lang="en-US" altLang="ja-JP" dirty="0"/>
            </a:br>
            <a:br>
              <a:rPr lang="en-US" altLang="ja-JP" dirty="0"/>
            </a:br>
            <a:r>
              <a:rPr lang="ja-JP" altLang="en-US" dirty="0"/>
              <a:t>より正確にいうと、</a:t>
            </a:r>
            <a:br>
              <a:rPr lang="en-US" altLang="ja-JP" dirty="0"/>
            </a:br>
            <a:r>
              <a:rPr lang="ja-JP" altLang="en-US" dirty="0"/>
              <a:t>今年の新しい経験</a:t>
            </a:r>
            <a:r>
              <a:rPr lang="en-US" altLang="ja-JP" dirty="0"/>
              <a:t>÷</a:t>
            </a:r>
            <a:r>
              <a:rPr lang="ja-JP" altLang="en-US" dirty="0"/>
              <a:t>今までの経験</a:t>
            </a:r>
            <a:br>
              <a:rPr lang="en-US" altLang="ja-JP" dirty="0"/>
            </a:br>
            <a:br>
              <a:rPr lang="en-US" altLang="ja-JP" dirty="0"/>
            </a:br>
            <a:r>
              <a:rPr lang="ja-JP" altLang="en-US" dirty="0"/>
              <a:t>いままでと同じことをしていると、ふり返ると、あっという間に時間が過ぎてしまっている</a:t>
            </a:r>
            <a:br>
              <a:rPr lang="en-US" altLang="ja-JP" dirty="0"/>
            </a:br>
            <a:endParaRPr kumimoji="1" lang="ja-JP" altLang="en-US" dirty="0"/>
          </a:p>
        </p:txBody>
      </p:sp>
      <p:sp>
        <p:nvSpPr>
          <p:cNvPr id="6" name="正方形/長方形 5">
            <a:extLst>
              <a:ext uri="{FF2B5EF4-FFF2-40B4-BE49-F238E27FC236}">
                <a16:creationId xmlns:a16="http://schemas.microsoft.com/office/drawing/2014/main" id="{0617828C-3635-1540-9E32-F50C30929AD8}"/>
              </a:ext>
            </a:extLst>
          </p:cNvPr>
          <p:cNvSpPr/>
          <p:nvPr/>
        </p:nvSpPr>
        <p:spPr>
          <a:xfrm>
            <a:off x="1188419" y="896760"/>
            <a:ext cx="5570756" cy="523220"/>
          </a:xfrm>
          <a:prstGeom prst="rect">
            <a:avLst/>
          </a:prstGeom>
        </p:spPr>
        <p:txBody>
          <a:bodyPr wrap="none">
            <a:spAutoFit/>
          </a:bodyPr>
          <a:lstStyle/>
          <a:p>
            <a:r>
              <a:rPr lang="ja-JP" altLang="en-US" sz="2800" dirty="0"/>
              <a:t>時間は年をとるほど、速く流れる</a:t>
            </a:r>
            <a:endParaRPr lang="en-US" altLang="ja-JP" sz="2800" dirty="0"/>
          </a:p>
        </p:txBody>
      </p:sp>
    </p:spTree>
    <p:extLst>
      <p:ext uri="{BB962C8B-B14F-4D97-AF65-F5344CB8AC3E}">
        <p14:creationId xmlns:p14="http://schemas.microsoft.com/office/powerpoint/2010/main" val="18390630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3456F-4757-934E-8EA1-ED4ACA4806CE}"/>
              </a:ext>
            </a:extLst>
          </p:cNvPr>
          <p:cNvSpPr>
            <a:spLocks noGrp="1"/>
          </p:cNvSpPr>
          <p:nvPr>
            <p:ph type="title"/>
          </p:nvPr>
        </p:nvSpPr>
        <p:spPr/>
        <p:txBody>
          <a:bodyPr/>
          <a:lstStyle/>
          <a:p>
            <a:r>
              <a:rPr kumimoji="1" lang="ja-JP" altLang="en-US" dirty="0"/>
              <a:t>３．本を読むこと</a:t>
            </a:r>
          </a:p>
        </p:txBody>
      </p:sp>
      <p:sp>
        <p:nvSpPr>
          <p:cNvPr id="3" name="コンテンツ プレースホルダー 2">
            <a:extLst>
              <a:ext uri="{FF2B5EF4-FFF2-40B4-BE49-F238E27FC236}">
                <a16:creationId xmlns:a16="http://schemas.microsoft.com/office/drawing/2014/main" id="{8290E79E-AD5C-C043-8D4E-415D56D51D41}"/>
              </a:ext>
            </a:extLst>
          </p:cNvPr>
          <p:cNvSpPr>
            <a:spLocks noGrp="1"/>
          </p:cNvSpPr>
          <p:nvPr>
            <p:ph idx="1"/>
          </p:nvPr>
        </p:nvSpPr>
        <p:spPr>
          <a:xfrm>
            <a:off x="1654432" y="2438399"/>
            <a:ext cx="10018712" cy="2048540"/>
          </a:xfrm>
        </p:spPr>
        <p:txBody>
          <a:bodyPr/>
          <a:lstStyle/>
          <a:p>
            <a:pPr marL="0" indent="0">
              <a:buNone/>
            </a:pPr>
            <a:endParaRPr kumimoji="1" lang="en-US" altLang="ja-JP" dirty="0"/>
          </a:p>
          <a:p>
            <a:r>
              <a:rPr kumimoji="1" lang="ja-JP" altLang="en-US" sz="3600" dirty="0"/>
              <a:t>自分の分野の第一人者の書いた本を読む</a:t>
            </a:r>
            <a:endParaRPr kumimoji="1" lang="en-US" altLang="ja-JP" sz="3600" dirty="0"/>
          </a:p>
          <a:p>
            <a:r>
              <a:rPr kumimoji="1" lang="ja-JP" altLang="en-US" sz="3600" dirty="0"/>
              <a:t>長い年月を経ても生き残っている本を読む</a:t>
            </a:r>
          </a:p>
        </p:txBody>
      </p:sp>
    </p:spTree>
    <p:extLst>
      <p:ext uri="{BB962C8B-B14F-4D97-AF65-F5344CB8AC3E}">
        <p14:creationId xmlns:p14="http://schemas.microsoft.com/office/powerpoint/2010/main" val="34229482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290E79E-AD5C-C043-8D4E-415D56D51D41}"/>
              </a:ext>
            </a:extLst>
          </p:cNvPr>
          <p:cNvSpPr>
            <a:spLocks noGrp="1"/>
          </p:cNvSpPr>
          <p:nvPr>
            <p:ph idx="1"/>
          </p:nvPr>
        </p:nvSpPr>
        <p:spPr>
          <a:xfrm>
            <a:off x="0" y="659218"/>
            <a:ext cx="12192000" cy="6198781"/>
          </a:xfrm>
        </p:spPr>
        <p:txBody>
          <a:bodyPr>
            <a:normAutofit lnSpcReduction="10000"/>
          </a:bodyPr>
          <a:lstStyle/>
          <a:p>
            <a:pPr marL="0" indent="0">
              <a:buNone/>
            </a:pPr>
            <a:r>
              <a:rPr kumimoji="1" lang="ja-JP" altLang="en-US" sz="3200" dirty="0"/>
              <a:t>自省録　マルクス・アウレーリウス（ローマ皇帝、２世紀）</a:t>
            </a:r>
            <a:endParaRPr kumimoji="1" lang="en-US" altLang="ja-JP" sz="3200" dirty="0"/>
          </a:p>
          <a:p>
            <a:pPr marL="0" indent="0">
              <a:buNone/>
            </a:pPr>
            <a:r>
              <a:rPr lang="ja-JP" altLang="en-US" sz="3200" dirty="0"/>
              <a:t>菜根譚　洪自誠（ １７世紀</a:t>
            </a:r>
            <a:r>
              <a:rPr kumimoji="1" lang="ja-JP" altLang="en-US" sz="3200" dirty="0"/>
              <a:t>）　</a:t>
            </a:r>
            <a:endParaRPr kumimoji="1" lang="en-US" altLang="ja-JP" sz="3200" dirty="0"/>
          </a:p>
          <a:p>
            <a:pPr marL="0" indent="0">
              <a:buNone/>
            </a:pPr>
            <a:r>
              <a:rPr lang="ja-JP" altLang="en-US" sz="3200" dirty="0"/>
              <a:t>言志四録　斉藤一斎（１９世紀）</a:t>
            </a:r>
            <a:endParaRPr kumimoji="1" lang="en-US" altLang="ja-JP" sz="3200" dirty="0"/>
          </a:p>
          <a:p>
            <a:pPr marL="0" indent="0">
              <a:buNone/>
            </a:pPr>
            <a:r>
              <a:rPr kumimoji="1" lang="ja-JP" altLang="en-US" sz="3200" dirty="0"/>
              <a:t>論語と算盤　渋沢栄一（１９１６）</a:t>
            </a:r>
            <a:endParaRPr kumimoji="1" lang="en-US" altLang="ja-JP" sz="3200" dirty="0"/>
          </a:p>
          <a:p>
            <a:pPr marL="0" indent="0">
              <a:buNone/>
            </a:pPr>
            <a:r>
              <a:rPr kumimoji="1" lang="ja-JP" altLang="en-US" sz="3200" dirty="0"/>
              <a:t>計算機と脳　Ｊ</a:t>
            </a:r>
            <a:r>
              <a:rPr lang="ja-JP" altLang="en-US" sz="3200" dirty="0"/>
              <a:t>・</a:t>
            </a:r>
            <a:r>
              <a:rPr kumimoji="1" lang="ja-JP" altLang="en-US" sz="3200" dirty="0"/>
              <a:t>フォン・ノイマン（１９５６）</a:t>
            </a:r>
            <a:endParaRPr kumimoji="1" lang="en-US" altLang="ja-JP" sz="3200" dirty="0"/>
          </a:p>
          <a:p>
            <a:pPr marL="0" indent="0">
              <a:buNone/>
            </a:pPr>
            <a:r>
              <a:rPr kumimoji="1" lang="ja-JP" altLang="en-US" sz="3200" dirty="0"/>
              <a:t>経営者の条件　</a:t>
            </a:r>
            <a:r>
              <a:rPr lang="en-US" altLang="ja-JP" sz="3200" dirty="0"/>
              <a:t>P.F.</a:t>
            </a:r>
            <a:r>
              <a:rPr lang="ja-JP" altLang="en-US" sz="3200" dirty="0"/>
              <a:t>ドラッカー（１９６６）</a:t>
            </a:r>
            <a:endParaRPr kumimoji="1" lang="en-US" altLang="ja-JP" sz="3200" dirty="0"/>
          </a:p>
          <a:p>
            <a:pPr marL="0" indent="0">
              <a:buNone/>
            </a:pPr>
            <a:r>
              <a:rPr kumimoji="1" lang="ja-JP" altLang="en-US" sz="3200" dirty="0"/>
              <a:t>指導者の条件　松下幸之助（１９８９年）</a:t>
            </a:r>
            <a:endParaRPr kumimoji="1" lang="en-US" altLang="ja-JP" sz="3200" dirty="0"/>
          </a:p>
          <a:p>
            <a:pPr marL="0" indent="0">
              <a:buNone/>
            </a:pPr>
            <a:r>
              <a:rPr lang="ja-JP" altLang="en-US" sz="3200" dirty="0"/>
              <a:t>俺の考え　本田宗一郎（１９９６年）</a:t>
            </a:r>
            <a:endParaRPr lang="en-US" altLang="ja-JP" sz="3200" dirty="0"/>
          </a:p>
          <a:p>
            <a:pPr marL="0" indent="0">
              <a:buNone/>
            </a:pPr>
            <a:r>
              <a:rPr kumimoji="1" lang="ja-JP" altLang="en-US" sz="3200" dirty="0"/>
              <a:t>今日の芸術　岡本太郎（１９９９年）</a:t>
            </a:r>
            <a:endParaRPr kumimoji="1" lang="en-US" altLang="ja-JP" sz="3200" dirty="0"/>
          </a:p>
          <a:p>
            <a:pPr marL="0" indent="0">
              <a:buNone/>
            </a:pPr>
            <a:r>
              <a:rPr lang="ja-JP" altLang="en-US" sz="3200" dirty="0"/>
              <a:t>リクルートの</a:t>
            </a:r>
            <a:r>
              <a:rPr lang="en-US" altLang="ja-JP" sz="3200" dirty="0"/>
              <a:t>DNA</a:t>
            </a:r>
            <a:r>
              <a:rPr lang="ja-JP" altLang="en-US" sz="3200" dirty="0"/>
              <a:t>　江副浩正（２００７年）</a:t>
            </a:r>
            <a:endParaRPr kumimoji="1" lang="en-US" altLang="ja-JP" sz="3600" dirty="0"/>
          </a:p>
          <a:p>
            <a:endParaRPr kumimoji="1" lang="ja-JP" altLang="en-US" dirty="0"/>
          </a:p>
        </p:txBody>
      </p:sp>
    </p:spTree>
    <p:extLst>
      <p:ext uri="{BB962C8B-B14F-4D97-AF65-F5344CB8AC3E}">
        <p14:creationId xmlns:p14="http://schemas.microsoft.com/office/powerpoint/2010/main" val="1831313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3456F-4757-934E-8EA1-ED4ACA4806CE}"/>
              </a:ext>
            </a:extLst>
          </p:cNvPr>
          <p:cNvSpPr>
            <a:spLocks noGrp="1"/>
          </p:cNvSpPr>
          <p:nvPr>
            <p:ph type="title"/>
          </p:nvPr>
        </p:nvSpPr>
        <p:spPr>
          <a:xfrm>
            <a:off x="1484311" y="855920"/>
            <a:ext cx="10018713" cy="1752599"/>
          </a:xfrm>
        </p:spPr>
        <p:txBody>
          <a:bodyPr/>
          <a:lstStyle/>
          <a:p>
            <a:r>
              <a:rPr lang="ja-JP" altLang="en-US" dirty="0"/>
              <a:t>４．人のつながりを大切にする</a:t>
            </a:r>
            <a:endParaRPr kumimoji="1" lang="ja-JP" altLang="en-US" dirty="0"/>
          </a:p>
        </p:txBody>
      </p:sp>
      <p:sp>
        <p:nvSpPr>
          <p:cNvPr id="3" name="コンテンツ プレースホルダー 2">
            <a:extLst>
              <a:ext uri="{FF2B5EF4-FFF2-40B4-BE49-F238E27FC236}">
                <a16:creationId xmlns:a16="http://schemas.microsoft.com/office/drawing/2014/main" id="{8290E79E-AD5C-C043-8D4E-415D56D51D41}"/>
              </a:ext>
            </a:extLst>
          </p:cNvPr>
          <p:cNvSpPr>
            <a:spLocks noGrp="1"/>
          </p:cNvSpPr>
          <p:nvPr>
            <p:ph idx="1"/>
          </p:nvPr>
        </p:nvSpPr>
        <p:spPr>
          <a:xfrm>
            <a:off x="1654432" y="1928038"/>
            <a:ext cx="10018712" cy="3664689"/>
          </a:xfrm>
        </p:spPr>
        <p:txBody>
          <a:bodyPr>
            <a:normAutofit/>
          </a:bodyPr>
          <a:lstStyle/>
          <a:p>
            <a:pPr marL="0" indent="0">
              <a:buNone/>
            </a:pPr>
            <a:endParaRPr kumimoji="1" lang="en-US" altLang="ja-JP" dirty="0"/>
          </a:p>
          <a:p>
            <a:r>
              <a:rPr lang="ja-JP" altLang="en-US" sz="3600" dirty="0"/>
              <a:t>自分</a:t>
            </a:r>
            <a:endParaRPr kumimoji="1" lang="en-US" altLang="ja-JP" sz="3600" dirty="0"/>
          </a:p>
          <a:p>
            <a:r>
              <a:rPr kumimoji="1" lang="ja-JP" altLang="en-US" sz="3600" dirty="0"/>
              <a:t>会社自体　顧客・取引先</a:t>
            </a:r>
            <a:endParaRPr kumimoji="1" lang="en-US" altLang="ja-JP" sz="3600" dirty="0"/>
          </a:p>
          <a:p>
            <a:r>
              <a:rPr lang="ja-JP" altLang="en-US" sz="3600" dirty="0"/>
              <a:t>家庭　</a:t>
            </a:r>
            <a:endParaRPr kumimoji="1" lang="ja-JP" altLang="en-US" sz="3600" dirty="0"/>
          </a:p>
        </p:txBody>
      </p:sp>
    </p:spTree>
    <p:extLst>
      <p:ext uri="{BB962C8B-B14F-4D97-AF65-F5344CB8AC3E}">
        <p14:creationId xmlns:p14="http://schemas.microsoft.com/office/powerpoint/2010/main" val="15888727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3456F-4757-934E-8EA1-ED4ACA4806CE}"/>
              </a:ext>
            </a:extLst>
          </p:cNvPr>
          <p:cNvSpPr>
            <a:spLocks noGrp="1"/>
          </p:cNvSpPr>
          <p:nvPr>
            <p:ph type="title"/>
          </p:nvPr>
        </p:nvSpPr>
        <p:spPr>
          <a:xfrm>
            <a:off x="1484311" y="855920"/>
            <a:ext cx="10018713" cy="1752599"/>
          </a:xfrm>
        </p:spPr>
        <p:txBody>
          <a:bodyPr/>
          <a:lstStyle/>
          <a:p>
            <a:r>
              <a:rPr lang="ja-JP" altLang="en-US" dirty="0"/>
              <a:t>５．座右の銘（判断基準）をもつこと</a:t>
            </a:r>
            <a:endParaRPr kumimoji="1" lang="ja-JP" altLang="en-US" dirty="0"/>
          </a:p>
        </p:txBody>
      </p:sp>
      <p:sp>
        <p:nvSpPr>
          <p:cNvPr id="3" name="コンテンツ プレースホルダー 2">
            <a:extLst>
              <a:ext uri="{FF2B5EF4-FFF2-40B4-BE49-F238E27FC236}">
                <a16:creationId xmlns:a16="http://schemas.microsoft.com/office/drawing/2014/main" id="{8290E79E-AD5C-C043-8D4E-415D56D51D41}"/>
              </a:ext>
            </a:extLst>
          </p:cNvPr>
          <p:cNvSpPr>
            <a:spLocks noGrp="1"/>
          </p:cNvSpPr>
          <p:nvPr>
            <p:ph idx="1"/>
          </p:nvPr>
        </p:nvSpPr>
        <p:spPr>
          <a:xfrm>
            <a:off x="1654432" y="1885508"/>
            <a:ext cx="10018712" cy="3664689"/>
          </a:xfrm>
        </p:spPr>
        <p:txBody>
          <a:bodyPr>
            <a:normAutofit/>
          </a:bodyPr>
          <a:lstStyle/>
          <a:p>
            <a:pPr marL="0" indent="0">
              <a:buNone/>
            </a:pPr>
            <a:endParaRPr kumimoji="1" lang="en-US" altLang="ja-JP" dirty="0"/>
          </a:p>
          <a:p>
            <a:r>
              <a:rPr kumimoji="1" lang="ja-JP" altLang="en-US" sz="3600" dirty="0"/>
              <a:t>全てのことは最適最善</a:t>
            </a:r>
            <a:endParaRPr kumimoji="1" lang="en-US" altLang="ja-JP" sz="3600" dirty="0"/>
          </a:p>
          <a:p>
            <a:r>
              <a:rPr lang="ja-JP" altLang="en-US" sz="3600" dirty="0"/>
              <a:t>なすべきことをなし、なさざるべきことをなさない</a:t>
            </a:r>
            <a:endParaRPr kumimoji="1" lang="ja-JP" altLang="en-US" sz="3600" dirty="0"/>
          </a:p>
        </p:txBody>
      </p:sp>
    </p:spTree>
    <p:extLst>
      <p:ext uri="{BB962C8B-B14F-4D97-AF65-F5344CB8AC3E}">
        <p14:creationId xmlns:p14="http://schemas.microsoft.com/office/powerpoint/2010/main" val="3368712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1F044-6012-6042-B8AD-0BD4BC625F17}"/>
              </a:ext>
            </a:extLst>
          </p:cNvPr>
          <p:cNvSpPr>
            <a:spLocks noGrp="1"/>
          </p:cNvSpPr>
          <p:nvPr>
            <p:ph type="title"/>
          </p:nvPr>
        </p:nvSpPr>
        <p:spPr/>
        <p:txBody>
          <a:bodyPr/>
          <a:lstStyle/>
          <a:p>
            <a:r>
              <a:rPr kumimoji="1" lang="ja-JP" altLang="en-US" dirty="0"/>
              <a:t>これから卒業するみなさんへ</a:t>
            </a:r>
          </a:p>
        </p:txBody>
      </p:sp>
      <p:sp>
        <p:nvSpPr>
          <p:cNvPr id="3" name="コンテンツ プレースホルダー 2">
            <a:extLst>
              <a:ext uri="{FF2B5EF4-FFF2-40B4-BE49-F238E27FC236}">
                <a16:creationId xmlns:a16="http://schemas.microsoft.com/office/drawing/2014/main" id="{D074574F-D8B7-424F-8F5F-FEB288EFA601}"/>
              </a:ext>
            </a:extLst>
          </p:cNvPr>
          <p:cNvSpPr>
            <a:spLocks noGrp="1"/>
          </p:cNvSpPr>
          <p:nvPr>
            <p:ph idx="1"/>
          </p:nvPr>
        </p:nvSpPr>
        <p:spPr/>
        <p:txBody>
          <a:bodyPr/>
          <a:lstStyle/>
          <a:p>
            <a:r>
              <a:rPr lang="ja-JP" altLang="en-US" dirty="0"/>
              <a:t>野心的である</a:t>
            </a:r>
            <a:endParaRPr lang="en-US" altLang="ja-JP" dirty="0"/>
          </a:p>
          <a:p>
            <a:r>
              <a:rPr lang="ja-JP" altLang="en-US" dirty="0"/>
              <a:t>自分の興味をもてる分野を仕事として選択する</a:t>
            </a:r>
            <a:endParaRPr lang="en-US" altLang="ja-JP" dirty="0"/>
          </a:p>
          <a:p>
            <a:r>
              <a:rPr lang="ja-JP" altLang="en-US" dirty="0"/>
              <a:t>本を読む</a:t>
            </a:r>
            <a:endParaRPr lang="en-US" altLang="ja-JP" dirty="0"/>
          </a:p>
          <a:p>
            <a:r>
              <a:rPr lang="ja-JP" altLang="en-US" dirty="0"/>
              <a:t>人のつながりを大切にする</a:t>
            </a:r>
            <a:endParaRPr lang="en-US" altLang="ja-JP" dirty="0"/>
          </a:p>
          <a:p>
            <a:r>
              <a:rPr lang="ja-JP" altLang="en-US" dirty="0"/>
              <a:t>座右の</a:t>
            </a:r>
            <a:r>
              <a:rPr lang="ja-JP" altLang="en-US"/>
              <a:t>銘（判断基準）</a:t>
            </a:r>
            <a:r>
              <a:rPr lang="ja-JP" altLang="en-US" dirty="0"/>
              <a:t>を持つ</a:t>
            </a:r>
            <a:endParaRPr lang="en-US" altLang="ja-JP" dirty="0"/>
          </a:p>
          <a:p>
            <a:endParaRPr lang="en-US" altLang="ja-JP" dirty="0"/>
          </a:p>
        </p:txBody>
      </p:sp>
    </p:spTree>
    <p:extLst>
      <p:ext uri="{BB962C8B-B14F-4D97-AF65-F5344CB8AC3E}">
        <p14:creationId xmlns:p14="http://schemas.microsoft.com/office/powerpoint/2010/main" val="395841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DB2180-C7C9-7644-878B-F49909D7C916}"/>
              </a:ext>
            </a:extLst>
          </p:cNvPr>
          <p:cNvSpPr>
            <a:spLocks noGrp="1"/>
          </p:cNvSpPr>
          <p:nvPr>
            <p:ph type="title"/>
          </p:nvPr>
        </p:nvSpPr>
        <p:spPr/>
        <p:txBody>
          <a:bodyPr/>
          <a:lstStyle/>
          <a:p>
            <a:r>
              <a:rPr kumimoji="1" lang="ja-JP" altLang="en-US" dirty="0"/>
              <a:t>データとその分析手法</a:t>
            </a:r>
          </a:p>
        </p:txBody>
      </p:sp>
      <p:sp>
        <p:nvSpPr>
          <p:cNvPr id="3" name="コンテンツ プレースホルダー 2">
            <a:extLst>
              <a:ext uri="{FF2B5EF4-FFF2-40B4-BE49-F238E27FC236}">
                <a16:creationId xmlns:a16="http://schemas.microsoft.com/office/drawing/2014/main" id="{0BE7D032-99FB-D543-8FDE-6CEA8BFCD4A6}"/>
              </a:ext>
            </a:extLst>
          </p:cNvPr>
          <p:cNvSpPr>
            <a:spLocks noGrp="1"/>
          </p:cNvSpPr>
          <p:nvPr>
            <p:ph idx="1"/>
          </p:nvPr>
        </p:nvSpPr>
        <p:spPr>
          <a:xfrm>
            <a:off x="1484310" y="2378243"/>
            <a:ext cx="10018713" cy="3124201"/>
          </a:xfrm>
        </p:spPr>
        <p:txBody>
          <a:bodyPr>
            <a:normAutofit/>
          </a:bodyPr>
          <a:lstStyle/>
          <a:p>
            <a:r>
              <a:rPr lang="ja-JP" altLang="en-US" sz="3200" dirty="0"/>
              <a:t>蓄積されたデータ（ストック型）に対する一括分析（バッチ処理）</a:t>
            </a:r>
            <a:endParaRPr lang="en-US" altLang="ja-JP" sz="3200" dirty="0"/>
          </a:p>
          <a:p>
            <a:r>
              <a:rPr lang="ja-JP" altLang="en-US" sz="3200" dirty="0"/>
              <a:t>連像的に発生しているデータの流れ（フロー型）に対する逐次分析（リアルタイム処理）</a:t>
            </a:r>
            <a:endParaRPr kumimoji="1" lang="ja-JP" altLang="en-US" sz="3200" dirty="0"/>
          </a:p>
        </p:txBody>
      </p:sp>
      <p:sp>
        <p:nvSpPr>
          <p:cNvPr id="4" name="角丸四角形 3">
            <a:extLst>
              <a:ext uri="{FF2B5EF4-FFF2-40B4-BE49-F238E27FC236}">
                <a16:creationId xmlns:a16="http://schemas.microsoft.com/office/drawing/2014/main" id="{9A30B118-56B0-3A47-9D3F-290B6B0BA093}"/>
              </a:ext>
            </a:extLst>
          </p:cNvPr>
          <p:cNvSpPr/>
          <p:nvPr/>
        </p:nvSpPr>
        <p:spPr>
          <a:xfrm>
            <a:off x="1451654" y="3826044"/>
            <a:ext cx="10018713" cy="1469571"/>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F3FB09C-A153-494B-97AC-91E58D699B24}"/>
              </a:ext>
            </a:extLst>
          </p:cNvPr>
          <p:cNvSpPr txBox="1"/>
          <p:nvPr/>
        </p:nvSpPr>
        <p:spPr>
          <a:xfrm>
            <a:off x="9530781" y="5502444"/>
            <a:ext cx="1654620" cy="646331"/>
          </a:xfrm>
          <a:prstGeom prst="rect">
            <a:avLst/>
          </a:prstGeom>
          <a:noFill/>
        </p:spPr>
        <p:txBody>
          <a:bodyPr wrap="none" rtlCol="0">
            <a:spAutoFit/>
          </a:bodyPr>
          <a:lstStyle/>
          <a:p>
            <a:r>
              <a:rPr lang="en-US" altLang="ja-JP" sz="3600" dirty="0" err="1"/>
              <a:t>Jubatus</a:t>
            </a:r>
            <a:endParaRPr kumimoji="1" lang="ja-JP" altLang="en-US" sz="3600" dirty="0"/>
          </a:p>
        </p:txBody>
      </p:sp>
    </p:spTree>
    <p:extLst>
      <p:ext uri="{BB962C8B-B14F-4D97-AF65-F5344CB8AC3E}">
        <p14:creationId xmlns:p14="http://schemas.microsoft.com/office/powerpoint/2010/main" val="94860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2" name="Group 11">
            <a:extLst>
              <a:ext uri="{FF2B5EF4-FFF2-40B4-BE49-F238E27FC236}">
                <a16:creationId xmlns:a16="http://schemas.microsoft.com/office/drawing/2014/main" id="{F3842748-48B5-4DD0-A06A-A31C74024A9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タイトル 1">
            <a:extLst>
              <a:ext uri="{FF2B5EF4-FFF2-40B4-BE49-F238E27FC236}">
                <a16:creationId xmlns:a16="http://schemas.microsoft.com/office/drawing/2014/main" id="{60DB2180-C7C9-7644-878B-F49909D7C916}"/>
              </a:ext>
            </a:extLst>
          </p:cNvPr>
          <p:cNvSpPr>
            <a:spLocks noGrp="1"/>
          </p:cNvSpPr>
          <p:nvPr>
            <p:ph type="title"/>
          </p:nvPr>
        </p:nvSpPr>
        <p:spPr>
          <a:xfrm>
            <a:off x="496112" y="685801"/>
            <a:ext cx="2743200" cy="5105400"/>
          </a:xfrm>
        </p:spPr>
        <p:txBody>
          <a:bodyPr>
            <a:normAutofit/>
          </a:bodyPr>
          <a:lstStyle/>
          <a:p>
            <a:pPr algn="l"/>
            <a:r>
              <a:rPr lang="en-US" altLang="ja-JP" sz="3200">
                <a:solidFill>
                  <a:srgbClr val="FFFFFF"/>
                </a:solidFill>
              </a:rPr>
              <a:t>Jubatus</a:t>
            </a:r>
            <a:r>
              <a:rPr lang="ja-JP" altLang="en-US" sz="3200">
                <a:solidFill>
                  <a:srgbClr val="FFFFFF"/>
                </a:solidFill>
              </a:rPr>
              <a:t>の特徴</a:t>
            </a:r>
            <a:endParaRPr kumimoji="1" lang="ja-JP" altLang="en-US" sz="3200">
              <a:solidFill>
                <a:srgbClr val="FFFFFF"/>
              </a:solidFill>
            </a:endParaRPr>
          </a:p>
        </p:txBody>
      </p:sp>
      <p:sp>
        <p:nvSpPr>
          <p:cNvPr id="3" name="コンテンツ プレースホルダー 2">
            <a:extLst>
              <a:ext uri="{FF2B5EF4-FFF2-40B4-BE49-F238E27FC236}">
                <a16:creationId xmlns:a16="http://schemas.microsoft.com/office/drawing/2014/main" id="{0BE7D032-99FB-D543-8FDE-6CEA8BFCD4A6}"/>
              </a:ext>
            </a:extLst>
          </p:cNvPr>
          <p:cNvSpPr>
            <a:spLocks noGrp="1"/>
          </p:cNvSpPr>
          <p:nvPr>
            <p:ph idx="1"/>
          </p:nvPr>
        </p:nvSpPr>
        <p:spPr>
          <a:xfrm>
            <a:off x="5117105" y="685800"/>
            <a:ext cx="6835409" cy="5714999"/>
          </a:xfrm>
        </p:spPr>
        <p:txBody>
          <a:bodyPr>
            <a:normAutofit/>
          </a:bodyPr>
          <a:lstStyle/>
          <a:p>
            <a:r>
              <a:rPr lang="ja-JP" altLang="en-US" sz="2800" dirty="0"/>
              <a:t>深い分析</a:t>
            </a:r>
            <a:endParaRPr lang="en-US" altLang="ja-JP" sz="2800" dirty="0"/>
          </a:p>
          <a:p>
            <a:pPr lvl="1"/>
            <a:r>
              <a:rPr lang="ja-JP" altLang="en-US" sz="2800" dirty="0"/>
              <a:t>分類、回帰、統計、近傍探索、推薦、異常検知、クラスタリング、クラスタ分析、統計量、グラフマイニング</a:t>
            </a:r>
            <a:endParaRPr lang="en-US" altLang="ja-JP" sz="2800" dirty="0"/>
          </a:p>
          <a:p>
            <a:r>
              <a:rPr lang="ja-JP" altLang="en-US" sz="2800" dirty="0"/>
              <a:t>スケーラビリティ</a:t>
            </a:r>
            <a:endParaRPr lang="en-US" altLang="ja-JP" sz="2800" dirty="0"/>
          </a:p>
          <a:p>
            <a:pPr lvl="1"/>
            <a:r>
              <a:rPr lang="ja-JP" altLang="en-US" sz="2800" dirty="0"/>
              <a:t>分散処理（スケールアウト）が可能</a:t>
            </a:r>
            <a:endParaRPr lang="en-US" altLang="ja-JP" sz="2800" dirty="0"/>
          </a:p>
          <a:p>
            <a:r>
              <a:rPr lang="ja-JP" altLang="en-US" sz="2800" dirty="0"/>
              <a:t>リアルタイム</a:t>
            </a:r>
            <a:endParaRPr lang="en-US" altLang="ja-JP" sz="2800" dirty="0"/>
          </a:p>
          <a:p>
            <a:pPr lvl="1"/>
            <a:r>
              <a:rPr lang="ja-JP" altLang="en-US" sz="2800" dirty="0"/>
              <a:t>データをためることなく瞬時に学習</a:t>
            </a:r>
            <a:endParaRPr lang="en-US" altLang="ja-JP" sz="2800" dirty="0"/>
          </a:p>
          <a:p>
            <a:endParaRPr kumimoji="1" lang="ja-JP" altLang="en-US" sz="2800" dirty="0"/>
          </a:p>
        </p:txBody>
      </p:sp>
    </p:spTree>
    <p:extLst>
      <p:ext uri="{BB962C8B-B14F-4D97-AF65-F5344CB8AC3E}">
        <p14:creationId xmlns:p14="http://schemas.microsoft.com/office/powerpoint/2010/main" val="1757278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D72EEAD-C5B9-2848-B43A-D3E7128EC884}"/>
              </a:ext>
            </a:extLst>
          </p:cNvPr>
          <p:cNvSpPr>
            <a:spLocks noGrp="1"/>
          </p:cNvSpPr>
          <p:nvPr>
            <p:ph type="title"/>
          </p:nvPr>
        </p:nvSpPr>
        <p:spPr>
          <a:xfrm>
            <a:off x="1009391" y="718457"/>
            <a:ext cx="10018713" cy="1752599"/>
          </a:xfrm>
        </p:spPr>
        <p:txBody>
          <a:bodyPr/>
          <a:lstStyle/>
          <a:p>
            <a:r>
              <a:rPr lang="en-US" altLang="ja-JP" dirty="0" err="1"/>
              <a:t>Jubatus</a:t>
            </a:r>
            <a:r>
              <a:rPr lang="ja-JP" altLang="en-US" dirty="0"/>
              <a:t>の最も基本的なシステム構成</a:t>
            </a:r>
          </a:p>
        </p:txBody>
      </p:sp>
      <p:pic>
        <p:nvPicPr>
          <p:cNvPr id="8" name="図 7">
            <a:extLst>
              <a:ext uri="{FF2B5EF4-FFF2-40B4-BE49-F238E27FC236}">
                <a16:creationId xmlns:a16="http://schemas.microsoft.com/office/drawing/2014/main" id="{C0DEE5CD-B35E-F547-AC7C-72360FB55709}"/>
              </a:ext>
            </a:extLst>
          </p:cNvPr>
          <p:cNvPicPr>
            <a:picLocks noChangeAspect="1"/>
          </p:cNvPicPr>
          <p:nvPr/>
        </p:nvPicPr>
        <p:blipFill>
          <a:blip r:embed="rId3"/>
          <a:stretch>
            <a:fillRect/>
          </a:stretch>
        </p:blipFill>
        <p:spPr>
          <a:xfrm>
            <a:off x="83551" y="2177141"/>
            <a:ext cx="11870391" cy="3668487"/>
          </a:xfrm>
          <a:prstGeom prst="rect">
            <a:avLst/>
          </a:prstGeom>
        </p:spPr>
      </p:pic>
      <p:sp>
        <p:nvSpPr>
          <p:cNvPr id="9" name="テキスト ボックス 8">
            <a:extLst>
              <a:ext uri="{FF2B5EF4-FFF2-40B4-BE49-F238E27FC236}">
                <a16:creationId xmlns:a16="http://schemas.microsoft.com/office/drawing/2014/main" id="{CEBD4F6F-203C-A44B-AC37-3DA829C3CC72}"/>
              </a:ext>
            </a:extLst>
          </p:cNvPr>
          <p:cNvSpPr txBox="1"/>
          <p:nvPr/>
        </p:nvSpPr>
        <p:spPr>
          <a:xfrm>
            <a:off x="1534886" y="5199297"/>
            <a:ext cx="2954655" cy="646331"/>
          </a:xfrm>
          <a:prstGeom prst="rect">
            <a:avLst/>
          </a:prstGeom>
          <a:noFill/>
        </p:spPr>
        <p:txBody>
          <a:bodyPr wrap="none" rtlCol="0">
            <a:spAutoFit/>
          </a:bodyPr>
          <a:lstStyle/>
          <a:p>
            <a:r>
              <a:rPr kumimoji="1" lang="ja-JP" altLang="en-US" sz="3600" dirty="0"/>
              <a:t>クライアント</a:t>
            </a:r>
          </a:p>
        </p:txBody>
      </p:sp>
      <p:sp>
        <p:nvSpPr>
          <p:cNvPr id="10" name="テキスト ボックス 9">
            <a:extLst>
              <a:ext uri="{FF2B5EF4-FFF2-40B4-BE49-F238E27FC236}">
                <a16:creationId xmlns:a16="http://schemas.microsoft.com/office/drawing/2014/main" id="{BBD5EE23-EB03-6347-BA96-3F65291909EB}"/>
              </a:ext>
            </a:extLst>
          </p:cNvPr>
          <p:cNvSpPr txBox="1"/>
          <p:nvPr/>
        </p:nvSpPr>
        <p:spPr>
          <a:xfrm>
            <a:off x="7957457" y="5199296"/>
            <a:ext cx="1569660" cy="646331"/>
          </a:xfrm>
          <a:prstGeom prst="rect">
            <a:avLst/>
          </a:prstGeom>
          <a:noFill/>
        </p:spPr>
        <p:txBody>
          <a:bodyPr wrap="none" rtlCol="0">
            <a:spAutoFit/>
          </a:bodyPr>
          <a:lstStyle/>
          <a:p>
            <a:r>
              <a:rPr kumimoji="1" lang="ja-JP" altLang="en-US" sz="3600" dirty="0"/>
              <a:t>サーバ</a:t>
            </a:r>
          </a:p>
        </p:txBody>
      </p:sp>
      <p:pic>
        <p:nvPicPr>
          <p:cNvPr id="11" name="図 10">
            <a:extLst>
              <a:ext uri="{FF2B5EF4-FFF2-40B4-BE49-F238E27FC236}">
                <a16:creationId xmlns:a16="http://schemas.microsoft.com/office/drawing/2014/main" id="{3141EAAE-46CF-8543-8BB6-0E3E6A500F1E}"/>
              </a:ext>
            </a:extLst>
          </p:cNvPr>
          <p:cNvPicPr>
            <a:picLocks noChangeAspect="1"/>
          </p:cNvPicPr>
          <p:nvPr/>
        </p:nvPicPr>
        <p:blipFill>
          <a:blip r:embed="rId4"/>
          <a:stretch>
            <a:fillRect/>
          </a:stretch>
        </p:blipFill>
        <p:spPr>
          <a:xfrm>
            <a:off x="514350" y="2692621"/>
            <a:ext cx="1612900" cy="1625600"/>
          </a:xfrm>
          <a:prstGeom prst="rect">
            <a:avLst/>
          </a:prstGeom>
        </p:spPr>
      </p:pic>
      <p:pic>
        <p:nvPicPr>
          <p:cNvPr id="12" name="図 11">
            <a:extLst>
              <a:ext uri="{FF2B5EF4-FFF2-40B4-BE49-F238E27FC236}">
                <a16:creationId xmlns:a16="http://schemas.microsoft.com/office/drawing/2014/main" id="{837C80B3-4BEA-5040-89E2-9A811B2D8B1C}"/>
              </a:ext>
            </a:extLst>
          </p:cNvPr>
          <p:cNvPicPr>
            <a:picLocks noChangeAspect="1"/>
          </p:cNvPicPr>
          <p:nvPr/>
        </p:nvPicPr>
        <p:blipFill>
          <a:blip r:embed="rId5"/>
          <a:stretch>
            <a:fillRect/>
          </a:stretch>
        </p:blipFill>
        <p:spPr>
          <a:xfrm>
            <a:off x="10374054" y="2471056"/>
            <a:ext cx="1308100" cy="1879600"/>
          </a:xfrm>
          <a:prstGeom prst="rect">
            <a:avLst/>
          </a:prstGeom>
        </p:spPr>
      </p:pic>
    </p:spTree>
    <p:extLst>
      <p:ext uri="{BB962C8B-B14F-4D97-AF65-F5344CB8AC3E}">
        <p14:creationId xmlns:p14="http://schemas.microsoft.com/office/powerpoint/2010/main" val="2639471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C62D75E-2C8E-FA4E-9736-6838738A88E0}"/>
              </a:ext>
            </a:extLst>
          </p:cNvPr>
          <p:cNvPicPr>
            <a:picLocks noChangeAspect="1"/>
          </p:cNvPicPr>
          <p:nvPr/>
        </p:nvPicPr>
        <p:blipFill>
          <a:blip r:embed="rId3"/>
          <a:stretch>
            <a:fillRect/>
          </a:stretch>
        </p:blipFill>
        <p:spPr>
          <a:xfrm>
            <a:off x="1" y="408507"/>
            <a:ext cx="12191998" cy="5978973"/>
          </a:xfrm>
          <a:prstGeom prst="rect">
            <a:avLst/>
          </a:prstGeom>
        </p:spPr>
      </p:pic>
      <p:sp>
        <p:nvSpPr>
          <p:cNvPr id="5" name="タイトル 4">
            <a:extLst>
              <a:ext uri="{FF2B5EF4-FFF2-40B4-BE49-F238E27FC236}">
                <a16:creationId xmlns:a16="http://schemas.microsoft.com/office/drawing/2014/main" id="{9D72EEAD-C5B9-2848-B43A-D3E7128EC884}"/>
              </a:ext>
            </a:extLst>
          </p:cNvPr>
          <p:cNvSpPr>
            <a:spLocks noGrp="1"/>
          </p:cNvSpPr>
          <p:nvPr>
            <p:ph type="title"/>
          </p:nvPr>
        </p:nvSpPr>
        <p:spPr>
          <a:xfrm>
            <a:off x="52197" y="4202448"/>
            <a:ext cx="5228125" cy="1752599"/>
          </a:xfrm>
        </p:spPr>
        <p:txBody>
          <a:bodyPr/>
          <a:lstStyle/>
          <a:p>
            <a:r>
              <a:rPr lang="ja-JP" altLang="en-US" dirty="0"/>
              <a:t>分散処理</a:t>
            </a:r>
          </a:p>
        </p:txBody>
      </p:sp>
      <p:sp>
        <p:nvSpPr>
          <p:cNvPr id="6" name="テキスト ボックス 5">
            <a:extLst>
              <a:ext uri="{FF2B5EF4-FFF2-40B4-BE49-F238E27FC236}">
                <a16:creationId xmlns:a16="http://schemas.microsoft.com/office/drawing/2014/main" id="{6D06FC84-D9A4-A346-B541-7CC6260495CD}"/>
              </a:ext>
            </a:extLst>
          </p:cNvPr>
          <p:cNvSpPr txBox="1"/>
          <p:nvPr/>
        </p:nvSpPr>
        <p:spPr>
          <a:xfrm>
            <a:off x="3024737" y="3397993"/>
            <a:ext cx="4511171" cy="646331"/>
          </a:xfrm>
          <a:prstGeom prst="rect">
            <a:avLst/>
          </a:prstGeom>
          <a:noFill/>
        </p:spPr>
        <p:txBody>
          <a:bodyPr wrap="none" rtlCol="0">
            <a:spAutoFit/>
          </a:bodyPr>
          <a:lstStyle/>
          <a:p>
            <a:r>
              <a:rPr lang="ja-JP" altLang="en-US" sz="3600" dirty="0"/>
              <a:t>管理ノード（</a:t>
            </a:r>
            <a:r>
              <a:rPr lang="en-US" altLang="ja-JP" sz="3600" dirty="0"/>
              <a:t>Proxy</a:t>
            </a:r>
            <a:r>
              <a:rPr lang="ja-JP" altLang="en-US" sz="3600" dirty="0"/>
              <a:t>）</a:t>
            </a:r>
            <a:endParaRPr kumimoji="1" lang="ja-JP" altLang="en-US" sz="3600" dirty="0"/>
          </a:p>
        </p:txBody>
      </p:sp>
      <p:pic>
        <p:nvPicPr>
          <p:cNvPr id="3" name="図 2">
            <a:extLst>
              <a:ext uri="{FF2B5EF4-FFF2-40B4-BE49-F238E27FC236}">
                <a16:creationId xmlns:a16="http://schemas.microsoft.com/office/drawing/2014/main" id="{F4784503-E8EE-A148-ABE8-6725E8D2A0CC}"/>
              </a:ext>
            </a:extLst>
          </p:cNvPr>
          <p:cNvPicPr>
            <a:picLocks noChangeAspect="1"/>
          </p:cNvPicPr>
          <p:nvPr/>
        </p:nvPicPr>
        <p:blipFill>
          <a:blip r:embed="rId4"/>
          <a:stretch>
            <a:fillRect/>
          </a:stretch>
        </p:blipFill>
        <p:spPr>
          <a:xfrm>
            <a:off x="4660900" y="2267060"/>
            <a:ext cx="2133600" cy="698500"/>
          </a:xfrm>
          <a:prstGeom prst="rect">
            <a:avLst/>
          </a:prstGeom>
        </p:spPr>
      </p:pic>
    </p:spTree>
    <p:extLst>
      <p:ext uri="{BB962C8B-B14F-4D97-AF65-F5344CB8AC3E}">
        <p14:creationId xmlns:p14="http://schemas.microsoft.com/office/powerpoint/2010/main" val="2680468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視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視差</Template>
  <TotalTime>15135</TotalTime>
  <Words>1961</Words>
  <Application>Microsoft Macintosh PowerPoint</Application>
  <PresentationFormat>ワイド画面</PresentationFormat>
  <Paragraphs>386</Paragraphs>
  <Slides>57</Slides>
  <Notes>57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57</vt:i4>
      </vt:variant>
    </vt:vector>
  </HeadingPairs>
  <TitlesOfParts>
    <vt:vector size="63" baseType="lpstr">
      <vt:lpstr>HGｺﾞｼｯｸM</vt:lpstr>
      <vt:lpstr>Yu Gothic</vt:lpstr>
      <vt:lpstr>Arial</vt:lpstr>
      <vt:lpstr>Corbel</vt:lpstr>
      <vt:lpstr>Lucida Grande</vt:lpstr>
      <vt:lpstr>視差</vt:lpstr>
      <vt:lpstr>ディープラニング入門 第１５回</vt:lpstr>
      <vt:lpstr>PowerPoint プレゼンテーション</vt:lpstr>
      <vt:lpstr>コピー＆ペースト用のテキスト</vt:lpstr>
      <vt:lpstr>今日の授業の内容</vt:lpstr>
      <vt:lpstr>PowerPoint プレゼンテーション</vt:lpstr>
      <vt:lpstr>データとその分析手法</vt:lpstr>
      <vt:lpstr>Jubatusの特徴</vt:lpstr>
      <vt:lpstr>Jubatusの最も基本的なシステム構成</vt:lpstr>
      <vt:lpstr>分散処理</vt:lpstr>
      <vt:lpstr>データの分析を行う際の分散処理の方式</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外れ値検知の方法（LOF）</vt:lpstr>
      <vt:lpstr>PowerPoint プレゼンテーション</vt:lpstr>
      <vt:lpstr>PowerPoint プレゼンテーション</vt:lpstr>
      <vt:lpstr>外れ値検知の方法（LOF）</vt:lpstr>
      <vt:lpstr>PowerPoint プレゼンテーション</vt:lpstr>
      <vt:lpstr>PowerPoint プレゼンテーション</vt:lpstr>
      <vt:lpstr>KDD Cup 99</vt:lpstr>
      <vt:lpstr>KDD Cup 99 Data</vt:lpstr>
      <vt:lpstr>PowerPoint プレゼンテーション</vt:lpstr>
      <vt:lpstr>PowerPoint プレゼンテーション</vt:lpstr>
      <vt:lpstr>PowerPoint プレゼンテーション</vt:lpstr>
      <vt:lpstr>PowerPoint プレゼンテーション</vt:lpstr>
      <vt:lpstr>KDD Cup 99 Data</vt:lpstr>
      <vt:lpstr>PowerPoint プレゼンテーション</vt:lpstr>
      <vt:lpstr>PowerPoint プレゼンテーション</vt:lpstr>
      <vt:lpstr>KDD Cup 99 Data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Jubatusで利用できるデータ形式</vt:lpstr>
      <vt:lpstr>自由課題</vt:lpstr>
      <vt:lpstr>クラス内コンペティションのURL</vt:lpstr>
      <vt:lpstr>クラス内コンペティション参加のURL</vt:lpstr>
      <vt:lpstr>提出ファイル作成用サンプルプログラム</vt:lpstr>
      <vt:lpstr>PowerPoint プレゼンテーション</vt:lpstr>
      <vt:lpstr>これから卒業するみなさんへ</vt:lpstr>
      <vt:lpstr>１．野心的であること</vt:lpstr>
      <vt:lpstr>１０，０００時間  ２時間×５０００日→年３６５日で１４年  ８時間×１２５０日→年２５０日で５年 ＋早起き １０時間×１０００日→年３００日で３年 </vt:lpstr>
      <vt:lpstr>１年間の感覚的な長さ＝１÷年齢  より正確にいうと、 今年の新しい経験÷今までの経験  いままでと同じことをしていると、ふり返ると、あっという間に時間が過ぎてしまっている </vt:lpstr>
      <vt:lpstr>３．本を読むこと</vt:lpstr>
      <vt:lpstr>PowerPoint プレゼンテーション</vt:lpstr>
      <vt:lpstr>４．人のつながりを大切にする</vt:lpstr>
      <vt:lpstr>５．座右の銘（判断基準）をもつこと</vt:lpstr>
      <vt:lpstr>これから卒業するみなさんへ</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ディープラニング入門</dc:title>
  <dc:creator>中谷賢一</dc:creator>
  <cp:lastModifiedBy>中谷賢一</cp:lastModifiedBy>
  <cp:revision>388</cp:revision>
  <cp:lastPrinted>2018-02-04T17:10:09Z</cp:lastPrinted>
  <dcterms:created xsi:type="dcterms:W3CDTF">2017-09-26T07:21:28Z</dcterms:created>
  <dcterms:modified xsi:type="dcterms:W3CDTF">2018-02-04T17:28:45Z</dcterms:modified>
</cp:coreProperties>
</file>