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70" r:id="rId3"/>
    <p:sldId id="315" r:id="rId4"/>
    <p:sldId id="314" r:id="rId5"/>
    <p:sldId id="305" r:id="rId6"/>
    <p:sldId id="317" r:id="rId7"/>
    <p:sldId id="316" r:id="rId8"/>
    <p:sldId id="318" r:id="rId9"/>
    <p:sldId id="319" r:id="rId10"/>
    <p:sldId id="320" r:id="rId11"/>
    <p:sldId id="310" r:id="rId12"/>
    <p:sldId id="311" r:id="rId13"/>
    <p:sldId id="312" r:id="rId14"/>
    <p:sldId id="285" r:id="rId15"/>
    <p:sldId id="322" r:id="rId16"/>
    <p:sldId id="323" r:id="rId17"/>
    <p:sldId id="324" r:id="rId18"/>
    <p:sldId id="326" r:id="rId19"/>
    <p:sldId id="327" r:id="rId20"/>
    <p:sldId id="328" r:id="rId21"/>
    <p:sldId id="329" r:id="rId22"/>
    <p:sldId id="330" r:id="rId23"/>
    <p:sldId id="331" r:id="rId24"/>
    <p:sldId id="332" r:id="rId25"/>
    <p:sldId id="296" r:id="rId26"/>
    <p:sldId id="32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p:restoredTop sz="77758" autoAdjust="0"/>
  </p:normalViewPr>
  <p:slideViewPr>
    <p:cSldViewPr snapToGrid="0" snapToObjects="1">
      <p:cViewPr varScale="1">
        <p:scale>
          <a:sx n="73" d="100"/>
          <a:sy n="73" d="100"/>
        </p:scale>
        <p:origin x="56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1793E-C1B4-6A40-AD01-71D613AEAE0B}" type="datetimeFigureOut">
              <a:rPr kumimoji="1" lang="ja-JP" altLang="en-US" smtClean="0"/>
              <a:t>2017/10/26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36DD31-CDC4-6E48-BC19-C8497CB9C430}" type="slidenum">
              <a:rPr kumimoji="1" lang="ja-JP" altLang="en-US" smtClean="0"/>
              <a:t>‹#›</a:t>
            </a:fld>
            <a:endParaRPr kumimoji="1" lang="ja-JP" altLang="en-US"/>
          </a:p>
        </p:txBody>
      </p:sp>
    </p:spTree>
    <p:extLst>
      <p:ext uri="{BB962C8B-B14F-4D97-AF65-F5344CB8AC3E}">
        <p14:creationId xmlns:p14="http://schemas.microsoft.com/office/powerpoint/2010/main" val="103671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3A346-FEDB-BF4B-A0FA-332C20871016}" type="datetimeFigureOut">
              <a:rPr kumimoji="1" lang="ja-JP" altLang="en-US" smtClean="0"/>
              <a:t>2017/10/26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B262-1AE8-E14F-8620-8021C4CD87D9}" type="slidenum">
              <a:rPr kumimoji="1" lang="ja-JP" altLang="en-US" smtClean="0"/>
              <a:t>‹#›</a:t>
            </a:fld>
            <a:endParaRPr kumimoji="1" lang="ja-JP" altLang="en-US"/>
          </a:p>
        </p:txBody>
      </p:sp>
    </p:spTree>
    <p:extLst>
      <p:ext uri="{BB962C8B-B14F-4D97-AF65-F5344CB8AC3E}">
        <p14:creationId xmlns:p14="http://schemas.microsoft.com/office/powerpoint/2010/main" val="12902342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a:t>
            </a:fld>
            <a:endParaRPr kumimoji="1" lang="ja-JP" altLang="en-US"/>
          </a:p>
        </p:txBody>
      </p:sp>
    </p:spTree>
    <p:extLst>
      <p:ext uri="{BB962C8B-B14F-4D97-AF65-F5344CB8AC3E}">
        <p14:creationId xmlns:p14="http://schemas.microsoft.com/office/powerpoint/2010/main" val="177598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12</a:t>
            </a:fld>
            <a:endParaRPr kumimoji="1" lang="ja-JP" altLang="en-US"/>
          </a:p>
        </p:txBody>
      </p:sp>
    </p:spTree>
    <p:extLst>
      <p:ext uri="{BB962C8B-B14F-4D97-AF65-F5344CB8AC3E}">
        <p14:creationId xmlns:p14="http://schemas.microsoft.com/office/powerpoint/2010/main" val="43167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13</a:t>
            </a:fld>
            <a:endParaRPr kumimoji="1" lang="ja-JP" altLang="en-US"/>
          </a:p>
        </p:txBody>
      </p:sp>
    </p:spTree>
    <p:extLst>
      <p:ext uri="{BB962C8B-B14F-4D97-AF65-F5344CB8AC3E}">
        <p14:creationId xmlns:p14="http://schemas.microsoft.com/office/powerpoint/2010/main" val="151753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14</a:t>
            </a:fld>
            <a:endParaRPr kumimoji="1" lang="ja-JP" altLang="en-US"/>
          </a:p>
        </p:txBody>
      </p:sp>
    </p:spTree>
    <p:extLst>
      <p:ext uri="{BB962C8B-B14F-4D97-AF65-F5344CB8AC3E}">
        <p14:creationId xmlns:p14="http://schemas.microsoft.com/office/powerpoint/2010/main" val="134556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15</a:t>
            </a:fld>
            <a:endParaRPr kumimoji="1" lang="ja-JP" altLang="en-US"/>
          </a:p>
        </p:txBody>
      </p:sp>
    </p:spTree>
    <p:extLst>
      <p:ext uri="{BB962C8B-B14F-4D97-AF65-F5344CB8AC3E}">
        <p14:creationId xmlns:p14="http://schemas.microsoft.com/office/powerpoint/2010/main" val="105898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16</a:t>
            </a:fld>
            <a:endParaRPr kumimoji="1" lang="ja-JP" altLang="en-US"/>
          </a:p>
        </p:txBody>
      </p:sp>
    </p:spTree>
    <p:extLst>
      <p:ext uri="{BB962C8B-B14F-4D97-AF65-F5344CB8AC3E}">
        <p14:creationId xmlns:p14="http://schemas.microsoft.com/office/powerpoint/2010/main" val="1562500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17</a:t>
            </a:fld>
            <a:endParaRPr kumimoji="1" lang="ja-JP" altLang="en-US"/>
          </a:p>
        </p:txBody>
      </p:sp>
    </p:spTree>
    <p:extLst>
      <p:ext uri="{BB962C8B-B14F-4D97-AF65-F5344CB8AC3E}">
        <p14:creationId xmlns:p14="http://schemas.microsoft.com/office/powerpoint/2010/main" val="104933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18</a:t>
            </a:fld>
            <a:endParaRPr kumimoji="1" lang="ja-JP" altLang="en-US"/>
          </a:p>
        </p:txBody>
      </p:sp>
    </p:spTree>
    <p:extLst>
      <p:ext uri="{BB962C8B-B14F-4D97-AF65-F5344CB8AC3E}">
        <p14:creationId xmlns:p14="http://schemas.microsoft.com/office/powerpoint/2010/main" val="129030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19</a:t>
            </a:fld>
            <a:endParaRPr kumimoji="1" lang="ja-JP" altLang="en-US"/>
          </a:p>
        </p:txBody>
      </p:sp>
    </p:spTree>
    <p:extLst>
      <p:ext uri="{BB962C8B-B14F-4D97-AF65-F5344CB8AC3E}">
        <p14:creationId xmlns:p14="http://schemas.microsoft.com/office/powerpoint/2010/main" val="77106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ストグラムの累積度数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輝度値０から画素数を累積したもの</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のグラフの傾きが一定になるように変換する処理です。こうすることによって、コントラストが悪かったり、明るさが偏っている画像の全体的なバランスを改善することが可能になります。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20</a:t>
            </a:fld>
            <a:endParaRPr kumimoji="1" lang="ja-JP" altLang="en-US"/>
          </a:p>
        </p:txBody>
      </p:sp>
    </p:spTree>
    <p:extLst>
      <p:ext uri="{BB962C8B-B14F-4D97-AF65-F5344CB8AC3E}">
        <p14:creationId xmlns:p14="http://schemas.microsoft.com/office/powerpoint/2010/main" val="1433590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ストグラムの累積度数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輝度値０から画素数を累積したもの</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のグラフの傾きが一定になるように変換する処理です。こうすることによって、コントラストが悪かったり、明るさが偏っている画像の全体的なバランスを改善することが可能になります。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21</a:t>
            </a:fld>
            <a:endParaRPr kumimoji="1" lang="ja-JP" altLang="en-US"/>
          </a:p>
        </p:txBody>
      </p:sp>
    </p:spTree>
    <p:extLst>
      <p:ext uri="{BB962C8B-B14F-4D97-AF65-F5344CB8AC3E}">
        <p14:creationId xmlns:p14="http://schemas.microsoft.com/office/powerpoint/2010/main" val="148994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a:t>
            </a:fld>
            <a:endParaRPr kumimoji="1" lang="ja-JP" altLang="en-US"/>
          </a:p>
        </p:txBody>
      </p:sp>
    </p:spTree>
    <p:extLst>
      <p:ext uri="{BB962C8B-B14F-4D97-AF65-F5344CB8AC3E}">
        <p14:creationId xmlns:p14="http://schemas.microsoft.com/office/powerpoint/2010/main" val="157382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ストグラムの累積度数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輝度値０から画素数を累積したもの</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のグラフの傾きが一定になるように変換する処理です。こうすることによって、コントラストが悪かったり、明るさが偏っている画像の全体的なバランスを改善することが可能になります。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22</a:t>
            </a:fld>
            <a:endParaRPr kumimoji="1" lang="ja-JP" altLang="en-US"/>
          </a:p>
        </p:txBody>
      </p:sp>
    </p:spTree>
    <p:extLst>
      <p:ext uri="{BB962C8B-B14F-4D97-AF65-F5344CB8AC3E}">
        <p14:creationId xmlns:p14="http://schemas.microsoft.com/office/powerpoint/2010/main" val="32335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23</a:t>
            </a:fld>
            <a:endParaRPr kumimoji="1" lang="ja-JP" altLang="en-US"/>
          </a:p>
        </p:txBody>
      </p:sp>
    </p:spTree>
    <p:extLst>
      <p:ext uri="{BB962C8B-B14F-4D97-AF65-F5344CB8AC3E}">
        <p14:creationId xmlns:p14="http://schemas.microsoft.com/office/powerpoint/2010/main" val="534016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24</a:t>
            </a:fld>
            <a:endParaRPr kumimoji="1" lang="ja-JP" altLang="en-US"/>
          </a:p>
        </p:txBody>
      </p:sp>
    </p:spTree>
    <p:extLst>
      <p:ext uri="{BB962C8B-B14F-4D97-AF65-F5344CB8AC3E}">
        <p14:creationId xmlns:p14="http://schemas.microsoft.com/office/powerpoint/2010/main" val="1058555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25</a:t>
            </a:fld>
            <a:endParaRPr kumimoji="1" lang="ja-JP" altLang="en-US"/>
          </a:p>
        </p:txBody>
      </p:sp>
    </p:spTree>
    <p:extLst>
      <p:ext uri="{BB962C8B-B14F-4D97-AF65-F5344CB8AC3E}">
        <p14:creationId xmlns:p14="http://schemas.microsoft.com/office/powerpoint/2010/main" val="1345562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26</a:t>
            </a:fld>
            <a:endParaRPr kumimoji="1" lang="ja-JP" altLang="en-US"/>
          </a:p>
        </p:txBody>
      </p:sp>
    </p:spTree>
    <p:extLst>
      <p:ext uri="{BB962C8B-B14F-4D97-AF65-F5344CB8AC3E}">
        <p14:creationId xmlns:p14="http://schemas.microsoft.com/office/powerpoint/2010/main" val="88010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a:t>
            </a:fld>
            <a:endParaRPr kumimoji="1" lang="ja-JP" altLang="en-US"/>
          </a:p>
        </p:txBody>
      </p:sp>
    </p:spTree>
    <p:extLst>
      <p:ext uri="{BB962C8B-B14F-4D97-AF65-F5344CB8AC3E}">
        <p14:creationId xmlns:p14="http://schemas.microsoft.com/office/powerpoint/2010/main" val="132708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a:t>
            </a:fld>
            <a:endParaRPr kumimoji="1" lang="ja-JP" altLang="en-US"/>
          </a:p>
        </p:txBody>
      </p:sp>
    </p:spTree>
    <p:extLst>
      <p:ext uri="{BB962C8B-B14F-4D97-AF65-F5344CB8AC3E}">
        <p14:creationId xmlns:p14="http://schemas.microsoft.com/office/powerpoint/2010/main" val="96922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6</a:t>
            </a:fld>
            <a:endParaRPr kumimoji="1" lang="ja-JP" altLang="en-US"/>
          </a:p>
        </p:txBody>
      </p:sp>
    </p:spTree>
    <p:extLst>
      <p:ext uri="{BB962C8B-B14F-4D97-AF65-F5344CB8AC3E}">
        <p14:creationId xmlns:p14="http://schemas.microsoft.com/office/powerpoint/2010/main" val="143020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7</a:t>
            </a:fld>
            <a:endParaRPr kumimoji="1" lang="ja-JP" altLang="en-US"/>
          </a:p>
        </p:txBody>
      </p:sp>
    </p:spTree>
    <p:extLst>
      <p:ext uri="{BB962C8B-B14F-4D97-AF65-F5344CB8AC3E}">
        <p14:creationId xmlns:p14="http://schemas.microsoft.com/office/powerpoint/2010/main" val="49997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9</a:t>
            </a:fld>
            <a:endParaRPr kumimoji="1" lang="ja-JP" altLang="en-US"/>
          </a:p>
        </p:txBody>
      </p:sp>
    </p:spTree>
    <p:extLst>
      <p:ext uri="{BB962C8B-B14F-4D97-AF65-F5344CB8AC3E}">
        <p14:creationId xmlns:p14="http://schemas.microsoft.com/office/powerpoint/2010/main" val="184900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10</a:t>
            </a:fld>
            <a:endParaRPr kumimoji="1" lang="ja-JP" altLang="en-US"/>
          </a:p>
        </p:txBody>
      </p:sp>
    </p:spTree>
    <p:extLst>
      <p:ext uri="{BB962C8B-B14F-4D97-AF65-F5344CB8AC3E}">
        <p14:creationId xmlns:p14="http://schemas.microsoft.com/office/powerpoint/2010/main" val="194333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11</a:t>
            </a:fld>
            <a:endParaRPr kumimoji="1" lang="ja-JP" altLang="en-US"/>
          </a:p>
        </p:txBody>
      </p:sp>
    </p:spTree>
    <p:extLst>
      <p:ext uri="{BB962C8B-B14F-4D97-AF65-F5344CB8AC3E}">
        <p14:creationId xmlns:p14="http://schemas.microsoft.com/office/powerpoint/2010/main" val="134275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revast-blog.com/top/wp-content/uploads/2015/04/AlexNet.png" TargetMode="External"/><Relationship Id="rId4" Type="http://schemas.openxmlformats.org/officeDocument/2006/relationships/image" Target="../media/image9.png"/><Relationship Id="rId5" Type="http://schemas.openxmlformats.org/officeDocument/2006/relationships/hyperlink" Target="http://papers.nips.cc/paper/4824-imagenet-classification-with-deep-convolutional-neural-networks.pdf"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0932" y="912235"/>
            <a:ext cx="8574622" cy="2616199"/>
          </a:xfrm>
        </p:spPr>
        <p:txBody>
          <a:bodyPr/>
          <a:lstStyle/>
          <a:p>
            <a:r>
              <a:rPr lang="ja-JP" altLang="en-US" dirty="0"/>
              <a:t>ディープラニング</a:t>
            </a:r>
            <a:r>
              <a:rPr lang="ja-JP" altLang="en-US" dirty="0" smtClean="0"/>
              <a:t>入門</a:t>
            </a:r>
            <a:r>
              <a:rPr lang="en-US" altLang="ja-JP" dirty="0"/>
              <a:t/>
            </a:r>
            <a:br>
              <a:rPr lang="en-US" altLang="ja-JP" dirty="0"/>
            </a:br>
            <a:r>
              <a:rPr lang="ja-JP" altLang="en-US" dirty="0" smtClean="0"/>
              <a:t>第４回</a:t>
            </a:r>
            <a:endParaRPr kumimoji="1" lang="ja-JP" altLang="en-US" dirty="0"/>
          </a:p>
        </p:txBody>
      </p:sp>
    </p:spTree>
    <p:extLst>
      <p:ext uri="{BB962C8B-B14F-4D97-AF65-F5344CB8AC3E}">
        <p14:creationId xmlns:p14="http://schemas.microsoft.com/office/powerpoint/2010/main" val="89760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844060" y="5890847"/>
            <a:ext cx="10676321" cy="461665"/>
          </a:xfrm>
          <a:prstGeom prst="rect">
            <a:avLst/>
          </a:prstGeom>
          <a:noFill/>
        </p:spPr>
        <p:txBody>
          <a:bodyPr wrap="none" rtlCol="0">
            <a:spAutoFit/>
          </a:bodyPr>
          <a:lstStyle/>
          <a:p>
            <a:r>
              <a:rPr lang="en-US" altLang="ja-JP" sz="2400" dirty="0"/>
              <a:t>FTP/SFTP/SCP</a:t>
            </a:r>
            <a:r>
              <a:rPr kumimoji="1" lang="ja-JP" altLang="en-US" sz="2400" dirty="0" smtClean="0"/>
              <a:t>でファイル転送する時に利用するクライアント用ソフトウエア</a:t>
            </a:r>
            <a:endParaRPr kumimoji="1" lang="ja-JP" altLang="en-US" sz="2400" dirty="0"/>
          </a:p>
        </p:txBody>
      </p:sp>
      <p:sp>
        <p:nvSpPr>
          <p:cNvPr id="5" name="テキスト ボックス 4"/>
          <p:cNvSpPr txBox="1"/>
          <p:nvPr/>
        </p:nvSpPr>
        <p:spPr>
          <a:xfrm>
            <a:off x="797831" y="190120"/>
            <a:ext cx="1733167" cy="646331"/>
          </a:xfrm>
          <a:prstGeom prst="rect">
            <a:avLst/>
          </a:prstGeom>
          <a:noFill/>
        </p:spPr>
        <p:txBody>
          <a:bodyPr wrap="none" rtlCol="0">
            <a:spAutoFit/>
          </a:bodyPr>
          <a:lstStyle/>
          <a:p>
            <a:r>
              <a:rPr kumimoji="1" lang="en-US" altLang="ja-JP" sz="3600" dirty="0" err="1" smtClean="0"/>
              <a:t>WinSCP</a:t>
            </a:r>
            <a:endParaRPr kumimoji="1" lang="ja-JP" altLang="en-US" sz="3600" dirty="0"/>
          </a:p>
        </p:txBody>
      </p:sp>
      <p:pic>
        <p:nvPicPr>
          <p:cNvPr id="2049" name="Picture 1" descr="age17image3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31" y="836451"/>
            <a:ext cx="8877197" cy="481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9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テキスト ボックス 3"/>
          <p:cNvSpPr txBox="1"/>
          <p:nvPr/>
        </p:nvSpPr>
        <p:spPr>
          <a:xfrm>
            <a:off x="8460806" y="302458"/>
            <a:ext cx="3372911" cy="1323439"/>
          </a:xfrm>
          <a:prstGeom prst="rect">
            <a:avLst/>
          </a:prstGeom>
          <a:noFill/>
        </p:spPr>
        <p:txBody>
          <a:bodyPr wrap="none" rtlCol="0">
            <a:spAutoFit/>
          </a:bodyPr>
          <a:lstStyle/>
          <a:p>
            <a:r>
              <a:rPr kumimoji="1" lang="ja-JP" altLang="en-US" sz="4000" dirty="0" smtClean="0"/>
              <a:t>過学習</a:t>
            </a:r>
            <a:endParaRPr kumimoji="1" lang="en-US" altLang="ja-JP" sz="4000" dirty="0" smtClean="0"/>
          </a:p>
          <a:p>
            <a:r>
              <a:rPr kumimoji="1" lang="en-US" altLang="ja-JP" sz="4000" dirty="0" smtClean="0"/>
              <a:t>(High variance)</a:t>
            </a:r>
          </a:p>
        </p:txBody>
      </p:sp>
      <p:pic>
        <p:nvPicPr>
          <p:cNvPr id="6145" name="Picture 1" descr="age14image98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32" y="1625897"/>
            <a:ext cx="11471120" cy="305161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2824862" y="4974193"/>
            <a:ext cx="7986827" cy="1323439"/>
          </a:xfrm>
          <a:prstGeom prst="rect">
            <a:avLst/>
          </a:prstGeom>
          <a:noFill/>
        </p:spPr>
        <p:txBody>
          <a:bodyPr wrap="square" rtlCol="0">
            <a:spAutoFit/>
          </a:bodyPr>
          <a:lstStyle/>
          <a:p>
            <a:r>
              <a:rPr kumimoji="1" lang="ja-JP" altLang="en-US" sz="4000" dirty="0" smtClean="0"/>
              <a:t>・モデルのデータが少ない</a:t>
            </a:r>
            <a:endParaRPr kumimoji="1" lang="en-US" altLang="ja-JP" sz="4000" dirty="0" smtClean="0"/>
          </a:p>
          <a:p>
            <a:r>
              <a:rPr kumimoji="1" lang="ja-JP" altLang="en-US" sz="4000" dirty="0" smtClean="0"/>
              <a:t>・モデルが複雑すぎる</a:t>
            </a:r>
            <a:endParaRPr kumimoji="1" lang="ja-JP" altLang="en-US" sz="4000" dirty="0"/>
          </a:p>
        </p:txBody>
      </p:sp>
      <p:sp>
        <p:nvSpPr>
          <p:cNvPr id="8" name="テキスト ボックス 7"/>
          <p:cNvSpPr txBox="1"/>
          <p:nvPr/>
        </p:nvSpPr>
        <p:spPr>
          <a:xfrm>
            <a:off x="5494454" y="644771"/>
            <a:ext cx="1210588" cy="707886"/>
          </a:xfrm>
          <a:prstGeom prst="rect">
            <a:avLst/>
          </a:prstGeom>
          <a:noFill/>
        </p:spPr>
        <p:txBody>
          <a:bodyPr wrap="none" rtlCol="0">
            <a:spAutoFit/>
          </a:bodyPr>
          <a:lstStyle/>
          <a:p>
            <a:r>
              <a:rPr kumimoji="1" lang="ja-JP" altLang="en-US" sz="4000" smtClean="0"/>
              <a:t>適切</a:t>
            </a:r>
            <a:endParaRPr kumimoji="1" lang="ja-JP" altLang="en-US" sz="4000" dirty="0"/>
          </a:p>
        </p:txBody>
      </p:sp>
      <p:sp>
        <p:nvSpPr>
          <p:cNvPr id="9" name="テキスト ボックス 8"/>
          <p:cNvSpPr txBox="1"/>
          <p:nvPr/>
        </p:nvSpPr>
        <p:spPr>
          <a:xfrm>
            <a:off x="1673901" y="621327"/>
            <a:ext cx="2145139" cy="707886"/>
          </a:xfrm>
          <a:prstGeom prst="rect">
            <a:avLst/>
          </a:prstGeom>
          <a:noFill/>
        </p:spPr>
        <p:txBody>
          <a:bodyPr wrap="none" rtlCol="0">
            <a:spAutoFit/>
          </a:bodyPr>
          <a:lstStyle/>
          <a:p>
            <a:r>
              <a:rPr kumimoji="1" lang="en-US" altLang="ja-JP" sz="4000" smtClean="0"/>
              <a:t>High bias</a:t>
            </a:r>
            <a:endParaRPr kumimoji="1" lang="ja-JP" altLang="en-US" sz="4000" dirty="0"/>
          </a:p>
        </p:txBody>
      </p:sp>
    </p:spTree>
    <p:extLst>
      <p:ext uri="{BB962C8B-B14F-4D97-AF65-F5344CB8AC3E}">
        <p14:creationId xmlns:p14="http://schemas.microsoft.com/office/powerpoint/2010/main" val="56675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69" name="Picture 1" descr="age15image4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76" y="0"/>
            <a:ext cx="8106509" cy="674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7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3" name="Picture 1" descr="age16image8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23" y="307731"/>
            <a:ext cx="11427872" cy="624253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線コネクタ 2"/>
          <p:cNvCxnSpPr/>
          <p:nvPr/>
        </p:nvCxnSpPr>
        <p:spPr>
          <a:xfrm>
            <a:off x="1125415" y="1477108"/>
            <a:ext cx="7128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8405446" y="2180492"/>
            <a:ext cx="3057247" cy="584775"/>
          </a:xfrm>
          <a:prstGeom prst="rect">
            <a:avLst/>
          </a:prstGeom>
          <a:noFill/>
        </p:spPr>
        <p:txBody>
          <a:bodyPr wrap="none" rtlCol="0">
            <a:spAutoFit/>
          </a:bodyPr>
          <a:lstStyle/>
          <a:p>
            <a:r>
              <a:rPr kumimoji="1" lang="ja-JP" altLang="en-US" sz="3200" dirty="0" smtClean="0"/>
              <a:t>モデルが複雑？</a:t>
            </a:r>
            <a:endParaRPr kumimoji="1" lang="ja-JP" altLang="en-US" sz="3200" dirty="0"/>
          </a:p>
        </p:txBody>
      </p:sp>
      <p:sp>
        <p:nvSpPr>
          <p:cNvPr id="5" name="テキスト ボックス 4"/>
          <p:cNvSpPr txBox="1"/>
          <p:nvPr/>
        </p:nvSpPr>
        <p:spPr>
          <a:xfrm>
            <a:off x="8405446" y="3420208"/>
            <a:ext cx="2646878" cy="584775"/>
          </a:xfrm>
          <a:prstGeom prst="rect">
            <a:avLst/>
          </a:prstGeom>
          <a:noFill/>
        </p:spPr>
        <p:txBody>
          <a:bodyPr wrap="none" rtlCol="0">
            <a:spAutoFit/>
          </a:bodyPr>
          <a:lstStyle/>
          <a:p>
            <a:r>
              <a:rPr kumimoji="1" lang="ja-JP" altLang="en-US" sz="3200" smtClean="0"/>
              <a:t>データ不足？</a:t>
            </a:r>
            <a:endParaRPr kumimoji="1" lang="ja-JP" altLang="en-US" sz="3200" dirty="0"/>
          </a:p>
        </p:txBody>
      </p:sp>
    </p:spTree>
    <p:extLst>
      <p:ext uri="{BB962C8B-B14F-4D97-AF65-F5344CB8AC3E}">
        <p14:creationId xmlns:p14="http://schemas.microsoft.com/office/powerpoint/2010/main" val="192282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79538" y="631035"/>
            <a:ext cx="5706903" cy="817536"/>
          </a:xfrm>
        </p:spPr>
        <p:txBody>
          <a:bodyPr>
            <a:normAutofit/>
          </a:bodyPr>
          <a:lstStyle/>
          <a:p>
            <a:r>
              <a:rPr kumimoji="1" lang="en-US" altLang="ja-JP" dirty="0" err="1" smtClean="0"/>
              <a:t>Alexnet</a:t>
            </a:r>
            <a:r>
              <a:rPr kumimoji="1" lang="en-US" altLang="ja-JP" dirty="0" smtClean="0"/>
              <a:t> </a:t>
            </a:r>
            <a:r>
              <a:rPr kumimoji="1" lang="ja-JP" altLang="en-US" dirty="0" smtClean="0"/>
              <a:t>の構造</a:t>
            </a:r>
            <a:endParaRPr kumimoji="1" lang="ja-JP" altLang="en-US" dirty="0"/>
          </a:p>
        </p:txBody>
      </p:sp>
      <p:pic>
        <p:nvPicPr>
          <p:cNvPr id="1026" name="Picture 2" descr="AlexNe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03" y="1670415"/>
            <a:ext cx="11395309" cy="3682327"/>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90186" y="5889754"/>
            <a:ext cx="10798500" cy="369332"/>
          </a:xfrm>
          <a:prstGeom prst="rect">
            <a:avLst/>
          </a:prstGeom>
        </p:spPr>
        <p:txBody>
          <a:bodyPr wrap="square">
            <a:spAutoFit/>
          </a:bodyPr>
          <a:lstStyle/>
          <a:p>
            <a:r>
              <a:rPr lang="ja-JP" altLang="en-US" dirty="0"/>
              <a:t>（引用元：</a:t>
            </a:r>
            <a:r>
              <a:rPr lang="en-US" altLang="ja-JP" dirty="0">
                <a:hlinkClick r:id="rId5"/>
              </a:rPr>
              <a:t>ImageNet Classification with Deep Convolutional Neural Networks, A. </a:t>
            </a:r>
            <a:r>
              <a:rPr lang="en-US" altLang="ja-JP" dirty="0" err="1">
                <a:hlinkClick r:id="rId5"/>
              </a:rPr>
              <a:t>Krizhevsky</a:t>
            </a:r>
            <a:r>
              <a:rPr lang="en-US" altLang="ja-JP" dirty="0">
                <a:hlinkClick r:id="rId5"/>
              </a:rPr>
              <a:t> et al., NIPS2012</a:t>
            </a:r>
            <a:r>
              <a:rPr lang="ja-JP" altLang="en-US" dirty="0"/>
              <a:t>）</a:t>
            </a:r>
          </a:p>
        </p:txBody>
      </p:sp>
      <p:sp>
        <p:nvSpPr>
          <p:cNvPr id="3" name="正方形/長方形 2"/>
          <p:cNvSpPr/>
          <p:nvPr/>
        </p:nvSpPr>
        <p:spPr>
          <a:xfrm>
            <a:off x="10251831" y="2690444"/>
            <a:ext cx="1371600" cy="2233246"/>
          </a:xfrm>
          <a:prstGeom prst="rect">
            <a:avLst/>
          </a:prstGeom>
          <a:noFill/>
          <a:ln w="635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68569" y="448028"/>
            <a:ext cx="4339650" cy="646331"/>
          </a:xfrm>
          <a:prstGeom prst="rect">
            <a:avLst/>
          </a:prstGeom>
          <a:noFill/>
        </p:spPr>
        <p:txBody>
          <a:bodyPr wrap="none" rtlCol="0">
            <a:spAutoFit/>
          </a:bodyPr>
          <a:lstStyle/>
          <a:p>
            <a:r>
              <a:rPr kumimoji="1" lang="ja-JP" altLang="en-US" sz="3600" dirty="0" smtClean="0"/>
              <a:t>モデルを簡単にする</a:t>
            </a:r>
            <a:endParaRPr kumimoji="1" lang="ja-JP" altLang="en-US" sz="3600" dirty="0"/>
          </a:p>
        </p:txBody>
      </p:sp>
    </p:spTree>
    <p:extLst>
      <p:ext uri="{BB962C8B-B14F-4D97-AF65-F5344CB8AC3E}">
        <p14:creationId xmlns:p14="http://schemas.microsoft.com/office/powerpoint/2010/main" val="253091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3877985" cy="646331"/>
          </a:xfrm>
          <a:prstGeom prst="rect">
            <a:avLst/>
          </a:prstGeom>
          <a:noFill/>
        </p:spPr>
        <p:txBody>
          <a:bodyPr wrap="none" rtlCol="0">
            <a:spAutoFit/>
          </a:bodyPr>
          <a:lstStyle/>
          <a:p>
            <a:r>
              <a:rPr kumimoji="1" lang="ja-JP" altLang="en-US" sz="3600" dirty="0" smtClean="0"/>
              <a:t>ハイコントラスト</a:t>
            </a:r>
            <a:endParaRPr kumimoji="1" lang="ja-JP" altLang="en-US" sz="3600" dirty="0"/>
          </a:p>
        </p:txBody>
      </p:sp>
      <p:pic>
        <p:nvPicPr>
          <p:cNvPr id="4097" name="Picture 1" descr="age7image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ge7image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172551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95905" y="612151"/>
            <a:ext cx="3877985" cy="646331"/>
          </a:xfrm>
          <a:prstGeom prst="rect">
            <a:avLst/>
          </a:prstGeom>
          <a:noFill/>
        </p:spPr>
        <p:txBody>
          <a:bodyPr wrap="none" rtlCol="0">
            <a:spAutoFit/>
          </a:bodyPr>
          <a:lstStyle/>
          <a:p>
            <a:r>
              <a:rPr kumimoji="1" lang="ja-JP" altLang="en-US" sz="3600" dirty="0" smtClean="0"/>
              <a:t>ローコントラスト</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ge7image8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54964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smtClean="0"/>
              <a:t>ガンマ変換</a:t>
            </a:r>
            <a:r>
              <a:rPr kumimoji="1" lang="en-US" altLang="ja-JP" sz="3600" dirty="0"/>
              <a:t> </a:t>
            </a:r>
            <a:r>
              <a:rPr kumimoji="1" lang="ja-JP" altLang="en-US" sz="3600" dirty="0" smtClean="0"/>
              <a:t>　</a:t>
            </a:r>
            <a:r>
              <a:rPr kumimoji="1" lang="en-US" altLang="ja-JP" sz="3600" dirty="0" err="1" smtClean="0"/>
              <a:t>γ</a:t>
            </a:r>
            <a:r>
              <a:rPr kumimoji="1" lang="ja-JP" altLang="en-US" sz="3600" dirty="0" smtClean="0"/>
              <a:t>＜１</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age7image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757139" y="242819"/>
            <a:ext cx="4208584" cy="369332"/>
          </a:xfrm>
          <a:prstGeom prst="rect">
            <a:avLst/>
          </a:prstGeom>
        </p:spPr>
        <p:txBody>
          <a:bodyPr wrap="square">
            <a:spAutoFit/>
          </a:bodyPr>
          <a:lstStyle/>
          <a:p>
            <a:r>
              <a:rPr lang="mr-IN" altLang="ja-JP" dirty="0" err="1"/>
              <a:t>Y</a:t>
            </a:r>
            <a:r>
              <a:rPr lang="mr-IN" altLang="ja-JP" dirty="0"/>
              <a:t> = 255 </a:t>
            </a:r>
            <a:r>
              <a:rPr lang="mr-IN" altLang="ja-JP" dirty="0" err="1"/>
              <a:t>x</a:t>
            </a:r>
            <a:r>
              <a:rPr lang="mr-IN" altLang="ja-JP" dirty="0"/>
              <a:t> ( </a:t>
            </a:r>
            <a:r>
              <a:rPr lang="mr-IN" altLang="ja-JP" dirty="0" err="1"/>
              <a:t>Y</a:t>
            </a:r>
            <a:r>
              <a:rPr lang="mr-IN" altLang="ja-JP" dirty="0"/>
              <a:t> ÷ 255)</a:t>
            </a:r>
            <a:r>
              <a:rPr lang="mr-IN" altLang="ja-JP" baseline="30000" dirty="0"/>
              <a:t>( 1 / </a:t>
            </a:r>
            <a:r>
              <a:rPr lang="mr-IN" altLang="ja-JP" baseline="30000" dirty="0" err="1"/>
              <a:t>γ</a:t>
            </a:r>
            <a:r>
              <a:rPr lang="mr-IN" altLang="ja-JP" baseline="30000" dirty="0"/>
              <a:t>)</a:t>
            </a:r>
            <a:endParaRPr lang="ja-JP" altLang="en-US" dirty="0"/>
          </a:p>
        </p:txBody>
      </p:sp>
      <p:sp>
        <p:nvSpPr>
          <p:cNvPr id="8" name="正方形/長方形 7"/>
          <p:cNvSpPr/>
          <p:nvPr/>
        </p:nvSpPr>
        <p:spPr>
          <a:xfrm>
            <a:off x="8757139" y="5988126"/>
            <a:ext cx="2479431" cy="584775"/>
          </a:xfrm>
          <a:prstGeom prst="rect">
            <a:avLst/>
          </a:prstGeom>
        </p:spPr>
        <p:txBody>
          <a:bodyPr wrap="square">
            <a:spAutoFit/>
          </a:bodyPr>
          <a:lstStyle/>
          <a:p>
            <a:r>
              <a:rPr lang="ja-JP" altLang="en-US" sz="3200" dirty="0" smtClean="0"/>
              <a:t>暗くなる</a:t>
            </a:r>
            <a:endParaRPr lang="ja-JP" altLang="en-US" sz="3200" dirty="0"/>
          </a:p>
        </p:txBody>
      </p:sp>
      <p:sp>
        <p:nvSpPr>
          <p:cNvPr id="9" name="テキスト ボックス 8"/>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pic>
        <p:nvPicPr>
          <p:cNvPr id="6146" name="Picture 2" descr="age7image56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0962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52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smtClean="0"/>
              <a:t>ガンマ変換</a:t>
            </a:r>
            <a:r>
              <a:rPr kumimoji="1" lang="en-US" altLang="ja-JP" sz="3600" dirty="0"/>
              <a:t> </a:t>
            </a:r>
            <a:r>
              <a:rPr kumimoji="1" lang="ja-JP" altLang="en-US" sz="3600" dirty="0" smtClean="0"/>
              <a:t>　</a:t>
            </a:r>
            <a:r>
              <a:rPr kumimoji="1" lang="en-US" altLang="ja-JP" sz="3600" dirty="0" err="1" smtClean="0"/>
              <a:t>γ</a:t>
            </a:r>
            <a:r>
              <a:rPr kumimoji="1" lang="ja-JP" altLang="en-US" sz="3600" dirty="0" smtClean="0"/>
              <a:t>＞１</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757139" y="5988126"/>
            <a:ext cx="2479431" cy="584775"/>
          </a:xfrm>
          <a:prstGeom prst="rect">
            <a:avLst/>
          </a:prstGeom>
        </p:spPr>
        <p:txBody>
          <a:bodyPr wrap="square">
            <a:spAutoFit/>
          </a:bodyPr>
          <a:lstStyle/>
          <a:p>
            <a:r>
              <a:rPr lang="ja-JP" altLang="en-US" sz="3200" dirty="0" smtClean="0"/>
              <a:t>明るくなる</a:t>
            </a:r>
            <a:endParaRPr lang="ja-JP" altLang="en-US" sz="3200" dirty="0"/>
          </a:p>
        </p:txBody>
      </p:sp>
      <p:pic>
        <p:nvPicPr>
          <p:cNvPr id="7169" name="Picture 1" descr="age7image56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5323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7742967" y="726152"/>
            <a:ext cx="1569660" cy="646331"/>
          </a:xfrm>
          <a:prstGeom prst="rect">
            <a:avLst/>
          </a:prstGeom>
          <a:noFill/>
        </p:spPr>
        <p:txBody>
          <a:bodyPr wrap="none" rtlCol="0">
            <a:spAutoFit/>
          </a:bodyPr>
          <a:lstStyle/>
          <a:p>
            <a:r>
              <a:rPr kumimoji="1" lang="ja-JP" altLang="en-US" sz="3600" smtClean="0"/>
              <a:t>平滑化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age7image58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195379" cy="41953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158916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767862" y="393046"/>
            <a:ext cx="10972800" cy="4832092"/>
          </a:xfrm>
          <a:prstGeom prst="rect">
            <a:avLst/>
          </a:prstGeom>
          <a:noFill/>
        </p:spPr>
        <p:txBody>
          <a:bodyPr wrap="square" rtlCol="0">
            <a:spAutoFit/>
          </a:bodyPr>
          <a:lstStyle/>
          <a:p>
            <a:pPr algn="ctr"/>
            <a:r>
              <a:rPr kumimoji="1" lang="ja-JP" altLang="en-US" sz="2800" dirty="0" smtClean="0"/>
              <a:t>授業のすすめかた</a:t>
            </a:r>
            <a:endParaRPr kumimoji="1" lang="en-US" altLang="ja-JP" sz="2800" dirty="0" smtClean="0"/>
          </a:p>
          <a:p>
            <a:endParaRPr kumimoji="1" lang="en-US" altLang="ja-JP" sz="2800" dirty="0"/>
          </a:p>
          <a:p>
            <a:r>
              <a:rPr kumimoji="1" lang="ja-JP" altLang="en-US" sz="2800" dirty="0" smtClean="0"/>
              <a:t>・原則として実習です。その回のテキストをみて、各自のペースで演習を行って下さい。早く終ったら、次に進んで結構です。</a:t>
            </a:r>
            <a:endParaRPr kumimoji="1" lang="en-US" altLang="ja-JP" sz="2800" dirty="0" smtClean="0"/>
          </a:p>
          <a:p>
            <a:endParaRPr kumimoji="1" lang="en-US" altLang="ja-JP" sz="2800" dirty="0" smtClean="0"/>
          </a:p>
          <a:p>
            <a:r>
              <a:rPr kumimoji="1" lang="ja-JP" altLang="en-US" sz="2800" dirty="0" smtClean="0"/>
              <a:t>・その回の演習が全て終ったら</a:t>
            </a:r>
            <a:r>
              <a:rPr kumimoji="1" lang="ja-JP" altLang="en-US" sz="2800" dirty="0"/>
              <a:t>、必要に応じて周りの人をアシストして下さい。</a:t>
            </a:r>
            <a:endParaRPr kumimoji="1" lang="en-US" altLang="ja-JP" sz="2800" dirty="0"/>
          </a:p>
          <a:p>
            <a:endParaRPr kumimoji="1" lang="en-US" altLang="ja-JP" sz="2800" dirty="0"/>
          </a:p>
          <a:p>
            <a:r>
              <a:rPr kumimoji="1" lang="ja-JP" altLang="en-US" sz="2800" dirty="0" smtClean="0"/>
              <a:t>・やってみてわからない点は、その場で質問して下さい。</a:t>
            </a:r>
            <a:endParaRPr kumimoji="1" lang="en-US" altLang="ja-JP" sz="2800" dirty="0" smtClean="0"/>
          </a:p>
          <a:p>
            <a:endParaRPr kumimoji="1" lang="en-US" altLang="ja-JP" sz="2800" dirty="0"/>
          </a:p>
          <a:p>
            <a:r>
              <a:rPr kumimoji="1" lang="ja-JP" altLang="en-US" sz="2800" dirty="0" smtClean="0"/>
              <a:t>・途中で解説を行います。その場合は、作業をとめて聞いて下さい。</a:t>
            </a:r>
            <a:endParaRPr kumimoji="1" lang="en-US" altLang="ja-JP" sz="2800" dirty="0" smtClean="0"/>
          </a:p>
        </p:txBody>
      </p:sp>
    </p:spTree>
    <p:extLst>
      <p:ext uri="{BB962C8B-B14F-4D97-AF65-F5344CB8AC3E}">
        <p14:creationId xmlns:p14="http://schemas.microsoft.com/office/powerpoint/2010/main" val="1006421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393822" y="708568"/>
            <a:ext cx="4339650" cy="646331"/>
          </a:xfrm>
          <a:prstGeom prst="rect">
            <a:avLst/>
          </a:prstGeom>
          <a:noFill/>
        </p:spPr>
        <p:txBody>
          <a:bodyPr wrap="none" rtlCol="0">
            <a:spAutoFit/>
          </a:bodyPr>
          <a:lstStyle/>
          <a:p>
            <a:r>
              <a:rPr kumimoji="1" lang="ja-JP" altLang="en-US" sz="3600" smtClean="0"/>
              <a:t>ヒストグラム均一化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age7image59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822"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6523893" y="5988126"/>
            <a:ext cx="4712678" cy="584775"/>
          </a:xfrm>
          <a:prstGeom prst="rect">
            <a:avLst/>
          </a:prstGeom>
        </p:spPr>
        <p:txBody>
          <a:bodyPr wrap="square">
            <a:spAutoFit/>
          </a:bodyPr>
          <a:lstStyle/>
          <a:p>
            <a:r>
              <a:rPr lang="ja-JP" altLang="en-US" sz="3200" dirty="0" smtClean="0"/>
              <a:t>明るさのバランスを改善</a:t>
            </a:r>
            <a:endParaRPr lang="ja-JP" altLang="en-US" sz="3200" dirty="0"/>
          </a:p>
        </p:txBody>
      </p:sp>
      <p:sp>
        <p:nvSpPr>
          <p:cNvPr id="7" name="テキスト ボックス 6"/>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188767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23893" y="785888"/>
            <a:ext cx="3877985" cy="646331"/>
          </a:xfrm>
          <a:prstGeom prst="rect">
            <a:avLst/>
          </a:prstGeom>
          <a:noFill/>
        </p:spPr>
        <p:txBody>
          <a:bodyPr wrap="none" rtlCol="0">
            <a:spAutoFit/>
          </a:bodyPr>
          <a:lstStyle/>
          <a:p>
            <a:r>
              <a:rPr kumimoji="1" lang="ja-JP" altLang="en-US" sz="3600" smtClean="0"/>
              <a:t>ガウシアンノイズ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smtClean="0"/>
              <a:t>ノイズを付加</a:t>
            </a:r>
            <a:endParaRPr lang="ja-JP" altLang="en-US" sz="3200" dirty="0"/>
          </a:p>
        </p:txBody>
      </p:sp>
      <p:pic>
        <p:nvPicPr>
          <p:cNvPr id="10241" name="Picture 1" descr="age7image6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893" y="1582615"/>
            <a:ext cx="4209579" cy="42095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27710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920522" y="785888"/>
            <a:ext cx="3416320" cy="646331"/>
          </a:xfrm>
          <a:prstGeom prst="rect">
            <a:avLst/>
          </a:prstGeom>
          <a:noFill/>
        </p:spPr>
        <p:txBody>
          <a:bodyPr wrap="none" rtlCol="0">
            <a:spAutoFit/>
          </a:bodyPr>
          <a:lstStyle/>
          <a:p>
            <a:r>
              <a:rPr kumimoji="1" lang="ja-JP" altLang="en-US" sz="3600" smtClean="0"/>
              <a:t>ペッパーノイズ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smtClean="0"/>
              <a:t>ノイズを付加</a:t>
            </a:r>
            <a:endParaRPr lang="ja-JP" altLang="en-US" sz="3200" dirty="0"/>
          </a:p>
        </p:txBody>
      </p:sp>
      <p:pic>
        <p:nvPicPr>
          <p:cNvPr id="11265" name="Picture 1" descr="age7image63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29" y="1582615"/>
            <a:ext cx="4210906" cy="421090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12858"/>
            <a:ext cx="2954655" cy="646331"/>
          </a:xfrm>
          <a:prstGeom prst="rect">
            <a:avLst/>
          </a:prstGeom>
          <a:noFill/>
        </p:spPr>
        <p:txBody>
          <a:bodyPr wrap="none" rtlCol="0">
            <a:spAutoFit/>
          </a:bodyPr>
          <a:lstStyle/>
          <a:p>
            <a:r>
              <a:rPr kumimoji="1" lang="ja-JP" altLang="en-US" sz="3600" dirty="0" smtClean="0"/>
              <a:t>画像を増やす</a:t>
            </a:r>
            <a:endParaRPr kumimoji="1" lang="ja-JP" altLang="en-US" sz="3600" dirty="0"/>
          </a:p>
        </p:txBody>
      </p:sp>
    </p:spTree>
    <p:extLst>
      <p:ext uri="{BB962C8B-B14F-4D97-AF65-F5344CB8AC3E}">
        <p14:creationId xmlns:p14="http://schemas.microsoft.com/office/powerpoint/2010/main" val="165417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線コネクタ 2"/>
          <p:cNvCxnSpPr/>
          <p:nvPr/>
        </p:nvCxnSpPr>
        <p:spPr>
          <a:xfrm>
            <a:off x="1125415" y="1477108"/>
            <a:ext cx="71280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8405446" y="2180492"/>
            <a:ext cx="3057247" cy="584775"/>
          </a:xfrm>
          <a:prstGeom prst="rect">
            <a:avLst/>
          </a:prstGeom>
          <a:noFill/>
        </p:spPr>
        <p:txBody>
          <a:bodyPr wrap="none" rtlCol="0">
            <a:spAutoFit/>
          </a:bodyPr>
          <a:lstStyle/>
          <a:p>
            <a:r>
              <a:rPr kumimoji="1" lang="ja-JP" altLang="en-US" sz="3200" dirty="0" smtClean="0"/>
              <a:t>モデルが複雑？</a:t>
            </a:r>
            <a:endParaRPr kumimoji="1" lang="ja-JP" altLang="en-US" sz="3200" dirty="0"/>
          </a:p>
        </p:txBody>
      </p:sp>
      <p:sp>
        <p:nvSpPr>
          <p:cNvPr id="5" name="テキスト ボックス 4"/>
          <p:cNvSpPr txBox="1"/>
          <p:nvPr/>
        </p:nvSpPr>
        <p:spPr>
          <a:xfrm>
            <a:off x="8405446" y="3420208"/>
            <a:ext cx="2646878" cy="584775"/>
          </a:xfrm>
          <a:prstGeom prst="rect">
            <a:avLst/>
          </a:prstGeom>
          <a:noFill/>
        </p:spPr>
        <p:txBody>
          <a:bodyPr wrap="none" rtlCol="0">
            <a:spAutoFit/>
          </a:bodyPr>
          <a:lstStyle/>
          <a:p>
            <a:r>
              <a:rPr kumimoji="1" lang="ja-JP" altLang="en-US" sz="3200" smtClean="0"/>
              <a:t>データ不足？</a:t>
            </a:r>
            <a:endParaRPr kumimoji="1" lang="ja-JP" altLang="en-US" sz="3200" dirty="0"/>
          </a:p>
        </p:txBody>
      </p:sp>
      <p:pic>
        <p:nvPicPr>
          <p:cNvPr id="13313" name="Picture 1" descr="age8image6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545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67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5" name="Picture 1" descr="age8image4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98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12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正方形/長方形 4"/>
          <p:cNvSpPr/>
          <p:nvPr/>
        </p:nvSpPr>
        <p:spPr>
          <a:xfrm>
            <a:off x="5214937" y="6255279"/>
            <a:ext cx="6574201" cy="369332"/>
          </a:xfrm>
          <a:prstGeom prst="rect">
            <a:avLst/>
          </a:prstGeom>
        </p:spPr>
        <p:txBody>
          <a:bodyPr wrap="square" anchor="b">
            <a:spAutoFit/>
          </a:bodyPr>
          <a:lstStyle/>
          <a:p>
            <a:r>
              <a:rPr lang="ja-JP" altLang="en-US" dirty="0" smtClean="0">
                <a:latin typeface="+mj-ea"/>
                <a:ea typeface="+mj-ea"/>
              </a:rPr>
              <a:t>（</a:t>
            </a:r>
            <a:r>
              <a:rPr lang="ja-JP" altLang="en-US" sz="1200" dirty="0" smtClean="0">
                <a:latin typeface="+mj-ea"/>
                <a:ea typeface="+mj-ea"/>
              </a:rPr>
              <a:t>引用元：</a:t>
            </a:r>
            <a:r>
              <a:rPr lang="en-US" altLang="ja-JP" sz="2000" baseline="30000" dirty="0"/>
              <a:t>http://sonickun.hatenablog.com/entry/2016/07/18/191656</a:t>
            </a:r>
            <a:r>
              <a:rPr lang="ja-JP" altLang="en-US" dirty="0" smtClean="0">
                <a:latin typeface="+mj-ea"/>
                <a:ea typeface="+mj-ea"/>
              </a:rPr>
              <a:t>）</a:t>
            </a:r>
            <a:endParaRPr lang="ja-JP" altLang="en-US" dirty="0">
              <a:latin typeface="+mj-ea"/>
              <a:ea typeface="+mj-ea"/>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479381"/>
            <a:ext cx="97536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616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432892" y="5468816"/>
            <a:ext cx="11572399" cy="646331"/>
          </a:xfrm>
          <a:prstGeom prst="rect">
            <a:avLst/>
          </a:prstGeom>
          <a:noFill/>
        </p:spPr>
        <p:txBody>
          <a:bodyPr wrap="none" rtlCol="0">
            <a:spAutoFit/>
          </a:bodyPr>
          <a:lstStyle/>
          <a:p>
            <a:r>
              <a:rPr kumimoji="1" lang="ja-JP" altLang="en-US" sz="3600" dirty="0" smtClean="0"/>
              <a:t>利用が終ったら、</a:t>
            </a:r>
            <a:r>
              <a:rPr kumimoji="1" lang="ja-JP" altLang="en-US" sz="3600" b="1" u="sng" dirty="0" smtClean="0"/>
              <a:t>必ず</a:t>
            </a:r>
            <a:r>
              <a:rPr kumimoji="1" lang="ja-JP" altLang="en-US" sz="3600" dirty="0" smtClean="0"/>
              <a:t>インスタンスを</a:t>
            </a:r>
            <a:r>
              <a:rPr kumimoji="1" lang="ja-JP" altLang="en-US" sz="3600" b="1" u="sng" dirty="0" smtClean="0"/>
              <a:t>停止</a:t>
            </a:r>
            <a:r>
              <a:rPr kumimoji="1" lang="ja-JP" altLang="en-US" sz="3600" dirty="0" smtClean="0"/>
              <a:t>して下さい</a:t>
            </a:r>
            <a:r>
              <a:rPr kumimoji="1" lang="ja-JP" altLang="en-US" sz="2400" dirty="0" smtClean="0"/>
              <a:t>。</a:t>
            </a:r>
            <a:endParaRPr kumimoji="1" lang="ja-JP" altLang="en-US" sz="2400" dirty="0"/>
          </a:p>
        </p:txBody>
      </p:sp>
      <p:sp>
        <p:nvSpPr>
          <p:cNvPr id="5" name="テキスト ボックス 4"/>
          <p:cNvSpPr txBox="1"/>
          <p:nvPr/>
        </p:nvSpPr>
        <p:spPr>
          <a:xfrm>
            <a:off x="745077" y="477772"/>
            <a:ext cx="6186309" cy="646331"/>
          </a:xfrm>
          <a:prstGeom prst="rect">
            <a:avLst/>
          </a:prstGeom>
          <a:noFill/>
        </p:spPr>
        <p:txBody>
          <a:bodyPr wrap="none" rtlCol="0">
            <a:spAutoFit/>
          </a:bodyPr>
          <a:lstStyle/>
          <a:p>
            <a:r>
              <a:rPr kumimoji="1" lang="ja-JP" altLang="en-US" sz="3600" dirty="0" smtClean="0"/>
              <a:t>インスタンスの停止（</a:t>
            </a:r>
            <a:r>
              <a:rPr kumimoji="1" lang="ja-JP" altLang="en-US" sz="3600" dirty="0" smtClean="0">
                <a:solidFill>
                  <a:srgbClr val="FF0000"/>
                </a:solidFill>
              </a:rPr>
              <a:t>重要</a:t>
            </a:r>
            <a:r>
              <a:rPr kumimoji="1" lang="ja-JP" altLang="en-US" sz="3600" dirty="0" smtClean="0"/>
              <a:t>）</a:t>
            </a:r>
            <a:endParaRPr kumimoji="1" lang="ja-JP" altLang="en-US" sz="3600" dirty="0"/>
          </a:p>
        </p:txBody>
      </p:sp>
      <p:pic>
        <p:nvPicPr>
          <p:cNvPr id="3073" name="Picture 1" descr="age24image16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0" y="1411756"/>
            <a:ext cx="12079558" cy="348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0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smtClean="0"/>
              <a:t>コピー＆ペースト用のテキスト</a:t>
            </a:r>
            <a:endParaRPr kumimoji="1" lang="ja-JP" altLang="en-US" dirty="0"/>
          </a:p>
        </p:txBody>
      </p:sp>
      <p:sp>
        <p:nvSpPr>
          <p:cNvPr id="3" name="コンテンツ プレースホルダー 2"/>
          <p:cNvSpPr>
            <a:spLocks noGrp="1"/>
          </p:cNvSpPr>
          <p:nvPr>
            <p:ph idx="1"/>
          </p:nvPr>
        </p:nvSpPr>
        <p:spPr>
          <a:xfrm>
            <a:off x="1484310" y="2074985"/>
            <a:ext cx="10018713" cy="4220307"/>
          </a:xfrm>
        </p:spPr>
        <p:txBody>
          <a:bodyPr>
            <a:noAutofit/>
          </a:bodyPr>
          <a:lstStyle/>
          <a:p>
            <a:r>
              <a:rPr lang="ja-JP" altLang="en-US" sz="4000" dirty="0" smtClean="0"/>
              <a:t>コマンドや</a:t>
            </a:r>
            <a:r>
              <a:rPr lang="en-US" altLang="ja-JP" sz="4000" dirty="0" smtClean="0"/>
              <a:t>URL</a:t>
            </a:r>
            <a:r>
              <a:rPr lang="ja-JP" altLang="en-US" sz="4000" dirty="0" smtClean="0"/>
              <a:t>の入力ミスを防ぐためのテキストを準備しました。</a:t>
            </a:r>
            <a:endParaRPr lang="en-US" altLang="ja-JP" sz="4000" dirty="0" smtClean="0"/>
          </a:p>
          <a:p>
            <a:r>
              <a:rPr lang="ja-JP" altLang="en-US" sz="4000" dirty="0"/>
              <a:t>コピー＆</a:t>
            </a:r>
            <a:r>
              <a:rPr lang="ja-JP" altLang="en-US" sz="4000" dirty="0" smtClean="0"/>
              <a:t>ペーストして適宜使って下さい。</a:t>
            </a:r>
            <a:endParaRPr kumimoji="1" lang="en-US" altLang="ja-JP" sz="4000" dirty="0" smtClean="0"/>
          </a:p>
        </p:txBody>
      </p:sp>
    </p:spTree>
    <p:extLst>
      <p:ext uri="{BB962C8B-B14F-4D97-AF65-F5344CB8AC3E}">
        <p14:creationId xmlns:p14="http://schemas.microsoft.com/office/powerpoint/2010/main" val="153760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smtClean="0"/>
              <a:t>今日の授業の内容</a:t>
            </a:r>
            <a:endParaRPr kumimoji="1" lang="ja-JP" altLang="en-US" dirty="0"/>
          </a:p>
        </p:txBody>
      </p:sp>
      <p:sp>
        <p:nvSpPr>
          <p:cNvPr id="3" name="コンテンツ プレースホルダー 2"/>
          <p:cNvSpPr>
            <a:spLocks noGrp="1"/>
          </p:cNvSpPr>
          <p:nvPr>
            <p:ph idx="1"/>
          </p:nvPr>
        </p:nvSpPr>
        <p:spPr>
          <a:xfrm>
            <a:off x="1484310" y="2074985"/>
            <a:ext cx="10018713" cy="4220307"/>
          </a:xfrm>
        </p:spPr>
        <p:txBody>
          <a:bodyPr>
            <a:noAutofit/>
          </a:bodyPr>
          <a:lstStyle/>
          <a:p>
            <a:r>
              <a:rPr kumimoji="1" lang="ja-JP" altLang="en-US" sz="4000" dirty="0" smtClean="0"/>
              <a:t>アマゾン</a:t>
            </a:r>
            <a:r>
              <a:rPr kumimoji="1" lang="en-US" altLang="ja-JP" sz="4000" dirty="0" smtClean="0"/>
              <a:t>EC</a:t>
            </a:r>
            <a:r>
              <a:rPr kumimoji="1" lang="ja-JP" altLang="en-US" sz="4000" dirty="0" smtClean="0"/>
              <a:t>２</a:t>
            </a:r>
            <a:r>
              <a:rPr lang="ja-JP" altLang="en-US" sz="4000" dirty="0" smtClean="0"/>
              <a:t>にアクセスするための設定</a:t>
            </a:r>
            <a:endParaRPr lang="en-US" altLang="ja-JP" sz="4000" dirty="0" smtClean="0"/>
          </a:p>
          <a:p>
            <a:r>
              <a:rPr kumimoji="1" lang="en-US" altLang="ja-JP" sz="4000" dirty="0" smtClean="0"/>
              <a:t>GPU</a:t>
            </a:r>
            <a:r>
              <a:rPr kumimoji="1" lang="ja-JP" altLang="en-US" sz="4000" dirty="0" smtClean="0"/>
              <a:t>インスタンスの立ち上げ</a:t>
            </a:r>
            <a:endParaRPr kumimoji="1" lang="en-US" altLang="ja-JP" sz="4000" dirty="0" smtClean="0"/>
          </a:p>
          <a:p>
            <a:r>
              <a:rPr kumimoji="1" lang="en-US" altLang="ja-JP" sz="4000" dirty="0" smtClean="0"/>
              <a:t>GPU</a:t>
            </a:r>
            <a:r>
              <a:rPr kumimoji="1" lang="ja-JP" altLang="en-US" sz="4000" dirty="0" smtClean="0"/>
              <a:t>インスタンスを使った画像分類</a:t>
            </a:r>
            <a:endParaRPr kumimoji="1" lang="ja-JP" altLang="en-US" sz="4000" dirty="0"/>
          </a:p>
        </p:txBody>
      </p:sp>
    </p:spTree>
    <p:extLst>
      <p:ext uri="{BB962C8B-B14F-4D97-AF65-F5344CB8AC3E}">
        <p14:creationId xmlns:p14="http://schemas.microsoft.com/office/powerpoint/2010/main" val="94753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0" y="1191464"/>
            <a:ext cx="12192000" cy="4475071"/>
          </a:xfrm>
          <a:prstGeom prst="rect">
            <a:avLst/>
          </a:prstGeom>
        </p:spPr>
      </p:pic>
    </p:spTree>
    <p:extLst>
      <p:ext uri="{BB962C8B-B14F-4D97-AF65-F5344CB8AC3E}">
        <p14:creationId xmlns:p14="http://schemas.microsoft.com/office/powerpoint/2010/main" val="203152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158750" y="374650"/>
            <a:ext cx="11874500" cy="6108700"/>
          </a:xfrm>
          <a:prstGeom prst="rect">
            <a:avLst/>
          </a:prstGeom>
        </p:spPr>
      </p:pic>
    </p:spTree>
    <p:extLst>
      <p:ext uri="{BB962C8B-B14F-4D97-AF65-F5344CB8AC3E}">
        <p14:creationId xmlns:p14="http://schemas.microsoft.com/office/powerpoint/2010/main" val="160159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0"/>
            <a:ext cx="10018713" cy="1752599"/>
          </a:xfrm>
        </p:spPr>
        <p:txBody>
          <a:bodyPr/>
          <a:lstStyle/>
          <a:p>
            <a:r>
              <a:rPr lang="ja-JP" altLang="en-US" dirty="0" smtClean="0"/>
              <a:t>クラウドを使うメリット</a:t>
            </a:r>
            <a:endParaRPr kumimoji="1" lang="ja-JP" altLang="en-US" dirty="0"/>
          </a:p>
        </p:txBody>
      </p:sp>
      <p:sp>
        <p:nvSpPr>
          <p:cNvPr id="3" name="コンテンツ プレースホルダー 2"/>
          <p:cNvSpPr>
            <a:spLocks noGrp="1"/>
          </p:cNvSpPr>
          <p:nvPr>
            <p:ph idx="1"/>
          </p:nvPr>
        </p:nvSpPr>
        <p:spPr>
          <a:xfrm>
            <a:off x="1484310" y="2074985"/>
            <a:ext cx="10018713" cy="4220307"/>
          </a:xfrm>
        </p:spPr>
        <p:txBody>
          <a:bodyPr>
            <a:noAutofit/>
          </a:bodyPr>
          <a:lstStyle/>
          <a:p>
            <a:r>
              <a:rPr lang="ja-JP" altLang="en-US" sz="4000" dirty="0" smtClean="0"/>
              <a:t>必要に応じて時間単位で利用できる</a:t>
            </a:r>
            <a:endParaRPr kumimoji="1" lang="en-US" altLang="ja-JP" sz="4000" dirty="0" smtClean="0"/>
          </a:p>
          <a:p>
            <a:r>
              <a:rPr lang="ja-JP" altLang="en-US" sz="4000" dirty="0" smtClean="0"/>
              <a:t>使用目的に応じて事前にセットアップされている</a:t>
            </a:r>
            <a:endParaRPr lang="en-US" altLang="ja-JP" sz="4000" dirty="0" smtClean="0"/>
          </a:p>
          <a:p>
            <a:r>
              <a:rPr lang="en-US" altLang="ja-JP" sz="4000" dirty="0"/>
              <a:t>GPU</a:t>
            </a:r>
            <a:r>
              <a:rPr lang="ja-JP" altLang="en-US" sz="4000" dirty="0"/>
              <a:t>インスタンスを利用</a:t>
            </a:r>
            <a:r>
              <a:rPr lang="ja-JP" altLang="en-US" sz="4000" dirty="0" smtClean="0"/>
              <a:t>できる</a:t>
            </a:r>
            <a:endParaRPr lang="en-US" altLang="ja-JP" sz="4000" dirty="0" smtClean="0"/>
          </a:p>
          <a:p>
            <a:r>
              <a:rPr lang="ja-JP" altLang="en-US" sz="4000" dirty="0"/>
              <a:t>ハードウエアのメンテナンスが</a:t>
            </a:r>
            <a:r>
              <a:rPr lang="ja-JP" altLang="en-US" sz="4000" dirty="0" smtClean="0"/>
              <a:t>不要</a:t>
            </a:r>
            <a:endParaRPr lang="en-US" altLang="ja-JP" sz="4000" dirty="0"/>
          </a:p>
          <a:p>
            <a:r>
              <a:rPr lang="ja-JP" altLang="en-US" sz="4000" dirty="0" smtClean="0"/>
              <a:t>（スケーラブル）</a:t>
            </a:r>
            <a:endParaRPr lang="en-US" altLang="ja-JP" sz="4000" dirty="0" smtClean="0"/>
          </a:p>
          <a:p>
            <a:endParaRPr kumimoji="1" lang="ja-JP" altLang="en-US" sz="4000" dirty="0"/>
          </a:p>
        </p:txBody>
      </p:sp>
    </p:spTree>
    <p:extLst>
      <p:ext uri="{BB962C8B-B14F-4D97-AF65-F5344CB8AC3E}">
        <p14:creationId xmlns:p14="http://schemas.microsoft.com/office/powerpoint/2010/main" val="61675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322386"/>
            <a:ext cx="10018713" cy="1752599"/>
          </a:xfrm>
        </p:spPr>
        <p:txBody>
          <a:bodyPr/>
          <a:lstStyle/>
          <a:p>
            <a:r>
              <a:rPr lang="ja-JP" altLang="en-US" dirty="0" smtClean="0"/>
              <a:t>アマゾンの</a:t>
            </a:r>
            <a:r>
              <a:rPr lang="en-US" altLang="ja-JP" dirty="0" smtClean="0"/>
              <a:t>GPU</a:t>
            </a:r>
            <a:r>
              <a:rPr lang="ja-JP" altLang="en-US" dirty="0" smtClean="0"/>
              <a:t>インスタンス</a:t>
            </a:r>
            <a:r>
              <a:rPr lang="en-US" altLang="ja-JP" dirty="0" smtClean="0"/>
              <a:t/>
            </a:r>
            <a:br>
              <a:rPr lang="en-US" altLang="ja-JP" dirty="0" smtClean="0"/>
            </a:br>
            <a:r>
              <a:rPr lang="ja-JP" altLang="en-US" dirty="0" smtClean="0"/>
              <a:t>（</a:t>
            </a:r>
            <a:r>
              <a:rPr lang="en-US" altLang="ja-JP" dirty="0"/>
              <a:t> p2.xlarge </a:t>
            </a:r>
            <a:r>
              <a:rPr lang="ja-JP" altLang="en-US" dirty="0" smtClean="0"/>
              <a:t>）</a:t>
            </a:r>
            <a:endParaRPr kumimoji="1" lang="ja-JP" altLang="en-US" dirty="0"/>
          </a:p>
        </p:txBody>
      </p:sp>
      <p:sp>
        <p:nvSpPr>
          <p:cNvPr id="3" name="コンテンツ プレースホルダー 2"/>
          <p:cNvSpPr>
            <a:spLocks noGrp="1"/>
          </p:cNvSpPr>
          <p:nvPr>
            <p:ph idx="1"/>
          </p:nvPr>
        </p:nvSpPr>
        <p:spPr>
          <a:xfrm>
            <a:off x="1624987" y="2268415"/>
            <a:ext cx="10018713" cy="4220307"/>
          </a:xfrm>
        </p:spPr>
        <p:txBody>
          <a:bodyPr>
            <a:noAutofit/>
          </a:bodyPr>
          <a:lstStyle/>
          <a:p>
            <a:r>
              <a:rPr lang="ja-JP" altLang="en-US" sz="4000" dirty="0" smtClean="0"/>
              <a:t>仮想</a:t>
            </a:r>
            <a:r>
              <a:rPr lang="en-US" altLang="ja-JP" sz="4000" dirty="0" smtClean="0"/>
              <a:t>CPU</a:t>
            </a:r>
            <a:r>
              <a:rPr lang="en-US" altLang="ja-JP" sz="4000" dirty="0"/>
              <a:t>	</a:t>
            </a:r>
            <a:r>
              <a:rPr lang="en-US" altLang="ja-JP" sz="4000" dirty="0" smtClean="0"/>
              <a:t>		</a:t>
            </a:r>
            <a:r>
              <a:rPr lang="ja-JP" altLang="en-US" sz="4000" dirty="0" smtClean="0"/>
              <a:t>４個</a:t>
            </a:r>
            <a:endParaRPr lang="en-US" altLang="ja-JP" sz="4000" dirty="0" smtClean="0"/>
          </a:p>
          <a:p>
            <a:r>
              <a:rPr lang="en-US" altLang="ja-JP" sz="4000" dirty="0" smtClean="0"/>
              <a:t>GPU					</a:t>
            </a:r>
            <a:r>
              <a:rPr lang="ja-JP" altLang="en-US" sz="4000" dirty="0" smtClean="0"/>
              <a:t>１個</a:t>
            </a:r>
            <a:endParaRPr lang="en-US" altLang="ja-JP" sz="4000" dirty="0" smtClean="0"/>
          </a:p>
          <a:p>
            <a:r>
              <a:rPr lang="en-US" altLang="ja-JP" sz="4000" dirty="0" smtClean="0"/>
              <a:t>RAM              </a:t>
            </a:r>
            <a:r>
              <a:rPr lang="ja-JP" altLang="en-US" sz="4000" dirty="0" smtClean="0"/>
              <a:t>６１</a:t>
            </a:r>
            <a:r>
              <a:rPr lang="en-US" altLang="ja-JP" sz="4000" dirty="0" err="1" smtClean="0"/>
              <a:t>Gbyte</a:t>
            </a:r>
            <a:endParaRPr lang="en-US" altLang="ja-JP" sz="4000" dirty="0" smtClean="0"/>
          </a:p>
          <a:p>
            <a:r>
              <a:rPr lang="en-US" altLang="ja-JP" sz="4000" dirty="0" smtClean="0"/>
              <a:t> </a:t>
            </a:r>
            <a:r>
              <a:rPr lang="ja-JP" altLang="en-US" sz="4000" dirty="0" smtClean="0"/>
              <a:t>料金　</a:t>
            </a:r>
            <a:r>
              <a:rPr lang="en-US" altLang="ja-JP" sz="4000" dirty="0"/>
              <a:t> </a:t>
            </a:r>
            <a:r>
              <a:rPr lang="en-US" altLang="ja-JP" sz="4000" dirty="0" smtClean="0"/>
              <a:t>$0.900 </a:t>
            </a:r>
            <a:r>
              <a:rPr lang="en-US" altLang="ja-JP" sz="4000" dirty="0"/>
              <a:t>/1 </a:t>
            </a:r>
            <a:r>
              <a:rPr lang="ja-JP" altLang="en-US" sz="4000" dirty="0"/>
              <a:t>時間（オレゴン）</a:t>
            </a:r>
            <a:r>
              <a:rPr lang="en-US" altLang="ja-JP" sz="4000" dirty="0"/>
              <a:t/>
            </a:r>
            <a:br>
              <a:rPr lang="en-US" altLang="ja-JP" sz="4000" dirty="0"/>
            </a:br>
            <a:r>
              <a:rPr lang="en-US" altLang="ja-JP" sz="4000" dirty="0"/>
              <a:t>                 </a:t>
            </a:r>
            <a:r>
              <a:rPr lang="en-US" altLang="ja-JP" sz="4000" dirty="0" smtClean="0"/>
              <a:t>$1.542 /1 </a:t>
            </a:r>
            <a:r>
              <a:rPr lang="ja-JP" altLang="en-US" sz="4000" dirty="0"/>
              <a:t>時間</a:t>
            </a:r>
            <a:r>
              <a:rPr lang="ja-JP" altLang="en-US" sz="4000" dirty="0" smtClean="0"/>
              <a:t>（東京）</a:t>
            </a:r>
            <a:endParaRPr lang="en-US" altLang="ja-JP" sz="3000" dirty="0" smtClean="0"/>
          </a:p>
          <a:p>
            <a:endParaRPr kumimoji="1" lang="en-US" altLang="ja-JP" sz="4000" dirty="0" smtClean="0"/>
          </a:p>
        </p:txBody>
      </p:sp>
    </p:spTree>
    <p:extLst>
      <p:ext uri="{BB962C8B-B14F-4D97-AF65-F5344CB8AC3E}">
        <p14:creationId xmlns:p14="http://schemas.microsoft.com/office/powerpoint/2010/main" val="157742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5" name="Picture 1" descr="age7image34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31" y="871602"/>
            <a:ext cx="10315647" cy="470272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844060" y="5890847"/>
            <a:ext cx="10677923" cy="523220"/>
          </a:xfrm>
          <a:prstGeom prst="rect">
            <a:avLst/>
          </a:prstGeom>
          <a:noFill/>
        </p:spPr>
        <p:txBody>
          <a:bodyPr wrap="none" rtlCol="0">
            <a:spAutoFit/>
          </a:bodyPr>
          <a:lstStyle/>
          <a:p>
            <a:r>
              <a:rPr kumimoji="1" lang="en-US" altLang="ja-JP" sz="2800" dirty="0" smtClean="0"/>
              <a:t>SSH</a:t>
            </a:r>
            <a:r>
              <a:rPr kumimoji="1" lang="ja-JP" altLang="en-US" sz="2800" dirty="0" smtClean="0"/>
              <a:t>や</a:t>
            </a:r>
            <a:r>
              <a:rPr kumimoji="1" lang="en-US" altLang="ja-JP" sz="2800" dirty="0" smtClean="0"/>
              <a:t>telnet</a:t>
            </a:r>
            <a:r>
              <a:rPr kumimoji="1" lang="ja-JP" altLang="en-US" sz="2800" dirty="0" smtClean="0"/>
              <a:t>で接続する時に利用するクライアント用ソフトウエア</a:t>
            </a:r>
            <a:endParaRPr kumimoji="1" lang="ja-JP" altLang="en-US" sz="2800" dirty="0"/>
          </a:p>
        </p:txBody>
      </p:sp>
      <p:sp>
        <p:nvSpPr>
          <p:cNvPr id="5" name="テキスト ボックス 4"/>
          <p:cNvSpPr txBox="1"/>
          <p:nvPr/>
        </p:nvSpPr>
        <p:spPr>
          <a:xfrm>
            <a:off x="797831" y="190120"/>
            <a:ext cx="1228221" cy="646331"/>
          </a:xfrm>
          <a:prstGeom prst="rect">
            <a:avLst/>
          </a:prstGeom>
          <a:noFill/>
        </p:spPr>
        <p:txBody>
          <a:bodyPr wrap="none" rtlCol="0">
            <a:spAutoFit/>
          </a:bodyPr>
          <a:lstStyle/>
          <a:p>
            <a:r>
              <a:rPr kumimoji="1" lang="en-US" altLang="ja-JP" sz="3600" dirty="0" smtClean="0"/>
              <a:t>Putty</a:t>
            </a:r>
            <a:endParaRPr kumimoji="1" lang="ja-JP" altLang="en-US" sz="3600" dirty="0"/>
          </a:p>
        </p:txBody>
      </p:sp>
    </p:spTree>
    <p:extLst>
      <p:ext uri="{BB962C8B-B14F-4D97-AF65-F5344CB8AC3E}">
        <p14:creationId xmlns:p14="http://schemas.microsoft.com/office/powerpoint/2010/main" val="510563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8232</TotalTime>
  <Words>550</Words>
  <Application>Microsoft Macintosh PowerPoint</Application>
  <PresentationFormat>ワイド画面</PresentationFormat>
  <Paragraphs>97</Paragraphs>
  <Slides>26</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Corbel</vt:lpstr>
      <vt:lpstr>HGｺﾞｼｯｸM</vt:lpstr>
      <vt:lpstr>Mangal</vt:lpstr>
      <vt:lpstr>Yu Gothic</vt:lpstr>
      <vt:lpstr>Arial</vt:lpstr>
      <vt:lpstr>視差</vt:lpstr>
      <vt:lpstr>ディープラニング入門 第４回</vt:lpstr>
      <vt:lpstr>PowerPoint プレゼンテーション</vt:lpstr>
      <vt:lpstr>コピー＆ペースト用のテキスト</vt:lpstr>
      <vt:lpstr>今日の授業の内容</vt:lpstr>
      <vt:lpstr>PowerPoint プレゼンテーション</vt:lpstr>
      <vt:lpstr>PowerPoint プレゼンテーション</vt:lpstr>
      <vt:lpstr>クラウドを使うメリット</vt:lpstr>
      <vt:lpstr>アマゾンのGPUインスタンス （ p2.xlarge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Alexnet の構造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ディープラニング入門</dc:title>
  <dc:creator>中谷賢一</dc:creator>
  <cp:lastModifiedBy>中谷賢一</cp:lastModifiedBy>
  <cp:revision>144</cp:revision>
  <cp:lastPrinted>2017-10-05T09:13:05Z</cp:lastPrinted>
  <dcterms:created xsi:type="dcterms:W3CDTF">2017-09-26T07:21:28Z</dcterms:created>
  <dcterms:modified xsi:type="dcterms:W3CDTF">2017-10-25T19:35:32Z</dcterms:modified>
</cp:coreProperties>
</file>