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59" r:id="rId3"/>
    <p:sldId id="309" r:id="rId4"/>
    <p:sldId id="274" r:id="rId5"/>
    <p:sldId id="287" r:id="rId6"/>
    <p:sldId id="288" r:id="rId7"/>
    <p:sldId id="286" r:id="rId8"/>
    <p:sldId id="289" r:id="rId9"/>
    <p:sldId id="290" r:id="rId10"/>
    <p:sldId id="291" r:id="rId11"/>
    <p:sldId id="292" r:id="rId12"/>
    <p:sldId id="299" r:id="rId13"/>
    <p:sldId id="293" r:id="rId14"/>
    <p:sldId id="295" r:id="rId15"/>
    <p:sldId id="296" r:id="rId16"/>
    <p:sldId id="297" r:id="rId17"/>
    <p:sldId id="298" r:id="rId18"/>
    <p:sldId id="300" r:id="rId19"/>
    <p:sldId id="301" r:id="rId20"/>
    <p:sldId id="304" r:id="rId21"/>
    <p:sldId id="305" r:id="rId22"/>
    <p:sldId id="302" r:id="rId23"/>
    <p:sldId id="261" r:id="rId24"/>
    <p:sldId id="262" r:id="rId25"/>
    <p:sldId id="263" r:id="rId26"/>
    <p:sldId id="264" r:id="rId27"/>
    <p:sldId id="265" r:id="rId28"/>
    <p:sldId id="266" r:id="rId29"/>
    <p:sldId id="285" r:id="rId30"/>
    <p:sldId id="28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3" r:id="rId39"/>
    <p:sldId id="282" r:id="rId40"/>
    <p:sldId id="267" r:id="rId41"/>
    <p:sldId id="268" r:id="rId42"/>
    <p:sldId id="270" r:id="rId43"/>
    <p:sldId id="269" r:id="rId44"/>
    <p:sldId id="271" r:id="rId45"/>
    <p:sldId id="272" r:id="rId46"/>
    <p:sldId id="260" r:id="rId47"/>
    <p:sldId id="273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1.4794743322852752E-2"/>
          <c:y val="2.3095978753683452E-2"/>
          <c:w val="0.77551058014774188"/>
          <c:h val="0.9769040212463167"/>
        </c:manualLayout>
      </c:layout>
      <c:pie3DChart>
        <c:varyColors val="1"/>
        <c:ser>
          <c:idx val="0"/>
          <c:order val="0"/>
          <c:explosion val="25"/>
          <c:cat>
            <c:strRef>
              <c:f>Sheet1!$H$3:$H$62</c:f>
              <c:strCache>
                <c:ptCount val="60"/>
                <c:pt idx="0">
                  <c:v>SQLi</c:v>
                </c:pt>
                <c:pt idx="1">
                  <c:v>Targeted Attack</c:v>
                </c:pt>
                <c:pt idx="2">
                  <c:v>Unknown</c:v>
                </c:pt>
                <c:pt idx="3">
                  <c:v>DDoS</c:v>
                </c:pt>
                <c:pt idx="4">
                  <c:v>Defacement</c:v>
                </c:pt>
                <c:pt idx="5">
                  <c:v>Directory Traversal</c:v>
                </c:pt>
                <c:pt idx="6">
                  <c:v>Directory Traversal/</c:v>
                </c:pt>
                <c:pt idx="7">
                  <c:v>XSS</c:v>
                </c:pt>
                <c:pt idx="8">
                  <c:v>Unknown Vulnerability in Voice Mail</c:v>
                </c:pt>
                <c:pt idx="9">
                  <c:v>Wordpress Vulnerability</c:v>
                </c:pt>
                <c:pt idx="10">
                  <c:v>Unknwon</c:v>
                </c:pt>
                <c:pt idx="11">
                  <c:v>SQLi?</c:v>
                </c:pt>
                <c:pt idx="12">
                  <c:v>Government</c:v>
                </c:pt>
                <c:pt idx="13">
                  <c:v>Unidentified Malware</c:v>
                </c:pt>
                <c:pt idx="14">
                  <c:v>Unknown Malware</c:v>
                </c:pt>
                <c:pt idx="15">
                  <c:v>Watering-Hole</c:v>
                </c:pt>
                <c:pt idx="16">
                  <c:v>Internet services</c:v>
                </c:pt>
                <c:pt idx="17">
                  <c:v>SQLi /DNS Poisoning</c:v>
                </c:pt>
                <c:pt idx="18">
                  <c:v>Man-In-The-Middle</c:v>
                </c:pt>
                <c:pt idx="19">
                  <c:v>Unauthorized Access</c:v>
                </c:pt>
                <c:pt idx="20">
                  <c:v>Unknown Vulnerability</c:v>
                </c:pt>
                <c:pt idx="21">
                  <c:v>Targeted Attack?</c:v>
                </c:pt>
                <c:pt idx="22">
                  <c:v>Account Hijacking</c:v>
                </c:pt>
                <c:pt idx="23">
                  <c:v>Drone Hacking</c:v>
                </c:pt>
                <c:pt idx="24">
                  <c:v>iFrame Infection</c:v>
                </c:pt>
                <c:pt idx="25">
                  <c:v>DNS  Hijacking</c:v>
                </c:pt>
                <c:pt idx="26">
                  <c:v>Broadcast</c:v>
                </c:pt>
                <c:pt idx="27">
                  <c:v>News</c:v>
                </c:pt>
                <c:pt idx="28">
                  <c:v>ATM Heist</c:v>
                </c:pt>
                <c:pt idx="29">
                  <c:v>Computer Virus</c:v>
                </c:pt>
                <c:pt idx="30">
                  <c:v>Several targets</c:v>
                </c:pt>
                <c:pt idx="31">
                  <c:v>DDoS/SQLi</c:v>
                </c:pt>
                <c:pt idx="32">
                  <c:v>iFrame Injection</c:v>
                </c:pt>
                <c:pt idx="33">
                  <c:v>SQLi/</c:v>
                </c:pt>
                <c:pt idx="34">
                  <c:v>DNS Hijacking</c:v>
                </c:pt>
                <c:pt idx="35">
                  <c:v>Vulnerability in ASP page</c:v>
                </c:pt>
                <c:pt idx="36">
                  <c:v>Targeted Attacks</c:v>
                </c:pt>
                <c:pt idx="37">
                  <c:v>Proxy Misconfiguration</c:v>
                </c:pt>
                <c:pt idx="38">
                  <c:v>Watering Hole</c:v>
                </c:pt>
                <c:pt idx="39">
                  <c:v>CCTV Hack</c:v>
                </c:pt>
                <c:pt idx="40">
                  <c:v>Malware</c:v>
                </c:pt>
                <c:pt idx="41">
                  <c:v>Botnet</c:v>
                </c:pt>
                <c:pt idx="42">
                  <c:v>Darkleech (Apache Exploit Kit)</c:v>
                </c:pt>
                <c:pt idx="43">
                  <c:v>Brute Force</c:v>
                </c:pt>
                <c:pt idx="44">
                  <c:v>N/A</c:v>
                </c:pt>
                <c:pt idx="45">
                  <c:v>Credit Card Fraud</c:v>
                </c:pt>
                <c:pt idx="46">
                  <c:v>ColdFusion 0-Day</c:v>
                </c:pt>
                <c:pt idx="47">
                  <c:v>Hijacked Account?</c:v>
                </c:pt>
                <c:pt idx="48">
                  <c:v>Brute-Force</c:v>
                </c:pt>
                <c:pt idx="49">
                  <c:v>Backdoor</c:v>
                </c:pt>
                <c:pt idx="50">
                  <c:v>Mobile Malware</c:v>
                </c:pt>
                <c:pt idx="51">
                  <c:v>Account Hjacking</c:v>
                </c:pt>
                <c:pt idx="52">
                  <c:v>SQL</c:v>
                </c:pt>
                <c:pt idx="53">
                  <c:v>Account Hijacked</c:v>
                </c:pt>
                <c:pt idx="54">
                  <c:v>ColdFusion Vulnerability</c:v>
                </c:pt>
                <c:pt idx="55">
                  <c:v>Undisclosed Software Vulnerability</c:v>
                </c:pt>
                <c:pt idx="56">
                  <c:v>Several Methods</c:v>
                </c:pt>
                <c:pt idx="57">
                  <c:v>Account Hacking</c:v>
                </c:pt>
                <c:pt idx="58">
                  <c:v>iFrame redirection</c:v>
                </c:pt>
                <c:pt idx="59">
                  <c:v>Undisclosed Vulnerability</c:v>
                </c:pt>
              </c:strCache>
            </c:strRef>
          </c:cat>
          <c:val>
            <c:numRef>
              <c:f>Sheet1!$I$3:$I$62</c:f>
              <c:numCache>
                <c:formatCode>General</c:formatCode>
                <c:ptCount val="60"/>
                <c:pt idx="0">
                  <c:v>119</c:v>
                </c:pt>
                <c:pt idx="1">
                  <c:v>36</c:v>
                </c:pt>
                <c:pt idx="2">
                  <c:v>89</c:v>
                </c:pt>
                <c:pt idx="3">
                  <c:v>89</c:v>
                </c:pt>
                <c:pt idx="4">
                  <c:v>31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4</c:v>
                </c:pt>
                <c:pt idx="22">
                  <c:v>35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1</c:v>
                </c:pt>
                <c:pt idx="34">
                  <c:v>6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750163828914582"/>
          <c:y val="0"/>
          <c:w val="0.22314444318654417"/>
          <c:h val="0.8732526743060296"/>
        </c:manualLayout>
      </c:layout>
      <c:spPr>
        <a:solidFill>
          <a:schemeClr val="bg1"/>
        </a:solidFill>
      </c:sp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6FFF-A1CF-49AF-A2C1-13F112C27D03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D3FA-836E-4A1E-8AB1-05A1872BA2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026618-AFAC-4A17-9DA1-30D017228556}" type="datetimeFigureOut">
              <a:rPr lang="zh-TW" altLang="en-US" smtClean="0"/>
              <a:pPr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3323"/>
            <a:ext cx="9144000" cy="338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編譯選項、除錯、逆向工程及在資訊安全中的應用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NLS - Native Language Security</a:t>
            </a:r>
          </a:p>
          <a:p>
            <a:r>
              <a:rPr lang="en-US" altLang="zh-TW" dirty="0" smtClean="0"/>
              <a:t>Next Generation and Low-Level Security Startup Program</a:t>
            </a:r>
          </a:p>
          <a:p>
            <a:r>
              <a:rPr lang="en-US" altLang="zh-TW" dirty="0" smtClean="0"/>
              <a:t>Speaker: </a:t>
            </a:r>
            <a:r>
              <a:rPr lang="zh-TW" altLang="en-US" dirty="0" smtClean="0"/>
              <a:t>黃廷宇</a:t>
            </a:r>
            <a:r>
              <a:rPr lang="en-US" altLang="zh-TW" dirty="0" smtClean="0"/>
              <a:t>(Edwin)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49188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err="1" smtClean="0"/>
              <a:t>Stepi</a:t>
            </a:r>
            <a:r>
              <a:rPr lang="en-US" altLang="zh-TW" dirty="0" smtClean="0"/>
              <a:t>: step instruction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886" y="3212976"/>
            <a:ext cx="6332113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809520" y="3231264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99232" y="3635880"/>
            <a:ext cx="648072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08376" y="4005064"/>
            <a:ext cx="2051656" cy="251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31840" y="4437112"/>
            <a:ext cx="5328592" cy="61149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360040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callq</a:t>
            </a:r>
            <a:r>
              <a:rPr lang="en-US" altLang="zh-TW" dirty="0" smtClean="0"/>
              <a:t>: 64 bits call</a:t>
            </a:r>
          </a:p>
          <a:p>
            <a:pPr lvl="1"/>
            <a:r>
              <a:rPr lang="en-US" altLang="zh-TW" dirty="0" err="1" smtClean="0"/>
              <a:t>tempDEST</a:t>
            </a:r>
            <a:r>
              <a:rPr lang="en-US" altLang="zh-TW" dirty="0" smtClean="0"/>
              <a:t> ← </a:t>
            </a:r>
            <a:r>
              <a:rPr lang="en-US" altLang="zh-TW" dirty="0" err="1" smtClean="0"/>
              <a:t>SignExtend</a:t>
            </a:r>
            <a:r>
              <a:rPr lang="en-US" altLang="zh-TW" dirty="0" smtClean="0"/>
              <a:t>(DEST); </a:t>
            </a:r>
          </a:p>
          <a:p>
            <a:pPr lvl="1"/>
            <a:r>
              <a:rPr lang="en-US" altLang="zh-TW" dirty="0" err="1" smtClean="0"/>
              <a:t>tempRIP</a:t>
            </a:r>
            <a:r>
              <a:rPr lang="en-US" altLang="zh-TW" dirty="0" smtClean="0"/>
              <a:t> ← RIP + </a:t>
            </a:r>
            <a:r>
              <a:rPr lang="en-US" altLang="zh-TW" dirty="0" err="1" smtClean="0"/>
              <a:t>tempDEST</a:t>
            </a:r>
            <a:r>
              <a:rPr lang="en-US" altLang="zh-TW" dirty="0" smtClean="0"/>
              <a:t>;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IF stack not large enough for a 8-byte return address 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THEN #SS(0);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FI; </a:t>
            </a:r>
          </a:p>
          <a:p>
            <a:pPr lvl="1"/>
            <a:r>
              <a:rPr lang="en-US" altLang="zh-TW" b="1" dirty="0" smtClean="0"/>
              <a:t>Push(RIP); </a:t>
            </a:r>
          </a:p>
          <a:p>
            <a:pPr lvl="1"/>
            <a:r>
              <a:rPr lang="en-US" altLang="zh-TW" b="1" dirty="0" smtClean="0"/>
              <a:t>RIP ← </a:t>
            </a:r>
            <a:r>
              <a:rPr lang="en-US" altLang="zh-TW" b="1" dirty="0" err="1" smtClean="0"/>
              <a:t>tempRIP</a:t>
            </a:r>
            <a:r>
              <a:rPr lang="en-US" altLang="zh-TW" b="1" dirty="0" smtClean="0"/>
              <a:t>;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5589240"/>
          <a:ext cx="478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18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pushq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RSP ← RSP – 8</a:t>
            </a:r>
          </a:p>
          <a:p>
            <a:pPr lvl="1"/>
            <a:r>
              <a:rPr lang="en-US" altLang="zh-TW" dirty="0" smtClean="0"/>
              <a:t>Memory[SS:RSP] ← SRC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3573016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1880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44208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[DATA]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New stack: empty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 variable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9200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891376"/>
            <a:ext cx="4211960" cy="413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83829"/>
            <a:ext cx="4932040" cy="19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898944" y="1971496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4932040" cy="12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Old stack top = old RSP = RSP+4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8944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-19456" y="5445224"/>
            <a:ext cx="4087400" cy="1868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891" y="992568"/>
            <a:ext cx="4212109" cy="40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8400"/>
            <a:ext cx="4932039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err="1" smtClean="0"/>
              <a:t>Eax</a:t>
            </a:r>
            <a:r>
              <a:rPr lang="en-US" altLang="zh-TW" dirty="0" smtClean="0"/>
              <a:t>=0, before call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501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32040" y="2000680"/>
            <a:ext cx="4176464" cy="43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2976"/>
            <a:ext cx="4065188" cy="54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932040" y="113658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9512" y="5517232"/>
            <a:ext cx="432048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0032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-9728" y="3501008"/>
            <a:ext cx="4005664" cy="23939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162" y="1060456"/>
            <a:ext cx="4215838" cy="39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5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089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RIP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54928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49388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141952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996952"/>
            <a:ext cx="3862553" cy="7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347864" y="4312528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eip</a:t>
            </a:r>
            <a:r>
              <a:rPr lang="en-US" altLang="zh-TW" dirty="0" smtClean="0">
                <a:solidFill>
                  <a:srgbClr val="FF0000"/>
                </a:solidFill>
              </a:rPr>
              <a:t> is pushed: after called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580736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-9728" y="3240256"/>
            <a:ext cx="378964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1560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&lt;-ESP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813" y="1087840"/>
            <a:ext cx="4231187" cy="39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2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97960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Push old RBP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297600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27576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068960"/>
            <a:ext cx="3474495" cy="6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-9728" y="3279168"/>
            <a:ext cx="342960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60432" y="58052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1" y="1111208"/>
            <a:ext cx="4211960" cy="39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7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869160"/>
            <a:ext cx="4937116" cy="19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13372" y="2119320"/>
            <a:ext cx="4176464" cy="36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Push old RBP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384848"/>
            <a:ext cx="4427984" cy="2260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08120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96952"/>
            <a:ext cx="4211326" cy="73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0" y="3212976"/>
            <a:ext cx="3923928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8460432" y="5723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59399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&lt;-EBP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Make It’s </a:t>
            </a:r>
            <a:r>
              <a:rPr lang="en-US" altLang="zh-TW" dirty="0" err="1" smtClean="0"/>
              <a:t>execuable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mov</a:t>
            </a:r>
            <a:r>
              <a:rPr lang="en-US" altLang="zh-TW" dirty="0" smtClean="0"/>
              <a:t> %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, %</a:t>
            </a:r>
            <a:r>
              <a:rPr lang="en-US" altLang="zh-TW" dirty="0" err="1" smtClean="0"/>
              <a:t>ebx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sub 4, %</a:t>
            </a:r>
            <a:r>
              <a:rPr lang="en-US" altLang="zh-TW" dirty="0" err="1" smtClean="0"/>
              <a:t>ebx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mov</a:t>
            </a:r>
            <a:r>
              <a:rPr lang="en-US" altLang="zh-TW" dirty="0" smtClean="0"/>
              <a:t> (%</a:t>
            </a:r>
            <a:r>
              <a:rPr lang="en-US" altLang="zh-TW" dirty="0" err="1" smtClean="0"/>
              <a:t>ebx</a:t>
            </a:r>
            <a:r>
              <a:rPr lang="en-US" altLang="zh-TW" dirty="0" smtClean="0"/>
              <a:t>), %</a:t>
            </a:r>
            <a:r>
              <a:rPr lang="en-US" altLang="zh-TW" dirty="0" err="1" smtClean="0"/>
              <a:t>eax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23927" y="1484784"/>
          <a:ext cx="5220073" cy="537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609"/>
                <a:gridCol w="441683"/>
                <a:gridCol w="441683"/>
                <a:gridCol w="441683"/>
                <a:gridCol w="441683"/>
                <a:gridCol w="441683"/>
                <a:gridCol w="441683"/>
                <a:gridCol w="441683"/>
                <a:gridCol w="441683"/>
              </a:tblGrid>
              <a:tr h="4133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space?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 var1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RBP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&lt;main&gt; old RBP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&lt;main&gt;old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71287"/>
            <a:ext cx="3923928" cy="218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1552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84784"/>
            <a:ext cx="5508103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779912" cy="5373216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 – 0x10?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 err="1" smtClean="0"/>
              <a:t>metaprogramming</a:t>
            </a:r>
            <a:r>
              <a:rPr lang="en-US" altLang="zh-TW" dirty="0" smtClean="0"/>
              <a:t>  the stack:</a:t>
            </a:r>
          </a:p>
          <a:p>
            <a:pPr lvl="2"/>
            <a:r>
              <a:rPr lang="zh-TW" altLang="en-US" dirty="0" smtClean="0"/>
              <a:t>長度公式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16*ceil((4+8)/16)</a:t>
            </a:r>
          </a:p>
          <a:p>
            <a:pPr lvl="2">
              <a:buNone/>
            </a:pPr>
            <a:r>
              <a:rPr lang="en-US" altLang="zh-TW" dirty="0" smtClean="0"/>
              <a:t>=16=0x10</a:t>
            </a:r>
          </a:p>
          <a:p>
            <a:pPr lvl="2"/>
            <a:r>
              <a:rPr lang="en-US" altLang="zh-TW" dirty="0" smtClean="0"/>
              <a:t>-0x8(%</a:t>
            </a:r>
            <a:r>
              <a:rPr lang="en-US" altLang="zh-TW" dirty="0" err="1" smtClean="0"/>
              <a:t>rbp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=%fs:0x28</a:t>
            </a:r>
          </a:p>
          <a:p>
            <a:pPr lvl="3"/>
            <a:r>
              <a:rPr lang="en-US" altLang="zh-TW" dirty="0" smtClean="0"/>
              <a:t>Stack cookie</a:t>
            </a:r>
          </a:p>
          <a:p>
            <a:pPr lvl="3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3707904" y="3140968"/>
            <a:ext cx="1872208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4365104"/>
            <a:ext cx="1368152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2411760" y="3356992"/>
          <a:ext cx="1086474" cy="648072"/>
        </p:xfrm>
        <a:graphic>
          <a:graphicData uri="http://schemas.openxmlformats.org/presentationml/2006/ole">
            <p:oleObj spid="_x0000_s1028" name="Equation" r:id="rId4" imgW="723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我是誰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基礎概念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ASM IN C</a:t>
            </a:r>
          </a:p>
          <a:p>
            <a:pPr lvl="1"/>
            <a:r>
              <a:rPr lang="en-US" altLang="zh-TW" dirty="0" smtClean="0"/>
              <a:t>Linux APIs</a:t>
            </a:r>
          </a:p>
          <a:p>
            <a:pPr lvl="1"/>
            <a:r>
              <a:rPr lang="en-US" altLang="zh-TW" dirty="0" smtClean="0"/>
              <a:t>IA-32</a:t>
            </a:r>
          </a:p>
          <a:p>
            <a:r>
              <a:rPr lang="zh-TW" altLang="en-US" dirty="0" smtClean="0"/>
              <a:t>再談第一支程式</a:t>
            </a:r>
            <a:endParaRPr lang="en-US" altLang="zh-TW" dirty="0" smtClean="0"/>
          </a:p>
          <a:p>
            <a:r>
              <a:rPr lang="zh-TW" altLang="en-US" dirty="0" smtClean="0"/>
              <a:t>載入器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執行檔檔頭到進入點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zh-TW" altLang="en-US" dirty="0" smtClean="0"/>
              <a:t>編譯器選項</a:t>
            </a:r>
            <a:endParaRPr lang="en-US" altLang="zh-TW" dirty="0" smtClean="0"/>
          </a:p>
          <a:p>
            <a:r>
              <a:rPr lang="zh-TW" altLang="en-US" dirty="0" smtClean="0"/>
              <a:t>手動逆向的框架</a:t>
            </a:r>
            <a:endParaRPr lang="en-US" altLang="zh-TW" dirty="0" smtClean="0"/>
          </a:p>
          <a:p>
            <a:r>
              <a:rPr lang="zh-TW" altLang="en-US" dirty="0" smtClean="0"/>
              <a:t>動態分析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除錯</a:t>
            </a:r>
            <a:r>
              <a:rPr lang="en-US" altLang="zh-TW" dirty="0" smtClean="0"/>
              <a:t>(Debugging)</a:t>
            </a:r>
          </a:p>
          <a:p>
            <a:pPr lvl="1"/>
            <a:r>
              <a:rPr lang="zh-TW" altLang="en-US" dirty="0" smtClean="0"/>
              <a:t>儀控</a:t>
            </a:r>
            <a:r>
              <a:rPr lang="en-US" altLang="zh-TW" dirty="0" smtClean="0"/>
              <a:t>(Binary Instrumentation)</a:t>
            </a:r>
          </a:p>
          <a:p>
            <a:pPr lvl="1"/>
            <a:r>
              <a:rPr lang="zh-TW" altLang="en-US" dirty="0" smtClean="0"/>
              <a:t>模擬</a:t>
            </a:r>
            <a:r>
              <a:rPr lang="en-US" altLang="zh-TW" dirty="0" smtClean="0"/>
              <a:t>(emulation)</a:t>
            </a:r>
          </a:p>
          <a:p>
            <a:r>
              <a:rPr lang="zh-TW" altLang="en-US" dirty="0" smtClean="0"/>
              <a:t>靜態分析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符號執行</a:t>
            </a:r>
            <a:r>
              <a:rPr lang="en-US" altLang="zh-TW" dirty="0" smtClean="0"/>
              <a:t>(Symbolic Execution)</a:t>
            </a:r>
          </a:p>
          <a:p>
            <a:pPr lvl="1"/>
            <a:r>
              <a:rPr lang="zh-TW" altLang="en-US" dirty="0" smtClean="0"/>
              <a:t>反組譯</a:t>
            </a:r>
            <a:r>
              <a:rPr lang="en-US" altLang="zh-TW" dirty="0" smtClean="0"/>
              <a:t>(Disassembly)</a:t>
            </a:r>
          </a:p>
          <a:p>
            <a:pPr lvl="1"/>
            <a:r>
              <a:rPr lang="zh-TW" altLang="en-US" dirty="0" smtClean="0"/>
              <a:t>逆向工程</a:t>
            </a:r>
            <a:r>
              <a:rPr lang="en-US" altLang="zh-TW" dirty="0" smtClean="0"/>
              <a:t>(Reverse Engineering)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2987824" cy="5373216"/>
          </a:xfrm>
        </p:spPr>
        <p:txBody>
          <a:bodyPr/>
          <a:lstStyle/>
          <a:p>
            <a:r>
              <a:rPr lang="en-US" altLang="zh-TW" dirty="0" smtClean="0"/>
              <a:t>Stack cookie</a:t>
            </a:r>
          </a:p>
          <a:p>
            <a:pPr lvl="1"/>
            <a:r>
              <a:rPr lang="en-US" altLang="zh-TW" dirty="0" smtClean="0"/>
              <a:t>C string, arrays</a:t>
            </a:r>
          </a:p>
          <a:p>
            <a:pPr lvl="1"/>
            <a:r>
              <a:rPr lang="en-US" altLang="zh-TW" dirty="0" smtClean="0"/>
              <a:t>Memory protection</a:t>
            </a:r>
          </a:p>
          <a:p>
            <a:pPr lvl="1"/>
            <a:r>
              <a:rPr lang="en-US" altLang="zh-TW" dirty="0" smtClean="0"/>
              <a:t>%fs:0x28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87824" y="1484788"/>
          <a:ext cx="6156176" cy="537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064"/>
                <a:gridCol w="520889"/>
                <a:gridCol w="520889"/>
                <a:gridCol w="520889"/>
                <a:gridCol w="520889"/>
                <a:gridCol w="520889"/>
                <a:gridCol w="520889"/>
                <a:gridCol w="520889"/>
                <a:gridCol w="520889"/>
              </a:tblGrid>
              <a:tr h="41332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C string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&lt;func1&gt; stack cookie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1332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RBP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&lt;func1&gt;old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Address+32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&lt;main&gt; old RBP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33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Address+40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&lt;main&gt;old RIP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332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stack 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>: (__</a:t>
            </a:r>
            <a:r>
              <a:rPr lang="en-US" altLang="zh-TW" dirty="0" err="1" smtClean="0"/>
              <a:t>cdecl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_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_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next_frame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	void *</a:t>
            </a:r>
            <a:r>
              <a:rPr lang="en-US" altLang="zh-TW" dirty="0" err="1" smtClean="0"/>
              <a:t>inst_pointer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function reverse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World!!\n”;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r>
              <a:rPr lang="en-US" altLang="zh-TW" dirty="0" smtClean="0"/>
              <a:t> compare to ASM</a:t>
            </a:r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World!!”;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argc</a:t>
            </a:r>
            <a:r>
              <a:rPr lang="en-US" altLang="zh-TW" sz="2000" dirty="0" smtClean="0"/>
              <a:t>, char* </a:t>
            </a:r>
            <a:r>
              <a:rPr lang="en-US" altLang="zh-TW" sz="2000" dirty="0" err="1" smtClean="0"/>
              <a:t>argv</a:t>
            </a:r>
            <a:r>
              <a:rPr lang="en-US" altLang="zh-TW" sz="2000" dirty="0" smtClean="0"/>
              <a:t>[]){</a:t>
            </a:r>
          </a:p>
          <a:p>
            <a:pPr>
              <a:buNone/>
            </a:pPr>
            <a:r>
              <a:rPr lang="en-US" altLang="zh-TW" sz="2000" dirty="0" smtClean="0"/>
              <a:t>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return 0;</a:t>
            </a:r>
          </a:p>
          <a:p>
            <a:pPr>
              <a:buNone/>
            </a:pPr>
            <a:r>
              <a:rPr lang="en-US" altLang="zh-TW" sz="2000" dirty="0" smtClean="0"/>
              <a:t>}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main(</a:t>
            </a: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argc</a:t>
            </a:r>
            <a:r>
              <a:rPr lang="en-US" altLang="zh-TW" sz="1800" b="1" dirty="0" smtClean="0"/>
              <a:t>, char* </a:t>
            </a:r>
            <a:r>
              <a:rPr lang="en-US" altLang="zh-TW" sz="1800" b="1" dirty="0" err="1" smtClean="0"/>
              <a:t>argv</a:t>
            </a:r>
            <a:r>
              <a:rPr lang="en-US" altLang="zh-TW" sz="1800" b="1" dirty="0" smtClean="0"/>
              <a:t>[]){</a:t>
            </a:r>
          </a:p>
          <a:p>
            <a:pPr>
              <a:buNone/>
            </a:pPr>
            <a:r>
              <a:rPr lang="en-US" altLang="zh-TW" sz="1800" dirty="0" smtClean="0"/>
              <a:t>push </a:t>
            </a:r>
            <a:r>
              <a:rPr lang="en-US" altLang="zh-TW" sz="1800" dirty="0" err="1" smtClean="0"/>
              <a:t>rbp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rbp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rsp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    </a:t>
            </a:r>
            <a:r>
              <a:rPr lang="zh-TW" altLang="en-US" sz="1800" b="1" dirty="0" smtClean="0"/>
              <a:t>     </a:t>
            </a:r>
            <a:r>
              <a:rPr lang="en-US" altLang="zh-TW" sz="1800" b="1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1800" dirty="0" smtClean="0"/>
              <a:t>sub rsp,0x10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DWORD PTR [rbp-0x4],</a:t>
            </a:r>
            <a:r>
              <a:rPr lang="en-US" altLang="zh-TW" sz="1800" dirty="0" err="1" smtClean="0"/>
              <a:t>edi</a:t>
            </a:r>
            <a:endParaRPr lang="zh-TW" altLang="en-US" sz="1800" dirty="0" smtClean="0"/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QWORD PTR [rbp-0x10],</a:t>
            </a:r>
            <a:r>
              <a:rPr lang="en-US" altLang="zh-TW" sz="1800" dirty="0" err="1" smtClean="0"/>
              <a:t>rsi</a:t>
            </a:r>
            <a:endParaRPr lang="en-US" altLang="zh-TW" sz="1800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return 0;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eax</a:t>
            </a:r>
            <a:r>
              <a:rPr lang="en-US" altLang="zh-TW" sz="1800" dirty="0" smtClean="0"/>
              <a:t>, 0x0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}</a:t>
            </a:r>
          </a:p>
          <a:p>
            <a:pPr>
              <a:buNone/>
            </a:pPr>
            <a:r>
              <a:rPr lang="en-US" altLang="zh-TW" sz="1800" dirty="0" smtClean="0"/>
              <a:t>leave</a:t>
            </a:r>
          </a:p>
          <a:p>
            <a:pPr>
              <a:buNone/>
            </a:pPr>
            <a:r>
              <a:rPr lang="en-US" altLang="zh-TW" sz="1800" dirty="0" smtClean="0"/>
              <a:t>ret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59988" y="0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option: </a:t>
            </a:r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FirstProg.c</a:t>
            </a:r>
            <a:r>
              <a:rPr lang="en-US" altLang="zh-TW" dirty="0" smtClean="0">
                <a:solidFill>
                  <a:schemeClr val="bg1"/>
                </a:solidFill>
              </a:rPr>
              <a:t> -o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using ASM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800</a:t>
            </a:r>
            <a:r>
              <a:rPr lang="zh-TW" altLang="en-US" dirty="0" smtClean="0"/>
              <a:t>次國際駭客組織攻擊資料分析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/>
        </p:nvGraphicFramePr>
        <p:xfrm>
          <a:off x="-180528" y="836712"/>
          <a:ext cx="9577064" cy="69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IA-32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General Purpose Registers</a:t>
            </a:r>
          </a:p>
          <a:p>
            <a:pPr lvl="1"/>
            <a:r>
              <a:rPr lang="en-US" altLang="zh-TW" dirty="0" smtClean="0"/>
              <a:t>EAX</a:t>
            </a:r>
          </a:p>
          <a:p>
            <a:pPr lvl="1"/>
            <a:r>
              <a:rPr lang="en-US" altLang="zh-TW" dirty="0" smtClean="0"/>
              <a:t>EBX</a:t>
            </a:r>
          </a:p>
          <a:p>
            <a:pPr lvl="1"/>
            <a:r>
              <a:rPr lang="en-US" altLang="zh-TW" dirty="0" smtClean="0"/>
              <a:t>ECX</a:t>
            </a:r>
          </a:p>
          <a:p>
            <a:pPr lvl="1"/>
            <a:r>
              <a:rPr lang="en-US" altLang="zh-TW" dirty="0" smtClean="0"/>
              <a:t>EDX</a:t>
            </a:r>
          </a:p>
          <a:p>
            <a:pPr lvl="1"/>
            <a:r>
              <a:rPr lang="en-US" altLang="zh-TW" dirty="0" smtClean="0"/>
              <a:t>ESI</a:t>
            </a:r>
          </a:p>
          <a:p>
            <a:pPr lvl="1"/>
            <a:r>
              <a:rPr lang="en-US" altLang="zh-TW" dirty="0" smtClean="0"/>
              <a:t>EDI</a:t>
            </a:r>
          </a:p>
          <a:p>
            <a:pPr lvl="1"/>
            <a:r>
              <a:rPr lang="en-US" altLang="zh-TW" dirty="0" smtClean="0"/>
              <a:t>EBP</a:t>
            </a:r>
          </a:p>
          <a:p>
            <a:pPr lvl="1"/>
            <a:r>
              <a:rPr lang="en-US" altLang="zh-TW" dirty="0" smtClean="0"/>
              <a:t>ESP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hexdump</a:t>
            </a:r>
            <a:r>
              <a:rPr lang="en-US" altLang="zh-TW" sz="2400" dirty="0" smtClean="0"/>
              <a:t> executable</a:t>
            </a:r>
          </a:p>
          <a:p>
            <a:pPr lvl="1"/>
            <a:r>
              <a:rPr lang="zh-TW" altLang="en-US" sz="1800" dirty="0" smtClean="0"/>
              <a:t>從</a:t>
            </a:r>
            <a:r>
              <a:rPr lang="en-US" altLang="zh-TW" sz="1800" dirty="0" smtClean="0"/>
              <a:t>PE</a:t>
            </a:r>
            <a:r>
              <a:rPr lang="zh-TW" altLang="en-US" sz="1800" dirty="0" smtClean="0"/>
              <a:t>檔頭我們知道執行檔的標頭為</a:t>
            </a:r>
            <a:r>
              <a:rPr lang="en-US" altLang="zh-TW" sz="1800" dirty="0" smtClean="0"/>
              <a:t>0x5A4D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(“MZ”)</a:t>
            </a:r>
            <a:endParaRPr lang="zh-TW" altLang="en-US" sz="1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42088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https://upload.wikimedia.org/wikipedia/commons/1/1b/Portable_Executable_32_bit_Structure_in_SVG_fixed.svg</a:t>
            </a:r>
            <a:endParaRPr lang="zh-TW" altLang="en-US" sz="14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797252"/>
            <a:ext cx="7994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8196" y="2276872"/>
            <a:ext cx="3615804" cy="34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右箭號 10"/>
          <p:cNvSpPr/>
          <p:nvPr/>
        </p:nvSpPr>
        <p:spPr>
          <a:xfrm rot="5400000">
            <a:off x="7380312" y="5517232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364088" y="3068960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3140968"/>
            <a:ext cx="151216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Check PE executable: </a:t>
            </a:r>
            <a:r>
              <a:rPr lang="en-US" altLang="zh-TW" dirty="0" err="1" smtClean="0"/>
              <a:t>IsPEExecutableSignature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602"/>
            <a:ext cx="9144000" cy="474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350" y="6362700"/>
            <a:ext cx="6470650" cy="4953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Locate PE header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06084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699792" y="3140968"/>
            <a:ext cx="2808312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 l="4273" r="5204"/>
          <a:stretch>
            <a:fillRect/>
          </a:stretch>
        </p:blipFill>
        <p:spPr bwMode="auto">
          <a:xfrm>
            <a:off x="0" y="3429000"/>
            <a:ext cx="5328592" cy="22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4077072"/>
            <a:ext cx="1872208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723" y="3356992"/>
            <a:ext cx="3706277" cy="2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524328" y="3861048"/>
            <a:ext cx="36004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4581128"/>
            <a:ext cx="356388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 r="24211"/>
          <a:stretch>
            <a:fillRect/>
          </a:stretch>
        </p:blipFill>
        <p:spPr bwMode="auto">
          <a:xfrm>
            <a:off x="0" y="59118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6695728" y="5688449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:https://upload.wikimedia.org/wikipedia/commons/1/1b/Portable_Executable_32_bit_Structure_in_SVG_fixed.svg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Get Offset as Tool</a:t>
            </a:r>
          </a:p>
          <a:p>
            <a:pPr lvl="1"/>
            <a:r>
              <a:rPr lang="en-US" altLang="zh-TW" sz="2400" dirty="0" smtClean="0"/>
              <a:t>From offset 0x3c to get COFF header’s offset</a:t>
            </a:r>
            <a:endParaRPr lang="zh-TW" altLang="en-US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67300"/>
            <a:ext cx="7858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8743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4293096"/>
            <a:ext cx="3384376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622" y="0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Entry Point RVA is at COFF+0x28</a:t>
            </a:r>
          </a:p>
          <a:p>
            <a:pPr lvl="1"/>
            <a:r>
              <a:rPr lang="en-US" altLang="zh-TW" sz="2000" dirty="0" smtClean="0"/>
              <a:t>RVA is at file</a:t>
            </a:r>
          </a:p>
          <a:p>
            <a:pPr lvl="1"/>
            <a:r>
              <a:rPr lang="en-US" altLang="zh-TW" sz="2000" dirty="0" smtClean="0"/>
              <a:t>VA is at memory</a:t>
            </a:r>
          </a:p>
          <a:p>
            <a:pPr lvl="1"/>
            <a:r>
              <a:rPr lang="en-US" altLang="zh-TW" sz="2000" dirty="0" smtClean="0"/>
              <a:t>RVA -&gt; VA is need</a:t>
            </a:r>
            <a:endParaRPr lang="zh-TW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01208"/>
            <a:ext cx="914400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2132856"/>
            <a:ext cx="6238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5064"/>
            <a:ext cx="64770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Section Headers</a:t>
            </a:r>
          </a:p>
          <a:p>
            <a:pPr lvl="1"/>
            <a:r>
              <a:rPr lang="zh-TW" altLang="en-US" dirty="0" smtClean="0"/>
              <a:t>執行檔會分成幾個區段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.text: code</a:t>
            </a:r>
          </a:p>
          <a:p>
            <a:pPr lvl="1"/>
            <a:r>
              <a:rPr lang="en-US" altLang="zh-TW" dirty="0" smtClean="0"/>
              <a:t>.data: </a:t>
            </a:r>
            <a:r>
              <a:rPr lang="en-US" altLang="zh-TW" dirty="0" err="1" smtClean="0"/>
              <a:t>datas</a:t>
            </a:r>
            <a:r>
              <a:rPr lang="en-US" altLang="zh-TW" dirty="0" smtClean="0"/>
              <a:t>, strings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76073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https://upload.wikimedia.org/wikipedia/commons/1/1b/Portable_Executable_32_bit_Structure_in_SVG_fixed.svg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3096344"/>
          </a:xfrm>
        </p:spPr>
        <p:txBody>
          <a:bodyPr/>
          <a:lstStyle/>
          <a:p>
            <a:r>
              <a:rPr lang="zh-TW" altLang="en-US" dirty="0" smtClean="0"/>
              <a:t>載入點判斷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IMAGE_FILE_HEADER::Characteristics</a:t>
            </a:r>
            <a:r>
              <a:rPr lang="zh-TW" altLang="en-US" dirty="0" smtClean="0"/>
              <a:t>是否包含</a:t>
            </a:r>
            <a:r>
              <a:rPr lang="en-US" altLang="zh-TW" b="1" dirty="0" smtClean="0"/>
              <a:t>IMAGE_FILE_RELOCS_STRIPPED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IMAGE_OPTIONAL_HEADER32(64)::</a:t>
            </a:r>
            <a:r>
              <a:rPr lang="en-US" altLang="zh-TW" b="1" dirty="0" err="1" smtClean="0"/>
              <a:t>ImageBase</a:t>
            </a:r>
            <a:r>
              <a:rPr lang="zh-TW" altLang="en-US" dirty="0" smtClean="0"/>
              <a:t>被占用。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(XOR)</a:t>
            </a:r>
            <a:r>
              <a:rPr lang="zh-TW" altLang="en-US" dirty="0" smtClean="0"/>
              <a:t>以上兩者都為真或都為否皆會讀取</a:t>
            </a:r>
            <a:r>
              <a:rPr lang="en-US" altLang="zh-TW" dirty="0" smtClean="0"/>
              <a:t>section table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6024" y="5661248"/>
            <a:ext cx="108012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5661248"/>
            <a:ext cx="10801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23928" y="5661248"/>
            <a:ext cx="1080120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64088" y="5661248"/>
            <a:ext cx="1080120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76864" y="5661248"/>
            <a:ext cx="108012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4653136"/>
            <a:ext cx="246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Let </a:t>
            </a:r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Address of section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Size of section </a:t>
            </a:r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0" y="60932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7584" y="60932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835696" y="609329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5776" y="60932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36393" y="60932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499992" y="61136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184057" y="60932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42640" y="6093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559824" y="609329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408744" y="6093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5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0" y="5661248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6032" y="6093296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Windows API </a:t>
            </a:r>
            <a:r>
              <a:rPr lang="zh-TW" altLang="en-US" dirty="0" smtClean="0"/>
              <a:t>架構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2132856"/>
            <a:ext cx="149046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Win32 APIs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3140968"/>
            <a:ext cx="77768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Ntdll.dll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3608" y="427188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System Service Dispatch Table (SSDT)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27584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System Service Routine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CreateFile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OpenProcess</a:t>
            </a:r>
            <a:r>
              <a:rPr lang="en-US" altLang="zh-TW" dirty="0" smtClean="0"/>
              <a:t>, …etc.)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2160" y="2132856"/>
            <a:ext cx="18002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DeviceIoControl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051720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7504" y="4005064"/>
            <a:ext cx="89289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951320" y="286398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051720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0152" y="426172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I/O Manager</a:t>
            </a:r>
            <a:endParaRPr lang="zh-TW" altLang="en-US" sz="16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948264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39552" y="39330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call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IOCTL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407901" y="335699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07901" y="4005064"/>
            <a:ext cx="80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07204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12192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Kernel-Mode Drivers</a:t>
            </a:r>
          </a:p>
          <a:p>
            <a:pPr algn="ctr"/>
            <a:r>
              <a:rPr lang="en-US" altLang="zh-TW" dirty="0" smtClean="0"/>
              <a:t>(ntfs.sys, tcpip.sys, http.sys, … etc.)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95664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增加除錯符號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707904" cy="5373216"/>
          </a:xfrm>
        </p:spPr>
        <p:txBody>
          <a:bodyPr/>
          <a:lstStyle/>
          <a:p>
            <a:r>
              <a:rPr lang="zh-TW" altLang="en-US" dirty="0" smtClean="0"/>
              <a:t>增加除錯符號的選項</a:t>
            </a:r>
            <a:r>
              <a:rPr lang="en-US" altLang="zh-TW" dirty="0" smtClean="0"/>
              <a:t>: -g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-g </a:t>
            </a:r>
            <a:r>
              <a:rPr lang="en-US" altLang="zh-TW" dirty="0" err="1" smtClean="0"/>
              <a:t>main.c</a:t>
            </a:r>
            <a:r>
              <a:rPr lang="en-US" altLang="zh-TW" dirty="0" smtClean="0"/>
              <a:t> -o main</a:t>
            </a:r>
          </a:p>
          <a:p>
            <a:r>
              <a:rPr lang="zh-TW" altLang="en-US" dirty="0" smtClean="0"/>
              <a:t>除錯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list: 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 [num]: </a:t>
            </a:r>
            <a:r>
              <a:rPr lang="zh-TW" altLang="en-US" dirty="0" smtClean="0"/>
              <a:t>原始碼行數的斷點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next/step: </a:t>
            </a:r>
            <a:r>
              <a:rPr lang="zh-TW" altLang="en-US" dirty="0" smtClean="0"/>
              <a:t>原始碼的</a:t>
            </a:r>
            <a:r>
              <a:rPr lang="en-US" altLang="zh-TW" dirty="0" smtClean="0"/>
              <a:t>trace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327150"/>
            <a:ext cx="5436096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zh-TW" altLang="en-US" dirty="0" smtClean="0"/>
              <a:t>由程式進入點</a:t>
            </a:r>
            <a:r>
              <a:rPr lang="en-US" altLang="zh-TW" dirty="0" smtClean="0"/>
              <a:t>(entry point)</a:t>
            </a:r>
            <a:r>
              <a:rPr lang="zh-TW" altLang="en-US" dirty="0" smtClean="0"/>
              <a:t>開始進行程式碼追蹤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語言進入點為</a:t>
            </a:r>
            <a:r>
              <a:rPr lang="en-US" altLang="zh-TW" dirty="0" smtClean="0"/>
              <a:t>main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    func3();</a:t>
            </a:r>
          </a:p>
          <a:p>
            <a:r>
              <a:rPr lang="en-US" altLang="zh-TW" dirty="0" smtClean="0"/>
              <a:t>    res = func4();</a:t>
            </a:r>
          </a:p>
          <a:p>
            <a:r>
              <a:rPr lang="en-US" altLang="zh-TW" dirty="0" smtClean="0"/>
              <a:t> 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   …</a:t>
            </a:r>
          </a:p>
          <a:p>
            <a:r>
              <a:rPr lang="en-US" altLang="zh-TW" dirty="0" smtClean="0"/>
              <a:t>    func1();</a:t>
            </a:r>
          </a:p>
          <a:p>
            <a:r>
              <a:rPr lang="en-US" altLang="zh-TW" dirty="0" smtClean="0"/>
              <a:t> 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3981450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156176" y="2204864"/>
            <a:ext cx="2528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 g{</a:t>
            </a:r>
          </a:p>
          <a:p>
            <a:r>
              <a:rPr lang="en-US" altLang="zh-TW" dirty="0" smtClean="0"/>
              <a:t>	main -&gt; func1;</a:t>
            </a:r>
          </a:p>
          <a:p>
            <a:r>
              <a:rPr lang="en-US" altLang="zh-TW" dirty="0" smtClean="0"/>
              <a:t>	main -&gt; func2;</a:t>
            </a:r>
          </a:p>
          <a:p>
            <a:r>
              <a:rPr lang="en-US" altLang="zh-TW" dirty="0" smtClean="0"/>
              <a:t>	func1 -&gt; func3;</a:t>
            </a:r>
          </a:p>
          <a:p>
            <a:r>
              <a:rPr lang="en-US" altLang="zh-TW" dirty="0" smtClean="0"/>
              <a:t>	func2 -&gt; func3;</a:t>
            </a:r>
          </a:p>
          <a:p>
            <a:r>
              <a:rPr lang="en-US" altLang="zh-TW" dirty="0" smtClean="0"/>
              <a:t>	func2 -&gt; func4;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52320" y="4293096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72400" y="429309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Backtrace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Breakpoint</a:t>
            </a:r>
            <a:r>
              <a:rPr lang="zh-TW" altLang="en-US" dirty="0" smtClean="0"/>
              <a:t>的回朔堆疊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main, func2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    func3();</a:t>
            </a:r>
          </a:p>
          <a:p>
            <a:r>
              <a:rPr lang="en-US" altLang="zh-TW" dirty="0" smtClean="0"/>
              <a:t>    res = func4();</a:t>
            </a:r>
          </a:p>
          <a:p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// breakpoint </a:t>
            </a:r>
            <a:r>
              <a:rPr lang="zh-TW" altLang="en-US" b="1" dirty="0" smtClean="0">
                <a:solidFill>
                  <a:srgbClr val="FF0000"/>
                </a:solidFill>
              </a:rPr>
              <a:t>在這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   …</a:t>
            </a:r>
          </a:p>
          <a:p>
            <a:r>
              <a:rPr lang="en-US" altLang="zh-TW" dirty="0" smtClean="0"/>
              <a:t>    func1();</a:t>
            </a:r>
          </a:p>
          <a:p>
            <a:r>
              <a:rPr lang="en-US" altLang="zh-TW" dirty="0" smtClean="0"/>
              <a:t> 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780928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235899" y="3092574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955979" y="30925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9795" y="4316710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6623831" y="3524622"/>
            <a:ext cx="6120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calls before main</a:t>
            </a:r>
          </a:p>
          <a:p>
            <a:pPr lvl="1"/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off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show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</a:t>
            </a:r>
          </a:p>
          <a:p>
            <a:pPr lvl="1"/>
            <a:r>
              <a:rPr lang="zh-TW" altLang="en-US" dirty="0" smtClean="0"/>
              <a:t>設定</a:t>
            </a:r>
            <a:r>
              <a:rPr lang="en-US" altLang="zh-TW" dirty="0" err="1" smtClean="0"/>
              <a:t>backtrace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之前的呼叫堆疊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94488"/>
            <a:ext cx="9144000" cy="216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Intel </a:t>
            </a:r>
            <a:r>
              <a:rPr lang="zh-TW" altLang="en-US" dirty="0" smtClean="0"/>
              <a:t>斷點技術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Interrupt 3</a:t>
            </a:r>
            <a:r>
              <a:rPr lang="en-US" altLang="zh-TW" dirty="0" smtClean="0"/>
              <a:t> - trap to debugger</a:t>
            </a:r>
          </a:p>
          <a:p>
            <a:pPr lvl="2"/>
            <a:r>
              <a:rPr lang="en-US" altLang="zh-TW" dirty="0" smtClean="0"/>
              <a:t>Code: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0xCC Mnemonic: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 3</a:t>
            </a:r>
          </a:p>
          <a:p>
            <a:pPr lvl="2"/>
            <a:r>
              <a:rPr lang="en-US" altLang="zh-TW" dirty="0" smtClean="0"/>
              <a:t>Code: 0xCD03 Mnemonic: INT imm8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smtClean="0"/>
              <a:t>Interrupt 4</a:t>
            </a:r>
            <a:r>
              <a:rPr lang="en-US" altLang="zh-TW" dirty="0" smtClean="0"/>
              <a:t> - if overflow flag is 1</a:t>
            </a:r>
          </a:p>
          <a:p>
            <a:pPr lvl="2"/>
            <a:r>
              <a:rPr lang="en-US" altLang="zh-TW" dirty="0" smtClean="0"/>
              <a:t>Code: 0xCE Mnemonic: INT 4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</a:t>
            </a:r>
            <a:r>
              <a:rPr lang="en-US" altLang="zh-TW" dirty="0" smtClean="0"/>
              <a:t> - Causes a breakpoint exception to occur in the current process.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DebugBreakProcess</a:t>
            </a:r>
            <a:r>
              <a:rPr lang="en-US" altLang="zh-TW" dirty="0" smtClean="0"/>
              <a:t> - Causes a breakpoint exception to occur in the specified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Windows injection int3 Debugging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3 &lt;=&gt; 0xCC</a:t>
            </a:r>
          </a:p>
          <a:p>
            <a:pPr lvl="1"/>
            <a:r>
              <a:rPr lang="en-US" altLang="zh-TW" dirty="0" smtClean="0"/>
              <a:t>1 bytes code</a:t>
            </a:r>
          </a:p>
          <a:p>
            <a:pPr lvl="2"/>
            <a:r>
              <a:rPr lang="zh-TW" altLang="en-US" dirty="0" smtClean="0"/>
              <a:t>指令第一個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保存下來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換為 </a:t>
            </a:r>
            <a:r>
              <a:rPr lang="en-US" altLang="zh-TW" dirty="0" smtClean="0"/>
              <a:t>0xCC</a:t>
            </a:r>
          </a:p>
          <a:p>
            <a:pPr lvl="2"/>
            <a:r>
              <a:rPr lang="zh-TW" altLang="en-US" dirty="0" smtClean="0"/>
              <a:t>除錯器收到後將指令恢復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換為原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迴圈與逆向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while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Function Call</a:t>
            </a:r>
          </a:p>
          <a:p>
            <a:pPr lvl="1"/>
            <a:r>
              <a:rPr lang="en-US" altLang="zh-TW" dirty="0" smtClean="0"/>
              <a:t>Offset calculation(especially 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/call-like instruction)</a:t>
            </a:r>
          </a:p>
          <a:p>
            <a:pPr lvl="1"/>
            <a:r>
              <a:rPr lang="en-US" altLang="zh-TW" dirty="0" smtClean="0"/>
              <a:t>Calling convention identify</a:t>
            </a:r>
          </a:p>
          <a:p>
            <a:pPr lvl="1"/>
            <a:r>
              <a:rPr lang="en-US" altLang="zh-TW" dirty="0" smtClean="0"/>
              <a:t>Windows/Linux APIs</a:t>
            </a:r>
          </a:p>
          <a:p>
            <a:pPr lvl="1"/>
            <a:r>
              <a:rPr lang="en-US" altLang="zh-TW" dirty="0" smtClean="0"/>
              <a:t>External Library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Call Graph</a:t>
            </a:r>
          </a:p>
          <a:p>
            <a:endParaRPr lang="en-US" altLang="zh-TW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TW" dirty="0" smtClean="0"/>
              <a:t>Object-Oriented Identify</a:t>
            </a:r>
            <a:endParaRPr lang="zh-TW" altLang="en-US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Jump-like instructions</a:t>
            </a:r>
          </a:p>
          <a:p>
            <a:pPr lvl="1"/>
            <a:r>
              <a:rPr lang="en-US" altLang="zh-TW" dirty="0" smtClean="0"/>
              <a:t>Offset calculate</a:t>
            </a:r>
          </a:p>
          <a:p>
            <a:pPr lvl="1"/>
            <a:r>
              <a:rPr lang="en-US" altLang="zh-TW" dirty="0" smtClean="0"/>
              <a:t>Function pointer/callback (array) identify</a:t>
            </a:r>
          </a:p>
          <a:p>
            <a:pPr lvl="1"/>
            <a:r>
              <a:rPr lang="en-US" altLang="zh-TW" dirty="0" smtClean="0"/>
              <a:t>Object-Oriented Identify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Compiled Open-Source Library</a:t>
            </a:r>
          </a:p>
          <a:p>
            <a:pPr lvl="1"/>
            <a:r>
              <a:rPr lang="en-US" altLang="zh-TW" dirty="0" smtClean="0"/>
              <a:t>Network-</a:t>
            </a:r>
            <a:r>
              <a:rPr lang="en-US" altLang="zh-TW" dirty="0" err="1" smtClean="0"/>
              <a:t>relatived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(P.S. I am choice those, because you can find big vulnerability/0 day after this course, maybe you will famous tomorrow. For real, it’s can directly jump into the real world security problem, and help you escape from over-look in security problem.)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return 1234 =&gt; 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$1234, %</a:t>
            </a:r>
            <a:r>
              <a:rPr lang="en-US" altLang="zh-TW" dirty="0" err="1" smtClean="0"/>
              <a:t>eax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5652120" cy="30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手動逆向的框架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wxWidgets</a:t>
            </a:r>
            <a:r>
              <a:rPr lang="en-US" altLang="zh-TW" dirty="0" smtClean="0"/>
              <a:t> 3.1.0 VC x64 </a:t>
            </a:r>
            <a:r>
              <a:rPr lang="en-US" altLang="zh-TW" dirty="0" err="1" smtClean="0"/>
              <a:t>dll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7648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return 1234 =&gt; </a:t>
            </a:r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$1234, %</a:t>
            </a:r>
            <a:r>
              <a:rPr lang="en-US" altLang="zh-TW" sz="2400" dirty="0" err="1" smtClean="0"/>
              <a:t>eax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access violation</a:t>
            </a:r>
            <a:endParaRPr lang="zh-TW" alt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4314828" cy="253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2996952"/>
            <a:ext cx="4838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6156176" cy="5373216"/>
          </a:xfrm>
        </p:spPr>
        <p:txBody>
          <a:bodyPr/>
          <a:lstStyle/>
          <a:p>
            <a:r>
              <a:rPr lang="en-US" altLang="zh-TW" dirty="0" smtClean="0"/>
              <a:t>Function Stack</a:t>
            </a:r>
          </a:p>
          <a:p>
            <a:pPr lvl="1"/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return value address 1234</a:t>
            </a:r>
          </a:p>
          <a:p>
            <a:pPr lvl="2"/>
            <a:r>
              <a:rPr lang="zh-TW" altLang="en-US" sz="2000" dirty="0" smtClean="0"/>
              <a:t>編譯前</a:t>
            </a:r>
            <a:r>
              <a:rPr lang="en-US" altLang="zh-TW" sz="2000" dirty="0" smtClean="0"/>
              <a:t>:</a:t>
            </a:r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r>
              <a:rPr lang="zh-TW" altLang="en-US" sz="2000" dirty="0" smtClean="0"/>
              <a:t>編譯後</a:t>
            </a:r>
            <a:r>
              <a:rPr lang="en-US" altLang="zh-TW" sz="2000" dirty="0" smtClean="0"/>
              <a:t>:</a:t>
            </a:r>
          </a:p>
          <a:p>
            <a:pPr lvl="2"/>
            <a:endParaRPr lang="zh-TW" altLang="en-US" sz="2000" dirty="0" smtClean="0"/>
          </a:p>
          <a:p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75080"/>
            <a:ext cx="2915816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5229200"/>
            <a:ext cx="9144001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444208" y="2060848"/>
            <a:ext cx="108012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39952" y="5877272"/>
            <a:ext cx="2376264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Stack static analysis</a:t>
            </a:r>
          </a:p>
          <a:p>
            <a:pPr lvl="2"/>
            <a:r>
              <a:rPr lang="en-US" altLang="zh-TW" sz="2000" dirty="0" smtClean="0"/>
              <a:t>push </a:t>
            </a:r>
            <a:r>
              <a:rPr lang="en-US" altLang="zh-TW" sz="2000" dirty="0" err="1" smtClean="0"/>
              <a:t>rbp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rbp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rsp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rsp</a:t>
            </a:r>
            <a:r>
              <a:rPr lang="en-US" altLang="zh-TW" sz="2000" dirty="0" smtClean="0"/>
              <a:t> -= 10</a:t>
            </a:r>
          </a:p>
          <a:p>
            <a:pPr lvl="2"/>
            <a:endParaRPr lang="en-US" altLang="zh-TW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9386"/>
            <a:ext cx="4211960" cy="324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88993"/>
            <a:ext cx="9144000" cy="216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220072" y="299695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7664" y="5373216"/>
            <a:ext cx="446449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Dynamic analysis</a:t>
            </a:r>
          </a:p>
          <a:p>
            <a:pPr lvl="1"/>
            <a:r>
              <a:rPr lang="en-US" altLang="zh-TW" dirty="0" smtClean="0"/>
              <a:t>Break main</a:t>
            </a:r>
            <a:endParaRPr lang="zh-TW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132572"/>
            <a:ext cx="5724128" cy="472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19872" y="407707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8882</TotalTime>
  <Words>1885</Words>
  <Application>Microsoft Office PowerPoint</Application>
  <PresentationFormat>如螢幕大小 (4:3)</PresentationFormat>
  <Paragraphs>590</Paragraphs>
  <Slides>50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2" baseType="lpstr">
      <vt:lpstr>佈景主題1</vt:lpstr>
      <vt:lpstr>Equation</vt:lpstr>
      <vt:lpstr>C編譯選項、除錯、逆向工程及在資訊安全中的應用</vt:lpstr>
      <vt:lpstr>大綱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再談第一支程式</vt:lpstr>
      <vt:lpstr>再談第一支程式</vt:lpstr>
      <vt:lpstr>再談第一支程式</vt:lpstr>
      <vt:lpstr>再談第一支程式</vt:lpstr>
      <vt:lpstr>再談第一支程式</vt:lpstr>
      <vt:lpstr>再談第一支程式</vt:lpstr>
      <vt:lpstr>C using ASM</vt:lpstr>
      <vt:lpstr>IA-32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ELF程式設計</vt:lpstr>
      <vt:lpstr>增加除錯符號</vt:lpstr>
      <vt:lpstr>流程分析</vt:lpstr>
      <vt:lpstr>流程分析</vt:lpstr>
      <vt:lpstr>流程分析</vt:lpstr>
      <vt:lpstr>流程分析</vt:lpstr>
      <vt:lpstr>流程分析</vt:lpstr>
      <vt:lpstr>C迴圈與逆向</vt:lpstr>
      <vt:lpstr>手動逆向的框架</vt:lpstr>
      <vt:lpstr>手動逆向的框架</vt:lpstr>
      <vt:lpstr>手動逆向的框架</vt:lpstr>
      <vt:lpstr>手動逆向的框架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C編譯中的流程分析、逆向工程及在資訊安全中的應用</dc:title>
  <dc:creator>user</dc:creator>
  <cp:lastModifiedBy>user</cp:lastModifiedBy>
  <cp:revision>31</cp:revision>
  <dcterms:created xsi:type="dcterms:W3CDTF">2019-02-21T15:35:10Z</dcterms:created>
  <dcterms:modified xsi:type="dcterms:W3CDTF">2019-03-03T13:27:31Z</dcterms:modified>
</cp:coreProperties>
</file>