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alW32ejvpUsTdvkaJF+c0OGr9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fb012a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ddfb012a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05bddf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05bddf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05bddf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e105bddf9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dfb012a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ddfb012a2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dfb012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ddfb012a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96c08aa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96c08aa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fb012a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ddfb012a2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fb012a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ddfb012a2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5"/>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5"/>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5"/>
          <p:cNvGrpSpPr/>
          <p:nvPr/>
        </p:nvGrpSpPr>
        <p:grpSpPr>
          <a:xfrm>
            <a:off x="255200" y="592"/>
            <a:ext cx="2250363" cy="1044300"/>
            <a:chOff x="255200" y="592"/>
            <a:chExt cx="2250363" cy="1044300"/>
          </a:xfrm>
        </p:grpSpPr>
        <p:sp>
          <p:nvSpPr>
            <p:cNvPr id="15" name="Google Shape;15;p2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5"/>
          <p:cNvGrpSpPr/>
          <p:nvPr/>
        </p:nvGrpSpPr>
        <p:grpSpPr>
          <a:xfrm>
            <a:off x="905395" y="592"/>
            <a:ext cx="2250363" cy="1044300"/>
            <a:chOff x="905395" y="592"/>
            <a:chExt cx="2250363" cy="1044300"/>
          </a:xfrm>
        </p:grpSpPr>
        <p:sp>
          <p:nvSpPr>
            <p:cNvPr id="19" name="Google Shape;19;p25"/>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5"/>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5"/>
          <p:cNvGrpSpPr/>
          <p:nvPr/>
        </p:nvGrpSpPr>
        <p:grpSpPr>
          <a:xfrm>
            <a:off x="7057468" y="5088"/>
            <a:ext cx="1851282" cy="752108"/>
            <a:chOff x="6917201" y="0"/>
            <a:chExt cx="2227777" cy="863400"/>
          </a:xfrm>
        </p:grpSpPr>
        <p:sp>
          <p:nvSpPr>
            <p:cNvPr id="23" name="Google Shape;23;p2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5"/>
          <p:cNvGrpSpPr/>
          <p:nvPr/>
        </p:nvGrpSpPr>
        <p:grpSpPr>
          <a:xfrm>
            <a:off x="6553032" y="4217852"/>
            <a:ext cx="2389068" cy="925737"/>
            <a:chOff x="6917201" y="0"/>
            <a:chExt cx="2227777" cy="863400"/>
          </a:xfrm>
        </p:grpSpPr>
        <p:sp>
          <p:nvSpPr>
            <p:cNvPr id="27" name="Google Shape;27;p25"/>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5"/>
          <p:cNvGrpSpPr/>
          <p:nvPr/>
        </p:nvGrpSpPr>
        <p:grpSpPr>
          <a:xfrm>
            <a:off x="199148" y="4055652"/>
            <a:ext cx="2795412" cy="1083308"/>
            <a:chOff x="6917201" y="0"/>
            <a:chExt cx="2227777" cy="863400"/>
          </a:xfrm>
        </p:grpSpPr>
        <p:sp>
          <p:nvSpPr>
            <p:cNvPr id="31" name="Google Shape;31;p2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5"/>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4"/>
          <p:cNvGrpSpPr/>
          <p:nvPr/>
        </p:nvGrpSpPr>
        <p:grpSpPr>
          <a:xfrm>
            <a:off x="5959221" y="4119576"/>
            <a:ext cx="2520950" cy="1024165"/>
            <a:chOff x="6917201" y="0"/>
            <a:chExt cx="2227777" cy="863400"/>
          </a:xfrm>
        </p:grpSpPr>
        <p:sp>
          <p:nvSpPr>
            <p:cNvPr id="112" name="Google Shape;112;p3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4"/>
          <p:cNvGrpSpPr/>
          <p:nvPr/>
        </p:nvGrpSpPr>
        <p:grpSpPr>
          <a:xfrm>
            <a:off x="199148" y="2"/>
            <a:ext cx="2795412" cy="1083308"/>
            <a:chOff x="6917201" y="0"/>
            <a:chExt cx="2227777" cy="863400"/>
          </a:xfrm>
        </p:grpSpPr>
        <p:sp>
          <p:nvSpPr>
            <p:cNvPr id="116" name="Google Shape;116;p3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7"/>
          <p:cNvGrpSpPr/>
          <p:nvPr/>
        </p:nvGrpSpPr>
        <p:grpSpPr>
          <a:xfrm>
            <a:off x="5594190" y="3961115"/>
            <a:ext cx="2910144" cy="1182340"/>
            <a:chOff x="6917201" y="0"/>
            <a:chExt cx="2227777" cy="863400"/>
          </a:xfrm>
        </p:grpSpPr>
        <p:sp>
          <p:nvSpPr>
            <p:cNvPr id="47" name="Google Shape;47;p2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7"/>
          <p:cNvGrpSpPr/>
          <p:nvPr/>
        </p:nvGrpSpPr>
        <p:grpSpPr>
          <a:xfrm>
            <a:off x="199148" y="2"/>
            <a:ext cx="2795412" cy="1083308"/>
            <a:chOff x="6917201" y="0"/>
            <a:chExt cx="2227777" cy="863400"/>
          </a:xfrm>
        </p:grpSpPr>
        <p:sp>
          <p:nvSpPr>
            <p:cNvPr id="51" name="Google Shape;51;p2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3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3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1"/>
          <p:cNvGrpSpPr/>
          <p:nvPr/>
        </p:nvGrpSpPr>
        <p:grpSpPr>
          <a:xfrm>
            <a:off x="255991" y="-118"/>
            <a:ext cx="2251347" cy="1043408"/>
            <a:chOff x="3961956" y="4383950"/>
            <a:chExt cx="1160548" cy="548700"/>
          </a:xfrm>
        </p:grpSpPr>
        <p:sp>
          <p:nvSpPr>
            <p:cNvPr id="81" name="Google Shape;81;p3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31"/>
          <p:cNvGrpSpPr/>
          <p:nvPr/>
        </p:nvGrpSpPr>
        <p:grpSpPr>
          <a:xfrm>
            <a:off x="34934" y="4522125"/>
            <a:ext cx="1593306" cy="617072"/>
            <a:chOff x="6917201" y="0"/>
            <a:chExt cx="2227777" cy="863400"/>
          </a:xfrm>
        </p:grpSpPr>
        <p:sp>
          <p:nvSpPr>
            <p:cNvPr id="86" name="Google Shape;86;p3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31"/>
          <p:cNvGrpSpPr/>
          <p:nvPr/>
        </p:nvGrpSpPr>
        <p:grpSpPr>
          <a:xfrm>
            <a:off x="5886353" y="1243"/>
            <a:ext cx="3257453" cy="1261514"/>
            <a:chOff x="6917201" y="0"/>
            <a:chExt cx="2227777" cy="863400"/>
          </a:xfrm>
        </p:grpSpPr>
        <p:sp>
          <p:nvSpPr>
            <p:cNvPr id="90" name="Google Shape;90;p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3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3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3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3"/>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3"/>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3"/>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theconstructor.org/construction/heavy-construction-equipment-types/26305/" TargetMode="External"/><Relationship Id="rId4" Type="http://schemas.openxmlformats.org/officeDocument/2006/relationships/hyperlink" Target="https://www.monnit.com/applications/construction/" TargetMode="External"/><Relationship Id="rId5" Type="http://schemas.openxmlformats.org/officeDocument/2006/relationships/hyperlink" Target="https://detail.tmall.com/item.htm?spm=a312a.7700824.w4011-22005753285.46.5348310cJYefZ7&amp;id=602239771749&amp;rn=fc898d5ddd38a0e3f5e96cda0911fa8b&amp;abbucket=5" TargetMode="External"/><Relationship Id="rId6" Type="http://schemas.openxmlformats.org/officeDocument/2006/relationships/hyperlink" Target="https://www.designingbuildings.co.uk/wiki/Access_to_construction_si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an.baidu.com/share/init?surl=cRzX3MopkehOdM-BSlQrUg" TargetMode="External"/><Relationship Id="rId4" Type="http://schemas.openxmlformats.org/officeDocument/2006/relationships/hyperlink" Target="https://pan.baidu.com/s/1tGJfDuYghOZxdy1X4rWd4A" TargetMode="External"/><Relationship Id="rId5" Type="http://schemas.openxmlformats.org/officeDocument/2006/relationships/hyperlink" Target="https://pan.baidu.com/s/1MrdwBs81RAScuGgS5YSei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zh-TW"/>
              <a:t>Access Monitoring and Alert for construction </a:t>
            </a:r>
            <a:r>
              <a:rPr lang="zh-TW"/>
              <a:t>mechanic</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zh-TW"/>
              <a:t>Name : Tang Wing Kwong (Ken)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dfb012a23_0_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Danger Condition Example</a:t>
            </a:r>
            <a:endParaRPr/>
          </a:p>
        </p:txBody>
      </p:sp>
      <p:sp>
        <p:nvSpPr>
          <p:cNvPr id="190" name="Google Shape;190;gddfb012a23_0_10"/>
          <p:cNvSpPr txBox="1"/>
          <p:nvPr>
            <p:ph idx="1" type="body"/>
          </p:nvPr>
        </p:nvSpPr>
        <p:spPr>
          <a:xfrm>
            <a:off x="819150" y="1551325"/>
            <a:ext cx="7505700" cy="288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Car Slippery</a:t>
            </a:r>
            <a:endParaRPr/>
          </a:p>
          <a:p>
            <a:pPr indent="-311150" lvl="0" marL="457200" rtl="0" algn="l">
              <a:lnSpc>
                <a:spcPct val="115000"/>
              </a:lnSpc>
              <a:spcBef>
                <a:spcPts val="0"/>
              </a:spcBef>
              <a:spcAft>
                <a:spcPts val="0"/>
              </a:spcAft>
              <a:buSzPts val="1300"/>
              <a:buChar char="●"/>
            </a:pPr>
            <a:r>
              <a:rPr lang="zh-TW"/>
              <a:t>Can be detected by accelermetor sensor</a:t>
            </a:r>
            <a:endParaRPr/>
          </a:p>
        </p:txBody>
      </p:sp>
      <p:pic>
        <p:nvPicPr>
          <p:cNvPr id="191" name="Google Shape;191;gddfb012a23_0_10"/>
          <p:cNvPicPr preferRelativeResize="0"/>
          <p:nvPr/>
        </p:nvPicPr>
        <p:blipFill>
          <a:blip r:embed="rId3">
            <a:alphaModFix/>
          </a:blip>
          <a:stretch>
            <a:fillRect/>
          </a:stretch>
        </p:blipFill>
        <p:spPr>
          <a:xfrm>
            <a:off x="4986300" y="1393200"/>
            <a:ext cx="3697474" cy="344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When to send data</a:t>
            </a:r>
            <a:endParaRPr/>
          </a:p>
        </p:txBody>
      </p:sp>
      <p:sp>
        <p:nvSpPr>
          <p:cNvPr id="197" name="Google Shape;197;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Someone attended to the equipment</a:t>
            </a:r>
            <a:endParaRPr/>
          </a:p>
          <a:p>
            <a:pPr indent="-311150" lvl="0" marL="457200" rtl="0" algn="l">
              <a:lnSpc>
                <a:spcPct val="115000"/>
              </a:lnSpc>
              <a:spcBef>
                <a:spcPts val="0"/>
              </a:spcBef>
              <a:spcAft>
                <a:spcPts val="0"/>
              </a:spcAft>
              <a:buSzPts val="1300"/>
              <a:buChar char="●"/>
            </a:pPr>
            <a:r>
              <a:rPr lang="zh-TW"/>
              <a:t>The verified attender exit or release the equipment</a:t>
            </a:r>
            <a:endParaRPr/>
          </a:p>
          <a:p>
            <a:pPr indent="-311150" lvl="0" marL="457200" rtl="0" algn="l">
              <a:lnSpc>
                <a:spcPct val="115000"/>
              </a:lnSpc>
              <a:spcBef>
                <a:spcPts val="0"/>
              </a:spcBef>
              <a:spcAft>
                <a:spcPts val="0"/>
              </a:spcAft>
              <a:buSzPts val="1300"/>
              <a:buChar char="●"/>
            </a:pPr>
            <a:r>
              <a:rPr lang="zh-TW"/>
              <a:t>Unverified/disqualified/unknown person use the equipment</a:t>
            </a:r>
            <a:endParaRPr/>
          </a:p>
          <a:p>
            <a:pPr indent="-311150" lvl="0" marL="457200" rtl="0" algn="l">
              <a:lnSpc>
                <a:spcPct val="115000"/>
              </a:lnSpc>
              <a:spcBef>
                <a:spcPts val="0"/>
              </a:spcBef>
              <a:spcAft>
                <a:spcPts val="0"/>
              </a:spcAft>
              <a:buSzPts val="1300"/>
              <a:buChar char="●"/>
            </a:pPr>
            <a:r>
              <a:rPr lang="zh-TW"/>
              <a:t>Unusual or extreme value measured by sensors that indicate incident or machine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Benefits</a:t>
            </a:r>
            <a:endParaRPr/>
          </a:p>
        </p:txBody>
      </p:sp>
      <p:sp>
        <p:nvSpPr>
          <p:cNvPr id="203" name="Google Shape;203;p7"/>
          <p:cNvSpPr txBox="1"/>
          <p:nvPr>
            <p:ph idx="1" type="body"/>
          </p:nvPr>
        </p:nvSpPr>
        <p:spPr>
          <a:xfrm>
            <a:off x="736300" y="1621725"/>
            <a:ext cx="7505700" cy="33033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Non-repudation feature</a:t>
            </a:r>
            <a:endParaRPr/>
          </a:p>
          <a:p>
            <a:pPr indent="0" lvl="0" marL="457200" rtl="0" algn="l">
              <a:lnSpc>
                <a:spcPct val="115000"/>
              </a:lnSpc>
              <a:spcBef>
                <a:spcPts val="1200"/>
              </a:spcBef>
              <a:spcAft>
                <a:spcPts val="0"/>
              </a:spcAft>
              <a:buSzPts val="1300"/>
              <a:buNone/>
            </a:pPr>
            <a:r>
              <a:rPr lang="zh-TW"/>
              <a:t>This feature unlike safety harlmet or IC card, can be exchanged from person to person and thus someone may pretend as another. This feature must follow the person so can avoid this problem.</a:t>
            </a:r>
            <a:endParaRPr/>
          </a:p>
          <a:p>
            <a:pPr indent="-311150" lvl="0" marL="457200" rtl="0" algn="l">
              <a:lnSpc>
                <a:spcPct val="115000"/>
              </a:lnSpc>
              <a:spcBef>
                <a:spcPts val="1200"/>
              </a:spcBef>
              <a:spcAft>
                <a:spcPts val="0"/>
              </a:spcAft>
              <a:buSzPts val="1300"/>
              <a:buChar char="●"/>
            </a:pPr>
            <a:r>
              <a:rPr lang="zh-TW"/>
              <a:t>More precise equipment usage management</a:t>
            </a:r>
            <a:endParaRPr/>
          </a:p>
          <a:p>
            <a:pPr indent="0" lvl="0" marL="457200" rtl="0" algn="l">
              <a:lnSpc>
                <a:spcPct val="115000"/>
              </a:lnSpc>
              <a:spcBef>
                <a:spcPts val="1200"/>
              </a:spcBef>
              <a:spcAft>
                <a:spcPts val="0"/>
              </a:spcAft>
              <a:buSzPts val="1300"/>
              <a:buNone/>
            </a:pPr>
            <a:r>
              <a:rPr lang="zh-TW"/>
              <a:t>It can know who use the equipment, which equipment the people using, when to use, how long to use</a:t>
            </a:r>
            <a:endParaRPr/>
          </a:p>
          <a:p>
            <a:pPr indent="-311150" lvl="0" marL="457200" rtl="0" algn="l">
              <a:lnSpc>
                <a:spcPct val="115000"/>
              </a:lnSpc>
              <a:spcBef>
                <a:spcPts val="1200"/>
              </a:spcBef>
              <a:spcAft>
                <a:spcPts val="0"/>
              </a:spcAft>
              <a:buSzPts val="1300"/>
              <a:buChar char="●"/>
            </a:pPr>
            <a:r>
              <a:rPr lang="zh-TW"/>
              <a:t>High computivity</a:t>
            </a:r>
            <a:endParaRPr/>
          </a:p>
          <a:p>
            <a:pPr indent="0" lvl="0" marL="457200" rtl="0" algn="l">
              <a:lnSpc>
                <a:spcPct val="115000"/>
              </a:lnSpc>
              <a:spcBef>
                <a:spcPts val="1200"/>
              </a:spcBef>
              <a:spcAft>
                <a:spcPts val="0"/>
              </a:spcAft>
              <a:buSzPts val="1300"/>
              <a:buNone/>
            </a:pPr>
            <a:r>
              <a:rPr lang="zh-TW"/>
              <a:t>It can installed for most equipment, with human sensor and suitable sensor detect usage</a:t>
            </a:r>
            <a:endParaRPr/>
          </a:p>
          <a:p>
            <a:pPr indent="-311150" lvl="0" marL="457200" rtl="0" algn="l">
              <a:lnSpc>
                <a:spcPct val="115000"/>
              </a:lnSpc>
              <a:spcBef>
                <a:spcPts val="1200"/>
              </a:spcBef>
              <a:spcAft>
                <a:spcPts val="0"/>
              </a:spcAft>
              <a:buSzPts val="1300"/>
              <a:buChar char="●"/>
            </a:pPr>
            <a:r>
              <a:rPr lang="zh-TW"/>
              <a:t>Topic Focused</a:t>
            </a:r>
            <a:endParaRPr/>
          </a:p>
          <a:p>
            <a:pPr indent="0" lvl="0" marL="0" rtl="0" algn="l">
              <a:lnSpc>
                <a:spcPct val="115000"/>
              </a:lnSpc>
              <a:spcBef>
                <a:spcPts val="1200"/>
              </a:spcBef>
              <a:spcAft>
                <a:spcPts val="1200"/>
              </a:spcAft>
              <a:buSzPts val="1300"/>
              <a:buNone/>
            </a:pPr>
            <a:r>
              <a:rPr lang="zh-TW"/>
              <a:t>            Mainly using sensor and communication , no depth magnetic and mechanic knowledge required.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Expected Limtation</a:t>
            </a:r>
            <a:endParaRPr/>
          </a:p>
        </p:txBody>
      </p:sp>
      <p:sp>
        <p:nvSpPr>
          <p:cNvPr id="209" name="Google Shape;209;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Time required to identify and compare the finger paint</a:t>
            </a:r>
            <a:endParaRPr/>
          </a:p>
          <a:p>
            <a:pPr indent="-311150" lvl="0" marL="457200" rtl="0" algn="l">
              <a:lnSpc>
                <a:spcPct val="115000"/>
              </a:lnSpc>
              <a:spcBef>
                <a:spcPts val="0"/>
              </a:spcBef>
              <a:spcAft>
                <a:spcPts val="0"/>
              </a:spcAft>
              <a:buSzPts val="1300"/>
              <a:buChar char="●"/>
            </a:pPr>
            <a:r>
              <a:rPr lang="zh-TW"/>
              <a:t>Time required to send data (attendance/alert)</a:t>
            </a:r>
            <a:endParaRPr/>
          </a:p>
          <a:p>
            <a:pPr indent="-311150" lvl="0" marL="457200" rtl="0" algn="l">
              <a:lnSpc>
                <a:spcPct val="115000"/>
              </a:lnSpc>
              <a:spcBef>
                <a:spcPts val="0"/>
              </a:spcBef>
              <a:spcAft>
                <a:spcPts val="0"/>
              </a:spcAft>
              <a:buSzPts val="1300"/>
              <a:buChar char="●"/>
            </a:pPr>
            <a:r>
              <a:rPr lang="zh-TW"/>
              <a:t>Fingerpaint database capacity for the device</a:t>
            </a:r>
            <a:endParaRPr/>
          </a:p>
          <a:p>
            <a:pPr indent="0" lvl="0" marL="457200" rtl="0" algn="l">
              <a:lnSpc>
                <a:spcPct val="115000"/>
              </a:lnSpc>
              <a:spcBef>
                <a:spcPts val="0"/>
              </a:spcBef>
              <a:spcAft>
                <a:spcPts val="0"/>
              </a:spcAft>
              <a:buNone/>
            </a:pPr>
            <a:r>
              <a:rPr lang="zh-TW"/>
              <a:t>e.g For the AS608 fingerprint model , it maximum capacity is 300</a:t>
            </a:r>
            <a:endParaRPr/>
          </a:p>
          <a:p>
            <a:pPr indent="-311150" lvl="0" marL="457200" rtl="0" algn="l">
              <a:lnSpc>
                <a:spcPct val="115000"/>
              </a:lnSpc>
              <a:spcBef>
                <a:spcPts val="0"/>
              </a:spcBef>
              <a:spcAft>
                <a:spcPts val="0"/>
              </a:spcAft>
              <a:buSzPts val="1300"/>
              <a:buChar char="●"/>
            </a:pPr>
            <a:r>
              <a:rPr lang="zh-TW"/>
              <a:t>Battery life time to power the module (in order to be wireless and portable)</a:t>
            </a:r>
            <a:endParaRPr/>
          </a:p>
          <a:p>
            <a:pPr indent="-311150" lvl="0" marL="457200" rtl="0" algn="l">
              <a:lnSpc>
                <a:spcPct val="115000"/>
              </a:lnSpc>
              <a:spcBef>
                <a:spcPts val="0"/>
              </a:spcBef>
              <a:spcAft>
                <a:spcPts val="0"/>
              </a:spcAft>
              <a:buSzPts val="1300"/>
              <a:buChar char="●"/>
            </a:pPr>
            <a:r>
              <a:rPr lang="zh-TW"/>
              <a:t>Need to insert to power supply or switch </a:t>
            </a:r>
            <a:endParaRPr/>
          </a:p>
          <a:p>
            <a:pPr indent="0" lvl="0" marL="457200" rtl="0" algn="l">
              <a:lnSpc>
                <a:spcPct val="115000"/>
              </a:lnSpc>
              <a:spcBef>
                <a:spcPts val="0"/>
              </a:spcBef>
              <a:spcAft>
                <a:spcPts val="0"/>
              </a:spcAft>
              <a:buSzPts val="1300"/>
              <a:buNone/>
            </a:pPr>
            <a:r>
              <a:rPr lang="zh-TW"/>
              <a:t>If can’t insert/replace to switch, no ON/OFF access control for the equipment </a:t>
            </a:r>
            <a:endParaRPr/>
          </a:p>
          <a:p>
            <a:pPr indent="0" lvl="0" marL="457200" rtl="0" algn="l">
              <a:lnSpc>
                <a:spcPct val="115000"/>
              </a:lnSpc>
              <a:spcBef>
                <a:spcPts val="0"/>
              </a:spcBef>
              <a:spcAft>
                <a:spcPts val="0"/>
              </a:spcAft>
              <a:buSzPts val="1300"/>
              <a:buNone/>
            </a:pPr>
            <a:r>
              <a:rPr lang="zh-TW"/>
              <a:t>But occurpy monitoring and alert still possible</a:t>
            </a:r>
            <a:endParaRPr/>
          </a:p>
          <a:p>
            <a:pPr indent="-311150" lvl="0" marL="457200" rtl="0" algn="l">
              <a:lnSpc>
                <a:spcPct val="115000"/>
              </a:lnSpc>
              <a:spcBef>
                <a:spcPts val="0"/>
              </a:spcBef>
              <a:spcAft>
                <a:spcPts val="0"/>
              </a:spcAft>
              <a:buSzPts val="1300"/>
              <a:buChar char="●"/>
            </a:pPr>
            <a:r>
              <a:rPr lang="zh-TW"/>
              <a:t>Assume only one person using the machine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819150" y="845600"/>
            <a:ext cx="7505700" cy="71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Reference</a:t>
            </a:r>
            <a:endParaRPr/>
          </a:p>
        </p:txBody>
      </p:sp>
      <p:sp>
        <p:nvSpPr>
          <p:cNvPr id="215" name="Google Shape;215;p15"/>
          <p:cNvSpPr txBox="1"/>
          <p:nvPr>
            <p:ph idx="1" type="body"/>
          </p:nvPr>
        </p:nvSpPr>
        <p:spPr>
          <a:xfrm>
            <a:off x="819150" y="1561650"/>
            <a:ext cx="7505700" cy="2877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zh-TW" sz="1050">
                <a:solidFill>
                  <a:srgbClr val="172B4D"/>
                </a:solidFill>
                <a:highlight>
                  <a:srgbClr val="F4F5F7"/>
                </a:highlight>
                <a:latin typeface="Arial"/>
                <a:ea typeface="Arial"/>
                <a:cs typeface="Arial"/>
                <a:sym typeface="Arial"/>
              </a:rPr>
              <a:t>1.</a:t>
            </a:r>
            <a:endParaRPr sz="1050">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u="sng">
                <a:solidFill>
                  <a:srgbClr val="172B4D"/>
                </a:solidFill>
                <a:highlight>
                  <a:srgbClr val="F4F5F7"/>
                </a:highlight>
                <a:latin typeface="Arial"/>
                <a:ea typeface="Arial"/>
                <a:cs typeface="Arial"/>
                <a:sym typeface="Arial"/>
                <a:hlinkClick r:id="rId3">
                  <a:extLst>
                    <a:ext uri="{A12FA001-AC4F-418D-AE19-62706E023703}">
                      <ahyp:hlinkClr val="tx"/>
                    </a:ext>
                  </a:extLst>
                </a:hlinkClick>
              </a:rPr>
              <a:t>https://theconstructor.org/construction/heavy-construction-equipment-types/26305/</a:t>
            </a:r>
            <a:endParaRPr sz="1050" u="sng">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a:solidFill>
                  <a:srgbClr val="172B4D"/>
                </a:solidFill>
                <a:highlight>
                  <a:srgbClr val="F4F5F7"/>
                </a:highlight>
                <a:latin typeface="Arial"/>
                <a:ea typeface="Arial"/>
                <a:cs typeface="Arial"/>
                <a:sym typeface="Arial"/>
              </a:rPr>
              <a:t>2. Construction Site and Heavy Equipment Monitoring</a:t>
            </a:r>
            <a:endParaRPr sz="1050">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u="sng">
                <a:solidFill>
                  <a:srgbClr val="172B4D"/>
                </a:solidFill>
                <a:highlight>
                  <a:srgbClr val="F4F5F7"/>
                </a:highlight>
                <a:latin typeface="Arial"/>
                <a:ea typeface="Arial"/>
                <a:cs typeface="Arial"/>
                <a:sym typeface="Arial"/>
                <a:hlinkClick r:id="rId4">
                  <a:extLst>
                    <a:ext uri="{A12FA001-AC4F-418D-AE19-62706E023703}">
                      <ahyp:hlinkClr val="tx"/>
                    </a:ext>
                  </a:extLst>
                </a:hlinkClick>
              </a:rPr>
              <a:t>https://www.monnit.com/applications/construction/</a:t>
            </a:r>
            <a:endParaRPr sz="1050" u="sng">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a:solidFill>
                  <a:srgbClr val="172B4D"/>
                </a:solidFill>
                <a:highlight>
                  <a:srgbClr val="F4F5F7"/>
                </a:highlight>
                <a:latin typeface="Arial"/>
                <a:ea typeface="Arial"/>
                <a:cs typeface="Arial"/>
                <a:sym typeface="Arial"/>
              </a:rPr>
              <a:t>3. AS608指纹模块 光学指纹识别 有51/STM32/rduino例程 指纹锁考勤</a:t>
            </a:r>
            <a:endParaRPr sz="1050">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u="sng">
                <a:solidFill>
                  <a:srgbClr val="172B4D"/>
                </a:solidFill>
                <a:highlight>
                  <a:srgbClr val="F4F5F7"/>
                </a:highlight>
                <a:latin typeface="Arial"/>
                <a:ea typeface="Arial"/>
                <a:cs typeface="Arial"/>
                <a:sym typeface="Arial"/>
                <a:hlinkClick r:id="rId5">
                  <a:extLst>
                    <a:ext uri="{A12FA001-AC4F-418D-AE19-62706E023703}">
                      <ahyp:hlinkClr val="tx"/>
                    </a:ext>
                  </a:extLst>
                </a:hlinkClick>
              </a:rPr>
              <a:t>https://detail.tmall.com/item.htm?spm=a312a.7700824.w4011-22005753285.46.5348310cJYefZ7&amp;id=602239771749&amp;rn=fc898d5ddd38a0e3f5e96cda0911fa8b&amp;abbucket=5</a:t>
            </a:r>
            <a:endParaRPr sz="1050" u="sng">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0"/>
              </a:spcAft>
              <a:buSzPts val="1300"/>
              <a:buNone/>
            </a:pPr>
            <a:r>
              <a:rPr lang="zh-TW" sz="1050">
                <a:solidFill>
                  <a:srgbClr val="172B4D"/>
                </a:solidFill>
                <a:highlight>
                  <a:srgbClr val="F4F5F7"/>
                </a:highlight>
                <a:latin typeface="Arial"/>
                <a:ea typeface="Arial"/>
                <a:cs typeface="Arial"/>
                <a:sym typeface="Arial"/>
              </a:rPr>
              <a:t>4. Access to construction sites</a:t>
            </a:r>
            <a:endParaRPr sz="1050">
              <a:solidFill>
                <a:srgbClr val="172B4D"/>
              </a:solidFill>
              <a:highlight>
                <a:srgbClr val="F4F5F7"/>
              </a:highlight>
              <a:latin typeface="Arial"/>
              <a:ea typeface="Arial"/>
              <a:cs typeface="Arial"/>
              <a:sym typeface="Arial"/>
            </a:endParaRPr>
          </a:p>
          <a:p>
            <a:pPr indent="0" lvl="0" marL="0" rtl="0" algn="l">
              <a:lnSpc>
                <a:spcPct val="115000"/>
              </a:lnSpc>
              <a:spcBef>
                <a:spcPts val="1200"/>
              </a:spcBef>
              <a:spcAft>
                <a:spcPts val="1200"/>
              </a:spcAft>
              <a:buSzPts val="1300"/>
              <a:buNone/>
            </a:pPr>
            <a:r>
              <a:rPr lang="zh-TW" sz="1050" u="sng">
                <a:solidFill>
                  <a:srgbClr val="172B4D"/>
                </a:solidFill>
                <a:highlight>
                  <a:srgbClr val="F4F5F7"/>
                </a:highlight>
                <a:latin typeface="Arial"/>
                <a:ea typeface="Arial"/>
                <a:cs typeface="Arial"/>
                <a:sym typeface="Arial"/>
                <a:hlinkClick r:id="rId6">
                  <a:extLst>
                    <a:ext uri="{A12FA001-AC4F-418D-AE19-62706E023703}">
                      <ahyp:hlinkClr val="tx"/>
                    </a:ext>
                  </a:extLst>
                </a:hlinkClick>
              </a:rPr>
              <a:t>https://www.designingbuildings.co.uk/wiki/Access_to_construction_sites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105bddf91_0_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Reference</a:t>
            </a:r>
            <a:endParaRPr/>
          </a:p>
        </p:txBody>
      </p:sp>
      <p:sp>
        <p:nvSpPr>
          <p:cNvPr id="221" name="Google Shape;221;ge105bddf91_0_18"/>
          <p:cNvSpPr txBox="1"/>
          <p:nvPr>
            <p:ph idx="1" type="body"/>
          </p:nvPr>
        </p:nvSpPr>
        <p:spPr>
          <a:xfrm>
            <a:off x="736300" y="1591600"/>
            <a:ext cx="7946700" cy="291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04958" lvl="0" marL="457200" rtl="0" algn="l">
              <a:spcBef>
                <a:spcPts val="0"/>
              </a:spcBef>
              <a:spcAft>
                <a:spcPts val="0"/>
              </a:spcAft>
              <a:buSzPct val="100000"/>
              <a:buAutoNum type="arabicPeriod"/>
            </a:pPr>
            <a:r>
              <a:rPr lang="zh-TW"/>
              <a:t>室內外應用的資產跟踪解決方案 </a:t>
            </a:r>
            <a:endParaRPr/>
          </a:p>
          <a:p>
            <a:pPr indent="0" lvl="0" marL="457200" rtl="0" algn="l">
              <a:spcBef>
                <a:spcPts val="0"/>
              </a:spcBef>
              <a:spcAft>
                <a:spcPts val="0"/>
              </a:spcAft>
              <a:buNone/>
            </a:pPr>
            <a:r>
              <a:rPr lang="zh-TW"/>
              <a:t>https://inno.emsd.gov.hk/tc/it-solutions/index_id_1096.html</a:t>
            </a:r>
            <a:endParaRPr/>
          </a:p>
          <a:p>
            <a:pPr indent="-299085" lvl="0" marL="457200" rtl="0" algn="l">
              <a:spcBef>
                <a:spcPts val="2400"/>
              </a:spcBef>
              <a:spcAft>
                <a:spcPts val="0"/>
              </a:spcAft>
              <a:buSzPct val="100000"/>
              <a:buAutoNum type="arabicPeriod"/>
            </a:pPr>
            <a:r>
              <a:rPr lang="zh-TW" sz="1200">
                <a:solidFill>
                  <a:srgbClr val="000000"/>
                </a:solidFill>
                <a:latin typeface="Arial"/>
                <a:ea typeface="Arial"/>
                <a:cs typeface="Arial"/>
                <a:sym typeface="Arial"/>
              </a:rPr>
              <a:t>Integrating </a:t>
            </a:r>
            <a:r>
              <a:rPr lang="zh-TW" sz="1200">
                <a:solidFill>
                  <a:srgbClr val="000000"/>
                </a:solidFill>
                <a:latin typeface="Arial"/>
                <a:ea typeface="Arial"/>
                <a:cs typeface="Arial"/>
                <a:sym typeface="Arial"/>
              </a:rPr>
              <a:t>automated data acquisition technologies for progress reporting of construction projects</a:t>
            </a:r>
            <a:endParaRPr sz="1200">
              <a:solidFill>
                <a:srgbClr val="000000"/>
              </a:solidFill>
              <a:latin typeface="Arial"/>
              <a:ea typeface="Arial"/>
              <a:cs typeface="Arial"/>
              <a:sym typeface="Arial"/>
            </a:endParaRPr>
          </a:p>
          <a:p>
            <a:pPr indent="0" lvl="0" marL="457200" rtl="0" algn="l">
              <a:spcBef>
                <a:spcPts val="2400"/>
              </a:spcBef>
              <a:spcAft>
                <a:spcPts val="0"/>
              </a:spcAft>
              <a:buNone/>
            </a:pPr>
            <a:r>
              <a:rPr lang="zh-TW" sz="1200">
                <a:solidFill>
                  <a:srgbClr val="000000"/>
                </a:solidFill>
                <a:latin typeface="Arial"/>
                <a:ea typeface="Arial"/>
                <a:cs typeface="Arial"/>
                <a:sym typeface="Arial"/>
              </a:rPr>
              <a:t>https://www.sciencedirect.com/science/article/pii/S0926580510002098?casa_token=M6BlsES_biIAAAAA:f2L1BS_KEj2SwY4RNL8433lMGXBOaSfTx1VTlfjt7ygXFwETP-FN0434hmqfP5VmvG6NmoFWmw</a:t>
            </a:r>
            <a:endParaRPr sz="1200">
              <a:solidFill>
                <a:srgbClr val="000000"/>
              </a:solidFill>
              <a:latin typeface="Arial"/>
              <a:ea typeface="Arial"/>
              <a:cs typeface="Arial"/>
              <a:sym typeface="Arial"/>
            </a:endParaRPr>
          </a:p>
          <a:p>
            <a:pPr indent="0" lvl="0" marL="0" rtl="0" algn="l">
              <a:spcBef>
                <a:spcPts val="2400"/>
              </a:spcBef>
              <a:spcAft>
                <a:spcPts val="0"/>
              </a:spcAft>
              <a:buNone/>
            </a:pPr>
            <a:r>
              <a:rPr lang="zh-TW" sz="1200">
                <a:solidFill>
                  <a:srgbClr val="000000"/>
                </a:solidFill>
                <a:latin typeface="Arial"/>
                <a:ea typeface="Arial"/>
                <a:cs typeface="Arial"/>
                <a:sym typeface="Arial"/>
              </a:rPr>
              <a:t>   3. </a:t>
            </a:r>
            <a:endParaRPr sz="1200">
              <a:solidFill>
                <a:srgbClr val="000000"/>
              </a:solidFill>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Finger Paint Sensor Module</a:t>
            </a:r>
            <a:endParaRPr/>
          </a:p>
        </p:txBody>
      </p:sp>
      <p:sp>
        <p:nvSpPr>
          <p:cNvPr id="227" name="Google Shape;227;p16"/>
          <p:cNvSpPr txBox="1"/>
          <p:nvPr>
            <p:ph idx="1" type="body"/>
          </p:nvPr>
        </p:nvSpPr>
        <p:spPr>
          <a:xfrm>
            <a:off x="677775" y="1686875"/>
            <a:ext cx="4578600" cy="339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1200"/>
              </a:spcBef>
              <a:spcAft>
                <a:spcPts val="0"/>
              </a:spcAft>
              <a:buSzPct val="154074"/>
              <a:buNone/>
            </a:pPr>
            <a:r>
              <a:rPr b="1" lang="zh-TW" sz="1350">
                <a:solidFill>
                  <a:srgbClr val="000000"/>
                </a:solidFill>
                <a:latin typeface="Arial"/>
                <a:ea typeface="Arial"/>
                <a:cs typeface="Arial"/>
                <a:sym typeface="Arial"/>
              </a:rPr>
              <a:t>AS608数据手册：（出厂默认波特率57600）</a:t>
            </a:r>
            <a:endParaRPr b="1"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链接：</a:t>
            </a:r>
            <a:r>
              <a:rPr lang="zh-TW" sz="1350" u="sng">
                <a:solidFill>
                  <a:schemeClr val="hlink"/>
                </a:solidFill>
                <a:latin typeface="Arial"/>
                <a:ea typeface="Arial"/>
                <a:cs typeface="Arial"/>
                <a:sym typeface="Arial"/>
                <a:hlinkClick r:id="rId3"/>
              </a:rPr>
              <a:t>https://pan.baidu.com/share/init?surl=cRzX3MopkehOdM-BSlQrUg</a:t>
            </a:r>
            <a:endParaRPr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提取码：pujp </a:t>
            </a:r>
            <a:endParaRPr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89090"/>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b="1" lang="zh-TW" sz="1350">
                <a:solidFill>
                  <a:srgbClr val="000000"/>
                </a:solidFill>
                <a:latin typeface="Arial"/>
                <a:ea typeface="Arial"/>
                <a:cs typeface="Arial"/>
                <a:sym typeface="Arial"/>
              </a:rPr>
              <a:t>AS608指纹模块资料：（例程波特率57600）</a:t>
            </a:r>
            <a:endParaRPr b="1"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链接：</a:t>
            </a:r>
            <a:r>
              <a:rPr lang="zh-TW" sz="1350" u="sng">
                <a:solidFill>
                  <a:schemeClr val="hlink"/>
                </a:solidFill>
                <a:latin typeface="Arial"/>
                <a:ea typeface="Arial"/>
                <a:cs typeface="Arial"/>
                <a:sym typeface="Arial"/>
                <a:hlinkClick r:id="rId4"/>
              </a:rPr>
              <a:t>https://pan.baidu.com/s/1tGJfDuYghOZxdy1X4rWd4A </a:t>
            </a:r>
            <a:endParaRPr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提取码：xhhs</a:t>
            </a:r>
            <a:endParaRPr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89090"/>
              <a:buNone/>
            </a:pPr>
            <a:r>
              <a:rPr lang="zh-TW"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b="1" lang="zh-TW" sz="1350">
                <a:solidFill>
                  <a:srgbClr val="000000"/>
                </a:solidFill>
                <a:highlight>
                  <a:srgbClr val="FBFBFB"/>
                </a:highlight>
                <a:latin typeface="Arial"/>
                <a:ea typeface="Arial"/>
                <a:cs typeface="Arial"/>
                <a:sym typeface="Arial"/>
              </a:rPr>
              <a:t>AS608指纹模块+STC89C52底板+1602液晶（例程波特率57600）</a:t>
            </a:r>
            <a:endParaRPr b="1" sz="1350">
              <a:solidFill>
                <a:srgbClr val="000000"/>
              </a:solidFill>
              <a:highlight>
                <a:srgbClr val="FBFBFB"/>
              </a:highlight>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链接： </a:t>
            </a:r>
            <a:r>
              <a:rPr lang="zh-TW" sz="1350" u="sng">
                <a:solidFill>
                  <a:schemeClr val="hlink"/>
                </a:solidFill>
                <a:latin typeface="Arial"/>
                <a:ea typeface="Arial"/>
                <a:cs typeface="Arial"/>
                <a:sym typeface="Arial"/>
                <a:hlinkClick r:id="rId5"/>
              </a:rPr>
              <a:t>https://pan.baidu.com/s/1MrdwBs81RAScuGgS5YSeiw  </a:t>
            </a:r>
            <a:endParaRPr sz="1350">
              <a:solidFill>
                <a:srgbClr val="000000"/>
              </a:solidFill>
              <a:latin typeface="Arial"/>
              <a:ea typeface="Arial"/>
              <a:cs typeface="Arial"/>
              <a:sym typeface="Arial"/>
            </a:endParaRPr>
          </a:p>
          <a:p>
            <a:pPr indent="0" lvl="0" marL="0" rtl="0" algn="l">
              <a:lnSpc>
                <a:spcPct val="115000"/>
              </a:lnSpc>
              <a:spcBef>
                <a:spcPts val="1200"/>
              </a:spcBef>
              <a:spcAft>
                <a:spcPts val="0"/>
              </a:spcAft>
              <a:buSzPct val="154074"/>
              <a:buNone/>
            </a:pPr>
            <a:r>
              <a:rPr lang="zh-TW" sz="1350">
                <a:solidFill>
                  <a:srgbClr val="000000"/>
                </a:solidFill>
                <a:latin typeface="Arial"/>
                <a:ea typeface="Arial"/>
                <a:cs typeface="Arial"/>
                <a:sym typeface="Arial"/>
              </a:rPr>
              <a:t>提取码：hqct</a:t>
            </a:r>
            <a:endParaRPr sz="135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LoraWAN Features</a:t>
            </a:r>
            <a:endParaRPr/>
          </a:p>
        </p:txBody>
      </p:sp>
      <p:sp>
        <p:nvSpPr>
          <p:cNvPr id="135" name="Google Shape;135;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zh-TW"/>
              <a:t>Low power (The battery may enough to use for up to 10 years)</a:t>
            </a:r>
            <a:endParaRPr/>
          </a:p>
          <a:p>
            <a:pPr indent="-311150" lvl="0" marL="457200" rtl="0" algn="l">
              <a:lnSpc>
                <a:spcPct val="115000"/>
              </a:lnSpc>
              <a:spcBef>
                <a:spcPts val="0"/>
              </a:spcBef>
              <a:spcAft>
                <a:spcPts val="0"/>
              </a:spcAft>
              <a:buSzPts val="1300"/>
              <a:buAutoNum type="arabicPeriod"/>
            </a:pPr>
            <a:r>
              <a:rPr lang="zh-TW"/>
              <a:t>Star topology (Multiple end devices communicate with single Lora Gateway)</a:t>
            </a:r>
            <a:endParaRPr/>
          </a:p>
          <a:p>
            <a:pPr indent="-311150" lvl="0" marL="457200" rtl="0" algn="l">
              <a:lnSpc>
                <a:spcPct val="115000"/>
              </a:lnSpc>
              <a:spcBef>
                <a:spcPts val="0"/>
              </a:spcBef>
              <a:spcAft>
                <a:spcPts val="0"/>
              </a:spcAft>
              <a:buSzPts val="1300"/>
              <a:buAutoNum type="arabicPeriod"/>
            </a:pPr>
            <a:r>
              <a:rPr lang="zh-TW"/>
              <a:t>Strict communication constraints, include</a:t>
            </a:r>
            <a:endParaRPr/>
          </a:p>
          <a:p>
            <a:pPr indent="-311150" lvl="0" marL="457200" rtl="0" algn="l">
              <a:lnSpc>
                <a:spcPct val="115000"/>
              </a:lnSpc>
              <a:spcBef>
                <a:spcPts val="0"/>
              </a:spcBef>
              <a:spcAft>
                <a:spcPts val="0"/>
              </a:spcAft>
              <a:buSzPts val="1300"/>
              <a:buAutoNum type="arabicPeriod"/>
            </a:pPr>
            <a:r>
              <a:rPr lang="zh-TW"/>
              <a:t>&lt; 1% duty cycle transmission</a:t>
            </a:r>
            <a:endParaRPr/>
          </a:p>
          <a:p>
            <a:pPr indent="-311150" lvl="0" marL="457200" rtl="0" algn="l">
              <a:lnSpc>
                <a:spcPct val="115000"/>
              </a:lnSpc>
              <a:spcBef>
                <a:spcPts val="0"/>
              </a:spcBef>
              <a:spcAft>
                <a:spcPts val="0"/>
              </a:spcAft>
              <a:buSzPts val="1300"/>
              <a:buAutoNum type="arabicPeriod"/>
            </a:pPr>
            <a:r>
              <a:rPr lang="zh-TW"/>
              <a:t>&lt; 30 s uplink airtime per day</a:t>
            </a:r>
            <a:endParaRPr/>
          </a:p>
          <a:p>
            <a:pPr indent="-311150" lvl="0" marL="457200" rtl="0" algn="l">
              <a:lnSpc>
                <a:spcPct val="115000"/>
              </a:lnSpc>
              <a:spcBef>
                <a:spcPts val="0"/>
              </a:spcBef>
              <a:spcAft>
                <a:spcPts val="0"/>
              </a:spcAft>
              <a:buSzPts val="1300"/>
              <a:buAutoNum type="arabicPeriod"/>
            </a:pPr>
            <a:r>
              <a:rPr lang="zh-TW"/>
              <a:t>&lt; 10 packets downlink per 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105bddf91_0_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Construction M</a:t>
            </a:r>
            <a:r>
              <a:rPr lang="zh-TW"/>
              <a:t>echanic</a:t>
            </a:r>
            <a:endParaRPr/>
          </a:p>
        </p:txBody>
      </p:sp>
      <p:pic>
        <p:nvPicPr>
          <p:cNvPr id="141" name="Google Shape;141;ge105bddf91_0_0"/>
          <p:cNvPicPr preferRelativeResize="0"/>
          <p:nvPr/>
        </p:nvPicPr>
        <p:blipFill>
          <a:blip r:embed="rId3">
            <a:alphaModFix/>
          </a:blip>
          <a:stretch>
            <a:fillRect/>
          </a:stretch>
        </p:blipFill>
        <p:spPr>
          <a:xfrm>
            <a:off x="918725" y="1391800"/>
            <a:ext cx="5851399" cy="3417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706175" y="7175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System Overview</a:t>
            </a:r>
            <a:endParaRPr/>
          </a:p>
        </p:txBody>
      </p:sp>
      <p:sp>
        <p:nvSpPr>
          <p:cNvPr id="147" name="Google Shape;147;p3"/>
          <p:cNvSpPr/>
          <p:nvPr/>
        </p:nvSpPr>
        <p:spPr>
          <a:xfrm>
            <a:off x="811625" y="1446975"/>
            <a:ext cx="7199400" cy="308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txBox="1"/>
          <p:nvPr/>
        </p:nvSpPr>
        <p:spPr>
          <a:xfrm>
            <a:off x="3057475" y="1611575"/>
            <a:ext cx="31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Construction Site Monitoring  System</a:t>
            </a:r>
            <a:endParaRPr>
              <a:latin typeface="Calibri"/>
              <a:ea typeface="Calibri"/>
              <a:cs typeface="Calibri"/>
              <a:sym typeface="Calibri"/>
            </a:endParaRPr>
          </a:p>
        </p:txBody>
      </p:sp>
      <p:sp>
        <p:nvSpPr>
          <p:cNvPr id="149" name="Google Shape;149;p3"/>
          <p:cNvSpPr txBox="1"/>
          <p:nvPr/>
        </p:nvSpPr>
        <p:spPr>
          <a:xfrm>
            <a:off x="1114550" y="2703525"/>
            <a:ext cx="199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Calibri"/>
                <a:ea typeface="Calibri"/>
                <a:cs typeface="Calibri"/>
                <a:sym typeface="Calibri"/>
              </a:rPr>
              <a:t>Mechanic Monitoring</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(Ken)</a:t>
            </a:r>
            <a:endParaRPr sz="1600">
              <a:latin typeface="Calibri"/>
              <a:ea typeface="Calibri"/>
              <a:cs typeface="Calibri"/>
              <a:sym typeface="Calibri"/>
            </a:endParaRPr>
          </a:p>
        </p:txBody>
      </p:sp>
      <p:sp>
        <p:nvSpPr>
          <p:cNvPr id="150" name="Google Shape;150;p3"/>
          <p:cNvSpPr txBox="1"/>
          <p:nvPr/>
        </p:nvSpPr>
        <p:spPr>
          <a:xfrm>
            <a:off x="3351125" y="2756425"/>
            <a:ext cx="1837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Calibri"/>
                <a:ea typeface="Calibri"/>
                <a:cs typeface="Calibri"/>
                <a:sym typeface="Calibri"/>
              </a:rPr>
              <a:t>Worker Monitoring</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(Eric)</a:t>
            </a:r>
            <a:endParaRPr sz="1600">
              <a:latin typeface="Calibri"/>
              <a:ea typeface="Calibri"/>
              <a:cs typeface="Calibri"/>
              <a:sym typeface="Calibri"/>
            </a:endParaRPr>
          </a:p>
        </p:txBody>
      </p:sp>
      <p:sp>
        <p:nvSpPr>
          <p:cNvPr id="151" name="Google Shape;151;p3"/>
          <p:cNvSpPr txBox="1"/>
          <p:nvPr/>
        </p:nvSpPr>
        <p:spPr>
          <a:xfrm>
            <a:off x="5873975" y="3012300"/>
            <a:ext cx="4337700" cy="50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2" name="Google Shape;152;p3"/>
          <p:cNvSpPr txBox="1"/>
          <p:nvPr/>
        </p:nvSpPr>
        <p:spPr>
          <a:xfrm>
            <a:off x="5512525" y="2787175"/>
            <a:ext cx="2454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Calibri"/>
                <a:ea typeface="Calibri"/>
                <a:cs typeface="Calibri"/>
                <a:sym typeface="Calibri"/>
              </a:rPr>
              <a:t>Environmental Monitoring</a:t>
            </a:r>
            <a:endParaRPr sz="1600">
              <a:latin typeface="Calibri"/>
              <a:ea typeface="Calibri"/>
              <a:cs typeface="Calibri"/>
              <a:sym typeface="Calibri"/>
            </a:endParaRPr>
          </a:p>
          <a:p>
            <a:pPr indent="0" lvl="0" marL="0" rtl="0" algn="l">
              <a:spcBef>
                <a:spcPts val="0"/>
              </a:spcBef>
              <a:spcAft>
                <a:spcPts val="0"/>
              </a:spcAft>
              <a:buNone/>
            </a:pPr>
            <a:r>
              <a:rPr lang="zh-TW" sz="1600">
                <a:latin typeface="Calibri"/>
                <a:ea typeface="Calibri"/>
                <a:cs typeface="Calibri"/>
                <a:sym typeface="Calibri"/>
              </a:rPr>
              <a:t>(Alvin)</a:t>
            </a:r>
            <a:endParaRPr sz="1600">
              <a:latin typeface="Calibri"/>
              <a:ea typeface="Calibri"/>
              <a:cs typeface="Calibri"/>
              <a:sym typeface="Calibri"/>
            </a:endParaRPr>
          </a:p>
        </p:txBody>
      </p:sp>
      <p:sp>
        <p:nvSpPr>
          <p:cNvPr id="153" name="Google Shape;153;p3"/>
          <p:cNvSpPr/>
          <p:nvPr/>
        </p:nvSpPr>
        <p:spPr>
          <a:xfrm>
            <a:off x="3087600" y="2221575"/>
            <a:ext cx="22600" cy="2070950"/>
          </a:xfrm>
          <a:custGeom>
            <a:rect b="b" l="l" r="r" t="t"/>
            <a:pathLst>
              <a:path extrusionOk="0" h="82838" w="904">
                <a:moveTo>
                  <a:pt x="0" y="0"/>
                </a:moveTo>
                <a:lnTo>
                  <a:pt x="904" y="82838"/>
                </a:lnTo>
              </a:path>
            </a:pathLst>
          </a:custGeom>
          <a:noFill/>
          <a:ln cap="flat" cmpd="sng" w="9525">
            <a:solidFill>
              <a:schemeClr val="dk2"/>
            </a:solidFill>
            <a:prstDash val="solid"/>
            <a:round/>
            <a:headEnd len="med" w="med" type="none"/>
            <a:tailEnd len="med" w="med" type="none"/>
          </a:ln>
        </p:spPr>
      </p:sp>
      <p:sp>
        <p:nvSpPr>
          <p:cNvPr id="154" name="Google Shape;154;p3"/>
          <p:cNvSpPr/>
          <p:nvPr/>
        </p:nvSpPr>
        <p:spPr>
          <a:xfrm>
            <a:off x="5324250" y="2198975"/>
            <a:ext cx="37650" cy="2244175"/>
          </a:xfrm>
          <a:custGeom>
            <a:rect b="b" l="l" r="r" t="t"/>
            <a:pathLst>
              <a:path extrusionOk="0" h="89767" w="1506">
                <a:moveTo>
                  <a:pt x="0" y="0"/>
                </a:moveTo>
                <a:lnTo>
                  <a:pt x="602" y="5422"/>
                </a:lnTo>
                <a:lnTo>
                  <a:pt x="1506" y="89767"/>
                </a:ln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dfb012a23_0_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System Overview (Machine Monitoring)</a:t>
            </a:r>
            <a:endParaRPr/>
          </a:p>
        </p:txBody>
      </p:sp>
      <p:pic>
        <p:nvPicPr>
          <p:cNvPr id="160" name="Google Shape;160;gddfb012a23_0_25"/>
          <p:cNvPicPr preferRelativeResize="0"/>
          <p:nvPr/>
        </p:nvPicPr>
        <p:blipFill>
          <a:blip r:embed="rId3">
            <a:alphaModFix/>
          </a:blip>
          <a:stretch>
            <a:fillRect/>
          </a:stretch>
        </p:blipFill>
        <p:spPr>
          <a:xfrm>
            <a:off x="768150" y="1370700"/>
            <a:ext cx="6920749" cy="344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dfb012a23_0_5"/>
          <p:cNvSpPr txBox="1"/>
          <p:nvPr>
            <p:ph type="title"/>
          </p:nvPr>
        </p:nvSpPr>
        <p:spPr>
          <a:xfrm>
            <a:off x="819150" y="8381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Identity Verfication</a:t>
            </a:r>
            <a:endParaRPr/>
          </a:p>
        </p:txBody>
      </p:sp>
      <p:sp>
        <p:nvSpPr>
          <p:cNvPr id="166" name="Google Shape;166;gddfb012a23_0_5"/>
          <p:cNvSpPr txBox="1"/>
          <p:nvPr>
            <p:ph idx="1" type="body"/>
          </p:nvPr>
        </p:nvSpPr>
        <p:spPr>
          <a:xfrm>
            <a:off x="819150" y="1551325"/>
            <a:ext cx="7505700" cy="288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To identify the identity of user, can have multiple way that have different feature</a:t>
            </a:r>
            <a:endParaRPr/>
          </a:p>
          <a:p>
            <a:pPr indent="-311150" lvl="0" marL="457200" rtl="0" algn="l">
              <a:lnSpc>
                <a:spcPct val="115000"/>
              </a:lnSpc>
              <a:spcBef>
                <a:spcPts val="0"/>
              </a:spcBef>
              <a:spcAft>
                <a:spcPts val="0"/>
              </a:spcAft>
              <a:buSzPts val="1300"/>
              <a:buChar char="●"/>
            </a:pPr>
            <a:r>
              <a:rPr lang="zh-TW"/>
              <a:t>Password lock : Easy to implement and use but can be shared, need to memorize</a:t>
            </a:r>
            <a:endParaRPr/>
          </a:p>
          <a:p>
            <a:pPr indent="-311150" lvl="0" marL="457200" rtl="0" algn="l">
              <a:lnSpc>
                <a:spcPct val="115000"/>
              </a:lnSpc>
              <a:spcBef>
                <a:spcPts val="0"/>
              </a:spcBef>
              <a:spcAft>
                <a:spcPts val="0"/>
              </a:spcAft>
              <a:buSzPts val="1300"/>
              <a:buChar char="●"/>
            </a:pPr>
            <a:r>
              <a:rPr lang="zh-TW"/>
              <a:t>IC card : Easy to implement and use, low power but can be shared</a:t>
            </a:r>
            <a:endParaRPr/>
          </a:p>
          <a:p>
            <a:pPr indent="-311150" lvl="0" marL="457200" rtl="0" algn="l">
              <a:lnSpc>
                <a:spcPct val="115000"/>
              </a:lnSpc>
              <a:spcBef>
                <a:spcPts val="0"/>
              </a:spcBef>
              <a:spcAft>
                <a:spcPts val="0"/>
              </a:spcAft>
              <a:buSzPts val="1300"/>
              <a:buChar char="●"/>
            </a:pPr>
            <a:r>
              <a:rPr lang="zh-TW"/>
              <a:t>Fingerpaint : Not exchangable feature and low power but not easy to use</a:t>
            </a:r>
            <a:endParaRPr/>
          </a:p>
          <a:p>
            <a:pPr indent="-311150" lvl="0" marL="457200" rtl="0" algn="l">
              <a:lnSpc>
                <a:spcPct val="115000"/>
              </a:lnSpc>
              <a:spcBef>
                <a:spcPts val="0"/>
              </a:spcBef>
              <a:spcAft>
                <a:spcPts val="0"/>
              </a:spcAft>
              <a:buSzPts val="1300"/>
              <a:buChar char="●"/>
            </a:pPr>
            <a:r>
              <a:rPr lang="zh-TW"/>
              <a:t>Face recognition : More automative, handy but high power consumption</a:t>
            </a:r>
            <a:endParaRPr/>
          </a:p>
          <a:p>
            <a:pPr indent="-311150" lvl="0" marL="457200" rtl="0" algn="l">
              <a:lnSpc>
                <a:spcPct val="115000"/>
              </a:lnSpc>
              <a:spcBef>
                <a:spcPts val="0"/>
              </a:spcBef>
              <a:spcAft>
                <a:spcPts val="0"/>
              </a:spcAft>
              <a:buSzPts val="1300"/>
              <a:buChar char="●"/>
            </a:pPr>
            <a:r>
              <a:rPr lang="zh-TW"/>
              <a:t>RFID : low power consumption, for higher RF can up to 200m detection distance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196c08aa4_2_1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Identity Verfication</a:t>
            </a:r>
            <a:endParaRPr/>
          </a:p>
        </p:txBody>
      </p:sp>
      <p:sp>
        <p:nvSpPr>
          <p:cNvPr id="172" name="Google Shape;172;ge196c08aa4_2_1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TW"/>
              <a:t>Consideration : The heavy construction equipment required worker trained before operating</a:t>
            </a:r>
            <a:endParaRPr/>
          </a:p>
          <a:p>
            <a:pPr indent="0" lvl="0" marL="457200" rtl="0" algn="l">
              <a:spcBef>
                <a:spcPts val="0"/>
              </a:spcBef>
              <a:spcAft>
                <a:spcPts val="0"/>
              </a:spcAft>
              <a:buNone/>
            </a:pPr>
            <a:r>
              <a:rPr lang="zh-TW"/>
              <a:t>Therefore, it should make sure it operated by right person. Using the fingerprint is a suitable</a:t>
            </a:r>
            <a:endParaRPr/>
          </a:p>
          <a:p>
            <a:pPr indent="0" lvl="0" marL="457200" rtl="0" algn="l">
              <a:spcBef>
                <a:spcPts val="0"/>
              </a:spcBef>
              <a:spcAft>
                <a:spcPts val="0"/>
              </a:spcAft>
              <a:buNone/>
            </a:pPr>
            <a:r>
              <a:rPr lang="zh-TW"/>
              <a:t>way to ensure unauthorized people operate the equipment.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zh-TW"/>
              <a:t>However, for some less restricted equipment or place, IC card reader will be better as it easy</a:t>
            </a:r>
            <a:endParaRPr/>
          </a:p>
          <a:p>
            <a:pPr indent="0" lvl="0" marL="457200" rtl="0" algn="l">
              <a:spcBef>
                <a:spcPts val="0"/>
              </a:spcBef>
              <a:spcAft>
                <a:spcPts val="0"/>
              </a:spcAft>
              <a:buNone/>
            </a:pPr>
            <a:r>
              <a:rPr lang="zh-TW"/>
              <a:t>to use and lower monitoring level.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dfb012a23_0_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Display</a:t>
            </a:r>
            <a:endParaRPr/>
          </a:p>
        </p:txBody>
      </p:sp>
      <p:sp>
        <p:nvSpPr>
          <p:cNvPr id="178" name="Google Shape;178;gddfb012a23_0_15"/>
          <p:cNvSpPr txBox="1"/>
          <p:nvPr>
            <p:ph idx="1" type="body"/>
          </p:nvPr>
        </p:nvSpPr>
        <p:spPr>
          <a:xfrm>
            <a:off x="819150" y="1551325"/>
            <a:ext cx="7505700" cy="288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To visualize different type of informations</a:t>
            </a:r>
            <a:endParaRPr/>
          </a:p>
          <a:p>
            <a:pPr indent="-311150" lvl="0" marL="457200" rtl="0" algn="l">
              <a:lnSpc>
                <a:spcPct val="115000"/>
              </a:lnSpc>
              <a:spcBef>
                <a:spcPts val="0"/>
              </a:spcBef>
              <a:spcAft>
                <a:spcPts val="0"/>
              </a:spcAft>
              <a:buSzPts val="1300"/>
              <a:buChar char="●"/>
            </a:pPr>
            <a:r>
              <a:rPr lang="zh-TW"/>
              <a:t>Information include : Verfier name, valid or not valid, operating status, warnings…</a:t>
            </a:r>
            <a:endParaRPr/>
          </a:p>
          <a:p>
            <a:pPr indent="-311150" lvl="0" marL="457200" rtl="0" algn="l">
              <a:lnSpc>
                <a:spcPct val="115000"/>
              </a:lnSpc>
              <a:spcBef>
                <a:spcPts val="0"/>
              </a:spcBef>
              <a:spcAft>
                <a:spcPts val="0"/>
              </a:spcAft>
              <a:buSzPts val="1300"/>
              <a:buChar char="●"/>
            </a:pPr>
            <a:r>
              <a:rPr lang="zh-TW"/>
              <a:t>Minimum solution : Using LED to indicate the user valid or not, machine ON or OFF</a:t>
            </a:r>
            <a:endParaRPr/>
          </a:p>
          <a:p>
            <a:pPr indent="-311150" lvl="0" marL="457200" rtl="0" algn="l">
              <a:lnSpc>
                <a:spcPct val="115000"/>
              </a:lnSpc>
              <a:spcBef>
                <a:spcPts val="0"/>
              </a:spcBef>
              <a:spcAft>
                <a:spcPts val="0"/>
              </a:spcAft>
              <a:buSzPts val="1300"/>
              <a:buChar char="●"/>
            </a:pPr>
            <a:r>
              <a:rPr lang="zh-TW"/>
              <a:t>Better solution : Use LCD screen to display more detailed informations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dfb012a23_0_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zh-TW"/>
              <a:t>Operating Detection</a:t>
            </a:r>
            <a:endParaRPr/>
          </a:p>
        </p:txBody>
      </p:sp>
      <p:sp>
        <p:nvSpPr>
          <p:cNvPr id="184" name="Google Shape;184;gddfb012a23_0_20"/>
          <p:cNvSpPr txBox="1"/>
          <p:nvPr>
            <p:ph idx="1" type="body"/>
          </p:nvPr>
        </p:nvSpPr>
        <p:spPr>
          <a:xfrm>
            <a:off x="819150" y="1551325"/>
            <a:ext cx="7505700" cy="288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zh-TW"/>
              <a:t>Include function of sensing occupicy of operator and the operation status of equipment</a:t>
            </a:r>
            <a:endParaRPr/>
          </a:p>
          <a:p>
            <a:pPr indent="-311150" lvl="0" marL="457200" rtl="0" algn="l">
              <a:lnSpc>
                <a:spcPct val="115000"/>
              </a:lnSpc>
              <a:spcBef>
                <a:spcPts val="0"/>
              </a:spcBef>
              <a:spcAft>
                <a:spcPts val="0"/>
              </a:spcAft>
              <a:buSzPts val="1300"/>
              <a:buChar char="●"/>
            </a:pPr>
            <a:r>
              <a:rPr lang="zh-TW"/>
              <a:t>The human sensor is to detect the operator is inside the operating zone or not</a:t>
            </a:r>
            <a:endParaRPr/>
          </a:p>
          <a:p>
            <a:pPr indent="-311150" lvl="0" marL="457200" rtl="0" algn="l">
              <a:lnSpc>
                <a:spcPct val="115000"/>
              </a:lnSpc>
              <a:spcBef>
                <a:spcPts val="0"/>
              </a:spcBef>
              <a:spcAft>
                <a:spcPts val="0"/>
              </a:spcAft>
              <a:buSzPts val="1300"/>
              <a:buChar char="●"/>
            </a:pPr>
            <a:r>
              <a:rPr lang="zh-TW"/>
              <a:t>If the human sensor sense a low occupcicy for a period of time (&gt; 30 s), assume the operator </a:t>
            </a:r>
            <a:endParaRPr/>
          </a:p>
          <a:p>
            <a:pPr indent="0" lvl="0" marL="457200" rtl="0" algn="l">
              <a:lnSpc>
                <a:spcPct val="115000"/>
              </a:lnSpc>
              <a:spcBef>
                <a:spcPts val="0"/>
              </a:spcBef>
              <a:spcAft>
                <a:spcPts val="0"/>
              </a:spcAft>
              <a:buNone/>
            </a:pPr>
            <a:r>
              <a:rPr lang="zh-TW"/>
              <a:t>exit operation region, send data to server to notify the worker end the work</a:t>
            </a:r>
            <a:endParaRPr/>
          </a:p>
          <a:p>
            <a:pPr indent="-311150" lvl="0" marL="457200" rtl="0" algn="l">
              <a:lnSpc>
                <a:spcPct val="115000"/>
              </a:lnSpc>
              <a:spcBef>
                <a:spcPts val="0"/>
              </a:spcBef>
              <a:spcAft>
                <a:spcPts val="0"/>
              </a:spcAft>
              <a:buSzPts val="1300"/>
              <a:buChar char="●"/>
            </a:pPr>
            <a:r>
              <a:rPr lang="zh-TW"/>
              <a:t>The temperature , vibration or other sensor is to determine the machine ON or OFF, dependent</a:t>
            </a:r>
            <a:endParaRPr/>
          </a:p>
          <a:p>
            <a:pPr indent="0" lvl="0" marL="457200" rtl="0" algn="l">
              <a:lnSpc>
                <a:spcPct val="115000"/>
              </a:lnSpc>
              <a:spcBef>
                <a:spcPts val="0"/>
              </a:spcBef>
              <a:spcAft>
                <a:spcPts val="0"/>
              </a:spcAft>
              <a:buNone/>
            </a:pPr>
            <a:r>
              <a:rPr lang="zh-TW"/>
              <a:t>for different machine</a:t>
            </a:r>
            <a:endParaRPr/>
          </a:p>
          <a:p>
            <a:pPr indent="-311150" lvl="0" marL="457200" rtl="0" algn="l">
              <a:lnSpc>
                <a:spcPct val="115000"/>
              </a:lnSpc>
              <a:spcBef>
                <a:spcPts val="0"/>
              </a:spcBef>
              <a:spcAft>
                <a:spcPts val="0"/>
              </a:spcAft>
              <a:buSzPts val="1300"/>
              <a:buChar char="●"/>
            </a:pPr>
            <a:r>
              <a:rPr lang="zh-TW"/>
              <a:t>An extreme value or ON status while </a:t>
            </a:r>
            <a:r>
              <a:rPr lang="zh-TW"/>
              <a:t>no operator </a:t>
            </a:r>
            <a:r>
              <a:rPr lang="zh-TW"/>
              <a:t>will trigger alarm system</a:t>
            </a:r>
            <a:endParaRPr/>
          </a:p>
          <a:p>
            <a:pPr indent="0" lvl="0" marL="457200" rtl="0" algn="l">
              <a:lnSpc>
                <a:spcPct val="115000"/>
              </a:lnSpc>
              <a:spcBef>
                <a:spcPts val="0"/>
              </a:spcBef>
              <a:spcAft>
                <a:spcPts val="0"/>
              </a:spcAft>
              <a:buNone/>
            </a:pPr>
            <a:r>
              <a:rPr lang="zh-TW"/>
              <a:t>because it indicate the operator don’t place the machine safe or the machine have real fault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