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394" r:id="rId3"/>
    <p:sldId id="500" r:id="rId4"/>
    <p:sldId id="530" r:id="rId5"/>
    <p:sldId id="527" r:id="rId6"/>
    <p:sldId id="531" r:id="rId7"/>
    <p:sldId id="532" r:id="rId8"/>
    <p:sldId id="533" r:id="rId9"/>
    <p:sldId id="536" r:id="rId10"/>
    <p:sldId id="534" r:id="rId11"/>
    <p:sldId id="535" r:id="rId12"/>
    <p:sldId id="528" r:id="rId13"/>
    <p:sldId id="529" r:id="rId14"/>
    <p:sldId id="518" r:id="rId15"/>
    <p:sldId id="352" r:id="rId16"/>
    <p:sldId id="393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500"/>
            <p14:sldId id="530"/>
            <p14:sldId id="527"/>
            <p14:sldId id="531"/>
            <p14:sldId id="532"/>
            <p14:sldId id="533"/>
            <p14:sldId id="536"/>
            <p14:sldId id="534"/>
            <p14:sldId id="535"/>
            <p14:sldId id="528"/>
            <p14:sldId id="529"/>
          </p14:sldIdLst>
        </p14:section>
        <p14:section name="Conclusion" id="{CAD93B16-9430-4CD6-BD17-69844E1E5D8E}">
          <p14:sldIdLst>
            <p14:sldId id="51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AA72D4"/>
    <a:srgbClr val="E85C0E"/>
    <a:srgbClr val="6B854E"/>
    <a:srgbClr val="FBEEDC"/>
    <a:srgbClr val="F8DC9E"/>
    <a:srgbClr val="FBEEC9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86439" autoAdjust="0"/>
  </p:normalViewPr>
  <p:slideViewPr>
    <p:cSldViewPr>
      <p:cViewPr>
        <p:scale>
          <a:sx n="75" d="100"/>
          <a:sy n="75" d="100"/>
        </p:scale>
        <p:origin x="749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Filters are executed in the order listed above. For example, authorization filters are always executed before action filters and exception filters are always executed after every other type of filter.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8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31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03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fragistics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11471" y="554127"/>
            <a:ext cx="8798264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ASP.NET</a:t>
            </a:r>
            <a:r>
              <a:rPr lang="bg-BG" dirty="0" smtClean="0"/>
              <a:t> </a:t>
            </a:r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87804">
            <a:off x="5042797" y="3592572"/>
            <a:ext cx="200542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>
                <a:effectLst/>
              </a:rPr>
              <a:t>ASP.NET </a:t>
            </a:r>
            <a:r>
              <a:rPr lang="en-US" dirty="0" smtClean="0">
                <a:effectLst/>
              </a:rPr>
              <a:t>MVC</a:t>
            </a:r>
          </a:p>
          <a:p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Introduction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take information about the exception, we should receive a </a:t>
            </a:r>
            <a:r>
              <a:rPr lang="en-US" dirty="0" smtClean="0">
                <a:solidFill>
                  <a:srgbClr val="F3BE60"/>
                </a:solidFill>
              </a:rPr>
              <a:t>HandleErrorInfo</a:t>
            </a:r>
            <a:r>
              <a:rPr lang="en-US" dirty="0" smtClean="0"/>
              <a:t> model in the View(“</a:t>
            </a:r>
            <a:r>
              <a:rPr lang="en-US" dirty="0" smtClean="0">
                <a:solidFill>
                  <a:srgbClr val="F3BE60"/>
                </a:solidFill>
              </a:rPr>
              <a:t>AnotherError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Error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86" y="2667000"/>
            <a:ext cx="73818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7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C# class file in /Filters/</a:t>
            </a:r>
          </a:p>
          <a:p>
            <a:r>
              <a:rPr lang="en-US" dirty="0" smtClean="0"/>
              <a:t>Inherit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ActionFilterAttribute</a:t>
            </a:r>
          </a:p>
          <a:p>
            <a:r>
              <a:rPr lang="en-US" dirty="0" smtClean="0"/>
              <a:t>We can override the following methods:</a:t>
            </a:r>
          </a:p>
          <a:p>
            <a:pPr lvl="1"/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OnActionExecuting(ActionExecutingContext)</a:t>
            </a:r>
          </a:p>
          <a:p>
            <a:pPr lvl="1"/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OnActionExecuted(ActionExecutedContext)</a:t>
            </a:r>
          </a:p>
          <a:p>
            <a:pPr lvl="1"/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OnResultExecuting(ResultExecutingContext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OnResultExecuted(ResultExecutedContext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/>
              <a:t>We can apply our new attribute to a controller, method or globally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GlobalFilters.Filters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 Filter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3" y="1066800"/>
            <a:ext cx="2443655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205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Action </a:t>
            </a:r>
            <a:r>
              <a:rPr lang="en-US" dirty="0" smtClean="0"/>
              <a:t>Filter (2)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665412" y="5410200"/>
            <a:ext cx="6781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[Log]</a:t>
            </a:r>
          </a:p>
          <a:p>
            <a:r>
              <a:rPr lang="en-US" dirty="0">
                <a:solidFill>
                  <a:srgbClr val="FBEEDC"/>
                </a:solidFill>
              </a:rPr>
              <a:t>public class DepartmentController : Controller { </a:t>
            </a:r>
            <a:r>
              <a:rPr lang="en-US" dirty="0" smtClean="0">
                <a:solidFill>
                  <a:srgbClr val="FBEEDC"/>
                </a:solidFill>
              </a:rPr>
              <a:t>… </a:t>
            </a:r>
            <a:r>
              <a:rPr lang="en-US" dirty="0">
                <a:solidFill>
                  <a:srgbClr val="FBEEDC"/>
                </a:solidFill>
              </a:rPr>
              <a:t>} 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60412" y="1066800"/>
            <a:ext cx="10591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public class LogAttribute : ActionFilterAttribute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{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OnActionExecuting(ActionExecutingContext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endParaRPr lang="en-US" sz="1800" noProof="1" smtClean="0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OnActionExecuted(ActionExecutedContext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endParaRPr lang="en-US" sz="1800" noProof="1" smtClean="0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OnResultExecuting(ResultExecutingContext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endParaRPr lang="en-US" sz="1800" noProof="1" smtClean="0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OnResultExecuted(ResultExecutedContext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}</a:t>
            </a:r>
            <a:endParaRPr lang="en-US" sz="18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5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</a:t>
            </a:r>
            <a:r>
              <a:rPr lang="bg-BG" dirty="0"/>
              <a:t> </a:t>
            </a:r>
            <a:r>
              <a:rPr lang="en-US" dirty="0"/>
              <a:t>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#CSharpWeb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600200"/>
            <a:ext cx="11804822" cy="51212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ASP.NET MVC framework supports four different types of filters:</a:t>
            </a:r>
          </a:p>
          <a:p>
            <a:r>
              <a:rPr lang="en-US" dirty="0" smtClean="0"/>
              <a:t>Authorization Filters: Implements the </a:t>
            </a:r>
            <a:r>
              <a:rPr lang="en-US" dirty="0" smtClean="0">
                <a:solidFill>
                  <a:srgbClr val="F3BE60"/>
                </a:solidFill>
              </a:rPr>
              <a:t>IAuthorizationFilter</a:t>
            </a:r>
            <a:r>
              <a:rPr lang="en-US" dirty="0" smtClean="0"/>
              <a:t> attribute.</a:t>
            </a:r>
          </a:p>
          <a:p>
            <a:r>
              <a:rPr lang="en-US" dirty="0" smtClean="0"/>
              <a:t>Action Filters: Implements the </a:t>
            </a:r>
            <a:r>
              <a:rPr lang="en-US" dirty="0" smtClean="0">
                <a:solidFill>
                  <a:srgbClr val="F3BE60"/>
                </a:solidFill>
              </a:rPr>
              <a:t>IActionFilter</a:t>
            </a:r>
            <a:r>
              <a:rPr lang="en-US" dirty="0" smtClean="0"/>
              <a:t> attribute.</a:t>
            </a:r>
          </a:p>
          <a:p>
            <a:r>
              <a:rPr lang="en-US" dirty="0" smtClean="0"/>
              <a:t>Result Filters: Implements the </a:t>
            </a:r>
            <a:r>
              <a:rPr lang="en-US" dirty="0" smtClean="0">
                <a:solidFill>
                  <a:srgbClr val="F3BE60"/>
                </a:solidFill>
              </a:rPr>
              <a:t>IResultFilter</a:t>
            </a:r>
            <a:r>
              <a:rPr lang="en-US" dirty="0" smtClean="0"/>
              <a:t> attribute.</a:t>
            </a:r>
          </a:p>
          <a:p>
            <a:r>
              <a:rPr lang="en-US" dirty="0" smtClean="0"/>
              <a:t>Exception Filters: Implements the </a:t>
            </a:r>
            <a:r>
              <a:rPr lang="en-US" dirty="0" smtClean="0">
                <a:solidFill>
                  <a:srgbClr val="F3BE60"/>
                </a:solidFill>
              </a:rPr>
              <a:t>IExceptionFilter</a:t>
            </a:r>
            <a:r>
              <a:rPr lang="en-US" dirty="0" smtClean="0"/>
              <a:t> attribute.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Filters</a:t>
            </a:r>
          </a:p>
        </p:txBody>
      </p:sp>
    </p:spTree>
    <p:extLst>
      <p:ext uri="{BB962C8B-B14F-4D97-AF65-F5344CB8AC3E}">
        <p14:creationId xmlns:p14="http://schemas.microsoft.com/office/powerpoint/2010/main" val="72925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Apply pre- and post-processing logic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</a:t>
            </a:r>
            <a:r>
              <a:rPr lang="en-US" dirty="0" smtClean="0"/>
              <a:t>be applied to actions and to 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Global filters can be registered in GlobalFilters.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Filters (or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App_Start/FilterConfig.cs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30519"/>
              </p:ext>
            </p:extLst>
          </p:nvPr>
        </p:nvGraphicFramePr>
        <p:xfrm>
          <a:off x="1065212" y="4322901"/>
          <a:ext cx="99060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 an action to authorized users or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prevent cross site request forgeries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specify a view to render in the event of an unhandled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1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cache caches the output of an action for a given period of time.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this case the </a:t>
            </a:r>
            <a:r>
              <a:rPr lang="en-US" dirty="0" smtClean="0">
                <a:solidFill>
                  <a:srgbClr val="F3BE60"/>
                </a:solidFill>
              </a:rPr>
              <a:t>Chache</a:t>
            </a:r>
            <a:r>
              <a:rPr lang="en-US" dirty="0" smtClean="0"/>
              <a:t> action will be cached for 5 seconds.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cache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2241581"/>
            <a:ext cx="50768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3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option to apply caching in the whole application is to register an </a:t>
            </a:r>
            <a:r>
              <a:rPr lang="en-US" dirty="0" smtClean="0">
                <a:solidFill>
                  <a:srgbClr val="F3BE60"/>
                </a:solidFill>
              </a:rPr>
              <a:t>OutputCacheFilter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rgbClr val="F3BE60"/>
                </a:solidFill>
              </a:rPr>
              <a:t>FilterConfig</a:t>
            </a:r>
            <a:r>
              <a:rPr lang="en-US" dirty="0" smtClean="0"/>
              <a:t> and setting it’s duration there.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cache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4" y="3505200"/>
            <a:ext cx="6210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3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Error give us the ability to show a different view depending on the action and the exception it throws. The default </a:t>
            </a:r>
            <a:r>
              <a:rPr lang="en-US" dirty="0" smtClean="0">
                <a:solidFill>
                  <a:srgbClr val="F3BE60"/>
                </a:solidFill>
              </a:rPr>
              <a:t>HandleErrorAttribute</a:t>
            </a:r>
            <a:r>
              <a:rPr lang="en-US" dirty="0" smtClean="0"/>
              <a:t> is registered in the </a:t>
            </a:r>
            <a:r>
              <a:rPr lang="en-US" dirty="0" smtClean="0">
                <a:solidFill>
                  <a:srgbClr val="F3BE60"/>
                </a:solidFill>
              </a:rPr>
              <a:t>FilterConfig</a:t>
            </a:r>
            <a:r>
              <a:rPr lang="en-US" dirty="0" smtClean="0"/>
              <a:t> and it searches for a view called </a:t>
            </a:r>
            <a:r>
              <a:rPr lang="en-US" dirty="0" smtClean="0">
                <a:solidFill>
                  <a:srgbClr val="F3BE60"/>
                </a:solidFill>
              </a:rPr>
              <a:t>Error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Error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99" y="3450523"/>
            <a:ext cx="61912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415" y="4885153"/>
            <a:ext cx="3050818" cy="127670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5673724" y="4058831"/>
            <a:ext cx="838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02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allow the usage of user friendly error views, you must enable them. To do so, go the </a:t>
            </a:r>
            <a:r>
              <a:rPr lang="en-US" dirty="0" smtClean="0">
                <a:solidFill>
                  <a:srgbClr val="F3BE60"/>
                </a:solidFill>
              </a:rPr>
              <a:t>web config </a:t>
            </a:r>
            <a:r>
              <a:rPr lang="en-US" dirty="0" smtClean="0"/>
              <a:t>and write the following: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the mode is “</a:t>
            </a:r>
            <a:r>
              <a:rPr lang="en-US" dirty="0" smtClean="0">
                <a:solidFill>
                  <a:srgbClr val="F3BE60"/>
                </a:solidFill>
              </a:rPr>
              <a:t>On</a:t>
            </a:r>
            <a:r>
              <a:rPr lang="en-US" dirty="0" smtClean="0"/>
              <a:t>”, everybody will see the friendly errors. </a:t>
            </a:r>
          </a:p>
          <a:p>
            <a:r>
              <a:rPr lang="en-US" dirty="0" smtClean="0"/>
              <a:t>When it is “</a:t>
            </a:r>
            <a:r>
              <a:rPr lang="en-US" dirty="0" smtClean="0">
                <a:solidFill>
                  <a:srgbClr val="F3BE60"/>
                </a:solidFill>
              </a:rPr>
              <a:t>RemoteOnly</a:t>
            </a:r>
            <a:r>
              <a:rPr lang="en-US" dirty="0" smtClean="0"/>
              <a:t>” people from the localhost we see the more developer friendly exception.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Error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36" y="3202873"/>
            <a:ext cx="42957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2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easily configure this, by attaching a HandleError attribute to an action.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Error (2)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0" y="2668544"/>
            <a:ext cx="11291888" cy="27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2447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6092</TotalTime>
  <Words>662</Words>
  <Application>Microsoft Office PowerPoint</Application>
  <PresentationFormat>Custom</PresentationFormat>
  <Paragraphs>121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ASP.NET Filters</vt:lpstr>
      <vt:lpstr>Have a Question?</vt:lpstr>
      <vt:lpstr>Types of Filters</vt:lpstr>
      <vt:lpstr>Action Filters</vt:lpstr>
      <vt:lpstr>Output cache </vt:lpstr>
      <vt:lpstr>Output cache (2)</vt:lpstr>
      <vt:lpstr>Handle Error</vt:lpstr>
      <vt:lpstr>Handle Error </vt:lpstr>
      <vt:lpstr>Handle Error (2)</vt:lpstr>
      <vt:lpstr>Handle Error (3)</vt:lpstr>
      <vt:lpstr>Custom Action Filter</vt:lpstr>
      <vt:lpstr>Custom Action Filter (2)</vt:lpstr>
      <vt:lpstr>ASP.NET Filters</vt:lpstr>
      <vt:lpstr>License</vt:lpstr>
      <vt:lpstr>Free 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 Basics - State Management</dc:title>
  <dc:subject>Java, Bootstrap, Cookies, Sessions</dc:subject>
  <dc:creator>Software University Foundation</dc:creator>
  <cp:keywords>Java, Bootstrap, Cookies, Sessions</cp:keywords>
  <dc:description>https://softuni.bg/courses/java-web-development-basics</dc:description>
  <cp:lastModifiedBy>Божидар Гевечано</cp:lastModifiedBy>
  <cp:revision>251</cp:revision>
  <dcterms:created xsi:type="dcterms:W3CDTF">2014-01-02T17:00:34Z</dcterms:created>
  <dcterms:modified xsi:type="dcterms:W3CDTF">2017-03-15T08:03:38Z</dcterms:modified>
  <cp:category>Java, Bootstrap, Cookies, Sessions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