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70" r:id="rId10"/>
    <p:sldId id="269" r:id="rId11"/>
    <p:sldId id="268" r:id="rId12"/>
    <p:sldId id="267" r:id="rId13"/>
    <p:sldId id="266" r:id="rId14"/>
    <p:sldId id="271" r:id="rId15"/>
    <p:sldId id="259" r:id="rId16"/>
  </p:sldIdLst>
  <p:sldSz cx="12192000" cy="6858000"/>
  <p:notesSz cx="6858000" cy="9144000"/>
  <p:embeddedFontLst>
    <p:embeddedFont>
      <p:font typeface="Lato Black" panose="020B0604020202020204" charset="0"/>
      <p:bold r:id="rId18"/>
      <p:boldItalic r:id="rId19"/>
    </p:embeddedFont>
    <p:embeddedFont>
      <p:font typeface="Calibri" panose="020F0502020204030204" pitchFamily="34" charset="0"/>
      <p:regular r:id="rId20"/>
      <p:bold r:id="rId21"/>
      <p:italic r:id="rId22"/>
      <p:boldItalic r:id="rId23"/>
    </p:embeddedFont>
    <p:embeddedFont>
      <p:font typeface="Libre Baskerville"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91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33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56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34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203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0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13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29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07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00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58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83127"/>
            <a:ext cx="12190815" cy="6694098"/>
          </a:xfrm>
          <a:prstGeom prst="rect">
            <a:avLst/>
          </a:prstGeom>
          <a:noFill/>
          <a:ln>
            <a:noFill/>
          </a:ln>
        </p:spPr>
      </p:pic>
      <p:sp>
        <p:nvSpPr>
          <p:cNvPr id="99" name="Google Shape;99;p1"/>
          <p:cNvSpPr txBox="1"/>
          <p:nvPr/>
        </p:nvSpPr>
        <p:spPr>
          <a:xfrm>
            <a:off x="2472904" y="3717986"/>
            <a:ext cx="7246189"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smtClean="0">
                <a:solidFill>
                  <a:schemeClr val="dk1"/>
                </a:solidFill>
                <a:latin typeface="Calibri"/>
                <a:ea typeface="Calibri"/>
                <a:cs typeface="Calibri"/>
                <a:sym typeface="Calibri"/>
              </a:rPr>
              <a:t>Evolution of Test Cricket – An analysis based on match results</a:t>
            </a:r>
            <a:endParaRPr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1662545" cy="369332"/>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a:t>
            </a:r>
            <a:r>
              <a:rPr lang="en-US" sz="1800" b="1" u="sng" dirty="0" err="1" smtClean="0">
                <a:latin typeface="Calibri" panose="020F0502020204030204" pitchFamily="34" charset="0"/>
                <a:cs typeface="Calibri" panose="020F0502020204030204" pitchFamily="34" charset="0"/>
              </a:rPr>
              <a:t>Srilanka</a:t>
            </a:r>
            <a:r>
              <a:rPr lang="en-US" sz="1800" b="1" u="sng" dirty="0" smtClean="0">
                <a:latin typeface="Calibri" panose="020F0502020204030204" pitchFamily="34" charset="0"/>
                <a:cs typeface="Calibri" panose="020F0502020204030204" pitchFamily="34" charset="0"/>
              </a:rPr>
              <a:t> -</a:t>
            </a:r>
            <a:endParaRPr lang="en-IN" sz="1800" b="1" u="sng" dirty="0">
              <a:latin typeface="Calibri" panose="020F0502020204030204" pitchFamily="34" charset="0"/>
              <a:cs typeface="Calibri" panose="020F0502020204030204" pitchFamily="34" charset="0"/>
            </a:endParaRPr>
          </a:p>
        </p:txBody>
      </p:sp>
      <p:sp>
        <p:nvSpPr>
          <p:cNvPr id="7" name="Rectangle 6"/>
          <p:cNvSpPr/>
          <p:nvPr/>
        </p:nvSpPr>
        <p:spPr>
          <a:xfrm>
            <a:off x="6291979" y="1193950"/>
            <a:ext cx="1991251"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smtClean="0">
                <a:latin typeface="Calibri" panose="020F0502020204030204" pitchFamily="34" charset="0"/>
                <a:cs typeface="Calibri" panose="020F0502020204030204" pitchFamily="34" charset="0"/>
              </a:rPr>
              <a:t>Bangladesh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17" y="1582810"/>
            <a:ext cx="5647625" cy="32370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172" y="1582810"/>
            <a:ext cx="5504096" cy="318329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198" y="4722700"/>
            <a:ext cx="5023070" cy="212706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422" y="4766108"/>
            <a:ext cx="4744013" cy="2083653"/>
          </a:xfrm>
          <a:prstGeom prst="rect">
            <a:avLst/>
          </a:prstGeom>
        </p:spPr>
      </p:pic>
    </p:spTree>
    <p:extLst>
      <p:ext uri="{BB962C8B-B14F-4D97-AF65-F5344CB8AC3E}">
        <p14:creationId xmlns:p14="http://schemas.microsoft.com/office/powerpoint/2010/main" val="2557273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2209588" cy="369332"/>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South Africa -</a:t>
            </a:r>
            <a:endParaRPr lang="en-IN" sz="1800" b="1" u="sng" dirty="0">
              <a:latin typeface="Calibri" panose="020F0502020204030204" pitchFamily="34" charset="0"/>
              <a:cs typeface="Calibri" panose="020F0502020204030204" pitchFamily="34" charset="0"/>
            </a:endParaRPr>
          </a:p>
        </p:txBody>
      </p:sp>
      <p:sp>
        <p:nvSpPr>
          <p:cNvPr id="7" name="Rectangle 6"/>
          <p:cNvSpPr/>
          <p:nvPr/>
        </p:nvSpPr>
        <p:spPr>
          <a:xfrm>
            <a:off x="6291979" y="1193950"/>
            <a:ext cx="1704313"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smtClean="0">
                <a:latin typeface="Calibri" panose="020F0502020204030204" pitchFamily="34" charset="0"/>
                <a:cs typeface="Calibri" panose="020F0502020204030204" pitchFamily="34" charset="0"/>
              </a:rPr>
              <a:t>Pakistan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836871"/>
            <a:ext cx="5008099" cy="202112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966" y="4787975"/>
            <a:ext cx="5093866" cy="204964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1590" y="1563282"/>
            <a:ext cx="5681221" cy="322469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617" y="1563282"/>
            <a:ext cx="5545001" cy="3276334"/>
          </a:xfrm>
          <a:prstGeom prst="rect">
            <a:avLst/>
          </a:prstGeom>
        </p:spPr>
      </p:pic>
    </p:spTree>
    <p:extLst>
      <p:ext uri="{BB962C8B-B14F-4D97-AF65-F5344CB8AC3E}">
        <p14:creationId xmlns:p14="http://schemas.microsoft.com/office/powerpoint/2010/main" val="81150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1891358" cy="646331"/>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a:t>
            </a:r>
            <a:r>
              <a:rPr lang="en-US" sz="1800" b="1" u="sng" dirty="0" err="1" smtClean="0">
                <a:latin typeface="Calibri" panose="020F0502020204030204" pitchFamily="34" charset="0"/>
                <a:cs typeface="Calibri" panose="020F0502020204030204" pitchFamily="34" charset="0"/>
              </a:rPr>
              <a:t>WestIndies</a:t>
            </a:r>
            <a:r>
              <a:rPr lang="en-US" sz="1800" b="1" u="sng" dirty="0" smtClean="0">
                <a:latin typeface="Calibri" panose="020F0502020204030204" pitchFamily="34" charset="0"/>
                <a:cs typeface="Calibri" panose="020F0502020204030204" pitchFamily="34" charset="0"/>
              </a:rPr>
              <a:t> -</a:t>
            </a:r>
            <a:endParaRPr lang="en-IN" sz="1800" b="1" u="sng" dirty="0">
              <a:latin typeface="Calibri" panose="020F0502020204030204" pitchFamily="34" charset="0"/>
              <a:cs typeface="Calibri" panose="020F0502020204030204" pitchFamily="34" charset="0"/>
            </a:endParaRPr>
          </a:p>
        </p:txBody>
      </p:sp>
      <p:sp>
        <p:nvSpPr>
          <p:cNvPr id="7" name="Rectangle 6"/>
          <p:cNvSpPr/>
          <p:nvPr/>
        </p:nvSpPr>
        <p:spPr>
          <a:xfrm>
            <a:off x="6291979" y="1193950"/>
            <a:ext cx="1893467"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smtClean="0">
                <a:latin typeface="Calibri" panose="020F0502020204030204" pitchFamily="34" charset="0"/>
                <a:cs typeface="Calibri" panose="020F0502020204030204" pitchFamily="34" charset="0"/>
              </a:rPr>
              <a:t>Zimbabwe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227" y="1550982"/>
            <a:ext cx="6035041" cy="314125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16" y="1563282"/>
            <a:ext cx="5374911" cy="31047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00" y="4692237"/>
            <a:ext cx="4949071" cy="216576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392" y="4668009"/>
            <a:ext cx="4411358" cy="2189991"/>
          </a:xfrm>
          <a:prstGeom prst="rect">
            <a:avLst/>
          </a:prstGeom>
        </p:spPr>
      </p:pic>
    </p:spTree>
    <p:extLst>
      <p:ext uri="{BB962C8B-B14F-4D97-AF65-F5344CB8AC3E}">
        <p14:creationId xmlns:p14="http://schemas.microsoft.com/office/powerpoint/2010/main" val="151863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1662545" cy="369332"/>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Ireland -</a:t>
            </a:r>
            <a:endParaRPr lang="en-IN" sz="1800" b="1" u="sng" dirty="0">
              <a:latin typeface="Calibri" panose="020F0502020204030204" pitchFamily="34" charset="0"/>
              <a:cs typeface="Calibri" panose="020F0502020204030204" pitchFamily="34" charset="0"/>
            </a:endParaRPr>
          </a:p>
        </p:txBody>
      </p:sp>
      <p:sp>
        <p:nvSpPr>
          <p:cNvPr id="7" name="Rectangle 6"/>
          <p:cNvSpPr/>
          <p:nvPr/>
        </p:nvSpPr>
        <p:spPr>
          <a:xfrm>
            <a:off x="6291979" y="1193950"/>
            <a:ext cx="2039341"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smtClean="0">
                <a:latin typeface="Calibri" panose="020F0502020204030204" pitchFamily="34" charset="0"/>
                <a:cs typeface="Calibri" panose="020F0502020204030204" pitchFamily="34" charset="0"/>
              </a:rPr>
              <a:t>Afghanistan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399" y="1563283"/>
            <a:ext cx="6375601" cy="30875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12" y="1501727"/>
            <a:ext cx="5733178" cy="321063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220" y="4712358"/>
            <a:ext cx="5351179" cy="204550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7974" y="4634306"/>
            <a:ext cx="4941384" cy="2201607"/>
          </a:xfrm>
          <a:prstGeom prst="rect">
            <a:avLst/>
          </a:prstGeom>
        </p:spPr>
      </p:pic>
    </p:spTree>
    <p:extLst>
      <p:ext uri="{BB962C8B-B14F-4D97-AF65-F5344CB8AC3E}">
        <p14:creationId xmlns:p14="http://schemas.microsoft.com/office/powerpoint/2010/main" val="2356342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Conclusions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indent="-228600" algn="just">
              <a:spcBef>
                <a:spcPts val="0"/>
              </a:spcBef>
              <a:buSzPct val="100000"/>
            </a:pPr>
            <a:r>
              <a:rPr lang="en-US" b="1" dirty="0"/>
              <a:t>Draw matches percentage has decreased from 23.3 in 2013 to 10.3 in 2019 and has increased steadily to 16.7 in 2022</a:t>
            </a:r>
            <a:r>
              <a:rPr lang="en-US" b="1" dirty="0" smtClean="0"/>
              <a:t>.</a:t>
            </a:r>
            <a:endParaRPr lang="en-US" dirty="0"/>
          </a:p>
          <a:p>
            <a:pPr marL="228600" lvl="0" indent="-228600" algn="just" rtl="0">
              <a:lnSpc>
                <a:spcPct val="90000"/>
              </a:lnSpc>
              <a:spcBef>
                <a:spcPts val="0"/>
              </a:spcBef>
              <a:spcAft>
                <a:spcPts val="0"/>
              </a:spcAft>
              <a:buClr>
                <a:schemeClr val="dk1"/>
              </a:buClr>
              <a:buSzPct val="100000"/>
              <a:buChar char="•"/>
            </a:pPr>
            <a:r>
              <a:rPr lang="en-IN" b="1" dirty="0" smtClean="0"/>
              <a:t>England cricket team has played most number of matches(128) from  2013-2022 and have a draw match percentage of 18.</a:t>
            </a:r>
            <a:endParaRPr dirty="0" smtClean="0"/>
          </a:p>
          <a:p>
            <a:pPr marL="228600" indent="-228600" algn="just">
              <a:buSzPct val="100000"/>
            </a:pPr>
            <a:r>
              <a:rPr lang="en-US" b="1" smtClean="0"/>
              <a:t>Among teams </a:t>
            </a:r>
            <a:r>
              <a:rPr lang="en-US" b="1" dirty="0" smtClean="0"/>
              <a:t>which have played over 50 matches in this span, South Africa has least draw match percentage(11.8) followed by Pakistan(13.8), Australia(15.2) and West Indies(15.2).</a:t>
            </a:r>
            <a:endParaRPr dirty="0" smtClean="0"/>
          </a:p>
          <a:p>
            <a:pPr marL="228600" lvl="0" indent="-228600" algn="just" rtl="0">
              <a:lnSpc>
                <a:spcPct val="90000"/>
              </a:lnSpc>
              <a:spcBef>
                <a:spcPts val="1000"/>
              </a:spcBef>
              <a:spcAft>
                <a:spcPts val="0"/>
              </a:spcAft>
              <a:buClr>
                <a:schemeClr val="dk1"/>
              </a:buClr>
              <a:buSzPct val="100000"/>
              <a:buChar char="•"/>
            </a:pPr>
            <a:r>
              <a:rPr lang="en-IN" b="1" dirty="0" smtClean="0"/>
              <a:t>The above data indicates that South Africa has played most aggressive brand of cricket to get results in as many matches as possible and many teams have started adopting similar strategies. </a:t>
            </a:r>
            <a:endParaRPr dirty="0"/>
          </a:p>
        </p:txBody>
      </p:sp>
    </p:spTree>
    <p:extLst>
      <p:ext uri="{BB962C8B-B14F-4D97-AF65-F5344CB8AC3E}">
        <p14:creationId xmlns:p14="http://schemas.microsoft.com/office/powerpoint/2010/main" val="124329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itle 1"/>
          <p:cNvSpPr>
            <a:spLocks noGrp="1"/>
          </p:cNvSpPr>
          <p:nvPr>
            <p:ph type="title"/>
          </p:nvPr>
        </p:nvSpPr>
        <p:spPr>
          <a:xfrm>
            <a:off x="242454" y="0"/>
            <a:ext cx="10515600" cy="1325563"/>
          </a:xfrm>
        </p:spPr>
        <p:txBody>
          <a:bodyPr>
            <a:normAutofit fontScale="90000"/>
          </a:bodyPr>
          <a:lstStyle/>
          <a:p>
            <a:r>
              <a:rPr lang="en-IN" b="1" dirty="0" smtClean="0">
                <a:solidFill>
                  <a:srgbClr val="FF0000"/>
                </a:solidFill>
                <a:latin typeface="Calibri" panose="020F0502020204030204" pitchFamily="34" charset="0"/>
                <a:ea typeface="Lato Black"/>
                <a:cs typeface="Calibri" panose="020F0502020204030204" pitchFamily="34" charset="0"/>
                <a:sym typeface="Lato Black"/>
              </a:rPr>
              <a:t/>
            </a:r>
            <a:br>
              <a:rPr lang="en-IN" b="1" dirty="0" smtClean="0">
                <a:solidFill>
                  <a:srgbClr val="FF0000"/>
                </a:solidFill>
                <a:latin typeface="Calibri" panose="020F0502020204030204" pitchFamily="34" charset="0"/>
                <a:ea typeface="Lato Black"/>
                <a:cs typeface="Calibri" panose="020F0502020204030204" pitchFamily="34" charset="0"/>
                <a:sym typeface="Lato Black"/>
              </a:rPr>
            </a:br>
            <a:r>
              <a:rPr lang="en-IN" sz="4900" b="1" dirty="0" smtClean="0">
                <a:solidFill>
                  <a:srgbClr val="FF0000"/>
                </a:solidFill>
                <a:latin typeface="Calibri" panose="020F0502020204030204" pitchFamily="34" charset="0"/>
                <a:ea typeface="Lato Black"/>
                <a:cs typeface="Calibri" panose="020F0502020204030204" pitchFamily="34" charset="0"/>
                <a:sym typeface="Lato Black"/>
              </a:rPr>
              <a:t>About</a:t>
            </a:r>
            <a:r>
              <a:rPr lang="en-IN" b="1" dirty="0" smtClean="0">
                <a:solidFill>
                  <a:srgbClr val="FF0000"/>
                </a:solidFill>
                <a:latin typeface="Calibri" panose="020F0502020204030204" pitchFamily="34" charset="0"/>
                <a:ea typeface="Lato Black"/>
                <a:cs typeface="Calibri" panose="020F0502020204030204" pitchFamily="34" charset="0"/>
                <a:sym typeface="Lato Black"/>
              </a:rPr>
              <a:t> </a:t>
            </a:r>
            <a:r>
              <a:rPr lang="en-IN" sz="4900" b="1" dirty="0">
                <a:solidFill>
                  <a:srgbClr val="FF0000"/>
                </a:solidFill>
                <a:latin typeface="Calibri" panose="020F0502020204030204" pitchFamily="34" charset="0"/>
                <a:ea typeface="Lato Black"/>
                <a:cs typeface="Calibri" panose="020F0502020204030204" pitchFamily="34" charset="0"/>
                <a:sym typeface="Lato Black"/>
              </a:rPr>
              <a:t>me</a:t>
            </a:r>
            <a:r>
              <a:rPr lang="en-IN" sz="4900" dirty="0">
                <a:solidFill>
                  <a:srgbClr val="FF0000"/>
                </a:solidFill>
              </a:rPr>
              <a:t/>
            </a:r>
            <a:br>
              <a:rPr lang="en-IN" sz="4900" dirty="0">
                <a:solidFill>
                  <a:srgbClr val="FF0000"/>
                </a:solidFill>
              </a:rPr>
            </a:br>
            <a:endParaRPr lang="en-IN" sz="4900" dirty="0"/>
          </a:p>
        </p:txBody>
      </p:sp>
      <p:sp>
        <p:nvSpPr>
          <p:cNvPr id="3" name="Text Placeholder 2"/>
          <p:cNvSpPr>
            <a:spLocks noGrp="1"/>
          </p:cNvSpPr>
          <p:nvPr>
            <p:ph type="body" idx="1"/>
          </p:nvPr>
        </p:nvSpPr>
        <p:spPr>
          <a:xfrm>
            <a:off x="616527" y="1803255"/>
            <a:ext cx="10515600" cy="5054745"/>
          </a:xfrm>
        </p:spPr>
        <p:txBody>
          <a:bodyPr>
            <a:normAutofit/>
          </a:bodyPr>
          <a:lstStyle/>
          <a:p>
            <a:pPr marL="285750" lvl="0" indent="-285750" algn="just"/>
            <a:r>
              <a:rPr lang="en-US" b="1" dirty="0"/>
              <a:t>Background - B-tech (ECE, 2016-20)</a:t>
            </a:r>
          </a:p>
          <a:p>
            <a:pPr marL="285750" lvl="0" indent="-285750" algn="just"/>
            <a:r>
              <a:rPr lang="en-US" b="1" dirty="0"/>
              <a:t>I chose Data Science as my professional field because of my passion for Math and AI </a:t>
            </a:r>
          </a:p>
          <a:p>
            <a:pPr marL="285750" indent="-285750" algn="just"/>
            <a:r>
              <a:rPr lang="en-US" b="1" dirty="0"/>
              <a:t>I have 1 year of experience in IT industry </a:t>
            </a:r>
          </a:p>
          <a:p>
            <a:pPr marL="914400" lvl="3" indent="-457200" algn="just">
              <a:buFont typeface="Calibri" panose="020F0502020204030204" pitchFamily="34" charset="0"/>
              <a:buChar char="•"/>
            </a:pPr>
            <a:r>
              <a:rPr lang="en-US" sz="2400" b="1" dirty="0"/>
              <a:t>Have worked as ‘Associate Software Engineer’ in ‘Accenture’(hyd) from Jul, 2021 – Mar, </a:t>
            </a:r>
            <a:r>
              <a:rPr lang="en-US" sz="2400" b="1" dirty="0" smtClean="0"/>
              <a:t>2022</a:t>
            </a:r>
          </a:p>
          <a:p>
            <a:pPr marL="914400" lvl="3" indent="-457200" algn="just">
              <a:buFont typeface="Calibri" panose="020F0502020204030204" pitchFamily="34" charset="0"/>
              <a:buChar char="•"/>
            </a:pPr>
            <a:r>
              <a:rPr lang="en-US" sz="2400" b="1" dirty="0" smtClean="0"/>
              <a:t>Have </a:t>
            </a:r>
            <a:r>
              <a:rPr lang="en-US" sz="2400" b="1" dirty="0"/>
              <a:t>worked as ‘Software Engineer Trainee’ in ‘Ivy </a:t>
            </a:r>
            <a:r>
              <a:rPr lang="en-US" sz="2400" b="1" dirty="0" smtClean="0"/>
              <a:t>Comptech Pvt. Ltd.’(</a:t>
            </a:r>
            <a:r>
              <a:rPr lang="en-US" sz="2400" b="1" dirty="0"/>
              <a:t>hyd) from Jan, 2021 – Apr, </a:t>
            </a:r>
            <a:r>
              <a:rPr lang="en-US" sz="2400" b="1" dirty="0" smtClean="0"/>
              <a:t>2021</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IN" b="1" dirty="0" smtClean="0"/>
              <a:t>Evolution of Test Cricket based on match  results from  2013-2022.</a:t>
            </a:r>
            <a:endParaRPr dirty="0" smtClean="0"/>
          </a:p>
          <a:p>
            <a:pPr marL="228600" indent="-228600" algn="just">
              <a:buSzPct val="100000"/>
            </a:pPr>
            <a:r>
              <a:rPr lang="en-US" b="1" dirty="0" smtClean="0"/>
              <a:t>Analysis </a:t>
            </a:r>
            <a:r>
              <a:rPr lang="en-US" b="1" dirty="0"/>
              <a:t>of results of test matches played from </a:t>
            </a:r>
            <a:r>
              <a:rPr lang="en-US" b="1" dirty="0" smtClean="0"/>
              <a:t>2013-2022 by years and various teams.</a:t>
            </a:r>
            <a:endParaRPr dirty="0" smtClean="0"/>
          </a:p>
          <a:p>
            <a:pPr marL="228600" lvl="0" indent="-228600" algn="just">
              <a:buSzPct val="100000"/>
            </a:pPr>
            <a:r>
              <a:rPr lang="en-IN" b="1" dirty="0" smtClean="0"/>
              <a:t>The data required for analysis has </a:t>
            </a:r>
            <a:r>
              <a:rPr lang="en-IN" b="1" dirty="0"/>
              <a:t>been extracted from </a:t>
            </a:r>
            <a:r>
              <a:rPr lang="en-IN" b="1" dirty="0" smtClean="0"/>
              <a:t>‘https</a:t>
            </a:r>
            <a:r>
              <a:rPr lang="en-IN" b="1" dirty="0"/>
              <a:t>://stats.espncricinfo.com</a:t>
            </a:r>
            <a:r>
              <a:rPr lang="en-IN" b="1" dirty="0" smtClean="0"/>
              <a:t>’.</a:t>
            </a:r>
            <a:endParaRPr dirty="0"/>
          </a:p>
          <a:p>
            <a:pPr marL="228600" lvl="0" indent="-228600" algn="just" rtl="0">
              <a:lnSpc>
                <a:spcPct val="90000"/>
              </a:lnSpc>
              <a:spcBef>
                <a:spcPts val="1000"/>
              </a:spcBef>
              <a:spcAft>
                <a:spcPts val="0"/>
              </a:spcAft>
              <a:buClr>
                <a:schemeClr val="dk1"/>
              </a:buClr>
              <a:buSzPct val="100000"/>
              <a:buChar char="•"/>
            </a:pPr>
            <a:r>
              <a:rPr lang="en-IN" b="1" dirty="0" smtClean="0"/>
              <a:t>The data consists of 419 rows and  7 initial columns/features(Team1, Team2, Margin, Ground, Match Date, Scorecard).</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r>
              <a:rPr lang="en-IN" dirty="0"/>
              <a:t/>
            </a:r>
            <a:br>
              <a:rPr lang="en-IN" dirty="0"/>
            </a:b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514350" lvl="0" indent="-514350" algn="just">
              <a:buSzPct val="100000"/>
              <a:buFont typeface="Calibri"/>
              <a:buAutoNum type="alphaLcPeriod"/>
            </a:pPr>
            <a:r>
              <a:rPr lang="en-IN" b="1" i="1" dirty="0"/>
              <a:t>Data Cleaning Steps  - </a:t>
            </a:r>
            <a:endParaRPr lang="en-IN" b="1" i="1" dirty="0" smtClean="0"/>
          </a:p>
          <a:p>
            <a:pPr marL="800100" lvl="1" algn="just">
              <a:buSzPct val="100000"/>
              <a:buFont typeface="Wingdings" panose="05000000000000000000" pitchFamily="2" charset="2"/>
              <a:buChar char="Ø"/>
            </a:pPr>
            <a:r>
              <a:rPr lang="en-US" b="1" i="1" dirty="0" smtClean="0"/>
              <a:t>Dropping duplicates and filling the  N/A  values of ‘Margin’ column with ‘Doesn’t Exist’ were the steps involved in Data cleaning.</a:t>
            </a:r>
            <a:endParaRPr lang="en-IN" dirty="0"/>
          </a:p>
          <a:p>
            <a:pPr marL="514350" lvl="0" indent="-514350" algn="just">
              <a:buSzPct val="100000"/>
              <a:buFont typeface="Calibri"/>
              <a:buAutoNum type="alphaLcPeriod"/>
            </a:pPr>
            <a:r>
              <a:rPr lang="en-IN" b="1" i="1" dirty="0"/>
              <a:t>Data Manipulation </a:t>
            </a:r>
            <a:r>
              <a:rPr lang="en-IN" b="1" i="1" dirty="0" smtClean="0"/>
              <a:t>Steps –</a:t>
            </a:r>
          </a:p>
          <a:p>
            <a:pPr marL="971550" lvl="1" indent="-514350" algn="just">
              <a:buSzPct val="100000"/>
              <a:buFont typeface="Wingdings" panose="05000000000000000000" pitchFamily="2" charset="2"/>
              <a:buChar char="Ø"/>
            </a:pPr>
            <a:r>
              <a:rPr lang="en-US" b="1" i="1" dirty="0" smtClean="0"/>
              <a:t>As a part of Data Manipulation, ‘Start Date’, ‘End Date’,  ‘Match Duration(in Days)’(limited to 5), ‘End Year’ , ‘Match Drawn’ columns were added to the dataframe.</a:t>
            </a:r>
            <a:endParaRPr lang="en-IN" dirty="0"/>
          </a:p>
        </p:txBody>
      </p:sp>
    </p:spTree>
    <p:extLst>
      <p:ext uri="{BB962C8B-B14F-4D97-AF65-F5344CB8AC3E}">
        <p14:creationId xmlns:p14="http://schemas.microsoft.com/office/powerpoint/2010/main" val="2105435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t>
            </a:r>
            <a:r>
              <a:rPr lang="en-IN" b="1" u="sng" dirty="0" smtClean="0">
                <a:solidFill>
                  <a:srgbClr val="FF0000"/>
                </a:solidFill>
              </a:rPr>
              <a:t>Analysis: (contd.) </a:t>
            </a:r>
            <a:r>
              <a:rPr lang="en-IN" dirty="0"/>
              <a:t/>
            </a:r>
            <a:br>
              <a:rPr lang="en-IN" dirty="0"/>
            </a:br>
            <a:endParaRPr b="1" dirty="0">
              <a:solidFill>
                <a:srgbClr val="FF0000"/>
              </a:solidFill>
            </a:endParaRPr>
          </a:p>
        </p:txBody>
      </p:sp>
      <p:sp>
        <p:nvSpPr>
          <p:cNvPr id="111" name="Google Shape;111;p4"/>
          <p:cNvSpPr txBox="1">
            <a:spLocks noGrp="1"/>
          </p:cNvSpPr>
          <p:nvPr>
            <p:ph type="body" idx="1"/>
          </p:nvPr>
        </p:nvSpPr>
        <p:spPr>
          <a:xfrm>
            <a:off x="601752" y="1953490"/>
            <a:ext cx="10515600" cy="5369823"/>
          </a:xfrm>
          <a:prstGeom prst="rect">
            <a:avLst/>
          </a:prstGeom>
          <a:noFill/>
          <a:ln>
            <a:noFill/>
          </a:ln>
        </p:spPr>
        <p:txBody>
          <a:bodyPr spcFirstLastPara="1" wrap="square" lIns="91425" tIns="45700" rIns="91425" bIns="45700" anchor="t" anchorCtr="0">
            <a:normAutofit/>
          </a:bodyPr>
          <a:lstStyle/>
          <a:p>
            <a:pPr marL="628650" indent="-514350" algn="just" fontAlgn="base">
              <a:buSzPct val="100000"/>
              <a:buFont typeface="+mj-lt"/>
              <a:buAutoNum type="alphaLcPeriod" startAt="3"/>
            </a:pPr>
            <a:r>
              <a:rPr lang="en-US" b="1" i="1" dirty="0" smtClean="0"/>
              <a:t> Bivariate </a:t>
            </a:r>
            <a:r>
              <a:rPr lang="en-US" b="1" i="1" dirty="0"/>
              <a:t>Analysis  </a:t>
            </a:r>
            <a:r>
              <a:rPr lang="en-US" b="1" i="1" dirty="0" smtClean="0"/>
              <a:t>Steps </a:t>
            </a:r>
            <a:r>
              <a:rPr lang="en-US" sz="2000" b="1" i="1" dirty="0" smtClean="0"/>
              <a:t>– </a:t>
            </a:r>
          </a:p>
          <a:p>
            <a:pPr lvl="1" algn="just" fontAlgn="base">
              <a:buFont typeface="Wingdings" panose="05000000000000000000" pitchFamily="2" charset="2"/>
              <a:buChar char="Ø"/>
            </a:pPr>
            <a:r>
              <a:rPr lang="en-US" b="1" i="1" dirty="0" smtClean="0"/>
              <a:t>As </a:t>
            </a:r>
            <a:r>
              <a:rPr lang="en-US" b="1" i="1" dirty="0"/>
              <a:t>a part of b</a:t>
            </a:r>
            <a:r>
              <a:rPr lang="en-US" b="1" i="1" dirty="0" smtClean="0"/>
              <a:t>ivariate </a:t>
            </a:r>
            <a:r>
              <a:rPr lang="en-US" b="1" i="1" dirty="0"/>
              <a:t>analysis, </a:t>
            </a:r>
            <a:r>
              <a:rPr lang="en-US" b="1" i="1" dirty="0" smtClean="0"/>
              <a:t>various combinations of grouping has been done to plot the following graphs – </a:t>
            </a:r>
          </a:p>
          <a:p>
            <a:pPr lvl="2" algn="just" fontAlgn="base">
              <a:buFont typeface="Arial" panose="020B0604020202020204" pitchFamily="34" charset="0"/>
              <a:buChar char="•"/>
            </a:pPr>
            <a:r>
              <a:rPr lang="en-US" b="1" i="1" dirty="0" smtClean="0"/>
              <a:t>A bar plot to show the </a:t>
            </a:r>
            <a:r>
              <a:rPr lang="en-US" b="1" i="1" dirty="0"/>
              <a:t>number of matches played </a:t>
            </a:r>
            <a:r>
              <a:rPr lang="en-US" b="1" i="1" dirty="0" smtClean="0"/>
              <a:t>yearwise and teamwise.</a:t>
            </a:r>
          </a:p>
          <a:p>
            <a:pPr lvl="2" algn="just" fontAlgn="base">
              <a:buFont typeface="Arial" panose="020B0604020202020204" pitchFamily="34" charset="0"/>
              <a:buChar char="•"/>
            </a:pPr>
            <a:r>
              <a:rPr lang="en-US" b="1" i="1" dirty="0" smtClean="0"/>
              <a:t>Separate bar plots to show the</a:t>
            </a:r>
            <a:r>
              <a:rPr lang="en-US" b="1" i="1" dirty="0"/>
              <a:t> </a:t>
            </a:r>
            <a:r>
              <a:rPr lang="en-US" b="1" i="1" dirty="0" smtClean="0"/>
              <a:t>yearwise and </a:t>
            </a:r>
            <a:r>
              <a:rPr lang="en-US" b="1" i="1" dirty="0"/>
              <a:t>teamwise</a:t>
            </a:r>
            <a:r>
              <a:rPr lang="en-US" b="1" i="1" dirty="0" smtClean="0"/>
              <a:t> distribution </a:t>
            </a:r>
            <a:r>
              <a:rPr lang="en-US" b="1" i="1" dirty="0"/>
              <a:t>of </a:t>
            </a:r>
            <a:r>
              <a:rPr lang="en-US" b="1" i="1" dirty="0" smtClean="0"/>
              <a:t>drawn matches.</a:t>
            </a:r>
          </a:p>
          <a:p>
            <a:pPr lvl="2" algn="just" fontAlgn="base">
              <a:buFont typeface="Arial" panose="020B0604020202020204" pitchFamily="34" charset="0"/>
              <a:buChar char="•"/>
            </a:pPr>
            <a:r>
              <a:rPr lang="en-US" b="1" i="1" dirty="0"/>
              <a:t>bar plots to show the yearwise </a:t>
            </a:r>
            <a:r>
              <a:rPr lang="en-US" b="1" i="1" dirty="0" smtClean="0"/>
              <a:t>distribution </a:t>
            </a:r>
            <a:r>
              <a:rPr lang="en-US" b="1" i="1" dirty="0"/>
              <a:t>of drawn </a:t>
            </a:r>
            <a:r>
              <a:rPr lang="en-US" b="1" i="1" dirty="0" smtClean="0"/>
              <a:t>matches, teamwise</a:t>
            </a:r>
          </a:p>
          <a:p>
            <a:pPr lvl="2" algn="just" fontAlgn="base">
              <a:buFont typeface="Arial" panose="020B0604020202020204" pitchFamily="34" charset="0"/>
              <a:buChar char="•"/>
            </a:pPr>
            <a:r>
              <a:rPr lang="en-US" b="1" i="1" dirty="0" smtClean="0"/>
              <a:t>Pie charts to </a:t>
            </a:r>
            <a:r>
              <a:rPr lang="en-US" b="1" i="1" dirty="0"/>
              <a:t>show Yearwise distribution </a:t>
            </a:r>
            <a:r>
              <a:rPr lang="en-US" b="1" i="1" dirty="0" smtClean="0"/>
              <a:t>of number of matches played, teamwise.</a:t>
            </a:r>
            <a:endParaRPr lang="en-US" b="1" i="1" dirty="0"/>
          </a:p>
          <a:p>
            <a:pPr marL="1028700" lvl="2" indent="0" algn="just" fontAlgn="base">
              <a:buNone/>
            </a:pPr>
            <a:endParaRPr lang="en-US" b="1" i="1" dirty="0" smtClean="0"/>
          </a:p>
          <a:p>
            <a:pPr lvl="2" algn="just" fontAlgn="base">
              <a:buFont typeface="Arial" panose="020B0604020202020204" pitchFamily="34" charset="0"/>
              <a:buChar char="•"/>
            </a:pPr>
            <a:endParaRPr lang="en-US" b="1" i="1" dirty="0" smtClean="0"/>
          </a:p>
          <a:p>
            <a:pPr lvl="2" algn="just" fontAlgn="base">
              <a:buFont typeface="Arial" panose="020B0604020202020204" pitchFamily="34" charset="0"/>
              <a:buChar char="•"/>
            </a:pPr>
            <a:endParaRPr lang="en-US" b="1" i="1" dirty="0" smtClean="0"/>
          </a:p>
          <a:p>
            <a:pPr lvl="2" algn="just" fontAlgn="base">
              <a:buFont typeface="Arial" panose="020B0604020202020204" pitchFamily="34" charset="0"/>
              <a:buChar char="•"/>
            </a:pPr>
            <a:endParaRPr lang="en-US" b="1" i="1" dirty="0"/>
          </a:p>
          <a:p>
            <a:pPr lvl="2" algn="just" fontAlgn="base">
              <a:buFont typeface="Arial" panose="020B0604020202020204" pitchFamily="34" charset="0"/>
              <a:buChar char="•"/>
            </a:pPr>
            <a:endParaRPr lang="en-US" b="1" i="1" dirty="0" smtClean="0"/>
          </a:p>
          <a:p>
            <a:pPr marL="1028700" lvl="2" indent="0" algn="just" fontAlgn="base">
              <a:buNone/>
            </a:pPr>
            <a:endParaRPr lang="en-US" b="1" i="1" dirty="0" smtClean="0"/>
          </a:p>
        </p:txBody>
      </p:sp>
    </p:spTree>
    <p:extLst>
      <p:ext uri="{BB962C8B-B14F-4D97-AF65-F5344CB8AC3E}">
        <p14:creationId xmlns:p14="http://schemas.microsoft.com/office/powerpoint/2010/main" val="155505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0"/>
            <a:ext cx="10750260" cy="1325563"/>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IN" b="1" u="sng" dirty="0" smtClean="0">
                <a:solidFill>
                  <a:srgbClr val="FF0000"/>
                </a:solidFill>
              </a:rPr>
              <a:t>Exploratory Data Analysis</a:t>
            </a:r>
            <a:r>
              <a:rPr lang="en-IN" b="1" u="sng" dirty="0">
                <a:solidFill>
                  <a:srgbClr val="FF0000"/>
                </a:solidFill>
              </a:rPr>
              <a:t>: (contd.) </a:t>
            </a:r>
            <a:r>
              <a:rPr lang="en-IN" b="1" u="sng" dirty="0" smtClean="0">
                <a:solidFill>
                  <a:srgbClr val="FF0000"/>
                </a:solidFill>
              </a:rPr>
              <a:t> </a:t>
            </a:r>
            <a:r>
              <a:rPr lang="en-IN" dirty="0" smtClean="0"/>
              <a:t/>
            </a:r>
            <a:br>
              <a:rPr lang="en-IN" dirty="0" smtClean="0"/>
            </a:br>
            <a:r>
              <a:rPr lang="en-US" sz="2700" b="1" i="1" dirty="0" smtClean="0"/>
              <a:t>plots describing no. of </a:t>
            </a:r>
            <a:r>
              <a:rPr lang="en-US" sz="2700" b="1" i="1" dirty="0"/>
              <a:t>matches played </a:t>
            </a:r>
            <a:r>
              <a:rPr lang="en-US" sz="2700" b="1" i="1" dirty="0" smtClean="0"/>
              <a:t>and distribution of drawn matches yearwise.</a:t>
            </a:r>
            <a:r>
              <a:rPr lang="en-US" sz="2700" b="1" i="1" dirty="0"/>
              <a:t/>
            </a:r>
            <a:br>
              <a:rPr lang="en-US" sz="2700" b="1" i="1" dirty="0"/>
            </a:br>
            <a:endParaRPr sz="2700" b="1" dirty="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72" y="1325563"/>
            <a:ext cx="5626664" cy="44506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5400" y="1325563"/>
            <a:ext cx="6126600" cy="4450686"/>
          </a:xfrm>
          <a:prstGeom prst="rect">
            <a:avLst/>
          </a:prstGeom>
        </p:spPr>
      </p:pic>
    </p:spTree>
    <p:extLst>
      <p:ext uri="{BB962C8B-B14F-4D97-AF65-F5344CB8AC3E}">
        <p14:creationId xmlns:p14="http://schemas.microsoft.com/office/powerpoint/2010/main" val="3429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66268" y="260889"/>
            <a:ext cx="11983529" cy="1325563"/>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IN" b="1" u="sng" dirty="0">
                <a:solidFill>
                  <a:srgbClr val="FF0000"/>
                </a:solidFill>
              </a:rPr>
              <a:t>Exploratory Data Analysis</a:t>
            </a:r>
            <a:r>
              <a:rPr lang="en-IN" b="1" u="sng" dirty="0" smtClean="0">
                <a:solidFill>
                  <a:srgbClr val="FF0000"/>
                </a:solidFill>
              </a:rPr>
              <a:t>: </a:t>
            </a:r>
            <a:r>
              <a:rPr lang="en-IN" b="1" u="sng" dirty="0">
                <a:solidFill>
                  <a:srgbClr val="FF0000"/>
                </a:solidFill>
              </a:rPr>
              <a:t>(contd.)</a:t>
            </a:r>
            <a:r>
              <a:rPr lang="en-IN" b="1" u="sng" dirty="0" smtClean="0">
                <a:solidFill>
                  <a:srgbClr val="FF0000"/>
                </a:solidFill>
              </a:rPr>
              <a:t> </a:t>
            </a:r>
            <a:r>
              <a:rPr lang="en-IN" dirty="0"/>
              <a:t/>
            </a:r>
            <a:br>
              <a:rPr lang="en-IN" dirty="0"/>
            </a:br>
            <a:r>
              <a:rPr lang="en-US" sz="2700" b="1" i="1" dirty="0"/>
              <a:t>Separate</a:t>
            </a:r>
            <a:r>
              <a:rPr lang="en-US" sz="2800" b="1" i="1" dirty="0"/>
              <a:t> bar plots to show the </a:t>
            </a:r>
            <a:r>
              <a:rPr lang="en-US" sz="2800" b="1" i="1" dirty="0" smtClean="0"/>
              <a:t>no. of matches played and distribution </a:t>
            </a:r>
            <a:r>
              <a:rPr lang="en-US" sz="2800" b="1" i="1" dirty="0"/>
              <a:t>of drawn </a:t>
            </a:r>
            <a:r>
              <a:rPr lang="en-US" sz="2800" b="1" i="1" dirty="0" smtClean="0"/>
              <a:t>matches, </a:t>
            </a:r>
            <a:r>
              <a:rPr lang="en-US" sz="2800" b="1" i="1" dirty="0"/>
              <a:t>teamwise </a:t>
            </a:r>
            <a:r>
              <a:rPr lang="en-US" sz="2800" b="1" i="1" dirty="0" smtClean="0"/>
              <a:t>.</a:t>
            </a:r>
            <a:r>
              <a:rPr lang="en-US" sz="2800" b="1" i="1" dirty="0"/>
              <a:t/>
            </a:r>
            <a:br>
              <a:rPr lang="en-US" sz="2800" b="1" i="1" dirty="0"/>
            </a:br>
            <a:endParaRPr sz="2700" b="1"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600" y="1600520"/>
            <a:ext cx="6065400" cy="45611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68" y="1600520"/>
            <a:ext cx="5230378" cy="4561129"/>
          </a:xfrm>
          <a:prstGeom prst="rect">
            <a:avLst/>
          </a:prstGeom>
        </p:spPr>
      </p:pic>
    </p:spTree>
    <p:extLst>
      <p:ext uri="{BB962C8B-B14F-4D97-AF65-F5344CB8AC3E}">
        <p14:creationId xmlns:p14="http://schemas.microsoft.com/office/powerpoint/2010/main" val="76544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1662545" cy="369332"/>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England -</a:t>
            </a:r>
            <a:endParaRPr lang="en-IN" sz="1800" b="1" u="sng"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12" y="4766108"/>
            <a:ext cx="5459415" cy="2093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17" y="1515794"/>
            <a:ext cx="5400000" cy="3225618"/>
          </a:xfrm>
          <a:prstGeom prst="rect">
            <a:avLst/>
          </a:prstGeom>
        </p:spPr>
      </p:pic>
      <p:sp>
        <p:nvSpPr>
          <p:cNvPr id="7" name="Rectangle 6"/>
          <p:cNvSpPr/>
          <p:nvPr/>
        </p:nvSpPr>
        <p:spPr>
          <a:xfrm>
            <a:off x="6291979" y="1193950"/>
            <a:ext cx="2068195"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err="1" smtClean="0">
                <a:latin typeface="Calibri" panose="020F0502020204030204" pitchFamily="34" charset="0"/>
                <a:cs typeface="Calibri" panose="020F0502020204030204" pitchFamily="34" charset="0"/>
              </a:rPr>
              <a:t>Newzealand</a:t>
            </a:r>
            <a:r>
              <a:rPr lang="en-US" sz="1800" b="1" u="sng" dirty="0" smtClean="0">
                <a:latin typeface="Calibri" panose="020F0502020204030204" pitchFamily="34" charset="0"/>
                <a:cs typeface="Calibri" panose="020F0502020204030204" pitchFamily="34" charset="0"/>
              </a:rPr>
              <a:t>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431" y="1563282"/>
            <a:ext cx="5992837" cy="326438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9887" y="4766108"/>
            <a:ext cx="5231381" cy="1924829"/>
          </a:xfrm>
          <a:prstGeom prst="rect">
            <a:avLst/>
          </a:prstGeom>
        </p:spPr>
      </p:pic>
    </p:spTree>
    <p:extLst>
      <p:ext uri="{BB962C8B-B14F-4D97-AF65-F5344CB8AC3E}">
        <p14:creationId xmlns:p14="http://schemas.microsoft.com/office/powerpoint/2010/main" val="282777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94617" y="122414"/>
            <a:ext cx="10515600" cy="1325563"/>
          </a:xfrm>
          <a:prstGeom prst="rect">
            <a:avLst/>
          </a:prstGeom>
          <a:noFill/>
          <a:ln>
            <a:noFill/>
          </a:ln>
        </p:spPr>
        <p:txBody>
          <a:bodyPr spcFirstLastPara="1" wrap="square" lIns="91425" tIns="45700" rIns="91425" bIns="45700" anchor="ctr" anchorCtr="0">
            <a:normAutofit fontScale="90000"/>
          </a:bodyPr>
          <a:lstStyle/>
          <a:p>
            <a:pPr lvl="2" fontAlgn="base"/>
            <a:r>
              <a:rPr lang="en-IN" sz="4000" b="1" u="sng" dirty="0" smtClean="0">
                <a:solidFill>
                  <a:srgbClr val="FF0000"/>
                </a:solidFill>
                <a:latin typeface="Calibri" panose="020F0502020204030204" pitchFamily="34" charset="0"/>
                <a:cs typeface="Calibri" panose="020F0502020204030204" pitchFamily="34" charset="0"/>
              </a:rPr>
              <a:t>Exploratory</a:t>
            </a:r>
            <a:r>
              <a:rPr lang="en-IN" b="1" u="sng" dirty="0" smtClean="0">
                <a:solidFill>
                  <a:srgbClr val="FF0000"/>
                </a:solidFill>
              </a:rPr>
              <a:t> </a:t>
            </a:r>
            <a:r>
              <a:rPr lang="en-IN" sz="4000" b="1" u="sng" dirty="0">
                <a:solidFill>
                  <a:srgbClr val="FF0000"/>
                </a:solidFill>
                <a:latin typeface="Calibri" panose="020F0502020204030204" pitchFamily="34" charset="0"/>
                <a:cs typeface="Calibri" panose="020F0502020204030204" pitchFamily="34" charset="0"/>
              </a:rPr>
              <a:t>Data Analysis: (contd.) </a:t>
            </a:r>
            <a:r>
              <a:rPr lang="en-IN" b="1" u="sng" dirty="0" smtClean="0">
                <a:solidFill>
                  <a:srgbClr val="FF0000"/>
                </a:solidFill>
              </a:rPr>
              <a:t/>
            </a:r>
            <a:br>
              <a:rPr lang="en-IN" b="1" u="sng" dirty="0" smtClean="0">
                <a:solidFill>
                  <a:srgbClr val="FF0000"/>
                </a:solidFill>
              </a:rPr>
            </a:br>
            <a:r>
              <a:rPr lang="en-US" sz="2700" b="1" i="1" dirty="0" smtClean="0">
                <a:latin typeface="Calibri" panose="020F0502020204030204" pitchFamily="34" charset="0"/>
                <a:cs typeface="Calibri" panose="020F0502020204030204" pitchFamily="34" charset="0"/>
              </a:rPr>
              <a:t>bar </a:t>
            </a:r>
            <a:r>
              <a:rPr lang="en-US" sz="2700" b="1" i="1" dirty="0">
                <a:latin typeface="Calibri" panose="020F0502020204030204" pitchFamily="34" charset="0"/>
                <a:cs typeface="Calibri" panose="020F0502020204030204" pitchFamily="34" charset="0"/>
              </a:rPr>
              <a:t>plots to show the yearwise distribution of drawn </a:t>
            </a:r>
            <a:r>
              <a:rPr lang="en-US" sz="2700" b="1" i="1" dirty="0" smtClean="0">
                <a:latin typeface="Calibri" panose="020F0502020204030204" pitchFamily="34" charset="0"/>
                <a:cs typeface="Calibri" panose="020F0502020204030204" pitchFamily="34" charset="0"/>
              </a:rPr>
              <a:t>matches and Pie </a:t>
            </a:r>
            <a:r>
              <a:rPr lang="en-US" sz="2700" b="1" i="1" dirty="0">
                <a:latin typeface="Calibri" panose="020F0502020204030204" pitchFamily="34" charset="0"/>
                <a:cs typeface="Calibri" panose="020F0502020204030204" pitchFamily="34" charset="0"/>
              </a:rPr>
              <a:t>charts to show Yearwise distribution of number of matches played, teamwise.</a:t>
            </a:r>
            <a:br>
              <a:rPr lang="en-US" sz="2700" b="1" i="1" dirty="0">
                <a:latin typeface="Calibri" panose="020F0502020204030204" pitchFamily="34" charset="0"/>
                <a:cs typeface="Calibri" panose="020F0502020204030204" pitchFamily="34" charset="0"/>
              </a:rPr>
            </a:br>
            <a:endParaRPr sz="2700" b="1" dirty="0">
              <a:solidFill>
                <a:srgbClr val="FF0000"/>
              </a:solidFill>
              <a:latin typeface="Calibri" panose="020F0502020204030204" pitchFamily="34" charset="0"/>
              <a:cs typeface="Calibri" panose="020F0502020204030204" pitchFamily="34" charset="0"/>
            </a:endParaRPr>
          </a:p>
        </p:txBody>
      </p:sp>
      <p:sp>
        <p:nvSpPr>
          <p:cNvPr id="4" name="TextBox 3"/>
          <p:cNvSpPr txBox="1"/>
          <p:nvPr/>
        </p:nvSpPr>
        <p:spPr>
          <a:xfrm>
            <a:off x="194617" y="1132395"/>
            <a:ext cx="1662545" cy="369332"/>
          </a:xfrm>
          <a:prstGeom prst="rect">
            <a:avLst/>
          </a:prstGeom>
          <a:noFill/>
        </p:spPr>
        <p:txBody>
          <a:bodyPr wrap="square" rtlCol="0">
            <a:spAutoFit/>
          </a:bodyPr>
          <a:lstStyle/>
          <a:p>
            <a:r>
              <a:rPr lang="en-US" sz="1800" b="1" u="sng" dirty="0" smtClean="0">
                <a:latin typeface="Calibri" panose="020F0502020204030204" pitchFamily="34" charset="0"/>
                <a:cs typeface="Calibri" panose="020F0502020204030204" pitchFamily="34" charset="0"/>
              </a:rPr>
              <a:t>Team India -</a:t>
            </a:r>
            <a:endParaRPr lang="en-IN" sz="1800" b="1" u="sng" dirty="0">
              <a:latin typeface="Calibri" panose="020F0502020204030204" pitchFamily="34" charset="0"/>
              <a:cs typeface="Calibri" panose="020F0502020204030204" pitchFamily="34" charset="0"/>
            </a:endParaRPr>
          </a:p>
        </p:txBody>
      </p:sp>
      <p:sp>
        <p:nvSpPr>
          <p:cNvPr id="7" name="Rectangle 6"/>
          <p:cNvSpPr/>
          <p:nvPr/>
        </p:nvSpPr>
        <p:spPr>
          <a:xfrm>
            <a:off x="6291979" y="1193950"/>
            <a:ext cx="1747594" cy="369332"/>
          </a:xfrm>
          <a:prstGeom prst="rect">
            <a:avLst/>
          </a:prstGeom>
        </p:spPr>
        <p:txBody>
          <a:bodyPr wrap="none">
            <a:spAutoFit/>
          </a:bodyPr>
          <a:lstStyle/>
          <a:p>
            <a:r>
              <a:rPr lang="en-US" sz="1800" b="1" u="sng" dirty="0">
                <a:latin typeface="Calibri" panose="020F0502020204030204" pitchFamily="34" charset="0"/>
                <a:cs typeface="Calibri" panose="020F0502020204030204" pitchFamily="34" charset="0"/>
              </a:rPr>
              <a:t>Team </a:t>
            </a:r>
            <a:r>
              <a:rPr lang="en-US" sz="1800" b="1" u="sng" dirty="0" smtClean="0">
                <a:latin typeface="Calibri" panose="020F0502020204030204" pitchFamily="34" charset="0"/>
                <a:cs typeface="Calibri" panose="020F0502020204030204" pitchFamily="34" charset="0"/>
              </a:rPr>
              <a:t>Australia </a:t>
            </a:r>
            <a:r>
              <a:rPr lang="en-US" sz="1800" b="1" u="sng" dirty="0">
                <a:latin typeface="Calibri" panose="020F0502020204030204" pitchFamily="34" charset="0"/>
                <a:cs typeface="Calibri" panose="020F0502020204030204" pitchFamily="34" charset="0"/>
              </a:rPr>
              <a:t>-</a:t>
            </a:r>
            <a:endParaRPr lang="en-IN" sz="1800" b="1" u="sng"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11" y="1563282"/>
            <a:ext cx="5517703" cy="32403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674" y="1563283"/>
            <a:ext cx="6046689" cy="320282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9413" y="4643438"/>
            <a:ext cx="5314950" cy="221456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309" y="4766108"/>
            <a:ext cx="5485235" cy="2091892"/>
          </a:xfrm>
          <a:prstGeom prst="rect">
            <a:avLst/>
          </a:prstGeom>
        </p:spPr>
      </p:pic>
    </p:spTree>
    <p:extLst>
      <p:ext uri="{BB962C8B-B14F-4D97-AF65-F5344CB8AC3E}">
        <p14:creationId xmlns:p14="http://schemas.microsoft.com/office/powerpoint/2010/main" val="1470687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727</Words>
  <Application>Microsoft Office PowerPoint</Application>
  <PresentationFormat>Widescreen</PresentationFormat>
  <Paragraphs>54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Lato Black</vt:lpstr>
      <vt:lpstr>Calibri</vt:lpstr>
      <vt:lpstr>Libre Baskerville</vt:lpstr>
      <vt:lpstr>Office Theme</vt:lpstr>
      <vt:lpstr>PowerPoint Presentation</vt:lpstr>
      <vt:lpstr> About me </vt:lpstr>
      <vt:lpstr>Agenda</vt:lpstr>
      <vt:lpstr>Exploratory Data Analysis:  </vt:lpstr>
      <vt:lpstr>Exploratory Data Analysis: (contd.)  </vt:lpstr>
      <vt:lpstr>Exploratory Data Analysis: (contd.)   plots describing no. of matches played and distribution of drawn matches yearwise. </vt:lpstr>
      <vt:lpstr>Exploratory Data Analysis: (contd.)  Separate bar plots to show the no. of matches played and distribution of drawn matches, teamwise . </vt:lpstr>
      <vt:lpstr>Exploratory Data Analysis: (contd.)  bar plots to show the yearwise distribution of drawn matches and Pie charts to show Yearwise distribution of number of matches played, teamwise. </vt:lpstr>
      <vt:lpstr>Exploratory Data Analysis: (contd.)  bar plots to show the yearwise distribution of drawn matches and Pie charts to show Yearwise distribution of number of matches played, teamwise. </vt:lpstr>
      <vt:lpstr>Exploratory Data Analysis: (contd.)  bar plots to show the yearwise distribution of drawn matches and Pie charts to show Yearwise distribution of number of matches played, teamwise. </vt:lpstr>
      <vt:lpstr>Exploratory Data Analysis: (contd.)  bar plots to show the yearwise distribution of drawn matches and Pie charts to show Yearwise distribution of number of matches played, teamwise. </vt:lpstr>
      <vt:lpstr>Exploratory Data Analysis: (contd.)  bar plots to show the yearwise distribution of drawn matches and Pie charts to show Yearwise distribution of number of matches played, teamwise. </vt:lpstr>
      <vt:lpstr>Exploratory Data Analysis: (contd.)  bar plots to show the yearwise distribution of drawn matches and Pie charts to show Yearwise distribution of number of matches played, teamwise. </vt:lpstr>
      <vt:lpstr>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Kranthi Kiran Reddy Mettu</cp:lastModifiedBy>
  <cp:revision>28</cp:revision>
  <dcterms:created xsi:type="dcterms:W3CDTF">2021-02-16T05:19:01Z</dcterms:created>
  <dcterms:modified xsi:type="dcterms:W3CDTF">2023-03-27T10:51:07Z</dcterms:modified>
</cp:coreProperties>
</file>