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3" r:id="rId5"/>
    <p:sldId id="259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2"/>
    <p:restoredTop sz="94688"/>
  </p:normalViewPr>
  <p:slideViewPr>
    <p:cSldViewPr snapToGrid="0">
      <p:cViewPr varScale="1">
        <p:scale>
          <a:sx n="122" d="100"/>
          <a:sy n="122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5DA3E-2D08-624D-8670-0348E189B7EB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D68A6-BB0F-8D41-ABA6-0BE29BE5D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00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D68A6-BB0F-8D41-ABA6-0BE29BE5DC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2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F3F49-D5EC-3EF4-D256-8348AECDC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4C4670-E29B-4468-894E-327768E3AD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AD2EEC-5379-A489-7FE0-B0188E4C1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ED730-77EC-EA91-33B2-65421CD7DA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D68A6-BB0F-8D41-ABA6-0BE29BE5DC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4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E2162-14E0-CCAA-D7B3-B5BB6304B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CFF463-93E0-4939-E2B5-19E7254C91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879E5D-C3AF-0629-6067-714F480A6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2693D-B8F4-9A08-7068-77625114C3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D68A6-BB0F-8D41-ABA6-0BE29BE5DC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01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764A9-68E5-1B9B-4912-1DE773805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4D0F3E-8468-97DF-BD32-4DEAF319B5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4D5931-6999-DD1B-42E2-F6FC9E1F81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405DB-6479-63CE-2D78-5E617F64CF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D68A6-BB0F-8D41-ABA6-0BE29BE5DC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47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CB2FC-7825-3772-FE2F-401981A79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557CBB-66EE-7021-31E0-682B4EFC5B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0C0533-28D8-E41E-04B3-48C26D2EB1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6AF3C-6993-4B9A-0E00-775A063A17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D68A6-BB0F-8D41-ABA6-0BE29BE5DC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8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4DB29-EE23-C8B5-01CE-FA3A08221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428000-572A-498E-50C0-4FCF5FE561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E8D039-1175-8166-5C84-27B45BAF0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0D353-F586-6E6E-5E92-67EF56F44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D68A6-BB0F-8D41-ABA6-0BE29BE5DC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0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328E1-69B9-4F3D-846E-C9D1247C5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BC9666-9CD3-39C4-7638-F7D36C7ECD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76D63B-8A37-B664-A060-1CD316B73C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D83F1-C612-AA6E-F189-0F8B2A5D8F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D68A6-BB0F-8D41-ABA6-0BE29BE5DC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58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17CDE-1FD9-2C8E-6F20-2E54CB56E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56037D-3964-668C-8E1E-FFE143F7EE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745BCB-26B0-2360-D553-8995FA2300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F4A58-8403-60F6-40CA-3D5591869E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D68A6-BB0F-8D41-ABA6-0BE29BE5DC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3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BEE62-C72C-1AC8-2DA2-274793196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297AB-4DAE-5A16-1F80-3F27CB660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636F8-4479-9A3C-7DAC-B5615835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5435-7D97-7D47-A899-0C916E102320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DF99A-53C2-3BFF-23BF-FD9EE1C77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47966-D881-E50A-2259-D9AD3DF9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056C-16A9-9E45-AAC6-026860380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3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A639-E427-F68D-D67A-3FFBD1F41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2F6A6-559A-5C0A-393B-1E2C5E68D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BBB53-6249-072C-6C20-8632B669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5435-7D97-7D47-A899-0C916E102320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17D33-081A-5678-1942-62D5754A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2DF9B-6C03-99C0-45C6-1E509A03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056C-16A9-9E45-AAC6-026860380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9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0078F-9C1C-9624-5260-7202180A3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DDFA9-8231-5C4A-4F02-D8FF08751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25EB7-58AE-6E84-4C39-CAB2FFA0C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5435-7D97-7D47-A899-0C916E102320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D9709-66EF-93BD-6C5F-22C5A8E3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83E06-322B-4722-895A-13418CE2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056C-16A9-9E45-AAC6-026860380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3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9CFE-FBB4-782D-716E-7DD1682B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9681C-73B6-5AF1-2F72-CDBD9D6A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88AE5-0840-8A7C-B15F-9CCD753A2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5435-7D97-7D47-A899-0C916E102320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03BA3-A89A-85C8-B659-EB9D29A6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A0CCA-E1C2-5816-92D9-7A158FD2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056C-16A9-9E45-AAC6-026860380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4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4E84-6F67-3DB7-A1B3-B5FE1724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13672-BAB9-2D93-4D94-0F18FE9AD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9BAD4-1176-A4B9-1324-405B160E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5435-7D97-7D47-A899-0C916E102320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7995B-BE3E-155A-FB8E-725F4CBB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03461-D61A-1065-6D95-FA6DD192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056C-16A9-9E45-AAC6-026860380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7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2E5ED-80D2-1CBA-42DB-5622A0A1E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94632-BCC9-45C5-8974-28ADBA51E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44BE1-D9C0-B3EA-6D6E-5CF2C4B21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308EB-5825-55B3-2A87-66063D505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5435-7D97-7D47-A899-0C916E102320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CD663-576B-CE33-8AB1-0C7253B30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AA952-3440-78CF-646C-217274F7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056C-16A9-9E45-AAC6-026860380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2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D7454-771D-241C-6D14-255C953E7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AFFF2-741C-CF09-868E-21A5FDD2F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6DAC4-E91E-B026-669C-1CACA7381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C75BEF-7169-915F-A9AF-8B8E17342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99B08-C272-BE07-27DD-4792A7419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D6A27-641D-07B5-A1C0-D96D83C3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5435-7D97-7D47-A899-0C916E102320}" type="datetimeFigureOut">
              <a:rPr lang="en-US" smtClean="0"/>
              <a:t>2/4/25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BB171-23CB-D040-D3F3-1671E605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FF36A-2D7D-9D54-BE8E-603650A3C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056C-16A9-9E45-AAC6-026860380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8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BF056-1872-D611-3056-CA72BD08A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4D694F-E8ED-F2AC-F6FC-B69B3F55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5435-7D97-7D47-A899-0C916E102320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8D7B2-E853-00DD-C80A-243EFE363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872CB-00BA-8437-0561-3127E685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056C-16A9-9E45-AAC6-026860380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8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3896EF-70D2-324A-83DB-7B2EDFFE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5435-7D97-7D47-A899-0C916E102320}" type="datetimeFigureOut">
              <a:rPr lang="en-US" smtClean="0"/>
              <a:t>2/4/25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FE394-009F-E11B-81E7-0D345867A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AE0ED-AD48-FFAE-F188-D6A0F0FF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056C-16A9-9E45-AAC6-026860380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3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C9F1B-A4DC-C344-A263-E87DA21B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F9086-C186-FB51-4D13-455C22F5A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7434D-1385-C006-6126-657FF965F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E3CAA-03C7-6435-1D25-CCA6EF4B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5435-7D97-7D47-A899-0C916E102320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A7006-9CBA-56B0-6EE5-AEE7B38D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74B00-28AD-1AFC-EFBE-0765B6BA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056C-16A9-9E45-AAC6-026860380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4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F19C-1DAB-85D8-7B72-227290308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8111B-6FF9-3FEF-8928-3F506D196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38890-2511-52F1-BF77-2B61B2EEB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C1F3B-4F5A-F70F-E9BE-76A3BEF8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5435-7D97-7D47-A899-0C916E102320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4D922-A5AB-2D77-A9DC-6AB3B056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5DDFC-133E-B6D6-6838-851618A4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056C-16A9-9E45-AAC6-026860380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7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F2E26A-8A4C-E78F-CF99-9B37A19F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19083-B76F-8A77-D851-7AEFEC811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D2146-010F-252B-BD6F-44C85D2EA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AC5435-7D97-7D47-A899-0C916E102320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ABE32-3C4B-C032-5E07-AC85EE17F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B47D6-A8B2-9FC6-E49C-DCFF586AE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A8056C-16A9-9E45-AAC6-026860380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1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7F86D-6DEB-914B-9539-56CBB0FA41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EAEA4-54BD-1790-CEF8-FA4BE5D2AA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rectangular frame with a red border&#10;&#10;AI-generated content may be incorrect.">
            <a:extLst>
              <a:ext uri="{FF2B5EF4-FFF2-40B4-BE49-F238E27FC236}">
                <a16:creationId xmlns:a16="http://schemas.microsoft.com/office/drawing/2014/main" id="{847A268A-C4F9-DE1F-2701-7ECF57A8E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AB4CA5-CC1C-519B-135B-CE397B3BD659}"/>
              </a:ext>
            </a:extLst>
          </p:cNvPr>
          <p:cNvSpPr txBox="1"/>
          <p:nvPr/>
        </p:nvSpPr>
        <p:spPr>
          <a:xfrm>
            <a:off x="1655957" y="2226955"/>
            <a:ext cx="6099716" cy="3180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30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Track- Media &amp; Entertainment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Project Title-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CineQuest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Team Name- Bit Please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CA6B4C-0292-60D3-1CCB-90C6AD93F93D}"/>
              </a:ext>
            </a:extLst>
          </p:cNvPr>
          <p:cNvSpPr txBox="1"/>
          <p:nvPr/>
        </p:nvSpPr>
        <p:spPr>
          <a:xfrm>
            <a:off x="2770149" y="1635630"/>
            <a:ext cx="665170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77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1C15E-8429-ED54-7165-A72E2558B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30598-7428-667D-308B-30A83C541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5EA4C-6539-F778-D26D-EEF0E41E78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rectangular frame with a red border&#10;&#10;AI-generated content may be incorrect.">
            <a:extLst>
              <a:ext uri="{FF2B5EF4-FFF2-40B4-BE49-F238E27FC236}">
                <a16:creationId xmlns:a16="http://schemas.microsoft.com/office/drawing/2014/main" id="{13E88145-CC7A-EC3F-19E7-6F6225695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D526D8-E79C-3CB5-0F04-B96DF7EFE01B}"/>
              </a:ext>
            </a:extLst>
          </p:cNvPr>
          <p:cNvSpPr txBox="1"/>
          <p:nvPr/>
        </p:nvSpPr>
        <p:spPr>
          <a:xfrm>
            <a:off x="3046141" y="1573470"/>
            <a:ext cx="609971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  <a:endParaRPr lang="en-US" sz="3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AE1EFD-C0B1-0608-2A5C-A5E2457125FB}"/>
              </a:ext>
            </a:extLst>
          </p:cNvPr>
          <p:cNvSpPr txBox="1"/>
          <p:nvPr/>
        </p:nvSpPr>
        <p:spPr>
          <a:xfrm>
            <a:off x="1524000" y="2411650"/>
            <a:ext cx="8904248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0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Idea Description:</a:t>
            </a:r>
            <a:endParaRPr lang="en-US" sz="3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ConQuest</a:t>
            </a:r>
            <a:r>
              <a:rPr lang="en-IN" sz="2000" dirty="0"/>
              <a:t> is an AI-driven movie recommendation system that suggests movies based on user preferences.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Users input </a:t>
            </a:r>
            <a:r>
              <a:rPr lang="en-IN" sz="2000" b="1" dirty="0"/>
              <a:t>1 to 12 movies</a:t>
            </a:r>
            <a:r>
              <a:rPr lang="en-IN" sz="2000" dirty="0"/>
              <a:t>, and </a:t>
            </a:r>
            <a:r>
              <a:rPr lang="en-IN" sz="2000" dirty="0" err="1"/>
              <a:t>ConQuest</a:t>
            </a:r>
            <a:r>
              <a:rPr lang="en-IN" sz="2000" dirty="0"/>
              <a:t> </a:t>
            </a:r>
            <a:r>
              <a:rPr lang="en-IN" sz="2000" dirty="0" err="1"/>
              <a:t>analyzes</a:t>
            </a:r>
            <a:r>
              <a:rPr lang="en-IN" sz="2000" dirty="0"/>
              <a:t> their similarities, genres, and themes to generate a personalized movie recommendation.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It combines </a:t>
            </a:r>
            <a:r>
              <a:rPr lang="en-IN" sz="2000" b="1" dirty="0"/>
              <a:t>Machine Learning (ML), Natural Language Processing (NLP), and real-time data</a:t>
            </a:r>
            <a:r>
              <a:rPr lang="en-IN" sz="2000" dirty="0"/>
              <a:t> to enhance accuracy and user experience.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Unlike traditional recommendation systems, </a:t>
            </a:r>
            <a:r>
              <a:rPr lang="en-IN" sz="2000" dirty="0" err="1"/>
              <a:t>ConQuest</a:t>
            </a:r>
            <a:r>
              <a:rPr lang="en-IN" sz="2000" dirty="0"/>
              <a:t> adapts dynamically to user input, making recommendations more </a:t>
            </a:r>
            <a:r>
              <a:rPr lang="en-IN" sz="2000" b="1" dirty="0"/>
              <a:t>diverse and personalized</a:t>
            </a:r>
            <a:r>
              <a:rPr lang="en-IN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303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0F87B-560B-DC4A-CC13-784E093FE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50DF-5D3E-DE01-AC59-F9B19278C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CC71A-8D3B-513A-C490-58648C920B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rectangular frame with a red border&#10;&#10;AI-generated content may be incorrect.">
            <a:extLst>
              <a:ext uri="{FF2B5EF4-FFF2-40B4-BE49-F238E27FC236}">
                <a16:creationId xmlns:a16="http://schemas.microsoft.com/office/drawing/2014/main" id="{F40D0DFC-599D-0438-867A-C37E8E712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5A36FF-A48D-E4AD-761C-2AA5A9FB4E6D}"/>
              </a:ext>
            </a:extLst>
          </p:cNvPr>
          <p:cNvSpPr txBox="1"/>
          <p:nvPr/>
        </p:nvSpPr>
        <p:spPr>
          <a:xfrm>
            <a:off x="3046141" y="1573470"/>
            <a:ext cx="609971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  <a:endParaRPr lang="en-US" sz="3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DE27AB-E515-AADA-4473-C623D610037E}"/>
              </a:ext>
            </a:extLst>
          </p:cNvPr>
          <p:cNvSpPr txBox="1"/>
          <p:nvPr/>
        </p:nvSpPr>
        <p:spPr>
          <a:xfrm>
            <a:off x="1524000" y="2411650"/>
            <a:ext cx="8904248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000" b="1" u="sng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Adressing</a:t>
            </a:r>
            <a:r>
              <a:rPr lang="en-US" sz="30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The Problem:</a:t>
            </a:r>
            <a:endParaRPr lang="en-US" sz="3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Repetitive Recommendations:</a:t>
            </a:r>
            <a:r>
              <a:rPr lang="en-IN" sz="2000" dirty="0"/>
              <a:t> Existing platforms often suggest similar movies repeatedly, leading to boredom.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Lack of Context Understanding:</a:t>
            </a:r>
            <a:r>
              <a:rPr lang="en-IN" sz="2000" dirty="0"/>
              <a:t> Most systems rely solely on past watch history rather than user intent or preferences.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Static Suggestions:</a:t>
            </a:r>
            <a:r>
              <a:rPr lang="en-IN" sz="2000" dirty="0"/>
              <a:t> Other platforms don’t adapt to changing user moods or preferences dynamically.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Overwhelming Choices:</a:t>
            </a:r>
            <a:r>
              <a:rPr lang="en-IN" sz="2000" dirty="0"/>
              <a:t> With thousands of movies available, users struggle to find the right movie quickly.</a:t>
            </a:r>
          </a:p>
          <a:p>
            <a:br>
              <a:rPr lang="en-IN" sz="3200" dirty="0"/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4172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999E4-1DB1-281A-4CAA-578BEA986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E3BD-C0B4-63C9-B661-463A2CB5E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911EC-0B50-8908-2C42-A8B696791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rectangular frame with a red border&#10;&#10;AI-generated content may be incorrect.">
            <a:extLst>
              <a:ext uri="{FF2B5EF4-FFF2-40B4-BE49-F238E27FC236}">
                <a16:creationId xmlns:a16="http://schemas.microsoft.com/office/drawing/2014/main" id="{5AA6087A-D5FD-0BBA-A7A5-E2B9AD81C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72888A-5612-0739-0C66-265AFED888AD}"/>
              </a:ext>
            </a:extLst>
          </p:cNvPr>
          <p:cNvSpPr txBox="1"/>
          <p:nvPr/>
        </p:nvSpPr>
        <p:spPr>
          <a:xfrm>
            <a:off x="3046141" y="1573470"/>
            <a:ext cx="609971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  <a:endParaRPr lang="en-US" sz="3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81A022-0DC3-C7DA-54BE-73D577072258}"/>
              </a:ext>
            </a:extLst>
          </p:cNvPr>
          <p:cNvSpPr txBox="1"/>
          <p:nvPr/>
        </p:nvSpPr>
        <p:spPr>
          <a:xfrm>
            <a:off x="1524000" y="2411650"/>
            <a:ext cx="890424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0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Innovation &amp; Uniqueness:</a:t>
            </a:r>
            <a:endParaRPr lang="en-US" sz="3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dirty="0"/>
              <a:t>Hybrid AI Model:</a:t>
            </a:r>
            <a:r>
              <a:rPr lang="en-IN" sz="2000" dirty="0"/>
              <a:t> Combines </a:t>
            </a:r>
            <a:r>
              <a:rPr lang="en-IN" sz="2000" b="1" dirty="0"/>
              <a:t>content-based filtering</a:t>
            </a:r>
            <a:r>
              <a:rPr lang="en-IN" sz="2000" dirty="0"/>
              <a:t> (TF-IDF, cosine similarity) with </a:t>
            </a:r>
            <a:r>
              <a:rPr lang="en-IN" sz="2000" b="1" dirty="0"/>
              <a:t>collaborative filtering</a:t>
            </a:r>
            <a:r>
              <a:rPr lang="en-IN" sz="2000" dirty="0"/>
              <a:t> (SVD) for precise recommendations.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dirty="0"/>
              <a:t>User-Driven Input:</a:t>
            </a:r>
            <a:r>
              <a:rPr lang="en-IN" sz="2000" dirty="0"/>
              <a:t> Accepts </a:t>
            </a:r>
            <a:r>
              <a:rPr lang="en-IN" sz="2000" b="1" dirty="0"/>
              <a:t>1 to 12 movies</a:t>
            </a:r>
            <a:r>
              <a:rPr lang="en-IN" sz="2000" dirty="0"/>
              <a:t> as input rather than relying only on past watch history.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dirty="0"/>
              <a:t>NLP-Powered Context Analysis:</a:t>
            </a:r>
            <a:r>
              <a:rPr lang="en-IN" sz="2000" dirty="0"/>
              <a:t> Understands user preferences beyond genres—e.g., </a:t>
            </a:r>
            <a:r>
              <a:rPr lang="en-IN" sz="2000" i="1" dirty="0"/>
              <a:t>“I want a mind-bending thriller like Inception.”</a:t>
            </a:r>
            <a:endParaRPr lang="en-I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dirty="0"/>
              <a:t>Real-Time Adaptability:</a:t>
            </a:r>
            <a:r>
              <a:rPr lang="en-IN" sz="2000" dirty="0"/>
              <a:t> Integrates </a:t>
            </a:r>
            <a:r>
              <a:rPr lang="en-IN" sz="2000" b="1" dirty="0"/>
              <a:t>TMDB API</a:t>
            </a:r>
            <a:r>
              <a:rPr lang="en-IN" sz="2000" dirty="0"/>
              <a:t> to include trending movies and personalized suggestions.</a:t>
            </a:r>
          </a:p>
        </p:txBody>
      </p:sp>
    </p:spTree>
    <p:extLst>
      <p:ext uri="{BB962C8B-B14F-4D97-AF65-F5344CB8AC3E}">
        <p14:creationId xmlns:p14="http://schemas.microsoft.com/office/powerpoint/2010/main" val="44485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3AF17-EF28-90E1-3AB2-3CE52AD54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5BA6-E8F8-7ACF-9443-4226C6EAFA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4EA0F-72CF-800C-C672-321603572D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rectangular frame with a red border&#10;&#10;AI-generated content may be incorrect.">
            <a:extLst>
              <a:ext uri="{FF2B5EF4-FFF2-40B4-BE49-F238E27FC236}">
                <a16:creationId xmlns:a16="http://schemas.microsoft.com/office/drawing/2014/main" id="{CE8B305C-71E5-A58D-2307-2CD2D4B97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8BFB51-B1AE-32F2-EEEB-64AB4029C8C6}"/>
              </a:ext>
            </a:extLst>
          </p:cNvPr>
          <p:cNvSpPr txBox="1"/>
          <p:nvPr/>
        </p:nvSpPr>
        <p:spPr>
          <a:xfrm>
            <a:off x="3046141" y="1622882"/>
            <a:ext cx="609971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  <a:endParaRPr lang="en-US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A4397A-AB02-5462-6694-5C025062B803}"/>
              </a:ext>
            </a:extLst>
          </p:cNvPr>
          <p:cNvSpPr txBox="1"/>
          <p:nvPr/>
        </p:nvSpPr>
        <p:spPr>
          <a:xfrm>
            <a:off x="1646664" y="2677399"/>
            <a:ext cx="833367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 defTabSz="4572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  <a:defRPr/>
            </a:pPr>
            <a:r>
              <a:rPr lang="en-US" sz="30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Technical  Feasibility:</a:t>
            </a:r>
            <a:endParaRPr lang="en-US" sz="3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3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/>
              <a:t>Uses </a:t>
            </a:r>
            <a:r>
              <a:rPr lang="en-IN" sz="2500" b="1" dirty="0"/>
              <a:t>ML &amp; NLP</a:t>
            </a:r>
            <a:r>
              <a:rPr lang="en-IN" sz="2500" dirty="0"/>
              <a:t> for personalized movie recommendations.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/>
              <a:t>Hybrid approach: </a:t>
            </a:r>
            <a:r>
              <a:rPr lang="en-IN" sz="2500" b="1" dirty="0"/>
              <a:t>Content-based &amp; collaborative filtering</a:t>
            </a:r>
            <a:r>
              <a:rPr lang="en-IN" sz="25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b="1" dirty="0"/>
              <a:t>TMDB API</a:t>
            </a:r>
            <a:r>
              <a:rPr lang="en-IN" sz="2500" dirty="0"/>
              <a:t> integration for real-time movie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/>
              <a:t>Scalable as a </a:t>
            </a:r>
            <a:r>
              <a:rPr lang="en-IN" sz="2500" b="1" dirty="0"/>
              <a:t>web app or AI-powered chatbot</a:t>
            </a:r>
            <a:r>
              <a:rPr lang="en-IN" sz="2500" dirty="0"/>
              <a:t>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3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93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A6D3B-2385-B50D-546B-DEA014B67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3C4E-F41F-6D3F-D8DB-2391C3D6D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C019E-FD0C-8430-788C-4DF9714FD6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rectangular frame with a red border&#10;&#10;AI-generated content may be incorrect.">
            <a:extLst>
              <a:ext uri="{FF2B5EF4-FFF2-40B4-BE49-F238E27FC236}">
                <a16:creationId xmlns:a16="http://schemas.microsoft.com/office/drawing/2014/main" id="{9F0EDDCE-6C7A-1CB1-B1A2-ED330F543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BA39AB-E61B-CE3E-8461-91511F61CA31}"/>
              </a:ext>
            </a:extLst>
          </p:cNvPr>
          <p:cNvSpPr txBox="1"/>
          <p:nvPr/>
        </p:nvSpPr>
        <p:spPr>
          <a:xfrm>
            <a:off x="3046141" y="1622882"/>
            <a:ext cx="609971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  <a:endParaRPr lang="en-US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6DDB7B-F91B-F582-A85B-60A5744E8167}"/>
              </a:ext>
            </a:extLst>
          </p:cNvPr>
          <p:cNvSpPr txBox="1"/>
          <p:nvPr/>
        </p:nvSpPr>
        <p:spPr>
          <a:xfrm>
            <a:off x="1646664" y="2677399"/>
            <a:ext cx="8333678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 defTabSz="4572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  <a:defRPr/>
            </a:pPr>
            <a:r>
              <a:rPr lang="en-US" sz="30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Market &amp; </a:t>
            </a:r>
            <a:r>
              <a:rPr lang="en-US" sz="3000" b="1" u="sng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Bussiness</a:t>
            </a:r>
            <a:r>
              <a:rPr lang="en-US" sz="30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Feasibility: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3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500" dirty="0"/>
              <a:t>Rising demand for </a:t>
            </a:r>
            <a:r>
              <a:rPr lang="en-IN" sz="2500" b="1" dirty="0"/>
              <a:t>personalized recommendations</a:t>
            </a:r>
            <a:r>
              <a:rPr lang="en-IN" sz="25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500" dirty="0"/>
              <a:t>Targets </a:t>
            </a:r>
            <a:r>
              <a:rPr lang="en-IN" sz="2500" b="1" dirty="0"/>
              <a:t>casual moviegoers &amp; cinephiles</a:t>
            </a:r>
            <a:r>
              <a:rPr lang="en-IN" sz="25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500" dirty="0"/>
              <a:t>Monetization: </a:t>
            </a:r>
            <a:r>
              <a:rPr lang="en-IN" sz="2500" b="1" dirty="0"/>
              <a:t>Premium features, partnerships, ads</a:t>
            </a:r>
            <a:r>
              <a:rPr lang="en-IN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922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0C641-8F5C-A4EA-82C4-6EB361791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74D94-EDCA-52A9-D6E0-A434247174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AF23F-D59B-2654-5251-3025493400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rectangular frame with a red border&#10;&#10;AI-generated content may be incorrect.">
            <a:extLst>
              <a:ext uri="{FF2B5EF4-FFF2-40B4-BE49-F238E27FC236}">
                <a16:creationId xmlns:a16="http://schemas.microsoft.com/office/drawing/2014/main" id="{A0CBE044-F972-8525-255D-8988476E5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65FF0B-E9F1-5A63-9EED-08D643D9A4FA}"/>
              </a:ext>
            </a:extLst>
          </p:cNvPr>
          <p:cNvSpPr txBox="1"/>
          <p:nvPr/>
        </p:nvSpPr>
        <p:spPr>
          <a:xfrm>
            <a:off x="3046141" y="1622882"/>
            <a:ext cx="609971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  <a:endParaRPr lang="en-US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72114A-A50B-B4A9-7246-E65AF8031773}"/>
              </a:ext>
            </a:extLst>
          </p:cNvPr>
          <p:cNvSpPr txBox="1"/>
          <p:nvPr/>
        </p:nvSpPr>
        <p:spPr>
          <a:xfrm>
            <a:off x="1646664" y="2677399"/>
            <a:ext cx="8333678" cy="293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 defTabSz="4572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  <a:defRPr/>
            </a:pPr>
            <a:r>
              <a:rPr lang="en-US" sz="30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Impacts On The Users: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3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b="1" dirty="0"/>
              <a:t>Movie lovers</a:t>
            </a:r>
            <a:r>
              <a:rPr lang="en-IN" sz="2500" dirty="0"/>
              <a:t> → Personalized recommendations.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b="1" dirty="0"/>
              <a:t>Casual viewers</a:t>
            </a:r>
            <a:r>
              <a:rPr lang="en-IN" sz="2500" dirty="0"/>
              <a:t> → Saves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b="1" dirty="0"/>
              <a:t>Indie fans</a:t>
            </a:r>
            <a:r>
              <a:rPr lang="en-IN" sz="2500" dirty="0"/>
              <a:t> → Discover hidden gems.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b="1" dirty="0"/>
              <a:t>Streaming platforms</a:t>
            </a:r>
            <a:r>
              <a:rPr lang="en-IN" sz="2500" dirty="0"/>
              <a:t> → Better engagement &amp; retention.</a:t>
            </a:r>
          </a:p>
          <a:p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47596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576F7-C46D-438E-44B7-3F89D7593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568D-71E3-3CF1-DA06-CE00B7D176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5ECC9-AC8E-CB18-B3B9-5FA8DA5485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rectangular frame with a red border&#10;&#10;AI-generated content may be incorrect.">
            <a:extLst>
              <a:ext uri="{FF2B5EF4-FFF2-40B4-BE49-F238E27FC236}">
                <a16:creationId xmlns:a16="http://schemas.microsoft.com/office/drawing/2014/main" id="{FEF5662B-2E06-6863-51E5-DA22EBF71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28E581-DAA3-0F0B-620D-A5C235D15814}"/>
              </a:ext>
            </a:extLst>
          </p:cNvPr>
          <p:cNvSpPr txBox="1"/>
          <p:nvPr/>
        </p:nvSpPr>
        <p:spPr>
          <a:xfrm>
            <a:off x="3046141" y="1622882"/>
            <a:ext cx="609971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  <a:endParaRPr lang="en-US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9947D3-3D28-341B-746F-47E09B29F22A}"/>
              </a:ext>
            </a:extLst>
          </p:cNvPr>
          <p:cNvSpPr txBox="1"/>
          <p:nvPr/>
        </p:nvSpPr>
        <p:spPr>
          <a:xfrm>
            <a:off x="1646664" y="2677399"/>
            <a:ext cx="833367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 defTabSz="4572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  <a:defRPr/>
            </a:pPr>
            <a:r>
              <a:rPr lang="en-US" sz="30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Key Benefits: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3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Social Benefits:</a:t>
            </a:r>
            <a:r>
              <a:rPr lang="en-IN" sz="2000" dirty="0"/>
              <a:t> Connects users over shared interests, promotes indie &amp; global cinema, and encourages cultural diversity.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Economic Benefits:</a:t>
            </a:r>
            <a:r>
              <a:rPr lang="en-IN" sz="2000" dirty="0"/>
              <a:t> Boosts streaming engagement, generates revenue through premium features &amp; ads, and helps filmmakers reach the right audience.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Environmental Benefits:</a:t>
            </a:r>
            <a:r>
              <a:rPr lang="en-IN" sz="2000" dirty="0"/>
              <a:t> Reduces screen fatigue from endless scrolling and ensures energy efficiency with optimized AI models.</a:t>
            </a:r>
          </a:p>
        </p:txBody>
      </p:sp>
    </p:spTree>
    <p:extLst>
      <p:ext uri="{BB962C8B-B14F-4D97-AF65-F5344CB8AC3E}">
        <p14:creationId xmlns:p14="http://schemas.microsoft.com/office/powerpoint/2010/main" val="4034850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438</Words>
  <Application>Microsoft Macintosh PowerPoint</Application>
  <PresentationFormat>Widescreen</PresentationFormat>
  <Paragraphs>61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Varun S B</dc:creator>
  <cp:lastModifiedBy>Kaushik D</cp:lastModifiedBy>
  <cp:revision>3</cp:revision>
  <dcterms:created xsi:type="dcterms:W3CDTF">2025-02-04T05:34:32Z</dcterms:created>
  <dcterms:modified xsi:type="dcterms:W3CDTF">2025-02-04T17:21:42Z</dcterms:modified>
</cp:coreProperties>
</file>