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9"/>
  </p:notesMasterIdLst>
  <p:sldIdLst>
    <p:sldId id="402" r:id="rId2"/>
    <p:sldId id="403" r:id="rId3"/>
    <p:sldId id="361" r:id="rId4"/>
    <p:sldId id="362" r:id="rId5"/>
    <p:sldId id="393" r:id="rId6"/>
    <p:sldId id="394" r:id="rId7"/>
    <p:sldId id="364" r:id="rId8"/>
    <p:sldId id="351" r:id="rId9"/>
    <p:sldId id="352" r:id="rId10"/>
    <p:sldId id="353" r:id="rId11"/>
    <p:sldId id="365" r:id="rId12"/>
    <p:sldId id="366" r:id="rId13"/>
    <p:sldId id="356" r:id="rId14"/>
    <p:sldId id="357" r:id="rId15"/>
    <p:sldId id="367" r:id="rId16"/>
    <p:sldId id="368" r:id="rId17"/>
    <p:sldId id="360" r:id="rId18"/>
    <p:sldId id="404" r:id="rId19"/>
    <p:sldId id="370" r:id="rId20"/>
    <p:sldId id="373" r:id="rId21"/>
    <p:sldId id="374" r:id="rId22"/>
    <p:sldId id="375" r:id="rId23"/>
    <p:sldId id="376" r:id="rId24"/>
    <p:sldId id="377" r:id="rId25"/>
    <p:sldId id="378" r:id="rId26"/>
    <p:sldId id="379" r:id="rId27"/>
    <p:sldId id="381" r:id="rId28"/>
    <p:sldId id="382" r:id="rId29"/>
    <p:sldId id="384" r:id="rId30"/>
    <p:sldId id="386" r:id="rId31"/>
    <p:sldId id="387" r:id="rId32"/>
    <p:sldId id="388" r:id="rId33"/>
    <p:sldId id="389" r:id="rId34"/>
    <p:sldId id="390" r:id="rId35"/>
    <p:sldId id="392" r:id="rId36"/>
    <p:sldId id="405" r:id="rId37"/>
    <p:sldId id="406" r:id="rId38"/>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A6A6A6"/>
    <a:srgbClr val="B9B9B9"/>
    <a:srgbClr val="339933"/>
    <a:srgbClr val="FF9900"/>
    <a:srgbClr val="CC3300"/>
    <a:srgbClr val="FF00FF"/>
    <a:srgbClr val="CC6600"/>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983" autoAdjust="0"/>
    <p:restoredTop sz="90929"/>
  </p:normalViewPr>
  <p:slideViewPr>
    <p:cSldViewPr>
      <p:cViewPr varScale="1">
        <p:scale>
          <a:sx n="48" d="100"/>
          <a:sy n="48" d="100"/>
        </p:scale>
        <p:origin x="41" y="71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63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9F3543F-D86E-4C9C-BABE-15524FE259B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147A1943-BF69-475C-8F08-73F869D023D7}" type="slidenum">
              <a:rPr lang="en-US" altLang="zh-CN" smtClean="0"/>
              <a:pPr>
                <a:defRPr/>
              </a:pPr>
              <a:t>‹#›</a:t>
            </a:fld>
            <a:endParaRPr lang="en-US" altLang="zh-CN"/>
          </a:p>
        </p:txBody>
      </p:sp>
    </p:spTree>
    <p:extLst>
      <p:ext uri="{BB962C8B-B14F-4D97-AF65-F5344CB8AC3E}">
        <p14:creationId xmlns:p14="http://schemas.microsoft.com/office/powerpoint/2010/main" val="45748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52263CA9-500E-4B87-906F-F7CEA9871EBB}" type="slidenum">
              <a:rPr lang="en-US" altLang="zh-CN" smtClean="0"/>
              <a:pPr>
                <a:defRPr/>
              </a:pPr>
              <a:t>‹#›</a:t>
            </a:fld>
            <a:endParaRPr lang="en-US" altLang="zh-CN"/>
          </a:p>
        </p:txBody>
      </p:sp>
    </p:spTree>
    <p:extLst>
      <p:ext uri="{BB962C8B-B14F-4D97-AF65-F5344CB8AC3E}">
        <p14:creationId xmlns:p14="http://schemas.microsoft.com/office/powerpoint/2010/main" val="115549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B23407D2-F0A2-4A71-B101-29E9811CD468}" type="slidenum">
              <a:rPr lang="en-US" altLang="zh-CN" smtClean="0"/>
              <a:pPr>
                <a:defRPr/>
              </a:pPr>
              <a:t>‹#›</a:t>
            </a:fld>
            <a:endParaRPr lang="en-US" altLang="zh-CN"/>
          </a:p>
        </p:txBody>
      </p:sp>
    </p:spTree>
    <p:extLst>
      <p:ext uri="{BB962C8B-B14F-4D97-AF65-F5344CB8AC3E}">
        <p14:creationId xmlns:p14="http://schemas.microsoft.com/office/powerpoint/2010/main" val="254669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DD9842-C4EE-4686-9FCF-4BBD8D4E4453}" type="slidenum">
              <a:rPr lang="en-US" altLang="zh-CN" smtClean="0"/>
              <a:pPr>
                <a:defRPr/>
              </a:pPr>
              <a:t>‹#›</a:t>
            </a:fld>
            <a:endParaRPr lang="en-US" altLang="zh-CN"/>
          </a:p>
        </p:txBody>
      </p:sp>
    </p:spTree>
    <p:extLst>
      <p:ext uri="{BB962C8B-B14F-4D97-AF65-F5344CB8AC3E}">
        <p14:creationId xmlns:p14="http://schemas.microsoft.com/office/powerpoint/2010/main" val="233314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F9E14B7-6E39-499B-86D5-2630E7B5F0B7}" type="slidenum">
              <a:rPr lang="en-US" altLang="zh-CN" smtClean="0"/>
              <a:pPr>
                <a:defRPr/>
              </a:pPr>
              <a:t>‹#›</a:t>
            </a:fld>
            <a:endParaRPr lang="en-US" altLang="zh-CN"/>
          </a:p>
        </p:txBody>
      </p:sp>
    </p:spTree>
    <p:extLst>
      <p:ext uri="{BB962C8B-B14F-4D97-AF65-F5344CB8AC3E}">
        <p14:creationId xmlns:p14="http://schemas.microsoft.com/office/powerpoint/2010/main" val="340378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2A711F6-D2A3-4F6B-8710-BED2817DAF67}" type="slidenum">
              <a:rPr lang="en-US" altLang="zh-CN" smtClean="0"/>
              <a:pPr>
                <a:defRPr/>
              </a:pPr>
              <a:t>‹#›</a:t>
            </a:fld>
            <a:endParaRPr lang="en-US" altLang="zh-CN"/>
          </a:p>
        </p:txBody>
      </p:sp>
    </p:spTree>
    <p:extLst>
      <p:ext uri="{BB962C8B-B14F-4D97-AF65-F5344CB8AC3E}">
        <p14:creationId xmlns:p14="http://schemas.microsoft.com/office/powerpoint/2010/main" val="214610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208898" name="Picture 2" descr="F:\教学\通信安全理论与技术（8）\备课\ppt上课母版材料\图片1--封面.png"/>
          <p:cNvPicPr>
            <a:picLocks noChangeAspect="1" noChangeArrowheads="1"/>
          </p:cNvPicPr>
          <p:nvPr userDrawn="1"/>
        </p:nvPicPr>
        <p:blipFill rotWithShape="1">
          <a:blip r:embed="rId2"/>
          <a:srcRect r="69" b="25695"/>
          <a:stretch/>
        </p:blipFill>
        <p:spPr bwMode="auto">
          <a:xfrm>
            <a:off x="-4763" y="1070022"/>
            <a:ext cx="9148763" cy="4303194"/>
          </a:xfrm>
          <a:prstGeom prst="rect">
            <a:avLst/>
          </a:prstGeom>
          <a:noFill/>
        </p:spPr>
      </p:pic>
      <p:sp>
        <p:nvSpPr>
          <p:cNvPr id="27" name="TextBox 26"/>
          <p:cNvSpPr txBox="1"/>
          <p:nvPr userDrawn="1"/>
        </p:nvSpPr>
        <p:spPr>
          <a:xfrm>
            <a:off x="755576" y="2383274"/>
            <a:ext cx="8424936" cy="830997"/>
          </a:xfrm>
          <a:prstGeom prst="rect">
            <a:avLst/>
          </a:prstGeom>
          <a:noFill/>
        </p:spPr>
        <p:txBody>
          <a:bodyPr wrap="square" rtlCol="0">
            <a:spAutoFit/>
          </a:bodyPr>
          <a:lstStyle/>
          <a:p>
            <a:r>
              <a:rPr lang="zh-CN" altLang="en-US" sz="4800" b="1" u="none" dirty="0">
                <a:solidFill>
                  <a:srgbClr val="008000"/>
                </a:solidFill>
                <a:latin typeface="方正大黑简体" pitchFamily="65" charset="-122"/>
                <a:ea typeface="方正大黑简体" pitchFamily="65" charset="-122"/>
              </a:rPr>
              <a:t>第三讲  </a:t>
            </a:r>
            <a:r>
              <a:rPr lang="zh-CN" altLang="en-US" sz="4800" b="1" u="none" kern="1200" dirty="0">
                <a:solidFill>
                  <a:srgbClr val="008000"/>
                </a:solidFill>
                <a:latin typeface="方正大黑简体" pitchFamily="65" charset="-122"/>
                <a:ea typeface="方正大黑简体" pitchFamily="65" charset="-122"/>
                <a:cs typeface="Times New Roman" pitchFamily="18" charset="0"/>
              </a:rPr>
              <a:t>分组密码</a:t>
            </a:r>
            <a:r>
              <a:rPr lang="zh-CN" altLang="en-US" sz="4800" b="1" u="none" dirty="0">
                <a:solidFill>
                  <a:srgbClr val="008000"/>
                </a:solidFill>
                <a:latin typeface="方正大黑简体" pitchFamily="65" charset="-122"/>
                <a:ea typeface="方正大黑简体" pitchFamily="65" charset="-122"/>
              </a:rPr>
              <a:t>的分析方法</a:t>
            </a:r>
          </a:p>
        </p:txBody>
      </p:sp>
    </p:spTree>
    <p:extLst>
      <p:ext uri="{BB962C8B-B14F-4D97-AF65-F5344CB8AC3E}">
        <p14:creationId xmlns:p14="http://schemas.microsoft.com/office/powerpoint/2010/main" val="321191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3" name="内容占位符 2"/>
          <p:cNvSpPr>
            <a:spLocks noGrp="1"/>
          </p:cNvSpPr>
          <p:nvPr>
            <p:ph idx="1"/>
          </p:nvPr>
        </p:nvSpPr>
        <p:spPr>
          <a:xfrm>
            <a:off x="453945" y="1324231"/>
            <a:ext cx="8229600" cy="4824000"/>
          </a:xfrm>
        </p:spPr>
        <p:txBody>
          <a:bodyPr/>
          <a:lstStyle>
            <a:lvl1pPr marL="457200" indent="-457200">
              <a:lnSpc>
                <a:spcPct val="120000"/>
              </a:lnSpc>
              <a:spcBef>
                <a:spcPts val="600"/>
              </a:spcBef>
              <a:buClr>
                <a:srgbClr val="C00000"/>
              </a:buClr>
              <a:buFont typeface="Wingdings" panose="05000000000000000000" pitchFamily="2" charset="2"/>
              <a:buChar char="n"/>
              <a:defRPr sz="3200" b="1">
                <a:latin typeface="Times New Roman" pitchFamily="18" charset="0"/>
                <a:ea typeface="黑体" pitchFamily="49" charset="-122"/>
                <a:cs typeface="Times New Roman" pitchFamily="18" charset="0"/>
              </a:defRPr>
            </a:lvl1pPr>
            <a:lvl2pPr marL="720000" indent="-270000">
              <a:lnSpc>
                <a:spcPct val="120000"/>
              </a:lnSpc>
              <a:spcBef>
                <a:spcPts val="600"/>
              </a:spcBef>
              <a:buClr>
                <a:schemeClr val="accent3">
                  <a:lumMod val="75000"/>
                </a:schemeClr>
              </a:buClr>
              <a:buFont typeface="Wingdings" panose="05000000000000000000" pitchFamily="2" charset="2"/>
              <a:buChar char="l"/>
              <a:defRPr sz="2800" b="1">
                <a:latin typeface="Times New Roman" pitchFamily="18" charset="0"/>
                <a:ea typeface="黑体" pitchFamily="49" charset="-122"/>
                <a:cs typeface="Times New Roman" pitchFamily="18" charset="0"/>
              </a:defRPr>
            </a:lvl2pPr>
            <a:lvl3pPr marL="1080000" indent="-270000">
              <a:lnSpc>
                <a:spcPct val="120000"/>
              </a:lnSpc>
              <a:spcBef>
                <a:spcPts val="600"/>
              </a:spcBef>
              <a:buFont typeface="Wingdings" panose="05000000000000000000" pitchFamily="2" charset="2"/>
              <a:buChar char="Ø"/>
              <a:defRPr sz="2800" b="1">
                <a:latin typeface="Times New Roman" pitchFamily="18" charset="0"/>
                <a:ea typeface="黑体" pitchFamily="49" charset="-122"/>
                <a:cs typeface="Times New Roman" pitchFamily="18" charset="0"/>
              </a:defRPr>
            </a:lvl3pPr>
            <a:lvl4pPr>
              <a:defRPr>
                <a:latin typeface="Times New Roman" pitchFamily="18" charset="0"/>
                <a:ea typeface="黑体" pitchFamily="49" charset="-122"/>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二、分组密码概述</a:t>
            </a:r>
          </a:p>
        </p:txBody>
      </p:sp>
      <p:sp>
        <p:nvSpPr>
          <p:cNvPr id="6" name="矩形 5">
            <a:extLst>
              <a:ext uri="{FF2B5EF4-FFF2-40B4-BE49-F238E27FC236}">
                <a16:creationId xmlns:a16="http://schemas.microsoft.com/office/drawing/2014/main" id="{28ECFE34-C2B2-4BD3-ACD7-1478189AC323}"/>
              </a:ext>
            </a:extLst>
          </p:cNvPr>
          <p:cNvSpPr/>
          <p:nvPr userDrawn="1"/>
        </p:nvSpPr>
        <p:spPr>
          <a:xfrm>
            <a:off x="6069033" y="220578"/>
            <a:ext cx="3094117"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2" charset="-122"/>
                <a:ea typeface="方正大黑简体" pitchFamily="2" charset="-122"/>
              </a:rPr>
              <a:t>（一）分组密码数学模型</a:t>
            </a:r>
          </a:p>
        </p:txBody>
      </p:sp>
      <p:grpSp>
        <p:nvGrpSpPr>
          <p:cNvPr id="7" name="组合 6">
            <a:extLst>
              <a:ext uri="{FF2B5EF4-FFF2-40B4-BE49-F238E27FC236}">
                <a16:creationId xmlns:a16="http://schemas.microsoft.com/office/drawing/2014/main" id="{AD32DB37-B918-4CA5-86C9-6B1339101BAB}"/>
              </a:ext>
            </a:extLst>
          </p:cNvPr>
          <p:cNvGrpSpPr/>
          <p:nvPr userDrawn="1"/>
        </p:nvGrpSpPr>
        <p:grpSpPr>
          <a:xfrm>
            <a:off x="-108520" y="-63388"/>
            <a:ext cx="9252520" cy="1124930"/>
            <a:chOff x="-108520" y="-63388"/>
            <a:chExt cx="9252520" cy="1124930"/>
          </a:xfrm>
        </p:grpSpPr>
        <p:sp>
          <p:nvSpPr>
            <p:cNvPr id="8" name="矩形 7">
              <a:extLst>
                <a:ext uri="{FF2B5EF4-FFF2-40B4-BE49-F238E27FC236}">
                  <a16:creationId xmlns:a16="http://schemas.microsoft.com/office/drawing/2014/main" id="{9663CD64-25D4-427B-83C6-7F27D1DB5618}"/>
                </a:ext>
              </a:extLst>
            </p:cNvPr>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charset="0"/>
                <a:ea typeface="宋体" pitchFamily="2" charset="-122"/>
              </a:endParaRPr>
            </a:p>
          </p:txBody>
        </p:sp>
        <p:pic>
          <p:nvPicPr>
            <p:cNvPr id="9" name="图片 8">
              <a:extLst>
                <a:ext uri="{FF2B5EF4-FFF2-40B4-BE49-F238E27FC236}">
                  <a16:creationId xmlns:a16="http://schemas.microsoft.com/office/drawing/2014/main" id="{245307FD-A259-4BE0-AD55-DCFE92062CC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extLst>
      <p:ext uri="{BB962C8B-B14F-4D97-AF65-F5344CB8AC3E}">
        <p14:creationId xmlns:p14="http://schemas.microsoft.com/office/powerpoint/2010/main" val="180696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D1048326-5ECE-4EF8-BE9D-44D911F68C96}" type="slidenum">
              <a:rPr lang="en-US" altLang="zh-CN" smtClean="0"/>
              <a:pPr>
                <a:defRPr/>
              </a:pPr>
              <a:t>‹#›</a:t>
            </a:fld>
            <a:endParaRPr lang="en-US" altLang="zh-CN"/>
          </a:p>
        </p:txBody>
      </p:sp>
      <p:sp>
        <p:nvSpPr>
          <p:cNvPr id="7" name="文本框 6">
            <a:extLst>
              <a:ext uri="{FF2B5EF4-FFF2-40B4-BE49-F238E27FC236}">
                <a16:creationId xmlns:a16="http://schemas.microsoft.com/office/drawing/2014/main" id="{C5AFC392-2530-403F-A91F-136F9BB0FE7A}"/>
              </a:ext>
            </a:extLst>
          </p:cNvPr>
          <p:cNvSpPr txBox="1"/>
          <p:nvPr userDrawn="1"/>
        </p:nvSpPr>
        <p:spPr>
          <a:xfrm>
            <a:off x="971600" y="150125"/>
            <a:ext cx="4176464" cy="461665"/>
          </a:xfrm>
          <a:prstGeom prst="rect">
            <a:avLst/>
          </a:prstGeom>
          <a:noFill/>
        </p:spPr>
        <p:txBody>
          <a:bodyPr wrap="square" rtlCol="0">
            <a:spAutoFit/>
          </a:bodyPr>
          <a:lstStyle/>
          <a:p>
            <a:r>
              <a:rPr lang="zh-CN" altLang="en-US" b="1" dirty="0">
                <a:solidFill>
                  <a:srgbClr val="008000"/>
                </a:solidFill>
                <a:ea typeface="方正大黑简体" panose="03000509000000000000"/>
              </a:rPr>
              <a:t>第三讲 分组密码的分析方法</a:t>
            </a:r>
          </a:p>
        </p:txBody>
      </p:sp>
      <p:sp>
        <p:nvSpPr>
          <p:cNvPr id="8" name="内容占位符 2">
            <a:extLst>
              <a:ext uri="{FF2B5EF4-FFF2-40B4-BE49-F238E27FC236}">
                <a16:creationId xmlns:a16="http://schemas.microsoft.com/office/drawing/2014/main" id="{CA5BABC2-1C21-45B2-9899-8A36798B0100}"/>
              </a:ext>
            </a:extLst>
          </p:cNvPr>
          <p:cNvSpPr>
            <a:spLocks noGrp="1"/>
          </p:cNvSpPr>
          <p:nvPr>
            <p:ph idx="1"/>
          </p:nvPr>
        </p:nvSpPr>
        <p:spPr>
          <a:xfrm>
            <a:off x="453945" y="1324231"/>
            <a:ext cx="8229600" cy="4824000"/>
          </a:xfrm>
        </p:spPr>
        <p:txBody>
          <a:bodyPr/>
          <a:lstStyle>
            <a:lvl1pPr marL="457200" indent="-457200">
              <a:lnSpc>
                <a:spcPct val="120000"/>
              </a:lnSpc>
              <a:spcBef>
                <a:spcPts val="600"/>
              </a:spcBef>
              <a:buClr>
                <a:srgbClr val="C00000"/>
              </a:buClr>
              <a:buFont typeface="Wingdings" panose="05000000000000000000" pitchFamily="2" charset="2"/>
              <a:buChar char="n"/>
              <a:defRPr sz="3200" b="1">
                <a:latin typeface="Times New Roman" pitchFamily="18" charset="0"/>
                <a:ea typeface="黑体" pitchFamily="49" charset="-122"/>
                <a:cs typeface="Times New Roman" pitchFamily="18" charset="0"/>
              </a:defRPr>
            </a:lvl1pPr>
            <a:lvl2pPr marL="720000" indent="-270000">
              <a:lnSpc>
                <a:spcPct val="120000"/>
              </a:lnSpc>
              <a:spcBef>
                <a:spcPts val="600"/>
              </a:spcBef>
              <a:buClr>
                <a:schemeClr val="accent3">
                  <a:lumMod val="75000"/>
                </a:schemeClr>
              </a:buClr>
              <a:buFont typeface="Wingdings" panose="05000000000000000000" pitchFamily="2" charset="2"/>
              <a:buChar char="l"/>
              <a:defRPr sz="2800" b="1">
                <a:latin typeface="Times New Roman" pitchFamily="18" charset="0"/>
                <a:ea typeface="黑体" pitchFamily="49" charset="-122"/>
                <a:cs typeface="Times New Roman" pitchFamily="18" charset="0"/>
              </a:defRPr>
            </a:lvl2pPr>
            <a:lvl3pPr marL="1080000" indent="-270000">
              <a:lnSpc>
                <a:spcPct val="120000"/>
              </a:lnSpc>
              <a:spcBef>
                <a:spcPts val="600"/>
              </a:spcBef>
              <a:buFont typeface="Wingdings" panose="05000000000000000000" pitchFamily="2" charset="2"/>
              <a:buChar char="Ø"/>
              <a:defRPr sz="2800" b="1">
                <a:latin typeface="Times New Roman" pitchFamily="18" charset="0"/>
                <a:ea typeface="黑体" pitchFamily="49" charset="-122"/>
                <a:cs typeface="Times New Roman" pitchFamily="18" charset="0"/>
              </a:defRPr>
            </a:lvl3pPr>
            <a:lvl4pPr>
              <a:defRPr>
                <a:latin typeface="Times New Roman" pitchFamily="18" charset="0"/>
                <a:ea typeface="黑体" pitchFamily="49" charset="-122"/>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347146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E12FFB14-FE41-400E-88D4-9F28AF134ECE}" type="slidenum">
              <a:rPr lang="en-US" altLang="zh-CN" smtClean="0"/>
              <a:pPr>
                <a:defRPr/>
              </a:pPr>
              <a:t>‹#›</a:t>
            </a:fld>
            <a:endParaRPr lang="en-US" altLang="zh-CN"/>
          </a:p>
        </p:txBody>
      </p:sp>
      <p:sp>
        <p:nvSpPr>
          <p:cNvPr id="7" name="文本框 6">
            <a:extLst>
              <a:ext uri="{FF2B5EF4-FFF2-40B4-BE49-F238E27FC236}">
                <a16:creationId xmlns:a16="http://schemas.microsoft.com/office/drawing/2014/main" id="{53B18BE2-CA6E-4660-A322-5A63708DE3FA}"/>
              </a:ext>
            </a:extLst>
          </p:cNvPr>
          <p:cNvSpPr txBox="1"/>
          <p:nvPr userDrawn="1"/>
        </p:nvSpPr>
        <p:spPr>
          <a:xfrm>
            <a:off x="971600" y="150125"/>
            <a:ext cx="4176464" cy="461665"/>
          </a:xfrm>
          <a:prstGeom prst="rect">
            <a:avLst/>
          </a:prstGeom>
          <a:noFill/>
        </p:spPr>
        <p:txBody>
          <a:bodyPr wrap="square" rtlCol="0">
            <a:spAutoFit/>
          </a:bodyPr>
          <a:lstStyle/>
          <a:p>
            <a:r>
              <a:rPr lang="zh-CN" altLang="en-US" b="1" dirty="0">
                <a:solidFill>
                  <a:srgbClr val="008000"/>
                </a:solidFill>
                <a:ea typeface="方正大黑简体" panose="03000509000000000000"/>
              </a:rPr>
              <a:t>第三讲 分组密码的分析方法</a:t>
            </a:r>
          </a:p>
        </p:txBody>
      </p:sp>
      <p:sp>
        <p:nvSpPr>
          <p:cNvPr id="8" name="文本框 7">
            <a:extLst>
              <a:ext uri="{FF2B5EF4-FFF2-40B4-BE49-F238E27FC236}">
                <a16:creationId xmlns:a16="http://schemas.microsoft.com/office/drawing/2014/main" id="{3392BECC-C1F5-4D40-A20A-13D33960AD26}"/>
              </a:ext>
            </a:extLst>
          </p:cNvPr>
          <p:cNvSpPr txBox="1"/>
          <p:nvPr userDrawn="1"/>
        </p:nvSpPr>
        <p:spPr>
          <a:xfrm>
            <a:off x="7236296" y="150125"/>
            <a:ext cx="4176464" cy="461665"/>
          </a:xfrm>
          <a:prstGeom prst="rect">
            <a:avLst/>
          </a:prstGeom>
          <a:noFill/>
        </p:spPr>
        <p:txBody>
          <a:bodyPr wrap="square" rtlCol="0">
            <a:spAutoFit/>
          </a:bodyPr>
          <a:lstStyle/>
          <a:p>
            <a:r>
              <a:rPr lang="zh-CN" altLang="en-US" b="1" dirty="0">
                <a:solidFill>
                  <a:srgbClr val="008000"/>
                </a:solidFill>
                <a:ea typeface="方正大黑简体" panose="03000509000000000000"/>
              </a:rPr>
              <a:t>差分分析</a:t>
            </a:r>
          </a:p>
        </p:txBody>
      </p:sp>
      <p:sp>
        <p:nvSpPr>
          <p:cNvPr id="9" name="内容占位符 2">
            <a:extLst>
              <a:ext uri="{FF2B5EF4-FFF2-40B4-BE49-F238E27FC236}">
                <a16:creationId xmlns:a16="http://schemas.microsoft.com/office/drawing/2014/main" id="{B252877B-3FBC-45AC-9F58-94B11974ED7B}"/>
              </a:ext>
            </a:extLst>
          </p:cNvPr>
          <p:cNvSpPr>
            <a:spLocks noGrp="1"/>
          </p:cNvSpPr>
          <p:nvPr>
            <p:ph idx="1"/>
          </p:nvPr>
        </p:nvSpPr>
        <p:spPr>
          <a:xfrm>
            <a:off x="453945" y="1324231"/>
            <a:ext cx="8229600" cy="4824000"/>
          </a:xfrm>
        </p:spPr>
        <p:txBody>
          <a:bodyPr/>
          <a:lstStyle>
            <a:lvl1pPr marL="457200" indent="-457200">
              <a:lnSpc>
                <a:spcPct val="120000"/>
              </a:lnSpc>
              <a:spcBef>
                <a:spcPts val="600"/>
              </a:spcBef>
              <a:buClr>
                <a:srgbClr val="C00000"/>
              </a:buClr>
              <a:buFont typeface="Wingdings" panose="05000000000000000000" pitchFamily="2" charset="2"/>
              <a:buChar char="n"/>
              <a:defRPr sz="3200" b="1">
                <a:latin typeface="Times New Roman" pitchFamily="18" charset="0"/>
                <a:ea typeface="黑体" pitchFamily="49" charset="-122"/>
                <a:cs typeface="Times New Roman" pitchFamily="18" charset="0"/>
              </a:defRPr>
            </a:lvl1pPr>
            <a:lvl2pPr marL="720000" indent="-270000">
              <a:lnSpc>
                <a:spcPct val="120000"/>
              </a:lnSpc>
              <a:spcBef>
                <a:spcPts val="600"/>
              </a:spcBef>
              <a:buClr>
                <a:schemeClr val="accent3">
                  <a:lumMod val="75000"/>
                </a:schemeClr>
              </a:buClr>
              <a:buFont typeface="Wingdings" panose="05000000000000000000" pitchFamily="2" charset="2"/>
              <a:buChar char="l"/>
              <a:defRPr sz="2800" b="1">
                <a:latin typeface="Times New Roman" pitchFamily="18" charset="0"/>
                <a:ea typeface="黑体" pitchFamily="49" charset="-122"/>
                <a:cs typeface="Times New Roman" pitchFamily="18" charset="0"/>
              </a:defRPr>
            </a:lvl2pPr>
            <a:lvl3pPr marL="1080000" indent="-270000">
              <a:lnSpc>
                <a:spcPct val="120000"/>
              </a:lnSpc>
              <a:spcBef>
                <a:spcPts val="600"/>
              </a:spcBef>
              <a:buFont typeface="Wingdings" panose="05000000000000000000" pitchFamily="2" charset="2"/>
              <a:buChar char="Ø"/>
              <a:defRPr sz="2800" b="1">
                <a:latin typeface="Times New Roman" pitchFamily="18" charset="0"/>
                <a:ea typeface="黑体" pitchFamily="49" charset="-122"/>
                <a:cs typeface="Times New Roman" pitchFamily="18" charset="0"/>
              </a:defRPr>
            </a:lvl3pPr>
            <a:lvl4pPr>
              <a:defRPr>
                <a:latin typeface="Times New Roman" pitchFamily="18" charset="0"/>
                <a:ea typeface="黑体" pitchFamily="49" charset="-122"/>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311804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E12FFB14-FE41-400E-88D4-9F28AF134ECE}" type="slidenum">
              <a:rPr lang="en-US" altLang="zh-CN" smtClean="0"/>
              <a:pPr>
                <a:defRPr/>
              </a:pPr>
              <a:t>‹#›</a:t>
            </a:fld>
            <a:endParaRPr lang="en-US" altLang="zh-CN"/>
          </a:p>
        </p:txBody>
      </p:sp>
      <p:sp>
        <p:nvSpPr>
          <p:cNvPr id="7" name="文本框 6">
            <a:extLst>
              <a:ext uri="{FF2B5EF4-FFF2-40B4-BE49-F238E27FC236}">
                <a16:creationId xmlns:a16="http://schemas.microsoft.com/office/drawing/2014/main" id="{53B18BE2-CA6E-4660-A322-5A63708DE3FA}"/>
              </a:ext>
            </a:extLst>
          </p:cNvPr>
          <p:cNvSpPr txBox="1"/>
          <p:nvPr userDrawn="1"/>
        </p:nvSpPr>
        <p:spPr>
          <a:xfrm>
            <a:off x="971600" y="150125"/>
            <a:ext cx="4176464" cy="461665"/>
          </a:xfrm>
          <a:prstGeom prst="rect">
            <a:avLst/>
          </a:prstGeom>
          <a:noFill/>
        </p:spPr>
        <p:txBody>
          <a:bodyPr wrap="square" rtlCol="0">
            <a:spAutoFit/>
          </a:bodyPr>
          <a:lstStyle/>
          <a:p>
            <a:r>
              <a:rPr lang="zh-CN" altLang="en-US" b="1" dirty="0">
                <a:solidFill>
                  <a:srgbClr val="008000"/>
                </a:solidFill>
                <a:ea typeface="方正大黑简体" panose="03000509000000000000"/>
              </a:rPr>
              <a:t>第三讲 分组密码的分析方法</a:t>
            </a:r>
          </a:p>
        </p:txBody>
      </p:sp>
      <p:sp>
        <p:nvSpPr>
          <p:cNvPr id="8" name="文本框 7">
            <a:extLst>
              <a:ext uri="{FF2B5EF4-FFF2-40B4-BE49-F238E27FC236}">
                <a16:creationId xmlns:a16="http://schemas.microsoft.com/office/drawing/2014/main" id="{3392BECC-C1F5-4D40-A20A-13D33960AD26}"/>
              </a:ext>
            </a:extLst>
          </p:cNvPr>
          <p:cNvSpPr txBox="1"/>
          <p:nvPr userDrawn="1"/>
        </p:nvSpPr>
        <p:spPr>
          <a:xfrm>
            <a:off x="7236296" y="150125"/>
            <a:ext cx="4176464" cy="461665"/>
          </a:xfrm>
          <a:prstGeom prst="rect">
            <a:avLst/>
          </a:prstGeom>
          <a:noFill/>
        </p:spPr>
        <p:txBody>
          <a:bodyPr wrap="square" rtlCol="0">
            <a:spAutoFit/>
          </a:bodyPr>
          <a:lstStyle/>
          <a:p>
            <a:r>
              <a:rPr lang="zh-CN" altLang="en-US" b="1" dirty="0">
                <a:solidFill>
                  <a:srgbClr val="008000"/>
                </a:solidFill>
                <a:ea typeface="方正大黑简体" panose="03000509000000000000"/>
              </a:rPr>
              <a:t>线性分析</a:t>
            </a:r>
          </a:p>
        </p:txBody>
      </p:sp>
      <p:sp>
        <p:nvSpPr>
          <p:cNvPr id="9" name="内容占位符 2">
            <a:extLst>
              <a:ext uri="{FF2B5EF4-FFF2-40B4-BE49-F238E27FC236}">
                <a16:creationId xmlns:a16="http://schemas.microsoft.com/office/drawing/2014/main" id="{6C0DCB4B-A741-4C24-B467-61991CBA0728}"/>
              </a:ext>
            </a:extLst>
          </p:cNvPr>
          <p:cNvSpPr>
            <a:spLocks noGrp="1"/>
          </p:cNvSpPr>
          <p:nvPr>
            <p:ph idx="1"/>
          </p:nvPr>
        </p:nvSpPr>
        <p:spPr>
          <a:xfrm>
            <a:off x="453945" y="1324231"/>
            <a:ext cx="8229600" cy="4824000"/>
          </a:xfrm>
        </p:spPr>
        <p:txBody>
          <a:bodyPr/>
          <a:lstStyle>
            <a:lvl1pPr marL="457200" indent="-457200">
              <a:lnSpc>
                <a:spcPct val="120000"/>
              </a:lnSpc>
              <a:spcBef>
                <a:spcPts val="600"/>
              </a:spcBef>
              <a:buClr>
                <a:srgbClr val="C00000"/>
              </a:buClr>
              <a:buFont typeface="Wingdings" panose="05000000000000000000" pitchFamily="2" charset="2"/>
              <a:buChar char="n"/>
              <a:defRPr sz="3200" b="1">
                <a:latin typeface="Times New Roman" pitchFamily="18" charset="0"/>
                <a:ea typeface="黑体" pitchFamily="49" charset="-122"/>
                <a:cs typeface="Times New Roman" pitchFamily="18" charset="0"/>
              </a:defRPr>
            </a:lvl1pPr>
            <a:lvl2pPr marL="720000" indent="-270000">
              <a:lnSpc>
                <a:spcPct val="120000"/>
              </a:lnSpc>
              <a:spcBef>
                <a:spcPts val="600"/>
              </a:spcBef>
              <a:buClr>
                <a:schemeClr val="accent3">
                  <a:lumMod val="75000"/>
                </a:schemeClr>
              </a:buClr>
              <a:buFont typeface="Wingdings" panose="05000000000000000000" pitchFamily="2" charset="2"/>
              <a:buChar char="l"/>
              <a:defRPr sz="2800" b="1">
                <a:latin typeface="Times New Roman" pitchFamily="18" charset="0"/>
                <a:ea typeface="黑体" pitchFamily="49" charset="-122"/>
                <a:cs typeface="Times New Roman" pitchFamily="18" charset="0"/>
              </a:defRPr>
            </a:lvl2pPr>
            <a:lvl3pPr marL="1080000" indent="-270000">
              <a:lnSpc>
                <a:spcPct val="120000"/>
              </a:lnSpc>
              <a:spcBef>
                <a:spcPts val="600"/>
              </a:spcBef>
              <a:buFont typeface="Wingdings" panose="05000000000000000000" pitchFamily="2" charset="2"/>
              <a:buChar char="Ø"/>
              <a:defRPr sz="2800" b="1">
                <a:latin typeface="Times New Roman" pitchFamily="18" charset="0"/>
                <a:ea typeface="黑体" pitchFamily="49" charset="-122"/>
                <a:cs typeface="Times New Roman" pitchFamily="18" charset="0"/>
              </a:defRPr>
            </a:lvl3pPr>
            <a:lvl4pPr>
              <a:defRPr>
                <a:latin typeface="Times New Roman" pitchFamily="18" charset="0"/>
                <a:ea typeface="黑体" pitchFamily="49" charset="-122"/>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139584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0B934E4C-77ED-4972-B898-B968123BFEDF}" type="slidenum">
              <a:rPr lang="en-US" altLang="zh-CN" smtClean="0"/>
              <a:pPr>
                <a:defRPr/>
              </a:pPr>
              <a:t>‹#›</a:t>
            </a:fld>
            <a:endParaRPr lang="en-US" altLang="zh-CN"/>
          </a:p>
        </p:txBody>
      </p:sp>
    </p:spTree>
    <p:extLst>
      <p:ext uri="{BB962C8B-B14F-4D97-AF65-F5344CB8AC3E}">
        <p14:creationId xmlns:p14="http://schemas.microsoft.com/office/powerpoint/2010/main" val="267035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59F9983E-C343-4329-880B-B9167E9959FB}" type="slidenum">
              <a:rPr lang="en-US" altLang="zh-CN" smtClean="0"/>
              <a:pPr>
                <a:defRPr/>
              </a:pPr>
              <a:t>‹#›</a:t>
            </a:fld>
            <a:endParaRPr lang="en-US" altLang="zh-CN"/>
          </a:p>
        </p:txBody>
      </p:sp>
    </p:spTree>
    <p:extLst>
      <p:ext uri="{BB962C8B-B14F-4D97-AF65-F5344CB8AC3E}">
        <p14:creationId xmlns:p14="http://schemas.microsoft.com/office/powerpoint/2010/main" val="152394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E3E8975B-9042-4A0E-ADA6-2AC32871873D}" type="slidenum">
              <a:rPr lang="en-US" altLang="zh-CN" smtClean="0"/>
              <a:pPr>
                <a:defRPr/>
              </a:pPr>
              <a:t>‹#›</a:t>
            </a:fld>
            <a:endParaRPr lang="en-US" altLang="zh-CN"/>
          </a:p>
        </p:txBody>
      </p:sp>
    </p:spTree>
    <p:extLst>
      <p:ext uri="{BB962C8B-B14F-4D97-AF65-F5344CB8AC3E}">
        <p14:creationId xmlns:p14="http://schemas.microsoft.com/office/powerpoint/2010/main" val="83797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774B3BC-9804-4C86-8BF8-0B9C666F4C26}" type="slidenum">
              <a:rPr lang="en-US" altLang="zh-CN" smtClean="0"/>
              <a:pPr>
                <a:defRPr/>
              </a:pPr>
              <a:t>‹#›</a:t>
            </a:fld>
            <a:endParaRPr lang="en-US" altLang="zh-CN"/>
          </a:p>
        </p:txBody>
      </p:sp>
      <p:grpSp>
        <p:nvGrpSpPr>
          <p:cNvPr id="7" name="组合 6">
            <a:extLst>
              <a:ext uri="{FF2B5EF4-FFF2-40B4-BE49-F238E27FC236}">
                <a16:creationId xmlns:a16="http://schemas.microsoft.com/office/drawing/2014/main" id="{51019546-3126-47DE-9010-45F306EF28F5}"/>
              </a:ext>
            </a:extLst>
          </p:cNvPr>
          <p:cNvGrpSpPr/>
          <p:nvPr userDrawn="1"/>
        </p:nvGrpSpPr>
        <p:grpSpPr>
          <a:xfrm>
            <a:off x="-108520" y="-63388"/>
            <a:ext cx="9252520" cy="1124930"/>
            <a:chOff x="-108520" y="-63388"/>
            <a:chExt cx="9252520" cy="1124930"/>
          </a:xfrm>
        </p:grpSpPr>
        <p:sp>
          <p:nvSpPr>
            <p:cNvPr id="8" name="矩形 7">
              <a:extLst>
                <a:ext uri="{FF2B5EF4-FFF2-40B4-BE49-F238E27FC236}">
                  <a16:creationId xmlns:a16="http://schemas.microsoft.com/office/drawing/2014/main" id="{842741BB-3E1C-41F0-A594-3C36893BB340}"/>
                </a:ext>
              </a:extLst>
            </p:cNvPr>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charset="0"/>
                <a:ea typeface="宋体" pitchFamily="2" charset="-122"/>
              </a:endParaRPr>
            </a:p>
          </p:txBody>
        </p:sp>
        <p:pic>
          <p:nvPicPr>
            <p:cNvPr id="9" name="图片 8">
              <a:extLst>
                <a:ext uri="{FF2B5EF4-FFF2-40B4-BE49-F238E27FC236}">
                  <a16:creationId xmlns:a16="http://schemas.microsoft.com/office/drawing/2014/main" id="{B93C3DA3-25DE-4C88-A8ED-C995B3581749}"/>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pic>
        <p:nvPicPr>
          <p:cNvPr id="10" name="Picture 3" descr="C:\Users\shenxuan\Desktop\图片1-2.png"/>
          <p:cNvPicPr>
            <a:picLocks noChangeAspect="1" noChangeArrowheads="1"/>
          </p:cNvPicPr>
          <p:nvPr userDrawn="1"/>
        </p:nvPicPr>
        <p:blipFill>
          <a:blip r:embed="rId17"/>
          <a:srcRect/>
          <a:stretch>
            <a:fillRect/>
          </a:stretch>
        </p:blipFill>
        <p:spPr bwMode="auto">
          <a:xfrm>
            <a:off x="0" y="6507210"/>
            <a:ext cx="9155113" cy="390525"/>
          </a:xfrm>
          <a:prstGeom prst="rect">
            <a:avLst/>
          </a:prstGeom>
          <a:noFill/>
        </p:spPr>
      </p:pic>
    </p:spTree>
    <p:extLst>
      <p:ext uri="{BB962C8B-B14F-4D97-AF65-F5344CB8AC3E}">
        <p14:creationId xmlns:p14="http://schemas.microsoft.com/office/powerpoint/2010/main" val="510498732"/>
      </p:ext>
    </p:extLst>
  </p:cSld>
  <p:clrMap bg1="lt1" tx1="dk1" bg2="lt2" tx2="dk2" accent1="accent1" accent2="accent2" accent3="accent3" accent4="accent4" accent5="accent5" accent6="accent6" hlink="hlink" folHlink="folHlink"/>
  <p:sldLayoutIdLst>
    <p:sldLayoutId id="2147483698" r:id="rId1"/>
    <p:sldLayoutId id="2147483709" r:id="rId2"/>
    <p:sldLayoutId id="2147483711" r:id="rId3"/>
    <p:sldLayoutId id="2147483699" r:id="rId4"/>
    <p:sldLayoutId id="2147483700" r:id="rId5"/>
    <p:sldLayoutId id="214748371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4.png"/><Relationship Id="rId1" Type="http://schemas.openxmlformats.org/officeDocument/2006/relationships/slideLayout" Target="../slideLayouts/slideLayout5.xml"/><Relationship Id="rId5" Type="http://schemas.openxmlformats.org/officeDocument/2006/relationships/image" Target="../media/image33.sv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0.png"/><Relationship Id="rId7" Type="http://schemas.openxmlformats.org/officeDocument/2006/relationships/image" Target="../media/image37.png"/><Relationship Id="rId12" Type="http://schemas.openxmlformats.org/officeDocument/2006/relationships/image" Target="../media/image47.sv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5.png"/><Relationship Id="rId11" Type="http://schemas.openxmlformats.org/officeDocument/2006/relationships/image" Target="../media/image46.png"/><Relationship Id="rId5" Type="http://schemas.openxmlformats.org/officeDocument/2006/relationships/image" Target="../media/image44.png"/><Relationship Id="rId10" Type="http://schemas.openxmlformats.org/officeDocument/2006/relationships/image" Target="../media/image40.svg"/><Relationship Id="rId4" Type="http://schemas.openxmlformats.org/officeDocument/2006/relationships/image" Target="../media/image43.png"/><Relationship Id="rId9"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39.png"/><Relationship Id="rId18" Type="http://schemas.openxmlformats.org/officeDocument/2006/relationships/image" Target="../media/image47.svg"/><Relationship Id="rId3" Type="http://schemas.openxmlformats.org/officeDocument/2006/relationships/image" Target="../media/image18.png"/><Relationship Id="rId21" Type="http://schemas.openxmlformats.org/officeDocument/2006/relationships/image" Target="../media/image53.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46.png"/><Relationship Id="rId2" Type="http://schemas.openxmlformats.org/officeDocument/2006/relationships/image" Target="../media/image58.png"/><Relationship Id="rId16" Type="http://schemas.openxmlformats.org/officeDocument/2006/relationships/image" Target="../media/image38.svg"/><Relationship Id="rId20" Type="http://schemas.openxmlformats.org/officeDocument/2006/relationships/image" Target="../media/image51.svg"/><Relationship Id="rId1" Type="http://schemas.openxmlformats.org/officeDocument/2006/relationships/slideLayout" Target="../slideLayouts/slideLayout6.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3.png"/><Relationship Id="rId5" Type="http://schemas.openxmlformats.org/officeDocument/2006/relationships/image" Target="../media/image60.png"/><Relationship Id="rId15" Type="http://schemas.openxmlformats.org/officeDocument/2006/relationships/image" Target="../media/image37.png"/><Relationship Id="rId23" Type="http://schemas.openxmlformats.org/officeDocument/2006/relationships/image" Target="../media/image72.png"/><Relationship Id="rId10" Type="http://schemas.openxmlformats.org/officeDocument/2006/relationships/image" Target="../media/image65.png"/><Relationship Id="rId19" Type="http://schemas.openxmlformats.org/officeDocument/2006/relationships/image" Target="../media/image50.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40.svg"/><Relationship Id="rId22" Type="http://schemas.openxmlformats.org/officeDocument/2006/relationships/image" Target="../media/image54.sv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7.png"/><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9.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1" Type="http://schemas.openxmlformats.org/officeDocument/2006/relationships/slideLayout" Target="../slideLayouts/slideLayout6.xml"/><Relationship Id="rId6" Type="http://schemas.openxmlformats.org/officeDocument/2006/relationships/image" Target="../media/image69.emf"/><Relationship Id="rId5" Type="http://schemas.openxmlformats.org/officeDocument/2006/relationships/image" Target="../media/image74.png"/><Relationship Id="rId4" Type="http://schemas.openxmlformats.org/officeDocument/2006/relationships/image" Target="../media/image7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6.png"/><Relationship Id="rId1" Type="http://schemas.openxmlformats.org/officeDocument/2006/relationships/slideLayout" Target="../slideLayouts/slideLayout6.xml"/><Relationship Id="rId5" Type="http://schemas.openxmlformats.org/officeDocument/2006/relationships/image" Target="../media/image26.emf"/><Relationship Id="rId4" Type="http://schemas.openxmlformats.org/officeDocument/2006/relationships/image" Target="../media/image33.svg"/></Relationships>
</file>

<file path=ppt/slides/_rels/slide3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6.xml"/><Relationship Id="rId4" Type="http://schemas.openxmlformats.org/officeDocument/2006/relationships/image" Target="../media/image8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79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a:xfrm>
                <a:off x="179512" y="2636912"/>
                <a:ext cx="2535899" cy="1976669"/>
              </a:xfrm>
              <a:solidFill>
                <a:schemeClr val="bg1">
                  <a:lumMod val="85000"/>
                </a:schemeClr>
              </a:solidFill>
            </p:spPr>
            <p:txBody>
              <a:bodyPr>
                <a:normAutofit/>
              </a:bodyPr>
              <a:lstStyle/>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研究</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盒的规律，令</a:t>
                </a:r>
                <a14:m>
                  <m:oMath xmlns:m="http://schemas.openxmlformats.org/officeDocument/2006/math">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𝑓</m:t>
                    </m:r>
                  </m:oMath>
                </a14:m>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179512" y="2636912"/>
                <a:ext cx="2535899" cy="1976669"/>
              </a:xfrm>
              <a:blipFill>
                <a:blip r:embed="rId2"/>
                <a:stretch>
                  <a:fillRect l="-5288" t="-3086" r="-5529"/>
                </a:stretch>
              </a:blipFill>
            </p:spPr>
            <p:txBody>
              <a:bodyPr/>
              <a:lstStyle/>
              <a:p>
                <a:r>
                  <a:rPr lang="zh-CN" altLang="en-US">
                    <a:noFill/>
                  </a:rPr>
                  <a:t> </a:t>
                </a:r>
              </a:p>
            </p:txBody>
          </p:sp>
        </mc:Fallback>
      </mc:AlternateContent>
      <p:pic>
        <p:nvPicPr>
          <p:cNvPr id="3" name="图片 3">
            <a:extLst>
              <a:ext uri="{FF2B5EF4-FFF2-40B4-BE49-F238E27FC236}">
                <a16:creationId xmlns:a16="http://schemas.microsoft.com/office/drawing/2014/main" id="{812DABC4-F4E7-48C6-BDC3-FA396763E6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988840"/>
            <a:ext cx="6254268" cy="43839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箭头: 五边形 5">
            <a:extLst>
              <a:ext uri="{FF2B5EF4-FFF2-40B4-BE49-F238E27FC236}">
                <a16:creationId xmlns:a16="http://schemas.microsoft.com/office/drawing/2014/main" id="{CE89D34F-5B48-433F-A4AA-0C2D4DD056E1}"/>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Cipher-Two</a:t>
            </a:r>
            <a:endParaRPr lang="zh-CN" alt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2420888"/>
                <a:ext cx="8229600" cy="4159391"/>
              </a:xfrm>
            </p:spPr>
            <p:txBody>
              <a:bodyPr>
                <a:normAutofit lnSpcReduction="10000"/>
              </a:bodyPr>
              <a:lstStyle/>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任意选取明文</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𝑚</m:t>
                        </m:r>
                      </m:e>
                      <m:sub>
                        <m:r>
                          <a:rPr lang="en-US" altLang="zh-CN" sz="3200" b="0" i="1" smtClean="0">
                            <a:latin typeface="Cambria Math" panose="02040503050406030204" pitchFamily="18" charset="0"/>
                          </a:rPr>
                          <m:t>0</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𝑚</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𝑚</m:t>
                        </m:r>
                      </m:e>
                      <m:sub>
                        <m:r>
                          <a:rPr lang="en-US" altLang="zh-CN" sz="3200" b="0" i="1" smtClean="0">
                            <a:latin typeface="Cambria Math" panose="02040503050406030204" pitchFamily="18" charset="0"/>
                          </a:rPr>
                          <m:t>0</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𝑓</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，获取对应的密文</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0</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oMath>
                </a14:m>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猜测所有可能</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𝑘</m:t>
                        </m:r>
                      </m:e>
                      <m:sub>
                        <m:r>
                          <a:rPr lang="en-US" altLang="zh-CN" sz="3200" b="0" i="1" smtClean="0">
                            <a:latin typeface="Cambria Math" panose="02040503050406030204" pitchFamily="18" charset="0"/>
                          </a:rPr>
                          <m:t>2</m:t>
                        </m:r>
                      </m:sub>
                    </m:sSub>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，并且对每一个可能的密钥绑定一个计数器（初始化为零）。</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对于确定的猜测值，计算</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𝑣</m:t>
                        </m:r>
                      </m:e>
                      <m:sub>
                        <m:r>
                          <a:rPr lang="en-US" altLang="zh-CN" sz="3200" b="0" i="1" smtClean="0">
                            <a:latin typeface="Cambria Math" panose="02040503050406030204" pitchFamily="18" charset="0"/>
                          </a:rPr>
                          <m:t>0</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𝑣</m:t>
                        </m:r>
                      </m:e>
                      <m:sub>
                        <m:r>
                          <a:rPr lang="en-US" altLang="zh-CN" sz="3200" b="0" i="1" smtClean="0">
                            <a:latin typeface="Cambria Math" panose="02040503050406030204" pitchFamily="18" charset="0"/>
                          </a:rPr>
                          <m:t>1</m:t>
                        </m:r>
                      </m:sub>
                    </m:sSub>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，如果该值等于</a:t>
                </a:r>
                <a14:m>
                  <m:oMath xmlns:m="http://schemas.openxmlformats.org/officeDocument/2006/math">
                    <m:r>
                      <a:rPr lang="en-US" altLang="zh-CN" sz="3200" b="0" i="1" smtClean="0">
                        <a:latin typeface="Cambria Math" panose="02040503050406030204" pitchFamily="18" charset="0"/>
                      </a:rPr>
                      <m:t>𝑓</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，则将对应的计算器</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，否则不加。</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2420888"/>
                <a:ext cx="8229600" cy="4159391"/>
              </a:xfrm>
              <a:blipFill>
                <a:blip r:embed="rId2"/>
                <a:stretch>
                  <a:fillRect l="-1704" t="-2346" r="-185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9D181A3-30AD-4A26-830B-F6193DA6DD45}"/>
              </a:ext>
            </a:extLst>
          </p:cNvPr>
          <p:cNvPicPr>
            <a:picLocks noChangeAspect="1"/>
          </p:cNvPicPr>
          <p:nvPr/>
        </p:nvPicPr>
        <p:blipFill>
          <a:blip r:embed="rId3"/>
          <a:stretch>
            <a:fillRect/>
          </a:stretch>
        </p:blipFill>
        <p:spPr>
          <a:xfrm>
            <a:off x="4427984" y="980728"/>
            <a:ext cx="4485177" cy="1080120"/>
          </a:xfrm>
          <a:prstGeom prst="rect">
            <a:avLst/>
          </a:prstGeom>
          <a:ln>
            <a:noFill/>
          </a:ln>
          <a:effectLst>
            <a:outerShdw blurRad="292100" dist="139700" dir="2700000" algn="tl" rotWithShape="0">
              <a:srgbClr val="333333">
                <a:alpha val="65000"/>
              </a:srgbClr>
            </a:outerShdw>
          </a:effectLst>
        </p:spPr>
      </p:pic>
      <p:sp>
        <p:nvSpPr>
          <p:cNvPr id="5" name="箭头: 五边形 4">
            <a:extLst>
              <a:ext uri="{FF2B5EF4-FFF2-40B4-BE49-F238E27FC236}">
                <a16:creationId xmlns:a16="http://schemas.microsoft.com/office/drawing/2014/main" id="{AD0CC920-76D3-43C0-9D63-63FC1AA4BD2F}"/>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Cipher-Two</a:t>
            </a:r>
            <a:endParaRPr lang="zh-CN" altLang="en-US" sz="3600" dirty="0"/>
          </a:p>
        </p:txBody>
      </p:sp>
    </p:spTree>
    <p:extLst>
      <p:ext uri="{BB962C8B-B14F-4D97-AF65-F5344CB8AC3E}">
        <p14:creationId xmlns:p14="http://schemas.microsoft.com/office/powerpoint/2010/main" val="250444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44824"/>
                <a:ext cx="8229600" cy="4824000"/>
              </a:xfrm>
            </p:spPr>
            <p:txBody>
              <a:bodyPr>
                <a:normAutofit/>
              </a:bodyPr>
              <a:lstStyle/>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如果密钥猜测正确，则以</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概率</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10/16</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取值为</a:t>
                </a:r>
                <a14:m>
                  <m:oMath xmlns:m="http://schemas.openxmlformats.org/officeDocument/2006/math">
                    <m:r>
                      <a:rPr lang="en-US" altLang="zh-CN" sz="3200" b="0" i="1" smtClean="0">
                        <a:latin typeface="Cambria Math" panose="02040503050406030204" pitchFamily="18" charset="0"/>
                      </a:rPr>
                      <m:t>𝑓</m:t>
                    </m:r>
                    <m:r>
                      <a:rPr lang="en-US" altLang="zh-CN" sz="3200" b="0" i="1" smtClean="0">
                        <a:latin typeface="Cambria Math" panose="02040503050406030204" pitchFamily="18" charset="0"/>
                      </a:rPr>
                      <m:t>.</m:t>
                    </m:r>
                  </m:oMath>
                </a14:m>
                <a:endParaRPr lang="en-US" altLang="zh-CN" sz="3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如果密钥猜测错误，则以</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概率</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1/16</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取值为</a:t>
                </a:r>
                <a14:m>
                  <m:oMath xmlns:m="http://schemas.openxmlformats.org/officeDocument/2006/math">
                    <m:r>
                      <a:rPr lang="en-US" altLang="zh-CN" sz="3200" b="0" i="1" smtClean="0">
                        <a:latin typeface="Cambria Math" panose="02040503050406030204" pitchFamily="18" charset="0"/>
                      </a:rPr>
                      <m:t>𝑓</m:t>
                    </m:r>
                    <m:r>
                      <a:rPr lang="en-US" altLang="zh-CN" sz="3200" b="0" i="1" smtClean="0">
                        <a:latin typeface="Cambria Math" panose="02040503050406030204" pitchFamily="18" charset="0"/>
                      </a:rPr>
                      <m:t>.</m:t>
                    </m:r>
                  </m:oMath>
                </a14:m>
                <a:endParaRPr lang="en-US" altLang="zh-CN" sz="3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计数器显著大于其它计数器对应的密钥</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即为正确的</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𝑘</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oMath>
                </a14:m>
                <a:endParaRPr lang="en-US" altLang="zh-CN" sz="3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也可以选取其他差分。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44824"/>
                <a:ext cx="8229600" cy="4824000"/>
              </a:xfrm>
              <a:blipFill>
                <a:blip r:embed="rId2"/>
                <a:stretch>
                  <a:fillRect l="-1630" t="-1264" r="-444"/>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5A1E6769-E62F-4FB2-A586-9D7BD7B12087}"/>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Cipher-Two</a:t>
            </a:r>
            <a:endParaRPr lang="zh-CN" altLang="en-US" sz="3600" dirty="0"/>
          </a:p>
        </p:txBody>
      </p:sp>
    </p:spTree>
    <p:extLst>
      <p:ext uri="{BB962C8B-B14F-4D97-AF65-F5344CB8AC3E}">
        <p14:creationId xmlns:p14="http://schemas.microsoft.com/office/powerpoint/2010/main" val="991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五边形 3">
            <a:extLst>
              <a:ext uri="{FF2B5EF4-FFF2-40B4-BE49-F238E27FC236}">
                <a16:creationId xmlns:a16="http://schemas.microsoft.com/office/drawing/2014/main" id="{DC37F68B-496D-4EDB-B962-C18625C0B508}"/>
              </a:ext>
            </a:extLst>
          </p:cNvPr>
          <p:cNvSpPr/>
          <p:nvPr/>
        </p:nvSpPr>
        <p:spPr>
          <a:xfrm>
            <a:off x="251520" y="2564904"/>
            <a:ext cx="2880320" cy="2232248"/>
          </a:xfrm>
          <a:prstGeom prst="homePlate">
            <a:avLst>
              <a:gd name="adj" fmla="val 25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3">
            <a:extLst>
              <a:ext uri="{FF2B5EF4-FFF2-40B4-BE49-F238E27FC236}">
                <a16:creationId xmlns:a16="http://schemas.microsoft.com/office/drawing/2014/main" id="{BECEADC1-0527-47F5-B817-53991FA882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7986" y="1059677"/>
            <a:ext cx="5627936" cy="51122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a:extLst>
              <a:ext uri="{FF2B5EF4-FFF2-40B4-BE49-F238E27FC236}">
                <a16:creationId xmlns:a16="http://schemas.microsoft.com/office/drawing/2014/main" id="{DD6E3715-6927-4EC5-9EC4-57623DD71BFA}"/>
              </a:ext>
            </a:extLst>
          </p:cNvPr>
          <p:cNvSpPr>
            <a:spLocks noGrp="1"/>
          </p:cNvSpPr>
          <p:nvPr>
            <p:ph idx="1"/>
          </p:nvPr>
        </p:nvSpPr>
        <p:spPr>
          <a:xfrm>
            <a:off x="539552" y="2999229"/>
            <a:ext cx="2396952" cy="1233190"/>
          </a:xfrm>
        </p:spPr>
        <p:txBody>
          <a:bodyPr/>
          <a:lstStyle/>
          <a:p>
            <a:r>
              <a:rPr lang="en-US" altLang="zh-CN" dirty="0">
                <a:solidFill>
                  <a:schemeClr val="bg1"/>
                </a:solidFill>
              </a:rPr>
              <a:t>S</a:t>
            </a:r>
            <a:r>
              <a:rPr lang="zh-CN" altLang="en-US" dirty="0">
                <a:solidFill>
                  <a:schemeClr val="bg1"/>
                </a:solidFill>
              </a:rPr>
              <a:t>盒的差分分布表</a:t>
            </a:r>
          </a:p>
        </p:txBody>
      </p:sp>
      <p:sp>
        <p:nvSpPr>
          <p:cNvPr id="6" name="箭头: 五边形 5">
            <a:extLst>
              <a:ext uri="{FF2B5EF4-FFF2-40B4-BE49-F238E27FC236}">
                <a16:creationId xmlns:a16="http://schemas.microsoft.com/office/drawing/2014/main" id="{22CE1AE2-1E1A-4332-917D-A71E842FF1D5}"/>
              </a:ext>
            </a:extLst>
          </p:cNvPr>
          <p:cNvSpPr/>
          <p:nvPr/>
        </p:nvSpPr>
        <p:spPr>
          <a:xfrm>
            <a:off x="311459" y="1050408"/>
            <a:ext cx="2760442"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Cipher-Two</a:t>
            </a:r>
            <a:endParaRPr lang="zh-CN" alt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617117754"/>
              </p:ext>
            </p:extLst>
          </p:nvPr>
        </p:nvGraphicFramePr>
        <p:xfrm>
          <a:off x="1259632" y="3974732"/>
          <a:ext cx="6957187" cy="995106"/>
        </p:xfrm>
        <a:graphic>
          <a:graphicData uri="http://schemas.openxmlformats.org/drawingml/2006/table">
            <a:tbl>
              <a:tblPr firstRow="1" bandRow="1">
                <a:tableStyleId>{073A0DAA-6AF3-43AB-8588-CEC1D06C72B9}</a:tableStyleId>
              </a:tblPr>
              <a:tblGrid>
                <a:gridCol w="780630">
                  <a:extLst>
                    <a:ext uri="{9D8B030D-6E8A-4147-A177-3AD203B41FA5}">
                      <a16:colId xmlns:a16="http://schemas.microsoft.com/office/drawing/2014/main" val="827707557"/>
                    </a:ext>
                  </a:extLst>
                </a:gridCol>
                <a:gridCol w="383258">
                  <a:extLst>
                    <a:ext uri="{9D8B030D-6E8A-4147-A177-3AD203B41FA5}">
                      <a16:colId xmlns:a16="http://schemas.microsoft.com/office/drawing/2014/main" val="683027671"/>
                    </a:ext>
                  </a:extLst>
                </a:gridCol>
                <a:gridCol w="383258">
                  <a:extLst>
                    <a:ext uri="{9D8B030D-6E8A-4147-A177-3AD203B41FA5}">
                      <a16:colId xmlns:a16="http://schemas.microsoft.com/office/drawing/2014/main" val="1630447173"/>
                    </a:ext>
                  </a:extLst>
                </a:gridCol>
                <a:gridCol w="383258">
                  <a:extLst>
                    <a:ext uri="{9D8B030D-6E8A-4147-A177-3AD203B41FA5}">
                      <a16:colId xmlns:a16="http://schemas.microsoft.com/office/drawing/2014/main" val="2027329366"/>
                    </a:ext>
                  </a:extLst>
                </a:gridCol>
                <a:gridCol w="383258">
                  <a:extLst>
                    <a:ext uri="{9D8B030D-6E8A-4147-A177-3AD203B41FA5}">
                      <a16:colId xmlns:a16="http://schemas.microsoft.com/office/drawing/2014/main" val="3932312806"/>
                    </a:ext>
                  </a:extLst>
                </a:gridCol>
                <a:gridCol w="383258">
                  <a:extLst>
                    <a:ext uri="{9D8B030D-6E8A-4147-A177-3AD203B41FA5}">
                      <a16:colId xmlns:a16="http://schemas.microsoft.com/office/drawing/2014/main" val="2947486641"/>
                    </a:ext>
                  </a:extLst>
                </a:gridCol>
                <a:gridCol w="383258">
                  <a:extLst>
                    <a:ext uri="{9D8B030D-6E8A-4147-A177-3AD203B41FA5}">
                      <a16:colId xmlns:a16="http://schemas.microsoft.com/office/drawing/2014/main" val="1770517036"/>
                    </a:ext>
                  </a:extLst>
                </a:gridCol>
                <a:gridCol w="383258">
                  <a:extLst>
                    <a:ext uri="{9D8B030D-6E8A-4147-A177-3AD203B41FA5}">
                      <a16:colId xmlns:a16="http://schemas.microsoft.com/office/drawing/2014/main" val="4258226921"/>
                    </a:ext>
                  </a:extLst>
                </a:gridCol>
                <a:gridCol w="354330">
                  <a:extLst>
                    <a:ext uri="{9D8B030D-6E8A-4147-A177-3AD203B41FA5}">
                      <a16:colId xmlns:a16="http://schemas.microsoft.com/office/drawing/2014/main" val="642251063"/>
                    </a:ext>
                  </a:extLst>
                </a:gridCol>
                <a:gridCol w="485543">
                  <a:extLst>
                    <a:ext uri="{9D8B030D-6E8A-4147-A177-3AD203B41FA5}">
                      <a16:colId xmlns:a16="http://schemas.microsoft.com/office/drawing/2014/main" val="1355923829"/>
                    </a:ext>
                  </a:extLst>
                </a:gridCol>
                <a:gridCol w="354330">
                  <a:extLst>
                    <a:ext uri="{9D8B030D-6E8A-4147-A177-3AD203B41FA5}">
                      <a16:colId xmlns:a16="http://schemas.microsoft.com/office/drawing/2014/main" val="1045193795"/>
                    </a:ext>
                  </a:extLst>
                </a:gridCol>
                <a:gridCol w="383258">
                  <a:extLst>
                    <a:ext uri="{9D8B030D-6E8A-4147-A177-3AD203B41FA5}">
                      <a16:colId xmlns:a16="http://schemas.microsoft.com/office/drawing/2014/main" val="2811009196"/>
                    </a:ext>
                  </a:extLst>
                </a:gridCol>
                <a:gridCol w="383258">
                  <a:extLst>
                    <a:ext uri="{9D8B030D-6E8A-4147-A177-3AD203B41FA5}">
                      <a16:colId xmlns:a16="http://schemas.microsoft.com/office/drawing/2014/main" val="1012901330"/>
                    </a:ext>
                  </a:extLst>
                </a:gridCol>
                <a:gridCol w="383258">
                  <a:extLst>
                    <a:ext uri="{9D8B030D-6E8A-4147-A177-3AD203B41FA5}">
                      <a16:colId xmlns:a16="http://schemas.microsoft.com/office/drawing/2014/main" val="2972011116"/>
                    </a:ext>
                  </a:extLst>
                </a:gridCol>
                <a:gridCol w="383258">
                  <a:extLst>
                    <a:ext uri="{9D8B030D-6E8A-4147-A177-3AD203B41FA5}">
                      <a16:colId xmlns:a16="http://schemas.microsoft.com/office/drawing/2014/main" val="3639625823"/>
                    </a:ext>
                  </a:extLst>
                </a:gridCol>
                <a:gridCol w="383258">
                  <a:extLst>
                    <a:ext uri="{9D8B030D-6E8A-4147-A177-3AD203B41FA5}">
                      <a16:colId xmlns:a16="http://schemas.microsoft.com/office/drawing/2014/main" val="1084586764"/>
                    </a:ext>
                  </a:extLst>
                </a:gridCol>
                <a:gridCol w="383258">
                  <a:extLst>
                    <a:ext uri="{9D8B030D-6E8A-4147-A177-3AD203B41FA5}">
                      <a16:colId xmlns:a16="http://schemas.microsoft.com/office/drawing/2014/main" val="2078060353"/>
                    </a:ext>
                  </a:extLst>
                </a:gridCol>
              </a:tblGrid>
              <a:tr h="497553">
                <a:tc>
                  <a:txBody>
                    <a:bodyPr/>
                    <a:lstStyle/>
                    <a:p>
                      <a:endParaRPr lang="zh-CN"/>
                    </a:p>
                  </a:txBody>
                  <a:tcPr anchor="ctr">
                    <a:blipFill>
                      <a:blip r:embed="rId2"/>
                      <a:stretch>
                        <a:fillRect l="-781" t="-1220" r="-795313" b="-106098"/>
                      </a:stretch>
                    </a:blipFill>
                  </a:tcP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1775358925"/>
                  </a:ext>
                </a:extLst>
              </a:tr>
              <a:tr h="497553">
                <a:tc>
                  <a:txBody>
                    <a:bodyPr/>
                    <a:lstStyle/>
                    <a:p>
                      <a:endParaRPr lang="zh-CN"/>
                    </a:p>
                  </a:txBody>
                  <a:tcPr anchor="ctr">
                    <a:blipFill>
                      <a:blip r:embed="rId2"/>
                      <a:stretch>
                        <a:fillRect l="-781" t="-101220" r="-795313" b="-6098"/>
                      </a:stretch>
                    </a:blipFill>
                  </a:tcPr>
                </a:tc>
                <a:tc>
                  <a:txBody>
                    <a:bodyPr/>
                    <a:lstStyle/>
                    <a:p>
                      <a:pPr algn="ctr"/>
                      <a:r>
                        <a:rPr lang="en-US" altLang="zh-CN" dirty="0"/>
                        <a:t>6</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f</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b</a:t>
                      </a:r>
                      <a:endParaRPr lang="zh-CN" altLang="en-US" dirty="0"/>
                    </a:p>
                  </a:txBody>
                  <a:tcPr anchor="ctr"/>
                </a:tc>
                <a:extLst>
                  <a:ext uri="{0D108BD9-81ED-4DB2-BD59-A6C34878D82A}">
                    <a16:rowId xmlns:a16="http://schemas.microsoft.com/office/drawing/2014/main" val="83352767"/>
                  </a:ext>
                </a:extLst>
              </a:tr>
            </a:tbl>
          </a:graphicData>
        </a:graphic>
      </p:graphicFrame>
      <p:pic>
        <p:nvPicPr>
          <p:cNvPr id="8" name="图片 7">
            <a:extLst>
              <a:ext uri="{FF2B5EF4-FFF2-40B4-BE49-F238E27FC236}">
                <a16:creationId xmlns:a16="http://schemas.microsoft.com/office/drawing/2014/main" id="{F0477B21-C826-43CC-A3E4-1A7775C37199}"/>
              </a:ext>
            </a:extLst>
          </p:cNvPr>
          <p:cNvPicPr>
            <a:picLocks noChangeAspect="1"/>
          </p:cNvPicPr>
          <p:nvPr/>
        </p:nvPicPr>
        <p:blipFill>
          <a:blip r:embed="rId3"/>
          <a:stretch>
            <a:fillRect/>
          </a:stretch>
        </p:blipFill>
        <p:spPr>
          <a:xfrm>
            <a:off x="323528" y="2119553"/>
            <a:ext cx="8602275" cy="150516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11039916-7635-4F7F-B92D-E98C949BE89C}"/>
                  </a:ext>
                </a:extLst>
              </p:cNvPr>
              <p:cNvSpPr txBox="1">
                <a:spLocks/>
              </p:cNvSpPr>
              <p:nvPr/>
            </p:nvSpPr>
            <p:spPr>
              <a:xfrm>
                <a:off x="1115616" y="5229200"/>
                <a:ext cx="8229600" cy="792088"/>
              </a:xfrm>
              <a:prstGeom prst="rect">
                <a:avLst/>
              </a:prstGeom>
            </p:spPr>
            <p:txBody>
              <a:bodyPr vert="horz" lIns="91440" tIns="45720" rIns="91440" bIns="45720" rtlCol="0">
                <a:normAutofit/>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14:m>
                  <m:oMath xmlns:m="http://schemas.openxmlformats.org/officeDocument/2006/math">
                    <m:sSub>
                      <m:sSubPr>
                        <m:ctrlPr>
                          <a:rPr kumimoji="0" lang="en-US" altLang="zh-CN" i="1" smtClean="0">
                            <a:latin typeface="Cambria Math" panose="02040503050406030204" pitchFamily="18" charset="0"/>
                            <a:ea typeface="宋体" panose="02010600030101010101" pitchFamily="2" charset="-122"/>
                          </a:rPr>
                        </m:ctrlPr>
                      </m:sSubPr>
                      <m:e>
                        <m:r>
                          <a:rPr kumimoji="0" lang="en-US" altLang="zh-CN" i="1" smtClean="0">
                            <a:latin typeface="Cambria Math" panose="02040503050406030204" pitchFamily="18" charset="0"/>
                            <a:ea typeface="宋体" panose="02010600030101010101" pitchFamily="2" charset="-122"/>
                          </a:rPr>
                          <m:t>𝒌</m:t>
                        </m:r>
                      </m:e>
                      <m:sub>
                        <m:r>
                          <a:rPr kumimoji="0" lang="en-US" altLang="zh-CN" i="1" smtClean="0">
                            <a:latin typeface="Cambria Math" panose="02040503050406030204" pitchFamily="18" charset="0"/>
                            <a:ea typeface="宋体" panose="02010600030101010101" pitchFamily="2" charset="-122"/>
                          </a:rPr>
                          <m:t>𝟎</m:t>
                        </m:r>
                      </m:sub>
                    </m:sSub>
                    <m:r>
                      <a:rPr kumimoji="0" lang="en-US" altLang="zh-CN" i="1" smtClean="0">
                        <a:latin typeface="Cambria Math" panose="02040503050406030204" pitchFamily="18" charset="0"/>
                        <a:ea typeface="宋体" panose="02010600030101010101" pitchFamily="2" charset="-122"/>
                      </a:rPr>
                      <m:t>,</m:t>
                    </m:r>
                    <m:sSub>
                      <m:sSubPr>
                        <m:ctrlPr>
                          <a:rPr kumimoji="0" lang="en-US" altLang="zh-CN" i="1" smtClean="0">
                            <a:latin typeface="Cambria Math" panose="02040503050406030204" pitchFamily="18" charset="0"/>
                            <a:ea typeface="宋体" panose="02010600030101010101" pitchFamily="2" charset="-122"/>
                          </a:rPr>
                        </m:ctrlPr>
                      </m:sSubPr>
                      <m:e>
                        <m:r>
                          <a:rPr kumimoji="0" lang="en-US" altLang="zh-CN" i="1" smtClean="0">
                            <a:latin typeface="Cambria Math" panose="02040503050406030204" pitchFamily="18" charset="0"/>
                            <a:ea typeface="宋体" panose="02010600030101010101" pitchFamily="2" charset="-122"/>
                          </a:rPr>
                          <m:t>𝒌</m:t>
                        </m:r>
                      </m:e>
                      <m:sub>
                        <m:r>
                          <a:rPr kumimoji="0" lang="en-US" altLang="zh-CN" i="1" smtClean="0">
                            <a:latin typeface="Cambria Math" panose="02040503050406030204" pitchFamily="18" charset="0"/>
                            <a:ea typeface="宋体" panose="02010600030101010101" pitchFamily="2" charset="-122"/>
                          </a:rPr>
                          <m:t>𝟏</m:t>
                        </m:r>
                      </m:sub>
                    </m:sSub>
                    <m:r>
                      <a:rPr kumimoji="0" lang="en-US" altLang="zh-CN" i="1" smtClean="0">
                        <a:latin typeface="Cambria Math" panose="02040503050406030204" pitchFamily="18" charset="0"/>
                        <a:ea typeface="宋体" panose="02010600030101010101" pitchFamily="2" charset="-122"/>
                      </a:rPr>
                      <m:t>,</m:t>
                    </m:r>
                    <m:sSub>
                      <m:sSubPr>
                        <m:ctrlPr>
                          <a:rPr kumimoji="0" lang="en-US" altLang="zh-CN" i="1" smtClean="0">
                            <a:latin typeface="Cambria Math" panose="02040503050406030204" pitchFamily="18" charset="0"/>
                            <a:ea typeface="宋体" panose="02010600030101010101" pitchFamily="2" charset="-122"/>
                          </a:rPr>
                        </m:ctrlPr>
                      </m:sSubPr>
                      <m:e>
                        <m:r>
                          <a:rPr kumimoji="0" lang="en-US" altLang="zh-CN" i="1" smtClean="0">
                            <a:latin typeface="Cambria Math" panose="02040503050406030204" pitchFamily="18" charset="0"/>
                            <a:ea typeface="宋体" panose="02010600030101010101" pitchFamily="2" charset="-122"/>
                          </a:rPr>
                          <m:t>𝒌</m:t>
                        </m:r>
                      </m:e>
                      <m:sub>
                        <m:r>
                          <a:rPr kumimoji="0" lang="en-US" altLang="zh-CN" i="1" smtClean="0">
                            <a:latin typeface="Cambria Math" panose="02040503050406030204" pitchFamily="18" charset="0"/>
                            <a:ea typeface="宋体" panose="02010600030101010101" pitchFamily="2" charset="-122"/>
                          </a:rPr>
                          <m:t>𝟐</m:t>
                        </m:r>
                      </m:sub>
                    </m:sSub>
                  </m:oMath>
                </a14:m>
                <a:r>
                  <a:rPr kumimoji="0" lang="en-US" altLang="zh-CN" dirty="0">
                    <a:ea typeface="宋体" panose="02010600030101010101" pitchFamily="2" charset="-122"/>
                  </a:rPr>
                  <a:t> </a:t>
                </a:r>
                <a:r>
                  <a:rPr kumimoji="0" lang="zh-CN" altLang="en-US" dirty="0">
                    <a:ea typeface="宋体" panose="02010600030101010101" pitchFamily="2" charset="-122"/>
                  </a:rPr>
                  <a:t>为随机轮子密钥</a:t>
                </a:r>
                <a:endParaRPr kumimoji="0" lang="en-US" altLang="zh-CN" dirty="0">
                  <a:ea typeface="宋体" panose="02010600030101010101" pitchFamily="2" charset="-122"/>
                </a:endParaRPr>
              </a:p>
            </p:txBody>
          </p:sp>
        </mc:Choice>
        <mc:Fallback xmlns="">
          <p:sp>
            <p:nvSpPr>
              <p:cNvPr id="7" name="内容占位符 2">
                <a:extLst>
                  <a:ext uri="{FF2B5EF4-FFF2-40B4-BE49-F238E27FC236}">
                    <a16:creationId xmlns:a16="http://schemas.microsoft.com/office/drawing/2014/main" id="{11039916-7635-4F7F-B92D-E98C949BE89C}"/>
                  </a:ext>
                </a:extLst>
              </p:cNvPr>
              <p:cNvSpPr txBox="1">
                <a:spLocks noRot="1" noChangeAspect="1" noMove="1" noResize="1" noEditPoints="1" noAdjustHandles="1" noChangeArrowheads="1" noChangeShapeType="1" noTextEdit="1"/>
              </p:cNvSpPr>
              <p:nvPr/>
            </p:nvSpPr>
            <p:spPr>
              <a:xfrm>
                <a:off x="1115616" y="5229200"/>
                <a:ext cx="8229600" cy="792088"/>
              </a:xfrm>
              <a:prstGeom prst="rect">
                <a:avLst/>
              </a:prstGeom>
              <a:blipFill>
                <a:blip r:embed="rId4"/>
                <a:stretch>
                  <a:fillRect t="-7692" b="-769"/>
                </a:stretch>
              </a:blipFill>
            </p:spPr>
            <p:txBody>
              <a:bodyPr/>
              <a:lstStyle/>
              <a:p>
                <a:r>
                  <a:rPr lang="zh-CN" altLang="en-US">
                    <a:noFill/>
                  </a:rPr>
                  <a:t> </a:t>
                </a:r>
              </a:p>
            </p:txBody>
          </p:sp>
        </mc:Fallback>
      </mc:AlternateContent>
      <p:sp>
        <p:nvSpPr>
          <p:cNvPr id="9" name="箭头: 五边形 8">
            <a:extLst>
              <a:ext uri="{FF2B5EF4-FFF2-40B4-BE49-F238E27FC236}">
                <a16:creationId xmlns:a16="http://schemas.microsoft.com/office/drawing/2014/main" id="{9EE25FEF-562D-4AE1-BD22-B9EA67E60D54}"/>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Cipher-Three</a:t>
            </a:r>
            <a:endParaRPr lang="zh-CN" alt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B23EFE45-618F-4F92-A9C5-5645D69515D1}"/>
              </a:ext>
            </a:extLst>
          </p:cNvPr>
          <p:cNvSpPr/>
          <p:nvPr/>
        </p:nvSpPr>
        <p:spPr>
          <a:xfrm>
            <a:off x="1403648" y="3356992"/>
            <a:ext cx="6552728" cy="716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46275"/>
                <a:ext cx="8579296" cy="4363045"/>
              </a:xfrm>
            </p:spPr>
            <p:txBody>
              <a:bodyPr/>
              <a:lstStyle/>
              <a:p>
                <a:pPr>
                  <a:spcAft>
                    <a:spcPts val="1800"/>
                  </a:spcAft>
                </a:pPr>
                <a:r>
                  <a:rPr lang="zh-CN" altLang="en-US" dirty="0">
                    <a:ea typeface="宋体" panose="02010600030101010101" pitchFamily="2" charset="-122"/>
                  </a:rPr>
                  <a:t>如果</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盒两个输入的差分为</a:t>
                </a:r>
                <a14:m>
                  <m:oMath xmlns:m="http://schemas.openxmlformats.org/officeDocument/2006/math">
                    <m:r>
                      <a:rPr lang="en-US" altLang="zh-CN" sz="3200" b="0" i="1" smtClean="0">
                        <a:latin typeface="Cambria Math" panose="02040503050406030204" pitchFamily="18" charset="0"/>
                      </a:rPr>
                      <m:t>𝛼</m:t>
                    </m:r>
                    <m:r>
                      <a:rPr lang="zh-CN" altLang="en-US" sz="3200" i="1">
                        <a:latin typeface="Cambria Math" panose="02040503050406030204" pitchFamily="18" charset="0"/>
                      </a:rPr>
                      <m:t>，其对应</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盒的输出差分为</a:t>
                </a:r>
                <a14:m>
                  <m:oMath xmlns:m="http://schemas.openxmlformats.org/officeDocument/2006/math">
                    <m:r>
                      <m:rPr>
                        <m:sty m:val="p"/>
                      </m:rPr>
                      <a:rPr lang="en-US" altLang="zh-CN" sz="3200" b="0" i="1" smtClean="0">
                        <a:latin typeface="Cambria Math" panose="02040503050406030204" pitchFamily="18" charset="0"/>
                      </a:rPr>
                      <m:t>β</m:t>
                    </m:r>
                  </m:oMath>
                </a14:m>
                <a:endParaRPr lang="en-US" altLang="zh-CN" sz="32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1800"/>
                  </a:spcBef>
                  <a:spcAft>
                    <a:spcPts val="1800"/>
                  </a:spcAft>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𝑚</m:t>
                          </m:r>
                        </m:e>
                        <m:sub>
                          <m:r>
                            <a:rPr lang="en-US" altLang="zh-CN">
                              <a:latin typeface="Cambria Math" panose="02040503050406030204" pitchFamily="18" charset="0"/>
                              <a:ea typeface="宋体" panose="02010600030101010101" pitchFamily="2" charset="-122"/>
                            </a:rPr>
                            <m:t>0</m:t>
                          </m:r>
                        </m:sub>
                      </m:sSub>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𝑚</m:t>
                          </m:r>
                        </m:e>
                        <m:sub>
                          <m:r>
                            <a:rPr lang="en-US" altLang="zh-CN">
                              <a:latin typeface="Cambria Math" panose="02040503050406030204" pitchFamily="18" charset="0"/>
                              <a:ea typeface="宋体" panose="02010600030101010101" pitchFamily="2" charset="-122"/>
                            </a:rPr>
                            <m:t>1</m:t>
                          </m:r>
                        </m:sub>
                      </m:sSub>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𝛼</m:t>
                      </m:r>
                      <m:r>
                        <a:rPr lang="en-US" altLang="zh-CN">
                          <a:latin typeface="Cambria Math" panose="02040503050406030204" pitchFamily="18" charset="0"/>
                          <a:ea typeface="宋体" panose="02010600030101010101" pitchFamily="2" charset="-122"/>
                        </a:rPr>
                        <m:t>, </m:t>
                      </m:r>
                      <m:r>
                        <a:rPr lang="en-US" altLang="zh-CN">
                          <a:latin typeface="Cambria Math" panose="02040503050406030204" pitchFamily="18" charset="0"/>
                          <a:ea typeface="宋体" panose="02010600030101010101" pitchFamily="2" charset="-122"/>
                        </a:rPr>
                        <m:t>𝑆</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𝑚</m:t>
                              </m:r>
                            </m:e>
                            <m:sub>
                              <m:r>
                                <a:rPr lang="en-US" altLang="zh-CN">
                                  <a:latin typeface="Cambria Math" panose="02040503050406030204" pitchFamily="18" charset="0"/>
                                  <a:ea typeface="宋体" panose="02010600030101010101" pitchFamily="2" charset="-122"/>
                                </a:rPr>
                                <m:t>0</m:t>
                              </m:r>
                            </m:sub>
                          </m:sSub>
                        </m:e>
                      </m:d>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𝑆</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𝑚</m:t>
                              </m:r>
                            </m:e>
                            <m:sub>
                              <m:r>
                                <a:rPr lang="en-US" altLang="zh-CN">
                                  <a:latin typeface="Cambria Math" panose="02040503050406030204" pitchFamily="18" charset="0"/>
                                  <a:ea typeface="宋体" panose="02010600030101010101" pitchFamily="2" charset="-122"/>
                                </a:rPr>
                                <m:t>1</m:t>
                              </m:r>
                            </m:sub>
                          </m:sSub>
                        </m:e>
                      </m:d>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𝛽</m:t>
                      </m:r>
                    </m:oMath>
                  </m:oMathPara>
                </a14:m>
                <a:endParaRPr lang="en-US" altLang="zh-CN" dirty="0">
                  <a:ea typeface="宋体" panose="02010600030101010101" pitchFamily="2" charset="-122"/>
                </a:endParaRPr>
              </a:p>
              <a:p>
                <a:pPr marL="0" indent="0">
                  <a:buNone/>
                </a:pPr>
                <a:r>
                  <a:rPr lang="zh-CN" altLang="en-US" dirty="0">
                    <a:ea typeface="宋体" panose="02010600030101010101" pitchFamily="2" charset="-122"/>
                  </a:rPr>
                  <a:t>     那么称</a:t>
                </a:r>
                <a14:m>
                  <m:oMath xmlns:m="http://schemas.openxmlformats.org/officeDocument/2006/math">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𝛼</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𝛽</m:t>
                        </m:r>
                      </m:e>
                    </m:d>
                  </m:oMath>
                </a14:m>
                <a:r>
                  <a:rPr lang="zh-CN" altLang="en-US" dirty="0">
                    <a:ea typeface="宋体" panose="02010600030101010101" pitchFamily="2" charset="-122"/>
                  </a:rPr>
                  <a:t>为</a:t>
                </a:r>
                <a:r>
                  <a:rPr lang="en-US" altLang="zh-CN" dirty="0">
                    <a:ea typeface="宋体" panose="02010600030101010101" pitchFamily="2" charset="-122"/>
                  </a:rPr>
                  <a:t>S</a:t>
                </a:r>
                <a:r>
                  <a:rPr lang="zh-CN" altLang="en-US" dirty="0">
                    <a:ea typeface="宋体" panose="02010600030101010101" pitchFamily="2" charset="-122"/>
                  </a:rPr>
                  <a:t>盒的一条</a:t>
                </a:r>
                <a:r>
                  <a:rPr lang="zh-CN" altLang="en-US" dirty="0">
                    <a:solidFill>
                      <a:srgbClr val="C00000"/>
                    </a:solidFill>
                    <a:ea typeface="宋体" panose="02010600030101010101" pitchFamily="2" charset="-122"/>
                  </a:rPr>
                  <a:t>差分特征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46275"/>
                <a:ext cx="8579296" cy="4363045"/>
              </a:xfrm>
              <a:blipFill>
                <a:blip r:embed="rId2"/>
                <a:stretch>
                  <a:fillRect l="-1564" t="-1397"/>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07052E93-5798-4924-9774-C902CE3EB8B3}"/>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差分特征</a:t>
            </a:r>
          </a:p>
        </p:txBody>
      </p:sp>
    </p:spTree>
    <p:extLst>
      <p:ext uri="{BB962C8B-B14F-4D97-AF65-F5344CB8AC3E}">
        <p14:creationId xmlns:p14="http://schemas.microsoft.com/office/powerpoint/2010/main" val="241113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16832"/>
                <a:ext cx="8229600" cy="4247936"/>
              </a:xfrm>
            </p:spPr>
            <p:txBody>
              <a:bodyPr>
                <a:normAutofit lnSpcReduction="10000"/>
              </a:bodyPr>
              <a:lstStyle/>
              <a:p>
                <a:r>
                  <a:rPr lang="zh-CN" altLang="en-US" dirty="0">
                    <a:ea typeface="宋体" panose="02010600030101010101" pitchFamily="2" charset="-122"/>
                  </a:rPr>
                  <a:t>如果明文的差分为</a:t>
                </a:r>
                <a14:m>
                  <m:oMath xmlns:m="http://schemas.openxmlformats.org/officeDocument/2006/math">
                    <m:r>
                      <a:rPr lang="en-US" altLang="zh-CN">
                        <a:latin typeface="Cambria Math" panose="02040503050406030204" pitchFamily="18" charset="0"/>
                        <a:ea typeface="宋体" panose="02010600030101010101" pitchFamily="2" charset="-122"/>
                      </a:rPr>
                      <m:t>𝛼</m:t>
                    </m:r>
                    <m:r>
                      <a:rPr lang="zh-CN" altLang="en-US">
                        <a:latin typeface="Cambria Math" panose="02040503050406030204" pitchFamily="18" charset="0"/>
                        <a:ea typeface="宋体" panose="02010600030101010101" pitchFamily="2" charset="-122"/>
                      </a:rPr>
                      <m:t>，</m:t>
                    </m:r>
                  </m:oMath>
                </a14:m>
                <a:r>
                  <a:rPr lang="zh-CN" altLang="en-US" dirty="0">
                    <a:ea typeface="宋体" panose="02010600030101010101" pitchFamily="2" charset="-122"/>
                  </a:rPr>
                  <a:t>经过第一个</a:t>
                </a:r>
                <a:r>
                  <a:rPr lang="en-US" altLang="zh-CN" dirty="0">
                    <a:ea typeface="宋体" panose="02010600030101010101" pitchFamily="2" charset="-122"/>
                  </a:rPr>
                  <a:t>S</a:t>
                </a:r>
                <a:r>
                  <a:rPr lang="zh-CN" altLang="en-US" dirty="0">
                    <a:ea typeface="宋体" panose="02010600030101010101" pitchFamily="2" charset="-122"/>
                  </a:rPr>
                  <a:t>盒的差分为</a:t>
                </a:r>
                <a14:m>
                  <m:oMath xmlns:m="http://schemas.openxmlformats.org/officeDocument/2006/math">
                    <m:r>
                      <m:rPr>
                        <m:sty m:val="p"/>
                      </m:rPr>
                      <a:rPr lang="en-US" altLang="zh-CN">
                        <a:latin typeface="Cambria Math" panose="02040503050406030204" pitchFamily="18" charset="0"/>
                        <a:ea typeface="宋体" panose="02010600030101010101" pitchFamily="2" charset="-122"/>
                      </a:rPr>
                      <m:t>β</m:t>
                    </m:r>
                  </m:oMath>
                </a14:m>
                <a:r>
                  <a:rPr lang="zh-CN" altLang="en-US" dirty="0">
                    <a:ea typeface="宋体" panose="02010600030101010101" pitchFamily="2" charset="-122"/>
                  </a:rPr>
                  <a:t>，经过第二个</a:t>
                </a:r>
                <a:r>
                  <a:rPr lang="en-US" altLang="zh-CN" dirty="0">
                    <a:ea typeface="宋体" panose="02010600030101010101" pitchFamily="2" charset="-122"/>
                  </a:rPr>
                  <a:t>S</a:t>
                </a:r>
                <a:r>
                  <a:rPr lang="zh-CN" altLang="en-US" dirty="0">
                    <a:ea typeface="宋体" panose="02010600030101010101" pitchFamily="2" charset="-122"/>
                  </a:rPr>
                  <a:t>盒后的差分为</a:t>
                </a:r>
                <a14:m>
                  <m:oMath xmlns:m="http://schemas.openxmlformats.org/officeDocument/2006/math">
                    <m:r>
                      <a:rPr lang="en-US" altLang="zh-CN">
                        <a:latin typeface="Cambria Math" panose="02040503050406030204" pitchFamily="18" charset="0"/>
                        <a:ea typeface="宋体" panose="02010600030101010101" pitchFamily="2" charset="-122"/>
                      </a:rPr>
                      <m:t>𝛾</m:t>
                    </m:r>
                  </m:oMath>
                </a14:m>
                <a:r>
                  <a:rPr lang="zh-CN" altLang="en-US" dirty="0">
                    <a:ea typeface="宋体" panose="02010600030101010101" pitchFamily="2" charset="-122"/>
                  </a:rPr>
                  <a:t>，那么</a:t>
                </a:r>
                <a:r>
                  <a:rPr lang="zh-CN" altLang="en-US" dirty="0">
                    <a:solidFill>
                      <a:srgbClr val="C00000"/>
                    </a:solidFill>
                    <a:ea typeface="宋体" panose="02010600030101010101" pitchFamily="2" charset="-122"/>
                  </a:rPr>
                  <a:t>称</a:t>
                </a:r>
                <a14:m>
                  <m:oMath xmlns:m="http://schemas.openxmlformats.org/officeDocument/2006/math">
                    <m:r>
                      <a:rPr lang="en-US" altLang="zh-CN">
                        <a:solidFill>
                          <a:srgbClr val="C00000"/>
                        </a:solidFill>
                        <a:latin typeface="Cambria Math" panose="02040503050406030204" pitchFamily="18" charset="0"/>
                        <a:ea typeface="宋体" panose="02010600030101010101" pitchFamily="2" charset="-122"/>
                      </a:rPr>
                      <m:t>𝛼</m:t>
                    </m:r>
                    <m:r>
                      <a:rPr lang="en-US" altLang="zh-CN">
                        <a:solidFill>
                          <a:srgbClr val="C00000"/>
                        </a:solidFill>
                        <a:latin typeface="Cambria Math" panose="02040503050406030204" pitchFamily="18" charset="0"/>
                        <a:ea typeface="宋体" panose="02010600030101010101" pitchFamily="2" charset="-122"/>
                      </a:rPr>
                      <m:t>→</m:t>
                    </m:r>
                    <m:r>
                      <a:rPr lang="en-US" altLang="zh-CN">
                        <a:solidFill>
                          <a:srgbClr val="C00000"/>
                        </a:solidFill>
                        <a:latin typeface="Cambria Math" panose="02040503050406030204" pitchFamily="18" charset="0"/>
                        <a:ea typeface="宋体" panose="02010600030101010101" pitchFamily="2" charset="-122"/>
                      </a:rPr>
                      <m:t>𝛽</m:t>
                    </m:r>
                    <m:r>
                      <a:rPr lang="en-US" altLang="zh-CN">
                        <a:solidFill>
                          <a:srgbClr val="C00000"/>
                        </a:solidFill>
                        <a:latin typeface="Cambria Math" panose="02040503050406030204" pitchFamily="18" charset="0"/>
                        <a:ea typeface="宋体" panose="02010600030101010101" pitchFamily="2" charset="-122"/>
                      </a:rPr>
                      <m:t>→</m:t>
                    </m:r>
                    <m:r>
                      <a:rPr lang="en-US" altLang="zh-CN">
                        <a:solidFill>
                          <a:srgbClr val="C00000"/>
                        </a:solidFill>
                        <a:latin typeface="Cambria Math" panose="02040503050406030204" pitchFamily="18" charset="0"/>
                        <a:ea typeface="宋体" panose="02010600030101010101" pitchFamily="2" charset="-122"/>
                      </a:rPr>
                      <m:t>𝛾</m:t>
                    </m:r>
                    <m:r>
                      <a:rPr lang="zh-CN" altLang="en-US">
                        <a:solidFill>
                          <a:srgbClr val="C00000"/>
                        </a:solidFill>
                        <a:latin typeface="Cambria Math" panose="02040503050406030204" pitchFamily="18" charset="0"/>
                        <a:ea typeface="宋体" panose="02010600030101010101" pitchFamily="2" charset="-122"/>
                      </a:rPr>
                      <m:t>为一条</m:t>
                    </m:r>
                  </m:oMath>
                </a14:m>
                <a:r>
                  <a:rPr lang="zh-CN" altLang="en-US" dirty="0">
                    <a:solidFill>
                      <a:srgbClr val="C00000"/>
                    </a:solidFill>
                    <a:ea typeface="宋体" panose="02010600030101010101" pitchFamily="2" charset="-122"/>
                  </a:rPr>
                  <a:t>两轮的差分特征</a:t>
                </a:r>
                <a:r>
                  <a:rPr lang="zh-CN" altLang="en-US" dirty="0">
                    <a:ea typeface="宋体" panose="02010600030101010101" pitchFamily="2" charset="-122"/>
                  </a:rPr>
                  <a:t>。</a:t>
                </a:r>
                <a:endParaRPr lang="en-US" altLang="zh-CN" dirty="0">
                  <a:ea typeface="宋体" panose="02010600030101010101" pitchFamily="2" charset="-122"/>
                </a:endParaRPr>
              </a:p>
              <a:p>
                <a:r>
                  <a:rPr lang="zh-CN" altLang="en-US" dirty="0">
                    <a:ea typeface="宋体" panose="02010600030101010101" pitchFamily="2" charset="-122"/>
                  </a:rPr>
                  <a:t>如果</a:t>
                </a:r>
                <a:r>
                  <a:rPr lang="zh-CN" altLang="en-US" dirty="0">
                    <a:solidFill>
                      <a:srgbClr val="C00000"/>
                    </a:solidFill>
                    <a:ea typeface="宋体" panose="02010600030101010101" pitchFamily="2" charset="-122"/>
                  </a:rPr>
                  <a:t>两轮输入相互独立</a:t>
                </a:r>
                <a:r>
                  <a:rPr lang="zh-CN" altLang="en-US" dirty="0">
                    <a:ea typeface="宋体" panose="02010600030101010101" pitchFamily="2" charset="-122"/>
                  </a:rPr>
                  <a:t>，那么</a:t>
                </a:r>
                <a:r>
                  <a:rPr lang="zh-CN" altLang="en-US" dirty="0">
                    <a:solidFill>
                      <a:srgbClr val="C00000"/>
                    </a:solidFill>
                    <a:ea typeface="宋体" panose="02010600030101010101" pitchFamily="2" charset="-122"/>
                  </a:rPr>
                  <a:t>两轮差分特征的概率为每一轮差分特征概率的乘积。</a:t>
                </a:r>
                <a14:m>
                  <m:oMath xmlns:m="http://schemas.openxmlformats.org/officeDocument/2006/math">
                    <m:func>
                      <m:funcPr>
                        <m:ctrlPr>
                          <a:rPr lang="en-US" altLang="zh-CN" i="1">
                            <a:latin typeface="Cambria Math" panose="02040503050406030204" pitchFamily="18" charset="0"/>
                            <a:ea typeface="宋体" panose="02010600030101010101" pitchFamily="2" charset="-122"/>
                          </a:rPr>
                        </m:ctrlPr>
                      </m:funcPr>
                      <m:fName>
                        <m:r>
                          <m:rPr>
                            <m:sty m:val="p"/>
                          </m:rPr>
                          <a:rPr lang="en-US" altLang="zh-CN">
                            <a:latin typeface="Cambria Math" panose="02040503050406030204" pitchFamily="18" charset="0"/>
                            <a:ea typeface="宋体" panose="02010600030101010101" pitchFamily="2" charset="-122"/>
                          </a:rPr>
                          <m:t>Pr</m:t>
                        </m:r>
                      </m:fName>
                      <m:e>
                        <m:d>
                          <m:dPr>
                            <m:begChr m:val="["/>
                            <m:endChr m:val="]"/>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𝑓</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𝑑</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𝑐</m:t>
                            </m:r>
                          </m:e>
                        </m:d>
                      </m:e>
                    </m:func>
                    <m:r>
                      <a:rPr lang="en-US" altLang="zh-CN">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r>
                          <a:rPr lang="en-US" altLang="zh-CN">
                            <a:latin typeface="Cambria Math" panose="02040503050406030204" pitchFamily="18" charset="0"/>
                            <a:ea typeface="宋体" panose="02010600030101010101" pitchFamily="2" charset="-122"/>
                          </a:rPr>
                          <m:t>10</m:t>
                        </m:r>
                      </m:num>
                      <m:den>
                        <m:r>
                          <a:rPr lang="en-US" altLang="zh-CN">
                            <a:latin typeface="Cambria Math" panose="02040503050406030204" pitchFamily="18" charset="0"/>
                            <a:ea typeface="宋体" panose="02010600030101010101" pitchFamily="2" charset="-122"/>
                          </a:rPr>
                          <m:t>16</m:t>
                        </m:r>
                      </m:den>
                    </m:f>
                    <m:r>
                      <a:rPr lang="en-US" altLang="zh-CN">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r>
                          <a:rPr lang="en-US" altLang="zh-CN">
                            <a:latin typeface="Cambria Math" panose="02040503050406030204" pitchFamily="18" charset="0"/>
                            <a:ea typeface="宋体" panose="02010600030101010101" pitchFamily="2" charset="-122"/>
                          </a:rPr>
                          <m:t>6</m:t>
                        </m:r>
                      </m:num>
                      <m:den>
                        <m:r>
                          <a:rPr lang="en-US" altLang="zh-CN">
                            <a:latin typeface="Cambria Math" panose="02040503050406030204" pitchFamily="18" charset="0"/>
                            <a:ea typeface="宋体" panose="02010600030101010101" pitchFamily="2" charset="-122"/>
                          </a:rPr>
                          <m:t>16</m:t>
                        </m:r>
                      </m:den>
                    </m:f>
                  </m:oMath>
                </a14:m>
                <a:endParaRPr lang="en-US" altLang="zh-CN" dirty="0">
                  <a:ea typeface="宋体" panose="02010600030101010101" pitchFamily="2" charset="-122"/>
                </a:endParaRPr>
              </a:p>
              <a:p>
                <a:r>
                  <a:rPr lang="zh-CN" altLang="en-US" dirty="0">
                    <a:solidFill>
                      <a:srgbClr val="C00000"/>
                    </a:solidFill>
                    <a:ea typeface="宋体" panose="02010600030101010101" pitchFamily="2" charset="-122"/>
                  </a:rPr>
                  <a:t>什么时候能够保证独立</a:t>
                </a:r>
                <a:r>
                  <a:rPr lang="zh-CN" altLang="en-US" dirty="0">
                    <a:ea typeface="宋体" panose="02010600030101010101" pitchFamily="2" charset="-122"/>
                  </a:rPr>
                  <a:t>？</a:t>
                </a:r>
                <a:endParaRPr lang="en-US" altLang="zh-CN" dirty="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16832"/>
                <a:ext cx="8229600" cy="4247936"/>
              </a:xfrm>
              <a:blipFill>
                <a:blip r:embed="rId2"/>
                <a:stretch>
                  <a:fillRect l="-1630" t="-2296" b="-2869"/>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AB69D5C0-DA01-4972-AD8B-A66714BB8F7C}"/>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差分特征</a:t>
            </a:r>
          </a:p>
        </p:txBody>
      </p:sp>
    </p:spTree>
    <p:extLst>
      <p:ext uri="{BB962C8B-B14F-4D97-AF65-F5344CB8AC3E}">
        <p14:creationId xmlns:p14="http://schemas.microsoft.com/office/powerpoint/2010/main" val="188022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798437"/>
            <a:ext cx="8229600" cy="4824000"/>
          </a:xfrm>
        </p:spPr>
        <p:txBody>
          <a:bodyPr>
            <a:normAutofit/>
          </a:bodyPr>
          <a:lstStyle/>
          <a:p>
            <a:pPr>
              <a:defRP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一个迭代密码在轮子密钥独立均匀选取条件下，如果差分概率和具体输入值无关那么称该密码算法为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Markov</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算法。</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箭头: 五边形 3">
            <a:extLst>
              <a:ext uri="{FF2B5EF4-FFF2-40B4-BE49-F238E27FC236}">
                <a16:creationId xmlns:a16="http://schemas.microsoft.com/office/drawing/2014/main" id="{A1DEE7F3-FA3C-486A-B991-DDB5BB778F29}"/>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Markov</a:t>
            </a:r>
            <a:r>
              <a:rPr lang="zh-CN" altLang="en-US" sz="3600" dirty="0"/>
              <a:t>密码</a:t>
            </a:r>
          </a:p>
        </p:txBody>
      </p:sp>
      <p:sp>
        <p:nvSpPr>
          <p:cNvPr id="5" name="箭头: 五边形 4">
            <a:extLst>
              <a:ext uri="{FF2B5EF4-FFF2-40B4-BE49-F238E27FC236}">
                <a16:creationId xmlns:a16="http://schemas.microsoft.com/office/drawing/2014/main" id="{2DF200F1-E48E-4530-9CFF-12EDEA5094BC}"/>
              </a:ext>
            </a:extLst>
          </p:cNvPr>
          <p:cNvSpPr/>
          <p:nvPr/>
        </p:nvSpPr>
        <p:spPr>
          <a:xfrm>
            <a:off x="467544" y="3815712"/>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随机等价假设</a:t>
            </a: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43AC18A0-D43F-4420-8B73-2BFA3204DAC7}"/>
                  </a:ext>
                </a:extLst>
              </p:cNvPr>
              <p:cNvSpPr txBox="1">
                <a:spLocks/>
              </p:cNvSpPr>
              <p:nvPr/>
            </p:nvSpPr>
            <p:spPr>
              <a:xfrm>
                <a:off x="446856" y="4653136"/>
                <a:ext cx="8229600" cy="1528705"/>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kumimoji="0" lang="zh-CN" altLang="en-US" sz="3300" dirty="0">
                    <a:ea typeface="宋体" panose="02010600030101010101" pitchFamily="2" charset="-122"/>
                  </a:rPr>
                  <a:t>给定一个差分及其概率，固定密钥的差分概率约等于差分概率。</a:t>
                </a:r>
                <a:endParaRPr kumimoji="0" lang="en-US" altLang="zh-CN" sz="3300" dirty="0">
                  <a:ea typeface="宋体" panose="02010600030101010101" pitchFamily="2" charset="-122"/>
                </a:endParaRPr>
              </a:p>
              <a:p>
                <a:pPr marL="0" indent="0" fontAlgn="auto">
                  <a:spcAft>
                    <a:spcPts val="0"/>
                  </a:spcAft>
                  <a:buNone/>
                </a:pPr>
                <a14:m>
                  <m:oMathPara xmlns:m="http://schemas.openxmlformats.org/officeDocument/2006/math">
                    <m:oMathParaPr>
                      <m:jc m:val="centerGroup"/>
                    </m:oMathParaPr>
                    <m:oMath xmlns:m="http://schemas.openxmlformats.org/officeDocument/2006/math">
                      <m:func>
                        <m:funcPr>
                          <m:ctrlPr>
                            <a:rPr kumimoji="0" lang="en-US" altLang="zh-CN" b="0" i="1" smtClean="0">
                              <a:latin typeface="Cambria Math" panose="02040503050406030204" pitchFamily="18" charset="0"/>
                            </a:rPr>
                          </m:ctrlPr>
                        </m:funcPr>
                        <m:fName>
                          <m:r>
                            <m:rPr>
                              <m:sty m:val="p"/>
                            </m:rPr>
                            <a:rPr kumimoji="0" lang="en-US" altLang="zh-CN" b="0" smtClean="0">
                              <a:latin typeface="Cambria Math" panose="02040503050406030204" pitchFamily="18" charset="0"/>
                            </a:rPr>
                            <m:t>Pr</m:t>
                          </m:r>
                        </m:fName>
                        <m:e>
                          <m:d>
                            <m:dPr>
                              <m:begChr m:val="["/>
                              <m:endChr m:val="]"/>
                              <m:ctrlPr>
                                <a:rPr kumimoji="0" lang="en-US" altLang="zh-CN" b="0" i="1" smtClean="0">
                                  <a:latin typeface="Cambria Math" panose="02040503050406030204" pitchFamily="18" charset="0"/>
                                </a:rPr>
                              </m:ctrlPr>
                            </m:dPr>
                            <m:e>
                              <m:r>
                                <a:rPr kumimoji="0" lang="en-US" altLang="zh-CN" b="0" i="1" smtClean="0">
                                  <a:latin typeface="Cambria Math" panose="02040503050406030204" pitchFamily="18" charset="0"/>
                                </a:rPr>
                                <m:t>𝛼</m:t>
                              </m:r>
                              <m:r>
                                <a:rPr kumimoji="0" lang="en-US" altLang="zh-CN" b="0" i="1" smtClean="0">
                                  <a:latin typeface="Cambria Math" panose="02040503050406030204" pitchFamily="18" charset="0"/>
                                </a:rPr>
                                <m:t>→</m:t>
                              </m:r>
                              <m:r>
                                <a:rPr kumimoji="0" lang="en-US" altLang="zh-CN" b="0" i="1" smtClean="0">
                                  <a:latin typeface="Cambria Math" panose="02040503050406030204" pitchFamily="18" charset="0"/>
                                </a:rPr>
                                <m:t>𝛽</m:t>
                              </m:r>
                            </m:e>
                          </m:d>
                        </m:e>
                      </m:func>
                      <m:r>
                        <a:rPr kumimoji="0" lang="en-US" altLang="zh-CN" b="0" i="1" smtClean="0">
                          <a:latin typeface="Cambria Math" panose="02040503050406030204" pitchFamily="18" charset="0"/>
                        </a:rPr>
                        <m:t>≈</m:t>
                      </m:r>
                      <m:r>
                        <m:rPr>
                          <m:sty m:val="p"/>
                        </m:rPr>
                        <a:rPr kumimoji="0" lang="en-US" altLang="zh-CN" b="0" smtClean="0">
                          <a:latin typeface="Cambria Math" panose="02040503050406030204" pitchFamily="18" charset="0"/>
                        </a:rPr>
                        <m:t>Pr</m:t>
                      </m:r>
                      <m:r>
                        <a:rPr kumimoji="0" lang="en-US" altLang="zh-CN" b="0" i="1" smtClean="0">
                          <a:latin typeface="Cambria Math" panose="02040503050406030204" pitchFamily="18" charset="0"/>
                        </a:rPr>
                        <m:t>⁡[</m:t>
                      </m:r>
                      <m:r>
                        <a:rPr kumimoji="0" lang="en-US" altLang="zh-CN" b="0" i="1" smtClean="0">
                          <a:latin typeface="Cambria Math" panose="02040503050406030204" pitchFamily="18" charset="0"/>
                        </a:rPr>
                        <m:t>𝛼</m:t>
                      </m:r>
                      <m:r>
                        <a:rPr kumimoji="0" lang="en-US" altLang="zh-CN" b="0" i="1" smtClean="0">
                          <a:latin typeface="Cambria Math" panose="02040503050406030204" pitchFamily="18" charset="0"/>
                        </a:rPr>
                        <m:t>→</m:t>
                      </m:r>
                      <m:r>
                        <a:rPr kumimoji="0" lang="en-US" altLang="zh-CN" b="0" i="1" smtClean="0">
                          <a:latin typeface="Cambria Math" panose="02040503050406030204" pitchFamily="18" charset="0"/>
                        </a:rPr>
                        <m:t>𝛽</m:t>
                      </m:r>
                      <m:r>
                        <a:rPr kumimoji="0" lang="en-US" altLang="zh-CN" b="0" i="1" smtClean="0">
                          <a:latin typeface="Cambria Math" panose="02040503050406030204" pitchFamily="18" charset="0"/>
                        </a:rPr>
                        <m:t>|</m:t>
                      </m:r>
                      <m:r>
                        <a:rPr kumimoji="0" lang="en-US" altLang="zh-CN" b="0" i="1" smtClean="0">
                          <a:latin typeface="Cambria Math" panose="02040503050406030204" pitchFamily="18" charset="0"/>
                        </a:rPr>
                        <m:t>𝐾</m:t>
                      </m:r>
                      <m:r>
                        <a:rPr kumimoji="0" lang="en-US" altLang="zh-CN" b="0" i="1" smtClean="0">
                          <a:latin typeface="Cambria Math" panose="02040503050406030204" pitchFamily="18" charset="0"/>
                        </a:rPr>
                        <m:t>]</m:t>
                      </m:r>
                    </m:oMath>
                  </m:oMathPara>
                </a14:m>
                <a:endParaRPr kumimoji="0" lang="en-US" altLang="zh-CN" dirty="0">
                  <a:ea typeface="宋体" panose="02010600030101010101" pitchFamily="2" charset="-122"/>
                </a:endParaRPr>
              </a:p>
            </p:txBody>
          </p:sp>
        </mc:Choice>
        <mc:Fallback xmlns="">
          <p:sp>
            <p:nvSpPr>
              <p:cNvPr id="6" name="内容占位符 2">
                <a:extLst>
                  <a:ext uri="{FF2B5EF4-FFF2-40B4-BE49-F238E27FC236}">
                    <a16:creationId xmlns:a16="http://schemas.microsoft.com/office/drawing/2014/main" id="{43AC18A0-D43F-4420-8B73-2BFA3204DAC7}"/>
                  </a:ext>
                </a:extLst>
              </p:cNvPr>
              <p:cNvSpPr txBox="1">
                <a:spLocks noRot="1" noChangeAspect="1" noMove="1" noResize="1" noEditPoints="1" noAdjustHandles="1" noChangeArrowheads="1" noChangeShapeType="1" noTextEdit="1"/>
              </p:cNvSpPr>
              <p:nvPr/>
            </p:nvSpPr>
            <p:spPr>
              <a:xfrm>
                <a:off x="446856" y="4653136"/>
                <a:ext cx="8229600" cy="1528705"/>
              </a:xfrm>
              <a:prstGeom prst="rect">
                <a:avLst/>
              </a:prstGeom>
              <a:blipFill>
                <a:blip r:embed="rId2"/>
                <a:stretch>
                  <a:fillRect l="-1259" t="-4781" r="-667"/>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箭头: 五边形 4">
            <a:extLst>
              <a:ext uri="{FF2B5EF4-FFF2-40B4-BE49-F238E27FC236}">
                <a16:creationId xmlns:a16="http://schemas.microsoft.com/office/drawing/2014/main" id="{9ED1A92C-9580-4BBF-986C-5CEB9B9CA177}"/>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Cipher-Four</a:t>
            </a:r>
            <a:endParaRPr lang="zh-CN" altLang="en-US" sz="3600" dirty="0"/>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F7F3746A-2C97-4623-B90F-69612D003DE9}"/>
                  </a:ext>
                </a:extLst>
              </p:cNvPr>
              <p:cNvSpPr txBox="1">
                <a:spLocks/>
              </p:cNvSpPr>
              <p:nvPr/>
            </p:nvSpPr>
            <p:spPr>
              <a:xfrm>
                <a:off x="548999" y="2059546"/>
                <a:ext cx="4644516" cy="441259"/>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14:m>
                  <m:oMath xmlns:m="http://schemas.openxmlformats.org/officeDocument/2006/math">
                    <m:r>
                      <a:rPr kumimoji="0" lang="en-US" altLang="zh-CN" b="1" i="1" smtClean="0">
                        <a:latin typeface="Cambria Math" panose="02040503050406030204" pitchFamily="18" charset="0"/>
                        <a:ea typeface="宋体" panose="02010600030101010101" pitchFamily="2" charset="-122"/>
                      </a:rPr>
                      <m:t>𝑷𝒓</m:t>
                    </m:r>
                    <m:d>
                      <m:dPr>
                        <m:begChr m:val="["/>
                        <m:endChr m:val="]"/>
                        <m:ctrlPr>
                          <a:rPr kumimoji="0" lang="en-US" altLang="zh-CN" b="1" i="1" smtClean="0">
                            <a:latin typeface="Cambria Math" panose="02040503050406030204" pitchFamily="18" charset="0"/>
                            <a:ea typeface="宋体" panose="02010600030101010101" pitchFamily="2" charset="-122"/>
                          </a:rPr>
                        </m:ctrlPr>
                      </m:dPr>
                      <m:e>
                        <m:d>
                          <m:dPr>
                            <m:ctrlPr>
                              <a:rPr kumimoji="0" lang="en-US" altLang="zh-CN" b="1" i="1" smtClean="0">
                                <a:latin typeface="Cambria Math" panose="02040503050406030204" pitchFamily="18" charset="0"/>
                                <a:ea typeface="宋体" panose="02010600030101010101" pitchFamily="2" charset="-122"/>
                              </a:rPr>
                            </m:ctrlPr>
                          </m:dPr>
                          <m:e>
                            <m:r>
                              <a:rPr kumimoji="0" lang="en-US" altLang="zh-CN" b="1" i="1" smtClean="0">
                                <a:latin typeface="Cambria Math" panose="02040503050406030204" pitchFamily="18" charset="0"/>
                                <a:ea typeface="宋体" panose="02010600030101010101" pitchFamily="2" charset="-122"/>
                              </a:rPr>
                              <m:t>𝟎</m:t>
                            </m:r>
                            <m:r>
                              <a:rPr kumimoji="0" lang="en-US" altLang="zh-CN" b="1" i="1" smtClean="0">
                                <a:latin typeface="Cambria Math" panose="02040503050406030204" pitchFamily="18" charset="0"/>
                                <a:ea typeface="宋体" panose="02010600030101010101" pitchFamily="2" charset="-122"/>
                              </a:rPr>
                              <m:t>,</m:t>
                            </m:r>
                            <m:r>
                              <a:rPr kumimoji="0" lang="en-US" altLang="zh-CN" b="1" i="1" smtClean="0">
                                <a:latin typeface="Cambria Math" panose="02040503050406030204" pitchFamily="18" charset="0"/>
                                <a:ea typeface="宋体" panose="02010600030101010101" pitchFamily="2" charset="-122"/>
                              </a:rPr>
                              <m:t>𝟎</m:t>
                            </m:r>
                            <m:r>
                              <a:rPr kumimoji="0" lang="en-US" altLang="zh-CN" b="1" i="1" smtClean="0">
                                <a:latin typeface="Cambria Math" panose="02040503050406030204" pitchFamily="18" charset="0"/>
                                <a:ea typeface="宋体" panose="02010600030101010101" pitchFamily="2" charset="-122"/>
                              </a:rPr>
                              <m:t>,</m:t>
                            </m:r>
                            <m:r>
                              <a:rPr kumimoji="0" lang="en-US" altLang="zh-CN" b="1" i="1" smtClean="0">
                                <a:latin typeface="Cambria Math" panose="02040503050406030204" pitchFamily="18" charset="0"/>
                                <a:ea typeface="宋体" panose="02010600030101010101" pitchFamily="2" charset="-122"/>
                              </a:rPr>
                              <m:t>𝟎</m:t>
                            </m:r>
                            <m:r>
                              <a:rPr kumimoji="0" lang="en-US" altLang="zh-CN" b="1" i="1" smtClean="0">
                                <a:latin typeface="Cambria Math" panose="02040503050406030204" pitchFamily="18" charset="0"/>
                                <a:ea typeface="宋体" panose="02010600030101010101" pitchFamily="2" charset="-122"/>
                              </a:rPr>
                              <m:t>,</m:t>
                            </m:r>
                            <m:r>
                              <a:rPr kumimoji="0" lang="en-US" altLang="zh-CN" b="1" i="1" smtClean="0">
                                <a:latin typeface="Cambria Math" panose="02040503050406030204" pitchFamily="18" charset="0"/>
                                <a:ea typeface="宋体" panose="02010600030101010101" pitchFamily="2" charset="-122"/>
                              </a:rPr>
                              <m:t>𝟎</m:t>
                            </m:r>
                          </m:e>
                        </m:d>
                        <m:r>
                          <a:rPr kumimoji="0" lang="en-US" altLang="zh-CN" b="1" i="1" smtClean="0">
                            <a:latin typeface="Cambria Math" panose="02040503050406030204" pitchFamily="18" charset="0"/>
                            <a:ea typeface="宋体" panose="02010600030101010101" pitchFamily="2" charset="-122"/>
                          </a:rPr>
                          <m:t>→</m:t>
                        </m:r>
                        <m:d>
                          <m:dPr>
                            <m:ctrlPr>
                              <a:rPr kumimoji="0" lang="en-US" altLang="zh-CN" b="1" i="1" smtClean="0">
                                <a:latin typeface="Cambria Math" panose="02040503050406030204" pitchFamily="18" charset="0"/>
                                <a:ea typeface="宋体" panose="02010600030101010101" pitchFamily="2" charset="-122"/>
                              </a:rPr>
                            </m:ctrlPr>
                          </m:dPr>
                          <m:e>
                            <m:r>
                              <a:rPr kumimoji="0" lang="en-US" altLang="zh-CN" b="1" i="1" smtClean="0">
                                <a:latin typeface="Cambria Math" panose="02040503050406030204" pitchFamily="18" charset="0"/>
                                <a:ea typeface="宋体" panose="02010600030101010101" pitchFamily="2" charset="-122"/>
                              </a:rPr>
                              <m:t>𝟎</m:t>
                            </m:r>
                            <m:r>
                              <a:rPr kumimoji="0" lang="en-US" altLang="zh-CN" b="1" i="1" smtClean="0">
                                <a:latin typeface="Cambria Math" panose="02040503050406030204" pitchFamily="18" charset="0"/>
                                <a:ea typeface="宋体" panose="02010600030101010101" pitchFamily="2" charset="-122"/>
                              </a:rPr>
                              <m:t>,</m:t>
                            </m:r>
                            <m:r>
                              <a:rPr kumimoji="0" lang="en-US" altLang="zh-CN" b="1" i="1" smtClean="0">
                                <a:latin typeface="Cambria Math" panose="02040503050406030204" pitchFamily="18" charset="0"/>
                                <a:ea typeface="宋体" panose="02010600030101010101" pitchFamily="2" charset="-122"/>
                              </a:rPr>
                              <m:t>𝟎</m:t>
                            </m:r>
                            <m:r>
                              <a:rPr kumimoji="0" lang="en-US" altLang="zh-CN" b="1" i="1" smtClean="0">
                                <a:latin typeface="Cambria Math" panose="02040503050406030204" pitchFamily="18" charset="0"/>
                                <a:ea typeface="宋体" panose="02010600030101010101" pitchFamily="2" charset="-122"/>
                              </a:rPr>
                              <m:t>,</m:t>
                            </m:r>
                            <m:r>
                              <a:rPr kumimoji="0" lang="en-US" altLang="zh-CN" b="1" i="1" smtClean="0">
                                <a:latin typeface="Cambria Math" panose="02040503050406030204" pitchFamily="18" charset="0"/>
                                <a:ea typeface="宋体" panose="02010600030101010101" pitchFamily="2" charset="-122"/>
                              </a:rPr>
                              <m:t>𝟎</m:t>
                            </m:r>
                            <m:r>
                              <a:rPr kumimoji="0" lang="en-US" altLang="zh-CN" b="1" i="1" smtClean="0">
                                <a:latin typeface="Cambria Math" panose="02040503050406030204" pitchFamily="18" charset="0"/>
                                <a:ea typeface="宋体" panose="02010600030101010101" pitchFamily="2" charset="-122"/>
                              </a:rPr>
                              <m:t>,</m:t>
                            </m:r>
                            <m:r>
                              <a:rPr kumimoji="0" lang="en-US" altLang="zh-CN" b="1" i="1" smtClean="0">
                                <a:latin typeface="Cambria Math" panose="02040503050406030204" pitchFamily="18" charset="0"/>
                                <a:ea typeface="宋体" panose="02010600030101010101" pitchFamily="2" charset="-122"/>
                              </a:rPr>
                              <m:t>𝟎</m:t>
                            </m:r>
                          </m:e>
                        </m:d>
                      </m:e>
                    </m:d>
                    <m:r>
                      <a:rPr kumimoji="0" lang="en-US" altLang="zh-CN" b="1" i="1" smtClean="0">
                        <a:latin typeface="Cambria Math" panose="02040503050406030204" pitchFamily="18" charset="0"/>
                        <a:ea typeface="宋体" panose="02010600030101010101" pitchFamily="2" charset="-122"/>
                      </a:rPr>
                      <m:t>=</m:t>
                    </m:r>
                    <m:r>
                      <a:rPr kumimoji="0" lang="en-US" altLang="zh-CN" b="1" i="1" smtClean="0">
                        <a:latin typeface="Cambria Math" panose="02040503050406030204" pitchFamily="18" charset="0"/>
                        <a:ea typeface="宋体" panose="02010600030101010101" pitchFamily="2" charset="-122"/>
                      </a:rPr>
                      <m:t>𝟏</m:t>
                    </m:r>
                  </m:oMath>
                </a14:m>
                <a:r>
                  <a:rPr kumimoji="0" lang="en-US" altLang="zh-CN" dirty="0">
                    <a:ea typeface="宋体" panose="02010600030101010101" pitchFamily="2" charset="-122"/>
                  </a:rPr>
                  <a:t> </a:t>
                </a:r>
              </a:p>
            </p:txBody>
          </p:sp>
        </mc:Choice>
        <mc:Fallback xmlns="">
          <p:sp>
            <p:nvSpPr>
              <p:cNvPr id="9" name="内容占位符 2">
                <a:extLst>
                  <a:ext uri="{FF2B5EF4-FFF2-40B4-BE49-F238E27FC236}">
                    <a16:creationId xmlns:a16="http://schemas.microsoft.com/office/drawing/2014/main" id="{F7F3746A-2C97-4623-B90F-69612D003DE9}"/>
                  </a:ext>
                </a:extLst>
              </p:cNvPr>
              <p:cNvSpPr txBox="1">
                <a:spLocks noRot="1" noChangeAspect="1" noMove="1" noResize="1" noEditPoints="1" noAdjustHandles="1" noChangeArrowheads="1" noChangeShapeType="1" noTextEdit="1"/>
              </p:cNvSpPr>
              <p:nvPr/>
            </p:nvSpPr>
            <p:spPr>
              <a:xfrm>
                <a:off x="548999" y="2059546"/>
                <a:ext cx="4644516" cy="441259"/>
              </a:xfrm>
              <a:prstGeom prst="rect">
                <a:avLst/>
              </a:prstGeom>
              <a:blipFill>
                <a:blip r:embed="rId2"/>
                <a:stretch>
                  <a:fillRect l="-1444" t="-4167" b="-20833"/>
                </a:stretch>
              </a:blipFill>
            </p:spPr>
            <p:txBody>
              <a:bodyPr/>
              <a:lstStyle/>
              <a:p>
                <a:r>
                  <a:rPr lang="zh-CN" altLang="en-US">
                    <a:noFill/>
                  </a:rPr>
                  <a:t> </a:t>
                </a:r>
              </a:p>
            </p:txBody>
          </p:sp>
        </mc:Fallback>
      </mc:AlternateContent>
      <p:sp>
        <p:nvSpPr>
          <p:cNvPr id="11" name="乘号 10">
            <a:extLst>
              <a:ext uri="{FF2B5EF4-FFF2-40B4-BE49-F238E27FC236}">
                <a16:creationId xmlns:a16="http://schemas.microsoft.com/office/drawing/2014/main" id="{AF7BB593-51B0-4932-B6E4-0970E62D60B1}"/>
              </a:ext>
            </a:extLst>
          </p:cNvPr>
          <p:cNvSpPr/>
          <p:nvPr/>
        </p:nvSpPr>
        <p:spPr>
          <a:xfrm>
            <a:off x="5193515" y="1995346"/>
            <a:ext cx="576064" cy="569657"/>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425269B-6C51-43F2-A8AA-15B58D50B198}"/>
              </a:ext>
            </a:extLst>
          </p:cNvPr>
          <p:cNvSpPr txBox="1"/>
          <p:nvPr/>
        </p:nvSpPr>
        <p:spPr>
          <a:xfrm>
            <a:off x="611560" y="2855015"/>
            <a:ext cx="5328592" cy="2616101"/>
          </a:xfrm>
          <a:prstGeom prst="rect">
            <a:avLst/>
          </a:prstGeom>
          <a:solidFill>
            <a:schemeClr val="tx2">
              <a:lumMod val="40000"/>
              <a:lumOff val="60000"/>
            </a:schemeClr>
          </a:solidFill>
          <a:ln>
            <a:solidFill>
              <a:schemeClr val="bg1">
                <a:lumMod val="95000"/>
              </a:schemeClr>
            </a:solidFill>
          </a:ln>
        </p:spPr>
        <p:txBody>
          <a:bodyPr wrap="square" rtlCol="0">
            <a:spAutoFit/>
          </a:bodyPr>
          <a:lstStyle/>
          <a:p>
            <a:pPr marL="342900" indent="-342900">
              <a:spcBef>
                <a:spcPts val="1200"/>
              </a:spcBef>
              <a:spcAft>
                <a:spcPts val="1200"/>
              </a:spcAft>
              <a:buFont typeface="Wingdings" panose="05000000000000000000" pitchFamily="2" charset="2"/>
              <a:buChar char="p"/>
            </a:pPr>
            <a:r>
              <a:rPr lang="zh-CN" altLang="en-US" b="1" dirty="0">
                <a:cs typeface="Times New Roman" pitchFamily="18" charset="0"/>
              </a:rPr>
              <a:t>初始差分为全零的差分路径相当于</a:t>
            </a:r>
            <a:r>
              <a:rPr lang="zh-CN" altLang="en-US" b="1" dirty="0">
                <a:solidFill>
                  <a:srgbClr val="C00000"/>
                </a:solidFill>
                <a:cs typeface="Times New Roman" pitchFamily="18" charset="0"/>
              </a:rPr>
              <a:t>加密了两个相同的明文</a:t>
            </a:r>
            <a:r>
              <a:rPr lang="zh-CN" altLang="en-US" b="1" dirty="0">
                <a:cs typeface="Times New Roman" pitchFamily="18" charset="0"/>
              </a:rPr>
              <a:t>，这在攻击中不具备可利用的价值！！！</a:t>
            </a:r>
            <a:endParaRPr lang="en-US" altLang="zh-CN" b="1" dirty="0">
              <a:cs typeface="Times New Roman" pitchFamily="18" charset="0"/>
            </a:endParaRPr>
          </a:p>
          <a:p>
            <a:pPr marL="342900" indent="-342900">
              <a:spcBef>
                <a:spcPts val="1200"/>
              </a:spcBef>
              <a:spcAft>
                <a:spcPts val="1200"/>
              </a:spcAft>
              <a:buFont typeface="Wingdings" panose="05000000000000000000" pitchFamily="2" charset="2"/>
              <a:buChar char="p"/>
            </a:pPr>
            <a:r>
              <a:rPr lang="zh-CN" altLang="en-US" b="1" dirty="0">
                <a:cs typeface="Times New Roman" pitchFamily="18" charset="0"/>
              </a:rPr>
              <a:t>对于任意的分组密码，对于任意的轮数，加密两个相同明文一定会得到两个相同密文。</a:t>
            </a:r>
          </a:p>
        </p:txBody>
      </p:sp>
      <p:pic>
        <p:nvPicPr>
          <p:cNvPr id="13" name="图片 12">
            <a:extLst>
              <a:ext uri="{FF2B5EF4-FFF2-40B4-BE49-F238E27FC236}">
                <a16:creationId xmlns:a16="http://schemas.microsoft.com/office/drawing/2014/main" id="{79215D49-D897-408B-BA4B-94E94EE7A88A}"/>
              </a:ext>
            </a:extLst>
          </p:cNvPr>
          <p:cNvPicPr>
            <a:picLocks noChangeAspect="1"/>
          </p:cNvPicPr>
          <p:nvPr/>
        </p:nvPicPr>
        <p:blipFill>
          <a:blip r:embed="rId3"/>
          <a:stretch>
            <a:fillRect/>
          </a:stretch>
        </p:blipFill>
        <p:spPr>
          <a:xfrm>
            <a:off x="6444208" y="963877"/>
            <a:ext cx="2481325" cy="5506310"/>
          </a:xfrm>
          <a:prstGeom prst="rect">
            <a:avLst/>
          </a:prstGeom>
        </p:spPr>
      </p:pic>
    </p:spTree>
    <p:extLst>
      <p:ext uri="{BB962C8B-B14F-4D97-AF65-F5344CB8AC3E}">
        <p14:creationId xmlns:p14="http://schemas.microsoft.com/office/powerpoint/2010/main" val="340033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箭头: 五边形 24">
            <a:extLst>
              <a:ext uri="{FF2B5EF4-FFF2-40B4-BE49-F238E27FC236}">
                <a16:creationId xmlns:a16="http://schemas.microsoft.com/office/drawing/2014/main" id="{6605126F-99D5-4E29-9816-4B9E08F05AF2}"/>
              </a:ext>
            </a:extLst>
          </p:cNvPr>
          <p:cNvSpPr/>
          <p:nvPr/>
        </p:nvSpPr>
        <p:spPr>
          <a:xfrm>
            <a:off x="1763688" y="4941168"/>
            <a:ext cx="3384376" cy="9361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6C05B6C-E1BA-4D7E-9959-9DB15AB84778}"/>
              </a:ext>
            </a:extLst>
          </p:cNvPr>
          <p:cNvSpPr/>
          <p:nvPr/>
        </p:nvSpPr>
        <p:spPr>
          <a:xfrm>
            <a:off x="482080" y="1940567"/>
            <a:ext cx="5544616" cy="9987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a:extLst>
              <a:ext uri="{FF2B5EF4-FFF2-40B4-BE49-F238E27FC236}">
                <a16:creationId xmlns:a16="http://schemas.microsoft.com/office/drawing/2014/main" id="{9ED1A92C-9580-4BBF-986C-5CEB9B9CA177}"/>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Cipher-Four</a:t>
            </a:r>
            <a:endParaRPr lang="zh-CN" altLang="en-US" sz="3600" dirty="0"/>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3C74DC15-9024-4B0C-97A6-213A337388D2}"/>
                  </a:ext>
                </a:extLst>
              </p:cNvPr>
              <p:cNvSpPr txBox="1">
                <a:spLocks/>
              </p:cNvSpPr>
              <p:nvPr/>
            </p:nvSpPr>
            <p:spPr>
              <a:xfrm>
                <a:off x="773470" y="1967004"/>
                <a:ext cx="6840760" cy="986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30000"/>
                  </a:lnSpc>
                  <a:spcBef>
                    <a:spcPts val="600"/>
                  </a:spcBef>
                  <a:spcAft>
                    <a:spcPts val="0"/>
                  </a:spcAft>
                  <a:buClr>
                    <a:srgbClr val="C00000"/>
                  </a:buClr>
                  <a:buNone/>
                </a:pPr>
                <a:r>
                  <a:rPr kumimoji="0" lang="zh-CN" altLang="en-US" sz="1900" b="1" dirty="0">
                    <a:ea typeface="宋体" panose="02010600030101010101" pitchFamily="2" charset="-122"/>
                    <a:cs typeface="Times New Roman" pitchFamily="18" charset="0"/>
                  </a:rPr>
                  <a:t>第一轮</a:t>
                </a:r>
                <a14:m>
                  <m:oMath xmlns:m="http://schemas.openxmlformats.org/officeDocument/2006/math">
                    <m:r>
                      <a:rPr kumimoji="0" lang="zh-CN" altLang="en-US" sz="1900" b="1" i="0" dirty="0" smtClean="0">
                        <a:latin typeface="Cambria Math" panose="02040503050406030204" pitchFamily="18" charset="0"/>
                        <a:ea typeface="宋体" panose="02010600030101010101" pitchFamily="2" charset="-122"/>
                        <a:cs typeface="Times New Roman" pitchFamily="18" charset="0"/>
                      </a:rPr>
                      <m:t>：</m:t>
                    </m:r>
                    <m:d>
                      <m:dPr>
                        <m:ctrlPr>
                          <a:rPr kumimoji="0" lang="en-US" altLang="zh-CN" sz="1900" b="1" i="1">
                            <a:latin typeface="Cambria Math" panose="02040503050406030204" pitchFamily="18" charset="0"/>
                            <a:ea typeface="宋体" panose="02010600030101010101" pitchFamily="2" charset="-122"/>
                            <a:cs typeface="Times New Roman" pitchFamily="18" charset="0"/>
                          </a:rPr>
                        </m:ctrlPr>
                      </m:dPr>
                      <m:e>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𝐟</m:t>
                        </m:r>
                      </m:e>
                    </m:d>
                    <m:r>
                      <a:rPr kumimoji="0" lang="en-US" altLang="zh-CN" sz="1900" b="1" i="0">
                        <a:latin typeface="Cambria Math" panose="02040503050406030204" pitchFamily="18" charset="0"/>
                        <a:ea typeface="宋体" panose="02010600030101010101" pitchFamily="2" charset="-122"/>
                        <a:cs typeface="Times New Roman" pitchFamily="18" charset="0"/>
                      </a:rPr>
                      <m:t>→</m:t>
                    </m:r>
                    <m:d>
                      <m:dPr>
                        <m:ctrlPr>
                          <a:rPr kumimoji="0" lang="en-US" altLang="zh-CN" sz="1900" b="1" i="1">
                            <a:latin typeface="Cambria Math" panose="02040503050406030204" pitchFamily="18" charset="0"/>
                            <a:ea typeface="宋体" panose="02010600030101010101" pitchFamily="2" charset="-122"/>
                            <a:cs typeface="Times New Roman" pitchFamily="18" charset="0"/>
                          </a:rPr>
                        </m:ctrlPr>
                      </m:dPr>
                      <m:e>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𝐝</m:t>
                        </m:r>
                      </m:e>
                    </m:d>
                    <m:r>
                      <a:rPr kumimoji="0" lang="en-US" altLang="zh-CN" sz="1900" b="1" i="0">
                        <a:latin typeface="Cambria Math" panose="02040503050406030204" pitchFamily="18" charset="0"/>
                        <a:ea typeface="宋体" panose="02010600030101010101" pitchFamily="2" charset="-122"/>
                        <a:cs typeface="Times New Roman" pitchFamily="18" charset="0"/>
                      </a:rPr>
                      <m:t>→</m:t>
                    </m:r>
                    <m:d>
                      <m:dPr>
                        <m:ctrlPr>
                          <a:rPr kumimoji="0" lang="en-US" altLang="zh-CN" sz="1900" b="1" i="1">
                            <a:latin typeface="Cambria Math" panose="02040503050406030204" pitchFamily="18" charset="0"/>
                            <a:ea typeface="宋体" panose="02010600030101010101" pitchFamily="2" charset="-122"/>
                            <a:cs typeface="Times New Roman" pitchFamily="18" charset="0"/>
                          </a:rPr>
                        </m:ctrlPr>
                      </m:dPr>
                      <m:e>
                        <m:r>
                          <a:rPr kumimoji="0" lang="en-US" altLang="zh-CN" sz="1900" b="1" i="0">
                            <a:latin typeface="Cambria Math" panose="02040503050406030204" pitchFamily="18" charset="0"/>
                            <a:ea typeface="宋体" panose="02010600030101010101" pitchFamily="2" charset="-122"/>
                            <a:cs typeface="Times New Roman" pitchFamily="18" charset="0"/>
                          </a:rPr>
                          <m:t>𝟏</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𝟏</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𝟏</m:t>
                        </m:r>
                      </m:e>
                    </m:d>
                  </m:oMath>
                </a14:m>
                <a:endParaRPr kumimoji="0" lang="en-US" altLang="zh-CN" sz="1900" b="1" dirty="0">
                  <a:latin typeface="Cambria Math" panose="02040503050406030204" pitchFamily="18" charset="0"/>
                  <a:ea typeface="宋体" panose="02010600030101010101" pitchFamily="2" charset="-122"/>
                  <a:cs typeface="Times New Roman" pitchFamily="18" charset="0"/>
                </a:endParaRPr>
              </a:p>
              <a:p>
                <a:pPr marL="0" indent="0" fontAlgn="auto">
                  <a:lnSpc>
                    <a:spcPct val="130000"/>
                  </a:lnSpc>
                  <a:spcBef>
                    <a:spcPts val="600"/>
                  </a:spcBef>
                  <a:spcAft>
                    <a:spcPts val="0"/>
                  </a:spcAft>
                  <a:buClr>
                    <a:srgbClr val="C00000"/>
                  </a:buClr>
                  <a:buNone/>
                </a:pPr>
                <a:r>
                  <a:rPr kumimoji="0" lang="zh-CN" altLang="en-US" sz="1900" b="1" dirty="0">
                    <a:latin typeface="Cambria Math" panose="02040503050406030204" pitchFamily="18" charset="0"/>
                    <a:ea typeface="宋体" panose="02010600030101010101" pitchFamily="2" charset="-122"/>
                    <a:cs typeface="Times New Roman" pitchFamily="18" charset="0"/>
                  </a:rPr>
                  <a:t>第二轮：</a:t>
                </a:r>
                <a14:m>
                  <m:oMath xmlns:m="http://schemas.openxmlformats.org/officeDocument/2006/math">
                    <m:d>
                      <m:dPr>
                        <m:ctrlPr>
                          <a:rPr kumimoji="0" lang="en-US" altLang="zh-CN" sz="1900" b="1" i="1">
                            <a:latin typeface="Cambria Math" panose="02040503050406030204" pitchFamily="18" charset="0"/>
                            <a:ea typeface="宋体" panose="02010600030101010101" pitchFamily="2" charset="-122"/>
                            <a:cs typeface="Times New Roman" pitchFamily="18" charset="0"/>
                          </a:rPr>
                        </m:ctrlPr>
                      </m:dPr>
                      <m:e>
                        <m:r>
                          <a:rPr kumimoji="0" lang="en-US" altLang="zh-CN" sz="1900" b="1" i="0">
                            <a:latin typeface="Cambria Math" panose="02040503050406030204" pitchFamily="18" charset="0"/>
                            <a:ea typeface="宋体" panose="02010600030101010101" pitchFamily="2" charset="-122"/>
                            <a:cs typeface="Times New Roman" pitchFamily="18" charset="0"/>
                          </a:rPr>
                          <m:t>𝟏</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𝟏</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𝟏</m:t>
                        </m:r>
                      </m:e>
                    </m:d>
                    <m:r>
                      <a:rPr kumimoji="0" lang="en-US" altLang="zh-CN" sz="1900" b="1" i="0">
                        <a:latin typeface="Cambria Math" panose="02040503050406030204" pitchFamily="18" charset="0"/>
                        <a:ea typeface="宋体" panose="02010600030101010101" pitchFamily="2" charset="-122"/>
                        <a:cs typeface="Times New Roman" pitchFamily="18" charset="0"/>
                      </a:rPr>
                      <m:t>→</m:t>
                    </m:r>
                    <m:d>
                      <m:dPr>
                        <m:ctrlPr>
                          <a:rPr kumimoji="0" lang="en-US" altLang="zh-CN" sz="1900" b="1" i="1">
                            <a:latin typeface="Cambria Math" panose="02040503050406030204" pitchFamily="18" charset="0"/>
                            <a:ea typeface="宋体" panose="02010600030101010101" pitchFamily="2" charset="-122"/>
                            <a:cs typeface="Times New Roman" pitchFamily="18" charset="0"/>
                          </a:rPr>
                        </m:ctrlPr>
                      </m:dPr>
                      <m:e>
                        <m:r>
                          <a:rPr kumimoji="0" lang="en-US" altLang="zh-CN" sz="1900" b="1" i="0">
                            <a:latin typeface="Cambria Math" panose="02040503050406030204" pitchFamily="18" charset="0"/>
                            <a:ea typeface="宋体" panose="02010600030101010101" pitchFamily="2" charset="-122"/>
                            <a:cs typeface="Times New Roman" pitchFamily="18" charset="0"/>
                          </a:rPr>
                          <m:t>𝟐</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𝟐</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𝟐</m:t>
                        </m:r>
                      </m:e>
                    </m:d>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𝐝</m:t>
                    </m:r>
                    <m:r>
                      <a:rPr kumimoji="0" lang="en-US" altLang="zh-CN" sz="1900" b="1" i="0">
                        <a:latin typeface="Cambria Math" panose="02040503050406030204" pitchFamily="18" charset="0"/>
                        <a:ea typeface="宋体" panose="02010600030101010101" pitchFamily="2" charset="-122"/>
                        <a:cs typeface="Times New Roman" pitchFamily="18" charset="0"/>
                      </a:rPr>
                      <m:t>,</m:t>
                    </m:r>
                    <m:r>
                      <a:rPr kumimoji="0" lang="en-US" altLang="zh-CN" sz="1900" b="1" i="0">
                        <a:latin typeface="Cambria Math" panose="02040503050406030204" pitchFamily="18" charset="0"/>
                        <a:ea typeface="宋体" panose="02010600030101010101" pitchFamily="2" charset="-122"/>
                        <a:cs typeface="Times New Roman" pitchFamily="18" charset="0"/>
                      </a:rPr>
                      <m:t>𝟎</m:t>
                    </m:r>
                    <m:r>
                      <a:rPr kumimoji="0" lang="en-US" altLang="zh-CN" sz="1900" b="1" i="0">
                        <a:latin typeface="Cambria Math" panose="02040503050406030204" pitchFamily="18" charset="0"/>
                        <a:ea typeface="宋体" panose="02010600030101010101" pitchFamily="2" charset="-122"/>
                        <a:cs typeface="Times New Roman" pitchFamily="18" charset="0"/>
                      </a:rPr>
                      <m:t>)</m:t>
                    </m:r>
                  </m:oMath>
                </a14:m>
                <a:endParaRPr kumimoji="0" lang="en-US" altLang="zh-CN" sz="1900" b="1" dirty="0">
                  <a:latin typeface="Times New Roman" pitchFamily="18" charset="0"/>
                  <a:ea typeface="宋体" panose="02010600030101010101" pitchFamily="2" charset="-122"/>
                  <a:cs typeface="Times New Roman" pitchFamily="18" charset="0"/>
                </a:endParaRPr>
              </a:p>
              <a:p>
                <a:pPr marL="0" indent="0" fontAlgn="auto">
                  <a:spcAft>
                    <a:spcPts val="0"/>
                  </a:spcAft>
                  <a:buFont typeface="Arial" panose="020B0604020202020204" pitchFamily="34" charset="0"/>
                  <a:buNone/>
                </a:pPr>
                <a:endParaRPr kumimoji="0" lang="en-US" altLang="zh-CN" sz="1900" b="1" i="1" dirty="0">
                  <a:latin typeface="Cambria Math" panose="02040503050406030204" pitchFamily="18" charset="0"/>
                </a:endParaRPr>
              </a:p>
              <a:p>
                <a:pPr marL="0" indent="0" fontAlgn="auto">
                  <a:spcAft>
                    <a:spcPts val="0"/>
                  </a:spcAft>
                  <a:buFont typeface="Arial" panose="020B0604020202020204" pitchFamily="34" charset="0"/>
                  <a:buNone/>
                </a:pPr>
                <a:endParaRPr kumimoji="0" lang="zh-CN" altLang="en-US" sz="3200" b="1" dirty="0">
                  <a:latin typeface="Times New Roman" panose="02020603050405020304" pitchFamily="18" charset="0"/>
                  <a:cs typeface="Times New Roman" panose="02020603050405020304" pitchFamily="18" charset="0"/>
                </a:endParaRPr>
              </a:p>
            </p:txBody>
          </p:sp>
        </mc:Choice>
        <mc:Fallback xmlns="">
          <p:sp>
            <p:nvSpPr>
              <p:cNvPr id="6" name="内容占位符 2">
                <a:extLst>
                  <a:ext uri="{FF2B5EF4-FFF2-40B4-BE49-F238E27FC236}">
                    <a16:creationId xmlns:a16="http://schemas.microsoft.com/office/drawing/2014/main" id="{3C74DC15-9024-4B0C-97A6-213A337388D2}"/>
                  </a:ext>
                </a:extLst>
              </p:cNvPr>
              <p:cNvSpPr txBox="1">
                <a:spLocks noRot="1" noChangeAspect="1" noMove="1" noResize="1" noEditPoints="1" noAdjustHandles="1" noChangeArrowheads="1" noChangeShapeType="1" noTextEdit="1"/>
              </p:cNvSpPr>
              <p:nvPr/>
            </p:nvSpPr>
            <p:spPr>
              <a:xfrm>
                <a:off x="773470" y="1967004"/>
                <a:ext cx="6840760" cy="986171"/>
              </a:xfrm>
              <a:prstGeom prst="rect">
                <a:avLst/>
              </a:prstGeom>
              <a:blipFill>
                <a:blip r:embed="rId2"/>
                <a:stretch>
                  <a:fillRect l="-891"/>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E60D1D9-E1ED-46F8-801A-5ADC982D9E02}"/>
              </a:ext>
            </a:extLst>
          </p:cNvPr>
          <p:cNvPicPr>
            <a:picLocks noChangeAspect="1"/>
          </p:cNvPicPr>
          <p:nvPr/>
        </p:nvPicPr>
        <p:blipFill>
          <a:blip r:embed="rId3"/>
          <a:stretch>
            <a:fillRect/>
          </a:stretch>
        </p:blipFill>
        <p:spPr>
          <a:xfrm>
            <a:off x="6372200" y="908720"/>
            <a:ext cx="2736304" cy="5544616"/>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ED8EA54-4695-4E64-8E47-9F5CACB6344D}"/>
                  </a:ext>
                </a:extLst>
              </p:cNvPr>
              <p:cNvSpPr txBox="1"/>
              <p:nvPr/>
            </p:nvSpPr>
            <p:spPr>
              <a:xfrm>
                <a:off x="899592" y="5013176"/>
                <a:ext cx="4633382" cy="7764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altLang="zh-CN" sz="1800" b="1" i="1" smtClean="0">
                          <a:solidFill>
                            <a:schemeClr val="bg1"/>
                          </a:solidFill>
                          <a:latin typeface="Cambria Math" panose="02040503050406030204" pitchFamily="18" charset="0"/>
                        </a:rPr>
                        <m:t>𝑷</m:t>
                      </m:r>
                      <m:r>
                        <a:rPr kumimoji="0" lang="en-US" altLang="zh-CN" sz="1800" b="1" i="1" smtClean="0">
                          <a:solidFill>
                            <a:schemeClr val="bg1"/>
                          </a:solidFill>
                          <a:latin typeface="Cambria Math" panose="02040503050406030204" pitchFamily="18" charset="0"/>
                        </a:rPr>
                        <m:t>=</m:t>
                      </m:r>
                      <m:f>
                        <m:fPr>
                          <m:ctrlPr>
                            <a:rPr kumimoji="0" lang="en-US" altLang="zh-CN" sz="1800" b="1" i="1" smtClean="0">
                              <a:solidFill>
                                <a:schemeClr val="bg1"/>
                              </a:solidFill>
                              <a:latin typeface="Cambria Math" panose="02040503050406030204" pitchFamily="18" charset="0"/>
                            </a:rPr>
                          </m:ctrlPr>
                        </m:fPr>
                        <m:num>
                          <m:r>
                            <a:rPr kumimoji="0" lang="en-US" altLang="zh-CN" sz="1800" b="1" i="1" smtClean="0">
                              <a:solidFill>
                                <a:schemeClr val="bg1"/>
                              </a:solidFill>
                              <a:latin typeface="Cambria Math" panose="02040503050406030204" pitchFamily="18" charset="0"/>
                            </a:rPr>
                            <m:t>𝟏𝟎</m:t>
                          </m:r>
                        </m:num>
                        <m:den>
                          <m:r>
                            <a:rPr kumimoji="0" lang="en-US" altLang="zh-CN" sz="1800" b="1" i="1" smtClean="0">
                              <a:solidFill>
                                <a:schemeClr val="bg1"/>
                              </a:solidFill>
                              <a:latin typeface="Cambria Math" panose="02040503050406030204" pitchFamily="18" charset="0"/>
                            </a:rPr>
                            <m:t>𝟏𝟔</m:t>
                          </m:r>
                        </m:den>
                      </m:f>
                      <m:r>
                        <a:rPr kumimoji="0" lang="en-US" altLang="zh-CN" sz="1800" b="1" i="1" smtClean="0">
                          <a:solidFill>
                            <a:schemeClr val="bg1"/>
                          </a:solidFill>
                          <a:latin typeface="Cambria Math" panose="02040503050406030204" pitchFamily="18" charset="0"/>
                        </a:rPr>
                        <m:t>×</m:t>
                      </m:r>
                      <m:sSup>
                        <m:sSupPr>
                          <m:ctrlPr>
                            <a:rPr kumimoji="0" lang="en-US" altLang="zh-CN" sz="1800" b="1" i="1" smtClean="0">
                              <a:solidFill>
                                <a:schemeClr val="bg1"/>
                              </a:solidFill>
                              <a:latin typeface="Cambria Math" panose="02040503050406030204" pitchFamily="18" charset="0"/>
                            </a:rPr>
                          </m:ctrlPr>
                        </m:sSupPr>
                        <m:e>
                          <m:d>
                            <m:dPr>
                              <m:ctrlPr>
                                <a:rPr kumimoji="0" lang="en-US" altLang="zh-CN" sz="1800" b="1" i="1" smtClean="0">
                                  <a:solidFill>
                                    <a:schemeClr val="bg1"/>
                                  </a:solidFill>
                                  <a:latin typeface="Cambria Math" panose="02040503050406030204" pitchFamily="18" charset="0"/>
                                </a:rPr>
                              </m:ctrlPr>
                            </m:dPr>
                            <m:e>
                              <m:f>
                                <m:fPr>
                                  <m:ctrlPr>
                                    <a:rPr kumimoji="0" lang="en-US" altLang="zh-CN" sz="1800" b="1" i="1" smtClean="0">
                                      <a:solidFill>
                                        <a:schemeClr val="bg1"/>
                                      </a:solidFill>
                                      <a:latin typeface="Cambria Math" panose="02040503050406030204" pitchFamily="18" charset="0"/>
                                    </a:rPr>
                                  </m:ctrlPr>
                                </m:fPr>
                                <m:num>
                                  <m:r>
                                    <a:rPr kumimoji="0" lang="en-US" altLang="zh-CN" sz="1800" b="1" i="1" smtClean="0">
                                      <a:solidFill>
                                        <a:schemeClr val="bg1"/>
                                      </a:solidFill>
                                      <a:latin typeface="Cambria Math" panose="02040503050406030204" pitchFamily="18" charset="0"/>
                                    </a:rPr>
                                    <m:t>𝟔</m:t>
                                  </m:r>
                                </m:num>
                                <m:den>
                                  <m:r>
                                    <a:rPr kumimoji="0" lang="en-US" altLang="zh-CN" sz="1800" b="1" i="1" smtClean="0">
                                      <a:solidFill>
                                        <a:schemeClr val="bg1"/>
                                      </a:solidFill>
                                      <a:latin typeface="Cambria Math" panose="02040503050406030204" pitchFamily="18" charset="0"/>
                                    </a:rPr>
                                    <m:t>𝟏𝟔</m:t>
                                  </m:r>
                                </m:den>
                              </m:f>
                            </m:e>
                          </m:d>
                        </m:e>
                        <m:sup>
                          <m:r>
                            <a:rPr kumimoji="0" lang="en-US" altLang="zh-CN" sz="1800" b="1" i="1" smtClean="0">
                              <a:solidFill>
                                <a:schemeClr val="bg1"/>
                              </a:solidFill>
                              <a:latin typeface="Cambria Math" panose="02040503050406030204" pitchFamily="18" charset="0"/>
                            </a:rPr>
                            <m:t>𝟑</m:t>
                          </m:r>
                        </m:sup>
                      </m:sSup>
                      <m:r>
                        <a:rPr kumimoji="0" lang="en-US" altLang="zh-CN" sz="1800" b="1" i="1" smtClean="0">
                          <a:solidFill>
                            <a:schemeClr val="bg1"/>
                          </a:solidFill>
                          <a:latin typeface="Cambria Math" panose="02040503050406030204" pitchFamily="18" charset="0"/>
                        </a:rPr>
                        <m:t>=</m:t>
                      </m:r>
                      <m:f>
                        <m:fPr>
                          <m:ctrlPr>
                            <a:rPr kumimoji="0" lang="en-US" altLang="zh-CN" sz="1800" b="1" i="1" smtClean="0">
                              <a:solidFill>
                                <a:schemeClr val="bg1"/>
                              </a:solidFill>
                              <a:latin typeface="Cambria Math" panose="02040503050406030204" pitchFamily="18" charset="0"/>
                            </a:rPr>
                          </m:ctrlPr>
                        </m:fPr>
                        <m:num>
                          <m:r>
                            <a:rPr kumimoji="0" lang="en-US" altLang="zh-CN" sz="1800" b="1" i="1" smtClean="0">
                              <a:solidFill>
                                <a:schemeClr val="bg1"/>
                              </a:solidFill>
                              <a:latin typeface="Cambria Math" panose="02040503050406030204" pitchFamily="18" charset="0"/>
                            </a:rPr>
                            <m:t>𝟏𝟑𝟓</m:t>
                          </m:r>
                        </m:num>
                        <m:den>
                          <m:r>
                            <a:rPr kumimoji="0" lang="en-US" altLang="zh-CN" sz="1800" b="1" i="1" smtClean="0">
                              <a:solidFill>
                                <a:schemeClr val="bg1"/>
                              </a:solidFill>
                              <a:latin typeface="Cambria Math" panose="02040503050406030204" pitchFamily="18" charset="0"/>
                            </a:rPr>
                            <m:t>𝟒𝟎𝟗𝟔</m:t>
                          </m:r>
                        </m:den>
                      </m:f>
                    </m:oMath>
                  </m:oMathPara>
                </a14:m>
                <a:endParaRPr lang="zh-CN" altLang="en-US" sz="1800" dirty="0">
                  <a:solidFill>
                    <a:schemeClr val="bg1"/>
                  </a:solidFill>
                </a:endParaRPr>
              </a:p>
            </p:txBody>
          </p:sp>
        </mc:Choice>
        <mc:Fallback xmlns="">
          <p:sp>
            <p:nvSpPr>
              <p:cNvPr id="18" name="文本框 17">
                <a:extLst>
                  <a:ext uri="{FF2B5EF4-FFF2-40B4-BE49-F238E27FC236}">
                    <a16:creationId xmlns:a16="http://schemas.microsoft.com/office/drawing/2014/main" id="{3ED8EA54-4695-4E64-8E47-9F5CACB6344D}"/>
                  </a:ext>
                </a:extLst>
              </p:cNvPr>
              <p:cNvSpPr txBox="1">
                <a:spLocks noRot="1" noChangeAspect="1" noMove="1" noResize="1" noEditPoints="1" noAdjustHandles="1" noChangeArrowheads="1" noChangeShapeType="1" noTextEdit="1"/>
              </p:cNvSpPr>
              <p:nvPr/>
            </p:nvSpPr>
            <p:spPr>
              <a:xfrm>
                <a:off x="899592" y="5013176"/>
                <a:ext cx="4633382" cy="776431"/>
              </a:xfrm>
              <a:prstGeom prst="rect">
                <a:avLst/>
              </a:prstGeom>
              <a:blipFill>
                <a:blip r:embed="rId4"/>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C9F9A215-9CEF-4EDB-ABF5-AC9B40BF0913}"/>
              </a:ext>
            </a:extLst>
          </p:cNvPr>
          <p:cNvSpPr txBox="1"/>
          <p:nvPr/>
        </p:nvSpPr>
        <p:spPr>
          <a:xfrm>
            <a:off x="611560" y="3068960"/>
            <a:ext cx="5544616" cy="1508105"/>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Ø"/>
            </a:pPr>
            <a:r>
              <a:rPr lang="zh-CN" altLang="en-US" sz="1800" b="1" dirty="0">
                <a:solidFill>
                  <a:srgbClr val="C00000"/>
                </a:solidFill>
                <a:cs typeface="Times New Roman" pitchFamily="18" charset="0"/>
              </a:rPr>
              <a:t>非活跃</a:t>
            </a:r>
            <a:r>
              <a:rPr lang="en-US" altLang="zh-CN" sz="1800" b="1" dirty="0">
                <a:solidFill>
                  <a:srgbClr val="C00000"/>
                </a:solidFill>
                <a:cs typeface="Times New Roman" pitchFamily="18" charset="0"/>
              </a:rPr>
              <a:t>S</a:t>
            </a:r>
            <a:r>
              <a:rPr lang="zh-CN" altLang="en-US" sz="1800" b="1" dirty="0">
                <a:solidFill>
                  <a:srgbClr val="C00000"/>
                </a:solidFill>
                <a:cs typeface="Times New Roman" pitchFamily="18" charset="0"/>
              </a:rPr>
              <a:t>盒的差分概率为</a:t>
            </a:r>
            <a:r>
              <a:rPr lang="en-US" altLang="zh-CN" sz="1800" b="1" dirty="0">
                <a:solidFill>
                  <a:srgbClr val="C00000"/>
                </a:solidFill>
                <a:cs typeface="Times New Roman" pitchFamily="18" charset="0"/>
              </a:rPr>
              <a:t>1</a:t>
            </a:r>
            <a:r>
              <a:rPr lang="zh-CN" altLang="en-US" sz="1800" b="1" dirty="0">
                <a:solidFill>
                  <a:srgbClr val="C00000"/>
                </a:solidFill>
                <a:cs typeface="Times New Roman" pitchFamily="18" charset="0"/>
              </a:rPr>
              <a:t>。</a:t>
            </a:r>
            <a:endParaRPr lang="en-US" altLang="zh-CN" sz="1800" b="1" dirty="0">
              <a:solidFill>
                <a:srgbClr val="C00000"/>
              </a:solidFill>
              <a:cs typeface="Times New Roman" pitchFamily="18" charset="0"/>
            </a:endParaRPr>
          </a:p>
          <a:p>
            <a:pPr marL="342900" indent="-342900">
              <a:spcBef>
                <a:spcPts val="600"/>
              </a:spcBef>
              <a:spcAft>
                <a:spcPts val="600"/>
              </a:spcAft>
              <a:buFont typeface="Wingdings" panose="05000000000000000000" pitchFamily="2" charset="2"/>
              <a:buChar char="Ø"/>
            </a:pPr>
            <a:r>
              <a:rPr lang="zh-CN" altLang="en-US" sz="1800" b="1" dirty="0">
                <a:solidFill>
                  <a:srgbClr val="C00000"/>
                </a:solidFill>
                <a:cs typeface="Times New Roman" pitchFamily="18" charset="0"/>
              </a:rPr>
              <a:t>活跃</a:t>
            </a:r>
            <a:r>
              <a:rPr lang="en-US" altLang="zh-CN" sz="1800" b="1" dirty="0">
                <a:solidFill>
                  <a:srgbClr val="C00000"/>
                </a:solidFill>
                <a:cs typeface="Times New Roman" pitchFamily="18" charset="0"/>
              </a:rPr>
              <a:t>S</a:t>
            </a:r>
            <a:r>
              <a:rPr lang="zh-CN" altLang="en-US" sz="1800" b="1" dirty="0">
                <a:solidFill>
                  <a:srgbClr val="C00000"/>
                </a:solidFill>
                <a:cs typeface="Times New Roman" pitchFamily="18" charset="0"/>
              </a:rPr>
              <a:t>盒的差分概率可以通过差分分布表获取。</a:t>
            </a:r>
            <a:endParaRPr lang="en-US" altLang="zh-CN" sz="1800" b="1" dirty="0">
              <a:solidFill>
                <a:srgbClr val="C00000"/>
              </a:solidFill>
              <a:cs typeface="Times New Roman" pitchFamily="18" charset="0"/>
            </a:endParaRPr>
          </a:p>
          <a:p>
            <a:pPr marL="342900" indent="-342900">
              <a:spcBef>
                <a:spcPts val="600"/>
              </a:spcBef>
              <a:spcAft>
                <a:spcPts val="600"/>
              </a:spcAft>
              <a:buFont typeface="Wingdings" panose="05000000000000000000" pitchFamily="2" charset="2"/>
              <a:buChar char="Ø"/>
            </a:pPr>
            <a:r>
              <a:rPr lang="zh-CN" altLang="en-US" sz="1800" b="1" dirty="0">
                <a:solidFill>
                  <a:srgbClr val="C00000"/>
                </a:solidFill>
                <a:cs typeface="Times New Roman" pitchFamily="18" charset="0"/>
              </a:rPr>
              <a:t>各轮输入独立的情况下可以将每个</a:t>
            </a:r>
            <a:r>
              <a:rPr lang="en-US" altLang="zh-CN" sz="1800" b="1" dirty="0">
                <a:solidFill>
                  <a:srgbClr val="C00000"/>
                </a:solidFill>
                <a:cs typeface="Times New Roman" pitchFamily="18" charset="0"/>
              </a:rPr>
              <a:t>S</a:t>
            </a:r>
            <a:r>
              <a:rPr lang="zh-CN" altLang="en-US" sz="1800" b="1" dirty="0">
                <a:solidFill>
                  <a:srgbClr val="C00000"/>
                </a:solidFill>
                <a:cs typeface="Times New Roman" pitchFamily="18" charset="0"/>
              </a:rPr>
              <a:t>盒的概率相乘作为整体概率。</a:t>
            </a:r>
            <a:endParaRPr lang="en-US" altLang="zh-CN" sz="1800" b="1" dirty="0">
              <a:solidFill>
                <a:srgbClr val="C00000"/>
              </a:solidFill>
              <a:cs typeface="Times New Roman" pitchFamily="18" charset="0"/>
            </a:endParaRPr>
          </a:p>
        </p:txBody>
      </p:sp>
    </p:spTree>
    <p:extLst>
      <p:ext uri="{BB962C8B-B14F-4D97-AF65-F5344CB8AC3E}">
        <p14:creationId xmlns:p14="http://schemas.microsoft.com/office/powerpoint/2010/main" val="404784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4E7367D9-E680-4031-909C-F12553C5B688}"/>
              </a:ext>
            </a:extLst>
          </p:cNvPr>
          <p:cNvSpPr/>
          <p:nvPr/>
        </p:nvSpPr>
        <p:spPr>
          <a:xfrm>
            <a:off x="4771190" y="1052736"/>
            <a:ext cx="3888432" cy="5040560"/>
          </a:xfrm>
          <a:prstGeom prst="roundRect">
            <a:avLst>
              <a:gd name="adj" fmla="val 623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BB1D4300-EA84-46DE-82CF-B1A8B0D27A78}"/>
              </a:ext>
            </a:extLst>
          </p:cNvPr>
          <p:cNvSpPr/>
          <p:nvPr/>
        </p:nvSpPr>
        <p:spPr>
          <a:xfrm>
            <a:off x="467544" y="1052736"/>
            <a:ext cx="3888432" cy="5040560"/>
          </a:xfrm>
          <a:prstGeom prst="roundRect">
            <a:avLst>
              <a:gd name="adj" fmla="val 623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EF206D91-E201-41F2-AF94-657CA86FAE1E}"/>
              </a:ext>
            </a:extLst>
          </p:cNvPr>
          <p:cNvSpPr>
            <a:spLocks noGrp="1"/>
          </p:cNvSpPr>
          <p:nvPr>
            <p:ph idx="1"/>
          </p:nvPr>
        </p:nvSpPr>
        <p:spPr>
          <a:xfrm>
            <a:off x="611560" y="1124744"/>
            <a:ext cx="3672408" cy="4824000"/>
          </a:xfrm>
        </p:spPr>
        <p:txBody>
          <a:bodyPr>
            <a:normAutofit fontScale="92500" lnSpcReduction="20000"/>
          </a:bodyPr>
          <a:lstStyle/>
          <a:p>
            <a:pPr>
              <a:defRPr/>
            </a:pPr>
            <a:r>
              <a:rPr lang="zh-CN" altLang="en-US" sz="3200" b="1" dirty="0">
                <a:latin typeface="宋体" panose="02010600030101010101" pitchFamily="2" charset="-122"/>
                <a:ea typeface="宋体" panose="02010600030101010101" pitchFamily="2" charset="-122"/>
              </a:rPr>
              <a:t>穷举攻击</a:t>
            </a:r>
            <a:endParaRPr lang="en-US" altLang="zh-CN" sz="3200" b="1" dirty="0">
              <a:latin typeface="宋体" panose="02010600030101010101" pitchFamily="2" charset="-122"/>
              <a:ea typeface="宋体" panose="02010600030101010101" pitchFamily="2" charset="-122"/>
            </a:endParaRPr>
          </a:p>
          <a:p>
            <a:pPr lvl="1">
              <a:defRPr/>
            </a:pPr>
            <a:r>
              <a:rPr lang="zh-CN" altLang="en-US" dirty="0">
                <a:latin typeface="宋体" panose="02010600030101010101" pitchFamily="2" charset="-122"/>
                <a:ea typeface="宋体" panose="02010600030101010101" pitchFamily="2" charset="-122"/>
              </a:rPr>
              <a:t>时间存储折中攻击</a:t>
            </a:r>
            <a:endParaRPr lang="en-US" altLang="zh-CN" dirty="0">
              <a:latin typeface="宋体" panose="02010600030101010101" pitchFamily="2" charset="-122"/>
              <a:ea typeface="宋体" panose="02010600030101010101" pitchFamily="2" charset="-122"/>
            </a:endParaRPr>
          </a:p>
          <a:p>
            <a:pPr>
              <a:defRPr/>
            </a:pPr>
            <a:r>
              <a:rPr lang="zh-CN" altLang="en-US" sz="3200" b="1" dirty="0">
                <a:latin typeface="宋体" panose="02010600030101010101" pitchFamily="2" charset="-122"/>
                <a:ea typeface="宋体" panose="02010600030101010101" pitchFamily="2" charset="-122"/>
              </a:rPr>
              <a:t>统计攻击方法</a:t>
            </a:r>
            <a:endParaRPr lang="en-US" altLang="zh-CN" sz="3200" b="1" dirty="0">
              <a:latin typeface="宋体" panose="02010600030101010101" pitchFamily="2" charset="-122"/>
              <a:ea typeface="宋体" panose="02010600030101010101" pitchFamily="2" charset="-122"/>
            </a:endParaRPr>
          </a:p>
          <a:p>
            <a:pPr lvl="1">
              <a:defRPr/>
            </a:pPr>
            <a:r>
              <a:rPr lang="zh-CN" altLang="en-US" dirty="0">
                <a:latin typeface="宋体" panose="02010600030101010101" pitchFamily="2" charset="-122"/>
                <a:ea typeface="宋体" panose="02010600030101010101" pitchFamily="2" charset="-122"/>
              </a:rPr>
              <a:t>线性分析</a:t>
            </a:r>
            <a:endParaRPr lang="en-US" altLang="zh-CN" dirty="0">
              <a:latin typeface="宋体" panose="02010600030101010101" pitchFamily="2" charset="-122"/>
              <a:ea typeface="宋体" panose="02010600030101010101" pitchFamily="2" charset="-122"/>
            </a:endParaRPr>
          </a:p>
          <a:p>
            <a:pPr lvl="1">
              <a:defRPr/>
            </a:pPr>
            <a:r>
              <a:rPr lang="zh-CN" altLang="en-US" dirty="0">
                <a:latin typeface="宋体" panose="02010600030101010101" pitchFamily="2" charset="-122"/>
                <a:ea typeface="宋体" panose="02010600030101010101" pitchFamily="2" charset="-122"/>
              </a:rPr>
              <a:t>差分分析</a:t>
            </a:r>
            <a:endParaRPr lang="en-US" altLang="zh-CN" dirty="0">
              <a:latin typeface="宋体" panose="02010600030101010101" pitchFamily="2" charset="-122"/>
              <a:ea typeface="宋体" panose="02010600030101010101" pitchFamily="2" charset="-122"/>
            </a:endParaRPr>
          </a:p>
          <a:p>
            <a:pPr lvl="1">
              <a:defRPr/>
            </a:pPr>
            <a:r>
              <a:rPr lang="zh-CN" altLang="en-US" dirty="0">
                <a:latin typeface="宋体" panose="02010600030101010101" pitchFamily="2" charset="-122"/>
                <a:ea typeface="宋体" panose="02010600030101010101" pitchFamily="2" charset="-122"/>
              </a:rPr>
              <a:t>差分线性攻击</a:t>
            </a:r>
            <a:endParaRPr lang="en-US" altLang="zh-CN" dirty="0">
              <a:latin typeface="宋体" panose="02010600030101010101" pitchFamily="2" charset="-122"/>
              <a:ea typeface="宋体" panose="02010600030101010101" pitchFamily="2" charset="-122"/>
            </a:endParaRPr>
          </a:p>
          <a:p>
            <a:pPr>
              <a:defRPr/>
            </a:pPr>
            <a:r>
              <a:rPr lang="zh-CN" altLang="en-US" sz="3200" b="1" dirty="0">
                <a:latin typeface="宋体" panose="02010600030101010101" pitchFamily="2" charset="-122"/>
                <a:ea typeface="宋体" panose="02010600030101010101" pitchFamily="2" charset="-122"/>
              </a:rPr>
              <a:t>数学分析方法</a:t>
            </a:r>
            <a:endParaRPr lang="en-US" altLang="zh-CN" sz="3200" b="1" dirty="0">
              <a:latin typeface="宋体" panose="02010600030101010101" pitchFamily="2" charset="-122"/>
              <a:ea typeface="宋体" panose="02010600030101010101" pitchFamily="2" charset="-122"/>
            </a:endParaRPr>
          </a:p>
          <a:p>
            <a:pPr lvl="1">
              <a:defRPr/>
            </a:pPr>
            <a:r>
              <a:rPr lang="zh-CN" altLang="en-US" dirty="0">
                <a:latin typeface="宋体" panose="02010600030101010101" pitchFamily="2" charset="-122"/>
                <a:ea typeface="宋体" panose="02010600030101010101" pitchFamily="2" charset="-122"/>
              </a:rPr>
              <a:t>插值攻击</a:t>
            </a:r>
            <a:endParaRPr lang="en-US" altLang="zh-CN" dirty="0">
              <a:latin typeface="宋体" panose="02010600030101010101" pitchFamily="2" charset="-122"/>
              <a:ea typeface="宋体" panose="02010600030101010101" pitchFamily="2" charset="-122"/>
            </a:endParaRPr>
          </a:p>
          <a:p>
            <a:pPr lvl="1">
              <a:defRPr/>
            </a:pPr>
            <a:r>
              <a:rPr lang="zh-CN" altLang="en-US" dirty="0">
                <a:latin typeface="宋体" panose="02010600030101010101" pitchFamily="2" charset="-122"/>
                <a:ea typeface="宋体" panose="02010600030101010101" pitchFamily="2" charset="-122"/>
              </a:rPr>
              <a:t>积分攻击等</a:t>
            </a:r>
            <a:endParaRPr lang="en-US" altLang="zh-CN" dirty="0">
              <a:latin typeface="宋体" panose="02010600030101010101" pitchFamily="2" charset="-122"/>
              <a:ea typeface="宋体" panose="02010600030101010101" pitchFamily="2" charset="-122"/>
            </a:endParaRPr>
          </a:p>
          <a:p>
            <a:endParaRPr lang="zh-CN" altLang="en-US" dirty="0"/>
          </a:p>
        </p:txBody>
      </p:sp>
      <p:sp>
        <p:nvSpPr>
          <p:cNvPr id="4" name="内容占位符 2">
            <a:extLst>
              <a:ext uri="{FF2B5EF4-FFF2-40B4-BE49-F238E27FC236}">
                <a16:creationId xmlns:a16="http://schemas.microsoft.com/office/drawing/2014/main" id="{041B5BF2-FE7E-4284-8016-046ECDC954BD}"/>
              </a:ext>
            </a:extLst>
          </p:cNvPr>
          <p:cNvSpPr txBox="1">
            <a:spLocks/>
          </p:cNvSpPr>
          <p:nvPr/>
        </p:nvSpPr>
        <p:spPr>
          <a:xfrm>
            <a:off x="5364088" y="2204864"/>
            <a:ext cx="3672408" cy="2880320"/>
          </a:xfrm>
          <a:prstGeom prst="rect">
            <a:avLst/>
          </a:prstGeom>
        </p:spPr>
        <p:txBody>
          <a:bodyPr vert="horz" lIns="91440" tIns="45720" rIns="91440" bIns="45720" rtlCol="0">
            <a:normAutofit/>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0" lang="zh-CN" altLang="en-US" dirty="0">
                <a:latin typeface="宋体" panose="02010600030101010101" pitchFamily="2" charset="-122"/>
                <a:ea typeface="宋体" panose="02010600030101010101" pitchFamily="2" charset="-122"/>
              </a:rPr>
              <a:t>唯一密文攻击</a:t>
            </a:r>
            <a:endParaRPr kumimoji="0" lang="en-US" altLang="zh-CN" dirty="0">
              <a:latin typeface="宋体" panose="02010600030101010101" pitchFamily="2" charset="-122"/>
              <a:ea typeface="宋体" panose="02010600030101010101" pitchFamily="2" charset="-122"/>
            </a:endParaRPr>
          </a:p>
          <a:p>
            <a:pPr fontAlgn="auto">
              <a:spcAft>
                <a:spcPts val="0"/>
              </a:spcAft>
              <a:defRPr/>
            </a:pPr>
            <a:r>
              <a:rPr kumimoji="0" lang="zh-CN" altLang="en-US" dirty="0">
                <a:latin typeface="宋体" panose="02010600030101010101" pitchFamily="2" charset="-122"/>
                <a:ea typeface="宋体" panose="02010600030101010101" pitchFamily="2" charset="-122"/>
              </a:rPr>
              <a:t>已知明文攻击</a:t>
            </a:r>
            <a:endParaRPr kumimoji="0" lang="en-US" altLang="zh-CN" dirty="0">
              <a:latin typeface="宋体" panose="02010600030101010101" pitchFamily="2" charset="-122"/>
              <a:ea typeface="宋体" panose="02010600030101010101" pitchFamily="2" charset="-122"/>
            </a:endParaRPr>
          </a:p>
          <a:p>
            <a:pPr fontAlgn="auto">
              <a:spcAft>
                <a:spcPts val="0"/>
              </a:spcAft>
              <a:defRPr/>
            </a:pPr>
            <a:r>
              <a:rPr kumimoji="0" lang="zh-CN" altLang="en-US" dirty="0">
                <a:latin typeface="宋体" panose="02010600030101010101" pitchFamily="2" charset="-122"/>
                <a:ea typeface="宋体" panose="02010600030101010101" pitchFamily="2" charset="-122"/>
              </a:rPr>
              <a:t>选择明文攻击</a:t>
            </a:r>
            <a:endParaRPr kumimoji="0" lang="en-US" altLang="zh-CN" dirty="0">
              <a:latin typeface="宋体" panose="02010600030101010101" pitchFamily="2" charset="-122"/>
              <a:ea typeface="宋体" panose="02010600030101010101" pitchFamily="2" charset="-122"/>
            </a:endParaRPr>
          </a:p>
          <a:p>
            <a:pPr fontAlgn="auto">
              <a:spcAft>
                <a:spcPts val="0"/>
              </a:spcAft>
              <a:defRPr/>
            </a:pPr>
            <a:r>
              <a:rPr kumimoji="0" lang="zh-CN" altLang="en-US" dirty="0">
                <a:latin typeface="宋体" panose="02010600030101010101" pitchFamily="2" charset="-122"/>
                <a:ea typeface="宋体" panose="02010600030101010101" pitchFamily="2" charset="-122"/>
              </a:rPr>
              <a:t>选择密文攻击</a:t>
            </a:r>
            <a:endParaRPr kumimoji="0" lang="en-US" altLang="zh-CN" dirty="0">
              <a:latin typeface="宋体" panose="02010600030101010101" pitchFamily="2" charset="-122"/>
              <a:ea typeface="宋体" panose="02010600030101010101" pitchFamily="2" charset="-122"/>
            </a:endParaRPr>
          </a:p>
          <a:p>
            <a:pPr fontAlgn="auto">
              <a:spcAft>
                <a:spcPts val="0"/>
              </a:spcAft>
            </a:pPr>
            <a:endParaRPr kumimoji="0" lang="zh-CN" altLang="en-US" dirty="0"/>
          </a:p>
        </p:txBody>
      </p:sp>
      <p:sp>
        <p:nvSpPr>
          <p:cNvPr id="9" name="箭头: 下 8">
            <a:extLst>
              <a:ext uri="{FF2B5EF4-FFF2-40B4-BE49-F238E27FC236}">
                <a16:creationId xmlns:a16="http://schemas.microsoft.com/office/drawing/2014/main" id="{E72209CE-B4D6-4E2A-B3EC-50127A9B2DB6}"/>
              </a:ext>
            </a:extLst>
          </p:cNvPr>
          <p:cNvSpPr/>
          <p:nvPr/>
        </p:nvSpPr>
        <p:spPr>
          <a:xfrm rot="16556781">
            <a:off x="4040975" y="1891774"/>
            <a:ext cx="325136" cy="22549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7BE73023-B9FE-4723-97E9-246A56044DF3}"/>
              </a:ext>
            </a:extLst>
          </p:cNvPr>
          <p:cNvSpPr/>
          <p:nvPr/>
        </p:nvSpPr>
        <p:spPr>
          <a:xfrm rot="16903087">
            <a:off x="4017425" y="2517547"/>
            <a:ext cx="325136" cy="22549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2905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0DF3C40-F813-42BB-AC27-7D1752174A9F}"/>
              </a:ext>
            </a:extLst>
          </p:cNvPr>
          <p:cNvSpPr/>
          <p:nvPr/>
        </p:nvSpPr>
        <p:spPr>
          <a:xfrm>
            <a:off x="539552" y="2348880"/>
            <a:ext cx="5328592" cy="3744416"/>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971600" y="2780928"/>
            <a:ext cx="4536504" cy="3024336"/>
          </a:xfrm>
        </p:spPr>
        <p:txBody>
          <a:bodyPr>
            <a:normAutofit/>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只找到一条</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轮的高概率差分特征，</a:t>
            </a:r>
            <a:r>
              <a:rPr lang="zh-CN" altLang="en-US" sz="1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概率大于随机概率</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solidFill>
                  <a:srgbClr val="C00000"/>
                </a:solidFill>
                <a:ea typeface="宋体" panose="02010600030101010101" pitchFamily="2" charset="-122"/>
              </a:rPr>
              <a:t>猜测最后一轮的密钥值</a:t>
            </a:r>
            <a:r>
              <a:rPr lang="zh-CN" altLang="en-US" sz="1800" dirty="0">
                <a:ea typeface="宋体" panose="02010600030101010101" pitchFamily="2" charset="-122"/>
              </a:rPr>
              <a:t>，向上解密一轮，获取第四轮输出中间状态的差分。</a:t>
            </a:r>
            <a:endParaRPr lang="en-US" altLang="zh-CN" sz="1800" dirty="0">
              <a:ea typeface="宋体" panose="02010600030101010101" pitchFamily="2" charset="-122"/>
            </a:endParaRPr>
          </a:p>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如果差分能够匹配，则</a:t>
            </a:r>
            <a:r>
              <a:rPr lang="zh-CN" altLang="en-US" sz="1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对应的密钥计数器加</a:t>
            </a:r>
            <a:r>
              <a:rPr lang="en-US" altLang="zh-CN" sz="1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计数器最大的猜测密钥</a:t>
            </a:r>
            <a:r>
              <a:rPr lang="zh-CN" altLang="en-US" sz="1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极有可能</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是正确密钥。</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p>
        </p:txBody>
      </p:sp>
      <p:sp>
        <p:nvSpPr>
          <p:cNvPr id="4" name="箭头: 五边形 3">
            <a:extLst>
              <a:ext uri="{FF2B5EF4-FFF2-40B4-BE49-F238E27FC236}">
                <a16:creationId xmlns:a16="http://schemas.microsoft.com/office/drawing/2014/main" id="{1D668BC2-0024-4202-B4C7-16F0B32193D0}"/>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Cipher-Four</a:t>
            </a:r>
            <a:endParaRPr lang="zh-CN" altLang="en-US" sz="3600" dirty="0"/>
          </a:p>
        </p:txBody>
      </p:sp>
      <p:pic>
        <p:nvPicPr>
          <p:cNvPr id="5" name="图片 4">
            <a:extLst>
              <a:ext uri="{FF2B5EF4-FFF2-40B4-BE49-F238E27FC236}">
                <a16:creationId xmlns:a16="http://schemas.microsoft.com/office/drawing/2014/main" id="{19E861D5-DBBA-4873-B3EB-D2AACBF6B8AE}"/>
              </a:ext>
            </a:extLst>
          </p:cNvPr>
          <p:cNvPicPr>
            <a:picLocks noChangeAspect="1"/>
          </p:cNvPicPr>
          <p:nvPr/>
        </p:nvPicPr>
        <p:blipFill>
          <a:blip r:embed="rId2"/>
          <a:stretch>
            <a:fillRect/>
          </a:stretch>
        </p:blipFill>
        <p:spPr>
          <a:xfrm>
            <a:off x="6444208" y="963877"/>
            <a:ext cx="2481325" cy="5506310"/>
          </a:xfrm>
          <a:prstGeom prst="rect">
            <a:avLst/>
          </a:prstGeom>
        </p:spPr>
      </p:pic>
      <p:sp>
        <p:nvSpPr>
          <p:cNvPr id="7" name="平行四边形 6">
            <a:extLst>
              <a:ext uri="{FF2B5EF4-FFF2-40B4-BE49-F238E27FC236}">
                <a16:creationId xmlns:a16="http://schemas.microsoft.com/office/drawing/2014/main" id="{BCB01364-E44F-40B6-92BA-56A5218F9CBF}"/>
              </a:ext>
            </a:extLst>
          </p:cNvPr>
          <p:cNvSpPr/>
          <p:nvPr/>
        </p:nvSpPr>
        <p:spPr>
          <a:xfrm>
            <a:off x="1187624" y="2132856"/>
            <a:ext cx="2232248" cy="432048"/>
          </a:xfrm>
          <a:prstGeom prst="parallelogram">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攻击过程</a:t>
            </a:r>
          </a:p>
        </p:txBody>
      </p:sp>
    </p:spTree>
    <p:extLst>
      <p:ext uri="{BB962C8B-B14F-4D97-AF65-F5344CB8AC3E}">
        <p14:creationId xmlns:p14="http://schemas.microsoft.com/office/powerpoint/2010/main" val="53025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对角圆角 8">
            <a:extLst>
              <a:ext uri="{FF2B5EF4-FFF2-40B4-BE49-F238E27FC236}">
                <a16:creationId xmlns:a16="http://schemas.microsoft.com/office/drawing/2014/main" id="{69522880-AA4C-46E3-AFA5-746D2D50C41F}"/>
              </a:ext>
            </a:extLst>
          </p:cNvPr>
          <p:cNvSpPr/>
          <p:nvPr/>
        </p:nvSpPr>
        <p:spPr>
          <a:xfrm>
            <a:off x="592179" y="1242736"/>
            <a:ext cx="4248472" cy="1584176"/>
          </a:xfrm>
          <a:prstGeom prst="round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1080529" y="1363632"/>
            <a:ext cx="3744416" cy="1434935"/>
          </a:xfrm>
        </p:spPr>
        <p:txBody>
          <a:bodyPr>
            <a:normAutofit/>
          </a:bodyPr>
          <a:lstStyle/>
          <a:p>
            <a:pPr marL="0" indent="0">
              <a:buNone/>
            </a:pPr>
            <a:r>
              <a:rPr lang="zh-CN" altLang="en-US" sz="3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32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CipherFour</a:t>
            </a:r>
            <a:r>
              <a:rPr lang="zh-CN" altLang="en-US" sz="3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中，实际使用的是什么</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EFF1A63-585C-4403-8F8F-6F08C0E7D55F}"/>
                  </a:ext>
                </a:extLst>
              </p:cNvPr>
              <p:cNvSpPr txBox="1"/>
              <p:nvPr/>
            </p:nvSpPr>
            <p:spPr>
              <a:xfrm>
                <a:off x="468550" y="3140968"/>
                <a:ext cx="7488832" cy="1938992"/>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en-US" altLang="zh-CN" sz="2400" b="0" i="1" smtClean="0">
                        <a:latin typeface="Cambria Math" panose="02040503050406030204" pitchFamily="18" charset="0"/>
                      </a:rPr>
                      <m:t>0020→0020→0020→0020→0020</m:t>
                    </m:r>
                  </m:oMath>
                </a14:m>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r>
                      <a:rPr lang="en-US" altLang="zh-CN" sz="2400" b="0" i="1" smtClean="0">
                        <a:latin typeface="Cambria Math" panose="02040503050406030204" pitchFamily="18" charset="0"/>
                      </a:rPr>
                      <m:t>0020→0002→0001→0010→0020</m:t>
                    </m:r>
                  </m:oMath>
                </a14:m>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r>
                      <a:rPr lang="en-US" altLang="zh-CN" sz="2400" b="0" i="1" smtClean="0">
                        <a:latin typeface="Cambria Math" panose="02040503050406030204" pitchFamily="18" charset="0"/>
                      </a:rPr>
                      <m:t>0020→0002→0010→0020→0020</m:t>
                    </m:r>
                  </m:oMath>
                </a14:m>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r>
                      <a:rPr lang="en-US" altLang="zh-CN" sz="2400" b="0" i="1" smtClean="0">
                        <a:latin typeface="Cambria Math" panose="02040503050406030204" pitchFamily="18" charset="0"/>
                      </a:rPr>
                      <m:t>0020→0020→0002→0010→0020</m:t>
                    </m:r>
                  </m:oMath>
                </a14:m>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mc:Choice>
        <mc:Fallback xmlns="">
          <p:sp>
            <p:nvSpPr>
              <p:cNvPr id="4" name="文本框 3">
                <a:extLst>
                  <a:ext uri="{FF2B5EF4-FFF2-40B4-BE49-F238E27FC236}">
                    <a16:creationId xmlns:a16="http://schemas.microsoft.com/office/drawing/2014/main" id="{AEFF1A63-585C-4403-8F8F-6F08C0E7D55F}"/>
                  </a:ext>
                </a:extLst>
              </p:cNvPr>
              <p:cNvSpPr txBox="1">
                <a:spLocks noRot="1" noChangeAspect="1" noMove="1" noResize="1" noEditPoints="1" noAdjustHandles="1" noChangeArrowheads="1" noChangeShapeType="1" noTextEdit="1"/>
              </p:cNvSpPr>
              <p:nvPr/>
            </p:nvSpPr>
            <p:spPr>
              <a:xfrm>
                <a:off x="468550" y="3140968"/>
                <a:ext cx="7488832" cy="1938992"/>
              </a:xfrm>
              <a:prstGeom prst="rect">
                <a:avLst/>
              </a:prstGeom>
              <a:blipFill>
                <a:blip r:embed="rId2"/>
                <a:stretch>
                  <a:fillRect l="-1140" t="-125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077AD5C-BE69-469C-951B-F8A53D35F119}"/>
              </a:ext>
            </a:extLst>
          </p:cNvPr>
          <p:cNvPicPr>
            <a:picLocks noChangeAspect="1"/>
          </p:cNvPicPr>
          <p:nvPr/>
        </p:nvPicPr>
        <p:blipFill>
          <a:blip r:embed="rId3"/>
          <a:stretch>
            <a:fillRect/>
          </a:stretch>
        </p:blipFill>
        <p:spPr>
          <a:xfrm>
            <a:off x="6444208" y="963877"/>
            <a:ext cx="2481325" cy="5506310"/>
          </a:xfrm>
          <a:prstGeom prst="rect">
            <a:avLst/>
          </a:prstGeom>
        </p:spPr>
      </p:pic>
      <p:pic>
        <p:nvPicPr>
          <p:cNvPr id="7" name="图形 6" descr="问号 纯色填充">
            <a:extLst>
              <a:ext uri="{FF2B5EF4-FFF2-40B4-BE49-F238E27FC236}">
                <a16:creationId xmlns:a16="http://schemas.microsoft.com/office/drawing/2014/main" id="{3108077B-68F0-4712-BC4B-DD535697EB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6056" y="1484784"/>
            <a:ext cx="914400" cy="914400"/>
          </a:xfrm>
          <a:prstGeom prst="rect">
            <a:avLst/>
          </a:prstGeom>
        </p:spPr>
      </p:pic>
      <p:sp>
        <p:nvSpPr>
          <p:cNvPr id="11" name="文本框 10">
            <a:extLst>
              <a:ext uri="{FF2B5EF4-FFF2-40B4-BE49-F238E27FC236}">
                <a16:creationId xmlns:a16="http://schemas.microsoft.com/office/drawing/2014/main" id="{3FD05E41-16A7-49D5-9143-E3251DE11469}"/>
              </a:ext>
            </a:extLst>
          </p:cNvPr>
          <p:cNvSpPr txBox="1"/>
          <p:nvPr/>
        </p:nvSpPr>
        <p:spPr>
          <a:xfrm>
            <a:off x="683568" y="5010497"/>
            <a:ext cx="5306888" cy="830997"/>
          </a:xfrm>
          <a:prstGeom prst="rect">
            <a:avLst/>
          </a:prstGeom>
          <a:solidFill>
            <a:schemeClr val="bg1">
              <a:lumMod val="65000"/>
            </a:schemeClr>
          </a:solidFill>
        </p:spPr>
        <p:txBody>
          <a:bodyPr wrap="square" rtlCol="0">
            <a:spAutoFit/>
          </a:bodyPr>
          <a:lstStyle/>
          <a:p>
            <a:r>
              <a:rPr lang="zh-CN" altLang="en-US" dirty="0"/>
              <a:t>上述四条差分路径的输入差分和输出差分一样！！！</a:t>
            </a:r>
          </a:p>
        </p:txBody>
      </p:sp>
    </p:spTree>
    <p:extLst>
      <p:ext uri="{BB962C8B-B14F-4D97-AF65-F5344CB8AC3E}">
        <p14:creationId xmlns:p14="http://schemas.microsoft.com/office/powerpoint/2010/main" val="55550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5FCFB40C-CA77-4B43-8079-167AFD997675}"/>
              </a:ext>
            </a:extLst>
          </p:cNvPr>
          <p:cNvSpPr/>
          <p:nvPr/>
        </p:nvSpPr>
        <p:spPr>
          <a:xfrm>
            <a:off x="395536" y="4581128"/>
            <a:ext cx="8496944" cy="1224136"/>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4862" y="3068033"/>
                <a:ext cx="8229600" cy="1368152"/>
              </a:xfrm>
            </p:spPr>
            <p:txBody>
              <a:bodyPr>
                <a:normAutofit fontScale="92500" lnSpcReduction="20000"/>
              </a:bodyPr>
              <a:lstStyle/>
              <a:p>
                <a14:m>
                  <m:oMath xmlns:m="http://schemas.openxmlformats.org/officeDocument/2006/math">
                    <m:r>
                      <a:rPr lang="en-US" altLang="zh-CN" sz="2600" i="1">
                        <a:latin typeface="Cambria Math" panose="02040503050406030204" pitchFamily="18" charset="0"/>
                      </a:rPr>
                      <m:t>𝛼</m:t>
                    </m:r>
                    <m:r>
                      <a:rPr lang="en-US" altLang="zh-CN" sz="2600" i="1">
                        <a:latin typeface="Cambria Math" panose="02040503050406030204" pitchFamily="18" charset="0"/>
                      </a:rPr>
                      <m:t>→</m:t>
                    </m:r>
                    <m:r>
                      <a:rPr lang="en-US" altLang="zh-CN" sz="2600" i="1">
                        <a:latin typeface="Cambria Math" panose="02040503050406030204" pitchFamily="18" charset="0"/>
                      </a:rPr>
                      <m:t>𝛽</m:t>
                    </m:r>
                    <m:r>
                      <a:rPr lang="zh-CN" altLang="en-US" sz="2600" i="1">
                        <a:latin typeface="Cambria Math" panose="02040503050406030204" pitchFamily="18" charset="0"/>
                      </a:rPr>
                      <m:t>称为算法的</m:t>
                    </m:r>
                  </m:oMath>
                </a14:m>
                <a:r>
                  <a:rPr lang="zh-CN" altLang="en-US" sz="2600" dirty="0">
                    <a:ea typeface="宋体" panose="02010600030101010101" pitchFamily="2" charset="-122"/>
                  </a:rPr>
                  <a:t>一条差分。</a:t>
                </a:r>
                <a:endParaRPr lang="en-US" altLang="zh-CN" sz="2600" dirty="0">
                  <a:ea typeface="宋体" panose="02010600030101010101" pitchFamily="2" charset="-122"/>
                </a:endParaRPr>
              </a:p>
              <a:p>
                <a:r>
                  <a:rPr lang="zh-CN" altLang="en-US" sz="2600" dirty="0">
                    <a:ea typeface="宋体" panose="02010600030101010101" pitchFamily="2" charset="-122"/>
                  </a:rPr>
                  <a:t>差分概率在实际中</a:t>
                </a:r>
                <a:r>
                  <a:rPr lang="zh-CN" altLang="en-US" sz="2600" dirty="0">
                    <a:solidFill>
                      <a:srgbClr val="C00000"/>
                    </a:solidFill>
                    <a:ea typeface="宋体" panose="02010600030101010101" pitchFamily="2" charset="-122"/>
                  </a:rPr>
                  <a:t>很难计算</a:t>
                </a:r>
                <a:r>
                  <a:rPr lang="zh-CN" altLang="en-US" sz="2600" dirty="0">
                    <a:ea typeface="宋体" panose="02010600030101010101" pitchFamily="2" charset="-122"/>
                  </a:rPr>
                  <a:t>，通常取概率</a:t>
                </a:r>
                <a:r>
                  <a:rPr lang="zh-CN" altLang="en-US" sz="2600" dirty="0">
                    <a:solidFill>
                      <a:srgbClr val="C00000"/>
                    </a:solidFill>
                    <a:ea typeface="宋体" panose="02010600030101010101" pitchFamily="2" charset="-122"/>
                  </a:rPr>
                  <a:t>最大的一条或多条差分特征的概率作为差分概率的近似值使用</a:t>
                </a:r>
                <a:r>
                  <a:rPr lang="zh-CN" altLang="en-US" sz="2600" dirty="0">
                    <a:ea typeface="宋体" panose="02010600030101010101" pitchFamily="2" charset="-122"/>
                  </a:rPr>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4862" y="3068033"/>
                <a:ext cx="8229600" cy="1368152"/>
              </a:xfrm>
              <a:blipFill>
                <a:blip r:embed="rId2"/>
                <a:stretch>
                  <a:fillRect l="-963" t="-4889" b="-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AF05EFE-F0E1-4775-8399-F9CBFB3CA30D}"/>
                  </a:ext>
                </a:extLst>
              </p:cNvPr>
              <p:cNvSpPr txBox="1"/>
              <p:nvPr/>
            </p:nvSpPr>
            <p:spPr>
              <a:xfrm>
                <a:off x="899592" y="1412776"/>
                <a:ext cx="6948264" cy="1405962"/>
              </a:xfrm>
              <a:prstGeom prst="rect">
                <a:avLst/>
              </a:prstGeom>
              <a:solidFill>
                <a:schemeClr val="bg1">
                  <a:lumMod val="6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r>
                            <m:rPr>
                              <m:sty m:val="p"/>
                            </m:rPr>
                            <a:rPr lang="en-US" altLang="zh-CN" sz="2400">
                              <a:latin typeface="Cambria Math" panose="02040503050406030204" pitchFamily="18" charset="0"/>
                            </a:rPr>
                            <m:t>Pr</m:t>
                          </m:r>
                        </m:fName>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𝛼</m:t>
                              </m:r>
                              <m:r>
                                <a:rPr lang="en-US" altLang="zh-CN" sz="2400" i="1">
                                  <a:latin typeface="Cambria Math" panose="02040503050406030204" pitchFamily="18" charset="0"/>
                                </a:rPr>
                                <m:t>→</m:t>
                              </m:r>
                              <m:r>
                                <a:rPr lang="en-US" altLang="zh-CN" sz="2400" i="1">
                                  <a:latin typeface="Cambria Math" panose="02040503050406030204" pitchFamily="18" charset="0"/>
                                </a:rPr>
                                <m:t>𝛽</m:t>
                              </m:r>
                            </m:e>
                          </m:d>
                        </m:e>
                      </m:func>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𝑖</m:t>
                              </m:r>
                            </m:sub>
                          </m:sSub>
                        </m:sub>
                        <m:sup/>
                        <m:e>
                          <m:r>
                            <m:rPr>
                              <m:sty m:val="p"/>
                            </m:rPr>
                            <a:rPr lang="en-US" altLang="zh-CN" sz="2400">
                              <a:latin typeface="Cambria Math" panose="02040503050406030204" pitchFamily="18" charset="0"/>
                            </a:rPr>
                            <m:t>Pr</m:t>
                          </m:r>
                          <m:r>
                            <a:rPr lang="en-US" altLang="zh-CN" sz="2400" i="1">
                              <a:latin typeface="Cambria Math" panose="02040503050406030204" pitchFamily="18" charset="0"/>
                            </a:rPr>
                            <m:t>⁡[</m:t>
                          </m:r>
                          <m:r>
                            <a:rPr lang="en-US" altLang="zh-CN" sz="2400" i="1">
                              <a:latin typeface="Cambria Math" panose="02040503050406030204" pitchFamily="18" charset="0"/>
                            </a:rPr>
                            <m:t>𝛼</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𝛽</m:t>
                          </m:r>
                          <m:r>
                            <a:rPr lang="en-US" altLang="zh-CN" sz="2400" i="1">
                              <a:latin typeface="Cambria Math" panose="02040503050406030204" pitchFamily="18" charset="0"/>
                            </a:rPr>
                            <m:t>]</m:t>
                          </m:r>
                        </m:e>
                      </m:nary>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mc:Choice>
        <mc:Fallback xmlns="">
          <p:sp>
            <p:nvSpPr>
              <p:cNvPr id="4" name="文本框 3">
                <a:extLst>
                  <a:ext uri="{FF2B5EF4-FFF2-40B4-BE49-F238E27FC236}">
                    <a16:creationId xmlns:a16="http://schemas.microsoft.com/office/drawing/2014/main" id="{0AF05EFE-F0E1-4775-8399-F9CBFB3CA30D}"/>
                  </a:ext>
                </a:extLst>
              </p:cNvPr>
              <p:cNvSpPr txBox="1">
                <a:spLocks noRot="1" noChangeAspect="1" noMove="1" noResize="1" noEditPoints="1" noAdjustHandles="1" noChangeArrowheads="1" noChangeShapeType="1" noTextEdit="1"/>
              </p:cNvSpPr>
              <p:nvPr/>
            </p:nvSpPr>
            <p:spPr>
              <a:xfrm>
                <a:off x="899592" y="1412776"/>
                <a:ext cx="6948264" cy="140596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8CB5BAC-998D-4B14-826D-5E131721945A}"/>
                  </a:ext>
                </a:extLst>
              </p:cNvPr>
              <p:cNvSpPr txBox="1">
                <a:spLocks/>
              </p:cNvSpPr>
              <p:nvPr/>
            </p:nvSpPr>
            <p:spPr>
              <a:xfrm>
                <a:off x="678396" y="4779150"/>
                <a:ext cx="7931224" cy="828092"/>
              </a:xfrm>
              <a:prstGeom prst="rect">
                <a:avLst/>
              </a:prstGeom>
            </p:spPr>
            <p:txBody>
              <a:bodyPr vert="horz" lIns="91440" tIns="45720" rIns="91440" bIns="45720" rtlCol="0">
                <a:noAutofit/>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kumimoji="0" lang="zh-CN" altLang="en-US" sz="2000" u="sng" dirty="0">
                    <a:solidFill>
                      <a:srgbClr val="C00000"/>
                    </a:solidFill>
                  </a:rPr>
                  <a:t>寻找概率最大的差分路径是评估分组密码抵抗差分的关键</a:t>
                </a:r>
                <a:r>
                  <a:rPr kumimoji="0" lang="zh-CN" altLang="en-US" sz="2000" dirty="0">
                    <a:solidFill>
                      <a:srgbClr val="C00000"/>
                    </a:solidFill>
                  </a:rPr>
                  <a:t>。如果概率大于随机概率的最长差分路径为</a:t>
                </a:r>
                <a14:m>
                  <m:oMath xmlns:m="http://schemas.openxmlformats.org/officeDocument/2006/math">
                    <m:r>
                      <a:rPr kumimoji="0" lang="en-US" altLang="zh-CN" sz="2000" b="1" i="0" smtClean="0">
                        <a:solidFill>
                          <a:srgbClr val="C00000"/>
                        </a:solidFill>
                        <a:latin typeface="Cambria Math" panose="02040503050406030204" pitchFamily="18" charset="0"/>
                      </a:rPr>
                      <m:t> </m:t>
                    </m:r>
                    <m:r>
                      <a:rPr kumimoji="0" lang="en-US" altLang="zh-CN" sz="2000" b="1" i="1" smtClean="0">
                        <a:solidFill>
                          <a:srgbClr val="C00000"/>
                        </a:solidFill>
                        <a:latin typeface="Cambria Math" panose="02040503050406030204" pitchFamily="18" charset="0"/>
                      </a:rPr>
                      <m:t>𝒓</m:t>
                    </m:r>
                    <m:r>
                      <a:rPr kumimoji="0" lang="en-US" altLang="zh-CN" sz="2000" b="1" i="1" smtClean="0">
                        <a:solidFill>
                          <a:srgbClr val="C00000"/>
                        </a:solidFill>
                        <a:latin typeface="Cambria Math" panose="02040503050406030204" pitchFamily="18" charset="0"/>
                      </a:rPr>
                      <m:t> </m:t>
                    </m:r>
                  </m:oMath>
                </a14:m>
                <a:r>
                  <a:rPr kumimoji="0" lang="zh-CN" altLang="en-US" sz="2000" dirty="0">
                    <a:solidFill>
                      <a:srgbClr val="C00000"/>
                    </a:solidFill>
                  </a:rPr>
                  <a:t>轮，则至少说明</a:t>
                </a:r>
                <a14:m>
                  <m:oMath xmlns:m="http://schemas.openxmlformats.org/officeDocument/2006/math">
                    <m:r>
                      <a:rPr kumimoji="0" lang="en-US" altLang="zh-CN" sz="2000" b="1" i="0" smtClean="0">
                        <a:solidFill>
                          <a:srgbClr val="C00000"/>
                        </a:solidFill>
                        <a:latin typeface="Cambria Math" panose="02040503050406030204" pitchFamily="18" charset="0"/>
                      </a:rPr>
                      <m:t> </m:t>
                    </m:r>
                    <m:r>
                      <a:rPr kumimoji="0" lang="en-US" altLang="zh-CN" sz="2000" b="1" i="1" smtClean="0">
                        <a:solidFill>
                          <a:srgbClr val="C00000"/>
                        </a:solidFill>
                        <a:latin typeface="Cambria Math" panose="02040503050406030204" pitchFamily="18" charset="0"/>
                      </a:rPr>
                      <m:t>𝒓</m:t>
                    </m:r>
                    <m:r>
                      <a:rPr kumimoji="0" lang="en-US" altLang="zh-CN" sz="2000" b="1" i="1" smtClean="0">
                        <a:solidFill>
                          <a:srgbClr val="C00000"/>
                        </a:solidFill>
                        <a:latin typeface="Cambria Math" panose="02040503050406030204" pitchFamily="18" charset="0"/>
                      </a:rPr>
                      <m:t> </m:t>
                    </m:r>
                  </m:oMath>
                </a14:m>
                <a:r>
                  <a:rPr kumimoji="0" lang="zh-CN" altLang="en-US" sz="2000" dirty="0">
                    <a:solidFill>
                      <a:srgbClr val="C00000"/>
                    </a:solidFill>
                  </a:rPr>
                  <a:t>轮算法不安全！！</a:t>
                </a:r>
              </a:p>
            </p:txBody>
          </p:sp>
        </mc:Choice>
        <mc:Fallback xmlns="">
          <p:sp>
            <p:nvSpPr>
              <p:cNvPr id="5" name="内容占位符 2">
                <a:extLst>
                  <a:ext uri="{FF2B5EF4-FFF2-40B4-BE49-F238E27FC236}">
                    <a16:creationId xmlns:a16="http://schemas.microsoft.com/office/drawing/2014/main" id="{D8CB5BAC-998D-4B14-826D-5E131721945A}"/>
                  </a:ext>
                </a:extLst>
              </p:cNvPr>
              <p:cNvSpPr txBox="1">
                <a:spLocks noRot="1" noChangeAspect="1" noMove="1" noResize="1" noEditPoints="1" noAdjustHandles="1" noChangeArrowheads="1" noChangeShapeType="1" noTextEdit="1"/>
              </p:cNvSpPr>
              <p:nvPr/>
            </p:nvSpPr>
            <p:spPr>
              <a:xfrm>
                <a:off x="678396" y="4779150"/>
                <a:ext cx="7931224" cy="828092"/>
              </a:xfrm>
              <a:prstGeom prst="rect">
                <a:avLst/>
              </a:prstGeom>
              <a:blipFill>
                <a:blip r:embed="rId4"/>
                <a:stretch>
                  <a:fillRect l="-769" t="-2941" r="-4074" b="-6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6034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B2376721-B97C-4787-B74B-F1C6F86FD4B4}"/>
                  </a:ext>
                </a:extLst>
              </p:cNvPr>
              <p:cNvSpPr>
                <a:spLocks noGrp="1"/>
              </p:cNvSpPr>
              <p:nvPr>
                <p:ph idx="1"/>
              </p:nvPr>
            </p:nvSpPr>
            <p:spPr>
              <a:xfrm>
                <a:off x="1619672" y="5187236"/>
                <a:ext cx="6336704" cy="576064"/>
              </a:xfrm>
            </p:spPr>
            <p:txBody>
              <a:bodyPr>
                <a:normAutofit fontScale="92500" lnSpcReduction="10000"/>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oMath>
                </a14:m>
                <a:r>
                  <a:rPr lang="zh-CN" altLang="en-US" dirty="0">
                    <a:cs typeface="Times New Roman" panose="02020603050405020304" pitchFamily="18" charset="0"/>
                  </a:rPr>
                  <a:t>为独立随机子密钥</a:t>
                </a:r>
                <a:endParaRPr lang="zh-CN" altLang="en-US" dirty="0"/>
              </a:p>
            </p:txBody>
          </p:sp>
        </mc:Choice>
        <mc:Fallback xmlns="">
          <p:sp>
            <p:nvSpPr>
              <p:cNvPr id="4" name="内容占位符 3">
                <a:extLst>
                  <a:ext uri="{FF2B5EF4-FFF2-40B4-BE49-F238E27FC236}">
                    <a16:creationId xmlns:a16="http://schemas.microsoft.com/office/drawing/2014/main" id="{B2376721-B97C-4787-B74B-F1C6F86FD4B4}"/>
                  </a:ext>
                </a:extLst>
              </p:cNvPr>
              <p:cNvSpPr>
                <a:spLocks noGrp="1" noRot="1" noChangeAspect="1" noMove="1" noResize="1" noEditPoints="1" noAdjustHandles="1" noChangeArrowheads="1" noChangeShapeType="1" noTextEdit="1"/>
              </p:cNvSpPr>
              <p:nvPr>
                <p:ph idx="1"/>
              </p:nvPr>
            </p:nvSpPr>
            <p:spPr>
              <a:xfrm>
                <a:off x="1619672" y="5187236"/>
                <a:ext cx="6336704" cy="576064"/>
              </a:xfrm>
              <a:blipFill>
                <a:blip r:embed="rId2"/>
                <a:stretch>
                  <a:fillRect t="-15957" b="-26596"/>
                </a:stretch>
              </a:blipFill>
            </p:spPr>
            <p:txBody>
              <a:bodyPr/>
              <a:lstStyle/>
              <a:p>
                <a:r>
                  <a:rPr lang="zh-CN" altLang="en-US">
                    <a:noFill/>
                  </a:rPr>
                  <a:t> </a:t>
                </a:r>
              </a:p>
            </p:txBody>
          </p:sp>
        </mc:Fallback>
      </mc:AlternateContent>
      <p:graphicFrame>
        <p:nvGraphicFramePr>
          <p:cNvPr id="8" name="表格 7"/>
          <p:cNvGraphicFramePr>
            <a:graphicFrameLocks noGrp="1"/>
          </p:cNvGraphicFramePr>
          <p:nvPr>
            <p:extLst>
              <p:ext uri="{D42A27DB-BD31-4B8C-83A1-F6EECF244321}">
                <p14:modId xmlns:p14="http://schemas.microsoft.com/office/powerpoint/2010/main" val="3190484007"/>
              </p:ext>
            </p:extLst>
          </p:nvPr>
        </p:nvGraphicFramePr>
        <p:xfrm>
          <a:off x="1071197" y="3807538"/>
          <a:ext cx="6928259" cy="995106"/>
        </p:xfrm>
        <a:graphic>
          <a:graphicData uri="http://schemas.openxmlformats.org/drawingml/2006/table">
            <a:tbl>
              <a:tblPr firstRow="1" bandRow="1">
                <a:tableStyleId>{073A0DAA-6AF3-43AB-8588-CEC1D06C72B9}</a:tableStyleId>
              </a:tblPr>
              <a:tblGrid>
                <a:gridCol w="780630">
                  <a:extLst>
                    <a:ext uri="{9D8B030D-6E8A-4147-A177-3AD203B41FA5}">
                      <a16:colId xmlns:a16="http://schemas.microsoft.com/office/drawing/2014/main" val="827707557"/>
                    </a:ext>
                  </a:extLst>
                </a:gridCol>
                <a:gridCol w="354330">
                  <a:extLst>
                    <a:ext uri="{9D8B030D-6E8A-4147-A177-3AD203B41FA5}">
                      <a16:colId xmlns:a16="http://schemas.microsoft.com/office/drawing/2014/main" val="683027671"/>
                    </a:ext>
                  </a:extLst>
                </a:gridCol>
                <a:gridCol w="383258">
                  <a:extLst>
                    <a:ext uri="{9D8B030D-6E8A-4147-A177-3AD203B41FA5}">
                      <a16:colId xmlns:a16="http://schemas.microsoft.com/office/drawing/2014/main" val="1630447173"/>
                    </a:ext>
                  </a:extLst>
                </a:gridCol>
                <a:gridCol w="383258">
                  <a:extLst>
                    <a:ext uri="{9D8B030D-6E8A-4147-A177-3AD203B41FA5}">
                      <a16:colId xmlns:a16="http://schemas.microsoft.com/office/drawing/2014/main" val="2027329366"/>
                    </a:ext>
                  </a:extLst>
                </a:gridCol>
                <a:gridCol w="383258">
                  <a:extLst>
                    <a:ext uri="{9D8B030D-6E8A-4147-A177-3AD203B41FA5}">
                      <a16:colId xmlns:a16="http://schemas.microsoft.com/office/drawing/2014/main" val="3932312806"/>
                    </a:ext>
                  </a:extLst>
                </a:gridCol>
                <a:gridCol w="383258">
                  <a:extLst>
                    <a:ext uri="{9D8B030D-6E8A-4147-A177-3AD203B41FA5}">
                      <a16:colId xmlns:a16="http://schemas.microsoft.com/office/drawing/2014/main" val="2947486641"/>
                    </a:ext>
                  </a:extLst>
                </a:gridCol>
                <a:gridCol w="383258">
                  <a:extLst>
                    <a:ext uri="{9D8B030D-6E8A-4147-A177-3AD203B41FA5}">
                      <a16:colId xmlns:a16="http://schemas.microsoft.com/office/drawing/2014/main" val="1770517036"/>
                    </a:ext>
                  </a:extLst>
                </a:gridCol>
                <a:gridCol w="383258">
                  <a:extLst>
                    <a:ext uri="{9D8B030D-6E8A-4147-A177-3AD203B41FA5}">
                      <a16:colId xmlns:a16="http://schemas.microsoft.com/office/drawing/2014/main" val="4258226921"/>
                    </a:ext>
                  </a:extLst>
                </a:gridCol>
                <a:gridCol w="354330">
                  <a:extLst>
                    <a:ext uri="{9D8B030D-6E8A-4147-A177-3AD203B41FA5}">
                      <a16:colId xmlns:a16="http://schemas.microsoft.com/office/drawing/2014/main" val="642251063"/>
                    </a:ext>
                  </a:extLst>
                </a:gridCol>
                <a:gridCol w="485543">
                  <a:extLst>
                    <a:ext uri="{9D8B030D-6E8A-4147-A177-3AD203B41FA5}">
                      <a16:colId xmlns:a16="http://schemas.microsoft.com/office/drawing/2014/main" val="1355923829"/>
                    </a:ext>
                  </a:extLst>
                </a:gridCol>
                <a:gridCol w="354330">
                  <a:extLst>
                    <a:ext uri="{9D8B030D-6E8A-4147-A177-3AD203B41FA5}">
                      <a16:colId xmlns:a16="http://schemas.microsoft.com/office/drawing/2014/main" val="1045193795"/>
                    </a:ext>
                  </a:extLst>
                </a:gridCol>
                <a:gridCol w="383258">
                  <a:extLst>
                    <a:ext uri="{9D8B030D-6E8A-4147-A177-3AD203B41FA5}">
                      <a16:colId xmlns:a16="http://schemas.microsoft.com/office/drawing/2014/main" val="2811009196"/>
                    </a:ext>
                  </a:extLst>
                </a:gridCol>
                <a:gridCol w="383258">
                  <a:extLst>
                    <a:ext uri="{9D8B030D-6E8A-4147-A177-3AD203B41FA5}">
                      <a16:colId xmlns:a16="http://schemas.microsoft.com/office/drawing/2014/main" val="1012901330"/>
                    </a:ext>
                  </a:extLst>
                </a:gridCol>
                <a:gridCol w="383258">
                  <a:extLst>
                    <a:ext uri="{9D8B030D-6E8A-4147-A177-3AD203B41FA5}">
                      <a16:colId xmlns:a16="http://schemas.microsoft.com/office/drawing/2014/main" val="2972011116"/>
                    </a:ext>
                  </a:extLst>
                </a:gridCol>
                <a:gridCol w="383258">
                  <a:extLst>
                    <a:ext uri="{9D8B030D-6E8A-4147-A177-3AD203B41FA5}">
                      <a16:colId xmlns:a16="http://schemas.microsoft.com/office/drawing/2014/main" val="3639625823"/>
                    </a:ext>
                  </a:extLst>
                </a:gridCol>
                <a:gridCol w="383258">
                  <a:extLst>
                    <a:ext uri="{9D8B030D-6E8A-4147-A177-3AD203B41FA5}">
                      <a16:colId xmlns:a16="http://schemas.microsoft.com/office/drawing/2014/main" val="1084586764"/>
                    </a:ext>
                  </a:extLst>
                </a:gridCol>
                <a:gridCol w="383258">
                  <a:extLst>
                    <a:ext uri="{9D8B030D-6E8A-4147-A177-3AD203B41FA5}">
                      <a16:colId xmlns:a16="http://schemas.microsoft.com/office/drawing/2014/main" val="2078060353"/>
                    </a:ext>
                  </a:extLst>
                </a:gridCol>
              </a:tblGrid>
              <a:tr h="497553">
                <a:tc>
                  <a:txBody>
                    <a:bodyPr/>
                    <a:lstStyle/>
                    <a:p>
                      <a:endParaRPr lang="zh-CN"/>
                    </a:p>
                  </a:txBody>
                  <a:tcPr anchor="ctr">
                    <a:blipFill>
                      <a:blip r:embed="rId3"/>
                      <a:stretch>
                        <a:fillRect l="-781" t="-1220" r="-796094" b="-106098"/>
                      </a:stretch>
                    </a:blipFill>
                  </a:tcP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1775358925"/>
                  </a:ext>
                </a:extLst>
              </a:tr>
              <a:tr h="497553">
                <a:tc>
                  <a:txBody>
                    <a:bodyPr/>
                    <a:lstStyle/>
                    <a:p>
                      <a:endParaRPr lang="zh-CN"/>
                    </a:p>
                  </a:txBody>
                  <a:tcPr anchor="ctr">
                    <a:blipFill>
                      <a:blip r:embed="rId3"/>
                      <a:stretch>
                        <a:fillRect l="-781" t="-101220" r="-796094" b="-6098"/>
                      </a:stretch>
                    </a:blipFill>
                  </a:tcPr>
                </a:tc>
                <a:tc>
                  <a:txBody>
                    <a:bodyPr/>
                    <a:lstStyle/>
                    <a:p>
                      <a:pPr algn="ctr"/>
                      <a:r>
                        <a:rPr lang="en-US" altLang="zh-CN" dirty="0"/>
                        <a:t>F</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83352767"/>
                  </a:ext>
                </a:extLst>
              </a:tr>
            </a:tbl>
          </a:graphicData>
        </a:graphic>
      </p:graphicFrame>
      <p:pic>
        <p:nvPicPr>
          <p:cNvPr id="3" name="图片 2">
            <a:extLst>
              <a:ext uri="{FF2B5EF4-FFF2-40B4-BE49-F238E27FC236}">
                <a16:creationId xmlns:a16="http://schemas.microsoft.com/office/drawing/2014/main" id="{A79E1BF9-E621-4011-83A9-F88BEAA735E4}"/>
              </a:ext>
            </a:extLst>
          </p:cNvPr>
          <p:cNvPicPr>
            <a:picLocks noChangeAspect="1"/>
          </p:cNvPicPr>
          <p:nvPr/>
        </p:nvPicPr>
        <p:blipFill>
          <a:blip r:embed="rId4"/>
          <a:stretch>
            <a:fillRect/>
          </a:stretch>
        </p:blipFill>
        <p:spPr>
          <a:xfrm>
            <a:off x="1071197" y="2060848"/>
            <a:ext cx="6624736" cy="1361129"/>
          </a:xfrm>
          <a:prstGeom prst="rect">
            <a:avLst/>
          </a:prstGeom>
          <a:ln>
            <a:noFill/>
          </a:ln>
          <a:effectLst>
            <a:outerShdw blurRad="292100" dist="139700" dir="2700000" algn="tl" rotWithShape="0">
              <a:srgbClr val="333333">
                <a:alpha val="65000"/>
              </a:srgbClr>
            </a:outerShdw>
          </a:effectLst>
        </p:spPr>
      </p:pic>
      <p:sp>
        <p:nvSpPr>
          <p:cNvPr id="7" name="箭头: 五边形 6">
            <a:extLst>
              <a:ext uri="{FF2B5EF4-FFF2-40B4-BE49-F238E27FC236}">
                <a16:creationId xmlns:a16="http://schemas.microsoft.com/office/drawing/2014/main" id="{E8E2A071-37DD-47AD-91DB-6B97D96FACF7}"/>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Cipher-A</a:t>
            </a:r>
          </a:p>
        </p:txBody>
      </p:sp>
    </p:spTree>
    <p:extLst>
      <p:ext uri="{BB962C8B-B14F-4D97-AF65-F5344CB8AC3E}">
        <p14:creationId xmlns:p14="http://schemas.microsoft.com/office/powerpoint/2010/main" val="1656734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3284984"/>
                <a:ext cx="8229600" cy="2520280"/>
              </a:xfrm>
            </p:spPr>
            <p:txBody>
              <a:bodyPr>
                <a:normAutofit/>
              </a:bodyPr>
              <a:lstStyle/>
              <a:p>
                <a14:m>
                  <m:oMath xmlns:m="http://schemas.openxmlformats.org/officeDocument/2006/math">
                    <m:r>
                      <a:rPr lang="en-US" altLang="zh-CN" sz="2400" b="1" i="1" smtClean="0">
                        <a:latin typeface="Cambria Math" panose="02040503050406030204" pitchFamily="18" charset="0"/>
                      </a:rPr>
                      <m:t>𝒎</m:t>
                    </m:r>
                  </m:oMath>
                </a14:m>
                <a:r>
                  <a:rPr lang="zh-CN" altLang="en-US" sz="2400" dirty="0">
                    <a:latin typeface="Cambria Math" panose="02040503050406030204" pitchFamily="18" charset="0"/>
                  </a:rPr>
                  <a:t>为</a:t>
                </a:r>
                <a:r>
                  <a:rPr lang="en-US" altLang="zh-CN" sz="2400" dirty="0" err="1">
                    <a:latin typeface="Cambria Math" panose="02040503050406030204" pitchFamily="18" charset="0"/>
                  </a:rPr>
                  <a:t>CipherA</a:t>
                </a:r>
                <a:r>
                  <a:rPr lang="zh-CN" altLang="en-US" sz="2400" dirty="0">
                    <a:latin typeface="Cambria Math" panose="02040503050406030204" pitchFamily="18" charset="0"/>
                  </a:rPr>
                  <a:t>的明文输入，</a:t>
                </a:r>
                <a:r>
                  <a:rPr lang="en-US" altLang="zh-CN" sz="2400" dirty="0"/>
                  <a:t> </a:t>
                </a:r>
                <a14:m>
                  <m:oMath xmlns:m="http://schemas.openxmlformats.org/officeDocument/2006/math">
                    <m:r>
                      <a:rPr lang="en-US" altLang="zh-CN" sz="2400" i="1">
                        <a:latin typeface="Cambria Math" panose="02040503050406030204" pitchFamily="18" charset="0"/>
                      </a:rPr>
                      <m:t>𝒎</m:t>
                    </m:r>
                  </m:oMath>
                </a14:m>
                <a:r>
                  <a:rPr lang="zh-CN" altLang="en-US" sz="2400" dirty="0">
                    <a:latin typeface="Cambria Math" panose="02040503050406030204" pitchFamily="18" charset="0"/>
                  </a:rPr>
                  <a:t>可以看成</a:t>
                </a:r>
                <a:r>
                  <a:rPr lang="en-US" altLang="zh-CN" sz="2400" dirty="0">
                    <a:latin typeface="Cambria Math" panose="02040503050406030204" pitchFamily="18" charset="0"/>
                  </a:rPr>
                  <a:t>4</a:t>
                </a:r>
                <a:r>
                  <a:rPr lang="zh-CN" altLang="en-US" sz="2400" dirty="0">
                    <a:latin typeface="Cambria Math" panose="02040503050406030204" pitchFamily="18" charset="0"/>
                  </a:rPr>
                  <a:t>维向量 </a:t>
                </a:r>
                <a:endParaRPr lang="en-US" altLang="zh-CN"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𝟑</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oMath>
                  </m:oMathPara>
                </a14:m>
                <a:endParaRPr lang="en-US" altLang="zh-CN" sz="2400" dirty="0">
                  <a:latin typeface="Cambria Math" panose="02040503050406030204" pitchFamily="18" charset="0"/>
                </a:endParaRPr>
              </a:p>
              <a:p>
                <a:r>
                  <a:rPr lang="zh-CN" altLang="en-US" sz="2400" dirty="0">
                    <a:latin typeface="Cambria Math" panose="02040503050406030204" pitchFamily="18" charset="0"/>
                  </a:rPr>
                  <a:t>任意给定</a:t>
                </a:r>
                <a14:m>
                  <m:oMath xmlns:m="http://schemas.openxmlformats.org/officeDocument/2006/math">
                    <m:r>
                      <m:rPr>
                        <m:sty m:val="p"/>
                      </m:rPr>
                      <a:rPr lang="en-US" altLang="zh-CN" sz="2400" i="0">
                        <a:latin typeface="Cambria Math" panose="02040503050406030204" pitchFamily="18" charset="0"/>
                      </a:rPr>
                      <m:t>α</m:t>
                    </m:r>
                    <m:r>
                      <a:rPr lang="en-US" altLang="zh-CN" sz="2400" i="0">
                        <a:latin typeface="Cambria Math" panose="02040503050406030204" pitchFamily="18" charset="0"/>
                      </a:rPr>
                      <m:t>=</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α</m:t>
                            </m:r>
                          </m:e>
                          <m:sub>
                            <m:r>
                              <a:rPr lang="en-US" altLang="zh-CN" sz="2400" i="0">
                                <a:latin typeface="Cambria Math" panose="02040503050406030204" pitchFamily="18" charset="0"/>
                              </a:rPr>
                              <m:t>3</m:t>
                            </m:r>
                          </m:sub>
                        </m:sSub>
                        <m:r>
                          <a:rPr lang="en-US" altLang="zh-CN" sz="2400" i="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α</m:t>
                            </m:r>
                          </m:e>
                          <m:sub>
                            <m:r>
                              <a:rPr lang="en-US" altLang="zh-CN" sz="2400" i="0">
                                <a:latin typeface="Cambria Math" panose="02040503050406030204" pitchFamily="18" charset="0"/>
                              </a:rPr>
                              <m:t>2</m:t>
                            </m:r>
                          </m:sub>
                        </m:sSub>
                        <m:r>
                          <a:rPr lang="en-US" altLang="zh-CN" sz="2400" i="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α</m:t>
                            </m:r>
                          </m:e>
                          <m:sub>
                            <m:r>
                              <a:rPr lang="en-US" altLang="zh-CN" sz="2400" i="0">
                                <a:latin typeface="Cambria Math" panose="02040503050406030204" pitchFamily="18" charset="0"/>
                              </a:rPr>
                              <m:t>1</m:t>
                            </m:r>
                          </m:sub>
                        </m:sSub>
                        <m:r>
                          <a:rPr lang="en-US" altLang="zh-CN" sz="2400" i="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α</m:t>
                            </m:r>
                          </m:e>
                          <m:sub>
                            <m:r>
                              <a:rPr lang="en-US" altLang="zh-CN" sz="2400" i="0">
                                <a:latin typeface="Cambria Math" panose="02040503050406030204" pitchFamily="18" charset="0"/>
                              </a:rPr>
                              <m:t>0</m:t>
                            </m:r>
                          </m:sub>
                        </m:sSub>
                      </m:e>
                    </m:d>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rPr>
                        </m:ctrlPr>
                      </m:sSubSupPr>
                      <m:e>
                        <m:r>
                          <a:rPr lang="en-US" altLang="zh-CN" sz="2400" b="1" i="1" smtClean="0">
                            <a:latin typeface="Cambria Math" panose="02040503050406030204" pitchFamily="18" charset="0"/>
                          </a:rPr>
                          <m:t>𝑭</m:t>
                        </m:r>
                      </m:e>
                      <m:sub>
                        <m:r>
                          <a:rPr lang="en-US" altLang="zh-CN" sz="2400" b="1" i="1" smtClean="0">
                            <a:latin typeface="Cambria Math" panose="02040503050406030204" pitchFamily="18" charset="0"/>
                          </a:rPr>
                          <m:t>𝟐</m:t>
                        </m:r>
                      </m:sub>
                      <m:sup>
                        <m:r>
                          <a:rPr lang="en-US" altLang="zh-CN" sz="2400" b="1" i="1" smtClean="0">
                            <a:latin typeface="Cambria Math" panose="02040503050406030204" pitchFamily="18" charset="0"/>
                          </a:rPr>
                          <m:t>𝟒</m:t>
                        </m:r>
                      </m:sup>
                    </m:sSubSup>
                    <m:r>
                      <a:rPr lang="en-US" altLang="zh-CN" sz="2400" i="1" smtClean="0">
                        <a:latin typeface="Cambria Math" panose="02040503050406030204" pitchFamily="18" charset="0"/>
                      </a:rPr>
                      <m:t> </m:t>
                    </m:r>
                    <m:r>
                      <a:rPr lang="zh-CN" altLang="en-US" sz="2400" i="0">
                        <a:latin typeface="Cambria Math" panose="02040503050406030204" pitchFamily="18" charset="0"/>
                      </a:rPr>
                      <m:t>，向量</m:t>
                    </m:r>
                  </m:oMath>
                </a14:m>
                <a:r>
                  <a:rPr lang="zh-CN" altLang="en-US" sz="2400" dirty="0">
                    <a:latin typeface="Cambria Math" panose="02040503050406030204" pitchFamily="18" charset="0"/>
                  </a:rPr>
                  <a:t>內积</a:t>
                </a:r>
                <a:endParaRPr lang="en-US" altLang="zh-CN"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i="0">
                          <a:latin typeface="Cambria Math" panose="02040503050406030204" pitchFamily="18" charset="0"/>
                        </a:rPr>
                        <m:t>α</m:t>
                      </m:r>
                      <m:r>
                        <a:rPr lang="en-US" altLang="zh-CN" sz="2400" i="0">
                          <a:latin typeface="Cambria Math" panose="02040503050406030204" pitchFamily="18" charset="0"/>
                        </a:rPr>
                        <m:t>⋅</m:t>
                      </m:r>
                      <m:r>
                        <m:rPr>
                          <m:sty m:val="p"/>
                        </m:rPr>
                        <a:rPr lang="en-US" altLang="zh-CN" sz="2400" i="0">
                          <a:latin typeface="Cambria Math" panose="02040503050406030204" pitchFamily="18" charset="0"/>
                        </a:rPr>
                        <m:t>m</m:t>
                      </m:r>
                      <m:r>
                        <a:rPr lang="en-US" altLang="zh-CN" sz="2400" i="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α</m:t>
                          </m:r>
                        </m:e>
                        <m:sub>
                          <m:r>
                            <a:rPr lang="en-US" altLang="zh-CN" sz="2400" i="0">
                              <a:latin typeface="Cambria Math" panose="02040503050406030204" pitchFamily="18" charset="0"/>
                            </a:rPr>
                            <m:t>3</m:t>
                          </m:r>
                        </m:sub>
                      </m:sSub>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m</m:t>
                          </m:r>
                        </m:e>
                        <m:sub>
                          <m:r>
                            <a:rPr lang="en-US" altLang="zh-CN" sz="2400" i="0">
                              <a:latin typeface="Cambria Math" panose="02040503050406030204" pitchFamily="18" charset="0"/>
                            </a:rPr>
                            <m:t>3</m:t>
                          </m:r>
                        </m:sub>
                      </m:sSub>
                      <m:r>
                        <a:rPr lang="en-US" altLang="zh-CN" sz="2400" i="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α</m:t>
                          </m:r>
                        </m:e>
                        <m:sub>
                          <m:r>
                            <a:rPr lang="en-US" altLang="zh-CN" sz="2400" i="0">
                              <a:latin typeface="Cambria Math" panose="02040503050406030204" pitchFamily="18" charset="0"/>
                            </a:rPr>
                            <m:t>2</m:t>
                          </m:r>
                        </m:sub>
                      </m:sSub>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m</m:t>
                          </m:r>
                        </m:e>
                        <m:sub>
                          <m:r>
                            <a:rPr lang="en-US" altLang="zh-CN" sz="2400" i="0">
                              <a:latin typeface="Cambria Math" panose="02040503050406030204" pitchFamily="18" charset="0"/>
                            </a:rPr>
                            <m:t>2</m:t>
                          </m:r>
                        </m:sub>
                      </m:sSub>
                      <m:r>
                        <a:rPr lang="en-US" altLang="zh-CN" sz="2400" i="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α</m:t>
                          </m:r>
                        </m:e>
                        <m:sub>
                          <m:r>
                            <a:rPr lang="en-US" altLang="zh-CN" sz="2400" i="0">
                              <a:latin typeface="Cambria Math" panose="02040503050406030204" pitchFamily="18" charset="0"/>
                            </a:rPr>
                            <m:t>1</m:t>
                          </m:r>
                        </m:sub>
                      </m:sSub>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m</m:t>
                          </m:r>
                        </m:e>
                        <m:sub>
                          <m:r>
                            <a:rPr lang="en-US" altLang="zh-CN" sz="2400" i="0">
                              <a:latin typeface="Cambria Math" panose="02040503050406030204" pitchFamily="18" charset="0"/>
                            </a:rPr>
                            <m:t>1</m:t>
                          </m:r>
                        </m:sub>
                      </m:sSub>
                      <m:r>
                        <a:rPr lang="en-US" altLang="zh-CN" sz="2400" i="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α</m:t>
                          </m:r>
                        </m:e>
                        <m:sub>
                          <m:r>
                            <a:rPr lang="en-US" altLang="zh-CN" sz="2400" i="0">
                              <a:latin typeface="Cambria Math" panose="02040503050406030204" pitchFamily="18" charset="0"/>
                            </a:rPr>
                            <m:t>0</m:t>
                          </m:r>
                        </m:sub>
                      </m:sSub>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m</m:t>
                          </m:r>
                        </m:e>
                        <m:sub>
                          <m:r>
                            <a:rPr lang="en-US" altLang="zh-CN" sz="2400" i="0">
                              <a:latin typeface="Cambria Math" panose="02040503050406030204" pitchFamily="18" charset="0"/>
                            </a:rPr>
                            <m:t>0</m:t>
                          </m:r>
                        </m:sub>
                      </m:sSub>
                      <m:r>
                        <a:rPr lang="en-US" altLang="zh-CN" sz="2400" i="0">
                          <a:latin typeface="Cambria Math" panose="02040503050406030204" pitchFamily="18" charset="0"/>
                        </a:rPr>
                        <m:t> </m:t>
                      </m:r>
                    </m:oMath>
                  </m:oMathPara>
                </a14:m>
                <a:endParaRPr lang="en-US" altLang="zh-CN" sz="2400" dirty="0">
                  <a:latin typeface="Cambria Math" panose="02040503050406030204" pitchFamily="18" charset="0"/>
                </a:endParaRPr>
              </a:p>
              <a:p>
                <a:r>
                  <a:rPr lang="zh-CN" altLang="en-US" sz="2400" dirty="0">
                    <a:latin typeface="Cambria Math" panose="02040503050406030204" pitchFamily="18" charset="0"/>
                  </a:rPr>
                  <a:t>称</a:t>
                </a:r>
                <a14:m>
                  <m:oMath xmlns:m="http://schemas.openxmlformats.org/officeDocument/2006/math">
                    <m:r>
                      <m:rPr>
                        <m:sty m:val="p"/>
                      </m:rPr>
                      <a:rPr lang="en-US" altLang="zh-CN" sz="2400" i="0">
                        <a:latin typeface="Cambria Math" panose="02040503050406030204" pitchFamily="18" charset="0"/>
                      </a:rPr>
                      <m:t>α</m:t>
                    </m:r>
                  </m:oMath>
                </a14:m>
                <a:r>
                  <a:rPr lang="zh-CN" altLang="en-US" sz="2400" dirty="0">
                    <a:latin typeface="Cambria Math" panose="02040503050406030204" pitchFamily="18" charset="0"/>
                  </a:rPr>
                  <a:t>为线性掩码 </a:t>
                </a:r>
                <a:r>
                  <a:rPr lang="en-US" altLang="zh-CN" sz="2400" dirty="0">
                    <a:latin typeface="Cambria Math" panose="02040503050406030204" pitchFamily="18" charset="0"/>
                  </a:rPr>
                  <a:t>(linear mask).</a:t>
                </a:r>
                <a:endParaRPr lang="zh-CN" altLang="en-US" sz="2400"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3284984"/>
                <a:ext cx="8229600" cy="2520280"/>
              </a:xfrm>
              <a:blipFill>
                <a:blip r:embed="rId2"/>
                <a:stretch>
                  <a:fillRect l="-963" t="-1453" b="-1695"/>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825BD19A-62AC-4A16-900D-A3A82797C329}"/>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Cipher-A</a:t>
            </a:r>
          </a:p>
        </p:txBody>
      </p:sp>
      <p:pic>
        <p:nvPicPr>
          <p:cNvPr id="5" name="图片 4">
            <a:extLst>
              <a:ext uri="{FF2B5EF4-FFF2-40B4-BE49-F238E27FC236}">
                <a16:creationId xmlns:a16="http://schemas.microsoft.com/office/drawing/2014/main" id="{FC87AFF4-BB18-4DEA-B055-D7A06CC52F4A}"/>
              </a:ext>
            </a:extLst>
          </p:cNvPr>
          <p:cNvPicPr>
            <a:picLocks noChangeAspect="1"/>
          </p:cNvPicPr>
          <p:nvPr/>
        </p:nvPicPr>
        <p:blipFill>
          <a:blip r:embed="rId3"/>
          <a:stretch>
            <a:fillRect/>
          </a:stretch>
        </p:blipFill>
        <p:spPr>
          <a:xfrm>
            <a:off x="1475656" y="1995179"/>
            <a:ext cx="5247939" cy="107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5626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52675" y="5131077"/>
                <a:ext cx="6696744" cy="659912"/>
              </a:xfrm>
              <a:ln>
                <a:solidFill>
                  <a:srgbClr val="008000"/>
                </a:solidFill>
              </a:ln>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𝛼</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𝛽</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𝑐</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𝛼</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𝑘</m:t>
                          </m:r>
                        </m:e>
                        <m:sub>
                          <m:r>
                            <a:rPr lang="en-US" altLang="zh-CN" sz="3200" b="0" i="1" smtClean="0">
                              <a:latin typeface="Cambria Math" panose="02040503050406030204" pitchFamily="18" charset="0"/>
                            </a:rPr>
                            <m:t>0</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𝛽</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𝑘</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 </m:t>
                      </m:r>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Pr</m:t>
                          </m:r>
                        </m:fName>
                        <m:e>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𝑝</m:t>
                          </m:r>
                        </m:e>
                      </m:func>
                    </m:oMath>
                  </m:oMathPara>
                </a14:m>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52675" y="5131077"/>
                <a:ext cx="6696744" cy="659912"/>
              </a:xfrm>
              <a:blipFill>
                <a:blip r:embed="rId2"/>
                <a:stretch>
                  <a:fillRect/>
                </a:stretch>
              </a:blipFill>
              <a:ln>
                <a:solidFill>
                  <a:srgbClr val="008000"/>
                </a:solidFill>
              </a:ln>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D0D8BFB5-A24A-4F02-8818-5A24444AB14E}"/>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Cipher-A</a:t>
            </a:r>
          </a:p>
        </p:txBody>
      </p:sp>
      <p:pic>
        <p:nvPicPr>
          <p:cNvPr id="5" name="图片 4">
            <a:extLst>
              <a:ext uri="{FF2B5EF4-FFF2-40B4-BE49-F238E27FC236}">
                <a16:creationId xmlns:a16="http://schemas.microsoft.com/office/drawing/2014/main" id="{3F9030CF-EB8D-4923-99DA-FDA1CA2BFCA3}"/>
              </a:ext>
            </a:extLst>
          </p:cNvPr>
          <p:cNvPicPr>
            <a:picLocks noChangeAspect="1"/>
          </p:cNvPicPr>
          <p:nvPr/>
        </p:nvPicPr>
        <p:blipFill>
          <a:blip r:embed="rId3"/>
          <a:stretch>
            <a:fillRect/>
          </a:stretch>
        </p:blipFill>
        <p:spPr>
          <a:xfrm>
            <a:off x="3635896" y="980957"/>
            <a:ext cx="5247939" cy="107825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08735E5-6070-411D-8E8E-6081C5A1EBFE}"/>
                  </a:ext>
                </a:extLst>
              </p:cNvPr>
              <p:cNvSpPr txBox="1"/>
              <p:nvPr/>
            </p:nvSpPr>
            <p:spPr>
              <a:xfrm>
                <a:off x="1762742" y="2420888"/>
                <a:ext cx="4969498" cy="523220"/>
              </a:xfrm>
              <a:prstGeom prst="rect">
                <a:avLst/>
              </a:prstGeom>
              <a:noFill/>
              <a:ln>
                <a:solidFill>
                  <a:srgbClr val="008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𝛼</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𝛼</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𝛼</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     </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Pr</m:t>
                          </m:r>
                        </m:fName>
                        <m:e>
                          <m:r>
                            <a:rPr lang="en-US" altLang="zh-CN" sz="2800" b="0" i="1" smtClean="0">
                              <a:latin typeface="Cambria Math" panose="02040503050406030204" pitchFamily="18" charset="0"/>
                            </a:rPr>
                            <m:t>=1</m:t>
                          </m:r>
                        </m:e>
                      </m:func>
                    </m:oMath>
                  </m:oMathPara>
                </a14:m>
                <a:endParaRPr lang="zh-CN" altLang="en-US" sz="2800" dirty="0"/>
              </a:p>
            </p:txBody>
          </p:sp>
        </mc:Choice>
        <mc:Fallback xmlns="">
          <p:sp>
            <p:nvSpPr>
              <p:cNvPr id="7" name="文本框 6">
                <a:extLst>
                  <a:ext uri="{FF2B5EF4-FFF2-40B4-BE49-F238E27FC236}">
                    <a16:creationId xmlns:a16="http://schemas.microsoft.com/office/drawing/2014/main" id="{708735E5-6070-411D-8E8E-6081C5A1EBFE}"/>
                  </a:ext>
                </a:extLst>
              </p:cNvPr>
              <p:cNvSpPr txBox="1">
                <a:spLocks noRot="1" noChangeAspect="1" noMove="1" noResize="1" noEditPoints="1" noAdjustHandles="1" noChangeArrowheads="1" noChangeShapeType="1" noTextEdit="1"/>
              </p:cNvSpPr>
              <p:nvPr/>
            </p:nvSpPr>
            <p:spPr>
              <a:xfrm>
                <a:off x="1762742" y="2420888"/>
                <a:ext cx="4969498" cy="523220"/>
              </a:xfrm>
              <a:prstGeom prst="rect">
                <a:avLst/>
              </a:prstGeom>
              <a:blipFill>
                <a:blip r:embed="rId4"/>
                <a:stretch>
                  <a:fillRect/>
                </a:stretch>
              </a:blipFill>
              <a:ln>
                <a:solidFill>
                  <a:srgbClr val="008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B8E2572-CB44-4CAF-8BB4-3C2E1CE3B1C2}"/>
                  </a:ext>
                </a:extLst>
              </p:cNvPr>
              <p:cNvSpPr txBox="1"/>
              <p:nvPr/>
            </p:nvSpPr>
            <p:spPr>
              <a:xfrm>
                <a:off x="1762742" y="3033958"/>
                <a:ext cx="4969498" cy="523220"/>
              </a:xfrm>
              <a:prstGeom prst="rect">
                <a:avLst/>
              </a:prstGeom>
              <a:noFill/>
              <a:ln>
                <a:solidFill>
                  <a:srgbClr val="008000"/>
                </a:solidFill>
              </a:ln>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𝛼</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𝛽</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r>
                        <a:rPr lang="en-US" altLang="zh-CN" sz="2800" b="0" i="1" smtClean="0">
                          <a:latin typeface="Cambria Math" panose="02040503050406030204" pitchFamily="18" charset="0"/>
                        </a:rPr>
                        <m:t>                       </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Pr</m:t>
                          </m:r>
                        </m:fName>
                        <m:e>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𝑝</m:t>
                          </m:r>
                        </m:e>
                      </m:func>
                    </m:oMath>
                  </m:oMathPara>
                </a14:m>
                <a:endParaRPr lang="en-US" altLang="zh-CN" sz="2800" dirty="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BB8E2572-CB44-4CAF-8BB4-3C2E1CE3B1C2}"/>
                  </a:ext>
                </a:extLst>
              </p:cNvPr>
              <p:cNvSpPr txBox="1">
                <a:spLocks noRot="1" noChangeAspect="1" noMove="1" noResize="1" noEditPoints="1" noAdjustHandles="1" noChangeArrowheads="1" noChangeShapeType="1" noTextEdit="1"/>
              </p:cNvSpPr>
              <p:nvPr/>
            </p:nvSpPr>
            <p:spPr>
              <a:xfrm>
                <a:off x="1762742" y="3033958"/>
                <a:ext cx="4969498" cy="523220"/>
              </a:xfrm>
              <a:prstGeom prst="rect">
                <a:avLst/>
              </a:prstGeom>
              <a:blipFill>
                <a:blip r:embed="rId5"/>
                <a:stretch>
                  <a:fillRect/>
                </a:stretch>
              </a:blipFill>
              <a:ln>
                <a:solidFill>
                  <a:srgbClr val="008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97581E-5942-43A1-BA08-FF4E404D2293}"/>
                  </a:ext>
                </a:extLst>
              </p:cNvPr>
              <p:cNvSpPr txBox="1"/>
              <p:nvPr/>
            </p:nvSpPr>
            <p:spPr>
              <a:xfrm>
                <a:off x="1762742" y="3697588"/>
                <a:ext cx="4969498" cy="523220"/>
              </a:xfrm>
              <a:prstGeom prst="rect">
                <a:avLst/>
              </a:prstGeom>
              <a:noFill/>
              <a:ln>
                <a:solidFill>
                  <a:srgbClr val="008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𝛽</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𝛽</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𝛽</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      </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Pr</m:t>
                          </m:r>
                        </m:fName>
                        <m:e>
                          <m:r>
                            <a:rPr lang="en-US" altLang="zh-CN" sz="2800" b="0" i="1" smtClean="0">
                              <a:latin typeface="Cambria Math" panose="02040503050406030204" pitchFamily="18" charset="0"/>
                            </a:rPr>
                            <m:t>=1</m:t>
                          </m:r>
                        </m:e>
                      </m:func>
                    </m:oMath>
                  </m:oMathPara>
                </a14:m>
                <a:endParaRPr lang="zh-CN" altLang="en-US" sz="2800" dirty="0"/>
              </a:p>
            </p:txBody>
          </p:sp>
        </mc:Choice>
        <mc:Fallback xmlns="">
          <p:sp>
            <p:nvSpPr>
              <p:cNvPr id="11" name="文本框 10">
                <a:extLst>
                  <a:ext uri="{FF2B5EF4-FFF2-40B4-BE49-F238E27FC236}">
                    <a16:creationId xmlns:a16="http://schemas.microsoft.com/office/drawing/2014/main" id="{5797581E-5942-43A1-BA08-FF4E404D2293}"/>
                  </a:ext>
                </a:extLst>
              </p:cNvPr>
              <p:cNvSpPr txBox="1">
                <a:spLocks noRot="1" noChangeAspect="1" noMove="1" noResize="1" noEditPoints="1" noAdjustHandles="1" noChangeArrowheads="1" noChangeShapeType="1" noTextEdit="1"/>
              </p:cNvSpPr>
              <p:nvPr/>
            </p:nvSpPr>
            <p:spPr>
              <a:xfrm>
                <a:off x="1762742" y="3697588"/>
                <a:ext cx="4969498" cy="523220"/>
              </a:xfrm>
              <a:prstGeom prst="rect">
                <a:avLst/>
              </a:prstGeom>
              <a:blipFill>
                <a:blip r:embed="rId6"/>
                <a:stretch>
                  <a:fillRect/>
                </a:stretch>
              </a:blipFill>
              <a:ln>
                <a:solidFill>
                  <a:srgbClr val="008000"/>
                </a:solidFill>
              </a:ln>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F1AEB140-8759-463B-BA5F-E3ED3E9C8CF9}"/>
              </a:ext>
            </a:extLst>
          </p:cNvPr>
          <p:cNvSpPr txBox="1"/>
          <p:nvPr/>
        </p:nvSpPr>
        <p:spPr>
          <a:xfrm>
            <a:off x="971600" y="4464181"/>
            <a:ext cx="5761586" cy="461665"/>
          </a:xfrm>
          <a:prstGeom prst="rect">
            <a:avLst/>
          </a:prstGeom>
          <a:noFill/>
        </p:spPr>
        <p:txBody>
          <a:bodyPr wrap="square">
            <a:spAutoFit/>
          </a:bodyPr>
          <a:lstStyle/>
          <a:p>
            <a:pPr marL="0" indent="0">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将上面等式相加有</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 name="图形 14" descr="徽章 1 纯色填充">
            <a:extLst>
              <a:ext uri="{FF2B5EF4-FFF2-40B4-BE49-F238E27FC236}">
                <a16:creationId xmlns:a16="http://schemas.microsoft.com/office/drawing/2014/main" id="{75274FB4-FFE6-4BC9-8BC7-AD0590C5BD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56662" y="2452884"/>
            <a:ext cx="545050" cy="545050"/>
          </a:xfrm>
          <a:prstGeom prst="rect">
            <a:avLst/>
          </a:prstGeom>
        </p:spPr>
      </p:pic>
      <p:pic>
        <p:nvPicPr>
          <p:cNvPr id="17" name="图形 16" descr="徽章 3 纯色填充">
            <a:extLst>
              <a:ext uri="{FF2B5EF4-FFF2-40B4-BE49-F238E27FC236}">
                <a16:creationId xmlns:a16="http://schemas.microsoft.com/office/drawing/2014/main" id="{D1BDD089-137D-48C6-9DB5-058A9D63FC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6662" y="3725866"/>
            <a:ext cx="545050" cy="545050"/>
          </a:xfrm>
          <a:prstGeom prst="rect">
            <a:avLst/>
          </a:prstGeom>
        </p:spPr>
      </p:pic>
      <p:pic>
        <p:nvPicPr>
          <p:cNvPr id="19" name="图形 18" descr="徽章 纯色填充">
            <a:extLst>
              <a:ext uri="{FF2B5EF4-FFF2-40B4-BE49-F238E27FC236}">
                <a16:creationId xmlns:a16="http://schemas.microsoft.com/office/drawing/2014/main" id="{22B8C6BB-5860-45E8-A3CC-A047FCC113B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56662" y="3089375"/>
            <a:ext cx="545050" cy="545050"/>
          </a:xfrm>
          <a:prstGeom prst="rect">
            <a:avLst/>
          </a:prstGeom>
        </p:spPr>
      </p:pic>
    </p:spTree>
    <p:extLst>
      <p:ext uri="{BB962C8B-B14F-4D97-AF65-F5344CB8AC3E}">
        <p14:creationId xmlns:p14="http://schemas.microsoft.com/office/powerpoint/2010/main" val="2263453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C96B86F5-4E94-4EFE-823C-1DD35BBD9C53}"/>
              </a:ext>
            </a:extLst>
          </p:cNvPr>
          <p:cNvSpPr/>
          <p:nvPr/>
        </p:nvSpPr>
        <p:spPr>
          <a:xfrm>
            <a:off x="7596336" y="3284984"/>
            <a:ext cx="1368152" cy="10801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2348880"/>
                <a:ext cx="8229600" cy="504056"/>
              </a:xfrm>
            </p:spPr>
            <p:txBody>
              <a:bodyPr>
                <a:normAutofit/>
              </a:bodyPr>
              <a:lstStyle/>
              <a:p>
                <a:pPr marL="0" indent="0">
                  <a:buNone/>
                </a:pPr>
                <a:r>
                  <a:rPr lang="zh-CN" altLang="en-US" sz="2400" dirty="0">
                    <a:ea typeface="宋体" panose="02010600030101010101" pitchFamily="2" charset="-122"/>
                  </a:rPr>
                  <a:t>取定</a:t>
                </a:r>
                <a14:m>
                  <m:oMath xmlns:m="http://schemas.openxmlformats.org/officeDocument/2006/math">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1,0,0,1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𝛽</m:t>
                    </m:r>
                    <m:r>
                      <a:rPr lang="en-US" altLang="zh-CN" sz="2400" b="0" i="1" smtClean="0">
                        <a:latin typeface="Cambria Math" panose="02040503050406030204" pitchFamily="18" charset="0"/>
                      </a:rPr>
                      <m:t>=(0,0,1,0)</m:t>
                    </m:r>
                    <m:r>
                      <a:rPr lang="zh-CN" altLang="en-US" sz="2400" b="0" i="1">
                        <a:latin typeface="Cambria Math" panose="02040503050406030204" pitchFamily="18" charset="0"/>
                      </a:rPr>
                      <m:t>，</m:t>
                    </m:r>
                  </m:oMath>
                </a14:m>
                <a:r>
                  <a:rPr lang="zh-CN" altLang="en-US" sz="2400" dirty="0">
                    <a:ea typeface="宋体" panose="02010600030101010101" pitchFamily="2" charset="-122"/>
                  </a:rPr>
                  <a:t>试计算</a:t>
                </a:r>
                <a14:m>
                  <m:oMath xmlns:m="http://schemas.openxmlformats.org/officeDocument/2006/math">
                    <m:r>
                      <m:rPr>
                        <m:sty m:val="p"/>
                      </m:rPr>
                      <a:rPr lang="en-US" altLang="zh-CN" sz="2400" b="0" i="0" smtClean="0">
                        <a:latin typeface="Cambria Math" panose="02040503050406030204" pitchFamily="18" charset="0"/>
                      </a:rPr>
                      <m:t>Pr</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𝛽</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oMath>
                </a14:m>
                <a:endParaRPr lang="zh-CN" altLang="en-US" sz="2400" dirty="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2348880"/>
                <a:ext cx="8229600" cy="504056"/>
              </a:xfrm>
              <a:blipFill>
                <a:blip r:embed="rId2"/>
                <a:stretch>
                  <a:fillRect l="-1185" t="-7229" b="-20482"/>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254404A6-0B17-4271-899E-A392DC83D2B3}"/>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Cipher-A</a:t>
            </a:r>
          </a:p>
        </p:txBody>
      </p:sp>
      <p:pic>
        <p:nvPicPr>
          <p:cNvPr id="7" name="图片 6">
            <a:extLst>
              <a:ext uri="{FF2B5EF4-FFF2-40B4-BE49-F238E27FC236}">
                <a16:creationId xmlns:a16="http://schemas.microsoft.com/office/drawing/2014/main" id="{53FD55E8-7C62-4AA5-AFE5-A753273CE0BD}"/>
              </a:ext>
            </a:extLst>
          </p:cNvPr>
          <p:cNvPicPr>
            <a:picLocks noChangeAspect="1"/>
          </p:cNvPicPr>
          <p:nvPr/>
        </p:nvPicPr>
        <p:blipFill>
          <a:blip r:embed="rId3"/>
          <a:stretch>
            <a:fillRect/>
          </a:stretch>
        </p:blipFill>
        <p:spPr>
          <a:xfrm>
            <a:off x="242928" y="3015377"/>
            <a:ext cx="7245722" cy="1619333"/>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392712E-8963-4D43-B50D-BBA76D1B377B}"/>
                  </a:ext>
                </a:extLst>
              </p:cNvPr>
              <p:cNvSpPr txBox="1"/>
              <p:nvPr/>
            </p:nvSpPr>
            <p:spPr>
              <a:xfrm>
                <a:off x="3923928" y="5066758"/>
                <a:ext cx="3741507" cy="1200329"/>
              </a:xfrm>
              <a:prstGeom prst="rect">
                <a:avLst/>
              </a:prstGeom>
              <a:noFill/>
              <a:ln>
                <a:solidFill>
                  <a:schemeClr val="tx1"/>
                </a:solidFill>
              </a:ln>
            </p:spPr>
            <p:txBody>
              <a:bodyPr wrap="square">
                <a:spAutoFit/>
              </a:bodyPr>
              <a:lstStyle/>
              <a:p>
                <a:pPr algn="just"/>
                <a:r>
                  <a:rPr lang="zh-CN" altLang="en-US" b="1" dirty="0">
                    <a:cs typeface="Times New Roman" pitchFamily="18" charset="0"/>
                  </a:rPr>
                  <a:t>给定足够多的明密文对，计算</a:t>
                </a:r>
                <a14:m>
                  <m:oMath xmlns:m="http://schemas.openxmlformats.org/officeDocument/2006/math">
                    <m:r>
                      <a:rPr lang="en-US" altLang="zh-CN" b="1">
                        <a:latin typeface="Cambria Math" panose="02040503050406030204" pitchFamily="18" charset="0"/>
                        <a:cs typeface="Times New Roman" pitchFamily="18" charset="0"/>
                      </a:rPr>
                      <m:t>𝛼</m:t>
                    </m:r>
                    <m:r>
                      <a:rPr lang="en-US" altLang="zh-CN" b="1">
                        <a:latin typeface="Cambria Math" panose="02040503050406030204" pitchFamily="18" charset="0"/>
                        <a:cs typeface="Times New Roman" pitchFamily="18" charset="0"/>
                      </a:rPr>
                      <m:t>⋅</m:t>
                    </m:r>
                    <m:r>
                      <a:rPr lang="en-US" altLang="zh-CN" b="1">
                        <a:latin typeface="Cambria Math" panose="02040503050406030204" pitchFamily="18" charset="0"/>
                        <a:cs typeface="Times New Roman" pitchFamily="18" charset="0"/>
                      </a:rPr>
                      <m:t>𝑚</m:t>
                    </m:r>
                    <m:r>
                      <a:rPr lang="en-US" altLang="zh-CN" b="1">
                        <a:latin typeface="Cambria Math" panose="02040503050406030204" pitchFamily="18" charset="0"/>
                        <a:cs typeface="Times New Roman" pitchFamily="18" charset="0"/>
                      </a:rPr>
                      <m:t>+</m:t>
                    </m:r>
                    <m:r>
                      <a:rPr lang="en-US" altLang="zh-CN" b="1">
                        <a:latin typeface="Cambria Math" panose="02040503050406030204" pitchFamily="18" charset="0"/>
                        <a:cs typeface="Times New Roman" pitchFamily="18" charset="0"/>
                      </a:rPr>
                      <m:t>𝛽</m:t>
                    </m:r>
                    <m:r>
                      <a:rPr lang="en-US" altLang="zh-CN" b="1">
                        <a:latin typeface="Cambria Math" panose="02040503050406030204" pitchFamily="18" charset="0"/>
                        <a:cs typeface="Times New Roman" pitchFamily="18" charset="0"/>
                      </a:rPr>
                      <m:t>⋅</m:t>
                    </m:r>
                    <m:r>
                      <a:rPr lang="en-US" altLang="zh-CN" b="1">
                        <a:latin typeface="Cambria Math" panose="02040503050406030204" pitchFamily="18" charset="0"/>
                        <a:cs typeface="Times New Roman" pitchFamily="18" charset="0"/>
                      </a:rPr>
                      <m:t>𝑐</m:t>
                    </m:r>
                  </m:oMath>
                </a14:m>
                <a:r>
                  <a:rPr lang="zh-CN" altLang="en-US" b="1" dirty="0">
                    <a:cs typeface="Times New Roman" pitchFamily="18" charset="0"/>
                  </a:rPr>
                  <a:t>的取值，从而恢复</a:t>
                </a:r>
                <a:r>
                  <a:rPr lang="en-US" altLang="zh-CN" b="1" dirty="0">
                    <a:cs typeface="Times New Roman" pitchFamily="18" charset="0"/>
                  </a:rPr>
                  <a:t>1</a:t>
                </a:r>
                <a:r>
                  <a:rPr lang="zh-CN" altLang="en-US" b="1" dirty="0">
                    <a:cs typeface="Times New Roman" pitchFamily="18" charset="0"/>
                  </a:rPr>
                  <a:t>比特密钥信息。</a:t>
                </a:r>
                <a:endParaRPr lang="en-US" altLang="zh-CN" b="1" dirty="0">
                  <a:cs typeface="Times New Roman" pitchFamily="18" charset="0"/>
                </a:endParaRPr>
              </a:p>
            </p:txBody>
          </p:sp>
        </mc:Choice>
        <mc:Fallback xmlns="">
          <p:sp>
            <p:nvSpPr>
              <p:cNvPr id="9" name="文本框 8">
                <a:extLst>
                  <a:ext uri="{FF2B5EF4-FFF2-40B4-BE49-F238E27FC236}">
                    <a16:creationId xmlns:a16="http://schemas.microsoft.com/office/drawing/2014/main" id="{A392712E-8963-4D43-B50D-BBA76D1B377B}"/>
                  </a:ext>
                </a:extLst>
              </p:cNvPr>
              <p:cNvSpPr txBox="1">
                <a:spLocks noRot="1" noChangeAspect="1" noMove="1" noResize="1" noEditPoints="1" noAdjustHandles="1" noChangeArrowheads="1" noChangeShapeType="1" noTextEdit="1"/>
              </p:cNvSpPr>
              <p:nvPr/>
            </p:nvSpPr>
            <p:spPr>
              <a:xfrm>
                <a:off x="3923928" y="5066758"/>
                <a:ext cx="3741507" cy="1200329"/>
              </a:xfrm>
              <a:prstGeom prst="rect">
                <a:avLst/>
              </a:prstGeom>
              <a:blipFill>
                <a:blip r:embed="rId4"/>
                <a:stretch>
                  <a:fillRect l="-2439" t="-3518" r="-2439" b="-1055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5B54840-2EB1-472E-ABF4-425C5536FD6A}"/>
                  </a:ext>
                </a:extLst>
              </p:cNvPr>
              <p:cNvSpPr txBox="1"/>
              <p:nvPr/>
            </p:nvSpPr>
            <p:spPr>
              <a:xfrm>
                <a:off x="7380964" y="3385973"/>
                <a:ext cx="1655532"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𝑃𝑟</m:t>
                      </m:r>
                      <m:r>
                        <a:rPr lang="en-US" altLang="zh-CN" b="0" i="1" smtClean="0">
                          <a:solidFill>
                            <a:srgbClr val="C00000"/>
                          </a:solidFill>
                          <a:latin typeface="Cambria Math" panose="02040503050406030204" pitchFamily="18" charset="0"/>
                        </a:rPr>
                        <m:t>=</m:t>
                      </m:r>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2</m:t>
                          </m:r>
                        </m:num>
                        <m:den>
                          <m:r>
                            <a:rPr lang="en-US" altLang="zh-CN" b="0" i="1" smtClean="0">
                              <a:solidFill>
                                <a:srgbClr val="C00000"/>
                              </a:solidFill>
                              <a:latin typeface="Cambria Math" panose="02040503050406030204" pitchFamily="18" charset="0"/>
                            </a:rPr>
                            <m:t>16</m:t>
                          </m:r>
                        </m:den>
                      </m:f>
                    </m:oMath>
                  </m:oMathPara>
                </a14:m>
                <a:endParaRPr lang="zh-CN" altLang="en-US" dirty="0">
                  <a:solidFill>
                    <a:srgbClr val="C00000"/>
                  </a:solidFill>
                </a:endParaRPr>
              </a:p>
            </p:txBody>
          </p:sp>
        </mc:Choice>
        <mc:Fallback xmlns="">
          <p:sp>
            <p:nvSpPr>
              <p:cNvPr id="11" name="文本框 10">
                <a:extLst>
                  <a:ext uri="{FF2B5EF4-FFF2-40B4-BE49-F238E27FC236}">
                    <a16:creationId xmlns:a16="http://schemas.microsoft.com/office/drawing/2014/main" id="{55B54840-2EB1-472E-ABF4-425C5536FD6A}"/>
                  </a:ext>
                </a:extLst>
              </p:cNvPr>
              <p:cNvSpPr txBox="1">
                <a:spLocks noRot="1" noChangeAspect="1" noMove="1" noResize="1" noEditPoints="1" noAdjustHandles="1" noChangeArrowheads="1" noChangeShapeType="1" noTextEdit="1"/>
              </p:cNvSpPr>
              <p:nvPr/>
            </p:nvSpPr>
            <p:spPr>
              <a:xfrm>
                <a:off x="7380964" y="3385973"/>
                <a:ext cx="1655532" cy="786177"/>
              </a:xfrm>
              <a:prstGeom prst="rect">
                <a:avLst/>
              </a:prstGeom>
              <a:blipFill>
                <a:blip r:embed="rId5"/>
                <a:stretch>
                  <a:fillRect/>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AC8974F1-9C19-4DBB-9D14-997ADE387012}"/>
              </a:ext>
            </a:extLst>
          </p:cNvPr>
          <p:cNvPicPr>
            <a:picLocks noChangeAspect="1"/>
          </p:cNvPicPr>
          <p:nvPr/>
        </p:nvPicPr>
        <p:blipFill>
          <a:blip r:embed="rId6"/>
          <a:stretch>
            <a:fillRect/>
          </a:stretch>
        </p:blipFill>
        <p:spPr>
          <a:xfrm>
            <a:off x="3549609" y="1004112"/>
            <a:ext cx="5247939" cy="107825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1B31935-5E17-4DFA-8A82-99469178B256}"/>
                  </a:ext>
                </a:extLst>
              </p:cNvPr>
              <p:cNvSpPr txBox="1"/>
              <p:nvPr/>
            </p:nvSpPr>
            <p:spPr>
              <a:xfrm>
                <a:off x="611560" y="5085183"/>
                <a:ext cx="1944216" cy="1181903"/>
              </a:xfrm>
              <a:prstGeom prst="rect">
                <a:avLst/>
              </a:prstGeom>
              <a:no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b="1">
                          <a:latin typeface="Cambria Math" panose="02040503050406030204" pitchFamily="18" charset="0"/>
                          <a:cs typeface="Times New Roman" pitchFamily="18" charset="0"/>
                        </a:rPr>
                        <m:t>𝑃𝑟</m:t>
                      </m:r>
                      <m:r>
                        <a:rPr lang="en-US" altLang="zh-CN" b="1">
                          <a:latin typeface="Cambria Math" panose="02040503050406030204" pitchFamily="18" charset="0"/>
                          <a:cs typeface="Times New Roman" pitchFamily="18" charset="0"/>
                        </a:rPr>
                        <m:t>=</m:t>
                      </m:r>
                      <m:f>
                        <m:fPr>
                          <m:ctrlPr>
                            <a:rPr lang="en-US" altLang="zh-CN" b="1" i="1">
                              <a:latin typeface="Cambria Math" panose="02040503050406030204" pitchFamily="18" charset="0"/>
                              <a:cs typeface="Times New Roman" pitchFamily="18" charset="0"/>
                            </a:rPr>
                          </m:ctrlPr>
                        </m:fPr>
                        <m:num>
                          <m:r>
                            <a:rPr lang="en-US" altLang="zh-CN" b="1">
                              <a:latin typeface="Cambria Math" panose="02040503050406030204" pitchFamily="18" charset="0"/>
                              <a:cs typeface="Times New Roman" pitchFamily="18" charset="0"/>
                            </a:rPr>
                            <m:t>1</m:t>
                          </m:r>
                        </m:num>
                        <m:den>
                          <m:r>
                            <a:rPr lang="en-US" altLang="zh-CN" b="1">
                              <a:latin typeface="Cambria Math" panose="02040503050406030204" pitchFamily="18" charset="0"/>
                              <a:cs typeface="Times New Roman" pitchFamily="18" charset="0"/>
                            </a:rPr>
                            <m:t>2</m:t>
                          </m:r>
                        </m:den>
                      </m:f>
                    </m:oMath>
                  </m:oMathPara>
                </a14:m>
                <a:endParaRPr lang="en-US" altLang="zh-CN" b="1" dirty="0">
                  <a:cs typeface="Times New Roman" pitchFamily="18" charset="0"/>
                </a:endParaRPr>
              </a:p>
              <a:p>
                <a:pPr algn="ctr"/>
                <a:r>
                  <a:rPr lang="zh-CN" altLang="en-US" b="1" dirty="0">
                    <a:cs typeface="Times New Roman" pitchFamily="18" charset="0"/>
                  </a:rPr>
                  <a:t>会怎么样？</a:t>
                </a:r>
              </a:p>
            </p:txBody>
          </p:sp>
        </mc:Choice>
        <mc:Fallback xmlns="">
          <p:sp>
            <p:nvSpPr>
              <p:cNvPr id="15" name="文本框 14">
                <a:extLst>
                  <a:ext uri="{FF2B5EF4-FFF2-40B4-BE49-F238E27FC236}">
                    <a16:creationId xmlns:a16="http://schemas.microsoft.com/office/drawing/2014/main" id="{A1B31935-5E17-4DFA-8A82-99469178B256}"/>
                  </a:ext>
                </a:extLst>
              </p:cNvPr>
              <p:cNvSpPr txBox="1">
                <a:spLocks noRot="1" noChangeAspect="1" noMove="1" noResize="1" noEditPoints="1" noAdjustHandles="1" noChangeArrowheads="1" noChangeShapeType="1" noTextEdit="1"/>
              </p:cNvSpPr>
              <p:nvPr/>
            </p:nvSpPr>
            <p:spPr>
              <a:xfrm>
                <a:off x="611560" y="5085183"/>
                <a:ext cx="1944216" cy="1181903"/>
              </a:xfrm>
              <a:prstGeom prst="rect">
                <a:avLst/>
              </a:prstGeom>
              <a:blipFill>
                <a:blip r:embed="rId7"/>
                <a:stretch>
                  <a:fillRect b="-6122"/>
                </a:stretch>
              </a:blipFill>
              <a:ln>
                <a:solidFill>
                  <a:schemeClr val="tx1"/>
                </a:solidFill>
              </a:ln>
            </p:spPr>
            <p:txBody>
              <a:bodyPr/>
              <a:lstStyle/>
              <a:p>
                <a:r>
                  <a:rPr lang="zh-CN" altLang="en-US">
                    <a:noFill/>
                  </a:rPr>
                  <a:t> </a:t>
                </a:r>
              </a:p>
            </p:txBody>
          </p:sp>
        </mc:Fallback>
      </mc:AlternateContent>
      <p:sp>
        <p:nvSpPr>
          <p:cNvPr id="16" name="箭头: 直角上 15">
            <a:extLst>
              <a:ext uri="{FF2B5EF4-FFF2-40B4-BE49-F238E27FC236}">
                <a16:creationId xmlns:a16="http://schemas.microsoft.com/office/drawing/2014/main" id="{30557DB5-1ABC-4461-9001-80A79E366699}"/>
              </a:ext>
            </a:extLst>
          </p:cNvPr>
          <p:cNvSpPr/>
          <p:nvPr/>
        </p:nvSpPr>
        <p:spPr>
          <a:xfrm rot="16200000" flipH="1">
            <a:off x="7416866" y="4861588"/>
            <a:ext cx="1410678" cy="61968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6BBAFF84-BC47-420D-8CBE-488A996F0975}"/>
              </a:ext>
            </a:extLst>
          </p:cNvPr>
          <p:cNvSpPr/>
          <p:nvPr/>
        </p:nvSpPr>
        <p:spPr>
          <a:xfrm rot="10800000">
            <a:off x="2843808" y="5551660"/>
            <a:ext cx="792088" cy="215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3911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46A4F746-9BE9-47FF-8A0C-568DA1531B4E}"/>
                  </a:ext>
                </a:extLst>
              </p:cNvPr>
              <p:cNvSpPr>
                <a:spLocks noGrp="1"/>
              </p:cNvSpPr>
              <p:nvPr>
                <p:ph idx="1"/>
              </p:nvPr>
            </p:nvSpPr>
            <p:spPr>
              <a:xfrm>
                <a:off x="1547664" y="5085184"/>
                <a:ext cx="5904656" cy="572782"/>
              </a:xfrm>
            </p:spPr>
            <p:txBody>
              <a:bodyPr>
                <a:normAutofit fontScale="92500" lnSpcReduction="10000"/>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oMath>
                </a14:m>
                <a:r>
                  <a:rPr lang="zh-CN" altLang="en-US" dirty="0">
                    <a:cs typeface="Times New Roman" panose="02020603050405020304" pitchFamily="18" charset="0"/>
                  </a:rPr>
                  <a:t>为独立随机子密钥</a:t>
                </a:r>
                <a:endParaRPr lang="zh-CN" altLang="en-US" dirty="0"/>
              </a:p>
            </p:txBody>
          </p:sp>
        </mc:Choice>
        <mc:Fallback xmlns="">
          <p:sp>
            <p:nvSpPr>
              <p:cNvPr id="4" name="内容占位符 3">
                <a:extLst>
                  <a:ext uri="{FF2B5EF4-FFF2-40B4-BE49-F238E27FC236}">
                    <a16:creationId xmlns:a16="http://schemas.microsoft.com/office/drawing/2014/main" id="{46A4F746-9BE9-47FF-8A0C-568DA1531B4E}"/>
                  </a:ext>
                </a:extLst>
              </p:cNvPr>
              <p:cNvSpPr>
                <a:spLocks noGrp="1" noRot="1" noChangeAspect="1" noMove="1" noResize="1" noEditPoints="1" noAdjustHandles="1" noChangeArrowheads="1" noChangeShapeType="1" noTextEdit="1"/>
              </p:cNvSpPr>
              <p:nvPr>
                <p:ph idx="1"/>
              </p:nvPr>
            </p:nvSpPr>
            <p:spPr>
              <a:xfrm>
                <a:off x="1547664" y="5085184"/>
                <a:ext cx="5904656" cy="572782"/>
              </a:xfrm>
              <a:blipFill>
                <a:blip r:embed="rId2"/>
                <a:stretch>
                  <a:fillRect t="-15957" b="-26596"/>
                </a:stretch>
              </a:blipFill>
            </p:spPr>
            <p:txBody>
              <a:bodyPr/>
              <a:lstStyle/>
              <a:p>
                <a:r>
                  <a:rPr lang="zh-CN" altLang="en-US">
                    <a:noFill/>
                  </a:rPr>
                  <a:t> </a:t>
                </a:r>
              </a:p>
            </p:txBody>
          </p:sp>
        </mc:Fallback>
      </mc:AlternateContent>
      <p:graphicFrame>
        <p:nvGraphicFramePr>
          <p:cNvPr id="5" name="表格 4"/>
          <p:cNvGraphicFramePr>
            <a:graphicFrameLocks noGrp="1"/>
          </p:cNvGraphicFramePr>
          <p:nvPr>
            <p:extLst>
              <p:ext uri="{D42A27DB-BD31-4B8C-83A1-F6EECF244321}">
                <p14:modId xmlns:p14="http://schemas.microsoft.com/office/powerpoint/2010/main" val="3247315140"/>
              </p:ext>
            </p:extLst>
          </p:nvPr>
        </p:nvGraphicFramePr>
        <p:xfrm>
          <a:off x="1071197" y="3807538"/>
          <a:ext cx="6928259" cy="995106"/>
        </p:xfrm>
        <a:graphic>
          <a:graphicData uri="http://schemas.openxmlformats.org/drawingml/2006/table">
            <a:tbl>
              <a:tblPr firstRow="1" bandRow="1">
                <a:tableStyleId>{073A0DAA-6AF3-43AB-8588-CEC1D06C72B9}</a:tableStyleId>
              </a:tblPr>
              <a:tblGrid>
                <a:gridCol w="780630">
                  <a:extLst>
                    <a:ext uri="{9D8B030D-6E8A-4147-A177-3AD203B41FA5}">
                      <a16:colId xmlns:a16="http://schemas.microsoft.com/office/drawing/2014/main" val="827707557"/>
                    </a:ext>
                  </a:extLst>
                </a:gridCol>
                <a:gridCol w="354330">
                  <a:extLst>
                    <a:ext uri="{9D8B030D-6E8A-4147-A177-3AD203B41FA5}">
                      <a16:colId xmlns:a16="http://schemas.microsoft.com/office/drawing/2014/main" val="683027671"/>
                    </a:ext>
                  </a:extLst>
                </a:gridCol>
                <a:gridCol w="383258">
                  <a:extLst>
                    <a:ext uri="{9D8B030D-6E8A-4147-A177-3AD203B41FA5}">
                      <a16:colId xmlns:a16="http://schemas.microsoft.com/office/drawing/2014/main" val="1630447173"/>
                    </a:ext>
                  </a:extLst>
                </a:gridCol>
                <a:gridCol w="383258">
                  <a:extLst>
                    <a:ext uri="{9D8B030D-6E8A-4147-A177-3AD203B41FA5}">
                      <a16:colId xmlns:a16="http://schemas.microsoft.com/office/drawing/2014/main" val="2027329366"/>
                    </a:ext>
                  </a:extLst>
                </a:gridCol>
                <a:gridCol w="383258">
                  <a:extLst>
                    <a:ext uri="{9D8B030D-6E8A-4147-A177-3AD203B41FA5}">
                      <a16:colId xmlns:a16="http://schemas.microsoft.com/office/drawing/2014/main" val="3932312806"/>
                    </a:ext>
                  </a:extLst>
                </a:gridCol>
                <a:gridCol w="383258">
                  <a:extLst>
                    <a:ext uri="{9D8B030D-6E8A-4147-A177-3AD203B41FA5}">
                      <a16:colId xmlns:a16="http://schemas.microsoft.com/office/drawing/2014/main" val="2947486641"/>
                    </a:ext>
                  </a:extLst>
                </a:gridCol>
                <a:gridCol w="383258">
                  <a:extLst>
                    <a:ext uri="{9D8B030D-6E8A-4147-A177-3AD203B41FA5}">
                      <a16:colId xmlns:a16="http://schemas.microsoft.com/office/drawing/2014/main" val="1770517036"/>
                    </a:ext>
                  </a:extLst>
                </a:gridCol>
                <a:gridCol w="383258">
                  <a:extLst>
                    <a:ext uri="{9D8B030D-6E8A-4147-A177-3AD203B41FA5}">
                      <a16:colId xmlns:a16="http://schemas.microsoft.com/office/drawing/2014/main" val="4258226921"/>
                    </a:ext>
                  </a:extLst>
                </a:gridCol>
                <a:gridCol w="354330">
                  <a:extLst>
                    <a:ext uri="{9D8B030D-6E8A-4147-A177-3AD203B41FA5}">
                      <a16:colId xmlns:a16="http://schemas.microsoft.com/office/drawing/2014/main" val="642251063"/>
                    </a:ext>
                  </a:extLst>
                </a:gridCol>
                <a:gridCol w="485543">
                  <a:extLst>
                    <a:ext uri="{9D8B030D-6E8A-4147-A177-3AD203B41FA5}">
                      <a16:colId xmlns:a16="http://schemas.microsoft.com/office/drawing/2014/main" val="1355923829"/>
                    </a:ext>
                  </a:extLst>
                </a:gridCol>
                <a:gridCol w="354330">
                  <a:extLst>
                    <a:ext uri="{9D8B030D-6E8A-4147-A177-3AD203B41FA5}">
                      <a16:colId xmlns:a16="http://schemas.microsoft.com/office/drawing/2014/main" val="1045193795"/>
                    </a:ext>
                  </a:extLst>
                </a:gridCol>
                <a:gridCol w="383258">
                  <a:extLst>
                    <a:ext uri="{9D8B030D-6E8A-4147-A177-3AD203B41FA5}">
                      <a16:colId xmlns:a16="http://schemas.microsoft.com/office/drawing/2014/main" val="2811009196"/>
                    </a:ext>
                  </a:extLst>
                </a:gridCol>
                <a:gridCol w="383258">
                  <a:extLst>
                    <a:ext uri="{9D8B030D-6E8A-4147-A177-3AD203B41FA5}">
                      <a16:colId xmlns:a16="http://schemas.microsoft.com/office/drawing/2014/main" val="1012901330"/>
                    </a:ext>
                  </a:extLst>
                </a:gridCol>
                <a:gridCol w="383258">
                  <a:extLst>
                    <a:ext uri="{9D8B030D-6E8A-4147-A177-3AD203B41FA5}">
                      <a16:colId xmlns:a16="http://schemas.microsoft.com/office/drawing/2014/main" val="2972011116"/>
                    </a:ext>
                  </a:extLst>
                </a:gridCol>
                <a:gridCol w="383258">
                  <a:extLst>
                    <a:ext uri="{9D8B030D-6E8A-4147-A177-3AD203B41FA5}">
                      <a16:colId xmlns:a16="http://schemas.microsoft.com/office/drawing/2014/main" val="3639625823"/>
                    </a:ext>
                  </a:extLst>
                </a:gridCol>
                <a:gridCol w="383258">
                  <a:extLst>
                    <a:ext uri="{9D8B030D-6E8A-4147-A177-3AD203B41FA5}">
                      <a16:colId xmlns:a16="http://schemas.microsoft.com/office/drawing/2014/main" val="1084586764"/>
                    </a:ext>
                  </a:extLst>
                </a:gridCol>
                <a:gridCol w="383258">
                  <a:extLst>
                    <a:ext uri="{9D8B030D-6E8A-4147-A177-3AD203B41FA5}">
                      <a16:colId xmlns:a16="http://schemas.microsoft.com/office/drawing/2014/main" val="2078060353"/>
                    </a:ext>
                  </a:extLst>
                </a:gridCol>
              </a:tblGrid>
              <a:tr h="497553">
                <a:tc>
                  <a:txBody>
                    <a:bodyPr/>
                    <a:lstStyle/>
                    <a:p>
                      <a:endParaRPr lang="zh-CN"/>
                    </a:p>
                  </a:txBody>
                  <a:tcPr anchor="ctr">
                    <a:blipFill>
                      <a:blip r:embed="rId3"/>
                      <a:stretch>
                        <a:fillRect l="-781" t="-1220" r="-796094" b="-106098"/>
                      </a:stretch>
                    </a:blipFill>
                  </a:tcP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1775358925"/>
                  </a:ext>
                </a:extLst>
              </a:tr>
              <a:tr h="497553">
                <a:tc>
                  <a:txBody>
                    <a:bodyPr/>
                    <a:lstStyle/>
                    <a:p>
                      <a:endParaRPr lang="zh-CN"/>
                    </a:p>
                  </a:txBody>
                  <a:tcPr anchor="ctr">
                    <a:blipFill>
                      <a:blip r:embed="rId3"/>
                      <a:stretch>
                        <a:fillRect l="-781" t="-101220" r="-796094" b="-6098"/>
                      </a:stretch>
                    </a:blipFill>
                  </a:tcPr>
                </a:tc>
                <a:tc>
                  <a:txBody>
                    <a:bodyPr/>
                    <a:lstStyle/>
                    <a:p>
                      <a:pPr algn="ctr"/>
                      <a:r>
                        <a:rPr lang="en-US" altLang="zh-CN" dirty="0"/>
                        <a:t>F</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83352767"/>
                  </a:ext>
                </a:extLst>
              </a:tr>
            </a:tbl>
          </a:graphicData>
        </a:graphic>
      </p:graphicFrame>
      <p:pic>
        <p:nvPicPr>
          <p:cNvPr id="3" name="图片 2">
            <a:extLst>
              <a:ext uri="{FF2B5EF4-FFF2-40B4-BE49-F238E27FC236}">
                <a16:creationId xmlns:a16="http://schemas.microsoft.com/office/drawing/2014/main" id="{CE898E97-9109-49C6-B4A7-01E873B461C8}"/>
              </a:ext>
            </a:extLst>
          </p:cNvPr>
          <p:cNvPicPr>
            <a:picLocks noChangeAspect="1"/>
          </p:cNvPicPr>
          <p:nvPr/>
        </p:nvPicPr>
        <p:blipFill>
          <a:blip r:embed="rId4"/>
          <a:stretch>
            <a:fillRect/>
          </a:stretch>
        </p:blipFill>
        <p:spPr>
          <a:xfrm>
            <a:off x="251520" y="1971472"/>
            <a:ext cx="8773749" cy="1457528"/>
          </a:xfrm>
          <a:prstGeom prst="rect">
            <a:avLst/>
          </a:prstGeom>
          <a:ln>
            <a:noFill/>
          </a:ln>
          <a:effectLst>
            <a:outerShdw blurRad="292100" dist="139700" dir="2700000" algn="tl" rotWithShape="0">
              <a:srgbClr val="333333">
                <a:alpha val="65000"/>
              </a:srgbClr>
            </a:outerShdw>
          </a:effectLst>
        </p:spPr>
      </p:pic>
      <p:sp>
        <p:nvSpPr>
          <p:cNvPr id="8" name="箭头: 五边形 7">
            <a:extLst>
              <a:ext uri="{FF2B5EF4-FFF2-40B4-BE49-F238E27FC236}">
                <a16:creationId xmlns:a16="http://schemas.microsoft.com/office/drawing/2014/main" id="{13309636-E412-42AE-8F9E-91395FD679F5}"/>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Cipher-B</a:t>
            </a:r>
          </a:p>
        </p:txBody>
      </p:sp>
    </p:spTree>
    <p:extLst>
      <p:ext uri="{BB962C8B-B14F-4D97-AF65-F5344CB8AC3E}">
        <p14:creationId xmlns:p14="http://schemas.microsoft.com/office/powerpoint/2010/main" val="2026661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4015961" y="2339466"/>
                <a:ext cx="86409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r>
                            <a:rPr lang="en-US" altLang="zh-CN" b="0" i="1" smtClean="0">
                              <a:latin typeface="Cambria Math" panose="02040503050406030204" pitchFamily="18" charset="0"/>
                            </a:rPr>
                            <m:t>=1</m:t>
                          </m:r>
                        </m:e>
                      </m:func>
                    </m:oMath>
                  </m:oMathPara>
                </a14:m>
                <a:endParaRPr lang="zh-CN" altLang="en-US" dirty="0">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015961" y="2339466"/>
                <a:ext cx="864096" cy="461665"/>
              </a:xfrm>
              <a:prstGeom prst="rect">
                <a:avLst/>
              </a:prstGeom>
              <a:blipFill>
                <a:blip r:embed="rId2"/>
                <a:stretch>
                  <a:fillRect l="-2113" r="-2253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F0A5192-039C-41FE-AD8C-FD32C6494502}"/>
              </a:ext>
            </a:extLst>
          </p:cNvPr>
          <p:cNvPicPr>
            <a:picLocks noChangeAspect="1"/>
          </p:cNvPicPr>
          <p:nvPr/>
        </p:nvPicPr>
        <p:blipFill>
          <a:blip r:embed="rId3"/>
          <a:stretch>
            <a:fillRect/>
          </a:stretch>
        </p:blipFill>
        <p:spPr>
          <a:xfrm>
            <a:off x="2915816" y="1052736"/>
            <a:ext cx="6068440" cy="1008112"/>
          </a:xfrm>
          <a:prstGeom prst="rect">
            <a:avLst/>
          </a:prstGeom>
          <a:ln>
            <a:noFill/>
          </a:ln>
          <a:effectLst>
            <a:outerShdw blurRad="292100" dist="139700" dir="2700000" algn="tl" rotWithShape="0">
              <a:srgbClr val="333333">
                <a:alpha val="65000"/>
              </a:srgbClr>
            </a:outerShdw>
          </a:effectLst>
        </p:spPr>
      </p:pic>
      <p:sp>
        <p:nvSpPr>
          <p:cNvPr id="6" name="箭头: 五边形 5">
            <a:extLst>
              <a:ext uri="{FF2B5EF4-FFF2-40B4-BE49-F238E27FC236}">
                <a16:creationId xmlns:a16="http://schemas.microsoft.com/office/drawing/2014/main" id="{6E907618-17B5-4EC3-A85C-1B2D6AD76923}"/>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Cipher-B</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1CD819-3AB2-4690-B704-FED869B77DD5}"/>
                  </a:ext>
                </a:extLst>
              </p:cNvPr>
              <p:cNvSpPr txBox="1"/>
              <p:nvPr/>
            </p:nvSpPr>
            <p:spPr>
              <a:xfrm>
                <a:off x="775601" y="2801132"/>
                <a:ext cx="2952328"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𝛽</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𝛽</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𝛽</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oMath>
                  </m:oMathPara>
                </a14:m>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031CD819-3AB2-4690-B704-FED869B77DD5}"/>
                  </a:ext>
                </a:extLst>
              </p:cNvPr>
              <p:cNvSpPr txBox="1">
                <a:spLocks noRot="1" noChangeAspect="1" noMove="1" noResize="1" noEditPoints="1" noAdjustHandles="1" noChangeArrowheads="1" noChangeShapeType="1" noTextEdit="1"/>
              </p:cNvSpPr>
              <p:nvPr/>
            </p:nvSpPr>
            <p:spPr>
              <a:xfrm>
                <a:off x="775601" y="2801132"/>
                <a:ext cx="2952328" cy="461665"/>
              </a:xfrm>
              <a:prstGeom prst="rect">
                <a:avLst/>
              </a:prstGeom>
              <a:blipFill>
                <a:blip r:embed="rId4"/>
                <a:stretch>
                  <a:fillRect l="-619"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A787D-6DEA-4CCC-AC03-A65D0CC1614A}"/>
                  </a:ext>
                </a:extLst>
              </p:cNvPr>
              <p:cNvSpPr txBox="1"/>
              <p:nvPr/>
            </p:nvSpPr>
            <p:spPr>
              <a:xfrm>
                <a:off x="775601" y="2332270"/>
                <a:ext cx="2952328"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oMath>
                  </m:oMathPara>
                </a14:m>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718A787D-6DEA-4CCC-AC03-A65D0CC1614A}"/>
                  </a:ext>
                </a:extLst>
              </p:cNvPr>
              <p:cNvSpPr txBox="1">
                <a:spLocks noRot="1" noChangeAspect="1" noMove="1" noResize="1" noEditPoints="1" noAdjustHandles="1" noChangeArrowheads="1" noChangeShapeType="1" noTextEdit="1"/>
              </p:cNvSpPr>
              <p:nvPr/>
            </p:nvSpPr>
            <p:spPr>
              <a:xfrm>
                <a:off x="775601" y="2332270"/>
                <a:ext cx="2952328" cy="461665"/>
              </a:xfrm>
              <a:prstGeom prst="rect">
                <a:avLst/>
              </a:prstGeom>
              <a:blipFill>
                <a:blip r:embed="rId5"/>
                <a:stretch>
                  <a:fillRect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9058FFA-E24E-420E-A8BE-57BA8514BF9D}"/>
                  </a:ext>
                </a:extLst>
              </p:cNvPr>
              <p:cNvSpPr txBox="1"/>
              <p:nvPr/>
            </p:nvSpPr>
            <p:spPr>
              <a:xfrm>
                <a:off x="775601" y="3269995"/>
                <a:ext cx="2808312"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𝛾</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oMath>
                  </m:oMathPara>
                </a14:m>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49058FFA-E24E-420E-A8BE-57BA8514BF9D}"/>
                  </a:ext>
                </a:extLst>
              </p:cNvPr>
              <p:cNvSpPr txBox="1">
                <a:spLocks noRot="1" noChangeAspect="1" noMove="1" noResize="1" noEditPoints="1" noAdjustHandles="1" noChangeArrowheads="1" noChangeShapeType="1" noTextEdit="1"/>
              </p:cNvSpPr>
              <p:nvPr/>
            </p:nvSpPr>
            <p:spPr>
              <a:xfrm>
                <a:off x="775601" y="3269995"/>
                <a:ext cx="2808312" cy="461665"/>
              </a:xfrm>
              <a:prstGeom prst="rect">
                <a:avLst/>
              </a:prstGeom>
              <a:blipFill>
                <a:blip r:embed="rId6"/>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DC1531D-0F61-4CF3-890F-CAB093D8E237}"/>
                  </a:ext>
                </a:extLst>
              </p:cNvPr>
              <p:cNvSpPr txBox="1"/>
              <p:nvPr/>
            </p:nvSpPr>
            <p:spPr>
              <a:xfrm>
                <a:off x="773687" y="4581128"/>
                <a:ext cx="1800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𝛽</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oMath>
                  </m:oMathPara>
                </a14:m>
                <a:endParaRPr lang="zh-CN" altLang="en-US" dirty="0"/>
              </a:p>
            </p:txBody>
          </p:sp>
        </mc:Choice>
        <mc:Fallback xmlns="">
          <p:sp>
            <p:nvSpPr>
              <p:cNvPr id="14" name="文本框 13">
                <a:extLst>
                  <a:ext uri="{FF2B5EF4-FFF2-40B4-BE49-F238E27FC236}">
                    <a16:creationId xmlns:a16="http://schemas.microsoft.com/office/drawing/2014/main" id="{CDC1531D-0F61-4CF3-890F-CAB093D8E237}"/>
                  </a:ext>
                </a:extLst>
              </p:cNvPr>
              <p:cNvSpPr txBox="1">
                <a:spLocks noRot="1" noChangeAspect="1" noMove="1" noResize="1" noEditPoints="1" noAdjustHandles="1" noChangeArrowheads="1" noChangeShapeType="1" noTextEdit="1"/>
              </p:cNvSpPr>
              <p:nvPr/>
            </p:nvSpPr>
            <p:spPr>
              <a:xfrm>
                <a:off x="773687" y="4581128"/>
                <a:ext cx="1800200" cy="461665"/>
              </a:xfrm>
              <a:prstGeom prst="rect">
                <a:avLst/>
              </a:prstGeom>
              <a:blipFill>
                <a:blip r:embed="rId7"/>
                <a:stretch>
                  <a:fillRect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E56171B-1170-4F2B-AB04-49362B63E5FB}"/>
                  </a:ext>
                </a:extLst>
              </p:cNvPr>
              <p:cNvSpPr txBox="1"/>
              <p:nvPr/>
            </p:nvSpPr>
            <p:spPr>
              <a:xfrm>
                <a:off x="773687" y="5049991"/>
                <a:ext cx="1800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𝛽</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oMath>
                  </m:oMathPara>
                </a14:m>
                <a:endParaRPr lang="zh-CN" altLang="en-US" dirty="0"/>
              </a:p>
            </p:txBody>
          </p:sp>
        </mc:Choice>
        <mc:Fallback xmlns="">
          <p:sp>
            <p:nvSpPr>
              <p:cNvPr id="16" name="文本框 15">
                <a:extLst>
                  <a:ext uri="{FF2B5EF4-FFF2-40B4-BE49-F238E27FC236}">
                    <a16:creationId xmlns:a16="http://schemas.microsoft.com/office/drawing/2014/main" id="{8E56171B-1170-4F2B-AB04-49362B63E5FB}"/>
                  </a:ext>
                </a:extLst>
              </p:cNvPr>
              <p:cNvSpPr txBox="1">
                <a:spLocks noRot="1" noChangeAspect="1" noMove="1" noResize="1" noEditPoints="1" noAdjustHandles="1" noChangeArrowheads="1" noChangeShapeType="1" noTextEdit="1"/>
              </p:cNvSpPr>
              <p:nvPr/>
            </p:nvSpPr>
            <p:spPr>
              <a:xfrm>
                <a:off x="773687" y="5049991"/>
                <a:ext cx="1800200" cy="461665"/>
              </a:xfrm>
              <a:prstGeom prst="rect">
                <a:avLst/>
              </a:prstGeom>
              <a:blipFill>
                <a:blip r:embed="rId8"/>
                <a:stretch>
                  <a:fillRect l="-2712"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25D0BBC-8EF2-4343-8FCA-1AA21EA710B6}"/>
                  </a:ext>
                </a:extLst>
              </p:cNvPr>
              <p:cNvSpPr txBox="1"/>
              <p:nvPr/>
            </p:nvSpPr>
            <p:spPr>
              <a:xfrm>
                <a:off x="4014047" y="4582926"/>
                <a:ext cx="106354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i="1">
                              <a:latin typeface="Cambria Math" panose="02040503050406030204" pitchFamily="18" charset="0"/>
                            </a:rPr>
                            <m:t>P</m:t>
                          </m:r>
                          <m:r>
                            <m:rPr>
                              <m:sty m:val="p"/>
                            </m:rPr>
                            <a:rPr lang="en-US" altLang="zh-CN" i="1" smtClean="0">
                              <a:latin typeface="Cambria Math" panose="02040503050406030204" pitchFamily="18" charset="0"/>
                            </a:rPr>
                            <m:t>r</m:t>
                          </m:r>
                        </m:fName>
                        <m:e>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e>
                      </m:func>
                    </m:oMath>
                  </m:oMathPara>
                </a14:m>
                <a:endParaRPr lang="zh-CN" altLang="en-US" dirty="0"/>
              </a:p>
            </p:txBody>
          </p:sp>
        </mc:Choice>
        <mc:Fallback xmlns="">
          <p:sp>
            <p:nvSpPr>
              <p:cNvPr id="20" name="文本框 19">
                <a:extLst>
                  <a:ext uri="{FF2B5EF4-FFF2-40B4-BE49-F238E27FC236}">
                    <a16:creationId xmlns:a16="http://schemas.microsoft.com/office/drawing/2014/main" id="{A25D0BBC-8EF2-4343-8FCA-1AA21EA710B6}"/>
                  </a:ext>
                </a:extLst>
              </p:cNvPr>
              <p:cNvSpPr txBox="1">
                <a:spLocks noRot="1" noChangeAspect="1" noMove="1" noResize="1" noEditPoints="1" noAdjustHandles="1" noChangeArrowheads="1" noChangeShapeType="1" noTextEdit="1"/>
              </p:cNvSpPr>
              <p:nvPr/>
            </p:nvSpPr>
            <p:spPr>
              <a:xfrm>
                <a:off x="4014047" y="4582926"/>
                <a:ext cx="1063541" cy="461665"/>
              </a:xfrm>
              <a:prstGeom prst="rect">
                <a:avLst/>
              </a:prstGeom>
              <a:blipFill>
                <a:blip r:embed="rId9"/>
                <a:stretch>
                  <a:fillRect l="-1143" r="-6857"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3ACA1B1-C4EE-4E9B-8481-620332DBB465}"/>
                  </a:ext>
                </a:extLst>
              </p:cNvPr>
              <p:cNvSpPr txBox="1"/>
              <p:nvPr/>
            </p:nvSpPr>
            <p:spPr>
              <a:xfrm>
                <a:off x="4014047" y="5049990"/>
                <a:ext cx="1312721" cy="461665"/>
              </a:xfrm>
              <a:prstGeom prst="rect">
                <a:avLst/>
              </a:prstGeom>
              <a:noFill/>
            </p:spPr>
            <p:txBody>
              <a:bodyPr wrap="square">
                <a:spAutoFit/>
              </a:bodyPr>
              <a:lstStyle/>
              <a:p>
                <a:r>
                  <a:rPr lang="en-US" altLang="zh-CN" sz="2400" b="0" dirty="0" err="1"/>
                  <a:t>Pr</a:t>
                </a:r>
                <a:r>
                  <a:rPr lang="en-US" altLang="zh-CN" sz="2400" b="0" dirty="0"/>
                  <a:t> </a:t>
                </a: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oMath>
                </a14:m>
                <a:endParaRPr lang="zh-CN" altLang="en-US" dirty="0"/>
              </a:p>
            </p:txBody>
          </p:sp>
        </mc:Choice>
        <mc:Fallback xmlns="">
          <p:sp>
            <p:nvSpPr>
              <p:cNvPr id="22" name="文本框 21">
                <a:extLst>
                  <a:ext uri="{FF2B5EF4-FFF2-40B4-BE49-F238E27FC236}">
                    <a16:creationId xmlns:a16="http://schemas.microsoft.com/office/drawing/2014/main" id="{43ACA1B1-C4EE-4E9B-8481-620332DBB465}"/>
                  </a:ext>
                </a:extLst>
              </p:cNvPr>
              <p:cNvSpPr txBox="1">
                <a:spLocks noRot="1" noChangeAspect="1" noMove="1" noResize="1" noEditPoints="1" noAdjustHandles="1" noChangeArrowheads="1" noChangeShapeType="1" noTextEdit="1"/>
              </p:cNvSpPr>
              <p:nvPr/>
            </p:nvSpPr>
            <p:spPr>
              <a:xfrm>
                <a:off x="4014047" y="5049990"/>
                <a:ext cx="1312721" cy="461665"/>
              </a:xfrm>
              <a:prstGeom prst="rect">
                <a:avLst/>
              </a:prstGeom>
              <a:blipFill>
                <a:blip r:embed="rId10"/>
                <a:stretch>
                  <a:fillRect l="-6944"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C5B8FD8-8061-4AE7-9D4A-D9F086C9D946}"/>
                  </a:ext>
                </a:extLst>
              </p:cNvPr>
              <p:cNvSpPr txBox="1"/>
              <p:nvPr/>
            </p:nvSpPr>
            <p:spPr>
              <a:xfrm>
                <a:off x="4015961" y="2806529"/>
                <a:ext cx="86409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r>
                            <a:rPr lang="en-US" altLang="zh-CN" b="0" i="1" smtClean="0">
                              <a:latin typeface="Cambria Math" panose="02040503050406030204" pitchFamily="18" charset="0"/>
                            </a:rPr>
                            <m:t>=1</m:t>
                          </m:r>
                        </m:e>
                      </m:func>
                    </m:oMath>
                  </m:oMathPara>
                </a14:m>
                <a:endParaRPr lang="zh-CN" altLang="en-US" dirty="0">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1C5B8FD8-8061-4AE7-9D4A-D9F086C9D946}"/>
                  </a:ext>
                </a:extLst>
              </p:cNvPr>
              <p:cNvSpPr txBox="1">
                <a:spLocks noRot="1" noChangeAspect="1" noMove="1" noResize="1" noEditPoints="1" noAdjustHandles="1" noChangeArrowheads="1" noChangeShapeType="1" noTextEdit="1"/>
              </p:cNvSpPr>
              <p:nvPr/>
            </p:nvSpPr>
            <p:spPr>
              <a:xfrm>
                <a:off x="4015961" y="2806529"/>
                <a:ext cx="864096" cy="461665"/>
              </a:xfrm>
              <a:prstGeom prst="rect">
                <a:avLst/>
              </a:prstGeom>
              <a:blipFill>
                <a:blip r:embed="rId11"/>
                <a:stretch>
                  <a:fillRect l="-2113" r="-225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E156A317-B02A-4ACF-BBF4-D12F1F80E88F}"/>
                  </a:ext>
                </a:extLst>
              </p:cNvPr>
              <p:cNvSpPr txBox="1"/>
              <p:nvPr/>
            </p:nvSpPr>
            <p:spPr>
              <a:xfrm>
                <a:off x="4015961" y="3273592"/>
                <a:ext cx="846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r>
                            <a:rPr lang="en-US" altLang="zh-CN" b="0" i="1" smtClean="0">
                              <a:latin typeface="Cambria Math" panose="02040503050406030204" pitchFamily="18" charset="0"/>
                            </a:rPr>
                            <m:t>=1</m:t>
                          </m:r>
                        </m:e>
                      </m:func>
                    </m:oMath>
                  </m:oMathPara>
                </a14:m>
                <a:endParaRPr lang="zh-CN" altLang="en-US" dirty="0">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E156A317-B02A-4ACF-BBF4-D12F1F80E88F}"/>
                  </a:ext>
                </a:extLst>
              </p:cNvPr>
              <p:cNvSpPr txBox="1">
                <a:spLocks noRot="1" noChangeAspect="1" noMove="1" noResize="1" noEditPoints="1" noAdjustHandles="1" noChangeArrowheads="1" noChangeShapeType="1" noTextEdit="1"/>
              </p:cNvSpPr>
              <p:nvPr/>
            </p:nvSpPr>
            <p:spPr>
              <a:xfrm>
                <a:off x="4015961" y="3273592"/>
                <a:ext cx="846634" cy="461665"/>
              </a:xfrm>
              <a:prstGeom prst="rect">
                <a:avLst/>
              </a:prstGeom>
              <a:blipFill>
                <a:blip r:embed="rId12"/>
                <a:stretch>
                  <a:fillRect l="-2158" r="-25180"/>
                </a:stretch>
              </a:blipFill>
            </p:spPr>
            <p:txBody>
              <a:bodyPr/>
              <a:lstStyle/>
              <a:p>
                <a:r>
                  <a:rPr lang="zh-CN" altLang="en-US">
                    <a:noFill/>
                  </a:rPr>
                  <a:t> </a:t>
                </a:r>
              </a:p>
            </p:txBody>
          </p:sp>
        </mc:Fallback>
      </mc:AlternateContent>
      <p:pic>
        <p:nvPicPr>
          <p:cNvPr id="26" name="图形 25" descr="徽章 3 纯色填充">
            <a:extLst>
              <a:ext uri="{FF2B5EF4-FFF2-40B4-BE49-F238E27FC236}">
                <a16:creationId xmlns:a16="http://schemas.microsoft.com/office/drawing/2014/main" id="{C1FE5C7F-4E98-4FB6-A15C-ABC4E9983515}"/>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4370" y="3396836"/>
            <a:ext cx="289248" cy="289248"/>
          </a:xfrm>
          <a:prstGeom prst="rect">
            <a:avLst/>
          </a:prstGeom>
        </p:spPr>
      </p:pic>
      <p:pic>
        <p:nvPicPr>
          <p:cNvPr id="28" name="图形 27" descr="徽章 1 纯色填充">
            <a:extLst>
              <a:ext uri="{FF2B5EF4-FFF2-40B4-BE49-F238E27FC236}">
                <a16:creationId xmlns:a16="http://schemas.microsoft.com/office/drawing/2014/main" id="{5D759036-C536-4161-BAC9-AA39D6FD6492}"/>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4370" y="2499746"/>
            <a:ext cx="289248" cy="289248"/>
          </a:xfrm>
          <a:prstGeom prst="rect">
            <a:avLst/>
          </a:prstGeom>
        </p:spPr>
      </p:pic>
      <p:pic>
        <p:nvPicPr>
          <p:cNvPr id="30" name="图形 29" descr="徽章 纯色填充">
            <a:extLst>
              <a:ext uri="{FF2B5EF4-FFF2-40B4-BE49-F238E27FC236}">
                <a16:creationId xmlns:a16="http://schemas.microsoft.com/office/drawing/2014/main" id="{1D64786A-2017-43E4-97AE-D161DE080605}"/>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34370" y="2948291"/>
            <a:ext cx="289248" cy="289248"/>
          </a:xfrm>
          <a:prstGeom prst="rect">
            <a:avLst/>
          </a:prstGeom>
        </p:spPr>
      </p:pic>
      <p:pic>
        <p:nvPicPr>
          <p:cNvPr id="32" name="图形 31" descr="徽章 5 纯色填充">
            <a:extLst>
              <a:ext uri="{FF2B5EF4-FFF2-40B4-BE49-F238E27FC236}">
                <a16:creationId xmlns:a16="http://schemas.microsoft.com/office/drawing/2014/main" id="{E2E7961D-ACCE-4558-B6B0-D20B033EA7C2}"/>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32456" y="5136198"/>
            <a:ext cx="289248" cy="289248"/>
          </a:xfrm>
          <a:prstGeom prst="rect">
            <a:avLst/>
          </a:prstGeom>
        </p:spPr>
      </p:pic>
      <p:pic>
        <p:nvPicPr>
          <p:cNvPr id="34" name="图形 33" descr="徽章 4 纯色填充">
            <a:extLst>
              <a:ext uri="{FF2B5EF4-FFF2-40B4-BE49-F238E27FC236}">
                <a16:creationId xmlns:a16="http://schemas.microsoft.com/office/drawing/2014/main" id="{D705406D-FAA6-4B64-9183-BCAC6C42A326}"/>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32456" y="4687652"/>
            <a:ext cx="289248" cy="289248"/>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B1A381C-3D69-4720-9F02-DAC48DD2202D}"/>
                  </a:ext>
                </a:extLst>
              </p:cNvPr>
              <p:cNvSpPr txBox="1"/>
              <p:nvPr/>
            </p:nvSpPr>
            <p:spPr>
              <a:xfrm>
                <a:off x="483945" y="3928320"/>
                <a:ext cx="8198900" cy="430887"/>
              </a:xfrm>
              <a:prstGeom prst="rect">
                <a:avLst/>
              </a:prstGeom>
              <a:solidFill>
                <a:schemeClr val="bg1">
                  <a:lumMod val="75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𝛼</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𝑚</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𝛾</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𝑐</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𝛼</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𝑢</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𝛽</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𝑣</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𝛽</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𝑤</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𝛾</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𝑥</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𝛼</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𝑘</m:t>
                          </m:r>
                        </m:e>
                        <m:sub>
                          <m:r>
                            <a:rPr lang="en-US" altLang="zh-CN" sz="2200" b="0" i="1" smtClean="0">
                              <a:latin typeface="Cambria Math" panose="02040503050406030204" pitchFamily="18" charset="0"/>
                            </a:rPr>
                            <m:t>0</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𝛽</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𝑘</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𝛾</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𝑘</m:t>
                          </m:r>
                        </m:e>
                        <m:sub>
                          <m:r>
                            <a:rPr lang="en-US" altLang="zh-CN" sz="2200" b="0" i="1" smtClean="0">
                              <a:latin typeface="Cambria Math" panose="02040503050406030204" pitchFamily="18" charset="0"/>
                            </a:rPr>
                            <m:t>2</m:t>
                          </m:r>
                        </m:sub>
                      </m:sSub>
                    </m:oMath>
                  </m:oMathPara>
                </a14:m>
                <a:endParaRPr lang="zh-CN" altLang="en-US" sz="2200" dirty="0"/>
              </a:p>
            </p:txBody>
          </p:sp>
        </mc:Choice>
        <mc:Fallback xmlns="">
          <p:sp>
            <p:nvSpPr>
              <p:cNvPr id="36" name="文本框 35">
                <a:extLst>
                  <a:ext uri="{FF2B5EF4-FFF2-40B4-BE49-F238E27FC236}">
                    <a16:creationId xmlns:a16="http://schemas.microsoft.com/office/drawing/2014/main" id="{BB1A381C-3D69-4720-9F02-DAC48DD2202D}"/>
                  </a:ext>
                </a:extLst>
              </p:cNvPr>
              <p:cNvSpPr txBox="1">
                <a:spLocks noRot="1" noChangeAspect="1" noMove="1" noResize="1" noEditPoints="1" noAdjustHandles="1" noChangeArrowheads="1" noChangeShapeType="1" noTextEdit="1"/>
              </p:cNvSpPr>
              <p:nvPr/>
            </p:nvSpPr>
            <p:spPr>
              <a:xfrm>
                <a:off x="483945" y="3928320"/>
                <a:ext cx="8198900" cy="430887"/>
              </a:xfrm>
              <a:prstGeom prst="rect">
                <a:avLst/>
              </a:prstGeom>
              <a:blipFill>
                <a:blip r:embed="rId23"/>
                <a:stretch>
                  <a:fillRect b="-16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F1961169-8803-4883-8493-C5910EB7FFA6}"/>
                  </a:ext>
                </a:extLst>
              </p:cNvPr>
              <p:cNvSpPr txBox="1"/>
              <p:nvPr/>
            </p:nvSpPr>
            <p:spPr>
              <a:xfrm>
                <a:off x="1043608" y="5659613"/>
                <a:ext cx="6712723" cy="461665"/>
              </a:xfrm>
              <a:prstGeom prst="rect">
                <a:avLst/>
              </a:prstGeom>
              <a:solidFill>
                <a:schemeClr val="bg1">
                  <a:lumMod val="75000"/>
                </a:schemeClr>
              </a:solid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𝛼</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𝑚</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𝛾</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𝑐</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𝛼</m:t>
                      </m:r>
                      <m:r>
                        <a:rPr lang="en-US" altLang="zh-CN" sz="240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i="1">
                          <a:latin typeface="Cambria Math" panose="02040503050406030204" pitchFamily="18" charset="0"/>
                        </a:rPr>
                        <m:t>𝛽</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𝛾</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2</m:t>
                          </m:r>
                        </m:sub>
                      </m:sSub>
                      <m:r>
                        <a:rPr lang="en-US" altLang="zh-CN" sz="2400" b="0" i="0" smtClean="0">
                          <a:latin typeface="Cambria Math" panose="02040503050406030204" pitchFamily="18" charset="0"/>
                        </a:rPr>
                        <m:t>        </m:t>
                      </m:r>
                      <m:func>
                        <m:funcPr>
                          <m:ctrlPr>
                            <a:rPr lang="en-US" altLang="zh-CN" sz="2400" b="0" i="1" smtClean="0">
                              <a:solidFill>
                                <a:srgbClr val="C00000"/>
                              </a:solidFill>
                              <a:latin typeface="Cambria Math" panose="02040503050406030204" pitchFamily="18" charset="0"/>
                            </a:rPr>
                          </m:ctrlPr>
                        </m:funcPr>
                        <m:fName>
                          <m:r>
                            <m:rPr>
                              <m:sty m:val="p"/>
                            </m:rPr>
                            <a:rPr lang="en-US" altLang="zh-CN" sz="2400" b="0" i="0" smtClean="0">
                              <a:solidFill>
                                <a:srgbClr val="C00000"/>
                              </a:solidFill>
                              <a:latin typeface="Cambria Math" panose="02040503050406030204" pitchFamily="18" charset="0"/>
                            </a:rPr>
                            <m:t>Pr</m:t>
                          </m:r>
                        </m:fName>
                        <m:e>
                          <m:r>
                            <a:rPr lang="en-US" altLang="zh-CN" sz="2400" b="0" i="1" smtClean="0">
                              <a:solidFill>
                                <a:srgbClr val="C00000"/>
                              </a:solidFill>
                              <a:latin typeface="Cambria Math" panose="02040503050406030204" pitchFamily="18" charset="0"/>
                            </a:rPr>
                            <m:t>= ?</m:t>
                          </m:r>
                        </m:e>
                      </m:func>
                    </m:oMath>
                  </m:oMathPara>
                </a14:m>
                <a:endParaRPr lang="zh-CN" altLang="en-US" dirty="0"/>
              </a:p>
            </p:txBody>
          </p:sp>
        </mc:Choice>
        <mc:Fallback xmlns="">
          <p:sp>
            <p:nvSpPr>
              <p:cNvPr id="38" name="文本框 37">
                <a:extLst>
                  <a:ext uri="{FF2B5EF4-FFF2-40B4-BE49-F238E27FC236}">
                    <a16:creationId xmlns:a16="http://schemas.microsoft.com/office/drawing/2014/main" id="{F1961169-8803-4883-8493-C5910EB7FFA6}"/>
                  </a:ext>
                </a:extLst>
              </p:cNvPr>
              <p:cNvSpPr txBox="1">
                <a:spLocks noRot="1" noChangeAspect="1" noMove="1" noResize="1" noEditPoints="1" noAdjustHandles="1" noChangeArrowheads="1" noChangeShapeType="1" noTextEdit="1"/>
              </p:cNvSpPr>
              <p:nvPr/>
            </p:nvSpPr>
            <p:spPr>
              <a:xfrm>
                <a:off x="1043608" y="5659613"/>
                <a:ext cx="6712723" cy="461665"/>
              </a:xfrm>
              <a:prstGeom prst="rect">
                <a:avLst/>
              </a:prstGeom>
              <a:blipFill>
                <a:blip r:embed="rId24"/>
                <a:stretch>
                  <a:fillRect b="-18421"/>
                </a:stretch>
              </a:blipFill>
            </p:spPr>
            <p:txBody>
              <a:bodyPr/>
              <a:lstStyle/>
              <a:p>
                <a:r>
                  <a:rPr lang="zh-CN" altLang="en-US">
                    <a:noFill/>
                  </a:rPr>
                  <a:t> </a:t>
                </a:r>
              </a:p>
            </p:txBody>
          </p:sp>
        </mc:Fallback>
      </mc:AlternateContent>
      <p:sp>
        <p:nvSpPr>
          <p:cNvPr id="39" name="文本框 38">
            <a:extLst>
              <a:ext uri="{FF2B5EF4-FFF2-40B4-BE49-F238E27FC236}">
                <a16:creationId xmlns:a16="http://schemas.microsoft.com/office/drawing/2014/main" id="{C60E34DE-784E-4D1E-B12F-62B6029687F2}"/>
              </a:ext>
            </a:extLst>
          </p:cNvPr>
          <p:cNvSpPr txBox="1"/>
          <p:nvPr/>
        </p:nvSpPr>
        <p:spPr>
          <a:xfrm>
            <a:off x="6293205" y="4875985"/>
            <a:ext cx="1944216" cy="400110"/>
          </a:xfrm>
          <a:prstGeom prst="rect">
            <a:avLst/>
          </a:prstGeom>
          <a:noFill/>
        </p:spPr>
        <p:txBody>
          <a:bodyPr wrap="square" rtlCol="0">
            <a:spAutoFit/>
          </a:bodyPr>
          <a:lstStyle/>
          <a:p>
            <a:r>
              <a:rPr lang="zh-CN" altLang="en-US" sz="2000" b="1" dirty="0">
                <a:ea typeface="黑体" pitchFamily="49" charset="-122"/>
                <a:cs typeface="Times New Roman" panose="02020603050405020304" pitchFamily="18" charset="0"/>
              </a:rPr>
              <a:t>带入等式</a:t>
            </a:r>
            <a:r>
              <a:rPr lang="en-US" altLang="zh-CN" sz="2000" b="1" dirty="0">
                <a:ea typeface="黑体" pitchFamily="49" charset="-122"/>
                <a:cs typeface="Times New Roman" panose="02020603050405020304" pitchFamily="18" charset="0"/>
              </a:rPr>
              <a:t>4</a:t>
            </a:r>
            <a:r>
              <a:rPr lang="zh-CN" altLang="en-US" sz="2000" b="1" dirty="0">
                <a:ea typeface="黑体" pitchFamily="49" charset="-122"/>
                <a:cs typeface="Times New Roman" panose="02020603050405020304" pitchFamily="18" charset="0"/>
              </a:rPr>
              <a:t>和</a:t>
            </a:r>
            <a:r>
              <a:rPr lang="en-US" altLang="zh-CN" sz="2000" b="1" dirty="0">
                <a:ea typeface="黑体" pitchFamily="49" charset="-122"/>
                <a:cs typeface="Times New Roman" panose="02020603050405020304" pitchFamily="18" charset="0"/>
              </a:rPr>
              <a:t>5</a:t>
            </a:r>
            <a:endParaRPr lang="zh-CN" altLang="en-US" sz="2000" b="1" dirty="0">
              <a:ea typeface="黑体" pitchFamily="49" charset="-122"/>
              <a:cs typeface="Times New Roman" panose="02020603050405020304" pitchFamily="18" charset="0"/>
            </a:endParaRPr>
          </a:p>
        </p:txBody>
      </p:sp>
      <p:sp>
        <p:nvSpPr>
          <p:cNvPr id="40" name="文本框 39">
            <a:extLst>
              <a:ext uri="{FF2B5EF4-FFF2-40B4-BE49-F238E27FC236}">
                <a16:creationId xmlns:a16="http://schemas.microsoft.com/office/drawing/2014/main" id="{7C65DA94-5CE4-4111-9BB0-305643F41B50}"/>
              </a:ext>
            </a:extLst>
          </p:cNvPr>
          <p:cNvSpPr txBox="1"/>
          <p:nvPr/>
        </p:nvSpPr>
        <p:spPr>
          <a:xfrm>
            <a:off x="6272570" y="2780314"/>
            <a:ext cx="2095829" cy="400110"/>
          </a:xfrm>
          <a:prstGeom prst="rect">
            <a:avLst/>
          </a:prstGeom>
          <a:noFill/>
        </p:spPr>
        <p:txBody>
          <a:bodyPr wrap="square" rtlCol="0">
            <a:spAutoFit/>
          </a:bodyPr>
          <a:lstStyle/>
          <a:p>
            <a:r>
              <a:rPr lang="zh-CN" altLang="en-US" sz="2000" b="1" dirty="0">
                <a:ea typeface="黑体" pitchFamily="49" charset="-122"/>
                <a:cs typeface="Times New Roman" panose="02020603050405020304" pitchFamily="18" charset="0"/>
              </a:rPr>
              <a:t>将三个等式相加</a:t>
            </a:r>
          </a:p>
        </p:txBody>
      </p:sp>
    </p:spTree>
    <p:extLst>
      <p:ext uri="{BB962C8B-B14F-4D97-AF65-F5344CB8AC3E}">
        <p14:creationId xmlns:p14="http://schemas.microsoft.com/office/powerpoint/2010/main" val="742038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98376" y="2276872"/>
                <a:ext cx="8147248" cy="4104456"/>
              </a:xfrm>
            </p:spPr>
            <p:txBody>
              <a:bodyPr>
                <a:normAutofit fontScale="70000" lnSpcReduction="20000"/>
              </a:bodyPr>
              <a:lstStyle/>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在各轮输入独立的情况下有</a:t>
                </a:r>
                <a:endParaRPr lang="en-US" altLang="zh-CN" sz="32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p</m:t>
                          </m:r>
                        </m:fName>
                        <m:e>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1−</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1</m:t>
                                  </m:r>
                                </m:sub>
                              </m:sSub>
                            </m:e>
                          </m:d>
                          <m:r>
                            <a:rPr lang="en-US" altLang="zh-CN" sz="3200" b="0" i="1" smtClean="0">
                              <a:latin typeface="Cambria Math" panose="02040503050406030204" pitchFamily="18" charset="0"/>
                            </a:rPr>
                            <m:t>⋅(1−</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e>
                      </m:func>
                    </m:oMath>
                  </m:oMathPara>
                </a14:m>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称</a:t>
                </a:r>
                <a14:m>
                  <m:oMath xmlns:m="http://schemas.openxmlformats.org/officeDocument/2006/math">
                    <m:r>
                      <a:rPr lang="en-US" altLang="zh-CN" sz="3200" b="0" i="1" smtClean="0">
                        <a:latin typeface="Cambria Math" panose="02040503050406030204" pitchFamily="18" charset="0"/>
                      </a:rPr>
                      <m:t>𝛼</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𝛽</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𝛼</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𝛽</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𝑣</m:t>
                    </m:r>
                    <m:r>
                      <a:rPr lang="en-US" altLang="zh-CN" sz="3200" b="0" i="1" smtClean="0">
                        <a:latin typeface="Cambria Math" panose="02040503050406030204" pitchFamily="18" charset="0"/>
                      </a:rPr>
                      <m:t>)</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为一个</a:t>
                </a:r>
                <a:r>
                  <a:rPr lang="zh-CN" altLang="en-US" sz="32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线性逼近 。</a:t>
                </a:r>
                <a:endParaRPr lang="en-US" altLang="zh-CN" sz="32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称</a:t>
                </a:r>
                <a14:m>
                  <m:oMath xmlns:m="http://schemas.openxmlformats.org/officeDocument/2006/math">
                    <m:r>
                      <a:rPr lang="en-US" altLang="zh-CN" sz="3200" b="0" i="1" smtClean="0">
                        <a:latin typeface="Cambria Math" panose="02040503050406030204" pitchFamily="18" charset="0"/>
                      </a:rPr>
                      <m:t>2</m:t>
                    </m:r>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Pr</m:t>
                        </m:r>
                      </m:fName>
                      <m:e>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𝛼</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𝛽</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𝑣</m:t>
                            </m:r>
                          </m:e>
                        </m:d>
                      </m:e>
                    </m:func>
                    <m:r>
                      <a:rPr lang="en-US" altLang="zh-CN" sz="3200" b="0" i="1" smtClean="0">
                        <a:latin typeface="Cambria Math" panose="02040503050406030204" pitchFamily="18" charset="0"/>
                      </a:rPr>
                      <m:t>−1</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为线性逼近的</a:t>
                </a:r>
                <a:r>
                  <a:rPr lang="zh-CN" altLang="en-US" sz="32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相关系数</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，并且记为</a:t>
                </a:r>
                <a14:m>
                  <m:oMath xmlns:m="http://schemas.openxmlformats.org/officeDocument/2006/math">
                    <m:r>
                      <a:rPr lang="en-US" altLang="zh-CN" sz="3200" b="0" i="1" smtClean="0">
                        <a:latin typeface="Cambria Math" panose="02040503050406030204" pitchFamily="18" charset="0"/>
                      </a:rPr>
                      <m:t>𝑐</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𝛼</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𝛽</m:t>
                    </m:r>
                    <m:r>
                      <a:rPr lang="en-US" altLang="zh-CN" sz="3200" b="0" i="1" smtClean="0">
                        <a:latin typeface="Cambria Math" panose="02040503050406030204" pitchFamily="18" charset="0"/>
                      </a:rPr>
                      <m:t>)</m:t>
                    </m:r>
                  </m:oMath>
                </a14:m>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给定两轮线性逼近</a:t>
                </a:r>
                <a14:m>
                  <m:oMath xmlns:m="http://schemas.openxmlformats.org/officeDocument/2006/math">
                    <m:r>
                      <a:rPr lang="en-US" altLang="zh-CN" sz="3200" b="0" i="1" smtClean="0">
                        <a:latin typeface="Cambria Math" panose="02040503050406030204" pitchFamily="18" charset="0"/>
                      </a:rPr>
                      <m:t>𝛼</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𝛽</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𝛾</m:t>
                    </m:r>
                    <m:r>
                      <a:rPr lang="zh-CN" altLang="en-US" sz="3200" i="1">
                        <a:latin typeface="Cambria Math" panose="02040503050406030204" pitchFamily="18" charset="0"/>
                      </a:rPr>
                      <m:t>，</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如果两轮线性逼近的概率分别为</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 </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且对应的相关系数分别为</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2</m:t>
                        </m:r>
                      </m:sub>
                    </m:sSub>
                    <m:r>
                      <a:rPr lang="zh-CN" altLang="en-US" b="0" i="1">
                        <a:latin typeface="Cambria Math" panose="02040503050406030204" pitchFamily="18" charset="0"/>
                      </a:rPr>
                      <m:t>。</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那么两轮线性逼近的概率</a:t>
                </a:r>
                <a14:m>
                  <m:oMath xmlns:m="http://schemas.openxmlformats.org/officeDocument/2006/math">
                    <m:r>
                      <a:rPr lang="en-US" altLang="zh-CN" sz="3200" b="0" i="1" smtClean="0">
                        <a:latin typeface="Cambria Math" panose="02040503050406030204" pitchFamily="18" charset="0"/>
                      </a:rPr>
                      <m:t>𝑝</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1−</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1</m:t>
                            </m:r>
                          </m:sub>
                        </m:sSub>
                      </m:e>
                    </m:d>
                    <m:r>
                      <a:rPr lang="en-US" altLang="zh-CN" sz="3200" b="0" i="1" smtClean="0">
                        <a:latin typeface="Cambria Math" panose="02040503050406030204" pitchFamily="18" charset="0"/>
                      </a:rPr>
                      <m:t>⋅</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1−</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2</m:t>
                            </m:r>
                          </m:sub>
                        </m:sSub>
                      </m:e>
                    </m:d>
                    <m:r>
                      <a:rPr lang="en-US" altLang="zh-CN" sz="3200" b="0" i="1" smtClean="0">
                        <a:latin typeface="Cambria Math" panose="02040503050406030204" pitchFamily="18" charset="0"/>
                      </a:rPr>
                      <m:t>, </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其对应的相关系数</a:t>
                </a:r>
                <a14:m>
                  <m:oMath xmlns:m="http://schemas.openxmlformats.org/officeDocument/2006/math">
                    <m:r>
                      <a:rPr lang="en-US" altLang="zh-CN" sz="3200" b="0" i="1" smtClean="0">
                        <a:latin typeface="Cambria Math" panose="02040503050406030204" pitchFamily="18" charset="0"/>
                      </a:rPr>
                      <m:t>𝑐</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满足</a:t>
                </a:r>
                <a14:m>
                  <m:oMath xmlns:m="http://schemas.openxmlformats.org/officeDocument/2006/math">
                    <m:r>
                      <a:rPr lang="en-US" altLang="zh-CN" sz="3200" b="0" i="1" dirty="0" smtClean="0">
                        <a:latin typeface="Cambria Math" panose="02040503050406030204" pitchFamily="18" charset="0"/>
                      </a:rPr>
                      <m:t>𝑐</m:t>
                    </m:r>
                    <m:r>
                      <a:rPr lang="en-US" altLang="zh-CN" sz="3200" b="0" i="1" dirty="0" smtClean="0">
                        <a:latin typeface="Cambria Math" panose="02040503050406030204" pitchFamily="18" charset="0"/>
                      </a:rPr>
                      <m:t>=</m:t>
                    </m:r>
                    <m:sSub>
                      <m:sSubPr>
                        <m:ctrlPr>
                          <a:rPr lang="en-US" altLang="zh-CN" sz="3200" b="0" i="1" dirty="0" smtClean="0">
                            <a:latin typeface="Cambria Math" panose="02040503050406030204" pitchFamily="18" charset="0"/>
                          </a:rPr>
                        </m:ctrlPr>
                      </m:sSubPr>
                      <m:e>
                        <m:r>
                          <a:rPr lang="en-US" altLang="zh-CN" sz="3200" b="0" i="1" dirty="0" smtClean="0">
                            <a:latin typeface="Cambria Math" panose="02040503050406030204" pitchFamily="18" charset="0"/>
                          </a:rPr>
                          <m:t>𝑐</m:t>
                        </m:r>
                      </m:e>
                      <m:sub>
                        <m:r>
                          <a:rPr lang="en-US" altLang="zh-CN" sz="3200" b="0" i="1" dirty="0" smtClean="0">
                            <a:latin typeface="Cambria Math" panose="02040503050406030204" pitchFamily="18" charset="0"/>
                          </a:rPr>
                          <m:t>1</m:t>
                        </m:r>
                      </m:sub>
                    </m:sSub>
                    <m:r>
                      <a:rPr lang="en-US" altLang="zh-CN" sz="3200" b="0" i="1" dirty="0" smtClean="0">
                        <a:latin typeface="Cambria Math" panose="02040503050406030204" pitchFamily="18" charset="0"/>
                      </a:rPr>
                      <m:t>⋅</m:t>
                    </m:r>
                    <m:sSub>
                      <m:sSubPr>
                        <m:ctrlPr>
                          <a:rPr lang="en-US" altLang="zh-CN" sz="3200" b="0" i="1" dirty="0" smtClean="0">
                            <a:latin typeface="Cambria Math" panose="02040503050406030204" pitchFamily="18" charset="0"/>
                          </a:rPr>
                        </m:ctrlPr>
                      </m:sSubPr>
                      <m:e>
                        <m:r>
                          <a:rPr lang="en-US" altLang="zh-CN" sz="3200" b="0" i="1" dirty="0" smtClean="0">
                            <a:latin typeface="Cambria Math" panose="02040503050406030204" pitchFamily="18" charset="0"/>
                          </a:rPr>
                          <m:t>𝑐</m:t>
                        </m:r>
                      </m:e>
                      <m:sub>
                        <m:r>
                          <a:rPr lang="en-US" altLang="zh-CN" sz="3200" b="0" i="1" dirty="0" smtClean="0">
                            <a:latin typeface="Cambria Math" panose="02040503050406030204" pitchFamily="18" charset="0"/>
                          </a:rPr>
                          <m:t>2</m:t>
                        </m:r>
                      </m:sub>
                    </m:sSub>
                  </m:oMath>
                </a14:m>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推广到</a:t>
                </a:r>
                <a14:m>
                  <m:oMath xmlns:m="http://schemas.openxmlformats.org/officeDocument/2006/math">
                    <m:r>
                      <a:rPr lang="en-US" altLang="zh-CN" sz="3200" b="0" i="1" smtClean="0">
                        <a:latin typeface="Cambria Math" panose="02040503050406030204" pitchFamily="18" charset="0"/>
                      </a:rPr>
                      <m:t>𝑛</m:t>
                    </m:r>
                    <m:r>
                      <a:rPr lang="zh-CN" altLang="en-US" sz="3200" i="1">
                        <a:latin typeface="Cambria Math" panose="02040503050406030204" pitchFamily="18" charset="0"/>
                      </a:rPr>
                      <m:t>轮</m:t>
                    </m:r>
                  </m:oMath>
                </a14:m>
                <a:r>
                  <a:rPr lang="zh-CN" altLang="en-US" sz="3100" dirty="0">
                    <a:ea typeface="宋体" panose="02010600030101010101" pitchFamily="2" charset="-122"/>
                  </a:rPr>
                  <a:t>同样适用</a:t>
                </a:r>
                <a:r>
                  <a:rPr lang="zh-CN" altLang="en-US" sz="3200" b="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b="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98376" y="2276872"/>
                <a:ext cx="8147248" cy="4104456"/>
              </a:xfrm>
              <a:blipFill>
                <a:blip r:embed="rId2"/>
                <a:stretch>
                  <a:fillRect l="-823" t="-1486" r="-674"/>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62E20C96-19E2-44C3-BE63-24EB4EE5AFA8}"/>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线性逼近</a:t>
            </a:r>
            <a:endParaRPr lang="en-US" altLang="zh-CN" sz="3600" dirty="0"/>
          </a:p>
        </p:txBody>
      </p:sp>
      <p:pic>
        <p:nvPicPr>
          <p:cNvPr id="5" name="图片 4">
            <a:extLst>
              <a:ext uri="{FF2B5EF4-FFF2-40B4-BE49-F238E27FC236}">
                <a16:creationId xmlns:a16="http://schemas.microsoft.com/office/drawing/2014/main" id="{4C83385D-A143-461A-9ED0-6792E75F1B0C}"/>
              </a:ext>
            </a:extLst>
          </p:cNvPr>
          <p:cNvPicPr>
            <a:picLocks noChangeAspect="1"/>
          </p:cNvPicPr>
          <p:nvPr/>
        </p:nvPicPr>
        <p:blipFill>
          <a:blip r:embed="rId3"/>
          <a:stretch>
            <a:fillRect/>
          </a:stretch>
        </p:blipFill>
        <p:spPr>
          <a:xfrm>
            <a:off x="2915816" y="1052736"/>
            <a:ext cx="6037503" cy="1002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779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3568" y="2420888"/>
                <a:ext cx="8229600" cy="4824000"/>
              </a:xfrm>
            </p:spPr>
            <p:txBody>
              <a:bodyPr>
                <a:normAutofit/>
              </a:bodyPr>
              <a:lstStyle/>
              <a:p>
                <a14:m>
                  <m:oMath xmlns:m="http://schemas.openxmlformats.org/officeDocument/2006/math">
                    <m:r>
                      <a:rPr lang="en-US" altLang="zh-CN" sz="3200" b="0" i="1" smtClean="0">
                        <a:latin typeface="Cambria Math" panose="02040503050406030204" pitchFamily="18" charset="0"/>
                      </a:rPr>
                      <m:t>𝑚</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为明文，</a:t>
                </a:r>
                <a14:m>
                  <m:oMath xmlns:m="http://schemas.openxmlformats.org/officeDocument/2006/math">
                    <m:r>
                      <a:rPr lang="en-US" altLang="zh-CN" sz="3200" b="0" i="1" smtClean="0">
                        <a:latin typeface="Cambria Math" panose="02040503050406030204" pitchFamily="18" charset="0"/>
                      </a:rPr>
                      <m:t>𝑘</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为密钥，</a:t>
                </a:r>
                <a14:m>
                  <m:oMath xmlns:m="http://schemas.openxmlformats.org/officeDocument/2006/math">
                    <m:r>
                      <a:rPr lang="en-US" altLang="zh-CN" sz="3200" b="0" i="1" dirty="0" smtClean="0">
                        <a:latin typeface="Cambria Math" panose="02040503050406030204" pitchFamily="18" charset="0"/>
                      </a:rPr>
                      <m:t>𝑐</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为密文</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如果密钥不重用，即为一次一密（</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one time pad</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达到完全保密（</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perfect secrecy</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如果密钥重用？</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3568" y="2420888"/>
                <a:ext cx="8229600" cy="4824000"/>
              </a:xfrm>
              <a:blipFill>
                <a:blip r:embed="rId2"/>
                <a:stretch>
                  <a:fillRect l="-1630" t="-1264" r="-54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A24CE1A-48E4-4B3A-847F-BAE3378AD5A1}"/>
                  </a:ext>
                </a:extLst>
              </p:cNvPr>
              <p:cNvSpPr txBox="1"/>
              <p:nvPr/>
            </p:nvSpPr>
            <p:spPr>
              <a:xfrm>
                <a:off x="2555776" y="1268760"/>
                <a:ext cx="3600400" cy="769441"/>
              </a:xfrm>
              <a:prstGeom prst="rect">
                <a:avLst/>
              </a:prstGeom>
              <a:solidFill>
                <a:schemeClr val="bg2">
                  <a:lumMod val="75000"/>
                </a:schemeClr>
              </a:solidFill>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r>
                        <a:rPr lang="en-US" altLang="zh-CN" sz="4400" b="1" i="1" smtClean="0">
                          <a:latin typeface="Cambria Math" panose="02040503050406030204" pitchFamily="18" charset="0"/>
                        </a:rPr>
                        <m:t>𝒄</m:t>
                      </m:r>
                      <m:r>
                        <a:rPr lang="en-US" altLang="zh-CN" sz="4400" b="1" i="1" smtClean="0">
                          <a:latin typeface="Cambria Math" panose="02040503050406030204" pitchFamily="18" charset="0"/>
                        </a:rPr>
                        <m:t>=</m:t>
                      </m:r>
                      <m:r>
                        <a:rPr lang="en-US" altLang="zh-CN" sz="4400" b="1" i="1" smtClean="0">
                          <a:latin typeface="Cambria Math" panose="02040503050406030204" pitchFamily="18" charset="0"/>
                        </a:rPr>
                        <m:t>𝒎</m:t>
                      </m:r>
                      <m:r>
                        <a:rPr lang="en-US" altLang="zh-CN" sz="4400" b="1" i="1" smtClean="0">
                          <a:latin typeface="Cambria Math" panose="02040503050406030204" pitchFamily="18" charset="0"/>
                        </a:rPr>
                        <m:t>⊕</m:t>
                      </m:r>
                      <m:r>
                        <a:rPr lang="en-US" altLang="zh-CN" sz="4400" b="1" i="1" smtClean="0">
                          <a:latin typeface="Cambria Math" panose="02040503050406030204" pitchFamily="18" charset="0"/>
                        </a:rPr>
                        <m:t>𝒌</m:t>
                      </m:r>
                    </m:oMath>
                  </m:oMathPara>
                </a14:m>
                <a:endParaRPr lang="en-US" altLang="zh-CN" sz="4400" b="1" dirty="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1A24CE1A-48E4-4B3A-847F-BAE3378AD5A1}"/>
                  </a:ext>
                </a:extLst>
              </p:cNvPr>
              <p:cNvSpPr txBox="1">
                <a:spLocks noRot="1" noChangeAspect="1" noMove="1" noResize="1" noEditPoints="1" noAdjustHandles="1" noChangeArrowheads="1" noChangeShapeType="1" noTextEdit="1"/>
              </p:cNvSpPr>
              <p:nvPr/>
            </p:nvSpPr>
            <p:spPr>
              <a:xfrm>
                <a:off x="2555776" y="1268760"/>
                <a:ext cx="3600400" cy="76944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176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00808" y="3393264"/>
                <a:ext cx="8229600" cy="4824000"/>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16</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e>
                      </m:d>
                    </m:oMath>
                  </m:oMathPara>
                </a14:m>
                <a:endParaRPr lang="zh-CN" altLang="en-US" sz="1800" i="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00808" y="3393264"/>
                <a:ext cx="8229600" cy="4824000"/>
              </a:xfrm>
              <a:blipFill>
                <a:blip r:embed="rId2"/>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678160" y="1844824"/>
            <a:ext cx="6192688" cy="4401129"/>
          </a:xfrm>
          <a:prstGeom prst="rect">
            <a:avLst/>
          </a:prstGeom>
          <a:ln>
            <a:noFill/>
          </a:ln>
          <a:effectLst>
            <a:outerShdw blurRad="292100" dist="139700" dir="2700000" algn="tl" rotWithShape="0">
              <a:srgbClr val="333333">
                <a:alpha val="65000"/>
              </a:srgbClr>
            </a:outerShdw>
          </a:effectLst>
        </p:spPr>
      </p:pic>
      <p:sp>
        <p:nvSpPr>
          <p:cNvPr id="5" name="箭头: 五边形 4">
            <a:extLst>
              <a:ext uri="{FF2B5EF4-FFF2-40B4-BE49-F238E27FC236}">
                <a16:creationId xmlns:a16="http://schemas.microsoft.com/office/drawing/2014/main" id="{EA548B39-4A7B-4804-8502-362C0DF955FE}"/>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Cipher-B</a:t>
            </a:r>
          </a:p>
        </p:txBody>
      </p:sp>
    </p:spTree>
    <p:extLst>
      <p:ext uri="{BB962C8B-B14F-4D97-AF65-F5344CB8AC3E}">
        <p14:creationId xmlns:p14="http://schemas.microsoft.com/office/powerpoint/2010/main" val="274219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5550" y="2348880"/>
                <a:ext cx="8006487" cy="3544929"/>
              </a:xfrm>
            </p:spPr>
            <p:txBody>
              <a:bodyPr>
                <a:normAutofit fontScale="70000" lnSpcReduction="20000"/>
              </a:bodyPr>
              <a:lstStyle/>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取</a:t>
                </a:r>
                <a14:m>
                  <m:oMath xmlns:m="http://schemas.openxmlformats.org/officeDocument/2006/math">
                    <m:r>
                      <a:rPr lang="en-US" altLang="zh-CN" sz="3200" b="0" i="1" smtClean="0">
                        <a:latin typeface="Cambria Math" panose="02040503050406030204" pitchFamily="18" charset="0"/>
                      </a:rPr>
                      <m:t>𝛼</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𝛽</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𝛾</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𝑑</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，则两轮逼近的概率为</a:t>
                </a:r>
                <a14:m>
                  <m:oMath xmlns:m="http://schemas.openxmlformats.org/officeDocument/2006/math">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8</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8</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7</m:t>
                        </m:r>
                      </m:num>
                      <m:den>
                        <m:r>
                          <a:rPr lang="en-US" altLang="zh-CN" sz="3200" b="0" i="1" smtClean="0">
                            <a:latin typeface="Cambria Math" panose="02040503050406030204" pitchFamily="18" charset="0"/>
                          </a:rPr>
                          <m:t>8</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7</m:t>
                        </m:r>
                      </m:num>
                      <m:den>
                        <m:r>
                          <a:rPr lang="en-US" altLang="zh-CN" sz="3200" b="0" i="1" smtClean="0">
                            <a:latin typeface="Cambria Math" panose="02040503050406030204" pitchFamily="18" charset="0"/>
                          </a:rPr>
                          <m:t>8</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2</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9</m:t>
                        </m:r>
                      </m:num>
                      <m:den>
                        <m:r>
                          <a:rPr lang="en-US" altLang="zh-CN" sz="3200" b="0" i="1" smtClean="0">
                            <a:latin typeface="Cambria Math" panose="02040503050406030204" pitchFamily="18" charset="0"/>
                          </a:rPr>
                          <m:t>32</m:t>
                        </m:r>
                      </m:den>
                    </m:f>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r>
                      <m:rPr>
                        <m:sty m:val="p"/>
                      </m:rPr>
                      <a:rPr lang="en-US" altLang="zh-CN" i="1" dirty="0">
                        <a:latin typeface="Cambria Math" panose="02040503050406030204" pitchFamily="18" charset="0"/>
                      </a:rPr>
                      <m:t>P</m:t>
                    </m:r>
                    <m:r>
                      <m:rPr>
                        <m:sty m:val="p"/>
                      </m:rPr>
                      <a:rPr lang="en-US" altLang="zh-CN" i="1" dirty="0" smtClean="0">
                        <a:latin typeface="Cambria Math" panose="02040503050406030204" pitchFamily="18" charset="0"/>
                      </a:rPr>
                      <m:t>r</m:t>
                    </m:r>
                    <m:d>
                      <m:dPr>
                        <m:begChr m:val="["/>
                        <m:endChr m:val="]"/>
                        <m:ctrlPr>
                          <a:rPr lang="en-US" altLang="zh-CN" b="1" i="1" dirty="0" smtClean="0">
                            <a:latin typeface="Cambria Math" panose="02040503050406030204" pitchFamily="18" charset="0"/>
                          </a:rPr>
                        </m:ctrlPr>
                      </m:dPr>
                      <m:e>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𝛽</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b="0">
                            <a:latin typeface="Cambria Math" panose="02040503050406030204" pitchFamily="18" charset="0"/>
                          </a:rPr>
                          <m:t> </m:t>
                        </m:r>
                      </m:e>
                    </m:d>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a:rPr lang="en-US" altLang="zh-CN" b="0" i="0" smtClean="0">
                            <a:latin typeface="Cambria Math" panose="02040503050406030204" pitchFamily="18" charset="0"/>
                          </a:rPr>
                          <m:t>2</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9</m:t>
                        </m:r>
                      </m:num>
                      <m:den>
                        <m:r>
                          <a:rPr lang="en-US" altLang="zh-CN" b="0" i="0" smtClean="0">
                            <a:latin typeface="Cambria Math" panose="02040503050406030204" pitchFamily="18" charset="0"/>
                          </a:rPr>
                          <m:t>32</m:t>
                        </m:r>
                      </m:den>
                    </m:f>
                    <m:r>
                      <a:rPr lang="en-US" altLang="zh-CN" b="0" i="0" smtClean="0">
                        <a:latin typeface="Cambria Math" panose="02040503050406030204" pitchFamily="18" charset="0"/>
                      </a:rPr>
                      <m:t>&gt;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a:rPr lang="en-US" altLang="zh-CN" b="0" i="0" smtClean="0">
                            <a:latin typeface="Cambria Math" panose="02040503050406030204" pitchFamily="18" charset="0"/>
                          </a:rPr>
                          <m:t>2</m:t>
                        </m:r>
                      </m:den>
                    </m:f>
                  </m:oMath>
                </a14:m>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取数据量为</a:t>
                </a:r>
                <a14:m>
                  <m:oMath xmlns:m="http://schemas.openxmlformats.org/officeDocument/2006/math">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d>
                          <m:dPr>
                            <m:begChr m:val=""/>
                            <m:endChr m:val="|"/>
                            <m:ctrlPr>
                              <a:rPr lang="en-US" altLang="zh-CN" sz="3200" b="0" i="1" smtClean="0">
                                <a:latin typeface="Cambria Math" panose="02040503050406030204" pitchFamily="18" charset="0"/>
                              </a:rPr>
                            </m:ctrlPr>
                          </m:dPr>
                          <m:e>
                            <m:r>
                              <a:rPr lang="zh-CN" altLang="en-US" sz="3200">
                                <a:latin typeface="Cambria Math" panose="02040503050406030204" pitchFamily="18" charset="0"/>
                              </a:rPr>
                              <m:t>​</m:t>
                            </m:r>
                            <m:r>
                              <a:rPr lang="en-US" altLang="zh-CN" sz="3200" b="0" i="1" smtClean="0">
                                <a:latin typeface="Cambria Math" panose="02040503050406030204" pitchFamily="18" charset="0"/>
                              </a:rPr>
                              <m:t>𝑝</m:t>
                            </m:r>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2</m:t>
                                </m:r>
                              </m:den>
                            </m:f>
                          </m:e>
                        </m:d>
                      </m:e>
                      <m:sup>
                        <m:r>
                          <a:rPr lang="en-US" altLang="zh-CN" sz="3200" b="0" i="1" smtClean="0">
                            <a:latin typeface="Cambria Math" panose="02040503050406030204" pitchFamily="18" charset="0"/>
                          </a:rPr>
                          <m:t>−2</m:t>
                        </m:r>
                      </m:sup>
                    </m:sSup>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，对于每一个明密文对，计算</a:t>
                </a:r>
                <a14:m>
                  <m:oMath xmlns:m="http://schemas.openxmlformats.org/officeDocument/2006/math">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m:t>
                    </m:r>
                    <m:r>
                      <a:rPr lang="en-US" altLang="zh-CN" i="1">
                        <a:latin typeface="Cambria Math" panose="02040503050406030204" pitchFamily="18" charset="0"/>
                      </a:rPr>
                      <m:t>𝑐</m:t>
                    </m:r>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的值并统计</a:t>
                </a:r>
                <a:r>
                  <a:rPr lang="en-US" altLang="zh-CN" dirty="0">
                    <a:ea typeface="宋体" panose="02010600030101010101" pitchFamily="2" charset="-122"/>
                  </a:rPr>
                  <a:t>0</a:t>
                </a:r>
                <a:r>
                  <a:rPr lang="zh-CN" altLang="en-US" dirty="0">
                    <a:ea typeface="宋体" panose="02010600030101010101" pitchFamily="2" charset="-122"/>
                  </a:rPr>
                  <a:t>和</a:t>
                </a:r>
                <a:r>
                  <a:rPr lang="en-US" altLang="zh-CN" dirty="0">
                    <a:ea typeface="宋体" panose="02010600030101010101" pitchFamily="2" charset="-122"/>
                  </a:rPr>
                  <a:t>1</a:t>
                </a:r>
                <a:r>
                  <a:rPr lang="zh-CN" altLang="en-US" dirty="0">
                    <a:ea typeface="宋体" panose="02010600030101010101" pitchFamily="2" charset="-122"/>
                  </a:rPr>
                  <a:t>出现的次数。</a:t>
                </a:r>
                <a:endParaRPr lang="en-US" altLang="zh-CN" dirty="0">
                  <a:ea typeface="宋体" panose="02010600030101010101" pitchFamily="2" charset="-122"/>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假如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出现的次数大于一半，则</a:t>
                </a:r>
                <a14:m>
                  <m:oMath xmlns:m="http://schemas.openxmlformats.org/officeDocument/2006/math">
                    <m:r>
                      <a:rPr lang="en-US" altLang="zh-CN" i="1" smtClean="0">
                        <a:latin typeface="Cambria Math" panose="02040503050406030204" pitchFamily="18" charset="0"/>
                      </a:rPr>
                      <m:t>𝛼</m:t>
                    </m:r>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𝛽</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b="0">
                        <a:latin typeface="Cambria Math" panose="02040503050406030204" pitchFamily="18" charset="0"/>
                      </a:rPr>
                      <m:t> </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p>
              <a:p>
                <a:pPr lvl="1"/>
                <a:r>
                  <a:rPr lang="zh-CN" altLang="en-US" dirty="0">
                    <a:ea typeface="宋体" panose="02010600030101010101" pitchFamily="2" charset="-122"/>
                  </a:rPr>
                  <a:t>加入</a:t>
                </a:r>
                <a:r>
                  <a:rPr lang="en-US" altLang="zh-CN" dirty="0">
                    <a:ea typeface="宋体" panose="02010600030101010101" pitchFamily="2" charset="-122"/>
                  </a:rPr>
                  <a:t>1</a:t>
                </a:r>
                <a:r>
                  <a:rPr lang="zh-CN" altLang="en-US" dirty="0">
                    <a:ea typeface="宋体" panose="02010600030101010101" pitchFamily="2" charset="-122"/>
                  </a:rPr>
                  <a:t>出现的次数大于一般，则</a:t>
                </a:r>
                <a14:m>
                  <m:oMath xmlns:m="http://schemas.openxmlformats.org/officeDocument/2006/math">
                    <m:r>
                      <a:rPr lang="en-US" altLang="zh-CN" i="1" smtClean="0">
                        <a:latin typeface="Cambria Math" panose="02040503050406030204" pitchFamily="18" charset="0"/>
                      </a:rPr>
                      <m:t>𝛼</m:t>
                    </m:r>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𝛽</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b="0">
                        <a:latin typeface="Cambria Math" panose="02040503050406030204" pitchFamily="18" charset="0"/>
                      </a:rPr>
                      <m:t> </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a typeface="宋体" panose="02010600030101010101" pitchFamily="2" charset="-122"/>
                  </a:rPr>
                  <a:t>1</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5550" y="2348880"/>
                <a:ext cx="8006487" cy="3544929"/>
              </a:xfrm>
              <a:blipFill>
                <a:blip r:embed="rId2"/>
                <a:stretch>
                  <a:fillRect l="-838" r="-4570"/>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3D23A9EB-87BB-4B33-B9AA-8016AE366676}"/>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Cipher-B</a:t>
            </a:r>
          </a:p>
        </p:txBody>
      </p:sp>
      <p:pic>
        <p:nvPicPr>
          <p:cNvPr id="5" name="图片 4">
            <a:extLst>
              <a:ext uri="{FF2B5EF4-FFF2-40B4-BE49-F238E27FC236}">
                <a16:creationId xmlns:a16="http://schemas.microsoft.com/office/drawing/2014/main" id="{A422ADBE-7C89-444B-AF3D-AD6ED4EA5045}"/>
              </a:ext>
            </a:extLst>
          </p:cNvPr>
          <p:cNvPicPr>
            <a:picLocks noChangeAspect="1"/>
          </p:cNvPicPr>
          <p:nvPr/>
        </p:nvPicPr>
        <p:blipFill>
          <a:blip r:embed="rId3"/>
          <a:stretch>
            <a:fillRect/>
          </a:stretch>
        </p:blipFill>
        <p:spPr>
          <a:xfrm>
            <a:off x="2915816" y="1052736"/>
            <a:ext cx="6068440" cy="1008112"/>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9AFFE72-ABAD-4330-A0B3-A0DE80562797}"/>
                  </a:ext>
                </a:extLst>
              </p:cNvPr>
              <p:cNvSpPr txBox="1"/>
              <p:nvPr/>
            </p:nvSpPr>
            <p:spPr>
              <a:xfrm>
                <a:off x="755576" y="5391659"/>
                <a:ext cx="7776864" cy="579774"/>
              </a:xfrm>
              <a:prstGeom prst="rect">
                <a:avLst/>
              </a:prstGeom>
              <a:solidFill>
                <a:schemeClr val="bg1">
                  <a:lumMod val="75000"/>
                </a:schemeClr>
              </a:solidFill>
            </p:spPr>
            <p:txBody>
              <a:bodyPr wrap="square" rtlCol="0">
                <a:spAutoFit/>
              </a:bodyPr>
              <a:lstStyle/>
              <a:p>
                <a:r>
                  <a:rPr lang="zh-CN" altLang="en-US" sz="2200" b="1" dirty="0">
                    <a:cs typeface="Times New Roman" panose="02020603050405020304" pitchFamily="18" charset="0"/>
                  </a:rPr>
                  <a:t>假如</a:t>
                </a:r>
                <a14:m>
                  <m:oMath xmlns:m="http://schemas.openxmlformats.org/officeDocument/2006/math">
                    <m:r>
                      <m:rPr>
                        <m:sty m:val="p"/>
                      </m:rPr>
                      <a:rPr lang="en-US" altLang="zh-CN" sz="2200" b="1" dirty="0">
                        <a:latin typeface="Cambria Math" panose="02040503050406030204" pitchFamily="18" charset="0"/>
                        <a:cs typeface="Times New Roman" panose="02020603050405020304" pitchFamily="18" charset="0"/>
                      </a:rPr>
                      <m:t>Pr</m:t>
                    </m:r>
                    <m:d>
                      <m:dPr>
                        <m:begChr m:val="["/>
                        <m:endChr m:val="]"/>
                        <m:ctrlPr>
                          <a:rPr lang="en-US" altLang="zh-CN" sz="2200" b="1" i="1" dirty="0">
                            <a:latin typeface="Cambria Math" panose="02040503050406030204" pitchFamily="18" charset="0"/>
                            <a:cs typeface="Times New Roman" panose="02020603050405020304" pitchFamily="18" charset="0"/>
                          </a:rPr>
                        </m:ctrlPr>
                      </m:dPr>
                      <m:e>
                        <m:r>
                          <a:rPr lang="en-US" altLang="zh-CN" sz="2200" b="1">
                            <a:latin typeface="Cambria Math" panose="02040503050406030204" pitchFamily="18" charset="0"/>
                            <a:cs typeface="Times New Roman" panose="02020603050405020304" pitchFamily="18" charset="0"/>
                          </a:rPr>
                          <m:t>𝛼</m:t>
                        </m:r>
                        <m:r>
                          <a:rPr lang="en-US" altLang="zh-CN" sz="2200" b="1">
                            <a:latin typeface="Cambria Math" panose="02040503050406030204" pitchFamily="18" charset="0"/>
                            <a:cs typeface="Times New Roman" panose="02020603050405020304" pitchFamily="18" charset="0"/>
                          </a:rPr>
                          <m:t>⋅</m:t>
                        </m:r>
                        <m:r>
                          <a:rPr lang="en-US" altLang="zh-CN" sz="2200" b="1">
                            <a:latin typeface="Cambria Math" panose="02040503050406030204" pitchFamily="18" charset="0"/>
                            <a:cs typeface="Times New Roman" panose="02020603050405020304" pitchFamily="18" charset="0"/>
                          </a:rPr>
                          <m:t>𝑚</m:t>
                        </m:r>
                        <m:r>
                          <a:rPr lang="en-US" altLang="zh-CN" sz="2200" b="1">
                            <a:latin typeface="Cambria Math" panose="02040503050406030204" pitchFamily="18" charset="0"/>
                            <a:cs typeface="Times New Roman" panose="02020603050405020304" pitchFamily="18" charset="0"/>
                          </a:rPr>
                          <m:t>+</m:t>
                        </m:r>
                        <m:r>
                          <a:rPr lang="en-US" altLang="zh-CN" sz="2200" b="1">
                            <a:latin typeface="Cambria Math" panose="02040503050406030204" pitchFamily="18" charset="0"/>
                            <a:cs typeface="Times New Roman" panose="02020603050405020304" pitchFamily="18" charset="0"/>
                          </a:rPr>
                          <m:t>𝛾</m:t>
                        </m:r>
                        <m:r>
                          <a:rPr lang="en-US" altLang="zh-CN" sz="2200" b="1">
                            <a:latin typeface="Cambria Math" panose="02040503050406030204" pitchFamily="18" charset="0"/>
                            <a:cs typeface="Times New Roman" panose="02020603050405020304" pitchFamily="18" charset="0"/>
                          </a:rPr>
                          <m:t>⋅</m:t>
                        </m:r>
                        <m:r>
                          <a:rPr lang="en-US" altLang="zh-CN" sz="2200" b="1">
                            <a:latin typeface="Cambria Math" panose="02040503050406030204" pitchFamily="18" charset="0"/>
                            <a:cs typeface="Times New Roman" panose="02020603050405020304" pitchFamily="18" charset="0"/>
                          </a:rPr>
                          <m:t>𝑐</m:t>
                        </m:r>
                        <m:r>
                          <a:rPr lang="en-US" altLang="zh-CN" sz="2200" b="1">
                            <a:latin typeface="Cambria Math" panose="02040503050406030204" pitchFamily="18" charset="0"/>
                            <a:cs typeface="Times New Roman" panose="02020603050405020304" pitchFamily="18" charset="0"/>
                          </a:rPr>
                          <m:t>=</m:t>
                        </m:r>
                        <m:r>
                          <a:rPr lang="en-US" altLang="zh-CN" sz="2200" b="1">
                            <a:latin typeface="Cambria Math" panose="02040503050406030204" pitchFamily="18" charset="0"/>
                            <a:cs typeface="Times New Roman" panose="02020603050405020304" pitchFamily="18" charset="0"/>
                          </a:rPr>
                          <m:t>𝛼</m:t>
                        </m:r>
                        <m:r>
                          <a:rPr lang="en-US" altLang="zh-CN" sz="2200" b="1">
                            <a:latin typeface="Cambria Math" panose="02040503050406030204" pitchFamily="18" charset="0"/>
                            <a:cs typeface="Times New Roman" panose="02020603050405020304" pitchFamily="18" charset="0"/>
                          </a:rPr>
                          <m:t>⋅</m:t>
                        </m:r>
                        <m:sSub>
                          <m:sSubPr>
                            <m:ctrlPr>
                              <a:rPr lang="en-US" altLang="zh-CN" sz="2200" b="1" i="1">
                                <a:latin typeface="Cambria Math" panose="02040503050406030204" pitchFamily="18" charset="0"/>
                                <a:cs typeface="Times New Roman" panose="02020603050405020304" pitchFamily="18" charset="0"/>
                              </a:rPr>
                            </m:ctrlPr>
                          </m:sSubPr>
                          <m:e>
                            <m:r>
                              <a:rPr lang="en-US" altLang="zh-CN" sz="2200" b="1">
                                <a:latin typeface="Cambria Math" panose="02040503050406030204" pitchFamily="18" charset="0"/>
                                <a:cs typeface="Times New Roman" panose="02020603050405020304" pitchFamily="18" charset="0"/>
                              </a:rPr>
                              <m:t>𝑘</m:t>
                            </m:r>
                          </m:e>
                          <m:sub>
                            <m:r>
                              <a:rPr lang="en-US" altLang="zh-CN" sz="2200" b="1">
                                <a:latin typeface="Cambria Math" panose="02040503050406030204" pitchFamily="18" charset="0"/>
                                <a:cs typeface="Times New Roman" panose="02020603050405020304" pitchFamily="18" charset="0"/>
                              </a:rPr>
                              <m:t>0</m:t>
                            </m:r>
                          </m:sub>
                        </m:sSub>
                        <m:r>
                          <a:rPr lang="en-US" altLang="zh-CN" sz="2200" b="1">
                            <a:latin typeface="Cambria Math" panose="02040503050406030204" pitchFamily="18" charset="0"/>
                            <a:cs typeface="Times New Roman" panose="02020603050405020304" pitchFamily="18" charset="0"/>
                          </a:rPr>
                          <m:t>+</m:t>
                        </m:r>
                        <m:r>
                          <a:rPr lang="en-US" altLang="zh-CN" sz="2200" b="1">
                            <a:latin typeface="Cambria Math" panose="02040503050406030204" pitchFamily="18" charset="0"/>
                            <a:cs typeface="Times New Roman" panose="02020603050405020304" pitchFamily="18" charset="0"/>
                          </a:rPr>
                          <m:t>𝛽</m:t>
                        </m:r>
                        <m:r>
                          <a:rPr lang="en-US" altLang="zh-CN" sz="2200" b="1">
                            <a:latin typeface="Cambria Math" panose="02040503050406030204" pitchFamily="18" charset="0"/>
                            <a:cs typeface="Times New Roman" panose="02020603050405020304" pitchFamily="18" charset="0"/>
                          </a:rPr>
                          <m:t>⋅</m:t>
                        </m:r>
                        <m:sSub>
                          <m:sSubPr>
                            <m:ctrlPr>
                              <a:rPr lang="en-US" altLang="zh-CN" sz="2200" b="1" i="1">
                                <a:latin typeface="Cambria Math" panose="02040503050406030204" pitchFamily="18" charset="0"/>
                                <a:cs typeface="Times New Roman" panose="02020603050405020304" pitchFamily="18" charset="0"/>
                              </a:rPr>
                            </m:ctrlPr>
                          </m:sSubPr>
                          <m:e>
                            <m:r>
                              <a:rPr lang="en-US" altLang="zh-CN" sz="2200" b="1">
                                <a:latin typeface="Cambria Math" panose="02040503050406030204" pitchFamily="18" charset="0"/>
                                <a:cs typeface="Times New Roman" panose="02020603050405020304" pitchFamily="18" charset="0"/>
                              </a:rPr>
                              <m:t>𝑘</m:t>
                            </m:r>
                          </m:e>
                          <m:sub>
                            <m:r>
                              <a:rPr lang="en-US" altLang="zh-CN" sz="2200" b="1">
                                <a:latin typeface="Cambria Math" panose="02040503050406030204" pitchFamily="18" charset="0"/>
                                <a:cs typeface="Times New Roman" panose="02020603050405020304" pitchFamily="18" charset="0"/>
                              </a:rPr>
                              <m:t>1</m:t>
                            </m:r>
                          </m:sub>
                        </m:sSub>
                        <m:r>
                          <a:rPr lang="en-US" altLang="zh-CN" sz="2200" b="1">
                            <a:latin typeface="Cambria Math" panose="02040503050406030204" pitchFamily="18" charset="0"/>
                            <a:cs typeface="Times New Roman" panose="02020603050405020304" pitchFamily="18" charset="0"/>
                          </a:rPr>
                          <m:t>+</m:t>
                        </m:r>
                        <m:r>
                          <a:rPr lang="en-US" altLang="zh-CN" sz="2200" b="1">
                            <a:latin typeface="Cambria Math" panose="02040503050406030204" pitchFamily="18" charset="0"/>
                            <a:cs typeface="Times New Roman" panose="02020603050405020304" pitchFamily="18" charset="0"/>
                          </a:rPr>
                          <m:t>𝛾</m:t>
                        </m:r>
                        <m:r>
                          <a:rPr lang="en-US" altLang="zh-CN" sz="2200" b="1">
                            <a:latin typeface="Cambria Math" panose="02040503050406030204" pitchFamily="18" charset="0"/>
                            <a:cs typeface="Times New Roman" panose="02020603050405020304" pitchFamily="18" charset="0"/>
                          </a:rPr>
                          <m:t>⋅</m:t>
                        </m:r>
                        <m:sSub>
                          <m:sSubPr>
                            <m:ctrlPr>
                              <a:rPr lang="en-US" altLang="zh-CN" sz="2200" b="1" i="1">
                                <a:latin typeface="Cambria Math" panose="02040503050406030204" pitchFamily="18" charset="0"/>
                                <a:cs typeface="Times New Roman" panose="02020603050405020304" pitchFamily="18" charset="0"/>
                              </a:rPr>
                            </m:ctrlPr>
                          </m:sSubPr>
                          <m:e>
                            <m:r>
                              <a:rPr lang="en-US" altLang="zh-CN" sz="2200" b="1">
                                <a:latin typeface="Cambria Math" panose="02040503050406030204" pitchFamily="18" charset="0"/>
                                <a:cs typeface="Times New Roman" panose="02020603050405020304" pitchFamily="18" charset="0"/>
                              </a:rPr>
                              <m:t>𝑘</m:t>
                            </m:r>
                          </m:e>
                          <m:sub>
                            <m:r>
                              <a:rPr lang="en-US" altLang="zh-CN" sz="2200" b="1">
                                <a:latin typeface="Cambria Math" panose="02040503050406030204" pitchFamily="18" charset="0"/>
                                <a:cs typeface="Times New Roman" panose="02020603050405020304" pitchFamily="18" charset="0"/>
                              </a:rPr>
                              <m:t>2</m:t>
                            </m:r>
                          </m:sub>
                        </m:sSub>
                        <m:r>
                          <a:rPr lang="en-US" altLang="zh-CN" sz="2200" b="1">
                            <a:latin typeface="Cambria Math" panose="02040503050406030204" pitchFamily="18" charset="0"/>
                            <a:cs typeface="Times New Roman" panose="02020603050405020304" pitchFamily="18" charset="0"/>
                          </a:rPr>
                          <m:t> </m:t>
                        </m:r>
                      </m:e>
                    </m:d>
                    <m:r>
                      <a:rPr lang="en-US" altLang="zh-CN" sz="2200" b="1">
                        <a:latin typeface="Cambria Math" panose="02040503050406030204" pitchFamily="18" charset="0"/>
                        <a:cs typeface="Times New Roman" panose="02020603050405020304" pitchFamily="18" charset="0"/>
                      </a:rPr>
                      <m:t>&lt;</m:t>
                    </m:r>
                    <m:f>
                      <m:fPr>
                        <m:ctrlPr>
                          <a:rPr lang="en-US" altLang="zh-CN" sz="2200" b="1" i="1">
                            <a:latin typeface="Cambria Math" panose="02040503050406030204" pitchFamily="18" charset="0"/>
                            <a:cs typeface="Times New Roman" panose="02020603050405020304" pitchFamily="18" charset="0"/>
                          </a:rPr>
                        </m:ctrlPr>
                      </m:fPr>
                      <m:num>
                        <m:r>
                          <a:rPr lang="en-US" altLang="zh-CN" sz="2200" b="1">
                            <a:latin typeface="Cambria Math" panose="02040503050406030204" pitchFamily="18" charset="0"/>
                            <a:cs typeface="Times New Roman" panose="02020603050405020304" pitchFamily="18" charset="0"/>
                          </a:rPr>
                          <m:t>1</m:t>
                        </m:r>
                      </m:num>
                      <m:den>
                        <m:r>
                          <a:rPr lang="en-US" altLang="zh-CN" sz="2200" b="1">
                            <a:latin typeface="Cambria Math" panose="02040503050406030204" pitchFamily="18" charset="0"/>
                            <a:cs typeface="Times New Roman" panose="02020603050405020304" pitchFamily="18" charset="0"/>
                          </a:rPr>
                          <m:t>2</m:t>
                        </m:r>
                      </m:den>
                    </m:f>
                  </m:oMath>
                </a14:m>
                <a:r>
                  <a:rPr lang="zh-CN" altLang="en-US" sz="2200" b="1" dirty="0">
                    <a:cs typeface="Times New Roman" panose="02020603050405020304" pitchFamily="18" charset="0"/>
                  </a:rPr>
                  <a:t>，会怎样？</a:t>
                </a:r>
              </a:p>
            </p:txBody>
          </p:sp>
        </mc:Choice>
        <mc:Fallback xmlns="">
          <p:sp>
            <p:nvSpPr>
              <p:cNvPr id="6" name="文本框 5">
                <a:extLst>
                  <a:ext uri="{FF2B5EF4-FFF2-40B4-BE49-F238E27FC236}">
                    <a16:creationId xmlns:a16="http://schemas.microsoft.com/office/drawing/2014/main" id="{D9AFFE72-ABAD-4330-A0B3-A0DE80562797}"/>
                  </a:ext>
                </a:extLst>
              </p:cNvPr>
              <p:cNvSpPr txBox="1">
                <a:spLocks noRot="1" noChangeAspect="1" noMove="1" noResize="1" noEditPoints="1" noAdjustHandles="1" noChangeArrowheads="1" noChangeShapeType="1" noTextEdit="1"/>
              </p:cNvSpPr>
              <p:nvPr/>
            </p:nvSpPr>
            <p:spPr>
              <a:xfrm>
                <a:off x="755576" y="5391659"/>
                <a:ext cx="7776864" cy="579774"/>
              </a:xfrm>
              <a:prstGeom prst="rect">
                <a:avLst/>
              </a:prstGeom>
              <a:blipFill>
                <a:blip r:embed="rId4"/>
                <a:stretch>
                  <a:fillRect l="-1019" b="-3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4369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24989493-F574-4878-B920-88FA00246919}"/>
                  </a:ext>
                </a:extLst>
              </p:cNvPr>
              <p:cNvSpPr>
                <a:spLocks noGrp="1"/>
              </p:cNvSpPr>
              <p:nvPr>
                <p:ph idx="1"/>
              </p:nvPr>
            </p:nvSpPr>
            <p:spPr>
              <a:xfrm>
                <a:off x="1122360" y="5085184"/>
                <a:ext cx="8229600" cy="4824000"/>
              </a:xfrm>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3</m:t>
                        </m:r>
                      </m:sub>
                    </m:sSub>
                  </m:oMath>
                </a14:m>
                <a:r>
                  <a:rPr lang="zh-CN" altLang="en-US" dirty="0">
                    <a:cs typeface="Times New Roman" panose="02020603050405020304" pitchFamily="18" charset="0"/>
                  </a:rPr>
                  <a:t>为独立随机子密钥</a:t>
                </a:r>
                <a:endParaRPr lang="zh-CN" altLang="en-US" dirty="0"/>
              </a:p>
            </p:txBody>
          </p:sp>
        </mc:Choice>
        <mc:Fallback xmlns="">
          <p:sp>
            <p:nvSpPr>
              <p:cNvPr id="4" name="内容占位符 3">
                <a:extLst>
                  <a:ext uri="{FF2B5EF4-FFF2-40B4-BE49-F238E27FC236}">
                    <a16:creationId xmlns:a16="http://schemas.microsoft.com/office/drawing/2014/main" id="{24989493-F574-4878-B920-88FA00246919}"/>
                  </a:ext>
                </a:extLst>
              </p:cNvPr>
              <p:cNvSpPr>
                <a:spLocks noGrp="1" noRot="1" noChangeAspect="1" noMove="1" noResize="1" noEditPoints="1" noAdjustHandles="1" noChangeArrowheads="1" noChangeShapeType="1" noTextEdit="1"/>
              </p:cNvSpPr>
              <p:nvPr>
                <p:ph idx="1"/>
              </p:nvPr>
            </p:nvSpPr>
            <p:spPr>
              <a:xfrm>
                <a:off x="1122360" y="5085184"/>
                <a:ext cx="8229600" cy="4824000"/>
              </a:xfrm>
              <a:blipFill>
                <a:blip r:embed="rId2"/>
                <a:stretch>
                  <a:fillRect t="-1263"/>
                </a:stretch>
              </a:blipFill>
            </p:spPr>
            <p:txBody>
              <a:bodyPr/>
              <a:lstStyle/>
              <a:p>
                <a:r>
                  <a:rPr lang="zh-CN" altLang="en-US">
                    <a:noFill/>
                  </a:rPr>
                  <a:t> </a:t>
                </a:r>
              </a:p>
            </p:txBody>
          </p:sp>
        </mc:Fallback>
      </mc:AlternateContent>
      <p:graphicFrame>
        <p:nvGraphicFramePr>
          <p:cNvPr id="5" name="表格 4"/>
          <p:cNvGraphicFramePr>
            <a:graphicFrameLocks noGrp="1"/>
          </p:cNvGraphicFramePr>
          <p:nvPr>
            <p:extLst>
              <p:ext uri="{D42A27DB-BD31-4B8C-83A1-F6EECF244321}">
                <p14:modId xmlns:p14="http://schemas.microsoft.com/office/powerpoint/2010/main" val="563780023"/>
              </p:ext>
            </p:extLst>
          </p:nvPr>
        </p:nvGraphicFramePr>
        <p:xfrm>
          <a:off x="1071197" y="3807538"/>
          <a:ext cx="6928259" cy="995106"/>
        </p:xfrm>
        <a:graphic>
          <a:graphicData uri="http://schemas.openxmlformats.org/drawingml/2006/table">
            <a:tbl>
              <a:tblPr firstRow="1" bandRow="1">
                <a:tableStyleId>{073A0DAA-6AF3-43AB-8588-CEC1D06C72B9}</a:tableStyleId>
              </a:tblPr>
              <a:tblGrid>
                <a:gridCol w="780630">
                  <a:extLst>
                    <a:ext uri="{9D8B030D-6E8A-4147-A177-3AD203B41FA5}">
                      <a16:colId xmlns:a16="http://schemas.microsoft.com/office/drawing/2014/main" val="827707557"/>
                    </a:ext>
                  </a:extLst>
                </a:gridCol>
                <a:gridCol w="354330">
                  <a:extLst>
                    <a:ext uri="{9D8B030D-6E8A-4147-A177-3AD203B41FA5}">
                      <a16:colId xmlns:a16="http://schemas.microsoft.com/office/drawing/2014/main" val="683027671"/>
                    </a:ext>
                  </a:extLst>
                </a:gridCol>
                <a:gridCol w="383258">
                  <a:extLst>
                    <a:ext uri="{9D8B030D-6E8A-4147-A177-3AD203B41FA5}">
                      <a16:colId xmlns:a16="http://schemas.microsoft.com/office/drawing/2014/main" val="1630447173"/>
                    </a:ext>
                  </a:extLst>
                </a:gridCol>
                <a:gridCol w="383258">
                  <a:extLst>
                    <a:ext uri="{9D8B030D-6E8A-4147-A177-3AD203B41FA5}">
                      <a16:colId xmlns:a16="http://schemas.microsoft.com/office/drawing/2014/main" val="2027329366"/>
                    </a:ext>
                  </a:extLst>
                </a:gridCol>
                <a:gridCol w="383258">
                  <a:extLst>
                    <a:ext uri="{9D8B030D-6E8A-4147-A177-3AD203B41FA5}">
                      <a16:colId xmlns:a16="http://schemas.microsoft.com/office/drawing/2014/main" val="3932312806"/>
                    </a:ext>
                  </a:extLst>
                </a:gridCol>
                <a:gridCol w="383258">
                  <a:extLst>
                    <a:ext uri="{9D8B030D-6E8A-4147-A177-3AD203B41FA5}">
                      <a16:colId xmlns:a16="http://schemas.microsoft.com/office/drawing/2014/main" val="2947486641"/>
                    </a:ext>
                  </a:extLst>
                </a:gridCol>
                <a:gridCol w="383258">
                  <a:extLst>
                    <a:ext uri="{9D8B030D-6E8A-4147-A177-3AD203B41FA5}">
                      <a16:colId xmlns:a16="http://schemas.microsoft.com/office/drawing/2014/main" val="1770517036"/>
                    </a:ext>
                  </a:extLst>
                </a:gridCol>
                <a:gridCol w="383258">
                  <a:extLst>
                    <a:ext uri="{9D8B030D-6E8A-4147-A177-3AD203B41FA5}">
                      <a16:colId xmlns:a16="http://schemas.microsoft.com/office/drawing/2014/main" val="4258226921"/>
                    </a:ext>
                  </a:extLst>
                </a:gridCol>
                <a:gridCol w="354330">
                  <a:extLst>
                    <a:ext uri="{9D8B030D-6E8A-4147-A177-3AD203B41FA5}">
                      <a16:colId xmlns:a16="http://schemas.microsoft.com/office/drawing/2014/main" val="642251063"/>
                    </a:ext>
                  </a:extLst>
                </a:gridCol>
                <a:gridCol w="485543">
                  <a:extLst>
                    <a:ext uri="{9D8B030D-6E8A-4147-A177-3AD203B41FA5}">
                      <a16:colId xmlns:a16="http://schemas.microsoft.com/office/drawing/2014/main" val="1355923829"/>
                    </a:ext>
                  </a:extLst>
                </a:gridCol>
                <a:gridCol w="354330">
                  <a:extLst>
                    <a:ext uri="{9D8B030D-6E8A-4147-A177-3AD203B41FA5}">
                      <a16:colId xmlns:a16="http://schemas.microsoft.com/office/drawing/2014/main" val="1045193795"/>
                    </a:ext>
                  </a:extLst>
                </a:gridCol>
                <a:gridCol w="383258">
                  <a:extLst>
                    <a:ext uri="{9D8B030D-6E8A-4147-A177-3AD203B41FA5}">
                      <a16:colId xmlns:a16="http://schemas.microsoft.com/office/drawing/2014/main" val="2811009196"/>
                    </a:ext>
                  </a:extLst>
                </a:gridCol>
                <a:gridCol w="383258">
                  <a:extLst>
                    <a:ext uri="{9D8B030D-6E8A-4147-A177-3AD203B41FA5}">
                      <a16:colId xmlns:a16="http://schemas.microsoft.com/office/drawing/2014/main" val="1012901330"/>
                    </a:ext>
                  </a:extLst>
                </a:gridCol>
                <a:gridCol w="383258">
                  <a:extLst>
                    <a:ext uri="{9D8B030D-6E8A-4147-A177-3AD203B41FA5}">
                      <a16:colId xmlns:a16="http://schemas.microsoft.com/office/drawing/2014/main" val="2972011116"/>
                    </a:ext>
                  </a:extLst>
                </a:gridCol>
                <a:gridCol w="383258">
                  <a:extLst>
                    <a:ext uri="{9D8B030D-6E8A-4147-A177-3AD203B41FA5}">
                      <a16:colId xmlns:a16="http://schemas.microsoft.com/office/drawing/2014/main" val="3639625823"/>
                    </a:ext>
                  </a:extLst>
                </a:gridCol>
                <a:gridCol w="383258">
                  <a:extLst>
                    <a:ext uri="{9D8B030D-6E8A-4147-A177-3AD203B41FA5}">
                      <a16:colId xmlns:a16="http://schemas.microsoft.com/office/drawing/2014/main" val="1084586764"/>
                    </a:ext>
                  </a:extLst>
                </a:gridCol>
                <a:gridCol w="383258">
                  <a:extLst>
                    <a:ext uri="{9D8B030D-6E8A-4147-A177-3AD203B41FA5}">
                      <a16:colId xmlns:a16="http://schemas.microsoft.com/office/drawing/2014/main" val="2078060353"/>
                    </a:ext>
                  </a:extLst>
                </a:gridCol>
              </a:tblGrid>
              <a:tr h="497553">
                <a:tc>
                  <a:txBody>
                    <a:bodyPr/>
                    <a:lstStyle/>
                    <a:p>
                      <a:endParaRPr lang="zh-CN" dirty="0"/>
                    </a:p>
                  </a:txBody>
                  <a:tcPr anchor="ctr">
                    <a:blipFill>
                      <a:blip r:embed="rId3"/>
                      <a:stretch>
                        <a:fillRect l="-781" t="-1220" r="-796094" b="-106098"/>
                      </a:stretch>
                    </a:blipFill>
                  </a:tcP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1775358925"/>
                  </a:ext>
                </a:extLst>
              </a:tr>
              <a:tr h="497553">
                <a:tc>
                  <a:txBody>
                    <a:bodyPr/>
                    <a:lstStyle/>
                    <a:p>
                      <a:endParaRPr lang="zh-CN" dirty="0"/>
                    </a:p>
                  </a:txBody>
                  <a:tcPr anchor="ctr">
                    <a:blipFill>
                      <a:blip r:embed="rId3"/>
                      <a:stretch>
                        <a:fillRect l="-781" t="-101220" r="-796094" b="-6098"/>
                      </a:stretch>
                    </a:blipFill>
                  </a:tcPr>
                </a:tc>
                <a:tc>
                  <a:txBody>
                    <a:bodyPr/>
                    <a:lstStyle/>
                    <a:p>
                      <a:pPr algn="ctr"/>
                      <a:r>
                        <a:rPr lang="en-US" altLang="zh-CN" dirty="0"/>
                        <a:t>F</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83352767"/>
                  </a:ext>
                </a:extLst>
              </a:tr>
            </a:tbl>
          </a:graphicData>
        </a:graphic>
      </p:graphicFrame>
      <p:pic>
        <p:nvPicPr>
          <p:cNvPr id="3" name="图片 2">
            <a:extLst>
              <a:ext uri="{FF2B5EF4-FFF2-40B4-BE49-F238E27FC236}">
                <a16:creationId xmlns:a16="http://schemas.microsoft.com/office/drawing/2014/main" id="{C075E838-200D-428B-9117-B26FAFB6E865}"/>
              </a:ext>
            </a:extLst>
          </p:cNvPr>
          <p:cNvPicPr>
            <a:picLocks noChangeAspect="1"/>
          </p:cNvPicPr>
          <p:nvPr/>
        </p:nvPicPr>
        <p:blipFill>
          <a:blip r:embed="rId4"/>
          <a:stretch>
            <a:fillRect/>
          </a:stretch>
        </p:blipFill>
        <p:spPr>
          <a:xfrm>
            <a:off x="323528" y="1988840"/>
            <a:ext cx="8477602" cy="1483346"/>
          </a:xfrm>
          <a:prstGeom prst="rect">
            <a:avLst/>
          </a:prstGeom>
          <a:ln>
            <a:noFill/>
          </a:ln>
          <a:effectLst>
            <a:outerShdw blurRad="292100" dist="139700" dir="2700000" algn="tl" rotWithShape="0">
              <a:srgbClr val="333333">
                <a:alpha val="65000"/>
              </a:srgbClr>
            </a:outerShdw>
          </a:effectLst>
        </p:spPr>
      </p:pic>
      <p:sp>
        <p:nvSpPr>
          <p:cNvPr id="7" name="箭头: 五边形 6">
            <a:extLst>
              <a:ext uri="{FF2B5EF4-FFF2-40B4-BE49-F238E27FC236}">
                <a16:creationId xmlns:a16="http://schemas.microsoft.com/office/drawing/2014/main" id="{C3BCB72A-03AE-48B8-B2F0-C20F43287124}"/>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Cipher-C</a:t>
            </a:r>
          </a:p>
        </p:txBody>
      </p:sp>
    </p:spTree>
    <p:extLst>
      <p:ext uri="{BB962C8B-B14F-4D97-AF65-F5344CB8AC3E}">
        <p14:creationId xmlns:p14="http://schemas.microsoft.com/office/powerpoint/2010/main" val="956105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2348880"/>
                <a:ext cx="8352928" cy="3888432"/>
              </a:xfrm>
            </p:spPr>
            <p:txBody>
              <a:bodyPr>
                <a:normAutofit fontScale="25000" lnSpcReduction="20000"/>
              </a:bodyPr>
              <a:lstStyle/>
              <a:p>
                <a:pPr>
                  <a:lnSpc>
                    <a:spcPct val="120000"/>
                  </a:lnSpc>
                </a:pPr>
                <a:r>
                  <a:rPr lang="zh-CN" altLang="en-US" sz="11200" dirty="0">
                    <a:ea typeface="宋体" panose="02010600030101010101" pitchFamily="2" charset="-122"/>
                  </a:rPr>
                  <a:t>不使用</a:t>
                </a:r>
                <a:r>
                  <a:rPr lang="en-US" altLang="zh-CN" sz="11200" dirty="0">
                    <a:ea typeface="宋体" panose="02010600030101010101" pitchFamily="2" charset="-122"/>
                  </a:rPr>
                  <a:t>3</a:t>
                </a:r>
                <a:r>
                  <a:rPr lang="zh-CN" altLang="en-US" sz="11200" dirty="0">
                    <a:ea typeface="宋体" panose="02010600030101010101" pitchFamily="2" charset="-122"/>
                  </a:rPr>
                  <a:t>轮的线性逼近，因为使用</a:t>
                </a:r>
                <a:r>
                  <a:rPr lang="en-US" altLang="zh-CN" sz="11200" dirty="0">
                    <a:ea typeface="宋体" panose="02010600030101010101" pitchFamily="2" charset="-122"/>
                  </a:rPr>
                  <a:t>3</a:t>
                </a:r>
                <a:r>
                  <a:rPr lang="zh-CN" altLang="en-US" sz="11200" dirty="0">
                    <a:ea typeface="宋体" panose="02010600030101010101" pitchFamily="2" charset="-122"/>
                  </a:rPr>
                  <a:t>轮线性逼近</a:t>
                </a:r>
                <a:r>
                  <a:rPr lang="zh-CN" altLang="en-US" sz="11200" dirty="0">
                    <a:solidFill>
                      <a:srgbClr val="FF0000"/>
                    </a:solidFill>
                    <a:ea typeface="宋体" panose="02010600030101010101" pitchFamily="2" charset="-122"/>
                  </a:rPr>
                  <a:t>只能恢复</a:t>
                </a:r>
                <a:r>
                  <a:rPr lang="en-US" altLang="zh-CN" sz="11200" dirty="0">
                    <a:solidFill>
                      <a:srgbClr val="FF0000"/>
                    </a:solidFill>
                    <a:ea typeface="宋体" panose="02010600030101010101" pitchFamily="2" charset="-122"/>
                  </a:rPr>
                  <a:t>1</a:t>
                </a:r>
                <a:r>
                  <a:rPr lang="zh-CN" altLang="en-US" sz="11200" dirty="0">
                    <a:solidFill>
                      <a:srgbClr val="FF0000"/>
                    </a:solidFill>
                    <a:ea typeface="宋体" panose="02010600030101010101" pitchFamily="2" charset="-122"/>
                  </a:rPr>
                  <a:t>比特密钥信息</a:t>
                </a:r>
                <a:r>
                  <a:rPr lang="zh-CN" altLang="en-US" sz="11200" dirty="0">
                    <a:ea typeface="宋体" panose="02010600030101010101" pitchFamily="2" charset="-122"/>
                  </a:rPr>
                  <a:t>。</a:t>
                </a:r>
                <a:endParaRPr lang="en-US" altLang="zh-CN" sz="11200" dirty="0">
                  <a:ea typeface="宋体" panose="02010600030101010101" pitchFamily="2" charset="-122"/>
                </a:endParaRPr>
              </a:p>
              <a:p>
                <a:pPr>
                  <a:lnSpc>
                    <a:spcPct val="120000"/>
                  </a:lnSpc>
                </a:pPr>
                <a:r>
                  <a:rPr lang="zh-CN" altLang="en-US" sz="11200" dirty="0">
                    <a:ea typeface="宋体" panose="02010600030101010101" pitchFamily="2" charset="-122"/>
                  </a:rPr>
                  <a:t>使用</a:t>
                </a:r>
                <a:r>
                  <a:rPr lang="en-US" altLang="zh-CN" sz="11200" dirty="0" err="1">
                    <a:ea typeface="宋体" panose="02010600030101010101" pitchFamily="2" charset="-122"/>
                  </a:rPr>
                  <a:t>CipherB</a:t>
                </a:r>
                <a:r>
                  <a:rPr lang="zh-CN" altLang="en-US" sz="11200" dirty="0">
                    <a:ea typeface="宋体" panose="02010600030101010101" pitchFamily="2" charset="-122"/>
                  </a:rPr>
                  <a:t>中的两轮线性逼近。</a:t>
                </a:r>
                <a:endParaRPr lang="en-US" altLang="zh-CN" sz="11200" dirty="0">
                  <a:ea typeface="宋体" panose="02010600030101010101" pitchFamily="2" charset="-122"/>
                </a:endParaRPr>
              </a:p>
              <a:p>
                <a:pPr>
                  <a:lnSpc>
                    <a:spcPct val="120000"/>
                  </a:lnSpc>
                </a:pPr>
                <a:r>
                  <a:rPr lang="zh-CN" altLang="en-US" sz="11200" dirty="0">
                    <a:ea typeface="宋体" panose="02010600030101010101" pitchFamily="2" charset="-122"/>
                  </a:rPr>
                  <a:t>猜测</a:t>
                </a:r>
                <a14:m>
                  <m:oMath xmlns:m="http://schemas.openxmlformats.org/officeDocument/2006/math">
                    <m:sSub>
                      <m:sSubPr>
                        <m:ctrlPr>
                          <a:rPr lang="en-US" altLang="zh-CN" sz="11200" i="1">
                            <a:latin typeface="Cambria Math" panose="02040503050406030204" pitchFamily="18" charset="0"/>
                          </a:rPr>
                        </m:ctrlPr>
                      </m:sSubPr>
                      <m:e>
                        <m:r>
                          <a:rPr lang="en-US" altLang="zh-CN" sz="11200">
                            <a:latin typeface="Cambria Math" panose="02040503050406030204" pitchFamily="18" charset="0"/>
                          </a:rPr>
                          <m:t>𝑘</m:t>
                        </m:r>
                      </m:e>
                      <m:sub>
                        <m:r>
                          <a:rPr lang="en-US" altLang="zh-CN" sz="11200">
                            <a:latin typeface="Cambria Math" panose="02040503050406030204" pitchFamily="18" charset="0"/>
                          </a:rPr>
                          <m:t>3</m:t>
                        </m:r>
                      </m:sub>
                    </m:sSub>
                    <m:r>
                      <a:rPr lang="zh-CN" altLang="en-US" sz="11200">
                        <a:latin typeface="Cambria Math" panose="02040503050406030204" pitchFamily="18" charset="0"/>
                      </a:rPr>
                      <m:t>的</m:t>
                    </m:r>
                  </m:oMath>
                </a14:m>
                <a:r>
                  <a:rPr lang="zh-CN" altLang="en-US" sz="11200" dirty="0">
                    <a:ea typeface="宋体" panose="02010600030101010101" pitchFamily="2" charset="-122"/>
                  </a:rPr>
                  <a:t>取值，从密文恢复</a:t>
                </a:r>
                <a14:m>
                  <m:oMath xmlns:m="http://schemas.openxmlformats.org/officeDocument/2006/math">
                    <m:r>
                      <a:rPr lang="en-US" altLang="zh-CN" sz="11200">
                        <a:latin typeface="Cambria Math" panose="02040503050406030204" pitchFamily="18" charset="0"/>
                      </a:rPr>
                      <m:t>𝑦</m:t>
                    </m:r>
                  </m:oMath>
                </a14:m>
                <a:r>
                  <a:rPr lang="zh-CN" altLang="en-US" sz="11200" dirty="0">
                    <a:ea typeface="宋体" panose="02010600030101010101" pitchFamily="2" charset="-122"/>
                  </a:rPr>
                  <a:t>的取值，再使用两轮的线性逼近。</a:t>
                </a:r>
                <a:endParaRPr lang="en-US" altLang="zh-CN" sz="11200" dirty="0">
                  <a:ea typeface="宋体" panose="02010600030101010101" pitchFamily="2" charset="-122"/>
                </a:endParaRPr>
              </a:p>
              <a:p>
                <a:pPr>
                  <a:lnSpc>
                    <a:spcPct val="120000"/>
                  </a:lnSpc>
                </a:pPr>
                <a:r>
                  <a:rPr lang="zh-CN" altLang="en-US" sz="11200" dirty="0">
                    <a:ea typeface="宋体" panose="02010600030101010101" pitchFamily="2" charset="-122"/>
                  </a:rPr>
                  <a:t>和差分分析类似，为每一个</a:t>
                </a:r>
                <a14:m>
                  <m:oMath xmlns:m="http://schemas.openxmlformats.org/officeDocument/2006/math">
                    <m:sSub>
                      <m:sSubPr>
                        <m:ctrlPr>
                          <a:rPr lang="en-US" altLang="zh-CN" sz="11200" i="1">
                            <a:latin typeface="Cambria Math" panose="02040503050406030204" pitchFamily="18" charset="0"/>
                          </a:rPr>
                        </m:ctrlPr>
                      </m:sSubPr>
                      <m:e>
                        <m:r>
                          <a:rPr lang="en-US" altLang="zh-CN" sz="11200">
                            <a:latin typeface="Cambria Math" panose="02040503050406030204" pitchFamily="18" charset="0"/>
                          </a:rPr>
                          <m:t>𝑘</m:t>
                        </m:r>
                      </m:e>
                      <m:sub>
                        <m:r>
                          <a:rPr lang="en-US" altLang="zh-CN" sz="11200">
                            <a:latin typeface="Cambria Math" panose="02040503050406030204" pitchFamily="18" charset="0"/>
                          </a:rPr>
                          <m:t>3</m:t>
                        </m:r>
                      </m:sub>
                    </m:sSub>
                  </m:oMath>
                </a14:m>
                <a:r>
                  <a:rPr lang="zh-CN" altLang="en-US" sz="11200" dirty="0">
                    <a:ea typeface="宋体" panose="02010600030101010101" pitchFamily="2" charset="-122"/>
                  </a:rPr>
                  <a:t>绑定一个计数器，可以恢复</a:t>
                </a:r>
                <a14:m>
                  <m:oMath xmlns:m="http://schemas.openxmlformats.org/officeDocument/2006/math">
                    <m:sSub>
                      <m:sSubPr>
                        <m:ctrlPr>
                          <a:rPr lang="en-US" altLang="zh-CN" sz="11200" i="1">
                            <a:latin typeface="Cambria Math" panose="02040503050406030204" pitchFamily="18" charset="0"/>
                          </a:rPr>
                        </m:ctrlPr>
                      </m:sSubPr>
                      <m:e>
                        <m:r>
                          <a:rPr lang="en-US" altLang="zh-CN" sz="11200">
                            <a:latin typeface="Cambria Math" panose="02040503050406030204" pitchFamily="18" charset="0"/>
                          </a:rPr>
                          <m:t>𝑘</m:t>
                        </m:r>
                      </m:e>
                      <m:sub>
                        <m:r>
                          <a:rPr lang="en-US" altLang="zh-CN" sz="11200">
                            <a:latin typeface="Cambria Math" panose="02040503050406030204" pitchFamily="18" charset="0"/>
                          </a:rPr>
                          <m:t>3</m:t>
                        </m:r>
                      </m:sub>
                    </m:sSub>
                  </m:oMath>
                </a14:m>
                <a:r>
                  <a:rPr lang="zh-CN" altLang="en-US" sz="11200" dirty="0">
                    <a:ea typeface="宋体" panose="02010600030101010101" pitchFamily="2" charset="-122"/>
                  </a:rPr>
                  <a:t>的取值。</a:t>
                </a:r>
                <a:endParaRPr lang="en-US" altLang="zh-CN" sz="11200" dirty="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2348880"/>
                <a:ext cx="8352928" cy="3888432"/>
              </a:xfrm>
              <a:blipFill>
                <a:blip r:embed="rId2"/>
                <a:stretch>
                  <a:fillRect l="-1314" t="-2038" r="-1460"/>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20680A81-789B-48BF-9288-3B26F900CDF9}"/>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Cipher-C</a:t>
            </a:r>
          </a:p>
        </p:txBody>
      </p:sp>
      <p:pic>
        <p:nvPicPr>
          <p:cNvPr id="5" name="图片 4">
            <a:extLst>
              <a:ext uri="{FF2B5EF4-FFF2-40B4-BE49-F238E27FC236}">
                <a16:creationId xmlns:a16="http://schemas.microsoft.com/office/drawing/2014/main" id="{9ED87A30-3A40-4781-A7AB-BD88D2D61EC3}"/>
              </a:ext>
            </a:extLst>
          </p:cNvPr>
          <p:cNvPicPr>
            <a:picLocks noChangeAspect="1"/>
          </p:cNvPicPr>
          <p:nvPr/>
        </p:nvPicPr>
        <p:blipFill>
          <a:blip r:embed="rId3"/>
          <a:stretch>
            <a:fillRect/>
          </a:stretch>
        </p:blipFill>
        <p:spPr>
          <a:xfrm>
            <a:off x="2915816" y="954047"/>
            <a:ext cx="5904656" cy="10331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0207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箭头: 五边形 4">
            <a:extLst>
              <a:ext uri="{FF2B5EF4-FFF2-40B4-BE49-F238E27FC236}">
                <a16:creationId xmlns:a16="http://schemas.microsoft.com/office/drawing/2014/main" id="{5CC3469E-8D77-4DA8-9639-299F9741DB9B}"/>
              </a:ext>
            </a:extLst>
          </p:cNvPr>
          <p:cNvSpPr/>
          <p:nvPr/>
        </p:nvSpPr>
        <p:spPr>
          <a:xfrm>
            <a:off x="467544" y="1052736"/>
            <a:ext cx="223224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Cipher-D</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0F197A5-21B7-4433-A146-E914DB5DC0F1}"/>
                  </a:ext>
                </a:extLst>
              </p:cNvPr>
              <p:cNvSpPr txBox="1"/>
              <p:nvPr/>
            </p:nvSpPr>
            <p:spPr>
              <a:xfrm>
                <a:off x="1903251" y="3303765"/>
                <a:ext cx="3689774" cy="9936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3</m:t>
                          </m:r>
                        </m:sup>
                      </m:sSup>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4</m:t>
                                  </m:r>
                                </m:den>
                              </m:f>
                            </m:e>
                          </m:d>
                        </m:e>
                        <m:sup>
                          <m:r>
                            <a:rPr lang="en-US" altLang="zh-CN" sz="2400" b="0" i="1" smtClean="0">
                              <a:latin typeface="Cambria Math" panose="02040503050406030204" pitchFamily="18" charset="0"/>
                            </a:rPr>
                            <m:t>4</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32</m:t>
                          </m:r>
                        </m:den>
                      </m:f>
                    </m:oMath>
                  </m:oMathPara>
                </a14:m>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0F197A5-21B7-4433-A146-E914DB5DC0F1}"/>
                  </a:ext>
                </a:extLst>
              </p:cNvPr>
              <p:cNvSpPr txBox="1">
                <a:spLocks noRot="1" noChangeAspect="1" noMove="1" noResize="1" noEditPoints="1" noAdjustHandles="1" noChangeArrowheads="1" noChangeShapeType="1" noTextEdit="1"/>
              </p:cNvSpPr>
              <p:nvPr/>
            </p:nvSpPr>
            <p:spPr>
              <a:xfrm>
                <a:off x="1903251" y="3303765"/>
                <a:ext cx="3689774" cy="9936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CD6B5EB-D6DA-4741-828B-3FA4E9D6006B}"/>
                  </a:ext>
                </a:extLst>
              </p:cNvPr>
              <p:cNvSpPr txBox="1"/>
              <p:nvPr/>
            </p:nvSpPr>
            <p:spPr>
              <a:xfrm>
                <a:off x="362483" y="4427060"/>
                <a:ext cx="5763490" cy="1066510"/>
              </a:xfrm>
              <a:prstGeom prst="rect">
                <a:avLst/>
              </a:prstGeom>
              <a:noFill/>
            </p:spPr>
            <p:txBody>
              <a:bodyPr wrap="square">
                <a:spAutoFit/>
              </a:bodyPr>
              <a:lstStyle/>
              <a:p>
                <a:pPr eaLnBrk="1" hangingPunct="1">
                  <a:lnSpc>
                    <a:spcPct val="110000"/>
                  </a:lnSpc>
                  <a:spcBef>
                    <a:spcPts val="600"/>
                  </a:spcBef>
                  <a:buClr>
                    <a:srgbClr val="C00000"/>
                  </a:buClr>
                </a:pPr>
                <a:r>
                  <a:rPr lang="zh-CN" altLang="en-US" sz="3000" b="1" dirty="0">
                    <a:ea typeface="黑体" pitchFamily="49" charset="-122"/>
                    <a:cs typeface="Times New Roman" pitchFamily="18" charset="0"/>
                  </a:rPr>
                  <a:t>剩下的根据</a:t>
                </a:r>
                <a:r>
                  <a:rPr lang="en-US" altLang="zh-CN" sz="3000" b="1" dirty="0" err="1">
                    <a:ea typeface="黑体" pitchFamily="49" charset="-122"/>
                    <a:cs typeface="Times New Roman" pitchFamily="18" charset="0"/>
                  </a:rPr>
                  <a:t>CipherC</a:t>
                </a:r>
                <a:r>
                  <a:rPr lang="zh-CN" altLang="en-US" sz="3000" b="1" dirty="0">
                    <a:ea typeface="黑体" pitchFamily="49" charset="-122"/>
                    <a:cs typeface="Times New Roman" pitchFamily="18" charset="0"/>
                  </a:rPr>
                  <a:t>的攻击思路可以恢复</a:t>
                </a:r>
                <a14:m>
                  <m:oMath xmlns:m="http://schemas.openxmlformats.org/officeDocument/2006/math">
                    <m:sSub>
                      <m:sSubPr>
                        <m:ctrlPr>
                          <a:rPr lang="en-US" altLang="zh-CN" sz="3000" b="1" i="1">
                            <a:latin typeface="Cambria Math" panose="02040503050406030204" pitchFamily="18" charset="0"/>
                            <a:ea typeface="黑体" pitchFamily="49" charset="-122"/>
                            <a:cs typeface="Times New Roman" pitchFamily="18" charset="0"/>
                          </a:rPr>
                        </m:ctrlPr>
                      </m:sSubPr>
                      <m:e>
                        <m:r>
                          <a:rPr lang="en-US" altLang="zh-CN" sz="3000" b="1">
                            <a:latin typeface="Cambria Math" panose="02040503050406030204" pitchFamily="18" charset="0"/>
                            <a:ea typeface="黑体" pitchFamily="49" charset="-122"/>
                            <a:cs typeface="Times New Roman" pitchFamily="18" charset="0"/>
                          </a:rPr>
                          <m:t>𝑘</m:t>
                        </m:r>
                      </m:e>
                      <m:sub>
                        <m:r>
                          <a:rPr lang="en-US" altLang="zh-CN" sz="3000" b="1">
                            <a:latin typeface="Cambria Math" panose="02040503050406030204" pitchFamily="18" charset="0"/>
                            <a:ea typeface="黑体" pitchFamily="49" charset="-122"/>
                            <a:cs typeface="Times New Roman" pitchFamily="18" charset="0"/>
                          </a:rPr>
                          <m:t>3</m:t>
                        </m:r>
                      </m:sub>
                    </m:sSub>
                  </m:oMath>
                </a14:m>
                <a:r>
                  <a:rPr lang="zh-CN" altLang="en-US" sz="3000" b="1" dirty="0">
                    <a:ea typeface="黑体" pitchFamily="49" charset="-122"/>
                    <a:cs typeface="Times New Roman" pitchFamily="18" charset="0"/>
                  </a:rPr>
                  <a:t>的部分取值。</a:t>
                </a:r>
                <a:endParaRPr lang="en-US" altLang="zh-CN" sz="3000" b="1" dirty="0">
                  <a:ea typeface="黑体" pitchFamily="49" charset="-122"/>
                  <a:cs typeface="Times New Roman" pitchFamily="18" charset="0"/>
                </a:endParaRPr>
              </a:p>
            </p:txBody>
          </p:sp>
        </mc:Choice>
        <mc:Fallback xmlns="">
          <p:sp>
            <p:nvSpPr>
              <p:cNvPr id="10" name="文本框 9">
                <a:extLst>
                  <a:ext uri="{FF2B5EF4-FFF2-40B4-BE49-F238E27FC236}">
                    <a16:creationId xmlns:a16="http://schemas.microsoft.com/office/drawing/2014/main" id="{8CD6B5EB-D6DA-4741-828B-3FA4E9D6006B}"/>
                  </a:ext>
                </a:extLst>
              </p:cNvPr>
              <p:cNvSpPr txBox="1">
                <a:spLocks noRot="1" noChangeAspect="1" noMove="1" noResize="1" noEditPoints="1" noAdjustHandles="1" noChangeArrowheads="1" noChangeShapeType="1" noTextEdit="1"/>
              </p:cNvSpPr>
              <p:nvPr/>
            </p:nvSpPr>
            <p:spPr>
              <a:xfrm>
                <a:off x="362483" y="4427060"/>
                <a:ext cx="5763490" cy="1066510"/>
              </a:xfrm>
              <a:prstGeom prst="rect">
                <a:avLst/>
              </a:prstGeom>
              <a:blipFill>
                <a:blip r:embed="rId4"/>
                <a:stretch>
                  <a:fillRect l="-2431" t="-8571" b="-14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78B2931-91A6-40C5-8A00-5D8D6B519760}"/>
                  </a:ext>
                </a:extLst>
              </p:cNvPr>
              <p:cNvSpPr txBox="1"/>
              <p:nvPr/>
            </p:nvSpPr>
            <p:spPr>
              <a:xfrm>
                <a:off x="319075" y="2712410"/>
                <a:ext cx="5763490" cy="461665"/>
              </a:xfrm>
              <a:prstGeom prst="rect">
                <a:avLst/>
              </a:prstGeom>
              <a:noFill/>
              <a:ln>
                <a:solidFill>
                  <a:schemeClr val="tx1"/>
                </a:solidFill>
              </a:ln>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8000→8000→8000→8000→8000</m:t>
                      </m:r>
                    </m:oMath>
                  </m:oMathPara>
                </a14:m>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B78B2931-91A6-40C5-8A00-5D8D6B519760}"/>
                  </a:ext>
                </a:extLst>
              </p:cNvPr>
              <p:cNvSpPr txBox="1">
                <a:spLocks noRot="1" noChangeAspect="1" noMove="1" noResize="1" noEditPoints="1" noAdjustHandles="1" noChangeArrowheads="1" noChangeShapeType="1" noTextEdit="1"/>
              </p:cNvSpPr>
              <p:nvPr/>
            </p:nvSpPr>
            <p:spPr>
              <a:xfrm>
                <a:off x="319075" y="2712410"/>
                <a:ext cx="5763490" cy="461665"/>
              </a:xfrm>
              <a:prstGeom prst="rect">
                <a:avLst/>
              </a:prstGeom>
              <a:blipFill>
                <a:blip r:embed="rId5"/>
                <a:stretch>
                  <a:fillRect/>
                </a:stretch>
              </a:blipFill>
              <a:ln>
                <a:solidFill>
                  <a:schemeClr val="tx1"/>
                </a:solidFill>
              </a:ln>
            </p:spPr>
            <p:txBody>
              <a:bodyPr/>
              <a:lstStyle/>
              <a:p>
                <a:r>
                  <a:rPr lang="zh-CN" altLang="en-US">
                    <a:noFill/>
                  </a:rPr>
                  <a:t> </a:t>
                </a:r>
              </a:p>
            </p:txBody>
          </p:sp>
        </mc:Fallback>
      </mc:AlternateContent>
      <p:sp>
        <p:nvSpPr>
          <p:cNvPr id="17" name="内容占位符 3">
            <a:extLst>
              <a:ext uri="{FF2B5EF4-FFF2-40B4-BE49-F238E27FC236}">
                <a16:creationId xmlns:a16="http://schemas.microsoft.com/office/drawing/2014/main" id="{9AF8683D-F56F-48C6-90BD-10DFDF51262B}"/>
              </a:ext>
            </a:extLst>
          </p:cNvPr>
          <p:cNvSpPr>
            <a:spLocks noGrp="1"/>
          </p:cNvSpPr>
          <p:nvPr>
            <p:ph idx="1"/>
          </p:nvPr>
        </p:nvSpPr>
        <p:spPr>
          <a:xfrm>
            <a:off x="683568" y="2104257"/>
            <a:ext cx="5904656" cy="572782"/>
          </a:xfrm>
        </p:spPr>
        <p:txBody>
          <a:bodyPr>
            <a:normAutofit fontScale="92500" lnSpcReduction="10000"/>
          </a:bodyPr>
          <a:lstStyle/>
          <a:p>
            <a:pPr marL="0" indent="0">
              <a:buNone/>
            </a:pPr>
            <a:r>
              <a:rPr lang="zh-CN" altLang="en-US" dirty="0"/>
              <a:t>采用如下</a:t>
            </a:r>
            <a:r>
              <a:rPr lang="en-US" altLang="zh-CN" dirty="0"/>
              <a:t>4</a:t>
            </a:r>
            <a:r>
              <a:rPr lang="zh-CN" altLang="en-US" dirty="0"/>
              <a:t>轮线性逼近</a:t>
            </a:r>
          </a:p>
        </p:txBody>
      </p:sp>
      <p:sp>
        <p:nvSpPr>
          <p:cNvPr id="18" name="内容占位符 3">
            <a:extLst>
              <a:ext uri="{FF2B5EF4-FFF2-40B4-BE49-F238E27FC236}">
                <a16:creationId xmlns:a16="http://schemas.microsoft.com/office/drawing/2014/main" id="{8B81F47D-02B9-4BBF-9DA5-0A95C6C20D46}"/>
              </a:ext>
            </a:extLst>
          </p:cNvPr>
          <p:cNvSpPr txBox="1">
            <a:spLocks/>
          </p:cNvSpPr>
          <p:nvPr/>
        </p:nvSpPr>
        <p:spPr>
          <a:xfrm>
            <a:off x="539552" y="3596085"/>
            <a:ext cx="1584176" cy="572782"/>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kumimoji="0" lang="zh-CN" altLang="en-US" dirty="0"/>
              <a:t>概率为</a:t>
            </a:r>
          </a:p>
        </p:txBody>
      </p:sp>
      <p:pic>
        <p:nvPicPr>
          <p:cNvPr id="7" name="图片 6">
            <a:extLst>
              <a:ext uri="{FF2B5EF4-FFF2-40B4-BE49-F238E27FC236}">
                <a16:creationId xmlns:a16="http://schemas.microsoft.com/office/drawing/2014/main" id="{8E246B21-773F-4966-B866-5266599527DE}"/>
              </a:ext>
            </a:extLst>
          </p:cNvPr>
          <p:cNvPicPr>
            <a:picLocks noChangeAspect="1"/>
          </p:cNvPicPr>
          <p:nvPr/>
        </p:nvPicPr>
        <p:blipFill>
          <a:blip r:embed="rId6"/>
          <a:stretch>
            <a:fillRect/>
          </a:stretch>
        </p:blipFill>
        <p:spPr>
          <a:xfrm>
            <a:off x="6277964" y="1016391"/>
            <a:ext cx="2546961" cy="5159387"/>
          </a:xfrm>
          <a:prstGeom prst="rect">
            <a:avLst/>
          </a:prstGeom>
        </p:spPr>
      </p:pic>
      <p:sp>
        <p:nvSpPr>
          <p:cNvPr id="9" name="文本框 8">
            <a:extLst>
              <a:ext uri="{FF2B5EF4-FFF2-40B4-BE49-F238E27FC236}">
                <a16:creationId xmlns:a16="http://schemas.microsoft.com/office/drawing/2014/main" id="{6B3FCAEC-0DDB-472B-B698-09DB7B1EE07A}"/>
              </a:ext>
            </a:extLst>
          </p:cNvPr>
          <p:cNvSpPr txBox="1"/>
          <p:nvPr/>
        </p:nvSpPr>
        <p:spPr>
          <a:xfrm>
            <a:off x="416775" y="5751763"/>
            <a:ext cx="5763490" cy="558679"/>
          </a:xfrm>
          <a:prstGeom prst="rect">
            <a:avLst/>
          </a:prstGeom>
          <a:noFill/>
        </p:spPr>
        <p:txBody>
          <a:bodyPr wrap="square">
            <a:spAutoFit/>
          </a:bodyPr>
          <a:lstStyle/>
          <a:p>
            <a:pPr eaLnBrk="1" hangingPunct="1">
              <a:lnSpc>
                <a:spcPct val="110000"/>
              </a:lnSpc>
              <a:spcBef>
                <a:spcPts val="600"/>
              </a:spcBef>
              <a:buClr>
                <a:srgbClr val="C00000"/>
              </a:buClr>
            </a:pPr>
            <a:r>
              <a:rPr lang="zh-CN" altLang="en-US" sz="3000" b="1" dirty="0">
                <a:solidFill>
                  <a:srgbClr val="FF0000"/>
                </a:solidFill>
                <a:ea typeface="黑体" pitchFamily="49" charset="-122"/>
                <a:cs typeface="Times New Roman" pitchFamily="18" charset="0"/>
              </a:rPr>
              <a:t>多个活跃</a:t>
            </a:r>
            <a:r>
              <a:rPr lang="en-US" altLang="zh-CN" sz="3000" b="1" dirty="0">
                <a:solidFill>
                  <a:srgbClr val="FF0000"/>
                </a:solidFill>
                <a:ea typeface="黑体" pitchFamily="49" charset="-122"/>
                <a:cs typeface="Times New Roman" pitchFamily="18" charset="0"/>
              </a:rPr>
              <a:t>S</a:t>
            </a:r>
            <a:r>
              <a:rPr lang="zh-CN" altLang="en-US" sz="3000" b="1" dirty="0">
                <a:solidFill>
                  <a:srgbClr val="FF0000"/>
                </a:solidFill>
                <a:ea typeface="黑体" pitchFamily="49" charset="-122"/>
                <a:cs typeface="Times New Roman" pitchFamily="18" charset="0"/>
              </a:rPr>
              <a:t>盒？线性层不是拉线？</a:t>
            </a:r>
            <a:endParaRPr lang="en-US" altLang="zh-CN" sz="3000" b="1" dirty="0">
              <a:solidFill>
                <a:srgbClr val="FF0000"/>
              </a:solidFill>
              <a:ea typeface="黑体" pitchFamily="49" charset="-122"/>
              <a:cs typeface="Times New Roman" pitchFamily="18" charset="0"/>
            </a:endParaRPr>
          </a:p>
        </p:txBody>
      </p:sp>
    </p:spTree>
    <p:extLst>
      <p:ext uri="{BB962C8B-B14F-4D97-AF65-F5344CB8AC3E}">
        <p14:creationId xmlns:p14="http://schemas.microsoft.com/office/powerpoint/2010/main" val="910161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3022977"/>
                <a:ext cx="5976664" cy="1702167"/>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8000→8000→8000→8000→8000</m:t>
                      </m:r>
                    </m:oMath>
                  </m:oMathPara>
                </a14:m>
                <a:endParaRPr lang="en-US" altLang="zh-CN" sz="32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8000→0800→4000→8000→8000</m:t>
                      </m:r>
                    </m:oMath>
                  </m:oMathPara>
                </a14:m>
                <a:endParaRPr lang="en-US" altLang="zh-CN" sz="32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8000→8000→0800→4000→8000</m:t>
                      </m:r>
                    </m:oMath>
                  </m:oMathPara>
                </a14:m>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3022977"/>
                <a:ext cx="5976664" cy="1702167"/>
              </a:xfrm>
              <a:blipFill>
                <a:blip r:embed="rId2"/>
                <a:stretch>
                  <a:fillRect/>
                </a:stretch>
              </a:blipFill>
            </p:spPr>
            <p:txBody>
              <a:bodyPr/>
              <a:lstStyle/>
              <a:p>
                <a:r>
                  <a:rPr lang="zh-CN" altLang="en-US">
                    <a:noFill/>
                  </a:rPr>
                  <a:t> </a:t>
                </a:r>
              </a:p>
            </p:txBody>
          </p:sp>
        </mc:Fallback>
      </mc:AlternateContent>
      <p:sp>
        <p:nvSpPr>
          <p:cNvPr id="4" name="矩形: 对角圆角 3">
            <a:extLst>
              <a:ext uri="{FF2B5EF4-FFF2-40B4-BE49-F238E27FC236}">
                <a16:creationId xmlns:a16="http://schemas.microsoft.com/office/drawing/2014/main" id="{8CA7C8F9-3771-4F42-83EE-5845ED8B9B06}"/>
              </a:ext>
            </a:extLst>
          </p:cNvPr>
          <p:cNvSpPr/>
          <p:nvPr/>
        </p:nvSpPr>
        <p:spPr>
          <a:xfrm>
            <a:off x="592179" y="1242736"/>
            <a:ext cx="4248472" cy="1584176"/>
          </a:xfrm>
          <a:prstGeom prst="round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在</a:t>
            </a:r>
            <a:r>
              <a:rPr lang="en-US" altLang="zh-CN" sz="3600" dirty="0"/>
              <a:t>Cipher-D</a:t>
            </a:r>
            <a:r>
              <a:rPr lang="zh-CN" altLang="en-US" sz="3600" dirty="0"/>
              <a:t>中究竟使用的是什么？？</a:t>
            </a:r>
          </a:p>
        </p:txBody>
      </p:sp>
      <p:sp>
        <p:nvSpPr>
          <p:cNvPr id="5" name="文本框 4">
            <a:extLst>
              <a:ext uri="{FF2B5EF4-FFF2-40B4-BE49-F238E27FC236}">
                <a16:creationId xmlns:a16="http://schemas.microsoft.com/office/drawing/2014/main" id="{56B91512-EFCF-4F52-A3B9-434DA1EDA42B}"/>
              </a:ext>
            </a:extLst>
          </p:cNvPr>
          <p:cNvSpPr txBox="1"/>
          <p:nvPr/>
        </p:nvSpPr>
        <p:spPr>
          <a:xfrm>
            <a:off x="592179" y="5199765"/>
            <a:ext cx="5306888" cy="830997"/>
          </a:xfrm>
          <a:prstGeom prst="rect">
            <a:avLst/>
          </a:prstGeom>
          <a:solidFill>
            <a:schemeClr val="bg1">
              <a:lumMod val="65000"/>
            </a:schemeClr>
          </a:solidFill>
        </p:spPr>
        <p:txBody>
          <a:bodyPr wrap="square" rtlCol="0">
            <a:spAutoFit/>
          </a:bodyPr>
          <a:lstStyle/>
          <a:p>
            <a:r>
              <a:rPr lang="zh-CN" altLang="en-US" dirty="0"/>
              <a:t>上述四条线性毕竟的输入掩码和输出掩码一样！！！</a:t>
            </a:r>
          </a:p>
        </p:txBody>
      </p:sp>
      <p:pic>
        <p:nvPicPr>
          <p:cNvPr id="6" name="图形 5" descr="问号 纯色填充">
            <a:extLst>
              <a:ext uri="{FF2B5EF4-FFF2-40B4-BE49-F238E27FC236}">
                <a16:creationId xmlns:a16="http://schemas.microsoft.com/office/drawing/2014/main" id="{9D7E40B0-0376-48C5-B26F-A84908DA41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76056" y="1484784"/>
            <a:ext cx="914400" cy="914400"/>
          </a:xfrm>
          <a:prstGeom prst="rect">
            <a:avLst/>
          </a:prstGeom>
        </p:spPr>
      </p:pic>
      <p:pic>
        <p:nvPicPr>
          <p:cNvPr id="7" name="图片 6">
            <a:extLst>
              <a:ext uri="{FF2B5EF4-FFF2-40B4-BE49-F238E27FC236}">
                <a16:creationId xmlns:a16="http://schemas.microsoft.com/office/drawing/2014/main" id="{08FDCA50-1C2C-4454-A344-4FBE5D251ADD}"/>
              </a:ext>
            </a:extLst>
          </p:cNvPr>
          <p:cNvPicPr>
            <a:picLocks noChangeAspect="1"/>
          </p:cNvPicPr>
          <p:nvPr/>
        </p:nvPicPr>
        <p:blipFill>
          <a:blip r:embed="rId5"/>
          <a:stretch>
            <a:fillRect/>
          </a:stretch>
        </p:blipFill>
        <p:spPr>
          <a:xfrm>
            <a:off x="6444208" y="963877"/>
            <a:ext cx="2481325" cy="5506310"/>
          </a:xfrm>
          <a:prstGeom prst="rect">
            <a:avLst/>
          </a:prstGeom>
        </p:spPr>
      </p:pic>
    </p:spTree>
    <p:extLst>
      <p:ext uri="{BB962C8B-B14F-4D97-AF65-F5344CB8AC3E}">
        <p14:creationId xmlns:p14="http://schemas.microsoft.com/office/powerpoint/2010/main" val="1753787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FEBFC02B-4B7C-4462-9020-DEC046CAEB3A}"/>
              </a:ext>
            </a:extLst>
          </p:cNvPr>
          <p:cNvSpPr/>
          <p:nvPr/>
        </p:nvSpPr>
        <p:spPr>
          <a:xfrm>
            <a:off x="395536" y="4581128"/>
            <a:ext cx="8496944" cy="1224136"/>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06C2F7BD-830D-4CF6-8274-D2B09B6168FB}"/>
                  </a:ext>
                </a:extLst>
              </p:cNvPr>
              <p:cNvSpPr>
                <a:spLocks noGrp="1"/>
              </p:cNvSpPr>
              <p:nvPr>
                <p:ph idx="1"/>
              </p:nvPr>
            </p:nvSpPr>
            <p:spPr>
              <a:xfrm>
                <a:off x="457200" y="2897014"/>
                <a:ext cx="8229600" cy="1585103"/>
              </a:xfrm>
            </p:spPr>
            <p:txBody>
              <a:bodyPr>
                <a:normAutofit fontScale="85000" lnSpcReduction="20000"/>
              </a:bodyPr>
              <a:lstStyle/>
              <a:p>
                <a14:m>
                  <m:oMath xmlns:m="http://schemas.openxmlformats.org/officeDocument/2006/math">
                    <m:r>
                      <a:rPr lang="en-US" altLang="zh-CN" sz="2600" i="1" smtClean="0">
                        <a:latin typeface="Cambria Math" panose="02040503050406030204" pitchFamily="18" charset="0"/>
                      </a:rPr>
                      <m:t>𝛼</m:t>
                    </m:r>
                    <m:r>
                      <a:rPr lang="en-US" altLang="zh-CN" sz="2600" i="1" smtClean="0">
                        <a:latin typeface="Cambria Math" panose="02040503050406030204" pitchFamily="18" charset="0"/>
                      </a:rPr>
                      <m:t>→</m:t>
                    </m:r>
                    <m:r>
                      <a:rPr lang="en-US" altLang="zh-CN" sz="2600" i="1" smtClean="0">
                        <a:latin typeface="Cambria Math" panose="02040503050406030204" pitchFamily="18" charset="0"/>
                      </a:rPr>
                      <m:t>𝛽</m:t>
                    </m:r>
                  </m:oMath>
                </a14:m>
                <a:r>
                  <a:rPr lang="zh-CN" altLang="en-US" sz="2600" dirty="0">
                    <a:ea typeface="宋体" panose="02010600030101010101" pitchFamily="2" charset="-122"/>
                  </a:rPr>
                  <a:t>称为算法的一个线性闭包（</a:t>
                </a:r>
                <a:r>
                  <a:rPr lang="en-US" altLang="zh-CN" sz="2600" dirty="0">
                    <a:ea typeface="宋体" panose="02010600030101010101" pitchFamily="2" charset="-122"/>
                  </a:rPr>
                  <a:t>linear hull</a:t>
                </a:r>
                <a:r>
                  <a:rPr lang="zh-CN" altLang="en-US" sz="2600" dirty="0">
                    <a:ea typeface="宋体" panose="02010600030101010101" pitchFamily="2" charset="-122"/>
                  </a:rPr>
                  <a:t>）。</a:t>
                </a:r>
                <a:endParaRPr lang="en-US" altLang="zh-CN" sz="2600" dirty="0">
                  <a:ea typeface="宋体" panose="02010600030101010101" pitchFamily="2" charset="-122"/>
                </a:endParaRPr>
              </a:p>
              <a:p>
                <a:r>
                  <a:rPr lang="zh-CN" altLang="en-US" sz="2600" dirty="0">
                    <a:ea typeface="宋体" panose="02010600030101010101" pitchFamily="2" charset="-122"/>
                  </a:rPr>
                  <a:t>线性闭包的相关系数在实际中</a:t>
                </a:r>
                <a:r>
                  <a:rPr lang="zh-CN" altLang="en-US" sz="2600" dirty="0">
                    <a:solidFill>
                      <a:srgbClr val="C00000"/>
                    </a:solidFill>
                    <a:ea typeface="宋体" panose="02010600030101010101" pitchFamily="2" charset="-122"/>
                  </a:rPr>
                  <a:t>很难计算</a:t>
                </a:r>
                <a:r>
                  <a:rPr lang="zh-CN" altLang="en-US" sz="2600" dirty="0">
                    <a:ea typeface="宋体" panose="02010600030101010101" pitchFamily="2" charset="-122"/>
                  </a:rPr>
                  <a:t>，通常取相关系数绝对值</a:t>
                </a:r>
                <a:r>
                  <a:rPr lang="zh-CN" altLang="en-US" sz="2600" dirty="0">
                    <a:solidFill>
                      <a:srgbClr val="C00000"/>
                    </a:solidFill>
                    <a:ea typeface="宋体" panose="02010600030101010101" pitchFamily="2" charset="-122"/>
                  </a:rPr>
                  <a:t>最大的一条或多条线性逼近的相关系数作为线性闭包相关系数的近似值使用</a:t>
                </a:r>
                <a:r>
                  <a:rPr lang="zh-CN" altLang="en-US" sz="2600" dirty="0">
                    <a:ea typeface="宋体" panose="02010600030101010101" pitchFamily="2" charset="-122"/>
                  </a:rPr>
                  <a:t>。</a:t>
                </a:r>
              </a:p>
            </p:txBody>
          </p:sp>
        </mc:Choice>
        <mc:Fallback xmlns="">
          <p:sp>
            <p:nvSpPr>
              <p:cNvPr id="4" name="内容占位符 2">
                <a:extLst>
                  <a:ext uri="{FF2B5EF4-FFF2-40B4-BE49-F238E27FC236}">
                    <a16:creationId xmlns:a16="http://schemas.microsoft.com/office/drawing/2014/main" id="{06C2F7BD-830D-4CF6-8274-D2B09B6168FB}"/>
                  </a:ext>
                </a:extLst>
              </p:cNvPr>
              <p:cNvSpPr>
                <a:spLocks noGrp="1" noRot="1" noChangeAspect="1" noMove="1" noResize="1" noEditPoints="1" noAdjustHandles="1" noChangeArrowheads="1" noChangeShapeType="1" noTextEdit="1"/>
              </p:cNvSpPr>
              <p:nvPr>
                <p:ph idx="1"/>
              </p:nvPr>
            </p:nvSpPr>
            <p:spPr>
              <a:xfrm>
                <a:off x="457200" y="2897014"/>
                <a:ext cx="8229600" cy="1585103"/>
              </a:xfrm>
              <a:blipFill>
                <a:blip r:embed="rId2"/>
                <a:stretch>
                  <a:fillRect l="-815" t="-3846" r="-963" b="-1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F0F893C-2323-465F-BC9F-62CB6BA62B7D}"/>
                  </a:ext>
                </a:extLst>
              </p:cNvPr>
              <p:cNvSpPr txBox="1"/>
              <p:nvPr/>
            </p:nvSpPr>
            <p:spPr>
              <a:xfrm>
                <a:off x="899592" y="1412776"/>
                <a:ext cx="6948264" cy="1405962"/>
              </a:xfrm>
              <a:prstGeom prst="rect">
                <a:avLst/>
              </a:prstGeom>
              <a:solidFill>
                <a:schemeClr val="bg1">
                  <a:lumMod val="6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r>
                            <a:rPr lang="en-US" altLang="zh-CN" sz="2400" b="0" i="1" smtClean="0">
                              <a:latin typeface="Cambria Math" panose="02040503050406030204" pitchFamily="18" charset="0"/>
                            </a:rPr>
                            <m:t>𝑐</m:t>
                          </m:r>
                        </m:fName>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𝛼</m:t>
                              </m:r>
                              <m:r>
                                <a:rPr lang="en-US" altLang="zh-CN" sz="2400" i="1">
                                  <a:latin typeface="Cambria Math" panose="02040503050406030204" pitchFamily="18" charset="0"/>
                                </a:rPr>
                                <m:t>→</m:t>
                              </m:r>
                              <m:r>
                                <a:rPr lang="en-US" altLang="zh-CN" sz="2400" i="1">
                                  <a:latin typeface="Cambria Math" panose="02040503050406030204" pitchFamily="18" charset="0"/>
                                </a:rPr>
                                <m:t>𝛽</m:t>
                              </m:r>
                            </m:e>
                          </m:d>
                        </m:e>
                      </m:func>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𝑖</m:t>
                              </m:r>
                            </m:sub>
                          </m:sSub>
                        </m:sub>
                        <m:sup/>
                        <m:e>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rPr>
                            <m:t>[</m:t>
                          </m:r>
                          <m:r>
                            <a:rPr lang="en-US" altLang="zh-CN" sz="2400" i="1">
                              <a:latin typeface="Cambria Math" panose="02040503050406030204" pitchFamily="18" charset="0"/>
                            </a:rPr>
                            <m:t>𝛼</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𝛽</m:t>
                          </m:r>
                          <m:r>
                            <a:rPr lang="en-US" altLang="zh-CN" sz="2400" i="1">
                              <a:latin typeface="Cambria Math" panose="02040503050406030204" pitchFamily="18" charset="0"/>
                            </a:rPr>
                            <m:t>]</m:t>
                          </m:r>
                        </m:e>
                      </m:nary>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mc:Choice>
        <mc:Fallback xmlns="">
          <p:sp>
            <p:nvSpPr>
              <p:cNvPr id="5" name="文本框 4">
                <a:extLst>
                  <a:ext uri="{FF2B5EF4-FFF2-40B4-BE49-F238E27FC236}">
                    <a16:creationId xmlns:a16="http://schemas.microsoft.com/office/drawing/2014/main" id="{2F0F893C-2323-465F-BC9F-62CB6BA62B7D}"/>
                  </a:ext>
                </a:extLst>
              </p:cNvPr>
              <p:cNvSpPr txBox="1">
                <a:spLocks noRot="1" noChangeAspect="1" noMove="1" noResize="1" noEditPoints="1" noAdjustHandles="1" noChangeArrowheads="1" noChangeShapeType="1" noTextEdit="1"/>
              </p:cNvSpPr>
              <p:nvPr/>
            </p:nvSpPr>
            <p:spPr>
              <a:xfrm>
                <a:off x="899592" y="1412776"/>
                <a:ext cx="6948264" cy="140596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3265F789-CBD4-4128-B559-AE2609F9858F}"/>
                  </a:ext>
                </a:extLst>
              </p:cNvPr>
              <p:cNvSpPr txBox="1">
                <a:spLocks/>
              </p:cNvSpPr>
              <p:nvPr/>
            </p:nvSpPr>
            <p:spPr>
              <a:xfrm>
                <a:off x="536966" y="4634466"/>
                <a:ext cx="8214084" cy="828092"/>
              </a:xfrm>
              <a:prstGeom prst="rect">
                <a:avLst/>
              </a:prstGeom>
            </p:spPr>
            <p:txBody>
              <a:bodyPr vert="horz" lIns="91440" tIns="45720" rIns="91440" bIns="45720" rtlCol="0">
                <a:noAutofit/>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kumimoji="0" lang="zh-CN" altLang="en-US" sz="2000" u="sng" dirty="0">
                    <a:solidFill>
                      <a:srgbClr val="C00000"/>
                    </a:solidFill>
                  </a:rPr>
                  <a:t>寻找相关系数最大的线性逼近是评估分组密码抵抗线性攻击的关键</a:t>
                </a:r>
                <a:r>
                  <a:rPr kumimoji="0" lang="zh-CN" altLang="en-US" sz="2000" dirty="0">
                    <a:solidFill>
                      <a:srgbClr val="C00000"/>
                    </a:solidFill>
                  </a:rPr>
                  <a:t>。如果相关系数的平方大于</a:t>
                </a:r>
                <a14:m>
                  <m:oMath xmlns:m="http://schemas.openxmlformats.org/officeDocument/2006/math">
                    <m:sSup>
                      <m:sSupPr>
                        <m:ctrlPr>
                          <a:rPr kumimoji="0" lang="en-US" altLang="zh-CN" sz="2000" b="1" i="1" smtClean="0">
                            <a:solidFill>
                              <a:srgbClr val="C00000"/>
                            </a:solidFill>
                            <a:latin typeface="Cambria Math" panose="02040503050406030204" pitchFamily="18" charset="0"/>
                          </a:rPr>
                        </m:ctrlPr>
                      </m:sSupPr>
                      <m:e>
                        <m:r>
                          <a:rPr kumimoji="0" lang="en-US" altLang="zh-CN" sz="2000" b="1" i="1" smtClean="0">
                            <a:solidFill>
                              <a:srgbClr val="C00000"/>
                            </a:solidFill>
                            <a:latin typeface="Cambria Math" panose="02040503050406030204" pitchFamily="18" charset="0"/>
                          </a:rPr>
                          <m:t>𝟐</m:t>
                        </m:r>
                      </m:e>
                      <m:sup>
                        <m:r>
                          <a:rPr kumimoji="0" lang="en-US" altLang="zh-CN" sz="2000" b="1" i="1" smtClean="0">
                            <a:solidFill>
                              <a:srgbClr val="C00000"/>
                            </a:solidFill>
                            <a:latin typeface="Cambria Math" panose="02040503050406030204" pitchFamily="18" charset="0"/>
                          </a:rPr>
                          <m:t>−</m:t>
                        </m:r>
                        <m:r>
                          <a:rPr kumimoji="0" lang="en-US" altLang="zh-CN" sz="2000" b="1" i="1" smtClean="0">
                            <a:solidFill>
                              <a:srgbClr val="C00000"/>
                            </a:solidFill>
                            <a:latin typeface="Cambria Math" panose="02040503050406030204" pitchFamily="18" charset="0"/>
                          </a:rPr>
                          <m:t>𝒏</m:t>
                        </m:r>
                      </m:sup>
                    </m:sSup>
                  </m:oMath>
                </a14:m>
                <a:r>
                  <a:rPr kumimoji="0" lang="zh-CN" altLang="en-US" sz="2000" dirty="0">
                    <a:solidFill>
                      <a:srgbClr val="C00000"/>
                    </a:solidFill>
                  </a:rPr>
                  <a:t>的最长线性逼近为</a:t>
                </a:r>
                <a14:m>
                  <m:oMath xmlns:m="http://schemas.openxmlformats.org/officeDocument/2006/math">
                    <m:r>
                      <a:rPr kumimoji="0" lang="en-US" altLang="zh-CN" sz="2000" b="1" i="0" smtClean="0">
                        <a:solidFill>
                          <a:srgbClr val="C00000"/>
                        </a:solidFill>
                        <a:latin typeface="Cambria Math" panose="02040503050406030204" pitchFamily="18" charset="0"/>
                      </a:rPr>
                      <m:t> </m:t>
                    </m:r>
                    <m:r>
                      <a:rPr kumimoji="0" lang="en-US" altLang="zh-CN" sz="2000" b="1" i="1" smtClean="0">
                        <a:solidFill>
                          <a:srgbClr val="C00000"/>
                        </a:solidFill>
                        <a:latin typeface="Cambria Math" panose="02040503050406030204" pitchFamily="18" charset="0"/>
                      </a:rPr>
                      <m:t>𝒓</m:t>
                    </m:r>
                    <m:r>
                      <a:rPr kumimoji="0" lang="en-US" altLang="zh-CN" sz="2000" b="1" i="1" smtClean="0">
                        <a:solidFill>
                          <a:srgbClr val="C00000"/>
                        </a:solidFill>
                        <a:latin typeface="Cambria Math" panose="02040503050406030204" pitchFamily="18" charset="0"/>
                      </a:rPr>
                      <m:t> </m:t>
                    </m:r>
                  </m:oMath>
                </a14:m>
                <a:r>
                  <a:rPr kumimoji="0" lang="zh-CN" altLang="en-US" sz="2000" dirty="0">
                    <a:solidFill>
                      <a:srgbClr val="C00000"/>
                    </a:solidFill>
                  </a:rPr>
                  <a:t>轮，则至少说明</a:t>
                </a:r>
                <a14:m>
                  <m:oMath xmlns:m="http://schemas.openxmlformats.org/officeDocument/2006/math">
                    <m:r>
                      <a:rPr kumimoji="0" lang="en-US" altLang="zh-CN" sz="2000" b="1" i="0" smtClean="0">
                        <a:solidFill>
                          <a:srgbClr val="C00000"/>
                        </a:solidFill>
                        <a:latin typeface="Cambria Math" panose="02040503050406030204" pitchFamily="18" charset="0"/>
                      </a:rPr>
                      <m:t> </m:t>
                    </m:r>
                    <m:r>
                      <a:rPr kumimoji="0" lang="en-US" altLang="zh-CN" sz="2000" b="1" i="1" smtClean="0">
                        <a:solidFill>
                          <a:srgbClr val="C00000"/>
                        </a:solidFill>
                        <a:latin typeface="Cambria Math" panose="02040503050406030204" pitchFamily="18" charset="0"/>
                      </a:rPr>
                      <m:t>𝒓</m:t>
                    </m:r>
                    <m:r>
                      <a:rPr kumimoji="0" lang="en-US" altLang="zh-CN" sz="2000" b="1" i="1" smtClean="0">
                        <a:solidFill>
                          <a:srgbClr val="C00000"/>
                        </a:solidFill>
                        <a:latin typeface="Cambria Math" panose="02040503050406030204" pitchFamily="18" charset="0"/>
                      </a:rPr>
                      <m:t> </m:t>
                    </m:r>
                  </m:oMath>
                </a14:m>
                <a:r>
                  <a:rPr kumimoji="0" lang="zh-CN" altLang="en-US" sz="2000" dirty="0">
                    <a:solidFill>
                      <a:srgbClr val="C00000"/>
                    </a:solidFill>
                  </a:rPr>
                  <a:t>轮算法不安全！！</a:t>
                </a:r>
              </a:p>
            </p:txBody>
          </p:sp>
        </mc:Choice>
        <mc:Fallback xmlns="">
          <p:sp>
            <p:nvSpPr>
              <p:cNvPr id="6" name="内容占位符 2">
                <a:extLst>
                  <a:ext uri="{FF2B5EF4-FFF2-40B4-BE49-F238E27FC236}">
                    <a16:creationId xmlns:a16="http://schemas.microsoft.com/office/drawing/2014/main" id="{3265F789-CBD4-4128-B559-AE2609F9858F}"/>
                  </a:ext>
                </a:extLst>
              </p:cNvPr>
              <p:cNvSpPr txBox="1">
                <a:spLocks noRot="1" noChangeAspect="1" noMove="1" noResize="1" noEditPoints="1" noAdjustHandles="1" noChangeArrowheads="1" noChangeShapeType="1" noTextEdit="1"/>
              </p:cNvSpPr>
              <p:nvPr/>
            </p:nvSpPr>
            <p:spPr>
              <a:xfrm>
                <a:off x="536966" y="4634466"/>
                <a:ext cx="8214084" cy="828092"/>
              </a:xfrm>
              <a:prstGeom prst="rect">
                <a:avLst/>
              </a:prstGeom>
              <a:blipFill>
                <a:blip r:embed="rId4"/>
                <a:stretch>
                  <a:fillRect l="-742" t="-2206" b="-507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6148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a:extLst>
              <a:ext uri="{FF2B5EF4-FFF2-40B4-BE49-F238E27FC236}">
                <a16:creationId xmlns:a16="http://schemas.microsoft.com/office/drawing/2014/main" id="{09EC07D9-74D2-40BC-B012-CA271F6000BC}"/>
              </a:ext>
            </a:extLst>
          </p:cNvPr>
          <p:cNvSpPr/>
          <p:nvPr/>
        </p:nvSpPr>
        <p:spPr>
          <a:xfrm>
            <a:off x="3972330" y="2597984"/>
            <a:ext cx="4582380" cy="3711335"/>
          </a:xfrm>
          <a:prstGeom prst="roundRect">
            <a:avLst>
              <a:gd name="adj" fmla="val 64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5BAC74CF-BAD6-4619-9BDA-7F5A48301F8B}"/>
              </a:ext>
            </a:extLst>
          </p:cNvPr>
          <p:cNvSpPr/>
          <p:nvPr/>
        </p:nvSpPr>
        <p:spPr>
          <a:xfrm>
            <a:off x="539552" y="2597985"/>
            <a:ext cx="2808312" cy="3711335"/>
          </a:xfrm>
          <a:prstGeom prst="roundRect">
            <a:avLst>
              <a:gd name="adj" fmla="val 72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677B4E9E-A8B8-44A4-833D-2DAA8C5154B3}"/>
              </a:ext>
            </a:extLst>
          </p:cNvPr>
          <p:cNvSpPr>
            <a:spLocks noGrp="1"/>
          </p:cNvSpPr>
          <p:nvPr>
            <p:ph idx="1"/>
          </p:nvPr>
        </p:nvSpPr>
        <p:spPr>
          <a:xfrm>
            <a:off x="1547664" y="1196752"/>
            <a:ext cx="6649616" cy="1152128"/>
          </a:xfrm>
          <a:ln w="28575">
            <a:solidFill>
              <a:schemeClr val="tx1"/>
            </a:solidFill>
          </a:ln>
        </p:spPr>
        <p:txBody>
          <a:bodyPr>
            <a:normAutofit lnSpcReduction="10000"/>
          </a:bodyPr>
          <a:lstStyle/>
          <a:p>
            <a:pPr marL="0" indent="0">
              <a:buNone/>
            </a:pPr>
            <a:r>
              <a:rPr lang="zh-CN" altLang="en-US" dirty="0"/>
              <a:t>差分和线性分析本质上是在寻找可以与随机性质进行区分的统计特性。</a:t>
            </a:r>
            <a:endParaRPr lang="en-US" altLang="zh-CN" dirty="0"/>
          </a:p>
        </p:txBody>
      </p:sp>
      <p:sp>
        <p:nvSpPr>
          <p:cNvPr id="4" name="文本框 3">
            <a:extLst>
              <a:ext uri="{FF2B5EF4-FFF2-40B4-BE49-F238E27FC236}">
                <a16:creationId xmlns:a16="http://schemas.microsoft.com/office/drawing/2014/main" id="{895FB65C-6039-41BA-BBA5-E5C6966938AA}"/>
              </a:ext>
            </a:extLst>
          </p:cNvPr>
          <p:cNvSpPr txBox="1"/>
          <p:nvPr/>
        </p:nvSpPr>
        <p:spPr>
          <a:xfrm>
            <a:off x="323528" y="1412776"/>
            <a:ext cx="1368152" cy="584775"/>
          </a:xfrm>
          <a:prstGeom prst="rect">
            <a:avLst/>
          </a:prstGeom>
          <a:noFill/>
        </p:spPr>
        <p:txBody>
          <a:bodyPr wrap="square" rtlCol="0">
            <a:spAutoFit/>
          </a:bodyPr>
          <a:lstStyle/>
          <a:p>
            <a:r>
              <a:rPr lang="zh-CN" altLang="en-US" sz="3200" b="1" dirty="0">
                <a:solidFill>
                  <a:srgbClr val="FF0000"/>
                </a:solidFill>
                <a:ea typeface="黑体" pitchFamily="49" charset="-122"/>
                <a:cs typeface="Times New Roman" pitchFamily="18" charset="0"/>
              </a:rPr>
              <a:t>总结</a:t>
            </a:r>
            <a:endParaRPr lang="en-US" altLang="zh-CN" sz="3200" b="1" dirty="0">
              <a:solidFill>
                <a:srgbClr val="FF0000"/>
              </a:solidFill>
              <a:ea typeface="黑体" pitchFamily="49" charset="-122"/>
              <a:cs typeface="Times New Roman" pitchFamily="18" charset="0"/>
            </a:endParaRPr>
          </a:p>
        </p:txBody>
      </p:sp>
      <p:sp>
        <p:nvSpPr>
          <p:cNvPr id="5" name="矩形 4">
            <a:extLst>
              <a:ext uri="{FF2B5EF4-FFF2-40B4-BE49-F238E27FC236}">
                <a16:creationId xmlns:a16="http://schemas.microsoft.com/office/drawing/2014/main" id="{81D347DA-132F-4EB7-A240-F6712EE0E113}"/>
              </a:ext>
            </a:extLst>
          </p:cNvPr>
          <p:cNvSpPr/>
          <p:nvPr/>
        </p:nvSpPr>
        <p:spPr>
          <a:xfrm>
            <a:off x="1141748" y="3689504"/>
            <a:ext cx="1620180" cy="164245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E</a:t>
            </a:r>
            <a:endParaRPr lang="zh-CN" altLang="en-US" sz="3600" dirty="0"/>
          </a:p>
        </p:txBody>
      </p:sp>
      <p:sp>
        <p:nvSpPr>
          <p:cNvPr id="6" name="文本框 5">
            <a:extLst>
              <a:ext uri="{FF2B5EF4-FFF2-40B4-BE49-F238E27FC236}">
                <a16:creationId xmlns:a16="http://schemas.microsoft.com/office/drawing/2014/main" id="{1D346BA9-D50A-4B20-A7F4-CA8715BEA756}"/>
              </a:ext>
            </a:extLst>
          </p:cNvPr>
          <p:cNvSpPr txBox="1"/>
          <p:nvPr/>
        </p:nvSpPr>
        <p:spPr>
          <a:xfrm>
            <a:off x="1222051" y="3239483"/>
            <a:ext cx="1656184" cy="461665"/>
          </a:xfrm>
          <a:prstGeom prst="rect">
            <a:avLst/>
          </a:prstGeom>
          <a:noFill/>
        </p:spPr>
        <p:txBody>
          <a:bodyPr wrap="square" rtlCol="0">
            <a:spAutoFit/>
          </a:bodyPr>
          <a:lstStyle/>
          <a:p>
            <a:r>
              <a:rPr lang="zh-CN" altLang="en-US" dirty="0"/>
              <a:t>湖北大学</a:t>
            </a:r>
          </a:p>
        </p:txBody>
      </p:sp>
      <p:sp>
        <p:nvSpPr>
          <p:cNvPr id="7" name="文本框 6">
            <a:extLst>
              <a:ext uri="{FF2B5EF4-FFF2-40B4-BE49-F238E27FC236}">
                <a16:creationId xmlns:a16="http://schemas.microsoft.com/office/drawing/2014/main" id="{80327CEC-2F56-4E6C-B387-8815E1D179E2}"/>
              </a:ext>
            </a:extLst>
          </p:cNvPr>
          <p:cNvSpPr txBox="1"/>
          <p:nvPr/>
        </p:nvSpPr>
        <p:spPr>
          <a:xfrm>
            <a:off x="1222051" y="5343599"/>
            <a:ext cx="1440160" cy="461665"/>
          </a:xfrm>
          <a:prstGeom prst="rect">
            <a:avLst/>
          </a:prstGeom>
          <a:noFill/>
        </p:spPr>
        <p:txBody>
          <a:bodyPr wrap="square" rtlCol="0">
            <a:spAutoFit/>
          </a:bodyPr>
          <a:lstStyle/>
          <a:p>
            <a:r>
              <a:rPr lang="zh-CN" altLang="en-US" dirty="0"/>
              <a:t>********</a:t>
            </a:r>
          </a:p>
        </p:txBody>
      </p:sp>
      <p:sp>
        <p:nvSpPr>
          <p:cNvPr id="8" name="矩形 7">
            <a:extLst>
              <a:ext uri="{FF2B5EF4-FFF2-40B4-BE49-F238E27FC236}">
                <a16:creationId xmlns:a16="http://schemas.microsoft.com/office/drawing/2014/main" id="{8392B3A8-DE28-4108-BC3F-729F85CC7E40}"/>
              </a:ext>
            </a:extLst>
          </p:cNvPr>
          <p:cNvSpPr/>
          <p:nvPr/>
        </p:nvSpPr>
        <p:spPr>
          <a:xfrm>
            <a:off x="4314056" y="4627727"/>
            <a:ext cx="1620180" cy="8640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E</a:t>
            </a:r>
            <a:r>
              <a:rPr lang="en-US" altLang="zh-CN" sz="1800" dirty="0"/>
              <a:t>2</a:t>
            </a:r>
            <a:endParaRPr lang="zh-CN" altLang="en-US" sz="3600" dirty="0"/>
          </a:p>
        </p:txBody>
      </p:sp>
      <p:sp>
        <p:nvSpPr>
          <p:cNvPr id="9" name="矩形 8">
            <a:extLst>
              <a:ext uri="{FF2B5EF4-FFF2-40B4-BE49-F238E27FC236}">
                <a16:creationId xmlns:a16="http://schemas.microsoft.com/office/drawing/2014/main" id="{93A4A8DC-8953-4639-8642-2722622AED05}"/>
              </a:ext>
            </a:extLst>
          </p:cNvPr>
          <p:cNvSpPr/>
          <p:nvPr/>
        </p:nvSpPr>
        <p:spPr>
          <a:xfrm>
            <a:off x="4283968" y="3057387"/>
            <a:ext cx="1620180" cy="8640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E</a:t>
            </a:r>
            <a:r>
              <a:rPr lang="en-US" altLang="zh-CN" sz="1800" dirty="0"/>
              <a:t>1</a:t>
            </a:r>
            <a:endParaRPr lang="zh-CN" altLang="en-US" sz="3600" dirty="0"/>
          </a:p>
        </p:txBody>
      </p:sp>
      <p:sp>
        <p:nvSpPr>
          <p:cNvPr id="18" name="椭圆 17">
            <a:extLst>
              <a:ext uri="{FF2B5EF4-FFF2-40B4-BE49-F238E27FC236}">
                <a16:creationId xmlns:a16="http://schemas.microsoft.com/office/drawing/2014/main" id="{5AF9CD81-7E83-4A6A-87DC-BBD78DBE9A61}"/>
              </a:ext>
            </a:extLst>
          </p:cNvPr>
          <p:cNvSpPr/>
          <p:nvPr/>
        </p:nvSpPr>
        <p:spPr>
          <a:xfrm>
            <a:off x="4355976" y="4044904"/>
            <a:ext cx="1468613" cy="50021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022FE57-8E32-4AA4-B0AB-7F9B3A2B8E0A}"/>
              </a:ext>
            </a:extLst>
          </p:cNvPr>
          <p:cNvSpPr txBox="1"/>
          <p:nvPr/>
        </p:nvSpPr>
        <p:spPr>
          <a:xfrm>
            <a:off x="4355976" y="2597985"/>
            <a:ext cx="1656184" cy="461665"/>
          </a:xfrm>
          <a:prstGeom prst="rect">
            <a:avLst/>
          </a:prstGeom>
          <a:noFill/>
        </p:spPr>
        <p:txBody>
          <a:bodyPr wrap="square" rtlCol="0">
            <a:spAutoFit/>
          </a:bodyPr>
          <a:lstStyle/>
          <a:p>
            <a:r>
              <a:rPr lang="zh-CN" altLang="en-US" dirty="0"/>
              <a:t>湖北大学</a:t>
            </a:r>
          </a:p>
        </p:txBody>
      </p:sp>
      <p:sp>
        <p:nvSpPr>
          <p:cNvPr id="11" name="文本框 10">
            <a:extLst>
              <a:ext uri="{FF2B5EF4-FFF2-40B4-BE49-F238E27FC236}">
                <a16:creationId xmlns:a16="http://schemas.microsoft.com/office/drawing/2014/main" id="{EC85EB81-F10A-489A-87C0-F47EFED9B505}"/>
              </a:ext>
            </a:extLst>
          </p:cNvPr>
          <p:cNvSpPr txBox="1"/>
          <p:nvPr/>
        </p:nvSpPr>
        <p:spPr>
          <a:xfrm>
            <a:off x="4384429" y="4044904"/>
            <a:ext cx="1656184" cy="461665"/>
          </a:xfrm>
          <a:prstGeom prst="rect">
            <a:avLst/>
          </a:prstGeom>
          <a:noFill/>
        </p:spPr>
        <p:txBody>
          <a:bodyPr wrap="square" rtlCol="0">
            <a:spAutoFit/>
          </a:bodyPr>
          <a:lstStyle/>
          <a:p>
            <a:r>
              <a:rPr lang="zh-CN" altLang="en-US" dirty="0"/>
              <a:t>湖**大**</a:t>
            </a:r>
          </a:p>
        </p:txBody>
      </p:sp>
      <p:sp>
        <p:nvSpPr>
          <p:cNvPr id="12" name="文本框 11">
            <a:extLst>
              <a:ext uri="{FF2B5EF4-FFF2-40B4-BE49-F238E27FC236}">
                <a16:creationId xmlns:a16="http://schemas.microsoft.com/office/drawing/2014/main" id="{894A628C-A35E-4EB8-A5A3-E99D81762D2F}"/>
              </a:ext>
            </a:extLst>
          </p:cNvPr>
          <p:cNvSpPr txBox="1"/>
          <p:nvPr/>
        </p:nvSpPr>
        <p:spPr>
          <a:xfrm>
            <a:off x="4384429" y="5574431"/>
            <a:ext cx="1440160" cy="461665"/>
          </a:xfrm>
          <a:prstGeom prst="rect">
            <a:avLst/>
          </a:prstGeom>
          <a:noFill/>
        </p:spPr>
        <p:txBody>
          <a:bodyPr wrap="square" rtlCol="0">
            <a:spAutoFit/>
          </a:bodyPr>
          <a:lstStyle/>
          <a:p>
            <a:r>
              <a:rPr lang="zh-CN" altLang="en-US" dirty="0"/>
              <a:t>********</a:t>
            </a:r>
          </a:p>
        </p:txBody>
      </p:sp>
      <p:sp>
        <p:nvSpPr>
          <p:cNvPr id="13" name="箭头: 下 12">
            <a:extLst>
              <a:ext uri="{FF2B5EF4-FFF2-40B4-BE49-F238E27FC236}">
                <a16:creationId xmlns:a16="http://schemas.microsoft.com/office/drawing/2014/main" id="{B125BE93-9A36-42AD-B32E-04BAFA353BFF}"/>
              </a:ext>
            </a:extLst>
          </p:cNvPr>
          <p:cNvSpPr/>
          <p:nvPr/>
        </p:nvSpPr>
        <p:spPr>
          <a:xfrm rot="5400000">
            <a:off x="6228184" y="4699735"/>
            <a:ext cx="432048" cy="72008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17CF685-7D0B-4B6C-9200-F26B6F7ED939}"/>
              </a:ext>
            </a:extLst>
          </p:cNvPr>
          <p:cNvSpPr txBox="1"/>
          <p:nvPr/>
        </p:nvSpPr>
        <p:spPr>
          <a:xfrm>
            <a:off x="6901484" y="4804650"/>
            <a:ext cx="1152128" cy="461665"/>
          </a:xfrm>
          <a:prstGeom prst="rect">
            <a:avLst/>
          </a:prstGeom>
          <a:noFill/>
        </p:spPr>
        <p:txBody>
          <a:bodyPr wrap="square" rtlCol="0">
            <a:spAutoFit/>
          </a:bodyPr>
          <a:lstStyle/>
          <a:p>
            <a:r>
              <a:rPr lang="zh-CN" altLang="en-US" dirty="0"/>
              <a:t>猜密钥</a:t>
            </a:r>
          </a:p>
        </p:txBody>
      </p:sp>
      <p:cxnSp>
        <p:nvCxnSpPr>
          <p:cNvPr id="20" name="直接箭头连接符 19">
            <a:extLst>
              <a:ext uri="{FF2B5EF4-FFF2-40B4-BE49-F238E27FC236}">
                <a16:creationId xmlns:a16="http://schemas.microsoft.com/office/drawing/2014/main" id="{C98CC002-EB45-4070-8669-D50904BBEDAE}"/>
              </a:ext>
            </a:extLst>
          </p:cNvPr>
          <p:cNvCxnSpPr>
            <a:cxnSpLocks/>
          </p:cNvCxnSpPr>
          <p:nvPr/>
        </p:nvCxnSpPr>
        <p:spPr>
          <a:xfrm flipH="1">
            <a:off x="5904148" y="3732813"/>
            <a:ext cx="738661" cy="43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EB351CC-F71D-4CD1-89BA-3C831795AC98}"/>
              </a:ext>
            </a:extLst>
          </p:cNvPr>
          <p:cNvSpPr txBox="1"/>
          <p:nvPr/>
        </p:nvSpPr>
        <p:spPr>
          <a:xfrm>
            <a:off x="6660900" y="3274634"/>
            <a:ext cx="1798864" cy="830997"/>
          </a:xfrm>
          <a:prstGeom prst="rect">
            <a:avLst/>
          </a:prstGeom>
          <a:noFill/>
          <a:ln>
            <a:solidFill>
              <a:schemeClr val="tx1"/>
            </a:solidFill>
          </a:ln>
        </p:spPr>
        <p:txBody>
          <a:bodyPr wrap="square" rtlCol="0">
            <a:spAutoFit/>
          </a:bodyPr>
          <a:lstStyle/>
          <a:p>
            <a:r>
              <a:rPr lang="zh-CN" altLang="en-US" dirty="0"/>
              <a:t>不均匀的统计特性</a:t>
            </a:r>
          </a:p>
        </p:txBody>
      </p:sp>
    </p:spTree>
    <p:extLst>
      <p:ext uri="{BB962C8B-B14F-4D97-AF65-F5344CB8AC3E}">
        <p14:creationId xmlns:p14="http://schemas.microsoft.com/office/powerpoint/2010/main" val="23885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6388" y="1124744"/>
                <a:ext cx="7139136" cy="864096"/>
              </a:xfrm>
            </p:spPr>
            <p:txBody>
              <a:bodyPr>
                <a:normAutofit/>
              </a:bodyPr>
              <a:lstStyle/>
              <a:p>
                <a:pPr>
                  <a:spcBef>
                    <a:spcPts val="600"/>
                  </a:spcBef>
                  <a:spcAft>
                    <a:spcPts val="1200"/>
                  </a:spcAft>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如果</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𝑚</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𝑚</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r>
                      <a:rPr lang="en-US" altLang="zh-CN" sz="3200" b="0" i="0" smtClean="0">
                        <a:latin typeface="Cambria Math" panose="02040503050406030204" pitchFamily="18" charset="0"/>
                      </a:rPr>
                      <m:t>,</m:t>
                    </m:r>
                  </m:oMath>
                </a14:m>
                <a:endParaRPr lang="en-US" altLang="zh-CN" sz="3200" b="0" i="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600"/>
                  </a:spcBef>
                  <a:spcAft>
                    <a:spcPts val="1200"/>
                  </a:spcAft>
                  <a:buNone/>
                </a:pPr>
                <a:endParaRPr lang="en-US" altLang="zh-CN" sz="3200" b="0" dirty="0">
                  <a:latin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6388" y="1124744"/>
                <a:ext cx="7139136" cy="864096"/>
              </a:xfrm>
              <a:blipFill>
                <a:blip r:embed="rId2"/>
                <a:stretch>
                  <a:fillRect l="-1877" t="-70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3AB30FD1-137F-4D45-BE39-B712FE2AD9B5}"/>
                  </a:ext>
                </a:extLst>
              </p:cNvPr>
              <p:cNvSpPr txBox="1">
                <a:spLocks/>
              </p:cNvSpPr>
              <p:nvPr/>
            </p:nvSpPr>
            <p:spPr>
              <a:xfrm>
                <a:off x="632034" y="3140968"/>
                <a:ext cx="8229600" cy="2736304"/>
              </a:xfrm>
              <a:prstGeom prst="rect">
                <a:avLst/>
              </a:prstGeom>
            </p:spPr>
            <p:txBody>
              <a:bodyPr vert="horz" lIns="91440" tIns="45720" rIns="91440" bIns="45720" rtlCol="0">
                <a:normAutofit/>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kumimoji="0" lang="zh-CN" altLang="en-US" dirty="0">
                    <a:ea typeface="宋体" panose="02010600030101010101" pitchFamily="2" charset="-122"/>
                  </a:rPr>
                  <a:t>密文的异或等于明文的异或</a:t>
                </a:r>
                <a:endParaRPr kumimoji="0" lang="en-US" altLang="zh-CN" dirty="0">
                  <a:ea typeface="宋体" panose="02010600030101010101" pitchFamily="2" charset="-122"/>
                </a:endParaRPr>
              </a:p>
              <a:p>
                <a:pPr fontAlgn="auto">
                  <a:spcAft>
                    <a:spcPts val="0"/>
                  </a:spcAft>
                </a:pPr>
                <a:r>
                  <a:rPr kumimoji="0" lang="zh-CN" altLang="en-US" dirty="0">
                    <a:ea typeface="宋体" panose="02010600030101010101" pitchFamily="2" charset="-122"/>
                  </a:rPr>
                  <a:t>把明文的异或</a:t>
                </a:r>
                <a14:m>
                  <m:oMath xmlns:m="http://schemas.openxmlformats.org/officeDocument/2006/math">
                    <m:sSub>
                      <m:sSubPr>
                        <m:ctrlPr>
                          <a:rPr kumimoji="0" lang="en-US" altLang="zh-CN" i="1">
                            <a:latin typeface="Cambria Math" panose="02040503050406030204" pitchFamily="18" charset="0"/>
                            <a:ea typeface="宋体" panose="02010600030101010101" pitchFamily="2" charset="-122"/>
                          </a:rPr>
                        </m:ctrlPr>
                      </m:sSubPr>
                      <m:e>
                        <m:r>
                          <a:rPr kumimoji="0" lang="en-US" altLang="zh-CN">
                            <a:latin typeface="Cambria Math" panose="02040503050406030204" pitchFamily="18" charset="0"/>
                            <a:ea typeface="宋体" panose="02010600030101010101" pitchFamily="2" charset="-122"/>
                          </a:rPr>
                          <m:t>𝑚</m:t>
                        </m:r>
                      </m:e>
                      <m:sub>
                        <m:r>
                          <a:rPr kumimoji="0" lang="en-US" altLang="zh-CN">
                            <a:latin typeface="Cambria Math" panose="02040503050406030204" pitchFamily="18" charset="0"/>
                            <a:ea typeface="宋体" panose="02010600030101010101" pitchFamily="2" charset="-122"/>
                          </a:rPr>
                          <m:t>1</m:t>
                        </m:r>
                      </m:sub>
                    </m:sSub>
                    <m:r>
                      <a:rPr kumimoji="0" lang="en-US" altLang="zh-CN">
                        <a:latin typeface="Cambria Math" panose="02040503050406030204" pitchFamily="18" charset="0"/>
                        <a:ea typeface="宋体" panose="02010600030101010101" pitchFamily="2" charset="-122"/>
                      </a:rPr>
                      <m:t>⊕</m:t>
                    </m:r>
                    <m:sSub>
                      <m:sSubPr>
                        <m:ctrlPr>
                          <a:rPr kumimoji="0" lang="en-US" altLang="zh-CN" i="1">
                            <a:latin typeface="Cambria Math" panose="02040503050406030204" pitchFamily="18" charset="0"/>
                            <a:ea typeface="宋体" panose="02010600030101010101" pitchFamily="2" charset="-122"/>
                          </a:rPr>
                        </m:ctrlPr>
                      </m:sSubPr>
                      <m:e>
                        <m:r>
                          <a:rPr kumimoji="0" lang="en-US" altLang="zh-CN">
                            <a:latin typeface="Cambria Math" panose="02040503050406030204" pitchFamily="18" charset="0"/>
                            <a:ea typeface="宋体" panose="02010600030101010101" pitchFamily="2" charset="-122"/>
                          </a:rPr>
                          <m:t>𝑚</m:t>
                        </m:r>
                      </m:e>
                      <m:sub>
                        <m:r>
                          <a:rPr kumimoji="0" lang="en-US" altLang="zh-CN">
                            <a:latin typeface="Cambria Math" panose="02040503050406030204" pitchFamily="18" charset="0"/>
                            <a:ea typeface="宋体" panose="02010600030101010101" pitchFamily="2" charset="-122"/>
                          </a:rPr>
                          <m:t>2</m:t>
                        </m:r>
                      </m:sub>
                    </m:sSub>
                  </m:oMath>
                </a14:m>
                <a:r>
                  <a:rPr kumimoji="0" lang="zh-CN" altLang="en-US" dirty="0">
                    <a:ea typeface="宋体" panose="02010600030101010101" pitchFamily="2" charset="-122"/>
                  </a:rPr>
                  <a:t>称为</a:t>
                </a:r>
                <a:r>
                  <a:rPr kumimoji="0" lang="zh-CN" altLang="en-US" dirty="0">
                    <a:solidFill>
                      <a:srgbClr val="FF0000"/>
                    </a:solidFill>
                    <a:ea typeface="宋体" panose="02010600030101010101" pitchFamily="2" charset="-122"/>
                  </a:rPr>
                  <a:t>明文的差分</a:t>
                </a:r>
                <a:r>
                  <a:rPr kumimoji="0" lang="zh-CN" altLang="en-US" dirty="0">
                    <a:ea typeface="宋体" panose="02010600030101010101" pitchFamily="2" charset="-122"/>
                  </a:rPr>
                  <a:t>，密文的异或</a:t>
                </a:r>
                <a14:m>
                  <m:oMath xmlns:m="http://schemas.openxmlformats.org/officeDocument/2006/math">
                    <m:sSub>
                      <m:sSubPr>
                        <m:ctrlPr>
                          <a:rPr kumimoji="0" lang="en-US" altLang="zh-CN" i="1">
                            <a:latin typeface="Cambria Math" panose="02040503050406030204" pitchFamily="18" charset="0"/>
                            <a:ea typeface="宋体" panose="02010600030101010101" pitchFamily="2" charset="-122"/>
                          </a:rPr>
                        </m:ctrlPr>
                      </m:sSubPr>
                      <m:e>
                        <m:r>
                          <a:rPr kumimoji="0" lang="en-US" altLang="zh-CN">
                            <a:latin typeface="Cambria Math" panose="02040503050406030204" pitchFamily="18" charset="0"/>
                            <a:ea typeface="宋体" panose="02010600030101010101" pitchFamily="2" charset="-122"/>
                          </a:rPr>
                          <m:t>𝑐</m:t>
                        </m:r>
                      </m:e>
                      <m:sub>
                        <m:r>
                          <a:rPr kumimoji="0" lang="en-US" altLang="zh-CN">
                            <a:latin typeface="Cambria Math" panose="02040503050406030204" pitchFamily="18" charset="0"/>
                            <a:ea typeface="宋体" panose="02010600030101010101" pitchFamily="2" charset="-122"/>
                          </a:rPr>
                          <m:t>1</m:t>
                        </m:r>
                      </m:sub>
                    </m:sSub>
                    <m:r>
                      <a:rPr kumimoji="0" lang="en-US" altLang="zh-CN">
                        <a:latin typeface="Cambria Math" panose="02040503050406030204" pitchFamily="18" charset="0"/>
                        <a:ea typeface="宋体" panose="02010600030101010101" pitchFamily="2" charset="-122"/>
                      </a:rPr>
                      <m:t>⊕</m:t>
                    </m:r>
                    <m:sSub>
                      <m:sSubPr>
                        <m:ctrlPr>
                          <a:rPr kumimoji="0" lang="en-US" altLang="zh-CN" i="1">
                            <a:latin typeface="Cambria Math" panose="02040503050406030204" pitchFamily="18" charset="0"/>
                            <a:ea typeface="宋体" panose="02010600030101010101" pitchFamily="2" charset="-122"/>
                          </a:rPr>
                        </m:ctrlPr>
                      </m:sSubPr>
                      <m:e>
                        <m:r>
                          <a:rPr kumimoji="0" lang="en-US" altLang="zh-CN">
                            <a:latin typeface="Cambria Math" panose="02040503050406030204" pitchFamily="18" charset="0"/>
                            <a:ea typeface="宋体" panose="02010600030101010101" pitchFamily="2" charset="-122"/>
                          </a:rPr>
                          <m:t>𝑐</m:t>
                        </m:r>
                      </m:e>
                      <m:sub>
                        <m:r>
                          <a:rPr kumimoji="0" lang="en-US" altLang="zh-CN">
                            <a:latin typeface="Cambria Math" panose="02040503050406030204" pitchFamily="18" charset="0"/>
                            <a:ea typeface="宋体" panose="02010600030101010101" pitchFamily="2" charset="-122"/>
                          </a:rPr>
                          <m:t>2</m:t>
                        </m:r>
                      </m:sub>
                    </m:sSub>
                  </m:oMath>
                </a14:m>
                <a:r>
                  <a:rPr kumimoji="0" lang="zh-CN" altLang="en-US" dirty="0">
                    <a:ea typeface="宋体" panose="02010600030101010101" pitchFamily="2" charset="-122"/>
                  </a:rPr>
                  <a:t>称为</a:t>
                </a:r>
                <a:r>
                  <a:rPr kumimoji="0" lang="zh-CN" altLang="en-US" dirty="0">
                    <a:solidFill>
                      <a:srgbClr val="FF0000"/>
                    </a:solidFill>
                    <a:ea typeface="宋体" panose="02010600030101010101" pitchFamily="2" charset="-122"/>
                  </a:rPr>
                  <a:t>密文的差分</a:t>
                </a:r>
                <a:r>
                  <a:rPr kumimoji="0" lang="zh-CN" altLang="en-US" b="0" dirty="0">
                    <a:ea typeface="宋体" panose="02010600030101010101" pitchFamily="2" charset="-122"/>
                  </a:rPr>
                  <a:t>。</a:t>
                </a:r>
                <a:endParaRPr kumimoji="0" lang="en-US" altLang="zh-CN" b="0" dirty="0">
                  <a:ea typeface="宋体" panose="02010600030101010101" pitchFamily="2" charset="-122"/>
                </a:endParaRPr>
              </a:p>
              <a:p>
                <a:pPr fontAlgn="auto">
                  <a:spcAft>
                    <a:spcPts val="0"/>
                  </a:spcAft>
                </a:pPr>
                <a:r>
                  <a:rPr kumimoji="0" lang="zh-CN" altLang="en-US" dirty="0">
                    <a:ea typeface="宋体" panose="02010600030101010101" pitchFamily="2" charset="-122"/>
                  </a:rPr>
                  <a:t>密文的差分模式泄露明文的差分模式。</a:t>
                </a:r>
                <a:endParaRPr kumimoji="0" lang="en-US" altLang="zh-CN" b="0" dirty="0">
                  <a:ea typeface="宋体" panose="02010600030101010101" pitchFamily="2" charset="-122"/>
                </a:endParaRPr>
              </a:p>
            </p:txBody>
          </p:sp>
        </mc:Choice>
        <mc:Fallback xmlns="">
          <p:sp>
            <p:nvSpPr>
              <p:cNvPr id="5" name="内容占位符 2">
                <a:extLst>
                  <a:ext uri="{FF2B5EF4-FFF2-40B4-BE49-F238E27FC236}">
                    <a16:creationId xmlns:a16="http://schemas.microsoft.com/office/drawing/2014/main" id="{3AB30FD1-137F-4D45-BE39-B712FE2AD9B5}"/>
                  </a:ext>
                </a:extLst>
              </p:cNvPr>
              <p:cNvSpPr txBox="1">
                <a:spLocks noRot="1" noChangeAspect="1" noMove="1" noResize="1" noEditPoints="1" noAdjustHandles="1" noChangeArrowheads="1" noChangeShapeType="1" noTextEdit="1"/>
              </p:cNvSpPr>
              <p:nvPr/>
            </p:nvSpPr>
            <p:spPr>
              <a:xfrm>
                <a:off x="632034" y="3140968"/>
                <a:ext cx="8229600" cy="2736304"/>
              </a:xfrm>
              <a:prstGeom prst="rect">
                <a:avLst/>
              </a:prstGeom>
              <a:blipFill>
                <a:blip r:embed="rId3"/>
                <a:stretch>
                  <a:fillRect l="-1704" t="-22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CFB99E4-4937-4271-A0B2-16BB72D4139A}"/>
                  </a:ext>
                </a:extLst>
              </p:cNvPr>
              <p:cNvSpPr txBox="1"/>
              <p:nvPr/>
            </p:nvSpPr>
            <p:spPr>
              <a:xfrm>
                <a:off x="364690" y="2060848"/>
                <a:ext cx="8496944" cy="646331"/>
              </a:xfrm>
              <a:prstGeom prst="rect">
                <a:avLst/>
              </a:prstGeom>
              <a:solidFill>
                <a:schemeClr val="bg1">
                  <a:lumMod val="95000"/>
                </a:schemeClr>
              </a:solidFill>
              <a:ln w="38100">
                <a:solidFill>
                  <a:srgbClr val="C0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𝑐</m:t>
                          </m:r>
                        </m:e>
                        <m:sub>
                          <m:r>
                            <a:rPr lang="en-US" altLang="zh-CN" sz="3600" b="0" i="1" smtClean="0">
                              <a:latin typeface="Cambria Math" panose="02040503050406030204" pitchFamily="18" charset="0"/>
                            </a:rPr>
                            <m:t>1</m:t>
                          </m:r>
                        </m:sub>
                      </m:sSub>
                      <m:r>
                        <a:rPr lang="en-US" altLang="zh-CN" sz="3600" b="0" i="1" smtClean="0">
                          <a:latin typeface="Cambria Math" panose="02040503050406030204" pitchFamily="18" charset="0"/>
                        </a:rPr>
                        <m:t>⊕</m:t>
                      </m:r>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𝑐</m:t>
                          </m:r>
                        </m:e>
                        <m:sub>
                          <m:r>
                            <a:rPr lang="en-US" altLang="zh-CN" sz="3600" b="0" i="1" smtClean="0">
                              <a:latin typeface="Cambria Math" panose="02040503050406030204" pitchFamily="18" charset="0"/>
                            </a:rPr>
                            <m:t>2</m:t>
                          </m:r>
                        </m:sub>
                      </m:sSub>
                      <m:r>
                        <a:rPr lang="en-US" altLang="zh-CN" sz="3600" b="0" i="1" smtClean="0">
                          <a:latin typeface="Cambria Math" panose="02040503050406030204" pitchFamily="18" charset="0"/>
                        </a:rPr>
                        <m:t>=</m:t>
                      </m:r>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𝑚</m:t>
                          </m:r>
                        </m:e>
                        <m:sub>
                          <m:r>
                            <a:rPr lang="en-US" altLang="zh-CN" sz="3600" b="0" i="1" smtClean="0">
                              <a:latin typeface="Cambria Math" panose="02040503050406030204" pitchFamily="18" charset="0"/>
                            </a:rPr>
                            <m:t>1</m:t>
                          </m:r>
                        </m:sub>
                      </m:sSub>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𝑘</m:t>
                      </m:r>
                      <m:r>
                        <a:rPr lang="en-US" altLang="zh-CN" sz="3600" b="0" i="1" smtClean="0">
                          <a:latin typeface="Cambria Math" panose="02040503050406030204" pitchFamily="18" charset="0"/>
                        </a:rPr>
                        <m:t>⊕</m:t>
                      </m:r>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𝑚</m:t>
                          </m:r>
                        </m:e>
                        <m:sub>
                          <m:r>
                            <a:rPr lang="en-US" altLang="zh-CN" sz="3600" b="0" i="1" smtClean="0">
                              <a:latin typeface="Cambria Math" panose="02040503050406030204" pitchFamily="18" charset="0"/>
                            </a:rPr>
                            <m:t>2</m:t>
                          </m:r>
                        </m:sub>
                      </m:sSub>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𝑘</m:t>
                      </m:r>
                      <m:r>
                        <a:rPr lang="en-US" altLang="zh-CN" sz="3600" b="0" i="1" smtClean="0">
                          <a:latin typeface="Cambria Math" panose="02040503050406030204" pitchFamily="18" charset="0"/>
                        </a:rPr>
                        <m:t>=</m:t>
                      </m:r>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𝑚</m:t>
                          </m:r>
                        </m:e>
                        <m:sub>
                          <m:r>
                            <a:rPr lang="en-US" altLang="zh-CN" sz="3600" b="0" i="1" smtClean="0">
                              <a:latin typeface="Cambria Math" panose="02040503050406030204" pitchFamily="18" charset="0"/>
                            </a:rPr>
                            <m:t>1</m:t>
                          </m:r>
                        </m:sub>
                      </m:sSub>
                      <m:r>
                        <a:rPr lang="en-US" altLang="zh-CN" sz="3600" b="0" i="1" smtClean="0">
                          <a:latin typeface="Cambria Math" panose="02040503050406030204" pitchFamily="18" charset="0"/>
                        </a:rPr>
                        <m:t>⊕</m:t>
                      </m:r>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𝑚</m:t>
                          </m:r>
                        </m:e>
                        <m:sub>
                          <m:r>
                            <a:rPr lang="en-US" altLang="zh-CN" sz="3600" b="0" i="1" smtClean="0">
                              <a:latin typeface="Cambria Math" panose="02040503050406030204" pitchFamily="18" charset="0"/>
                            </a:rPr>
                            <m:t>2</m:t>
                          </m:r>
                        </m:sub>
                      </m:sSub>
                    </m:oMath>
                  </m:oMathPara>
                </a14:m>
                <a:endParaRPr lang="zh-CN" altLang="en-US" sz="3600" dirty="0"/>
              </a:p>
            </p:txBody>
          </p:sp>
        </mc:Choice>
        <mc:Fallback xmlns="">
          <p:sp>
            <p:nvSpPr>
              <p:cNvPr id="6" name="文本框 5">
                <a:extLst>
                  <a:ext uri="{FF2B5EF4-FFF2-40B4-BE49-F238E27FC236}">
                    <a16:creationId xmlns:a16="http://schemas.microsoft.com/office/drawing/2014/main" id="{9CFB99E4-4937-4271-A0B2-16BB72D4139A}"/>
                  </a:ext>
                </a:extLst>
              </p:cNvPr>
              <p:cNvSpPr txBox="1">
                <a:spLocks noRot="1" noChangeAspect="1" noMove="1" noResize="1" noEditPoints="1" noAdjustHandles="1" noChangeArrowheads="1" noChangeShapeType="1" noTextEdit="1"/>
              </p:cNvSpPr>
              <p:nvPr/>
            </p:nvSpPr>
            <p:spPr>
              <a:xfrm>
                <a:off x="364690" y="2060848"/>
                <a:ext cx="8496944" cy="646331"/>
              </a:xfrm>
              <a:prstGeom prst="rect">
                <a:avLst/>
              </a:prstGeom>
              <a:blipFill>
                <a:blip r:embed="rId4"/>
                <a:stretch>
                  <a:fillRect/>
                </a:stretch>
              </a:blipFill>
              <a:ln w="38100">
                <a:solidFill>
                  <a:srgbClr val="C0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85558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五边形 3">
            <a:extLst>
              <a:ext uri="{FF2B5EF4-FFF2-40B4-BE49-F238E27FC236}">
                <a16:creationId xmlns:a16="http://schemas.microsoft.com/office/drawing/2014/main" id="{2FD0F00F-E5F1-4402-948A-82AE3C8679EF}"/>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Cipher-One</a:t>
            </a:r>
            <a:endParaRPr lang="zh-CN" altLang="en-US" sz="3600" dirty="0"/>
          </a:p>
        </p:txBody>
      </p:sp>
      <p:graphicFrame>
        <p:nvGraphicFramePr>
          <p:cNvPr id="39" name="表格 38"/>
          <p:cNvGraphicFramePr>
            <a:graphicFrameLocks noGrp="1"/>
          </p:cNvGraphicFramePr>
          <p:nvPr/>
        </p:nvGraphicFramePr>
        <p:xfrm>
          <a:off x="1071197" y="3807538"/>
          <a:ext cx="6957187" cy="995106"/>
        </p:xfrm>
        <a:graphic>
          <a:graphicData uri="http://schemas.openxmlformats.org/drawingml/2006/table">
            <a:tbl>
              <a:tblPr firstRow="1" bandRow="1">
                <a:tableStyleId>{073A0DAA-6AF3-43AB-8588-CEC1D06C72B9}</a:tableStyleId>
              </a:tblPr>
              <a:tblGrid>
                <a:gridCol w="780630">
                  <a:extLst>
                    <a:ext uri="{9D8B030D-6E8A-4147-A177-3AD203B41FA5}">
                      <a16:colId xmlns:a16="http://schemas.microsoft.com/office/drawing/2014/main" val="827707557"/>
                    </a:ext>
                  </a:extLst>
                </a:gridCol>
                <a:gridCol w="383258">
                  <a:extLst>
                    <a:ext uri="{9D8B030D-6E8A-4147-A177-3AD203B41FA5}">
                      <a16:colId xmlns:a16="http://schemas.microsoft.com/office/drawing/2014/main" val="683027671"/>
                    </a:ext>
                  </a:extLst>
                </a:gridCol>
                <a:gridCol w="383258">
                  <a:extLst>
                    <a:ext uri="{9D8B030D-6E8A-4147-A177-3AD203B41FA5}">
                      <a16:colId xmlns:a16="http://schemas.microsoft.com/office/drawing/2014/main" val="1630447173"/>
                    </a:ext>
                  </a:extLst>
                </a:gridCol>
                <a:gridCol w="383258">
                  <a:extLst>
                    <a:ext uri="{9D8B030D-6E8A-4147-A177-3AD203B41FA5}">
                      <a16:colId xmlns:a16="http://schemas.microsoft.com/office/drawing/2014/main" val="2027329366"/>
                    </a:ext>
                  </a:extLst>
                </a:gridCol>
                <a:gridCol w="383258">
                  <a:extLst>
                    <a:ext uri="{9D8B030D-6E8A-4147-A177-3AD203B41FA5}">
                      <a16:colId xmlns:a16="http://schemas.microsoft.com/office/drawing/2014/main" val="3932312806"/>
                    </a:ext>
                  </a:extLst>
                </a:gridCol>
                <a:gridCol w="383258">
                  <a:extLst>
                    <a:ext uri="{9D8B030D-6E8A-4147-A177-3AD203B41FA5}">
                      <a16:colId xmlns:a16="http://schemas.microsoft.com/office/drawing/2014/main" val="2947486641"/>
                    </a:ext>
                  </a:extLst>
                </a:gridCol>
                <a:gridCol w="383258">
                  <a:extLst>
                    <a:ext uri="{9D8B030D-6E8A-4147-A177-3AD203B41FA5}">
                      <a16:colId xmlns:a16="http://schemas.microsoft.com/office/drawing/2014/main" val="1770517036"/>
                    </a:ext>
                  </a:extLst>
                </a:gridCol>
                <a:gridCol w="383258">
                  <a:extLst>
                    <a:ext uri="{9D8B030D-6E8A-4147-A177-3AD203B41FA5}">
                      <a16:colId xmlns:a16="http://schemas.microsoft.com/office/drawing/2014/main" val="4258226921"/>
                    </a:ext>
                  </a:extLst>
                </a:gridCol>
                <a:gridCol w="354330">
                  <a:extLst>
                    <a:ext uri="{9D8B030D-6E8A-4147-A177-3AD203B41FA5}">
                      <a16:colId xmlns:a16="http://schemas.microsoft.com/office/drawing/2014/main" val="642251063"/>
                    </a:ext>
                  </a:extLst>
                </a:gridCol>
                <a:gridCol w="485543">
                  <a:extLst>
                    <a:ext uri="{9D8B030D-6E8A-4147-A177-3AD203B41FA5}">
                      <a16:colId xmlns:a16="http://schemas.microsoft.com/office/drawing/2014/main" val="1355923829"/>
                    </a:ext>
                  </a:extLst>
                </a:gridCol>
                <a:gridCol w="354330">
                  <a:extLst>
                    <a:ext uri="{9D8B030D-6E8A-4147-A177-3AD203B41FA5}">
                      <a16:colId xmlns:a16="http://schemas.microsoft.com/office/drawing/2014/main" val="1045193795"/>
                    </a:ext>
                  </a:extLst>
                </a:gridCol>
                <a:gridCol w="383258">
                  <a:extLst>
                    <a:ext uri="{9D8B030D-6E8A-4147-A177-3AD203B41FA5}">
                      <a16:colId xmlns:a16="http://schemas.microsoft.com/office/drawing/2014/main" val="2811009196"/>
                    </a:ext>
                  </a:extLst>
                </a:gridCol>
                <a:gridCol w="383258">
                  <a:extLst>
                    <a:ext uri="{9D8B030D-6E8A-4147-A177-3AD203B41FA5}">
                      <a16:colId xmlns:a16="http://schemas.microsoft.com/office/drawing/2014/main" val="1012901330"/>
                    </a:ext>
                  </a:extLst>
                </a:gridCol>
                <a:gridCol w="383258">
                  <a:extLst>
                    <a:ext uri="{9D8B030D-6E8A-4147-A177-3AD203B41FA5}">
                      <a16:colId xmlns:a16="http://schemas.microsoft.com/office/drawing/2014/main" val="2972011116"/>
                    </a:ext>
                  </a:extLst>
                </a:gridCol>
                <a:gridCol w="383258">
                  <a:extLst>
                    <a:ext uri="{9D8B030D-6E8A-4147-A177-3AD203B41FA5}">
                      <a16:colId xmlns:a16="http://schemas.microsoft.com/office/drawing/2014/main" val="3639625823"/>
                    </a:ext>
                  </a:extLst>
                </a:gridCol>
                <a:gridCol w="383258">
                  <a:extLst>
                    <a:ext uri="{9D8B030D-6E8A-4147-A177-3AD203B41FA5}">
                      <a16:colId xmlns:a16="http://schemas.microsoft.com/office/drawing/2014/main" val="1084586764"/>
                    </a:ext>
                  </a:extLst>
                </a:gridCol>
                <a:gridCol w="383258">
                  <a:extLst>
                    <a:ext uri="{9D8B030D-6E8A-4147-A177-3AD203B41FA5}">
                      <a16:colId xmlns:a16="http://schemas.microsoft.com/office/drawing/2014/main" val="2078060353"/>
                    </a:ext>
                  </a:extLst>
                </a:gridCol>
              </a:tblGrid>
              <a:tr h="497553">
                <a:tc>
                  <a:txBody>
                    <a:bodyPr/>
                    <a:lstStyle/>
                    <a:p>
                      <a:endParaRPr lang="zh-CN"/>
                    </a:p>
                  </a:txBody>
                  <a:tcPr anchor="ctr">
                    <a:blipFill>
                      <a:blip r:embed="rId2"/>
                      <a:stretch>
                        <a:fillRect l="-781" t="-1220" r="-796094" b="-106098"/>
                      </a:stretch>
                    </a:blipFill>
                  </a:tcP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1775358925"/>
                  </a:ext>
                </a:extLst>
              </a:tr>
              <a:tr h="497553">
                <a:tc>
                  <a:txBody>
                    <a:bodyPr/>
                    <a:lstStyle/>
                    <a:p>
                      <a:endParaRPr lang="zh-CN"/>
                    </a:p>
                  </a:txBody>
                  <a:tcPr anchor="ctr">
                    <a:blipFill>
                      <a:blip r:embed="rId2"/>
                      <a:stretch>
                        <a:fillRect l="-781" t="-101220" r="-796094" b="-6098"/>
                      </a:stretch>
                    </a:blipFill>
                  </a:tcPr>
                </a:tc>
                <a:tc>
                  <a:txBody>
                    <a:bodyPr/>
                    <a:lstStyle/>
                    <a:p>
                      <a:pPr algn="ctr"/>
                      <a:r>
                        <a:rPr lang="en-US" altLang="zh-CN" dirty="0"/>
                        <a:t>6</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f</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b</a:t>
                      </a:r>
                      <a:endParaRPr lang="zh-CN" altLang="en-US" dirty="0"/>
                    </a:p>
                  </a:txBody>
                  <a:tcPr anchor="ctr"/>
                </a:tc>
                <a:extLst>
                  <a:ext uri="{0D108BD9-81ED-4DB2-BD59-A6C34878D82A}">
                    <a16:rowId xmlns:a16="http://schemas.microsoft.com/office/drawing/2014/main" val="83352767"/>
                  </a:ext>
                </a:extLst>
              </a:tr>
            </a:tbl>
          </a:graphicData>
        </a:graphic>
      </p:graphicFrame>
      <p:pic>
        <p:nvPicPr>
          <p:cNvPr id="6" name="图片 5">
            <a:extLst>
              <a:ext uri="{FF2B5EF4-FFF2-40B4-BE49-F238E27FC236}">
                <a16:creationId xmlns:a16="http://schemas.microsoft.com/office/drawing/2014/main" id="{50755A08-D99D-4132-83E1-0359E4D753A2}"/>
              </a:ext>
            </a:extLst>
          </p:cNvPr>
          <p:cNvPicPr>
            <a:picLocks noChangeAspect="1"/>
          </p:cNvPicPr>
          <p:nvPr/>
        </p:nvPicPr>
        <p:blipFill>
          <a:blip r:embed="rId3"/>
          <a:stretch>
            <a:fillRect/>
          </a:stretch>
        </p:blipFill>
        <p:spPr>
          <a:xfrm>
            <a:off x="909126" y="1923840"/>
            <a:ext cx="7325747" cy="150516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D25EA24D-5306-4592-B13D-920323AC8489}"/>
                  </a:ext>
                </a:extLst>
              </p:cNvPr>
              <p:cNvSpPr txBox="1">
                <a:spLocks/>
              </p:cNvSpPr>
              <p:nvPr/>
            </p:nvSpPr>
            <p:spPr>
              <a:xfrm>
                <a:off x="1071197" y="5229200"/>
                <a:ext cx="6056083" cy="753908"/>
              </a:xfrm>
              <a:prstGeom prst="rect">
                <a:avLst/>
              </a:prstGeom>
            </p:spPr>
            <p:txBody>
              <a:bodyPr vert="horz" lIns="91440" tIns="45720" rIns="91440" bIns="45720" rtlCol="0">
                <a:normAutofit/>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14:m>
                  <m:oMath xmlns:m="http://schemas.openxmlformats.org/officeDocument/2006/math">
                    <m:sSub>
                      <m:sSubPr>
                        <m:ctrlPr>
                          <a:rPr kumimoji="0" lang="en-US" altLang="zh-CN" b="1" i="1" smtClean="0">
                            <a:latin typeface="Cambria Math" panose="02040503050406030204" pitchFamily="18" charset="0"/>
                            <a:ea typeface="宋体" panose="02010600030101010101" pitchFamily="2" charset="-122"/>
                          </a:rPr>
                        </m:ctrlPr>
                      </m:sSubPr>
                      <m:e>
                        <m:r>
                          <a:rPr kumimoji="0" lang="en-US" altLang="zh-CN" b="1" i="1" smtClean="0">
                            <a:latin typeface="Cambria Math" panose="02040503050406030204" pitchFamily="18" charset="0"/>
                            <a:ea typeface="宋体" panose="02010600030101010101" pitchFamily="2" charset="-122"/>
                          </a:rPr>
                          <m:t>𝒌</m:t>
                        </m:r>
                      </m:e>
                      <m:sub>
                        <m:r>
                          <a:rPr kumimoji="0" lang="en-US" altLang="zh-CN" b="1" i="1" smtClean="0">
                            <a:latin typeface="Cambria Math" panose="02040503050406030204" pitchFamily="18" charset="0"/>
                            <a:ea typeface="宋体" panose="02010600030101010101" pitchFamily="2" charset="-122"/>
                          </a:rPr>
                          <m:t>𝟎</m:t>
                        </m:r>
                      </m:sub>
                    </m:sSub>
                    <m:r>
                      <a:rPr kumimoji="0" lang="en-US" altLang="zh-CN" b="1" i="1" smtClean="0">
                        <a:latin typeface="Cambria Math" panose="02040503050406030204" pitchFamily="18" charset="0"/>
                        <a:ea typeface="宋体" panose="02010600030101010101" pitchFamily="2" charset="-122"/>
                      </a:rPr>
                      <m:t>,</m:t>
                    </m:r>
                    <m:sSub>
                      <m:sSubPr>
                        <m:ctrlPr>
                          <a:rPr kumimoji="0" lang="en-US" altLang="zh-CN" b="1" i="1" smtClean="0">
                            <a:latin typeface="Cambria Math" panose="02040503050406030204" pitchFamily="18" charset="0"/>
                            <a:ea typeface="宋体" panose="02010600030101010101" pitchFamily="2" charset="-122"/>
                          </a:rPr>
                        </m:ctrlPr>
                      </m:sSubPr>
                      <m:e>
                        <m:r>
                          <a:rPr kumimoji="0" lang="en-US" altLang="zh-CN" b="1" i="1" smtClean="0">
                            <a:latin typeface="Cambria Math" panose="02040503050406030204" pitchFamily="18" charset="0"/>
                            <a:ea typeface="宋体" panose="02010600030101010101" pitchFamily="2" charset="-122"/>
                          </a:rPr>
                          <m:t>𝒌</m:t>
                        </m:r>
                      </m:e>
                      <m:sub>
                        <m:r>
                          <a:rPr kumimoji="0" lang="en-US" altLang="zh-CN" b="1" i="1" smtClean="0">
                            <a:latin typeface="Cambria Math" panose="02040503050406030204" pitchFamily="18" charset="0"/>
                            <a:ea typeface="宋体" panose="02010600030101010101" pitchFamily="2" charset="-122"/>
                          </a:rPr>
                          <m:t>𝟏</m:t>
                        </m:r>
                      </m:sub>
                    </m:sSub>
                  </m:oMath>
                </a14:m>
                <a:r>
                  <a:rPr kumimoji="0" lang="en-US" altLang="zh-CN" dirty="0">
                    <a:ea typeface="宋体" panose="02010600030101010101" pitchFamily="2" charset="-122"/>
                  </a:rPr>
                  <a:t> </a:t>
                </a:r>
                <a:r>
                  <a:rPr kumimoji="0" lang="zh-CN" altLang="en-US" dirty="0">
                    <a:ea typeface="宋体" panose="02010600030101010101" pitchFamily="2" charset="-122"/>
                  </a:rPr>
                  <a:t>为随机轮子密钥</a:t>
                </a:r>
                <a:endParaRPr kumimoji="0" lang="en-US" altLang="zh-CN" dirty="0">
                  <a:ea typeface="宋体" panose="02010600030101010101" pitchFamily="2" charset="-122"/>
                </a:endParaRPr>
              </a:p>
            </p:txBody>
          </p:sp>
        </mc:Choice>
        <mc:Fallback xmlns="">
          <p:sp>
            <p:nvSpPr>
              <p:cNvPr id="9" name="内容占位符 2">
                <a:extLst>
                  <a:ext uri="{FF2B5EF4-FFF2-40B4-BE49-F238E27FC236}">
                    <a16:creationId xmlns:a16="http://schemas.microsoft.com/office/drawing/2014/main" id="{D25EA24D-5306-4592-B13D-920323AC8489}"/>
                  </a:ext>
                </a:extLst>
              </p:cNvPr>
              <p:cNvSpPr txBox="1">
                <a:spLocks noRot="1" noChangeAspect="1" noMove="1" noResize="1" noEditPoints="1" noAdjustHandles="1" noChangeArrowheads="1" noChangeShapeType="1" noTextEdit="1"/>
              </p:cNvSpPr>
              <p:nvPr/>
            </p:nvSpPr>
            <p:spPr>
              <a:xfrm>
                <a:off x="1071197" y="5229200"/>
                <a:ext cx="6056083" cy="753908"/>
              </a:xfrm>
              <a:prstGeom prst="rect">
                <a:avLst/>
              </a:prstGeom>
              <a:blipFill>
                <a:blip r:embed="rId4"/>
                <a:stretch>
                  <a:fillRect t="-8130" b="-65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344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F2AD42D-F4DE-4ABE-A606-7CF56CF1AE06}"/>
                  </a:ext>
                </a:extLst>
              </p:cNvPr>
              <p:cNvSpPr>
                <a:spLocks noGrp="1"/>
              </p:cNvSpPr>
              <p:nvPr>
                <p:ph idx="1"/>
              </p:nvPr>
            </p:nvSpPr>
            <p:spPr>
              <a:xfrm>
                <a:off x="6933" y="1700808"/>
                <a:ext cx="4654860" cy="2304256"/>
              </a:xfrm>
            </p:spPr>
            <p:txBody>
              <a:bodyPr/>
              <a:lstStyle/>
              <a:p>
                <a:pPr marL="0" indent="0" algn="ctr">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0</m:t>
                              </m:r>
                            </m:sub>
                          </m:sSub>
                        </m:e>
                      </m:d>
                      <m:r>
                        <a:rPr lang="en-US" altLang="zh-CN" sz="2800" b="0" i="1" smtClean="0">
                          <a:latin typeface="Cambria Math" panose="02040503050406030204" pitchFamily="18" charset="0"/>
                        </a:rPr>
                        <m:t>=</m:t>
                      </m:r>
                      <m:d>
                        <m:dPr>
                          <m:begChr m:val="{"/>
                          <m:endChr m:val=""/>
                          <m:ctrlPr>
                            <a:rPr lang="en-US" altLang="zh-CN" sz="2800" i="1" smtClean="0">
                              <a:latin typeface="Cambria Math" panose="02040503050406030204" pitchFamily="18" charset="0"/>
                            </a:rPr>
                          </m:ctrlPr>
                        </m:dPr>
                        <m:e>
                          <m:eqArr>
                            <m:eqArrPr>
                              <m:ctrlPr>
                                <a:rPr lang="en-US" altLang="zh-CN" sz="2800" i="1" smtClean="0">
                                  <a:latin typeface="Cambria Math" panose="02040503050406030204" pitchFamily="18" charset="0"/>
                                </a:rPr>
                              </m:ctrlPr>
                            </m:eqArrPr>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0 </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i="1">
                                      <a:latin typeface="Cambria Math" panose="02040503050406030204" pitchFamily="18" charset="0"/>
                                    </a:rPr>
                                    <m:t>0</m:t>
                                  </m:r>
                                </m:sub>
                              </m:sSub>
                              <m:r>
                                <m:rPr>
                                  <m:nor/>
                                </m:rPr>
                                <a:rPr lang="en-US" altLang="zh-CN" sz="2800" b="0" i="0" smtClean="0">
                                  <a:latin typeface="Cambria Math" panose="02040503050406030204" pitchFamily="18" charset="0"/>
                                </a:rPr>
                                <m:t> </m:t>
                              </m:r>
                              <m:r>
                                <m:rPr>
                                  <m:nor/>
                                </m:rPr>
                                <a:rPr lang="zh-CN" altLang="en-US" sz="2800"/>
                                <m:t>⊕</m:t>
                              </m:r>
                              <m:r>
                                <m:rPr>
                                  <m:nor/>
                                </m:rPr>
                                <a:rPr lang="en-US" altLang="zh-CN" sz="2800" b="0" i="0" smtClean="0"/>
                                <m:t> </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i="1">
                                      <a:latin typeface="Cambria Math" panose="02040503050406030204" pitchFamily="18" charset="0"/>
                                    </a:rPr>
                                    <m:t>0</m:t>
                                  </m:r>
                                </m:sub>
                              </m:sSub>
                            </m:e>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i="1">
                                      <a:latin typeface="Cambria Math" panose="02040503050406030204" pitchFamily="18" charset="0"/>
                                    </a:rPr>
                                    <m:t>0</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𝑆</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i="1">
                                      <a:latin typeface="Cambria Math" panose="02040503050406030204" pitchFamily="18" charset="0"/>
                                    </a:rPr>
                                    <m:t>0</m:t>
                                  </m:r>
                                </m:sub>
                              </m:sSub>
                              <m:r>
                                <a:rPr lang="en-US" altLang="zh-CN" sz="2800" b="0" i="1" smtClean="0">
                                  <a:latin typeface="Cambria Math" panose="02040503050406030204" pitchFamily="18" charset="0"/>
                                </a:rPr>
                                <m:t>)</m:t>
                              </m:r>
                            </m:e>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i="1">
                                      <a:latin typeface="Cambria Math" panose="02040503050406030204" pitchFamily="18" charset="0"/>
                                    </a:rPr>
                                    <m:t>0</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i="1">
                                      <a:latin typeface="Cambria Math" panose="02040503050406030204" pitchFamily="18" charset="0"/>
                                    </a:rPr>
                                    <m:t>0</m:t>
                                  </m:r>
                                </m:sub>
                              </m:sSub>
                              <m:r>
                                <m:rPr>
                                  <m:nor/>
                                </m:rPr>
                                <a:rPr lang="zh-CN" altLang="en-US" sz="2800"/>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b="0" i="1" smtClean="0">
                                      <a:latin typeface="Cambria Math" panose="02040503050406030204" pitchFamily="18" charset="0"/>
                                    </a:rPr>
                                    <m:t>1</m:t>
                                  </m:r>
                                </m:sub>
                              </m:sSub>
                            </m:e>
                          </m:eqArr>
                        </m:e>
                      </m:d>
                    </m:oMath>
                  </m:oMathPara>
                </a14:m>
                <a:endParaRPr lang="en-US" altLang="zh-CN" sz="2800" dirty="0"/>
              </a:p>
              <a:p>
                <a:pPr marL="0" indent="0" algn="ctr">
                  <a:buNone/>
                </a:pPr>
                <a:endParaRPr lang="en-US" altLang="zh-CN" sz="3200" dirty="0"/>
              </a:p>
              <a:p>
                <a:endParaRPr lang="zh-CN" altLang="en-US" dirty="0"/>
              </a:p>
            </p:txBody>
          </p:sp>
        </mc:Choice>
        <mc:Fallback xmlns="">
          <p:sp>
            <p:nvSpPr>
              <p:cNvPr id="5" name="内容占位符 4">
                <a:extLst>
                  <a:ext uri="{FF2B5EF4-FFF2-40B4-BE49-F238E27FC236}">
                    <a16:creationId xmlns:a16="http://schemas.microsoft.com/office/drawing/2014/main" id="{2F2AD42D-F4DE-4ABE-A606-7CF56CF1AE06}"/>
                  </a:ext>
                </a:extLst>
              </p:cNvPr>
              <p:cNvSpPr>
                <a:spLocks noGrp="1" noRot="1" noChangeAspect="1" noMove="1" noResize="1" noEditPoints="1" noAdjustHandles="1" noChangeArrowheads="1" noChangeShapeType="1" noTextEdit="1"/>
              </p:cNvSpPr>
              <p:nvPr>
                <p:ph idx="1"/>
              </p:nvPr>
            </p:nvSpPr>
            <p:spPr>
              <a:xfrm>
                <a:off x="6933" y="1700808"/>
                <a:ext cx="4654860" cy="2304256"/>
              </a:xfrm>
              <a:blipFill>
                <a:blip r:embed="rId2"/>
                <a:stretch>
                  <a:fillRect/>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EE69D4CD-B33F-4A44-84A3-7004A80E10E3}"/>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Cipher-One</a:t>
            </a:r>
            <a:endParaRPr lang="zh-CN" altLang="en-US" sz="3600" dirty="0"/>
          </a:p>
        </p:txBody>
      </p:sp>
      <p:pic>
        <p:nvPicPr>
          <p:cNvPr id="6" name="图片 5">
            <a:extLst>
              <a:ext uri="{FF2B5EF4-FFF2-40B4-BE49-F238E27FC236}">
                <a16:creationId xmlns:a16="http://schemas.microsoft.com/office/drawing/2014/main" id="{8C410AAD-42FF-4690-A8F2-90F06D64C467}"/>
              </a:ext>
            </a:extLst>
          </p:cNvPr>
          <p:cNvPicPr>
            <a:picLocks noChangeAspect="1"/>
          </p:cNvPicPr>
          <p:nvPr/>
        </p:nvPicPr>
        <p:blipFill>
          <a:blip r:embed="rId3"/>
          <a:stretch>
            <a:fillRect/>
          </a:stretch>
        </p:blipFill>
        <p:spPr>
          <a:xfrm>
            <a:off x="4499992" y="1016470"/>
            <a:ext cx="4382144" cy="900362"/>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3CDB1F4-D689-4567-8C42-DD148425013A}"/>
                  </a:ext>
                </a:extLst>
              </p:cNvPr>
              <p:cNvSpPr txBox="1"/>
              <p:nvPr/>
            </p:nvSpPr>
            <p:spPr>
              <a:xfrm>
                <a:off x="4283968" y="1988656"/>
                <a:ext cx="5040560" cy="1837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m:t>
                      </m:r>
                      <m:d>
                        <m:dPr>
                          <m:begChr m:val="{"/>
                          <m:endChr m:val=""/>
                          <m:ctrlPr>
                            <a:rPr lang="en-US" altLang="zh-CN" sz="2800" i="1" smtClean="0">
                              <a:latin typeface="Cambria Math" panose="02040503050406030204" pitchFamily="18" charset="0"/>
                            </a:rPr>
                          </m:ctrlPr>
                        </m:dPr>
                        <m:e>
                          <m:eqArr>
                            <m:eqArrPr>
                              <m:ctrlPr>
                                <a:rPr lang="en-US" altLang="zh-CN" sz="2800" i="1" smtClean="0">
                                  <a:latin typeface="Cambria Math" panose="02040503050406030204" pitchFamily="18" charset="0"/>
                                </a:rPr>
                              </m:ctrlPr>
                            </m:eqArrPr>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1 </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1</m:t>
                                  </m:r>
                                </m:sub>
                              </m:sSub>
                              <m:r>
                                <m:rPr>
                                  <m:nor/>
                                </m:rPr>
                                <a:rPr lang="en-US" altLang="zh-CN" sz="2800" b="0" i="0" smtClean="0">
                                  <a:latin typeface="Cambria Math" panose="02040503050406030204" pitchFamily="18" charset="0"/>
                                </a:rPr>
                                <m:t> </m:t>
                              </m:r>
                              <m:r>
                                <m:rPr>
                                  <m:nor/>
                                </m:rPr>
                                <a:rPr lang="zh-CN" altLang="en-US" sz="2800"/>
                                <m:t>⊕</m:t>
                              </m:r>
                              <m:r>
                                <m:rPr>
                                  <m:nor/>
                                </m:rPr>
                                <a:rPr lang="en-US" altLang="zh-CN" sz="2800" b="0" i="0" smtClean="0"/>
                                <m:t> </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i="1">
                                      <a:latin typeface="Cambria Math" panose="02040503050406030204" pitchFamily="18" charset="0"/>
                                    </a:rPr>
                                    <m:t>0</m:t>
                                  </m:r>
                                </m:sub>
                              </m:sSub>
                            </m:e>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𝑆</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e>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1</m:t>
                                  </m:r>
                                </m:sub>
                              </m:sSub>
                              <m:r>
                                <m:rPr>
                                  <m:nor/>
                                </m:rPr>
                                <a:rPr lang="en-US" altLang="zh-CN" sz="2800" b="0" i="0" smtClean="0">
                                  <a:latin typeface="Cambria Math" panose="02040503050406030204" pitchFamily="18" charset="0"/>
                                </a:rPr>
                                <m:t> </m:t>
                              </m:r>
                              <m:r>
                                <m:rPr>
                                  <m:nor/>
                                </m:rPr>
                                <a:rPr lang="zh-CN" altLang="en-US" sz="2800"/>
                                <m:t>⊕</m:t>
                              </m:r>
                              <m:r>
                                <a:rPr lang="en-US" altLang="zh-CN" sz="2800" b="0" i="1" smtClean="0">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b="0" i="1" smtClean="0">
                                      <a:latin typeface="Cambria Math" panose="02040503050406030204" pitchFamily="18" charset="0"/>
                                    </a:rPr>
                                    <m:t>1</m:t>
                                  </m:r>
                                </m:sub>
                              </m:sSub>
                            </m:e>
                          </m:eqArr>
                        </m:e>
                      </m:d>
                    </m:oMath>
                  </m:oMathPara>
                </a14:m>
                <a:endParaRPr lang="zh-CN" altLang="en-US" sz="2800" dirty="0"/>
              </a:p>
              <a:p>
                <a:endParaRPr lang="zh-CN" altLang="en-US" dirty="0"/>
              </a:p>
            </p:txBody>
          </p:sp>
        </mc:Choice>
        <mc:Fallback xmlns="">
          <p:sp>
            <p:nvSpPr>
              <p:cNvPr id="3" name="文本框 2">
                <a:extLst>
                  <a:ext uri="{FF2B5EF4-FFF2-40B4-BE49-F238E27FC236}">
                    <a16:creationId xmlns:a16="http://schemas.microsoft.com/office/drawing/2014/main" id="{53CDB1F4-D689-4567-8C42-DD148425013A}"/>
                  </a:ext>
                </a:extLst>
              </p:cNvPr>
              <p:cNvSpPr txBox="1">
                <a:spLocks noRot="1" noChangeAspect="1" noMove="1" noResize="1" noEditPoints="1" noAdjustHandles="1" noChangeArrowheads="1" noChangeShapeType="1" noTextEdit="1"/>
              </p:cNvSpPr>
              <p:nvPr/>
            </p:nvSpPr>
            <p:spPr>
              <a:xfrm>
                <a:off x="4283968" y="1988656"/>
                <a:ext cx="5040560" cy="183729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F3099D5-7E6A-4D97-9ABB-0BD4AD40E9B0}"/>
                  </a:ext>
                </a:extLst>
              </p:cNvPr>
              <p:cNvSpPr txBox="1"/>
              <p:nvPr/>
            </p:nvSpPr>
            <p:spPr>
              <a:xfrm>
                <a:off x="467544" y="3514909"/>
                <a:ext cx="8208912" cy="1754326"/>
              </a:xfrm>
              <a:prstGeom prst="rect">
                <a:avLst/>
              </a:prstGeom>
              <a:solidFill>
                <a:schemeClr val="bg1">
                  <a:lumMod val="85000"/>
                </a:schemeClr>
              </a:solidFill>
            </p:spPr>
            <p:txBody>
              <a:bodyPr wrap="square">
                <a:spAutoFit/>
              </a:bodyPr>
              <a:lstStyle/>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oMath>
                  </m:oMathPara>
                </a14:m>
                <a:endParaRPr lang="en-US" altLang="zh-CN" b="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oMath>
                  </m:oMathPara>
                </a14:m>
                <a:endParaRPr lang="en-US" altLang="zh-CN" b="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1F3099D5-7E6A-4D97-9ABB-0BD4AD40E9B0}"/>
                  </a:ext>
                </a:extLst>
              </p:cNvPr>
              <p:cNvSpPr txBox="1">
                <a:spLocks noRot="1" noChangeAspect="1" noMove="1" noResize="1" noEditPoints="1" noAdjustHandles="1" noChangeArrowheads="1" noChangeShapeType="1" noTextEdit="1"/>
              </p:cNvSpPr>
              <p:nvPr/>
            </p:nvSpPr>
            <p:spPr>
              <a:xfrm>
                <a:off x="467544" y="3514909"/>
                <a:ext cx="8208912" cy="175432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3FE62399-BE6D-4ABA-A3E5-1D6FE0CFDD6C}"/>
                  </a:ext>
                </a:extLst>
              </p:cNvPr>
              <p:cNvSpPr txBox="1">
                <a:spLocks/>
              </p:cNvSpPr>
              <p:nvPr/>
            </p:nvSpPr>
            <p:spPr>
              <a:xfrm>
                <a:off x="773361" y="5269235"/>
                <a:ext cx="7776864" cy="1440160"/>
              </a:xfrm>
              <a:prstGeom prst="rect">
                <a:avLst/>
              </a:prstGeom>
            </p:spPr>
            <p:txBody>
              <a:bodyPr vert="horz" lIns="91440" tIns="45720" rIns="91440" bIns="45720" rtlCol="0">
                <a:normAutofit/>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kumimoji="0" lang="zh-CN" altLang="en-US" dirty="0">
                    <a:ea typeface="宋体" panose="02010600030101010101" pitchFamily="2" charset="-122"/>
                  </a:rPr>
                  <a:t>猜测所有</a:t>
                </a:r>
                <a14:m>
                  <m:oMath xmlns:m="http://schemas.openxmlformats.org/officeDocument/2006/math">
                    <m:sSub>
                      <m:sSubPr>
                        <m:ctrlPr>
                          <a:rPr kumimoji="0" lang="en-US" altLang="zh-CN" i="1">
                            <a:latin typeface="Cambria Math" panose="02040503050406030204" pitchFamily="18" charset="0"/>
                            <a:ea typeface="宋体" panose="02010600030101010101" pitchFamily="2" charset="-122"/>
                          </a:rPr>
                        </m:ctrlPr>
                      </m:sSubPr>
                      <m:e>
                        <m:r>
                          <a:rPr kumimoji="0" lang="en-US" altLang="zh-CN">
                            <a:latin typeface="Cambria Math" panose="02040503050406030204" pitchFamily="18" charset="0"/>
                            <a:ea typeface="宋体" panose="02010600030101010101" pitchFamily="2" charset="-122"/>
                          </a:rPr>
                          <m:t>𝑘</m:t>
                        </m:r>
                      </m:e>
                      <m:sub>
                        <m:r>
                          <a:rPr kumimoji="0" lang="en-US" altLang="zh-CN">
                            <a:latin typeface="Cambria Math" panose="02040503050406030204" pitchFamily="18" charset="0"/>
                            <a:ea typeface="宋体" panose="02010600030101010101" pitchFamily="2" charset="-122"/>
                          </a:rPr>
                          <m:t>1</m:t>
                        </m:r>
                      </m:sub>
                    </m:sSub>
                  </m:oMath>
                </a14:m>
                <a:r>
                  <a:rPr kumimoji="0" lang="zh-CN" altLang="en-US" dirty="0">
                    <a:ea typeface="宋体" panose="02010600030101010101" pitchFamily="2" charset="-122"/>
                  </a:rPr>
                  <a:t>的值，计算</a:t>
                </a:r>
                <a14:m>
                  <m:oMath xmlns:m="http://schemas.openxmlformats.org/officeDocument/2006/math">
                    <m:sSub>
                      <m:sSubPr>
                        <m:ctrlPr>
                          <a:rPr kumimoji="0" lang="en-US" altLang="zh-CN" i="1">
                            <a:latin typeface="Cambria Math" panose="02040503050406030204" pitchFamily="18" charset="0"/>
                            <a:ea typeface="宋体" panose="02010600030101010101" pitchFamily="2" charset="-122"/>
                          </a:rPr>
                        </m:ctrlPr>
                      </m:sSubPr>
                      <m:e>
                        <m:r>
                          <a:rPr kumimoji="0" lang="en-US" altLang="zh-CN">
                            <a:latin typeface="Cambria Math" panose="02040503050406030204" pitchFamily="18" charset="0"/>
                            <a:ea typeface="宋体" panose="02010600030101010101" pitchFamily="2" charset="-122"/>
                          </a:rPr>
                          <m:t>𝑚</m:t>
                        </m:r>
                      </m:e>
                      <m:sub>
                        <m:r>
                          <a:rPr kumimoji="0" lang="en-US" altLang="zh-CN">
                            <a:latin typeface="Cambria Math" panose="02040503050406030204" pitchFamily="18" charset="0"/>
                            <a:ea typeface="宋体" panose="02010600030101010101" pitchFamily="2" charset="-122"/>
                          </a:rPr>
                          <m:t>0</m:t>
                        </m:r>
                      </m:sub>
                    </m:sSub>
                    <m:r>
                      <a:rPr kumimoji="0" lang="en-US" altLang="zh-CN">
                        <a:latin typeface="Cambria Math" panose="02040503050406030204" pitchFamily="18" charset="0"/>
                        <a:ea typeface="宋体" panose="02010600030101010101" pitchFamily="2" charset="-122"/>
                      </a:rPr>
                      <m:t>⊕</m:t>
                    </m:r>
                    <m:sSub>
                      <m:sSubPr>
                        <m:ctrlPr>
                          <a:rPr kumimoji="0" lang="en-US" altLang="zh-CN" i="1">
                            <a:latin typeface="Cambria Math" panose="02040503050406030204" pitchFamily="18" charset="0"/>
                            <a:ea typeface="宋体" panose="02010600030101010101" pitchFamily="2" charset="-122"/>
                          </a:rPr>
                        </m:ctrlPr>
                      </m:sSubPr>
                      <m:e>
                        <m:r>
                          <a:rPr kumimoji="0" lang="en-US" altLang="zh-CN">
                            <a:latin typeface="Cambria Math" panose="02040503050406030204" pitchFamily="18" charset="0"/>
                            <a:ea typeface="宋体" panose="02010600030101010101" pitchFamily="2" charset="-122"/>
                          </a:rPr>
                          <m:t>𝑚</m:t>
                        </m:r>
                      </m:e>
                      <m:sub>
                        <m:r>
                          <a:rPr kumimoji="0" lang="en-US" altLang="zh-CN">
                            <a:latin typeface="Cambria Math" panose="02040503050406030204" pitchFamily="18" charset="0"/>
                            <a:ea typeface="宋体" panose="02010600030101010101" pitchFamily="2" charset="-122"/>
                          </a:rPr>
                          <m:t>1</m:t>
                        </m:r>
                      </m:sub>
                    </m:sSub>
                  </m:oMath>
                </a14:m>
                <a:endParaRPr kumimoji="0" lang="en-US" altLang="zh-CN" dirty="0">
                  <a:ea typeface="宋体" panose="02010600030101010101" pitchFamily="2" charset="-122"/>
                </a:endParaRPr>
              </a:p>
              <a:p>
                <a:pPr fontAlgn="auto">
                  <a:spcAft>
                    <a:spcPts val="0"/>
                  </a:spcAft>
                </a:pPr>
                <a:r>
                  <a:rPr kumimoji="0" lang="zh-CN" altLang="en-US" dirty="0">
                    <a:ea typeface="宋体" panose="02010600030101010101" pitchFamily="2" charset="-122"/>
                  </a:rPr>
                  <a:t>如果符合，则为</a:t>
                </a:r>
                <a:r>
                  <a:rPr kumimoji="0" lang="zh-CN" altLang="en-US" dirty="0">
                    <a:solidFill>
                      <a:srgbClr val="FF0000"/>
                    </a:solidFill>
                    <a:ea typeface="宋体" panose="02010600030101010101" pitchFamily="2" charset="-122"/>
                  </a:rPr>
                  <a:t>正确密钥</a:t>
                </a:r>
                <a:r>
                  <a:rPr kumimoji="0" lang="zh-CN" altLang="en-US" dirty="0">
                    <a:ea typeface="宋体" panose="02010600030101010101" pitchFamily="2" charset="-122"/>
                  </a:rPr>
                  <a:t>，否则</a:t>
                </a:r>
                <a:r>
                  <a:rPr kumimoji="0" lang="zh-CN" altLang="en-US" dirty="0">
                    <a:solidFill>
                      <a:srgbClr val="FF0000"/>
                    </a:solidFill>
                    <a:ea typeface="宋体" panose="02010600030101010101" pitchFamily="2" charset="-122"/>
                  </a:rPr>
                  <a:t>错误</a:t>
                </a:r>
                <a:r>
                  <a:rPr kumimoji="0" lang="zh-CN" altLang="en-US" dirty="0">
                    <a:ea typeface="宋体" panose="02010600030101010101" pitchFamily="2" charset="-122"/>
                  </a:rPr>
                  <a:t>。</a:t>
                </a:r>
                <a:endParaRPr kumimoji="0" lang="en-US" altLang="zh-CN" dirty="0">
                  <a:ea typeface="宋体" panose="02010600030101010101" pitchFamily="2" charset="-122"/>
                </a:endParaRPr>
              </a:p>
            </p:txBody>
          </p:sp>
        </mc:Choice>
        <mc:Fallback xmlns="">
          <p:sp>
            <p:nvSpPr>
              <p:cNvPr id="9" name="内容占位符 2">
                <a:extLst>
                  <a:ext uri="{FF2B5EF4-FFF2-40B4-BE49-F238E27FC236}">
                    <a16:creationId xmlns:a16="http://schemas.microsoft.com/office/drawing/2014/main" id="{3FE62399-BE6D-4ABA-A3E5-1D6FE0CFDD6C}"/>
                  </a:ext>
                </a:extLst>
              </p:cNvPr>
              <p:cNvSpPr txBox="1">
                <a:spLocks noRot="1" noChangeAspect="1" noMove="1" noResize="1" noEditPoints="1" noAdjustHandles="1" noChangeArrowheads="1" noChangeShapeType="1" noTextEdit="1"/>
              </p:cNvSpPr>
              <p:nvPr/>
            </p:nvSpPr>
            <p:spPr>
              <a:xfrm>
                <a:off x="773361" y="5269235"/>
                <a:ext cx="7776864" cy="1440160"/>
              </a:xfrm>
              <a:prstGeom prst="rect">
                <a:avLst/>
              </a:prstGeom>
              <a:blipFill>
                <a:blip r:embed="rId6"/>
                <a:stretch>
                  <a:fillRect l="-1803" t="-4219" b="-1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46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2034000"/>
                <a:ext cx="8229600" cy="4824000"/>
              </a:xfrm>
            </p:spPr>
            <p:txBody>
              <a:bodyPr/>
              <a:lstStyle/>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给定明密文</a:t>
                </a:r>
                <a14:m>
                  <m:oMath xmlns:m="http://schemas.openxmlformats.org/officeDocument/2006/math">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𝑎</m:t>
                        </m:r>
                        <m:r>
                          <a:rPr lang="en-US" altLang="zh-CN" sz="3200" b="0" i="1" smtClean="0">
                            <a:latin typeface="Cambria Math" panose="02040503050406030204" pitchFamily="18" charset="0"/>
                          </a:rPr>
                          <m:t>→9,5→6</m:t>
                        </m:r>
                      </m:e>
                    </m:d>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9→7,8→0</m:t>
                        </m:r>
                      </m:e>
                    </m:d>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，恢复</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𝑘</m:t>
                        </m:r>
                      </m:e>
                      <m:sub>
                        <m:r>
                          <a:rPr lang="en-US" altLang="zh-CN" sz="3200" b="0" i="1" smtClean="0">
                            <a:latin typeface="Cambria Math" panose="02040503050406030204" pitchFamily="18" charset="0"/>
                          </a:rPr>
                          <m:t>1</m:t>
                        </m:r>
                      </m:sub>
                    </m:sSub>
                  </m:oMath>
                </a14:m>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的值。</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如何恢复</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𝑘</m:t>
                        </m:r>
                      </m:e>
                      <m:sub>
                        <m:r>
                          <a:rPr lang="en-US" altLang="zh-CN" sz="3200" b="0" i="1" smtClean="0">
                            <a:latin typeface="Cambria Math" panose="02040503050406030204" pitchFamily="18" charset="0"/>
                          </a:rPr>
                          <m:t>0</m:t>
                        </m:r>
                      </m:sub>
                    </m:sSub>
                    <m:r>
                      <a:rPr lang="zh-CN" altLang="en-US" sz="3200" i="1">
                        <a:latin typeface="Cambria Math" panose="02040503050406030204" pitchFamily="18" charset="0"/>
                      </a:rPr>
                      <m:t>？</m:t>
                    </m:r>
                  </m:oMath>
                </a14:m>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2034000"/>
                <a:ext cx="8229600" cy="4824000"/>
              </a:xfrm>
              <a:blipFill>
                <a:blip r:embed="rId2"/>
                <a:stretch>
                  <a:fillRect l="-1630" t="-1264" r="-815"/>
                </a:stretch>
              </a:blipFill>
            </p:spPr>
            <p:txBody>
              <a:bodyPr/>
              <a:lstStyle/>
              <a:p>
                <a:r>
                  <a:rPr lang="zh-CN" altLang="en-US">
                    <a:noFill/>
                  </a:rPr>
                  <a:t> </a:t>
                </a:r>
              </a:p>
            </p:txBody>
          </p:sp>
        </mc:Fallback>
      </mc:AlternateContent>
      <p:sp>
        <p:nvSpPr>
          <p:cNvPr id="4" name="箭头: 五边形 3">
            <a:extLst>
              <a:ext uri="{FF2B5EF4-FFF2-40B4-BE49-F238E27FC236}">
                <a16:creationId xmlns:a16="http://schemas.microsoft.com/office/drawing/2014/main" id="{FA65A688-936C-4B30-A22A-7FF2A3B4B764}"/>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Cipher-One</a:t>
            </a:r>
            <a:endParaRPr lang="zh-CN" altLang="en-US" sz="3600" dirty="0"/>
          </a:p>
        </p:txBody>
      </p:sp>
      <p:graphicFrame>
        <p:nvGraphicFramePr>
          <p:cNvPr id="5" name="表格 4">
            <a:extLst>
              <a:ext uri="{FF2B5EF4-FFF2-40B4-BE49-F238E27FC236}">
                <a16:creationId xmlns:a16="http://schemas.microsoft.com/office/drawing/2014/main" id="{A144FF40-7524-445C-9DF5-0E59C7EEC123}"/>
              </a:ext>
            </a:extLst>
          </p:cNvPr>
          <p:cNvGraphicFramePr>
            <a:graphicFrameLocks noGrp="1"/>
          </p:cNvGraphicFramePr>
          <p:nvPr>
            <p:extLst>
              <p:ext uri="{D42A27DB-BD31-4B8C-83A1-F6EECF244321}">
                <p14:modId xmlns:p14="http://schemas.microsoft.com/office/powerpoint/2010/main" val="4136535460"/>
              </p:ext>
            </p:extLst>
          </p:nvPr>
        </p:nvGraphicFramePr>
        <p:xfrm>
          <a:off x="1093406" y="4716250"/>
          <a:ext cx="6957187" cy="995106"/>
        </p:xfrm>
        <a:graphic>
          <a:graphicData uri="http://schemas.openxmlformats.org/drawingml/2006/table">
            <a:tbl>
              <a:tblPr firstRow="1" bandRow="1">
                <a:tableStyleId>{073A0DAA-6AF3-43AB-8588-CEC1D06C72B9}</a:tableStyleId>
              </a:tblPr>
              <a:tblGrid>
                <a:gridCol w="780630">
                  <a:extLst>
                    <a:ext uri="{9D8B030D-6E8A-4147-A177-3AD203B41FA5}">
                      <a16:colId xmlns:a16="http://schemas.microsoft.com/office/drawing/2014/main" val="827707557"/>
                    </a:ext>
                  </a:extLst>
                </a:gridCol>
                <a:gridCol w="383258">
                  <a:extLst>
                    <a:ext uri="{9D8B030D-6E8A-4147-A177-3AD203B41FA5}">
                      <a16:colId xmlns:a16="http://schemas.microsoft.com/office/drawing/2014/main" val="683027671"/>
                    </a:ext>
                  </a:extLst>
                </a:gridCol>
                <a:gridCol w="383258">
                  <a:extLst>
                    <a:ext uri="{9D8B030D-6E8A-4147-A177-3AD203B41FA5}">
                      <a16:colId xmlns:a16="http://schemas.microsoft.com/office/drawing/2014/main" val="1630447173"/>
                    </a:ext>
                  </a:extLst>
                </a:gridCol>
                <a:gridCol w="383258">
                  <a:extLst>
                    <a:ext uri="{9D8B030D-6E8A-4147-A177-3AD203B41FA5}">
                      <a16:colId xmlns:a16="http://schemas.microsoft.com/office/drawing/2014/main" val="2027329366"/>
                    </a:ext>
                  </a:extLst>
                </a:gridCol>
                <a:gridCol w="383258">
                  <a:extLst>
                    <a:ext uri="{9D8B030D-6E8A-4147-A177-3AD203B41FA5}">
                      <a16:colId xmlns:a16="http://schemas.microsoft.com/office/drawing/2014/main" val="3932312806"/>
                    </a:ext>
                  </a:extLst>
                </a:gridCol>
                <a:gridCol w="383258">
                  <a:extLst>
                    <a:ext uri="{9D8B030D-6E8A-4147-A177-3AD203B41FA5}">
                      <a16:colId xmlns:a16="http://schemas.microsoft.com/office/drawing/2014/main" val="2947486641"/>
                    </a:ext>
                  </a:extLst>
                </a:gridCol>
                <a:gridCol w="383258">
                  <a:extLst>
                    <a:ext uri="{9D8B030D-6E8A-4147-A177-3AD203B41FA5}">
                      <a16:colId xmlns:a16="http://schemas.microsoft.com/office/drawing/2014/main" val="1770517036"/>
                    </a:ext>
                  </a:extLst>
                </a:gridCol>
                <a:gridCol w="383258">
                  <a:extLst>
                    <a:ext uri="{9D8B030D-6E8A-4147-A177-3AD203B41FA5}">
                      <a16:colId xmlns:a16="http://schemas.microsoft.com/office/drawing/2014/main" val="4258226921"/>
                    </a:ext>
                  </a:extLst>
                </a:gridCol>
                <a:gridCol w="354330">
                  <a:extLst>
                    <a:ext uri="{9D8B030D-6E8A-4147-A177-3AD203B41FA5}">
                      <a16:colId xmlns:a16="http://schemas.microsoft.com/office/drawing/2014/main" val="642251063"/>
                    </a:ext>
                  </a:extLst>
                </a:gridCol>
                <a:gridCol w="485543">
                  <a:extLst>
                    <a:ext uri="{9D8B030D-6E8A-4147-A177-3AD203B41FA5}">
                      <a16:colId xmlns:a16="http://schemas.microsoft.com/office/drawing/2014/main" val="1355923829"/>
                    </a:ext>
                  </a:extLst>
                </a:gridCol>
                <a:gridCol w="354330">
                  <a:extLst>
                    <a:ext uri="{9D8B030D-6E8A-4147-A177-3AD203B41FA5}">
                      <a16:colId xmlns:a16="http://schemas.microsoft.com/office/drawing/2014/main" val="1045193795"/>
                    </a:ext>
                  </a:extLst>
                </a:gridCol>
                <a:gridCol w="383258">
                  <a:extLst>
                    <a:ext uri="{9D8B030D-6E8A-4147-A177-3AD203B41FA5}">
                      <a16:colId xmlns:a16="http://schemas.microsoft.com/office/drawing/2014/main" val="2811009196"/>
                    </a:ext>
                  </a:extLst>
                </a:gridCol>
                <a:gridCol w="383258">
                  <a:extLst>
                    <a:ext uri="{9D8B030D-6E8A-4147-A177-3AD203B41FA5}">
                      <a16:colId xmlns:a16="http://schemas.microsoft.com/office/drawing/2014/main" val="1012901330"/>
                    </a:ext>
                  </a:extLst>
                </a:gridCol>
                <a:gridCol w="383258">
                  <a:extLst>
                    <a:ext uri="{9D8B030D-6E8A-4147-A177-3AD203B41FA5}">
                      <a16:colId xmlns:a16="http://schemas.microsoft.com/office/drawing/2014/main" val="2972011116"/>
                    </a:ext>
                  </a:extLst>
                </a:gridCol>
                <a:gridCol w="383258">
                  <a:extLst>
                    <a:ext uri="{9D8B030D-6E8A-4147-A177-3AD203B41FA5}">
                      <a16:colId xmlns:a16="http://schemas.microsoft.com/office/drawing/2014/main" val="3639625823"/>
                    </a:ext>
                  </a:extLst>
                </a:gridCol>
                <a:gridCol w="383258">
                  <a:extLst>
                    <a:ext uri="{9D8B030D-6E8A-4147-A177-3AD203B41FA5}">
                      <a16:colId xmlns:a16="http://schemas.microsoft.com/office/drawing/2014/main" val="1084586764"/>
                    </a:ext>
                  </a:extLst>
                </a:gridCol>
                <a:gridCol w="383258">
                  <a:extLst>
                    <a:ext uri="{9D8B030D-6E8A-4147-A177-3AD203B41FA5}">
                      <a16:colId xmlns:a16="http://schemas.microsoft.com/office/drawing/2014/main" val="2078060353"/>
                    </a:ext>
                  </a:extLst>
                </a:gridCol>
              </a:tblGrid>
              <a:tr h="497553">
                <a:tc>
                  <a:txBody>
                    <a:bodyPr/>
                    <a:lstStyle/>
                    <a:p>
                      <a:endParaRPr lang="zh-CN"/>
                    </a:p>
                  </a:txBody>
                  <a:tcPr anchor="ctr">
                    <a:blipFill>
                      <a:blip r:embed="rId3"/>
                      <a:stretch>
                        <a:fillRect l="-781" t="-1220" r="-796094" b="-106098"/>
                      </a:stretch>
                    </a:blipFill>
                  </a:tcP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1775358925"/>
                  </a:ext>
                </a:extLst>
              </a:tr>
              <a:tr h="497553">
                <a:tc>
                  <a:txBody>
                    <a:bodyPr/>
                    <a:lstStyle/>
                    <a:p>
                      <a:endParaRPr lang="zh-CN"/>
                    </a:p>
                  </a:txBody>
                  <a:tcPr anchor="ctr">
                    <a:blipFill>
                      <a:blip r:embed="rId3"/>
                      <a:stretch>
                        <a:fillRect l="-781" t="-101220" r="-796094" b="-6098"/>
                      </a:stretch>
                    </a:blipFill>
                  </a:tcPr>
                </a:tc>
                <a:tc>
                  <a:txBody>
                    <a:bodyPr/>
                    <a:lstStyle/>
                    <a:p>
                      <a:pPr algn="ctr"/>
                      <a:r>
                        <a:rPr lang="en-US" altLang="zh-CN" dirty="0"/>
                        <a:t>6</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f</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b</a:t>
                      </a:r>
                      <a:endParaRPr lang="zh-CN" altLang="en-US" dirty="0"/>
                    </a:p>
                  </a:txBody>
                  <a:tcPr anchor="ctr"/>
                </a:tc>
                <a:extLst>
                  <a:ext uri="{0D108BD9-81ED-4DB2-BD59-A6C34878D82A}">
                    <a16:rowId xmlns:a16="http://schemas.microsoft.com/office/drawing/2014/main" val="83352767"/>
                  </a:ext>
                </a:extLst>
              </a:tr>
            </a:tbl>
          </a:graphicData>
        </a:graphic>
      </p:graphicFrame>
      <p:pic>
        <p:nvPicPr>
          <p:cNvPr id="6" name="图片 5">
            <a:extLst>
              <a:ext uri="{FF2B5EF4-FFF2-40B4-BE49-F238E27FC236}">
                <a16:creationId xmlns:a16="http://schemas.microsoft.com/office/drawing/2014/main" id="{713D95DE-191C-4F9D-9393-D49C4EE1505E}"/>
              </a:ext>
            </a:extLst>
          </p:cNvPr>
          <p:cNvPicPr>
            <a:picLocks noChangeAspect="1"/>
          </p:cNvPicPr>
          <p:nvPr/>
        </p:nvPicPr>
        <p:blipFill>
          <a:blip r:embed="rId4"/>
          <a:stretch>
            <a:fillRect/>
          </a:stretch>
        </p:blipFill>
        <p:spPr>
          <a:xfrm>
            <a:off x="4211960" y="2924944"/>
            <a:ext cx="4382144" cy="9003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853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72816"/>
            <a:ext cx="8229600" cy="4824000"/>
          </a:xfrm>
        </p:spPr>
        <p:txBody>
          <a:bodyPr>
            <a:normAutofit/>
          </a:bodyPr>
          <a:lstStyle/>
          <a:p>
            <a:pPr marL="0" indent="0">
              <a:buFont typeface="Wingdings" panose="05000000000000000000" pitchFamily="2" charset="2"/>
              <a:buNone/>
              <a:defRPr/>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几点启发：</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buFont typeface="+mj-lt"/>
              <a:buAutoNum type="arabicPeriod"/>
              <a:defRPr/>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虽然不知道算法加密中间状态的取值，但是依然可以确定在算法某点的状态差分值。</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buFont typeface="+mj-lt"/>
              <a:buAutoNum type="arabicPeriod"/>
              <a:defRPr/>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通过猜测部分密钥的取值，验证某些差分性质是否满足可以恢复部分密钥信息。</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箭头: 五边形 3">
            <a:extLst>
              <a:ext uri="{FF2B5EF4-FFF2-40B4-BE49-F238E27FC236}">
                <a16:creationId xmlns:a16="http://schemas.microsoft.com/office/drawing/2014/main" id="{77A0413E-636B-4B02-8C82-A7CF596A7A6D}"/>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Cipher-One</a:t>
            </a:r>
            <a:endParaRPr lang="zh-CN" alt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9" name="对象 13"/>
          <p:cNvGraphicFramePr>
            <a:graphicFrameLocks noChangeAspect="1"/>
          </p:cNvGraphicFramePr>
          <p:nvPr/>
        </p:nvGraphicFramePr>
        <p:xfrm>
          <a:off x="179388" y="1628775"/>
          <a:ext cx="8628062" cy="1516063"/>
        </p:xfrm>
        <a:graphic>
          <a:graphicData uri="http://schemas.openxmlformats.org/presentationml/2006/ole">
            <mc:AlternateContent xmlns:mc="http://schemas.openxmlformats.org/markup-compatibility/2006">
              <mc:Choice xmlns:v="urn:schemas-microsoft-com:vml" Requires="v">
                <p:oleObj spid="_x0000_s24632" name="Visio" r:id="rId3" imgW="2241513" imgH="393641" progId="Visio.Drawing.15">
                  <p:embed/>
                </p:oleObj>
              </mc:Choice>
              <mc:Fallback>
                <p:oleObj name="Visio" r:id="rId3" imgW="2241513" imgH="393641" progId="Visio.Drawing.15">
                  <p:embed/>
                  <p:pic>
                    <p:nvPicPr>
                      <p:cNvPr id="0" name="对象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628775"/>
                        <a:ext cx="8628062"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667147152"/>
              </p:ext>
            </p:extLst>
          </p:nvPr>
        </p:nvGraphicFramePr>
        <p:xfrm>
          <a:off x="899592" y="3715365"/>
          <a:ext cx="6957187" cy="995106"/>
        </p:xfrm>
        <a:graphic>
          <a:graphicData uri="http://schemas.openxmlformats.org/drawingml/2006/table">
            <a:tbl>
              <a:tblPr firstRow="1" bandRow="1">
                <a:tableStyleId>{073A0DAA-6AF3-43AB-8588-CEC1D06C72B9}</a:tableStyleId>
              </a:tblPr>
              <a:tblGrid>
                <a:gridCol w="780630">
                  <a:extLst>
                    <a:ext uri="{9D8B030D-6E8A-4147-A177-3AD203B41FA5}">
                      <a16:colId xmlns:a16="http://schemas.microsoft.com/office/drawing/2014/main" val="827707557"/>
                    </a:ext>
                  </a:extLst>
                </a:gridCol>
                <a:gridCol w="383258">
                  <a:extLst>
                    <a:ext uri="{9D8B030D-6E8A-4147-A177-3AD203B41FA5}">
                      <a16:colId xmlns:a16="http://schemas.microsoft.com/office/drawing/2014/main" val="683027671"/>
                    </a:ext>
                  </a:extLst>
                </a:gridCol>
                <a:gridCol w="383258">
                  <a:extLst>
                    <a:ext uri="{9D8B030D-6E8A-4147-A177-3AD203B41FA5}">
                      <a16:colId xmlns:a16="http://schemas.microsoft.com/office/drawing/2014/main" val="1630447173"/>
                    </a:ext>
                  </a:extLst>
                </a:gridCol>
                <a:gridCol w="383258">
                  <a:extLst>
                    <a:ext uri="{9D8B030D-6E8A-4147-A177-3AD203B41FA5}">
                      <a16:colId xmlns:a16="http://schemas.microsoft.com/office/drawing/2014/main" val="2027329366"/>
                    </a:ext>
                  </a:extLst>
                </a:gridCol>
                <a:gridCol w="383258">
                  <a:extLst>
                    <a:ext uri="{9D8B030D-6E8A-4147-A177-3AD203B41FA5}">
                      <a16:colId xmlns:a16="http://schemas.microsoft.com/office/drawing/2014/main" val="3932312806"/>
                    </a:ext>
                  </a:extLst>
                </a:gridCol>
                <a:gridCol w="383258">
                  <a:extLst>
                    <a:ext uri="{9D8B030D-6E8A-4147-A177-3AD203B41FA5}">
                      <a16:colId xmlns:a16="http://schemas.microsoft.com/office/drawing/2014/main" val="2947486641"/>
                    </a:ext>
                  </a:extLst>
                </a:gridCol>
                <a:gridCol w="383258">
                  <a:extLst>
                    <a:ext uri="{9D8B030D-6E8A-4147-A177-3AD203B41FA5}">
                      <a16:colId xmlns:a16="http://schemas.microsoft.com/office/drawing/2014/main" val="1770517036"/>
                    </a:ext>
                  </a:extLst>
                </a:gridCol>
                <a:gridCol w="383258">
                  <a:extLst>
                    <a:ext uri="{9D8B030D-6E8A-4147-A177-3AD203B41FA5}">
                      <a16:colId xmlns:a16="http://schemas.microsoft.com/office/drawing/2014/main" val="4258226921"/>
                    </a:ext>
                  </a:extLst>
                </a:gridCol>
                <a:gridCol w="354330">
                  <a:extLst>
                    <a:ext uri="{9D8B030D-6E8A-4147-A177-3AD203B41FA5}">
                      <a16:colId xmlns:a16="http://schemas.microsoft.com/office/drawing/2014/main" val="642251063"/>
                    </a:ext>
                  </a:extLst>
                </a:gridCol>
                <a:gridCol w="485543">
                  <a:extLst>
                    <a:ext uri="{9D8B030D-6E8A-4147-A177-3AD203B41FA5}">
                      <a16:colId xmlns:a16="http://schemas.microsoft.com/office/drawing/2014/main" val="1355923829"/>
                    </a:ext>
                  </a:extLst>
                </a:gridCol>
                <a:gridCol w="354330">
                  <a:extLst>
                    <a:ext uri="{9D8B030D-6E8A-4147-A177-3AD203B41FA5}">
                      <a16:colId xmlns:a16="http://schemas.microsoft.com/office/drawing/2014/main" val="1045193795"/>
                    </a:ext>
                  </a:extLst>
                </a:gridCol>
                <a:gridCol w="383258">
                  <a:extLst>
                    <a:ext uri="{9D8B030D-6E8A-4147-A177-3AD203B41FA5}">
                      <a16:colId xmlns:a16="http://schemas.microsoft.com/office/drawing/2014/main" val="2811009196"/>
                    </a:ext>
                  </a:extLst>
                </a:gridCol>
                <a:gridCol w="383258">
                  <a:extLst>
                    <a:ext uri="{9D8B030D-6E8A-4147-A177-3AD203B41FA5}">
                      <a16:colId xmlns:a16="http://schemas.microsoft.com/office/drawing/2014/main" val="1012901330"/>
                    </a:ext>
                  </a:extLst>
                </a:gridCol>
                <a:gridCol w="383258">
                  <a:extLst>
                    <a:ext uri="{9D8B030D-6E8A-4147-A177-3AD203B41FA5}">
                      <a16:colId xmlns:a16="http://schemas.microsoft.com/office/drawing/2014/main" val="2972011116"/>
                    </a:ext>
                  </a:extLst>
                </a:gridCol>
                <a:gridCol w="383258">
                  <a:extLst>
                    <a:ext uri="{9D8B030D-6E8A-4147-A177-3AD203B41FA5}">
                      <a16:colId xmlns:a16="http://schemas.microsoft.com/office/drawing/2014/main" val="3639625823"/>
                    </a:ext>
                  </a:extLst>
                </a:gridCol>
                <a:gridCol w="383258">
                  <a:extLst>
                    <a:ext uri="{9D8B030D-6E8A-4147-A177-3AD203B41FA5}">
                      <a16:colId xmlns:a16="http://schemas.microsoft.com/office/drawing/2014/main" val="1084586764"/>
                    </a:ext>
                  </a:extLst>
                </a:gridCol>
                <a:gridCol w="383258">
                  <a:extLst>
                    <a:ext uri="{9D8B030D-6E8A-4147-A177-3AD203B41FA5}">
                      <a16:colId xmlns:a16="http://schemas.microsoft.com/office/drawing/2014/main" val="2078060353"/>
                    </a:ext>
                  </a:extLst>
                </a:gridCol>
              </a:tblGrid>
              <a:tr h="497553">
                <a:tc>
                  <a:txBody>
                    <a:bodyPr/>
                    <a:lstStyle/>
                    <a:p>
                      <a:endParaRPr lang="zh-CN"/>
                    </a:p>
                  </a:txBody>
                  <a:tcPr anchor="ctr">
                    <a:blipFill>
                      <a:blip r:embed="rId5"/>
                      <a:stretch>
                        <a:fillRect l="-781" t="-1220" r="-795313" b="-106098"/>
                      </a:stretch>
                    </a:blipFill>
                  </a:tcP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1775358925"/>
                  </a:ext>
                </a:extLst>
              </a:tr>
              <a:tr h="497553">
                <a:tc>
                  <a:txBody>
                    <a:bodyPr/>
                    <a:lstStyle/>
                    <a:p>
                      <a:endParaRPr lang="zh-CN" dirty="0"/>
                    </a:p>
                  </a:txBody>
                  <a:tcPr anchor="ctr">
                    <a:blipFill>
                      <a:blip r:embed="rId5"/>
                      <a:stretch>
                        <a:fillRect l="-781" t="-101220" r="-795313" b="-6098"/>
                      </a:stretch>
                    </a:blipFill>
                  </a:tcPr>
                </a:tc>
                <a:tc>
                  <a:txBody>
                    <a:bodyPr/>
                    <a:lstStyle/>
                    <a:p>
                      <a:pPr algn="ctr"/>
                      <a:r>
                        <a:rPr lang="en-US" altLang="zh-CN" dirty="0"/>
                        <a:t>6</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f</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b</a:t>
                      </a:r>
                      <a:endParaRPr lang="zh-CN" altLang="en-US" dirty="0"/>
                    </a:p>
                  </a:txBody>
                  <a:tcPr anchor="ctr"/>
                </a:tc>
                <a:extLst>
                  <a:ext uri="{0D108BD9-81ED-4DB2-BD59-A6C34878D82A}">
                    <a16:rowId xmlns:a16="http://schemas.microsoft.com/office/drawing/2014/main" val="83352767"/>
                  </a:ext>
                </a:extLst>
              </a:tr>
            </a:tbl>
          </a:graphicData>
        </a:graphic>
      </p:graphicFrame>
      <p:pic>
        <p:nvPicPr>
          <p:cNvPr id="8" name="图片 7">
            <a:extLst>
              <a:ext uri="{FF2B5EF4-FFF2-40B4-BE49-F238E27FC236}">
                <a16:creationId xmlns:a16="http://schemas.microsoft.com/office/drawing/2014/main" id="{331543C7-2E1A-4D38-A631-D17B2AE35F37}"/>
              </a:ext>
            </a:extLst>
          </p:cNvPr>
          <p:cNvPicPr>
            <a:picLocks noChangeAspect="1"/>
          </p:cNvPicPr>
          <p:nvPr/>
        </p:nvPicPr>
        <p:blipFill>
          <a:blip r:embed="rId6"/>
          <a:stretch>
            <a:fillRect/>
          </a:stretch>
        </p:blipFill>
        <p:spPr>
          <a:xfrm>
            <a:off x="429831" y="1971472"/>
            <a:ext cx="8284337" cy="1457528"/>
          </a:xfrm>
          <a:prstGeom prst="rect">
            <a:avLst/>
          </a:prstGeom>
          <a:ln>
            <a:noFill/>
          </a:ln>
          <a:effectLst>
            <a:outerShdw blurRad="292100" dist="139700" dir="2700000" algn="tl" rotWithShape="0">
              <a:srgbClr val="333333">
                <a:alpha val="65000"/>
              </a:srgbClr>
            </a:outerShdw>
          </a:effectLst>
        </p:spPr>
      </p:pic>
      <p:sp>
        <p:nvSpPr>
          <p:cNvPr id="9" name="箭头: 五边形 8">
            <a:extLst>
              <a:ext uri="{FF2B5EF4-FFF2-40B4-BE49-F238E27FC236}">
                <a16:creationId xmlns:a16="http://schemas.microsoft.com/office/drawing/2014/main" id="{78DD951C-06B9-4AA3-81B5-1BF741DC153C}"/>
              </a:ext>
            </a:extLst>
          </p:cNvPr>
          <p:cNvSpPr/>
          <p:nvPr/>
        </p:nvSpPr>
        <p:spPr>
          <a:xfrm>
            <a:off x="467544" y="1052736"/>
            <a:ext cx="3672408" cy="71679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Cipher-Two</a:t>
            </a:r>
            <a:endParaRPr lang="zh-CN" altLang="en-US" sz="3600" dirty="0"/>
          </a:p>
        </p:txBody>
      </p:sp>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A113322F-8EB5-4582-AABC-CBD2962D619D}"/>
                  </a:ext>
                </a:extLst>
              </p:cNvPr>
              <p:cNvSpPr txBox="1">
                <a:spLocks noGrp="1"/>
              </p:cNvSpPr>
              <p:nvPr>
                <p:ph idx="1"/>
              </p:nvPr>
            </p:nvSpPr>
            <p:spPr>
              <a:xfrm>
                <a:off x="683568" y="5157193"/>
                <a:ext cx="8229600" cy="792088"/>
              </a:xfrm>
              <a:prstGeom prst="rect">
                <a:avLst/>
              </a:prstGeom>
            </p:spPr>
            <p:txBody>
              <a:bodyPr vert="horz" lIns="91440" tIns="45720" rIns="91440" bIns="45720" rtlCol="0">
                <a:normAutofit/>
              </a:bodyPr>
              <a:lstStyle>
                <a:lvl1pPr marL="457200" indent="-457200" algn="l" defTabSz="914400" rtl="0" eaLnBrk="1" latinLnBrk="0" hangingPunct="1">
                  <a:lnSpc>
                    <a:spcPct val="120000"/>
                  </a:lnSpc>
                  <a:spcBef>
                    <a:spcPts val="600"/>
                  </a:spcBef>
                  <a:buClr>
                    <a:srgbClr val="C00000"/>
                  </a:buClr>
                  <a:buFont typeface="Wingdings" panose="05000000000000000000" pitchFamily="2" charset="2"/>
                  <a:buChar char="n"/>
                  <a:defRPr sz="3200" b="1" kern="1200">
                    <a:solidFill>
                      <a:schemeClr val="tx1"/>
                    </a:solidFill>
                    <a:latin typeface="Times New Roman" pitchFamily="18" charset="0"/>
                    <a:ea typeface="黑体" pitchFamily="49" charset="-122"/>
                    <a:cs typeface="Times New Roman" pitchFamily="18" charset="0"/>
                  </a:defRPr>
                </a:lvl1pPr>
                <a:lvl2pPr marL="720000" indent="-270000" algn="l" defTabSz="914400" rtl="0" eaLnBrk="1" latinLnBrk="0" hangingPunct="1">
                  <a:lnSpc>
                    <a:spcPct val="120000"/>
                  </a:lnSpc>
                  <a:spcBef>
                    <a:spcPts val="600"/>
                  </a:spcBef>
                  <a:buClr>
                    <a:schemeClr val="accent3">
                      <a:lumMod val="75000"/>
                    </a:schemeClr>
                  </a:buClr>
                  <a:buFont typeface="Wingdings" panose="05000000000000000000" pitchFamily="2" charset="2"/>
                  <a:buChar char="l"/>
                  <a:defRPr sz="2800" b="1" kern="1200">
                    <a:solidFill>
                      <a:schemeClr val="tx1"/>
                    </a:solidFill>
                    <a:latin typeface="Times New Roman" pitchFamily="18" charset="0"/>
                    <a:ea typeface="黑体" pitchFamily="49" charset="-122"/>
                    <a:cs typeface="Times New Roman" pitchFamily="18" charset="0"/>
                  </a:defRPr>
                </a:lvl2pPr>
                <a:lvl3pPr marL="1080000" indent="-270000" algn="l" defTabSz="914400" rtl="0" eaLnBrk="1" latinLnBrk="0" hangingPunct="1">
                  <a:lnSpc>
                    <a:spcPct val="120000"/>
                  </a:lnSpc>
                  <a:spcBef>
                    <a:spcPts val="600"/>
                  </a:spcBef>
                  <a:buFont typeface="Wingdings" panose="05000000000000000000" pitchFamily="2" charset="2"/>
                  <a:buChar char="Ø"/>
                  <a:defRPr sz="2800" b="1" kern="1200">
                    <a:solidFill>
                      <a:schemeClr val="tx1"/>
                    </a:solidFill>
                    <a:latin typeface="Times New Roman" pitchFamily="18" charset="0"/>
                    <a:ea typeface="黑体" pitchFamily="49" charset="-122"/>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黑体"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14:m>
                  <m:oMath xmlns:m="http://schemas.openxmlformats.org/officeDocument/2006/math">
                    <m:sSub>
                      <m:sSubPr>
                        <m:ctrlPr>
                          <a:rPr kumimoji="0" lang="en-US" altLang="zh-CN" b="1" i="1" smtClean="0">
                            <a:latin typeface="Cambria Math" panose="02040503050406030204" pitchFamily="18" charset="0"/>
                            <a:ea typeface="宋体" panose="02010600030101010101" pitchFamily="2" charset="-122"/>
                          </a:rPr>
                        </m:ctrlPr>
                      </m:sSubPr>
                      <m:e>
                        <m:r>
                          <a:rPr kumimoji="0" lang="en-US" altLang="zh-CN" b="1" i="1" smtClean="0">
                            <a:latin typeface="Cambria Math" panose="02040503050406030204" pitchFamily="18" charset="0"/>
                            <a:ea typeface="宋体" panose="02010600030101010101" pitchFamily="2" charset="-122"/>
                          </a:rPr>
                          <m:t>𝒌</m:t>
                        </m:r>
                      </m:e>
                      <m:sub>
                        <m:r>
                          <a:rPr kumimoji="0" lang="en-US" altLang="zh-CN" b="1" i="1" smtClean="0">
                            <a:latin typeface="Cambria Math" panose="02040503050406030204" pitchFamily="18" charset="0"/>
                            <a:ea typeface="宋体" panose="02010600030101010101" pitchFamily="2" charset="-122"/>
                          </a:rPr>
                          <m:t>𝟎</m:t>
                        </m:r>
                      </m:sub>
                    </m:sSub>
                    <m:r>
                      <a:rPr kumimoji="0" lang="en-US" altLang="zh-CN" b="1" i="1" smtClean="0">
                        <a:latin typeface="Cambria Math" panose="02040503050406030204" pitchFamily="18" charset="0"/>
                        <a:ea typeface="宋体" panose="02010600030101010101" pitchFamily="2" charset="-122"/>
                      </a:rPr>
                      <m:t>,</m:t>
                    </m:r>
                    <m:sSub>
                      <m:sSubPr>
                        <m:ctrlPr>
                          <a:rPr kumimoji="0" lang="en-US" altLang="zh-CN" b="1" i="1" smtClean="0">
                            <a:latin typeface="Cambria Math" panose="02040503050406030204" pitchFamily="18" charset="0"/>
                            <a:ea typeface="宋体" panose="02010600030101010101" pitchFamily="2" charset="-122"/>
                          </a:rPr>
                        </m:ctrlPr>
                      </m:sSubPr>
                      <m:e>
                        <m:r>
                          <a:rPr kumimoji="0" lang="en-US" altLang="zh-CN" b="1" i="1" smtClean="0">
                            <a:latin typeface="Cambria Math" panose="02040503050406030204" pitchFamily="18" charset="0"/>
                            <a:ea typeface="宋体" panose="02010600030101010101" pitchFamily="2" charset="-122"/>
                          </a:rPr>
                          <m:t>𝒌</m:t>
                        </m:r>
                      </m:e>
                      <m:sub>
                        <m:r>
                          <a:rPr kumimoji="0" lang="en-US" altLang="zh-CN" b="1" i="1" smtClean="0">
                            <a:latin typeface="Cambria Math" panose="02040503050406030204" pitchFamily="18" charset="0"/>
                            <a:ea typeface="宋体" panose="02010600030101010101" pitchFamily="2" charset="-122"/>
                          </a:rPr>
                          <m:t>𝟏</m:t>
                        </m:r>
                      </m:sub>
                    </m:sSub>
                    <m:r>
                      <a:rPr kumimoji="0" lang="en-US" altLang="zh-CN" b="1" i="1" smtClean="0">
                        <a:latin typeface="Cambria Math" panose="02040503050406030204" pitchFamily="18" charset="0"/>
                        <a:ea typeface="宋体" panose="02010600030101010101" pitchFamily="2" charset="-122"/>
                      </a:rPr>
                      <m:t>,</m:t>
                    </m:r>
                    <m:sSub>
                      <m:sSubPr>
                        <m:ctrlPr>
                          <a:rPr kumimoji="0" lang="en-US" altLang="zh-CN" b="1" i="1" smtClean="0">
                            <a:latin typeface="Cambria Math" panose="02040503050406030204" pitchFamily="18" charset="0"/>
                            <a:ea typeface="宋体" panose="02010600030101010101" pitchFamily="2" charset="-122"/>
                          </a:rPr>
                        </m:ctrlPr>
                      </m:sSubPr>
                      <m:e>
                        <m:r>
                          <a:rPr kumimoji="0" lang="en-US" altLang="zh-CN" b="1" i="1" smtClean="0">
                            <a:latin typeface="Cambria Math" panose="02040503050406030204" pitchFamily="18" charset="0"/>
                            <a:ea typeface="宋体" panose="02010600030101010101" pitchFamily="2" charset="-122"/>
                          </a:rPr>
                          <m:t>𝒌</m:t>
                        </m:r>
                      </m:e>
                      <m:sub>
                        <m:r>
                          <a:rPr kumimoji="0" lang="en-US" altLang="zh-CN" b="1" i="1" smtClean="0">
                            <a:latin typeface="Cambria Math" panose="02040503050406030204" pitchFamily="18" charset="0"/>
                            <a:ea typeface="宋体" panose="02010600030101010101" pitchFamily="2" charset="-122"/>
                          </a:rPr>
                          <m:t>𝟐</m:t>
                        </m:r>
                      </m:sub>
                    </m:sSub>
                  </m:oMath>
                </a14:m>
                <a:r>
                  <a:rPr kumimoji="0" lang="en-US" altLang="zh-CN" dirty="0">
                    <a:ea typeface="宋体" panose="02010600030101010101" pitchFamily="2" charset="-122"/>
                  </a:rPr>
                  <a:t> </a:t>
                </a:r>
                <a:r>
                  <a:rPr kumimoji="0" lang="zh-CN" altLang="en-US" dirty="0">
                    <a:ea typeface="宋体" panose="02010600030101010101" pitchFamily="2" charset="-122"/>
                  </a:rPr>
                  <a:t>为随机轮子密钥</a:t>
                </a:r>
                <a:endParaRPr kumimoji="0" lang="en-US" altLang="zh-CN" dirty="0">
                  <a:ea typeface="宋体" panose="02010600030101010101" pitchFamily="2" charset="-122"/>
                </a:endParaRPr>
              </a:p>
            </p:txBody>
          </p:sp>
        </mc:Choice>
        <mc:Fallback xmlns="">
          <p:sp>
            <p:nvSpPr>
              <p:cNvPr id="10" name="内容占位符 2">
                <a:extLst>
                  <a:ext uri="{FF2B5EF4-FFF2-40B4-BE49-F238E27FC236}">
                    <a16:creationId xmlns:a16="http://schemas.microsoft.com/office/drawing/2014/main" id="{A113322F-8EB5-4582-AABC-CBD2962D619D}"/>
                  </a:ext>
                </a:extLst>
              </p:cNvPr>
              <p:cNvSpPr txBox="1">
                <a:spLocks noGrp="1" noRot="1" noChangeAspect="1" noMove="1" noResize="1" noEditPoints="1" noAdjustHandles="1" noChangeArrowheads="1" noChangeShapeType="1" noTextEdit="1"/>
              </p:cNvSpPr>
              <p:nvPr>
                <p:ph idx="1"/>
              </p:nvPr>
            </p:nvSpPr>
            <p:spPr>
              <a:xfrm>
                <a:off x="683568" y="5157193"/>
                <a:ext cx="8229600" cy="792088"/>
              </a:xfrm>
              <a:prstGeom prst="rect">
                <a:avLst/>
              </a:prstGeom>
              <a:blipFill>
                <a:blip r:embed="rId7"/>
                <a:stretch>
                  <a:fillRect t="-7692" b="-769"/>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3558</TotalTime>
  <Words>2056</Words>
  <Application>Microsoft Office PowerPoint</Application>
  <PresentationFormat>全屏显示(4:3)</PresentationFormat>
  <Paragraphs>407</Paragraphs>
  <Slides>37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7" baseType="lpstr">
      <vt:lpstr>方正大黑简体</vt:lpstr>
      <vt:lpstr>宋体</vt:lpstr>
      <vt:lpstr>Arial</vt:lpstr>
      <vt:lpstr>Calibri</vt:lpstr>
      <vt:lpstr>Calibri Light</vt:lpstr>
      <vt:lpstr>Cambria Math</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武汉大学计算机科学与技术系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信息安全问题的思考与对策</dc:title>
  <dc:creator>张焕国</dc:creator>
  <cp:lastModifiedBy>xiang zejun</cp:lastModifiedBy>
  <cp:revision>233</cp:revision>
  <dcterms:created xsi:type="dcterms:W3CDTF">2000-12-24T10:02:16Z</dcterms:created>
  <dcterms:modified xsi:type="dcterms:W3CDTF">2022-02-23T12:24:41Z</dcterms:modified>
</cp:coreProperties>
</file>