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46" r:id="rId1"/>
  </p:sldMasterIdLst>
  <p:notesMasterIdLst>
    <p:notesMasterId r:id="rId48"/>
  </p:notesMasterIdLst>
  <p:handoutMasterIdLst>
    <p:handoutMasterId r:id="rId49"/>
  </p:handoutMasterIdLst>
  <p:sldIdLst>
    <p:sldId id="567" r:id="rId2"/>
    <p:sldId id="571" r:id="rId3"/>
    <p:sldId id="566" r:id="rId4"/>
    <p:sldId id="390" r:id="rId5"/>
    <p:sldId id="261" r:id="rId6"/>
    <p:sldId id="262" r:id="rId7"/>
    <p:sldId id="377" r:id="rId8"/>
    <p:sldId id="259" r:id="rId9"/>
    <p:sldId id="263" r:id="rId10"/>
    <p:sldId id="395" r:id="rId11"/>
    <p:sldId id="563" r:id="rId12"/>
    <p:sldId id="564" r:id="rId13"/>
    <p:sldId id="380" r:id="rId14"/>
    <p:sldId id="533" r:id="rId15"/>
    <p:sldId id="382" r:id="rId16"/>
    <p:sldId id="265" r:id="rId17"/>
    <p:sldId id="266" r:id="rId18"/>
    <p:sldId id="267" r:id="rId19"/>
    <p:sldId id="374" r:id="rId20"/>
    <p:sldId id="384" r:id="rId21"/>
    <p:sldId id="368" r:id="rId22"/>
    <p:sldId id="369" r:id="rId23"/>
    <p:sldId id="580" r:id="rId24"/>
    <p:sldId id="572" r:id="rId25"/>
    <p:sldId id="565" r:id="rId26"/>
    <p:sldId id="411" r:id="rId27"/>
    <p:sldId id="579" r:id="rId28"/>
    <p:sldId id="423" r:id="rId29"/>
    <p:sldId id="573" r:id="rId30"/>
    <p:sldId id="575" r:id="rId31"/>
    <p:sldId id="425" r:id="rId32"/>
    <p:sldId id="426" r:id="rId33"/>
    <p:sldId id="538" r:id="rId34"/>
    <p:sldId id="540" r:id="rId35"/>
    <p:sldId id="574" r:id="rId36"/>
    <p:sldId id="576" r:id="rId37"/>
    <p:sldId id="427" r:id="rId38"/>
    <p:sldId id="539" r:id="rId39"/>
    <p:sldId id="541" r:id="rId40"/>
    <p:sldId id="570" r:id="rId41"/>
    <p:sldId id="416" r:id="rId42"/>
    <p:sldId id="417" r:id="rId43"/>
    <p:sldId id="418" r:id="rId44"/>
    <p:sldId id="577" r:id="rId45"/>
    <p:sldId id="491" r:id="rId46"/>
    <p:sldId id="493" r:id="rId47"/>
  </p:sldIdLst>
  <p:sldSz cx="9144000" cy="6858000" type="screen4x3"/>
  <p:notesSz cx="6858000" cy="9144000"/>
  <p:embeddedFontLst>
    <p:embeddedFont>
      <p:font typeface="方正大黑简体" panose="02010600030101010101" charset="-122"/>
      <p:regular r:id="rId50"/>
    </p:embeddedFont>
    <p:embeddedFont>
      <p:font typeface="Cambria Math" panose="02040503050406030204" pitchFamily="18" charset="0"/>
      <p:regular r:id="rId51"/>
    </p:embeddedFont>
    <p:embeddedFont>
      <p:font typeface="Tahoma" panose="020B0604030504040204" pitchFamily="34" charset="0"/>
      <p:regular r:id="rId52"/>
      <p:bold r:id="rId53"/>
    </p:embeddedFont>
    <p:embeddedFont>
      <p:font typeface="黑体" panose="02010609060101010101" pitchFamily="49" charset="-122"/>
      <p:regular r:id="rId54"/>
    </p:embeddedFont>
    <p:embeddedFont>
      <p:font typeface="华文中宋" panose="02010600040101010101" pitchFamily="2" charset="-122"/>
      <p:regular r:id="rId55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A8800"/>
    <a:srgbClr val="339933"/>
    <a:srgbClr val="00FF00"/>
    <a:srgbClr val="FF00FF"/>
    <a:srgbClr val="00FFFF"/>
    <a:srgbClr val="FF6600"/>
    <a:srgbClr val="0000CC"/>
    <a:srgbClr val="66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8" autoAdjust="0"/>
    <p:restoredTop sz="52080" autoAdjust="0"/>
  </p:normalViewPr>
  <p:slideViewPr>
    <p:cSldViewPr>
      <p:cViewPr varScale="1">
        <p:scale>
          <a:sx n="30" d="100"/>
          <a:sy n="30" d="100"/>
        </p:scale>
        <p:origin x="134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86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2E2D878-4468-4AC2-81EF-B287B9FCDF20}" type="datetimeFigureOut">
              <a:rPr lang="zh-CN" altLang="en-US"/>
              <a:pPr>
                <a:defRPr/>
              </a:pPr>
              <a:t>2024/4/26/Fri</a:t>
            </a:fld>
            <a:endParaRPr lang="en-US" altLang="zh-CN"/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0692258-3878-4FCE-8A83-EE5A94E162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1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1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F91632F-7C17-4A51-BED1-5547797A5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5%8B%E9%9B%B7%E6%95%B0%E5%AD%A6%E7%A0%94%E7%A9%B6%E6%89%80/5257252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5%A4%9A%E9%A1%B9%E5%BC%8F%E6%97%B6%E9%97%B4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通过前面两次课的学习，我们学习了古典密码以及以</a:t>
            </a:r>
            <a:r>
              <a:rPr lang="en-US" altLang="zh-CN" dirty="0"/>
              <a:t>DES</a:t>
            </a:r>
            <a:r>
              <a:rPr lang="zh-CN" altLang="en-US" dirty="0"/>
              <a:t>算法、</a:t>
            </a:r>
            <a:r>
              <a:rPr lang="en-US" altLang="zh-CN" dirty="0"/>
              <a:t>AES</a:t>
            </a:r>
            <a:r>
              <a:rPr lang="zh-CN" altLang="en-US" dirty="0"/>
              <a:t>算法为代表的对称分组密码，对称密码虽然存在加解密速度快等优势，但同时也存在密钥管理困难问题，</a:t>
            </a:r>
            <a:endParaRPr lang="en-US" altLang="zh-CN" dirty="0"/>
          </a:p>
          <a:p>
            <a:r>
              <a:rPr lang="zh-CN" altLang="en-US" dirty="0"/>
              <a:t>为了解决这些问题，</a:t>
            </a:r>
            <a:r>
              <a:rPr lang="en-US" altLang="zh-CN" dirty="0"/>
              <a:t>1976</a:t>
            </a:r>
            <a:r>
              <a:rPr lang="zh-CN" altLang="en-US" dirty="0"/>
              <a:t>年，</a:t>
            </a:r>
            <a:r>
              <a:rPr lang="en-US" dirty="0"/>
              <a:t>Diffie</a:t>
            </a:r>
            <a:r>
              <a:rPr lang="zh-CN" altLang="en-US" dirty="0"/>
              <a:t>和</a:t>
            </a:r>
            <a:r>
              <a:rPr lang="en-US" dirty="0"/>
              <a:t>Hellman</a:t>
            </a:r>
            <a:r>
              <a:rPr lang="zh-CN" altLang="en-US" dirty="0"/>
              <a:t>在“密码学的新方向”中提出公钥密码体制，从而导致密码学一场伟大革命，开启了现代密码学。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3D3EC-1063-4D06-9F9C-90703E698CF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419D4-C991-41EF-8E3E-CDFBD8D2987B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公钥负责加密，私钥负责解密</a:t>
            </a:r>
            <a:endParaRPr lang="en-US" altLang="zh-CN" sz="1200" b="1" i="0" u="none" strike="noStrike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r>
              <a:rPr lang="en-US" altLang="zh-CN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Alice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Bob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进行通信，如果需要使用公钥密码实现保密性，则加密算法使用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Bob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的公钥，解密算法使用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Bob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的私钥。</a:t>
            </a:r>
            <a:endParaRPr lang="zh-CN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6C0C49-6008-4D3F-9B22-90E57FBE0A57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Alice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Bob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进行通信，如果需要使用公钥密码实现认证性，则签名算法使用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Alice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的公钥，验证算法使用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Alice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的私钥。</a:t>
            </a:r>
            <a:endParaRPr lang="en-US" altLang="zh-CN" sz="1200" b="0" i="0" u="none" strike="noStrike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u="none" strike="noStrike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私钥负责签名，公钥负责验证</a:t>
            </a:r>
            <a:endParaRPr lang="en-US" altLang="zh-CN" sz="1200" b="1" i="0" u="none" strike="noStrike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endParaRPr lang="en-US" altLang="zh-CN" sz="1200" b="1" i="0" u="none" strike="noStrike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能否通过公钥恢复私钥，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进一步能否篡改内容。</a:t>
            </a:r>
            <a:endParaRPr lang="en-US" altLang="zh-CN" sz="1200" b="1" i="0" u="none" strike="noStrike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eaLnBrk="1" hangingPunct="1"/>
            <a:endParaRPr lang="en-US" altLang="zh-CN" sz="1200" b="1" i="0" u="none" strike="noStrike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eaLnBrk="1" hangingPunct="1"/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比如，你们队长给你们批假外出，那么门岗的同志想确认这个队干部的字是他本人写的还是代写的。</a:t>
            </a:r>
            <a:endParaRPr lang="en-US" altLang="zh-CN" sz="1200" b="1" i="0" u="none" strike="noStrike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eaLnBrk="1" hangingPunct="1"/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这就是认证性，也就是证明你是你；</a:t>
            </a:r>
            <a:endParaRPr lang="en-US" altLang="zh-CN" sz="1200" b="1" i="0" u="none" strike="noStrike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158DBF-B2B1-4538-ADE4-9EBA7B35D71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发送端：签名时用</a:t>
            </a:r>
            <a:r>
              <a:rPr lang="en-US" altLang="zh-CN" dirty="0">
                <a:latin typeface="Times New Roman" pitchFamily="18" charset="0"/>
              </a:rPr>
              <a:t>Alice</a:t>
            </a:r>
            <a:r>
              <a:rPr lang="zh-CN" altLang="en-US" dirty="0">
                <a:latin typeface="Times New Roman" pitchFamily="18" charset="0"/>
              </a:rPr>
              <a:t>的私钥，加密时用</a:t>
            </a:r>
            <a:r>
              <a:rPr lang="en-US" altLang="zh-CN" dirty="0">
                <a:latin typeface="Times New Roman" pitchFamily="18" charset="0"/>
              </a:rPr>
              <a:t>Bob</a:t>
            </a:r>
            <a:r>
              <a:rPr lang="zh-CN" altLang="en-US" dirty="0">
                <a:latin typeface="Times New Roman" pitchFamily="18" charset="0"/>
              </a:rPr>
              <a:t>的公钥；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接收端：解密时用</a:t>
            </a:r>
            <a:r>
              <a:rPr lang="en-US" altLang="zh-CN" dirty="0">
                <a:latin typeface="Times New Roman" pitchFamily="18" charset="0"/>
              </a:rPr>
              <a:t>Bob</a:t>
            </a:r>
            <a:r>
              <a:rPr lang="zh-CN" altLang="en-US" dirty="0">
                <a:latin typeface="Times New Roman" pitchFamily="18" charset="0"/>
              </a:rPr>
              <a:t>的私钥，验证时用</a:t>
            </a:r>
            <a:r>
              <a:rPr lang="en-US" altLang="zh-CN" dirty="0">
                <a:latin typeface="Times New Roman" pitchFamily="18" charset="0"/>
              </a:rPr>
              <a:t>Alice</a:t>
            </a:r>
            <a:r>
              <a:rPr lang="zh-CN" altLang="en-US" dirty="0">
                <a:latin typeface="Times New Roman" pitchFamily="18" charset="0"/>
              </a:rPr>
              <a:t>的公钥。</a:t>
            </a: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FF30DF5-51AD-4B7F-B093-7632CE29FC2D}" type="slidenum">
              <a:rPr lang="en-US" altLang="zh-CN" sz="1200">
                <a:latin typeface="Arial" charset="0"/>
              </a:rPr>
              <a:pPr algn="r"/>
              <a:t>19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对称密码加解密速度快 ，但是密钥管理和分配比较困难，公钥密码的其中一项功能就是能够实现密钥交换。</a:t>
            </a: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1DD424E-536D-4BA7-B5E7-7400E3F54504}" type="slidenum">
              <a:rPr lang="en-US" altLang="zh-CN" sz="1200">
                <a:latin typeface="Arial" charset="0"/>
              </a:rPr>
              <a:pPr algn="r"/>
              <a:t>20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B24B2-E8DD-4AB9-9949-12B933C20015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、密钥是指谁？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RSA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密钥是（公钥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+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模值）、（私钥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+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模值）分组分发的，单独给对方一个公钥或私钥是没有任何用处，所以我们说的“密钥”其实是它们两者中的其中一组。但我们说的“密钥长度”一般只是指模值的位长度。目前主流可选值：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1024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2048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3072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4096...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低于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1024bit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的密钥已经不建议使用（安全问题）。没有上限，多大都可以使用。</a:t>
            </a:r>
          </a:p>
          <a:p>
            <a:pPr eaLnBrk="1" hangingPunct="1"/>
            <a:endParaRPr lang="en-US" altLang="zh-CN" sz="1200" b="0" i="0" u="none" strike="noStrike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endParaRPr lang="en-US" altLang="zh-CN" sz="1200" b="0" i="0" u="none" strike="noStrike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密文长度就是给定符合条件的明文加密出来的结果位长，这个可以确定，加密后的密文位长跟密钥的位长度是相同的，因为加密公式：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C=(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P^e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)%n</a:t>
            </a:r>
            <a:br>
              <a:rPr lang="zh-CN" altLang="en-US" dirty="0"/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所以，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最大值就是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n-1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，所以不可能超过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的位数。尽管可能小于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的位数，但从传输和存储角度，仍然是按照标准位长来进行的，所以，即使我们加密一字节的明文，运算出来的结果也要按照标准位长来使用（当然了，除非我们能再采取措施区分真实的位长，一般不在考虑）。</a:t>
            </a:r>
            <a:br>
              <a:rPr lang="zh-CN" altLang="en-US" dirty="0"/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至于明文分片多次加密，自然密文长度成倍增长，但已不属于一次加密的问题，不能放到一起考虑。</a:t>
            </a: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23E4E-37BE-4D4E-AC40-C00FB3B139D9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对称密码的密钥管理比较困难，利用公钥密码的密钥管理方便的优势进行加密对称密钥的特点。</a:t>
            </a: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23E4E-37BE-4D4E-AC40-C00FB3B139D9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BC9F13A-C7E9-46D2-802E-C57D014C854D}" type="slidenum">
              <a:rPr lang="en-US" altLang="zh-CN" sz="1200">
                <a:latin typeface="Arial" charset="0"/>
              </a:rPr>
              <a:pPr algn="r"/>
              <a:t>26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B90A09-B1E0-4CBE-BD01-DD6295267C17}" type="slidenum">
              <a:rPr lang="en-US" altLang="zh-CN" sz="1200">
                <a:latin typeface="Arial" charset="0"/>
              </a:rPr>
              <a:pPr algn="r"/>
              <a:t>27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为一般情形时，又该如何计算呢？</a:t>
            </a:r>
            <a:endParaRPr lang="en-US" altLang="zh-CN" dirty="0"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itchFamily="18" charset="0"/>
              </a:rPr>
              <a:t>分两步：第一步：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是质数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次幂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n=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p^k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zh-CN" altLang="en-US" dirty="0"/>
              <a:t> 证明</a:t>
            </a:r>
            <a:r>
              <a:rPr lang="en-US" altLang="zh-CN" dirty="0" err="1"/>
              <a:t>fa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en-US" altLang="zh-CN" dirty="0" err="1"/>
              <a:t>p^k</a:t>
            </a:r>
            <a:r>
              <a:rPr lang="en-US" altLang="zh-CN" dirty="0"/>
              <a:t>-p^</a:t>
            </a:r>
            <a:r>
              <a:rPr lang="zh-CN" altLang="en-US" dirty="0"/>
              <a:t>（</a:t>
            </a:r>
            <a:r>
              <a:rPr lang="en-US" altLang="zh-CN" dirty="0"/>
              <a:t>k-1</a:t>
            </a:r>
            <a:r>
              <a:rPr lang="zh-CN" altLang="en-US" dirty="0"/>
              <a:t>）</a:t>
            </a:r>
            <a:r>
              <a:rPr lang="en-US" altLang="zh-CN" dirty="0"/>
              <a:t>=n-n/p=n(1-1/p);</a:t>
            </a:r>
            <a:r>
              <a:rPr lang="zh-CN" altLang="en-US" dirty="0"/>
              <a:t>证明方法相同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第二步：若</a:t>
            </a:r>
            <a:r>
              <a:rPr lang="en-US" altLang="zh-CN" dirty="0"/>
              <a:t>n</a:t>
            </a:r>
            <a:r>
              <a:rPr lang="zh-CN" altLang="en-US" dirty="0"/>
              <a:t>为两个互质的乘积，即</a:t>
            </a:r>
            <a:r>
              <a:rPr lang="en-US" altLang="zh-CN" dirty="0"/>
              <a:t>n=</a:t>
            </a:r>
            <a:r>
              <a:rPr lang="en-US" altLang="zh-CN" dirty="0" err="1"/>
              <a:t>st</a:t>
            </a:r>
            <a:r>
              <a:rPr lang="en-US" altLang="zh-CN" dirty="0"/>
              <a:t>,</a:t>
            </a:r>
            <a:r>
              <a:rPr lang="zh-CN" altLang="en-US" dirty="0"/>
              <a:t>证明</a:t>
            </a:r>
            <a:r>
              <a:rPr lang="en-US" altLang="zh-CN" dirty="0" err="1"/>
              <a:t>fa</a:t>
            </a:r>
            <a:r>
              <a:rPr lang="en-US" altLang="zh-CN" dirty="0"/>
              <a:t>(n)=</a:t>
            </a:r>
            <a:r>
              <a:rPr lang="en-US" altLang="zh-CN" dirty="0" err="1"/>
              <a:t>fa</a:t>
            </a:r>
            <a:r>
              <a:rPr lang="en-US" altLang="zh-CN" dirty="0"/>
              <a:t>(s)*</a:t>
            </a:r>
            <a:r>
              <a:rPr lang="en-US" altLang="zh-CN" dirty="0" err="1"/>
              <a:t>fa</a:t>
            </a:r>
            <a:r>
              <a:rPr lang="en-US" altLang="zh-CN" dirty="0"/>
              <a:t>(t)</a:t>
            </a:r>
            <a:r>
              <a:rPr lang="zh-CN" altLang="en-US" dirty="0"/>
              <a:t>：证明方法相同（</a:t>
            </a:r>
            <a:r>
              <a:rPr lang="en-US" altLang="zh-CN" dirty="0"/>
              <a:t>p^k1-p^{k1-1}</a:t>
            </a:r>
            <a:r>
              <a:rPr lang="zh-CN" altLang="en-US" dirty="0"/>
              <a:t>）</a:t>
            </a:r>
            <a:r>
              <a:rPr lang="en-US" altLang="zh-CN" dirty="0"/>
              <a:t>*(q^k2-q{k2-1})=n-sq^{k2-1}-</a:t>
            </a:r>
            <a:r>
              <a:rPr lang="en-US" altLang="zh-CN" dirty="0" err="1"/>
              <a:t>tp</a:t>
            </a:r>
            <a:r>
              <a:rPr lang="en-US" altLang="zh-CN" dirty="0"/>
              <a:t>^{k1-1}+p^{k1-1}*q^{k2-1}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结合算术定理知。可证。</a:t>
            </a:r>
            <a:r>
              <a:rPr lang="en-US" altLang="zh-CN" dirty="0"/>
              <a:t> </a:t>
            </a:r>
          </a:p>
          <a:p>
            <a:pPr eaLnBrk="1" hangingPunct="1"/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en-US" altLang="zh-CN" dirty="0">
                <a:latin typeface="Times New Roman" pitchFamily="18" charset="0"/>
              </a:rPr>
              <a:t>N=2*3*5=30,</a:t>
            </a:r>
            <a:r>
              <a:rPr lang="zh-CN" altLang="en-US" dirty="0">
                <a:latin typeface="Times New Roman" pitchFamily="18" charset="0"/>
              </a:rPr>
              <a:t>利用欧拉公式有：</a:t>
            </a:r>
            <a:r>
              <a:rPr lang="en-US" altLang="zh-CN" dirty="0">
                <a:latin typeface="Times New Roman" pitchFamily="18" charset="0"/>
              </a:rPr>
              <a:t>n=30*(1-1/2)*(1-1/3)*(1-1/5)</a:t>
            </a:r>
          </a:p>
          <a:p>
            <a:pPr eaLnBrk="1" hangingPunct="1"/>
            <a:endParaRPr lang="en-US" altLang="en-US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以它为例，计算</a:t>
            </a:r>
            <a:r>
              <a:rPr lang="en-US" altLang="en-US" dirty="0">
                <a:latin typeface="Times New Roman" pitchFamily="18" charset="0"/>
              </a:rPr>
              <a:t>11011</a:t>
            </a:r>
            <a:r>
              <a:rPr lang="en-US" altLang="zh-CN" dirty="0">
                <a:latin typeface="Times New Roman" pitchFamily="18" charset="0"/>
              </a:rPr>
              <a:t>=7</a:t>
            </a:r>
            <a:r>
              <a:rPr lang="zh-CN" altLang="en-US" dirty="0">
                <a:latin typeface="Times New Roman" pitchFamily="18" charset="0"/>
              </a:rPr>
              <a:t>*</a:t>
            </a:r>
            <a:r>
              <a:rPr lang="en-US" altLang="zh-CN" dirty="0">
                <a:latin typeface="Times New Roman" pitchFamily="18" charset="0"/>
              </a:rPr>
              <a:t>11^2*13</a:t>
            </a:r>
            <a:r>
              <a:rPr lang="zh-CN" altLang="en-US" dirty="0">
                <a:latin typeface="Times New Roman" pitchFamily="18" charset="0"/>
              </a:rPr>
              <a:t>的欧拉数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/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由算术基本定理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通过前面课程的学习，在这个保密通信模型中，我们知道根据密钥的不同，可以分为对称密码和非对称密码，当加密密钥和解密密钥不同的时候，密码为公钥密码；</a:t>
            </a:r>
            <a:endParaRPr lang="en-US" altLang="zh-CN" dirty="0"/>
          </a:p>
          <a:p>
            <a:r>
              <a:rPr lang="zh-CN" altLang="en-US" dirty="0"/>
              <a:t>这次课我们重点学习公钥密码的相关知识。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3D3EC-1063-4D06-9F9C-90703E698CF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AA5C63A-6DD0-45C4-948B-6EB53EA2D2F7}" type="slidenum">
              <a:rPr lang="en-US" altLang="zh-CN" sz="1200">
                <a:latin typeface="Arial" charset="0"/>
              </a:rPr>
              <a:pPr algn="r"/>
              <a:t>28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42950" lvl="1" indent="-285750" eaLnBrk="1" hangingPunct="1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欧几里得算法，也叫辗转相除法。</a:t>
            </a:r>
            <a:endParaRPr lang="en-US" altLang="zh-CN" dirty="0">
              <a:latin typeface="Times New Roman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命题的含义：</a:t>
            </a:r>
            <a:r>
              <a:rPr lang="en-US" altLang="zh-CN" dirty="0">
                <a:latin typeface="Times New Roman" pitchFamily="18" charset="0"/>
              </a:rPr>
              <a:t>a=</a:t>
            </a:r>
            <a:r>
              <a:rPr lang="en-US" altLang="zh-CN" dirty="0" err="1">
                <a:latin typeface="Times New Roman" pitchFamily="18" charset="0"/>
              </a:rPr>
              <a:t>qb+r</a:t>
            </a:r>
            <a:r>
              <a:rPr lang="zh-CN" altLang="en-US" dirty="0">
                <a:latin typeface="Times New Roman" pitchFamily="18" charset="0"/>
              </a:rPr>
              <a:t>推出</a:t>
            </a:r>
            <a:r>
              <a:rPr lang="en-US" altLang="zh-CN" dirty="0" err="1">
                <a:latin typeface="Times New Roman" pitchFamily="18" charset="0"/>
              </a:rPr>
              <a:t>gcd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</a:rPr>
              <a:t>a,b</a:t>
            </a:r>
            <a:r>
              <a:rPr lang="en-US" altLang="zh-CN" dirty="0">
                <a:latin typeface="Times New Roman" pitchFamily="18" charset="0"/>
              </a:rPr>
              <a:t>)=</a:t>
            </a:r>
            <a:r>
              <a:rPr lang="en-US" altLang="zh-CN" dirty="0" err="1">
                <a:latin typeface="Times New Roman" pitchFamily="18" charset="0"/>
              </a:rPr>
              <a:t>gcd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</a:rPr>
              <a:t>b,r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，为什么？</a:t>
            </a:r>
            <a:endParaRPr lang="en-US" altLang="zh-CN" dirty="0">
              <a:latin typeface="Times New Roman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因子都相同，则因子里面的最大值肯定也相同</a:t>
            </a:r>
            <a:endParaRPr lang="en-US" altLang="zh-CN" dirty="0">
              <a:latin typeface="Times New Roman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dirty="0">
              <a:latin typeface="Times New Roman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求最大因子的常用结论。证明一下。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AA5C63A-6DD0-45C4-948B-6EB53EA2D2F7}" type="slidenum">
              <a:rPr lang="en-US" altLang="zh-CN" sz="1200">
                <a:latin typeface="Arial" charset="0"/>
              </a:rPr>
              <a:pPr algn="r"/>
              <a:t>29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由于</a:t>
            </a:r>
            <a:r>
              <a:rPr lang="en-US" altLang="zh-CN" dirty="0">
                <a:solidFill>
                  <a:schemeClr val="tx1"/>
                </a:solidFill>
              </a:rPr>
              <a:t>r1=b&gt;r2&gt;r3…&gt;</a:t>
            </a:r>
            <a:r>
              <a:rPr lang="en-US" altLang="zh-CN" dirty="0" err="1">
                <a:solidFill>
                  <a:schemeClr val="tx1"/>
                </a:solidFill>
              </a:rPr>
              <a:t>rn</a:t>
            </a:r>
            <a:r>
              <a:rPr lang="en-US" altLang="zh-CN" dirty="0">
                <a:solidFill>
                  <a:schemeClr val="tx1"/>
                </a:solidFill>
              </a:rPr>
              <a:t>&gt;rn+1&gt;=0,</a:t>
            </a:r>
            <a:r>
              <a:rPr lang="zh-CN" altLang="en-US" dirty="0">
                <a:solidFill>
                  <a:schemeClr val="tx1"/>
                </a:solidFill>
              </a:rPr>
              <a:t>经过有限步后，必然存在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使得</a:t>
            </a:r>
            <a:r>
              <a:rPr lang="en-US" altLang="zh-CN" dirty="0">
                <a:solidFill>
                  <a:schemeClr val="tx1"/>
                </a:solidFill>
              </a:rPr>
              <a:t>rn+1=0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可得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a,b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dirty="0" err="1">
                <a:solidFill>
                  <a:schemeClr val="tx1"/>
                </a:solidFill>
              </a:rPr>
              <a:t>rn</a:t>
            </a:r>
            <a:r>
              <a:rPr lang="zh-CN" altLang="en-US" dirty="0">
                <a:solidFill>
                  <a:schemeClr val="tx1"/>
                </a:solidFill>
              </a:rPr>
              <a:t>，即辗转相除法中最后一个非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余数就是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的最大公因子。这是因为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a,b</a:t>
            </a:r>
            <a:r>
              <a:rPr lang="en-US" altLang="zh-CN" dirty="0">
                <a:solidFill>
                  <a:schemeClr val="tx1"/>
                </a:solidFill>
              </a:rPr>
              <a:t>)=(b,r2)=(r2,r3)…=(rn-1,rn)=(rn,0)=</a:t>
            </a:r>
            <a:r>
              <a:rPr lang="en-US" altLang="zh-CN" dirty="0" err="1">
                <a:solidFill>
                  <a:schemeClr val="tx1"/>
                </a:solidFill>
              </a:rPr>
              <a:t>rn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zh-CN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AA5C63A-6DD0-45C4-948B-6EB53EA2D2F7}" type="slidenum">
              <a:rPr lang="en-US" altLang="zh-CN" sz="1200">
                <a:latin typeface="Arial" charset="0"/>
              </a:rPr>
              <a:pPr algn="r"/>
              <a:t>30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由于</a:t>
            </a:r>
            <a:r>
              <a:rPr lang="en-US" altLang="zh-CN" dirty="0">
                <a:solidFill>
                  <a:schemeClr val="tx1"/>
                </a:solidFill>
              </a:rPr>
              <a:t>r1=b&gt;r2&gt;r3…&gt;</a:t>
            </a:r>
            <a:r>
              <a:rPr lang="en-US" altLang="zh-CN" dirty="0" err="1">
                <a:solidFill>
                  <a:schemeClr val="tx1"/>
                </a:solidFill>
              </a:rPr>
              <a:t>rn</a:t>
            </a:r>
            <a:r>
              <a:rPr lang="en-US" altLang="zh-CN" dirty="0">
                <a:solidFill>
                  <a:schemeClr val="tx1"/>
                </a:solidFill>
              </a:rPr>
              <a:t>&gt;rn+1&gt;=0,</a:t>
            </a:r>
            <a:r>
              <a:rPr lang="zh-CN" altLang="en-US" dirty="0">
                <a:solidFill>
                  <a:schemeClr val="tx1"/>
                </a:solidFill>
              </a:rPr>
              <a:t>经过有限步后，必然存在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使得</a:t>
            </a:r>
            <a:r>
              <a:rPr lang="en-US" altLang="zh-CN" dirty="0">
                <a:solidFill>
                  <a:schemeClr val="tx1"/>
                </a:solidFill>
              </a:rPr>
              <a:t>rn+1=0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可得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a,b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dirty="0" err="1">
                <a:solidFill>
                  <a:schemeClr val="tx1"/>
                </a:solidFill>
              </a:rPr>
              <a:t>rn</a:t>
            </a:r>
            <a:r>
              <a:rPr lang="zh-CN" altLang="en-US" dirty="0">
                <a:solidFill>
                  <a:schemeClr val="tx1"/>
                </a:solidFill>
              </a:rPr>
              <a:t>，即辗转相除法中最后一个非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余数就是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的最大公因子。这是因为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a,b</a:t>
            </a:r>
            <a:r>
              <a:rPr lang="en-US" altLang="zh-CN" dirty="0">
                <a:solidFill>
                  <a:schemeClr val="tx1"/>
                </a:solidFill>
              </a:rPr>
              <a:t>)=(b,r2)=(r2,r3)…=(rn-1,rn)=(rn,0)=</a:t>
            </a:r>
            <a:r>
              <a:rPr lang="en-US" altLang="zh-CN" dirty="0" err="1">
                <a:solidFill>
                  <a:schemeClr val="tx1"/>
                </a:solidFill>
              </a:rPr>
              <a:t>rn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zh-CN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EDBF0AA-35BD-461D-8F42-3D919BBEE7D5}" type="slidenum">
              <a:rPr lang="en-US" altLang="zh-CN" sz="1200">
                <a:latin typeface="Arial" charset="0"/>
              </a:rPr>
              <a:pPr algn="r"/>
              <a:t>31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733B53-D69D-4601-AF13-A4097CD30924}" type="slidenum">
              <a:rPr lang="en-US" altLang="zh-CN" sz="1200">
                <a:latin typeface="Arial" charset="0"/>
              </a:rPr>
              <a:pPr algn="r"/>
              <a:t>32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在黑板上写：</a:t>
            </a:r>
            <a:endParaRPr lang="en-US" altLang="zh-CN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5A9ED71-2101-4DF9-B15D-65828627A885}" type="slidenum">
              <a:rPr lang="en-US" altLang="zh-CN" sz="1200">
                <a:latin typeface="Arial" charset="0"/>
              </a:rPr>
              <a:pPr algn="r"/>
              <a:t>33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4443D4-9D62-4DEF-A05A-5D9E51550A63}" type="slidenum">
              <a:rPr lang="en-US" altLang="zh-CN" sz="1200">
                <a:latin typeface="Arial" charset="0"/>
              </a:rPr>
              <a:pPr algn="r"/>
              <a:t>34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当最大公因子为</a:t>
            </a:r>
            <a:r>
              <a:rPr lang="en-US" altLang="zh-CN" dirty="0"/>
              <a:t>1</a:t>
            </a:r>
            <a:r>
              <a:rPr lang="zh-CN" altLang="en-US" dirty="0"/>
              <a:t>时，两个数互素，我们往往需要求一个数在模另外一个数的前提下的逆元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在黑板上写清楚：</a:t>
            </a:r>
            <a:endParaRPr lang="en-US" altLang="en-US" dirty="0"/>
          </a:p>
          <a:p>
            <a:pPr eaLnBrk="1" hangingPunct="1"/>
            <a:r>
              <a:rPr lang="en-US" altLang="en-US" dirty="0"/>
              <a:t>d=</a:t>
            </a:r>
            <a:r>
              <a:rPr lang="en-US" altLang="en-US" dirty="0" err="1"/>
              <a:t>gcd</a:t>
            </a:r>
            <a:r>
              <a:rPr lang="en-US" altLang="en-US" dirty="0"/>
              <a:t>(</a:t>
            </a:r>
            <a:r>
              <a:rPr lang="en-US" altLang="en-US" dirty="0" err="1"/>
              <a:t>a,b</a:t>
            </a:r>
            <a:r>
              <a:rPr lang="en-US" altLang="en-US" dirty="0"/>
              <a:t>),</a:t>
            </a:r>
            <a:r>
              <a:rPr lang="zh-CN" altLang="en-US" dirty="0"/>
              <a:t>则</a:t>
            </a:r>
            <a:r>
              <a:rPr lang="en-US" altLang="zh-CN" dirty="0" err="1"/>
              <a:t>d|a,d|b,d</a:t>
            </a:r>
            <a:r>
              <a:rPr lang="en-US" altLang="zh-CN" dirty="0"/>
              <a:t>|(</a:t>
            </a:r>
            <a:r>
              <a:rPr lang="en-US" altLang="zh-CN" dirty="0" err="1"/>
              <a:t>xa+yb</a:t>
            </a:r>
            <a:r>
              <a:rPr lang="en-US" altLang="zh-CN" dirty="0"/>
              <a:t>);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gcd</a:t>
            </a:r>
            <a:r>
              <a:rPr lang="en-US" altLang="en-US" dirty="0"/>
              <a:t>(</a:t>
            </a:r>
            <a:r>
              <a:rPr lang="en-US" altLang="en-US" dirty="0" err="1"/>
              <a:t>a,b</a:t>
            </a:r>
            <a:r>
              <a:rPr lang="en-US" altLang="en-US" dirty="0"/>
              <a:t>)=</a:t>
            </a:r>
            <a:r>
              <a:rPr lang="en-US" altLang="zh-CN" dirty="0"/>
              <a:t>k</a:t>
            </a:r>
            <a:r>
              <a:rPr lang="en-US" altLang="en-US" dirty="0"/>
              <a:t>,</a:t>
            </a:r>
            <a:r>
              <a:rPr lang="zh-CN" altLang="en-US" dirty="0"/>
              <a:t>则存在</a:t>
            </a:r>
            <a:r>
              <a:rPr lang="en-US" altLang="zh-CN" dirty="0" err="1"/>
              <a:t>x,y</a:t>
            </a:r>
            <a:r>
              <a:rPr lang="zh-CN" altLang="en-US" dirty="0"/>
              <a:t>，使得</a:t>
            </a:r>
            <a:r>
              <a:rPr lang="en-US" altLang="zh-CN" dirty="0" err="1"/>
              <a:t>ax+by</a:t>
            </a:r>
            <a:r>
              <a:rPr lang="en-US" altLang="zh-CN" dirty="0"/>
              <a:t>=k.</a:t>
            </a:r>
          </a:p>
          <a:p>
            <a:pPr eaLnBrk="1" hangingPunct="1"/>
            <a:r>
              <a:rPr lang="zh-CN" altLang="en-US" dirty="0"/>
              <a:t>考虑不定方程：</a:t>
            </a:r>
            <a:r>
              <a:rPr lang="en-US" altLang="zh-CN" dirty="0" err="1"/>
              <a:t>ax+by</a:t>
            </a:r>
            <a:r>
              <a:rPr lang="en-US" altLang="zh-CN" dirty="0"/>
              <a:t>=z;</a:t>
            </a:r>
          </a:p>
          <a:p>
            <a:pPr eaLnBrk="1" hangingPunct="1"/>
            <a:r>
              <a:rPr lang="zh-CN" altLang="en-US" dirty="0"/>
              <a:t>有很显然的两组解：（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），（</a:t>
            </a:r>
            <a:r>
              <a:rPr lang="en-US" altLang="zh-CN" dirty="0"/>
              <a:t>0,1,b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/>
            <a:r>
              <a:rPr lang="zh-CN" altLang="en-US" dirty="0"/>
              <a:t>第三组解即为</a:t>
            </a:r>
            <a:r>
              <a:rPr lang="en-US" altLang="zh-CN" dirty="0"/>
              <a:t>(1-q*0,0-q*1,a-qb)=(1,-q,r)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4443D4-9D62-4DEF-A05A-5D9E51550A63}" type="slidenum">
              <a:rPr lang="en-US" altLang="zh-CN" sz="1200">
                <a:latin typeface="Arial" charset="0"/>
              </a:rPr>
              <a:pPr algn="r"/>
              <a:t>35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左边</a:t>
            </a:r>
            <a:r>
              <a:rPr lang="en-US" altLang="zh-CN" dirty="0" err="1"/>
              <a:t>gcd</a:t>
            </a:r>
            <a:r>
              <a:rPr lang="zh-CN" altLang="en-US" dirty="0"/>
              <a:t>（</a:t>
            </a:r>
            <a:r>
              <a:rPr lang="en-US" altLang="zh-CN" dirty="0" err="1"/>
              <a:t>a,b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en-US" altLang="zh-CN" dirty="0" err="1"/>
              <a:t>rn</a:t>
            </a:r>
            <a:r>
              <a:rPr lang="zh-CN" altLang="en-US" dirty="0"/>
              <a:t>，右边</a:t>
            </a:r>
            <a:r>
              <a:rPr lang="en-US" altLang="zh-CN" dirty="0" err="1"/>
              <a:t>rn</a:t>
            </a:r>
            <a:r>
              <a:rPr lang="en-US" altLang="zh-CN" dirty="0"/>
              <a:t>=</a:t>
            </a:r>
            <a:r>
              <a:rPr lang="en-US" altLang="zh-CN" dirty="0" err="1"/>
              <a:t>xa+yb</a:t>
            </a:r>
            <a:r>
              <a:rPr lang="en-US" altLang="zh-CN" dirty="0"/>
              <a:t>,</a:t>
            </a:r>
            <a:r>
              <a:rPr lang="zh-CN" altLang="en-US" dirty="0"/>
              <a:t>即</a:t>
            </a:r>
            <a:r>
              <a:rPr lang="en-US" altLang="zh-CN" dirty="0" err="1"/>
              <a:t>xa+yb</a:t>
            </a:r>
            <a:r>
              <a:rPr lang="en-US" altLang="zh-CN" dirty="0"/>
              <a:t>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).</a:t>
            </a:r>
          </a:p>
          <a:p>
            <a:pPr eaLnBrk="1" hangingPunct="1"/>
            <a:r>
              <a:rPr lang="zh-CN" altLang="en-US" dirty="0"/>
              <a:t>当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)=1</a:t>
            </a:r>
            <a:r>
              <a:rPr lang="zh-CN" altLang="en-US" dirty="0"/>
              <a:t>时，</a:t>
            </a:r>
            <a:r>
              <a:rPr lang="en-US" altLang="zh-CN" dirty="0" err="1"/>
              <a:t>xa+yb</a:t>
            </a:r>
            <a:r>
              <a:rPr lang="en-US" altLang="zh-CN" dirty="0"/>
              <a:t>=1,</a:t>
            </a:r>
            <a:r>
              <a:rPr lang="zh-CN" altLang="en-US" dirty="0"/>
              <a:t>则等式模</a:t>
            </a:r>
            <a:r>
              <a:rPr lang="en-US" altLang="zh-CN" dirty="0"/>
              <a:t>b</a:t>
            </a:r>
            <a:r>
              <a:rPr lang="zh-CN" altLang="en-US" dirty="0"/>
              <a:t>，可得</a:t>
            </a:r>
            <a:r>
              <a:rPr lang="en-US" altLang="zh-CN" dirty="0" err="1"/>
              <a:t>xa</a:t>
            </a:r>
            <a:r>
              <a:rPr lang="en-US" altLang="zh-CN" dirty="0"/>
              <a:t>=1modb,x</a:t>
            </a:r>
            <a:r>
              <a:rPr lang="zh-CN" altLang="en-US" dirty="0"/>
              <a:t>即为逆元。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所以要寻找三元组</a:t>
            </a:r>
            <a:r>
              <a:rPr lang="en-US" altLang="zh-CN" dirty="0" err="1"/>
              <a:t>x,y,gcd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),</a:t>
            </a:r>
            <a:r>
              <a:rPr lang="zh-CN" altLang="en-US" dirty="0"/>
              <a:t>使得上述方程成立。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1,0</a:t>
            </a:r>
            <a:r>
              <a:rPr lang="zh-CN" altLang="en-US" dirty="0"/>
              <a:t>，</a:t>
            </a:r>
            <a:r>
              <a:rPr lang="en-US" altLang="zh-CN" dirty="0"/>
              <a:t>a=</a:t>
            </a:r>
            <a:r>
              <a:rPr lang="en-US" altLang="zh-CN" dirty="0" err="1"/>
              <a:t>ro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0,1</a:t>
            </a:r>
            <a:r>
              <a:rPr lang="zh-CN" altLang="en-US" dirty="0"/>
              <a:t>，</a:t>
            </a:r>
            <a:r>
              <a:rPr lang="en-US" altLang="zh-CN" dirty="0"/>
              <a:t>b=r1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…   r2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4443D4-9D62-4DEF-A05A-5D9E51550A63}" type="slidenum">
              <a:rPr lang="en-US" altLang="zh-CN" sz="1200">
                <a:latin typeface="Arial" charset="0"/>
              </a:rPr>
              <a:pPr algn="r"/>
              <a:t>36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则有。。。。。，即两个数的最大公因子能由这两个数的线性组合表示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所以要寻找三元组</a:t>
            </a:r>
            <a:r>
              <a:rPr lang="en-US" altLang="zh-CN" dirty="0" err="1"/>
              <a:t>x,y,gcd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),</a:t>
            </a:r>
            <a:r>
              <a:rPr lang="zh-CN" altLang="en-US" dirty="0"/>
              <a:t>使得上述方程成立。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1,0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0,1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…   r2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EECF5A0-CDA6-4A1E-B05C-80A40CA1A1A2}" type="slidenum">
              <a:rPr lang="en-US" altLang="zh-CN" sz="1200">
                <a:latin typeface="Arial" charset="0"/>
              </a:rPr>
              <a:pPr algn="r"/>
              <a:t>37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算法执行：先求出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zh-CN" altLang="en-US" dirty="0"/>
              <a:t>，当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) = 1</a:t>
            </a:r>
            <a:r>
              <a:rPr lang="zh-CN" altLang="en-US" dirty="0"/>
              <a:t>，则返回 </a:t>
            </a:r>
            <a:r>
              <a:rPr lang="en-US" altLang="zh-CN" i="1" dirty="0"/>
              <a:t>b</a:t>
            </a:r>
            <a:r>
              <a:rPr lang="en-US" altLang="zh-CN" baseline="30000" dirty="0"/>
              <a:t>-1</a:t>
            </a:r>
            <a:r>
              <a:rPr lang="en-US" altLang="zh-CN" dirty="0"/>
              <a:t> mod</a:t>
            </a:r>
            <a:r>
              <a:rPr lang="zh-CN" altLang="en-US" dirty="0"/>
              <a:t> </a:t>
            </a:r>
            <a:r>
              <a:rPr lang="en-US" altLang="zh-CN" i="1" dirty="0"/>
              <a:t>a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可参考现代密码学第四版</a:t>
            </a:r>
            <a:r>
              <a:rPr lang="en-US" altLang="zh-CN" dirty="0"/>
              <a:t>95</a:t>
            </a:r>
            <a:r>
              <a:rPr lang="zh-CN" altLang="en-US" dirty="0"/>
              <a:t>页。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在一个通信网络中，若有</a:t>
            </a:r>
            <a:r>
              <a:rPr lang="en-US" altLang="zh-CN" dirty="0"/>
              <a:t>n</a:t>
            </a:r>
            <a:r>
              <a:rPr lang="zh-CN" altLang="en-US" dirty="0"/>
              <a:t>个用户，任意两个用户都需要进行通信，若加密算法采用对称密码，则需要多少个对称密钥？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数字签名要求：抗抵赖性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7E851B-BC27-4A18-B3F1-70162777717A}" type="slidenum">
              <a:rPr lang="en-US" altLang="zh-CN" sz="1200">
                <a:latin typeface="Arial" charset="0"/>
              </a:rPr>
              <a:pPr algn="r"/>
              <a:t>38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F1B348F-5639-4709-8832-275CDBBE922B}" type="slidenum">
              <a:rPr lang="en-US" altLang="zh-CN" sz="1200">
                <a:latin typeface="Arial" charset="0"/>
              </a:rPr>
              <a:pPr algn="r"/>
              <a:t>39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 dirty="0"/>
              <a:t>25*(-47)+6*196=1,</a:t>
            </a:r>
            <a:r>
              <a:rPr lang="zh-CN" altLang="en-US" dirty="0"/>
              <a:t>所以</a:t>
            </a:r>
            <a:r>
              <a:rPr lang="en-US" altLang="zh-CN" dirty="0"/>
              <a:t>25^{-1}=149mod196,-47=149,</a:t>
            </a:r>
            <a:r>
              <a:rPr lang="zh-CN" altLang="en-US" dirty="0"/>
              <a:t>练习题，求</a:t>
            </a:r>
            <a:r>
              <a:rPr lang="en-US" altLang="zh-CN" dirty="0"/>
              <a:t>28^{-1}mod75?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F1B348F-5639-4709-8832-275CDBBE922B}" type="slidenum">
              <a:rPr lang="en-US" altLang="zh-CN" sz="1200">
                <a:latin typeface="Arial" charset="0"/>
              </a:rPr>
              <a:pPr algn="r"/>
              <a:t>40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 dirty="0"/>
              <a:t>25*(-47)+6*196=1,</a:t>
            </a:r>
            <a:r>
              <a:rPr lang="zh-CN" altLang="en-US" dirty="0"/>
              <a:t>所以</a:t>
            </a:r>
            <a:r>
              <a:rPr lang="en-US" altLang="zh-CN" dirty="0"/>
              <a:t>25^{-1}=149mod196,-47=149,</a:t>
            </a:r>
            <a:r>
              <a:rPr lang="zh-CN" altLang="en-US" dirty="0"/>
              <a:t>练习题，求</a:t>
            </a:r>
            <a:r>
              <a:rPr lang="en-US" altLang="zh-CN" dirty="0"/>
              <a:t>28^{-1}mod75?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　　三人同行七十稀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把除以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所得的余数用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70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乘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</a:t>
            </a:r>
            <a:endParaRPr lang="zh-CN" altLang="en-US" sz="1200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　　五树梅花二十一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把除以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所得的余数用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21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乘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</a:t>
            </a:r>
            <a:endParaRPr lang="zh-CN" altLang="en-US" sz="1200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　　七子团圆正半月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把除以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7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所得的余数用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15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剩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</a:t>
            </a:r>
            <a:endParaRPr lang="zh-CN" altLang="en-US" sz="1200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　　除百零五便得知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把上述三个积加起来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减去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105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的倍数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所得的差即为所求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</a:t>
            </a:r>
            <a:endParaRPr lang="zh-CN" altLang="en-US" sz="1200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　　列式为：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×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70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＋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3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×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21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＋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×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15=233,233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－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105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×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2=23.</a:t>
            </a:r>
            <a:endParaRPr lang="zh-CN" altLang="en-US" sz="1200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5120D36-688E-4B4A-A9B2-0D079698ED0D}" type="slidenum">
              <a:rPr lang="en-US" altLang="zh-CN" sz="1200">
                <a:latin typeface="Arial" charset="0"/>
              </a:rPr>
              <a:pPr algn="r"/>
              <a:t>42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中国剩余定理又称孙子定理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简单证明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分两步，第一步验证特解；特解验证只需要说明第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项模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mi,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为余数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ai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mj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不等于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）余数为零。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第二步证明通解：若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x2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均是解，则有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x1-x2==0modmi,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进一步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x1-x2|M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，所以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x=x1+kM(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通解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modM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的条件下有唯一解。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158843E-D938-42A9-8F74-DCF6285151E2}" type="slidenum">
              <a:rPr lang="en-US" altLang="zh-CN" sz="1200">
                <a:latin typeface="Arial" charset="0"/>
              </a:rPr>
              <a:pPr algn="r"/>
              <a:t>43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158843E-D938-42A9-8F74-DCF6285151E2}" type="slidenum">
              <a:rPr lang="en-US" altLang="zh-CN" sz="1200">
                <a:latin typeface="Arial" charset="0"/>
              </a:rPr>
              <a:pPr algn="r"/>
              <a:t>44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288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094A29F-E5B5-49B9-8AB2-9E411638485B}" type="slidenum">
              <a:rPr lang="en-US" altLang="zh-CN" sz="1200">
                <a:latin typeface="Arial" charset="0"/>
              </a:rPr>
              <a:pPr algn="r"/>
              <a:t>45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9A23315-9B73-4D2F-AEA1-7A551C41FFF1}" type="slidenum">
              <a:rPr lang="en-US" altLang="zh-CN" sz="1200">
                <a:latin typeface="Arial" charset="0"/>
              </a:rPr>
              <a:pPr algn="r"/>
              <a:t>46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 dirty="0"/>
              <a:t>1.100</a:t>
            </a:r>
            <a:r>
              <a:rPr lang="en-US" altLang="zh-CN" dirty="0"/>
              <a:t>=4</a:t>
            </a:r>
            <a:r>
              <a:rPr lang="zh-CN" altLang="en-US" dirty="0"/>
              <a:t>*</a:t>
            </a:r>
            <a:r>
              <a:rPr lang="en-US" altLang="zh-CN" dirty="0"/>
              <a:t>25</a:t>
            </a:r>
          </a:p>
          <a:p>
            <a:pPr eaLnBrk="1" hangingPunct="1"/>
            <a:r>
              <a:rPr lang="en-US" altLang="zh-CN" dirty="0" err="1"/>
              <a:t>Fa</a:t>
            </a:r>
            <a:r>
              <a:rPr lang="en-US" altLang="zh-CN" dirty="0"/>
              <a:t>(100)=100*(1-1/2)(1-1/5)=40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2.</a:t>
            </a:r>
            <a:r>
              <a:rPr lang="zh-CN" altLang="en-US" baseline="0" dirty="0"/>
              <a:t>利用欧几里得算法即可求出</a:t>
            </a:r>
            <a:endParaRPr lang="en-US" altLang="zh-CN" baseline="0" dirty="0"/>
          </a:p>
          <a:p>
            <a:pPr eaLnBrk="1" hangingPunct="1"/>
            <a:r>
              <a:rPr lang="en-US" altLang="en-US" baseline="0" dirty="0" err="1"/>
              <a:t>Gcd</a:t>
            </a:r>
            <a:r>
              <a:rPr lang="en-US" altLang="en-US" baseline="0" dirty="0"/>
              <a:t>(4655,12075)=</a:t>
            </a:r>
            <a:r>
              <a:rPr lang="en-US" altLang="en-US" baseline="0" dirty="0" err="1"/>
              <a:t>gcd</a:t>
            </a:r>
            <a:r>
              <a:rPr lang="en-US" altLang="en-US" baseline="0" dirty="0"/>
              <a:t>(12075,4655)=</a:t>
            </a:r>
            <a:r>
              <a:rPr lang="en-US" altLang="en-US" baseline="0" dirty="0" err="1"/>
              <a:t>gcd</a:t>
            </a:r>
            <a:r>
              <a:rPr lang="en-US" altLang="en-US" baseline="0" dirty="0"/>
              <a:t>(4655,2765)=</a:t>
            </a:r>
            <a:r>
              <a:rPr lang="en-US" altLang="en-US" baseline="0" dirty="0" err="1"/>
              <a:t>gcd</a:t>
            </a:r>
            <a:r>
              <a:rPr lang="en-US" altLang="en-US" baseline="0" dirty="0"/>
              <a:t>(2765,1890)=</a:t>
            </a:r>
            <a:r>
              <a:rPr lang="en-US" altLang="en-US" baseline="0" dirty="0" err="1"/>
              <a:t>gcd</a:t>
            </a:r>
            <a:r>
              <a:rPr lang="en-US" altLang="en-US" baseline="0" dirty="0"/>
              <a:t>(1890,875)=</a:t>
            </a:r>
            <a:r>
              <a:rPr lang="en-US" altLang="en-US" baseline="0" dirty="0" err="1"/>
              <a:t>gcd</a:t>
            </a:r>
            <a:r>
              <a:rPr lang="en-US" altLang="en-US" baseline="0" dirty="0"/>
              <a:t>(875,140)=</a:t>
            </a:r>
            <a:r>
              <a:rPr lang="en-US" altLang="en-US" baseline="0" dirty="0" err="1"/>
              <a:t>gcd</a:t>
            </a:r>
            <a:r>
              <a:rPr lang="en-US" altLang="en-US" baseline="0" dirty="0"/>
              <a:t>(140,35)=</a:t>
            </a:r>
            <a:r>
              <a:rPr lang="en-US" altLang="en-US" baseline="0" dirty="0" err="1"/>
              <a:t>gcd</a:t>
            </a:r>
            <a:r>
              <a:rPr lang="en-US" altLang="en-US" baseline="0" dirty="0"/>
              <a:t>(35,0)=35</a:t>
            </a:r>
          </a:p>
          <a:p>
            <a:pPr eaLnBrk="1" hangingPunct="1"/>
            <a:endParaRPr lang="en-US" altLang="en-US" baseline="0" dirty="0"/>
          </a:p>
          <a:p>
            <a:pPr eaLnBrk="1" hangingPunct="1"/>
            <a:r>
              <a:rPr lang="en-US" altLang="en-US" baseline="0" dirty="0"/>
              <a:t>3. 3^{10}==1mod 11,</a:t>
            </a:r>
            <a:r>
              <a:rPr lang="zh-CN" altLang="en-US" baseline="0" dirty="0"/>
              <a:t>则</a:t>
            </a:r>
            <a:r>
              <a:rPr lang="en-US" altLang="zh-CN" baseline="0" dirty="0"/>
              <a:t>3^{201}=3 mod 11=3</a:t>
            </a:r>
          </a:p>
          <a:p>
            <a:pPr eaLnBrk="1" hangingPunct="1"/>
            <a:endParaRPr lang="en-US" altLang="en-US" baseline="0" dirty="0"/>
          </a:p>
          <a:p>
            <a:pPr eaLnBrk="1" hangingPunct="1"/>
            <a:r>
              <a:rPr lang="en-US" altLang="en-US" baseline="0" dirty="0"/>
              <a:t>4. </a:t>
            </a:r>
          </a:p>
          <a:p>
            <a:pPr eaLnBrk="1" hangingPunct="1"/>
            <a:r>
              <a:rPr lang="en-US" altLang="en-US" baseline="0" dirty="0"/>
              <a:t>5. 16</a:t>
            </a:r>
          </a:p>
          <a:p>
            <a:pPr eaLnBrk="1" hangingPunct="1"/>
            <a:r>
              <a:rPr lang="en-US" altLang="en-US" baseline="0" dirty="0"/>
              <a:t>6.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x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2×2×35 + 1×1×21 + 1×1×15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176 (mod 105)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71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 err="1"/>
              <a:t>Diffie</a:t>
            </a:r>
            <a:r>
              <a:rPr lang="zh-CN" altLang="en-US" dirty="0"/>
              <a:t>和</a:t>
            </a:r>
            <a:r>
              <a:rPr lang="en-US" altLang="zh-CN" dirty="0"/>
              <a:t>Hellman</a:t>
            </a:r>
            <a:r>
              <a:rPr lang="zh-CN" altLang="en-US" dirty="0"/>
              <a:t>，因为提出的“公钥密码”概念而获得了图灵奖。（图灵奖是计算机领域最有名的奖项）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1970 </a:t>
            </a:r>
            <a:r>
              <a:rPr lang="zh-CN" altLang="en-US" dirty="0"/>
              <a:t>年，英国情报机构</a:t>
            </a:r>
            <a:r>
              <a:rPr lang="en-US" altLang="zh-CN" dirty="0"/>
              <a:t>GCHQ</a:t>
            </a:r>
            <a:r>
              <a:rPr lang="zh-CN" altLang="en-US" dirty="0"/>
              <a:t>的数学家</a:t>
            </a:r>
            <a:r>
              <a:rPr lang="en-US" altLang="zh-CN" dirty="0"/>
              <a:t>Ellis </a:t>
            </a:r>
            <a:r>
              <a:rPr lang="zh-CN" altLang="en-US" dirty="0"/>
              <a:t>提出公钥密码的概念：“非保密的加密方法”</a:t>
            </a:r>
            <a:endParaRPr lang="en-US" altLang="zh-CN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非对称密码又称公钥密码，是</a:t>
            </a:r>
            <a:r>
              <a:rPr lang="en-US" altLang="zh-CN" dirty="0"/>
              <a:t>1976 </a:t>
            </a:r>
            <a:r>
              <a:rPr lang="zh-CN" altLang="en-US" dirty="0"/>
              <a:t>年，斯坦福大学 </a:t>
            </a:r>
            <a:r>
              <a:rPr lang="en-US" altLang="zh-CN" dirty="0" err="1"/>
              <a:t>Diffie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Hellman</a:t>
            </a:r>
            <a:r>
              <a:rPr lang="zh-CN" altLang="en-US" dirty="0"/>
              <a:t>首次公开提出</a:t>
            </a:r>
            <a:endParaRPr lang="en-US" altLang="zh-CN" dirty="0"/>
          </a:p>
          <a:p>
            <a:pPr lvl="1"/>
            <a:r>
              <a:rPr lang="en-US" altLang="zh-CN" dirty="0"/>
              <a:t>1978</a:t>
            </a:r>
            <a:r>
              <a:rPr lang="zh-CN" altLang="en-US" dirty="0"/>
              <a:t>年，</a:t>
            </a:r>
            <a:r>
              <a:rPr lang="en-US" altLang="zh-CN" dirty="0" err="1"/>
              <a:t>Merkle</a:t>
            </a:r>
            <a:r>
              <a:rPr lang="zh-CN" altLang="en-US" dirty="0"/>
              <a:t>和</a:t>
            </a:r>
            <a:r>
              <a:rPr lang="en-US" altLang="zh-CN" dirty="0"/>
              <a:t>Hellman</a:t>
            </a:r>
            <a:r>
              <a:rPr lang="zh-CN" altLang="en-US" dirty="0"/>
              <a:t>开发了第一个公钥密码算法：</a:t>
            </a:r>
            <a:r>
              <a:rPr lang="en-US" altLang="zh-CN" dirty="0"/>
              <a:t>MH</a:t>
            </a:r>
            <a:r>
              <a:rPr lang="zh-CN" altLang="en-US" dirty="0"/>
              <a:t>背包算法</a:t>
            </a:r>
          </a:p>
          <a:p>
            <a:pPr lvl="1"/>
            <a:r>
              <a:rPr lang="en-US" altLang="zh-CN" dirty="0"/>
              <a:t>1978 </a:t>
            </a:r>
            <a:r>
              <a:rPr lang="zh-CN" altLang="en-US" dirty="0"/>
              <a:t>年，麻省理工学院的</a:t>
            </a:r>
            <a:r>
              <a:rPr lang="en-US" altLang="zh-CN" dirty="0" err="1"/>
              <a:t>Rivest</a:t>
            </a:r>
            <a:r>
              <a:rPr lang="zh-CN" altLang="en-US" dirty="0"/>
              <a:t>、</a:t>
            </a:r>
            <a:r>
              <a:rPr lang="en-US" altLang="zh-CN" dirty="0"/>
              <a:t>Shamir</a:t>
            </a:r>
            <a:r>
              <a:rPr lang="zh-CN" altLang="en-US" dirty="0"/>
              <a:t>、</a:t>
            </a:r>
            <a:r>
              <a:rPr lang="en-US" altLang="zh-CN" dirty="0" err="1"/>
              <a:t>Adleman</a:t>
            </a:r>
            <a:r>
              <a:rPr lang="zh-CN" altLang="en-US" dirty="0"/>
              <a:t>开发了第一个比较完善的公钥密码算法 ：</a:t>
            </a:r>
            <a:r>
              <a:rPr lang="en-US" altLang="zh-CN" dirty="0"/>
              <a:t>RSA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著名的数学家希尔伯特给出了</a:t>
            </a:r>
            <a:r>
              <a:rPr lang="en-US" altLang="zh-CN" dirty="0"/>
              <a:t>23</a:t>
            </a:r>
            <a:r>
              <a:rPr lang="zh-CN" altLang="en-US" dirty="0"/>
              <a:t>个问题。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85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公钥密码体制的安全性完全建立在计算复杂性理论的基础上。</a:t>
            </a:r>
            <a:endParaRPr lang="en-US" altLang="zh-CN" sz="1200" b="0" i="0" u="none" strike="noStrike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问题是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/>
              </a:rPr>
              <a:t>克雷数学研究所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高额悬赏的七个千禧年难题之一，同时也是计算机科学领域的最大难题，关系到计算机完成一项任务的速度到底有多快。</a:t>
            </a:r>
            <a:endParaRPr lang="en-US" altLang="zh-CN" sz="1200" b="0" i="0" u="none" strike="noStrike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问题是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Steve Cook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1971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年首次提出。“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P/NP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问题”，这里的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4"/>
              </a:rPr>
              <a:t>多项式时间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Polynomial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），一个复杂问题如果能在多项式时间内解决，那么它便被称为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问题，这意味着计算机可以在有限时间内完成计算；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指非确定性多项式时间（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nondeterministic polynomial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），一个复杂问题不能确定在多项式时间内解决，假如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问题能找到算法使其在多项式时间内解决，也就是证得了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P=NP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altLang="zh-CN" sz="1200" b="0" i="0" u="none" strike="noStrike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假如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P=NP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，密码学的工作者必须改造的工作，实在是太多了！如果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P=NP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，则现有的大量密文都是容易解密的。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就比如一个房间里的门，如果门反锁上，在房间里的人很容易开锁，但是外面的人，若果没有对应的钥匙，那么就开不了门，</a:t>
            </a:r>
            <a:endParaRPr lang="en-US" altLang="zh-CN" dirty="0"/>
          </a:p>
          <a:p>
            <a:r>
              <a:rPr lang="zh-CN" altLang="en-US" dirty="0"/>
              <a:t>但是如果有钥匙就能轻易的开门。这就是单向性。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1632F-7C17-4A51-BED1-5547797A505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7C41656-8F58-4EBF-9C35-349E152194A5}" type="slidenum">
              <a:rPr lang="en-US" altLang="zh-CN" sz="1200">
                <a:latin typeface="Arial" charset="0"/>
              </a:rPr>
              <a:pPr algn="r"/>
              <a:t>15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7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7857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6" name="Picture 21" descr="xyw"/>
          <p:cNvPicPr>
            <a:picLocks noChangeAspect="1" noChangeArrowheads="1"/>
          </p:cNvPicPr>
          <p:nvPr userDrawn="1"/>
        </p:nvPicPr>
        <p:blipFill>
          <a:blip r:embed="rId2"/>
          <a:srcRect b="7337"/>
          <a:stretch>
            <a:fillRect/>
          </a:stretch>
        </p:blipFill>
        <p:spPr bwMode="auto">
          <a:xfrm>
            <a:off x="209555" y="0"/>
            <a:ext cx="5076825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5"/>
          <p:cNvSpPr txBox="1">
            <a:spLocks noChangeArrowheads="1"/>
          </p:cNvSpPr>
          <p:nvPr userDrawn="1"/>
        </p:nvSpPr>
        <p:spPr bwMode="auto">
          <a:xfrm>
            <a:off x="5562667" y="328594"/>
            <a:ext cx="322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2000" b="1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pPr algn="ctr">
              <a:defRPr/>
            </a:pPr>
            <a:r>
              <a:rPr lang="zh-CN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密码学与网络安全</a:t>
            </a:r>
            <a:endParaRPr lang="en-US" altLang="zh-CN" sz="2400" dirty="0">
              <a:solidFill>
                <a:schemeClr val="bg1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、分组密码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03265" y="179343"/>
            <a:ext cx="5476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二、公钥密码的数学基础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7636997" y="220578"/>
            <a:ext cx="1499128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（一）素数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03265" y="179343"/>
            <a:ext cx="5476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二、公钥密码的数学基础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7410617" y="220578"/>
            <a:ext cx="1762021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（二）模运算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03265" y="179343"/>
            <a:ext cx="5476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二、公钥密码的数学基础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5804624" y="253902"/>
            <a:ext cx="3339376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（三）费马定理和欧拉定理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03265" y="179343"/>
            <a:ext cx="5476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二、公钥密码的数学基础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6580215" y="253902"/>
            <a:ext cx="2550698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（四）欧几里得算法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03265" y="179343"/>
            <a:ext cx="5476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二、公钥密码的数学基础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6580215" y="253902"/>
            <a:ext cx="2550698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（五）中国剩余定理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03265" y="179343"/>
            <a:ext cx="5476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二、公钥密码的数学基础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7111212" y="253902"/>
            <a:ext cx="2024913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（六）离散对数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03265" y="179343"/>
            <a:ext cx="5476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二、公钥密码的数学基础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6359047" y="220578"/>
            <a:ext cx="2813591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（一）公钥密码的提出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03264" y="179343"/>
            <a:ext cx="4856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一、公钥密码概述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6359047" y="220578"/>
            <a:ext cx="2813591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（二）公钥密码的原理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03264" y="179343"/>
            <a:ext cx="4856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一、公钥密码概述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6359047" y="220578"/>
            <a:ext cx="2813591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（三）公钥密码的应用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03264" y="179343"/>
            <a:ext cx="4856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一、公钥密码概述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45"/>
          <p:cNvSpPr txBox="1">
            <a:spLocks noChangeArrowheads="1"/>
          </p:cNvSpPr>
          <p:nvPr userDrawn="1"/>
        </p:nvSpPr>
        <p:spPr bwMode="auto">
          <a:xfrm>
            <a:off x="263525" y="160338"/>
            <a:ext cx="865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2000" b="1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pPr algn="ctr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effectLst/>
              </a:rPr>
              <a:t>密码学与网络安全      第四章 非对称密钥加密技术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pic>
        <p:nvPicPr>
          <p:cNvPr id="5" name="Picture 12" descr="xyw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008688"/>
            <a:ext cx="34528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8ECFE34-C2B2-4BD3-ACD7-1478189AC323}"/>
              </a:ext>
            </a:extLst>
          </p:cNvPr>
          <p:cNvSpPr/>
          <p:nvPr userDrawn="1"/>
        </p:nvSpPr>
        <p:spPr>
          <a:xfrm>
            <a:off x="5557851" y="220578"/>
            <a:ext cx="3667992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（四）对称密码  </a:t>
            </a:r>
            <a:r>
              <a:rPr lang="en-US" altLang="zh-CN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vs.</a:t>
            </a:r>
            <a:r>
              <a:rPr lang="en-US" altLang="zh-CN" sz="2000" u="none" kern="0" spc="50" baseline="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 </a:t>
            </a: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公钥密码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03264" y="179343"/>
            <a:ext cx="4856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一、公钥密码概述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5"/>
          <p:cNvSpPr txBox="1">
            <a:spLocks noChangeArrowheads="1"/>
          </p:cNvSpPr>
          <p:nvPr userDrawn="1"/>
        </p:nvSpPr>
        <p:spPr bwMode="auto">
          <a:xfrm>
            <a:off x="263525" y="160338"/>
            <a:ext cx="865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2000" b="1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pPr algn="ctr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effectLst/>
              </a:rPr>
              <a:t>密码学与网络安全      第四章 非对称密钥加密技术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 descr="F:\教学\通信安全理论与技术（8）\备课\ppt上课母版材料\图片1--封面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4763" y="1070022"/>
            <a:ext cx="9155113" cy="57912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>
          <a:xfrm>
            <a:off x="993726" y="2575062"/>
            <a:ext cx="8142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第五讲  公钥密码基础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431882" y="179343"/>
            <a:ext cx="6280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回顾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76291" y="142263"/>
            <a:ext cx="6827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第五讲  公钥密码基础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、对称密钥密码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03264" y="179343"/>
            <a:ext cx="5367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一、公钥密码概述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03265" y="179343"/>
            <a:ext cx="40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小结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376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2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080000" indent="-270000">
              <a:lnSpc>
                <a:spcPct val="120000"/>
              </a:lnSpc>
              <a:spcBef>
                <a:spcPts val="600"/>
              </a:spcBef>
              <a:defRPr sz="28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黑体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03265" y="179343"/>
            <a:ext cx="40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itchFamily="65" charset="-122"/>
                <a:ea typeface="方正大黑简体" pitchFamily="65" charset="-122"/>
              </a:rPr>
              <a:t>思考题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1019546-3126-47DE-9010-45F306EF28F5}"/>
              </a:ext>
            </a:extLst>
          </p:cNvPr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42741BB-3E1C-41F0-A594-3C36893BB340}"/>
                </a:ext>
              </a:extLst>
            </p:cNvPr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93C3DA3-25DE-4C88-A8ED-C995B3581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4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651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7754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1988"/>
            <a:ext cx="8229600" cy="47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50" r:id="rId3"/>
    <p:sldLayoutId id="2147483851" r:id="rId4"/>
    <p:sldLayoutId id="2147483852" r:id="rId5"/>
    <p:sldLayoutId id="2147483876" r:id="rId6"/>
    <p:sldLayoutId id="2147483853" r:id="rId7"/>
    <p:sldLayoutId id="2147483854" r:id="rId8"/>
    <p:sldLayoutId id="2147483855" r:id="rId9"/>
    <p:sldLayoutId id="2147483856" r:id="rId10"/>
    <p:sldLayoutId id="2147483866" r:id="rId11"/>
    <p:sldLayoutId id="2147483867" r:id="rId12"/>
    <p:sldLayoutId id="2147483868" r:id="rId13"/>
    <p:sldLayoutId id="2147483869" r:id="rId14"/>
    <p:sldLayoutId id="2147483874" r:id="rId15"/>
    <p:sldLayoutId id="2147483875" r:id="rId16"/>
    <p:sldLayoutId id="2147483870" r:id="rId17"/>
    <p:sldLayoutId id="2147483871" r:id="rId18"/>
    <p:sldLayoutId id="2147483872" r:id="rId19"/>
    <p:sldLayoutId id="2147483873" r:id="rId20"/>
    <p:sldLayoutId id="2147483849" r:id="rId2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4">
              <a:lumMod val="10000"/>
            </a:schemeClr>
          </a:solidFill>
          <a:effectLst/>
          <a:latin typeface="Times New Roman" pitchFamily="18" charset="0"/>
          <a:ea typeface="黑体" pitchFamily="49" charset="-122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90000"/>
        <a:buFontTx/>
        <a:buBlip>
          <a:blip r:embed="rId23"/>
        </a:buBlip>
        <a:defRPr sz="3200" b="1">
          <a:solidFill>
            <a:schemeClr val="accent4">
              <a:lumMod val="10000"/>
            </a:schemeClr>
          </a:solidFill>
          <a:effectLst/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9900"/>
        </a:buClr>
        <a:buFont typeface="Wingdings" pitchFamily="2" charset="2"/>
        <a:buChar char="l"/>
        <a:defRPr sz="2800" b="1">
          <a:solidFill>
            <a:schemeClr val="accent4">
              <a:lumMod val="10000"/>
            </a:schemeClr>
          </a:solidFill>
          <a:effectLst/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Tx/>
        <a:buBlip>
          <a:blip r:embed="rId24"/>
        </a:buBlip>
        <a:defRPr sz="2400" b="1">
          <a:solidFill>
            <a:schemeClr val="accent4">
              <a:lumMod val="10000"/>
            </a:schemeClr>
          </a:solidFill>
          <a:effectLst/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har char="–"/>
        <a:defRPr sz="2000" b="1">
          <a:solidFill>
            <a:schemeClr val="accent4">
              <a:lumMod val="10000"/>
            </a:schemeClr>
          </a:solidFill>
          <a:effectLst/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25"/>
        </a:buBlip>
        <a:defRPr sz="2000" b="1">
          <a:solidFill>
            <a:schemeClr val="accent4">
              <a:lumMod val="10000"/>
            </a:schemeClr>
          </a:solidFill>
          <a:effectLst/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2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2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2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2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emf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9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>
            <a:extLst>
              <a:ext uri="{FF2B5EF4-FFF2-40B4-BE49-F238E27FC236}">
                <a16:creationId xmlns:a16="http://schemas.microsoft.com/office/drawing/2014/main" id="{D729B490-E81E-4300-AD8C-012099FA2CCB}"/>
              </a:ext>
            </a:extLst>
          </p:cNvPr>
          <p:cNvGrpSpPr/>
          <p:nvPr/>
        </p:nvGrpSpPr>
        <p:grpSpPr>
          <a:xfrm>
            <a:off x="396861" y="1058892"/>
            <a:ext cx="8675639" cy="5400687"/>
            <a:chOff x="518346" y="1124657"/>
            <a:chExt cx="8675639" cy="5400687"/>
          </a:xfrm>
        </p:grpSpPr>
        <p:grpSp>
          <p:nvGrpSpPr>
            <p:cNvPr id="3" name="组合 3">
              <a:extLst>
                <a:ext uri="{FF2B5EF4-FFF2-40B4-BE49-F238E27FC236}">
                  <a16:creationId xmlns:a16="http://schemas.microsoft.com/office/drawing/2014/main" id="{C478E49F-CB59-4180-B9BE-97E5C628EC61}"/>
                </a:ext>
              </a:extLst>
            </p:cNvPr>
            <p:cNvGrpSpPr/>
            <p:nvPr/>
          </p:nvGrpSpPr>
          <p:grpSpPr>
            <a:xfrm>
              <a:off x="518346" y="1441478"/>
              <a:ext cx="7806687" cy="5083866"/>
              <a:chOff x="438410" y="1369469"/>
              <a:chExt cx="7806687" cy="5083866"/>
            </a:xfrm>
          </p:grpSpPr>
          <p:sp>
            <p:nvSpPr>
              <p:cNvPr id="23" name="形状 22">
                <a:extLst>
                  <a:ext uri="{FF2B5EF4-FFF2-40B4-BE49-F238E27FC236}">
                    <a16:creationId xmlns:a16="http://schemas.microsoft.com/office/drawing/2014/main" id="{ACB41E40-835B-4294-A5E4-720FED79C7B2}"/>
                  </a:ext>
                </a:extLst>
              </p:cNvPr>
              <p:cNvSpPr/>
              <p:nvPr/>
            </p:nvSpPr>
            <p:spPr>
              <a:xfrm rot="4396374">
                <a:off x="2216508" y="324038"/>
                <a:ext cx="4983157" cy="7074020"/>
              </a:xfrm>
              <a:prstGeom prst="swooshArrow">
                <a:avLst>
                  <a:gd name="adj1" fmla="val 16310"/>
                  <a:gd name="adj2" fmla="val 17280"/>
                </a:avLst>
              </a:prstGeom>
              <a:solidFill>
                <a:srgbClr val="0099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5B99D50-F42F-4E24-847F-6429A25D584C}"/>
                  </a:ext>
                </a:extLst>
              </p:cNvPr>
              <p:cNvSpPr/>
              <p:nvPr/>
            </p:nvSpPr>
            <p:spPr>
              <a:xfrm>
                <a:off x="3945423" y="2636911"/>
                <a:ext cx="114593" cy="11459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E695153-AF31-4EF1-B81E-4BC9CDF59353}"/>
                  </a:ext>
                </a:extLst>
              </p:cNvPr>
              <p:cNvSpPr/>
              <p:nvPr/>
            </p:nvSpPr>
            <p:spPr>
              <a:xfrm>
                <a:off x="6148248" y="3573015"/>
                <a:ext cx="152830" cy="164682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任意多边形: 形状 8">
                <a:extLst>
                  <a:ext uri="{FF2B5EF4-FFF2-40B4-BE49-F238E27FC236}">
                    <a16:creationId xmlns:a16="http://schemas.microsoft.com/office/drawing/2014/main" id="{9BBB6F57-D3E3-4C4E-AEFB-DA8C85A5C09F}"/>
                  </a:ext>
                </a:extLst>
              </p:cNvPr>
              <p:cNvSpPr/>
              <p:nvPr/>
            </p:nvSpPr>
            <p:spPr>
              <a:xfrm>
                <a:off x="438410" y="2381784"/>
                <a:ext cx="906508" cy="413854"/>
              </a:xfrm>
              <a:custGeom>
                <a:avLst/>
                <a:gdLst>
                  <a:gd name="connsiteX0" fmla="*/ 0 w 1050524"/>
                  <a:gd name="connsiteY0" fmla="*/ 0 h 599107"/>
                  <a:gd name="connsiteX1" fmla="*/ 1050524 w 1050524"/>
                  <a:gd name="connsiteY1" fmla="*/ 0 h 599107"/>
                  <a:gd name="connsiteX2" fmla="*/ 1050524 w 1050524"/>
                  <a:gd name="connsiteY2" fmla="*/ 599107 h 599107"/>
                  <a:gd name="connsiteX3" fmla="*/ 0 w 1050524"/>
                  <a:gd name="connsiteY3" fmla="*/ 599107 h 599107"/>
                  <a:gd name="connsiteX4" fmla="*/ 0 w 1050524"/>
                  <a:gd name="connsiteY4" fmla="*/ 0 h 599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0524" h="599107">
                    <a:moveTo>
                      <a:pt x="0" y="0"/>
                    </a:moveTo>
                    <a:lnTo>
                      <a:pt x="1050524" y="0"/>
                    </a:lnTo>
                    <a:lnTo>
                      <a:pt x="1050524" y="599107"/>
                    </a:lnTo>
                    <a:lnTo>
                      <a:pt x="0" y="59910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3020" tIns="33020" rIns="33020" bIns="33020" numCol="1" spcCol="1270" anchor="b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800" kern="1200" dirty="0"/>
                  <a:t>远古</a:t>
                </a:r>
              </a:p>
            </p:txBody>
          </p:sp>
          <p:sp>
            <p:nvSpPr>
              <p:cNvPr id="28" name="任意多边形: 形状 9">
                <a:extLst>
                  <a:ext uri="{FF2B5EF4-FFF2-40B4-BE49-F238E27FC236}">
                    <a16:creationId xmlns:a16="http://schemas.microsoft.com/office/drawing/2014/main" id="{9BCFABA4-D161-4593-9351-E526667AF173}"/>
                  </a:ext>
                </a:extLst>
              </p:cNvPr>
              <p:cNvSpPr/>
              <p:nvPr/>
            </p:nvSpPr>
            <p:spPr>
              <a:xfrm>
                <a:off x="1784314" y="1376685"/>
                <a:ext cx="1504240" cy="841053"/>
              </a:xfrm>
              <a:custGeom>
                <a:avLst/>
                <a:gdLst>
                  <a:gd name="connsiteX0" fmla="*/ 0 w 3122410"/>
                  <a:gd name="connsiteY0" fmla="*/ 0 h 841053"/>
                  <a:gd name="connsiteX1" fmla="*/ 3122410 w 3122410"/>
                  <a:gd name="connsiteY1" fmla="*/ 0 h 841053"/>
                  <a:gd name="connsiteX2" fmla="*/ 3122410 w 3122410"/>
                  <a:gd name="connsiteY2" fmla="*/ 841053 h 841053"/>
                  <a:gd name="connsiteX3" fmla="*/ 0 w 3122410"/>
                  <a:gd name="connsiteY3" fmla="*/ 841053 h 841053"/>
                  <a:gd name="connsiteX4" fmla="*/ 0 w 3122410"/>
                  <a:gd name="connsiteY4" fmla="*/ 0 h 841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2410" h="841053">
                    <a:moveTo>
                      <a:pt x="0" y="0"/>
                    </a:moveTo>
                    <a:lnTo>
                      <a:pt x="3122410" y="0"/>
                    </a:lnTo>
                    <a:lnTo>
                      <a:pt x="3122410" y="841053"/>
                    </a:lnTo>
                    <a:lnTo>
                      <a:pt x="0" y="84105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3020" tIns="33020" rIns="33020" bIns="33020" numCol="1" spcCol="1270" anchor="ctr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600" b="1" u="none" kern="1200" dirty="0">
                    <a:solidFill>
                      <a:schemeClr val="accent4">
                        <a:lumMod val="1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古典密码</a:t>
                </a:r>
              </a:p>
            </p:txBody>
          </p:sp>
          <p:sp>
            <p:nvSpPr>
              <p:cNvPr id="30" name="任意多边形: 形状 11">
                <a:extLst>
                  <a:ext uri="{FF2B5EF4-FFF2-40B4-BE49-F238E27FC236}">
                    <a16:creationId xmlns:a16="http://schemas.microsoft.com/office/drawing/2014/main" id="{5E15F6FF-A5BC-4548-A7EF-D7C35F6C1D51}"/>
                  </a:ext>
                </a:extLst>
              </p:cNvPr>
              <p:cNvSpPr/>
              <p:nvPr/>
            </p:nvSpPr>
            <p:spPr>
              <a:xfrm>
                <a:off x="6494525" y="2009214"/>
                <a:ext cx="1404083" cy="841053"/>
              </a:xfrm>
              <a:custGeom>
                <a:avLst/>
                <a:gdLst>
                  <a:gd name="connsiteX0" fmla="*/ 0 w 1908139"/>
                  <a:gd name="connsiteY0" fmla="*/ 0 h 841053"/>
                  <a:gd name="connsiteX1" fmla="*/ 1908139 w 1908139"/>
                  <a:gd name="connsiteY1" fmla="*/ 0 h 841053"/>
                  <a:gd name="connsiteX2" fmla="*/ 1908139 w 1908139"/>
                  <a:gd name="connsiteY2" fmla="*/ 841053 h 841053"/>
                  <a:gd name="connsiteX3" fmla="*/ 0 w 1908139"/>
                  <a:gd name="connsiteY3" fmla="*/ 841053 h 841053"/>
                  <a:gd name="connsiteX4" fmla="*/ 0 w 1908139"/>
                  <a:gd name="connsiteY4" fmla="*/ 0 h 841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139" h="841053">
                    <a:moveTo>
                      <a:pt x="0" y="0"/>
                    </a:moveTo>
                    <a:lnTo>
                      <a:pt x="1908139" y="0"/>
                    </a:lnTo>
                    <a:lnTo>
                      <a:pt x="1908139" y="841053"/>
                    </a:lnTo>
                    <a:lnTo>
                      <a:pt x="0" y="84105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3020" tIns="33020" rIns="33020" bIns="33020" numCol="1" spcCol="1270" anchor="ctr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600" b="1" u="none" kern="1200" dirty="0">
                    <a:solidFill>
                      <a:schemeClr val="accent4">
                        <a:lumMod val="1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现代密码</a:t>
                </a:r>
              </a:p>
            </p:txBody>
          </p:sp>
          <p:sp>
            <p:nvSpPr>
              <p:cNvPr id="31" name="任意多边形: 形状 12">
                <a:extLst>
                  <a:ext uri="{FF2B5EF4-FFF2-40B4-BE49-F238E27FC236}">
                    <a16:creationId xmlns:a16="http://schemas.microsoft.com/office/drawing/2014/main" id="{DE89F0C2-46F2-4A86-AF00-58703A9230D1}"/>
                  </a:ext>
                </a:extLst>
              </p:cNvPr>
              <p:cNvSpPr/>
              <p:nvPr/>
            </p:nvSpPr>
            <p:spPr>
              <a:xfrm>
                <a:off x="4283968" y="5612282"/>
                <a:ext cx="2891121" cy="841053"/>
              </a:xfrm>
              <a:custGeom>
                <a:avLst/>
                <a:gdLst>
                  <a:gd name="connsiteX0" fmla="*/ 0 w 2891121"/>
                  <a:gd name="connsiteY0" fmla="*/ 0 h 841053"/>
                  <a:gd name="connsiteX1" fmla="*/ 2891121 w 2891121"/>
                  <a:gd name="connsiteY1" fmla="*/ 0 h 841053"/>
                  <a:gd name="connsiteX2" fmla="*/ 2891121 w 2891121"/>
                  <a:gd name="connsiteY2" fmla="*/ 841053 h 841053"/>
                  <a:gd name="connsiteX3" fmla="*/ 0 w 2891121"/>
                  <a:gd name="connsiteY3" fmla="*/ 841053 h 841053"/>
                  <a:gd name="connsiteX4" fmla="*/ 0 w 2891121"/>
                  <a:gd name="connsiteY4" fmla="*/ 0 h 841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1121" h="841053">
                    <a:moveTo>
                      <a:pt x="0" y="0"/>
                    </a:moveTo>
                    <a:lnTo>
                      <a:pt x="2891121" y="0"/>
                    </a:lnTo>
                    <a:lnTo>
                      <a:pt x="2891121" y="841053"/>
                    </a:lnTo>
                    <a:lnTo>
                      <a:pt x="0" y="84105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3020" tIns="33020" rIns="33020" bIns="33020" numCol="1" spcCol="1270" anchor="t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2600" kern="1200"/>
              </a:p>
            </p:txBody>
          </p:sp>
          <p:sp>
            <p:nvSpPr>
              <p:cNvPr id="33" name="任意多边形: 形状 13">
                <a:extLst>
                  <a:ext uri="{FF2B5EF4-FFF2-40B4-BE49-F238E27FC236}">
                    <a16:creationId xmlns:a16="http://schemas.microsoft.com/office/drawing/2014/main" id="{3F13176A-40EA-40DB-A74D-0BC35E5022C7}"/>
                  </a:ext>
                </a:extLst>
              </p:cNvPr>
              <p:cNvSpPr/>
              <p:nvPr/>
            </p:nvSpPr>
            <p:spPr>
              <a:xfrm>
                <a:off x="3926119" y="2534233"/>
                <a:ext cx="906508" cy="413854"/>
              </a:xfrm>
              <a:custGeom>
                <a:avLst/>
                <a:gdLst>
                  <a:gd name="connsiteX0" fmla="*/ 0 w 1050524"/>
                  <a:gd name="connsiteY0" fmla="*/ 0 h 599107"/>
                  <a:gd name="connsiteX1" fmla="*/ 1050524 w 1050524"/>
                  <a:gd name="connsiteY1" fmla="*/ 0 h 599107"/>
                  <a:gd name="connsiteX2" fmla="*/ 1050524 w 1050524"/>
                  <a:gd name="connsiteY2" fmla="*/ 599107 h 599107"/>
                  <a:gd name="connsiteX3" fmla="*/ 0 w 1050524"/>
                  <a:gd name="connsiteY3" fmla="*/ 599107 h 599107"/>
                  <a:gd name="connsiteX4" fmla="*/ 0 w 1050524"/>
                  <a:gd name="connsiteY4" fmla="*/ 0 h 599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0524" h="599107">
                    <a:moveTo>
                      <a:pt x="0" y="0"/>
                    </a:moveTo>
                    <a:lnTo>
                      <a:pt x="1050524" y="0"/>
                    </a:lnTo>
                    <a:lnTo>
                      <a:pt x="1050524" y="599107"/>
                    </a:lnTo>
                    <a:lnTo>
                      <a:pt x="0" y="59910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3020" tIns="33020" rIns="33020" bIns="33020" numCol="1" spcCol="1270" anchor="b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800" b="1" u="none" kern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1949</a:t>
                </a:r>
                <a:endParaRPr lang="zh-CN" altLang="en-US" sz="1800" b="1" u="none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任意多边形: 形状 14">
                <a:extLst>
                  <a:ext uri="{FF2B5EF4-FFF2-40B4-BE49-F238E27FC236}">
                    <a16:creationId xmlns:a16="http://schemas.microsoft.com/office/drawing/2014/main" id="{BE3A8C6E-A341-4D43-B4F0-F4B25A2CEDBE}"/>
                  </a:ext>
                </a:extLst>
              </p:cNvPr>
              <p:cNvSpPr/>
              <p:nvPr/>
            </p:nvSpPr>
            <p:spPr>
              <a:xfrm>
                <a:off x="6043873" y="3641834"/>
                <a:ext cx="906508" cy="413854"/>
              </a:xfrm>
              <a:custGeom>
                <a:avLst/>
                <a:gdLst>
                  <a:gd name="connsiteX0" fmla="*/ 0 w 1050524"/>
                  <a:gd name="connsiteY0" fmla="*/ 0 h 599107"/>
                  <a:gd name="connsiteX1" fmla="*/ 1050524 w 1050524"/>
                  <a:gd name="connsiteY1" fmla="*/ 0 h 599107"/>
                  <a:gd name="connsiteX2" fmla="*/ 1050524 w 1050524"/>
                  <a:gd name="connsiteY2" fmla="*/ 599107 h 599107"/>
                  <a:gd name="connsiteX3" fmla="*/ 0 w 1050524"/>
                  <a:gd name="connsiteY3" fmla="*/ 599107 h 599107"/>
                  <a:gd name="connsiteX4" fmla="*/ 0 w 1050524"/>
                  <a:gd name="connsiteY4" fmla="*/ 0 h 599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0524" h="599107">
                    <a:moveTo>
                      <a:pt x="0" y="0"/>
                    </a:moveTo>
                    <a:lnTo>
                      <a:pt x="1050524" y="0"/>
                    </a:lnTo>
                    <a:lnTo>
                      <a:pt x="1050524" y="599107"/>
                    </a:lnTo>
                    <a:lnTo>
                      <a:pt x="0" y="59910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3020" tIns="33020" rIns="33020" bIns="33020" numCol="1" spcCol="1270" anchor="b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800" b="1" u="none" kern="1200" dirty="0">
                    <a:latin typeface="Times New Roman" pitchFamily="18" charset="0"/>
                    <a:cs typeface="Times New Roman" pitchFamily="18" charset="0"/>
                  </a:rPr>
                  <a:t>1976</a:t>
                </a:r>
                <a:endParaRPr lang="zh-CN" altLang="en-US" sz="1800" b="1" u="none" kern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任意多边形: 形状 9">
                <a:extLst>
                  <a:ext uri="{FF2B5EF4-FFF2-40B4-BE49-F238E27FC236}">
                    <a16:creationId xmlns:a16="http://schemas.microsoft.com/office/drawing/2014/main" id="{9BCFABA4-D161-4593-9351-E526667AF173}"/>
                  </a:ext>
                </a:extLst>
              </p:cNvPr>
              <p:cNvSpPr/>
              <p:nvPr/>
            </p:nvSpPr>
            <p:spPr>
              <a:xfrm>
                <a:off x="4419514" y="1766572"/>
                <a:ext cx="1504240" cy="841053"/>
              </a:xfrm>
              <a:custGeom>
                <a:avLst/>
                <a:gdLst>
                  <a:gd name="connsiteX0" fmla="*/ 0 w 3122410"/>
                  <a:gd name="connsiteY0" fmla="*/ 0 h 841053"/>
                  <a:gd name="connsiteX1" fmla="*/ 3122410 w 3122410"/>
                  <a:gd name="connsiteY1" fmla="*/ 0 h 841053"/>
                  <a:gd name="connsiteX2" fmla="*/ 3122410 w 3122410"/>
                  <a:gd name="connsiteY2" fmla="*/ 841053 h 841053"/>
                  <a:gd name="connsiteX3" fmla="*/ 0 w 3122410"/>
                  <a:gd name="connsiteY3" fmla="*/ 841053 h 841053"/>
                  <a:gd name="connsiteX4" fmla="*/ 0 w 3122410"/>
                  <a:gd name="connsiteY4" fmla="*/ 0 h 841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2410" h="841053">
                    <a:moveTo>
                      <a:pt x="0" y="0"/>
                    </a:moveTo>
                    <a:lnTo>
                      <a:pt x="3122410" y="0"/>
                    </a:lnTo>
                    <a:lnTo>
                      <a:pt x="3122410" y="841053"/>
                    </a:lnTo>
                    <a:lnTo>
                      <a:pt x="0" y="84105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3020" tIns="33020" rIns="33020" bIns="33020" numCol="1" spcCol="1270" anchor="ctr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600" b="1" u="none" dirty="0">
                    <a:solidFill>
                      <a:schemeClr val="accent4">
                        <a:lumMod val="1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近代</a:t>
                </a:r>
                <a:r>
                  <a:rPr lang="zh-CN" altLang="en-US" sz="2600" b="1" u="none" kern="1200" dirty="0">
                    <a:solidFill>
                      <a:schemeClr val="accent4">
                        <a:lumMod val="1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密码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629D951-57E5-48CC-A8AE-AEE2442A0C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93439" y="1124744"/>
              <a:ext cx="46513" cy="5205416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0" name="Picture 8" descr="http://s3.51cto.com/wyfs02/M00/7C/BC/wKiom1bWyRzCdXRcAADTwEdXTNI377.jpg-s_2871772117.jpg">
              <a:extLst>
                <a:ext uri="{FF2B5EF4-FFF2-40B4-BE49-F238E27FC236}">
                  <a16:creationId xmlns:a16="http://schemas.microsoft.com/office/drawing/2014/main" id="{E8A0DF3D-C51D-4A06-9401-8328AF4E64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15"/>
            <a:stretch/>
          </p:blipFill>
          <p:spPr bwMode="auto">
            <a:xfrm>
              <a:off x="7597129" y="2727992"/>
              <a:ext cx="1596856" cy="166689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78FD10B-CF03-48C4-BCEF-F4024ABAB3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67152" y="1124657"/>
              <a:ext cx="46513" cy="5205416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任意多边形: 形状 8">
            <a:extLst>
              <a:ext uri="{FF2B5EF4-FFF2-40B4-BE49-F238E27FC236}">
                <a16:creationId xmlns:a16="http://schemas.microsoft.com/office/drawing/2014/main" id="{9BBB6F57-D3E3-4C4E-AEFB-DA8C85A5C09F}"/>
              </a:ext>
            </a:extLst>
          </p:cNvPr>
          <p:cNvSpPr/>
          <p:nvPr/>
        </p:nvSpPr>
        <p:spPr>
          <a:xfrm>
            <a:off x="196757" y="2248373"/>
            <a:ext cx="906508" cy="413854"/>
          </a:xfrm>
          <a:custGeom>
            <a:avLst/>
            <a:gdLst>
              <a:gd name="connsiteX0" fmla="*/ 0 w 1050524"/>
              <a:gd name="connsiteY0" fmla="*/ 0 h 599107"/>
              <a:gd name="connsiteX1" fmla="*/ 1050524 w 1050524"/>
              <a:gd name="connsiteY1" fmla="*/ 0 h 599107"/>
              <a:gd name="connsiteX2" fmla="*/ 1050524 w 1050524"/>
              <a:gd name="connsiteY2" fmla="*/ 599107 h 599107"/>
              <a:gd name="connsiteX3" fmla="*/ 0 w 1050524"/>
              <a:gd name="connsiteY3" fmla="*/ 599107 h 599107"/>
              <a:gd name="connsiteX4" fmla="*/ 0 w 1050524"/>
              <a:gd name="connsiteY4" fmla="*/ 0 h 59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524" h="599107">
                <a:moveTo>
                  <a:pt x="0" y="0"/>
                </a:moveTo>
                <a:lnTo>
                  <a:pt x="1050524" y="0"/>
                </a:lnTo>
                <a:lnTo>
                  <a:pt x="1050524" y="599107"/>
                </a:lnTo>
                <a:lnTo>
                  <a:pt x="0" y="5991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20" tIns="33020" rIns="33020" bIns="33020" numCol="1" spcCol="1270" anchor="b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b="1" u="none" kern="1200" dirty="0">
                <a:solidFill>
                  <a:schemeClr val="accent4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远古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42765" y="2979089"/>
            <a:ext cx="2045056" cy="461665"/>
          </a:xfrm>
          <a:prstGeom prst="rect">
            <a:avLst/>
          </a:prstGeom>
          <a:solidFill>
            <a:srgbClr val="3399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Caesar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密码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42765" y="3645024"/>
            <a:ext cx="2062462" cy="461665"/>
          </a:xfrm>
          <a:prstGeom prst="rect">
            <a:avLst/>
          </a:prstGeom>
          <a:solidFill>
            <a:srgbClr val="3399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Hill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密码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42765" y="4341825"/>
            <a:ext cx="2062462" cy="461665"/>
          </a:xfrm>
          <a:prstGeom prst="rect">
            <a:avLst/>
          </a:prstGeom>
          <a:solidFill>
            <a:srgbClr val="3399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u="none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Vigen</a:t>
            </a:r>
            <a:r>
              <a:rPr lang="en-US" altLang="zh-CN" sz="2400" u="none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è</a:t>
            </a:r>
            <a:r>
              <a:rPr lang="en-US" sz="2400" u="none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</a:t>
            </a:r>
            <a:r>
              <a:rPr lang="zh-CN" altLang="en-US" sz="2400" u="none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密码</a:t>
            </a:r>
            <a:endParaRPr lang="en-US" altLang="zh-CN" sz="2400" u="none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8E881744-4380-4523-8AE8-C955D3F0A1BF}"/>
              </a:ext>
            </a:extLst>
          </p:cNvPr>
          <p:cNvSpPr txBox="1"/>
          <p:nvPr/>
        </p:nvSpPr>
        <p:spPr>
          <a:xfrm>
            <a:off x="4146905" y="3982809"/>
            <a:ext cx="1855419" cy="461665"/>
          </a:xfrm>
          <a:prstGeom prst="rect">
            <a:avLst/>
          </a:prstGeom>
          <a:solidFill>
            <a:srgbClr val="3399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DES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密码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TextBox 49">
            <a:extLst>
              <a:ext uri="{FF2B5EF4-FFF2-40B4-BE49-F238E27FC236}">
                <a16:creationId xmlns:a16="http://schemas.microsoft.com/office/drawing/2014/main" id="{D1367947-DB41-4690-859B-A3A69D6BEE62}"/>
              </a:ext>
            </a:extLst>
          </p:cNvPr>
          <p:cNvSpPr txBox="1"/>
          <p:nvPr/>
        </p:nvSpPr>
        <p:spPr>
          <a:xfrm>
            <a:off x="4134873" y="4623519"/>
            <a:ext cx="1855419" cy="461665"/>
          </a:xfrm>
          <a:prstGeom prst="rect">
            <a:avLst/>
          </a:prstGeom>
          <a:solidFill>
            <a:srgbClr val="3399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SM4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密码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9" name="TextBox 49">
            <a:extLst>
              <a:ext uri="{FF2B5EF4-FFF2-40B4-BE49-F238E27FC236}">
                <a16:creationId xmlns:a16="http://schemas.microsoft.com/office/drawing/2014/main" id="{7D8791C4-C1C1-4536-9FDC-261AB9253D7D}"/>
              </a:ext>
            </a:extLst>
          </p:cNvPr>
          <p:cNvSpPr txBox="1"/>
          <p:nvPr/>
        </p:nvSpPr>
        <p:spPr>
          <a:xfrm>
            <a:off x="4139952" y="5271591"/>
            <a:ext cx="1855419" cy="461665"/>
          </a:xfrm>
          <a:prstGeom prst="rect">
            <a:avLst/>
          </a:prstGeom>
          <a:solidFill>
            <a:srgbClr val="3399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ZUC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密码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ED1E0B-F6B3-336E-5700-8083B37884D4}"/>
              </a:ext>
            </a:extLst>
          </p:cNvPr>
          <p:cNvSpPr txBox="1"/>
          <p:nvPr/>
        </p:nvSpPr>
        <p:spPr>
          <a:xfrm>
            <a:off x="5858326" y="993606"/>
            <a:ext cx="2993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Diffie</a:t>
            </a: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Hellman</a:t>
            </a: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“密码学的新方向”提出公钥密码体制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5320"/>
            <a:ext cx="8229600" cy="4824000"/>
          </a:xfrm>
        </p:spPr>
        <p:txBody>
          <a:bodyPr/>
          <a:lstStyle/>
          <a:p>
            <a:pPr lvl="1"/>
            <a:r>
              <a:rPr lang="zh-CN" altLang="en-US" dirty="0"/>
              <a:t>非对称密钥：</a:t>
            </a:r>
            <a:r>
              <a:rPr lang="en-US" altLang="zh-CN" i="1" dirty="0" err="1"/>
              <a:t>Ke</a:t>
            </a:r>
            <a:r>
              <a:rPr lang="en-US" altLang="zh-CN" dirty="0"/>
              <a:t> ≠ </a:t>
            </a:r>
            <a:r>
              <a:rPr lang="en-US" altLang="zh-CN" i="1" dirty="0" err="1"/>
              <a:t>Kd</a:t>
            </a:r>
            <a:endParaRPr lang="en-US" altLang="zh-CN" i="1" dirty="0"/>
          </a:p>
          <a:p>
            <a:pPr lvl="1"/>
            <a:r>
              <a:rPr lang="zh-CN" altLang="en-US" dirty="0"/>
              <a:t>加解密基于数学函数，而不是基于替代和置换</a:t>
            </a:r>
            <a:endParaRPr lang="en-US" altLang="zh-CN" dirty="0"/>
          </a:p>
          <a:p>
            <a:pPr lvl="1"/>
            <a:r>
              <a:rPr lang="zh-CN" altLang="en-US" dirty="0"/>
              <a:t>安全性大都基于计算复杂性理论中的</a:t>
            </a:r>
            <a:r>
              <a:rPr lang="zh-CN" altLang="en-US" dirty="0">
                <a:solidFill>
                  <a:srgbClr val="FF0000"/>
                </a:solidFill>
              </a:rPr>
              <a:t>数学难题</a:t>
            </a:r>
          </a:p>
          <a:p>
            <a:pPr lvl="2"/>
            <a:r>
              <a:rPr lang="zh-CN" altLang="en-US" sz="2400" dirty="0"/>
              <a:t>大数因子分解问题 </a:t>
            </a:r>
            <a:endParaRPr lang="en-US" altLang="zh-CN" sz="2400" dirty="0"/>
          </a:p>
          <a:p>
            <a:pPr lvl="2"/>
            <a:r>
              <a:rPr lang="zh-CN" altLang="en-US" sz="2400" dirty="0"/>
              <a:t>离散对数问题 </a:t>
            </a:r>
            <a:endParaRPr lang="en-US" altLang="zh-CN" sz="2400" dirty="0"/>
          </a:p>
          <a:p>
            <a:pPr lvl="2"/>
            <a:r>
              <a:rPr lang="zh-CN" altLang="en-US" sz="2400" dirty="0"/>
              <a:t>椭圆曲线离散对数问题</a:t>
            </a:r>
            <a:endParaRPr lang="en-US" altLang="zh-CN" sz="2400" dirty="0"/>
          </a:p>
          <a:p>
            <a:pPr lvl="2"/>
            <a:r>
              <a:rPr lang="zh-CN" altLang="en-US" sz="2400" dirty="0"/>
              <a:t>线性编码的解码问题</a:t>
            </a:r>
          </a:p>
          <a:p>
            <a:pPr lvl="2"/>
            <a:r>
              <a:rPr lang="zh-CN" altLang="en-US" sz="2400" dirty="0"/>
              <a:t>构造非线性弱可逆有限自动机的弱逆问题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数学难题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古今以来，一些特意提出的数学难题有</a:t>
            </a:r>
            <a:endParaRPr lang="en-US" altLang="zh-CN" sz="2800" dirty="0"/>
          </a:p>
          <a:p>
            <a:pPr lvl="1"/>
            <a:r>
              <a:rPr lang="en-US" altLang="en-US" sz="2400" dirty="0" err="1"/>
              <a:t>平面几何三大难题</a:t>
            </a:r>
            <a:endParaRPr lang="zh-CN" altLang="en-US" sz="2400" dirty="0"/>
          </a:p>
          <a:p>
            <a:pPr lvl="1"/>
            <a:r>
              <a:rPr lang="en-US" altLang="en-US" sz="2400" dirty="0" err="1"/>
              <a:t>世界三大数学猜想</a:t>
            </a:r>
            <a:endParaRPr lang="en-US" altLang="en-US" sz="2400" dirty="0"/>
          </a:p>
          <a:p>
            <a:pPr lvl="1"/>
            <a:r>
              <a:rPr lang="zh-CN" altLang="en-US" sz="2400" dirty="0"/>
              <a:t>希尔伯特的</a:t>
            </a:r>
            <a:r>
              <a:rPr lang="en-US" altLang="en-US" sz="2400" dirty="0"/>
              <a:t>23</a:t>
            </a:r>
            <a:r>
              <a:rPr lang="zh-CN" altLang="en-US" sz="2400" dirty="0"/>
              <a:t>个问题</a:t>
            </a:r>
            <a:endParaRPr lang="en-US" altLang="zh-CN" sz="2400" dirty="0"/>
          </a:p>
        </p:txBody>
      </p:sp>
      <p:pic>
        <p:nvPicPr>
          <p:cNvPr id="238593" name="Picture 1" descr="E:\课程\图片\希尔伯特.jpg"/>
          <p:cNvPicPr>
            <a:picLocks noChangeAspect="1" noChangeArrowheads="1"/>
          </p:cNvPicPr>
          <p:nvPr/>
        </p:nvPicPr>
        <p:blipFill>
          <a:blip r:embed="rId3"/>
          <a:srcRect l="4638" t="4855" r="17416"/>
          <a:stretch>
            <a:fillRect/>
          </a:stretch>
        </p:blipFill>
        <p:spPr bwMode="auto">
          <a:xfrm>
            <a:off x="1007604" y="4563390"/>
            <a:ext cx="3289838" cy="1853942"/>
          </a:xfrm>
          <a:prstGeom prst="rect">
            <a:avLst/>
          </a:prstGeom>
          <a:noFill/>
        </p:spPr>
      </p:pic>
      <p:sp>
        <p:nvSpPr>
          <p:cNvPr id="239617" name="Rectangle 1"/>
          <p:cNvSpPr>
            <a:spLocks noChangeArrowheads="1"/>
          </p:cNvSpPr>
          <p:nvPr/>
        </p:nvSpPr>
        <p:spPr bwMode="auto">
          <a:xfrm>
            <a:off x="4535996" y="4529442"/>
            <a:ext cx="404506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·"/>
              <a:tabLst>
                <a:tab pos="457200" algn="l"/>
                <a:tab pos="717550" algn="l"/>
                <a:tab pos="2962275" algn="l"/>
              </a:tabLst>
            </a:pPr>
            <a:r>
              <a:rPr kumimoji="0" lang="en-US" altLang="zh-CN" sz="2800" b="1" i="0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1-6</a:t>
            </a:r>
            <a:r>
              <a:rPr kumimoji="0" lang="zh-CN" altLang="en-US" sz="2800" b="1" i="0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    </a:t>
            </a:r>
            <a:r>
              <a:rPr lang="zh-CN" alt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数学基础问题</a:t>
            </a: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·"/>
              <a:tabLst>
                <a:tab pos="457200" algn="l"/>
                <a:tab pos="717550" algn="l"/>
                <a:tab pos="2962275" algn="l"/>
              </a:tabLst>
            </a:pPr>
            <a:r>
              <a:rPr lang="en-US" altLang="zh-CN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7-12</a:t>
            </a:r>
            <a:r>
              <a:rPr lang="zh-CN" alt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  数论问题</a:t>
            </a:r>
            <a:endParaRPr kumimoji="0" lang="zh-CN" altLang="en-US" sz="2800" b="1" i="0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·"/>
              <a:tabLst>
                <a:tab pos="457200" algn="l"/>
                <a:tab pos="717550" algn="l"/>
                <a:tab pos="2962275" algn="l"/>
              </a:tabLst>
            </a:pPr>
            <a:r>
              <a:rPr kumimoji="0" lang="en-US" altLang="zh-CN" sz="2800" b="1" i="0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13-18</a:t>
            </a:r>
            <a:r>
              <a:rPr kumimoji="0" lang="zh-CN" altLang="en-US" sz="2800" b="1" i="0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：代数和几何问题</a:t>
            </a: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·"/>
              <a:tabLst>
                <a:tab pos="457200" algn="l"/>
                <a:tab pos="717550" algn="l"/>
                <a:tab pos="2962275" algn="l"/>
              </a:tabLst>
            </a:pPr>
            <a:r>
              <a:rPr kumimoji="0" lang="en-US" altLang="zh-CN" sz="2800" b="1" i="0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19-23</a:t>
            </a:r>
            <a:r>
              <a:rPr kumimoji="0" lang="zh-CN" altLang="en-US" sz="2800" b="1" i="0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：数学分析问题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3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数学难题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古今以来，一些特意提出的数学难题有</a:t>
            </a:r>
            <a:endParaRPr lang="en-US" altLang="zh-CN" sz="2800" dirty="0"/>
          </a:p>
          <a:p>
            <a:pPr lvl="1"/>
            <a:r>
              <a:rPr lang="en-US" altLang="en-US" sz="2400" dirty="0" err="1"/>
              <a:t>平面几何三大难题</a:t>
            </a:r>
            <a:endParaRPr lang="zh-CN" altLang="en-US" sz="2400" dirty="0"/>
          </a:p>
          <a:p>
            <a:pPr lvl="1"/>
            <a:r>
              <a:rPr lang="en-US" altLang="en-US" sz="2400" dirty="0" err="1"/>
              <a:t>世界三大数学猜想</a:t>
            </a:r>
            <a:endParaRPr lang="en-US" altLang="en-US" sz="2400" dirty="0"/>
          </a:p>
          <a:p>
            <a:pPr lvl="1"/>
            <a:r>
              <a:rPr lang="zh-CN" altLang="en-US" sz="2400" dirty="0"/>
              <a:t>希尔伯特的</a:t>
            </a:r>
            <a:r>
              <a:rPr lang="en-US" altLang="en-US" sz="2400" dirty="0"/>
              <a:t>23</a:t>
            </a:r>
            <a:r>
              <a:rPr lang="zh-CN" altLang="en-US" sz="2400" dirty="0"/>
              <a:t>个问题</a:t>
            </a:r>
            <a:endParaRPr lang="en-US" altLang="zh-CN" sz="2400" dirty="0"/>
          </a:p>
          <a:p>
            <a:pPr lvl="1"/>
            <a:r>
              <a:rPr lang="en-US" altLang="en-US" sz="2400" dirty="0" err="1"/>
              <a:t>千禧年大奖难题</a:t>
            </a:r>
            <a:endParaRPr lang="zh-CN" altLang="en-US" sz="2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547664" y="0"/>
            <a:ext cx="6194795" cy="6858000"/>
            <a:chOff x="2941330" y="0"/>
            <a:chExt cx="6194795" cy="6858000"/>
          </a:xfrm>
        </p:grpSpPr>
        <p:pic>
          <p:nvPicPr>
            <p:cNvPr id="11" name="Picture 11" descr="E:\图片\图片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41330" y="0"/>
              <a:ext cx="6194795" cy="6858000"/>
            </a:xfrm>
            <a:prstGeom prst="rect">
              <a:avLst/>
            </a:prstGeom>
            <a:noFill/>
          </p:spPr>
        </p:pic>
        <p:sp>
          <p:nvSpPr>
            <p:cNvPr id="6" name="矩形 5"/>
            <p:cNvSpPr/>
            <p:nvPr/>
          </p:nvSpPr>
          <p:spPr>
            <a:xfrm>
              <a:off x="5229234" y="1051453"/>
              <a:ext cx="32131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杨-</a:t>
              </a:r>
              <a:r>
                <a:rPr lang="en-US" sz="1800" b="1" dirty="0" err="1">
                  <a:solidFill>
                    <a:schemeClr val="bg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米尔斯存在性和质量间隙</a:t>
              </a:r>
              <a:endParaRPr lang="zh-CN" altLang="en-US" sz="1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00618" y="1781713"/>
              <a:ext cx="1241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黎曼假设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608513" y="2516175"/>
              <a:ext cx="10953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18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P=NP？</a:t>
              </a:r>
              <a:endParaRPr lang="zh-CN" altLang="en-US" sz="1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046669" y="3424798"/>
              <a:ext cx="40321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1800" b="1" dirty="0" err="1">
                  <a:solidFill>
                    <a:schemeClr val="bg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纳维叶-斯托克斯方程存在性与光滑性</a:t>
              </a:r>
              <a:endParaRPr lang="zh-CN" altLang="en-US" sz="1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18052" y="4155058"/>
              <a:ext cx="12779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霍奇猜想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827591" y="5035572"/>
              <a:ext cx="15335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庞加莱猜想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142059" y="5907682"/>
              <a:ext cx="29131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贝赫和斯维讷通</a:t>
              </a:r>
              <a:r>
                <a:rPr lang="en-US" altLang="zh-CN" sz="18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-</a:t>
              </a:r>
              <a:r>
                <a:rPr lang="zh-CN" altLang="en-US" sz="18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黑体" pitchFamily="49" charset="-122"/>
                  <a:ea typeface="黑体" pitchFamily="49" charset="-122"/>
                </a:rPr>
                <a:t>戴尔猜想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1681301" y="2552688"/>
            <a:ext cx="5842080" cy="803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60748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计算复杂性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是理论计算机科学和数学的一个分支，它致力于将可计算问题根据它们本身的复杂性分类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一个</a:t>
            </a:r>
            <a:r>
              <a:rPr lang="zh-CN" altLang="en-US" sz="2400" dirty="0">
                <a:solidFill>
                  <a:srgbClr val="FF0000"/>
                </a:solidFill>
              </a:rPr>
              <a:t>可计算问题</a:t>
            </a:r>
            <a:r>
              <a:rPr lang="zh-CN" altLang="en-US" sz="2400" dirty="0"/>
              <a:t>被认为是一个原则上可以用计算机解决的问题，亦即这个问题可以用一系列机械的数学步骤解决，例如算法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如果一个问题的求解需要相当多的资源（无论用什么算法），则被认为是</a:t>
            </a:r>
            <a:r>
              <a:rPr lang="zh-CN" alt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难解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lvl="2"/>
            <a:r>
              <a:rPr lang="zh-CN" altLang="en-US" sz="2000" dirty="0"/>
              <a:t>时间复杂度：算法对计算时间的需求</a:t>
            </a:r>
          </a:p>
          <a:p>
            <a:pPr lvl="2" algn="just"/>
            <a:r>
              <a:rPr lang="zh-CN" altLang="en-US" sz="2000" dirty="0"/>
              <a:t>空间复杂度：算法对计算空间的需求</a:t>
            </a:r>
            <a:endParaRPr lang="en-US" altLang="zh-CN" sz="2000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619672" y="5193196"/>
            <a:ext cx="4212468" cy="828092"/>
          </a:xfrm>
          <a:prstGeom prst="rect">
            <a:avLst/>
          </a:prstGeom>
          <a:solidFill>
            <a:srgbClr val="FF33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 u="non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199" y="1518687"/>
            <a:ext cx="8507288" cy="4824000"/>
          </a:xfrm>
        </p:spPr>
        <p:txBody>
          <a:bodyPr/>
          <a:lstStyle/>
          <a:p>
            <a:pPr marL="0" lvl="1" indent="0">
              <a:spcAft>
                <a:spcPts val="18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4. </a:t>
            </a:r>
            <a:r>
              <a:rPr lang="zh-CN" altLang="en-US" sz="3200" dirty="0">
                <a:solidFill>
                  <a:srgbClr val="FF0000"/>
                </a:solidFill>
              </a:rPr>
              <a:t>公钥密码算法设计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4355976" y="1520788"/>
            <a:ext cx="4446711" cy="578882"/>
          </a:xfrm>
          <a:prstGeom prst="roundRect">
            <a:avLst/>
          </a:prstGeom>
          <a:solidFill>
            <a:srgbClr val="FFCC00"/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归结为寻找单向陷门函数！</a:t>
            </a:r>
            <a:endParaRPr lang="en-US" altLang="zh-CN" sz="2800" b="1" dirty="0">
              <a:solidFill>
                <a:schemeClr val="accent4">
                  <a:lumMod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8C32D6-ED24-F8A0-1785-2EB731EBA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147659"/>
            <a:ext cx="5364596" cy="16142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6AA90E-0D2E-B8CD-54E0-187730546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14" y="3761930"/>
            <a:ext cx="6647859" cy="2626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579296" cy="4824000"/>
          </a:xfrm>
        </p:spPr>
        <p:txBody>
          <a:bodyPr/>
          <a:lstStyle/>
          <a:p>
            <a:pPr marL="0" lvl="1" indent="0">
              <a:spcAft>
                <a:spcPts val="18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4. </a:t>
            </a:r>
            <a:r>
              <a:rPr lang="zh-CN" altLang="en-US" sz="3200" dirty="0">
                <a:solidFill>
                  <a:srgbClr val="FF0000"/>
                </a:solidFill>
              </a:rPr>
              <a:t>公钥密码算法设计</a:t>
            </a:r>
            <a:endParaRPr lang="en-US" altLang="zh-CN" sz="3200" dirty="0"/>
          </a:p>
          <a:p>
            <a:pPr marL="360000" lvl="1">
              <a:buFont typeface="Wingdings" pitchFamily="2" charset="2"/>
              <a:buChar char="Ø"/>
            </a:pPr>
            <a:r>
              <a:rPr lang="zh-CN" altLang="en-US" dirty="0"/>
              <a:t>公钥密码算法：令</a:t>
            </a:r>
            <a:r>
              <a:rPr lang="en-US" altLang="zh-CN" dirty="0"/>
              <a:t>F</a:t>
            </a:r>
            <a:r>
              <a:rPr lang="zh-CN" altLang="en-US" dirty="0"/>
              <a:t>为加密函数，</a:t>
            </a:r>
            <a:r>
              <a:rPr lang="en-US" altLang="zh-CN" dirty="0"/>
              <a:t>F</a:t>
            </a:r>
            <a:r>
              <a:rPr lang="en-US" altLang="zh-CN" baseline="30000" dirty="0"/>
              <a:t>-1</a:t>
            </a:r>
            <a:r>
              <a:rPr lang="zh-CN" altLang="en-US" dirty="0"/>
              <a:t>为解密函数，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K′</a:t>
            </a:r>
            <a:r>
              <a:rPr lang="zh-CN" altLang="en-US" dirty="0"/>
              <a:t>为公私密钥对</a:t>
            </a:r>
            <a:endParaRPr lang="en-US" altLang="zh-CN" dirty="0"/>
          </a:p>
          <a:p>
            <a:pPr marL="360000" lvl="2"/>
            <a:r>
              <a:rPr lang="en-US" altLang="zh-CN" sz="2400" dirty="0"/>
              <a:t> Y = F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(X)    </a:t>
            </a:r>
            <a:r>
              <a:rPr lang="zh-CN" altLang="en-US" sz="2400" dirty="0"/>
              <a:t>已知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K</a:t>
            </a:r>
          </a:p>
          <a:p>
            <a:pPr marL="360000" lvl="2"/>
            <a:r>
              <a:rPr lang="en-US" altLang="zh-CN" sz="2400" dirty="0"/>
              <a:t>                      </a:t>
            </a:r>
            <a:r>
              <a:rPr lang="zh-CN" altLang="en-US" sz="2400" dirty="0"/>
              <a:t>已知</a:t>
            </a:r>
            <a:r>
              <a:rPr lang="en-US" altLang="zh-CN" sz="2400" dirty="0"/>
              <a:t>Y</a:t>
            </a:r>
            <a:r>
              <a:rPr lang="zh-CN" altLang="en-US" sz="2400" dirty="0"/>
              <a:t>和</a:t>
            </a:r>
            <a:r>
              <a:rPr lang="en-US" altLang="zh-CN" sz="2400" dirty="0"/>
              <a:t>K′ </a:t>
            </a:r>
          </a:p>
          <a:p>
            <a:pPr marL="360000" lvl="2"/>
            <a:r>
              <a:rPr lang="en-US" altLang="zh-CN" sz="2400" dirty="0"/>
              <a:t>                      </a:t>
            </a:r>
            <a:r>
              <a:rPr lang="zh-CN" altLang="en-US" sz="2400" dirty="0"/>
              <a:t>已知</a:t>
            </a:r>
            <a:r>
              <a:rPr lang="en-US" altLang="zh-CN" sz="2400" dirty="0"/>
              <a:t>Y</a:t>
            </a:r>
            <a:r>
              <a:rPr lang="zh-CN" altLang="en-US" sz="2400" dirty="0"/>
              <a:t>和</a:t>
            </a:r>
            <a:r>
              <a:rPr lang="en-US" altLang="zh-CN" sz="2400" dirty="0"/>
              <a:t>K</a:t>
            </a:r>
            <a:r>
              <a:rPr lang="zh-CN" altLang="en-US" sz="2400" dirty="0"/>
              <a:t>，但</a:t>
            </a:r>
            <a:r>
              <a:rPr lang="en-US" altLang="zh-CN" sz="2400" dirty="0"/>
              <a:t>K′</a:t>
            </a:r>
            <a:r>
              <a:rPr lang="zh-CN" altLang="en-US" sz="2400" dirty="0"/>
              <a:t>未知</a:t>
            </a: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2987824" y="5301208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陷门信息：私钥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</a:rPr>
              <a:t>′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375597"/>
              </p:ext>
            </p:extLst>
          </p:nvPr>
        </p:nvGraphicFramePr>
        <p:xfrm>
          <a:off x="971600" y="4583025"/>
          <a:ext cx="1369256" cy="41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749160" imgH="228600" progId="Equation.3">
                  <p:embed/>
                </p:oleObj>
              </mc:Choice>
              <mc:Fallback>
                <p:oleObj name="公式" r:id="rId3" imgW="74916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583025"/>
                        <a:ext cx="1369256" cy="417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E314D879-32E3-4255-A555-16C61E375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96" y="4059807"/>
            <a:ext cx="1379128" cy="455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1. </a:t>
            </a:r>
            <a:r>
              <a:rPr lang="zh-CN" altLang="en-US" sz="3200" dirty="0">
                <a:solidFill>
                  <a:srgbClr val="FF0000"/>
                </a:solidFill>
              </a:rPr>
              <a:t>实现保密性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86090"/>
              </p:ext>
            </p:extLst>
          </p:nvPr>
        </p:nvGraphicFramePr>
        <p:xfrm>
          <a:off x="143508" y="2132856"/>
          <a:ext cx="8799633" cy="333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06976" imgH="2110680" progId="Visio.Drawing.11">
                  <p:embed/>
                </p:oleObj>
              </mc:Choice>
              <mc:Fallback>
                <p:oleObj name="Visio" r:id="rId3" imgW="5806976" imgH="211068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990" t="-3296" r="-990" b="-3069"/>
                      <a:stretch>
                        <a:fillRect/>
                      </a:stretch>
                    </p:blipFill>
                    <p:spPr bwMode="auto">
                      <a:xfrm>
                        <a:off x="143508" y="2132856"/>
                        <a:ext cx="8799633" cy="333194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1324"/>
            <a:ext cx="8229600" cy="4824000"/>
          </a:xfrm>
        </p:spPr>
        <p:txBody>
          <a:bodyPr/>
          <a:lstStyle/>
          <a:p>
            <a:pPr marL="0" lvl="1" indent="0">
              <a:spcAft>
                <a:spcPts val="18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2. </a:t>
            </a:r>
            <a:r>
              <a:rPr lang="zh-CN" altLang="en-US" sz="3200" dirty="0">
                <a:solidFill>
                  <a:srgbClr val="FF0000"/>
                </a:solidFill>
              </a:rPr>
              <a:t>实现认证性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数字签名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997254"/>
              </p:ext>
            </p:extLst>
          </p:nvPr>
        </p:nvGraphicFramePr>
        <p:xfrm>
          <a:off x="153927" y="2420888"/>
          <a:ext cx="8880534" cy="3414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06653" imgH="2110850" progId="Visio.Drawing.11">
                  <p:embed/>
                </p:oleObj>
              </mc:Choice>
              <mc:Fallback>
                <p:oleObj name="Visio" r:id="rId3" imgW="5806653" imgH="211085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15" t="-4381" r="-1315" b="-4381"/>
                      <a:stretch>
                        <a:fillRect/>
                      </a:stretch>
                    </p:blipFill>
                    <p:spPr bwMode="auto">
                      <a:xfrm>
                        <a:off x="153927" y="2420888"/>
                        <a:ext cx="8880534" cy="3414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1324"/>
            <a:ext cx="8229600" cy="4824000"/>
          </a:xfrm>
        </p:spPr>
        <p:txBody>
          <a:bodyPr/>
          <a:lstStyle/>
          <a:p>
            <a:pPr marL="0" lvl="1" indent="0">
              <a:spcAft>
                <a:spcPts val="18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3. </a:t>
            </a:r>
            <a:r>
              <a:rPr lang="zh-CN" altLang="en-US" sz="3200" dirty="0">
                <a:solidFill>
                  <a:srgbClr val="FF0000"/>
                </a:solidFill>
              </a:rPr>
              <a:t>实现加密与认证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graphicFrame>
        <p:nvGraphicFramePr>
          <p:cNvPr id="81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224726"/>
              </p:ext>
            </p:extLst>
          </p:nvPr>
        </p:nvGraphicFramePr>
        <p:xfrm>
          <a:off x="146052" y="2646162"/>
          <a:ext cx="8807508" cy="2307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347043" imgH="1570613" progId="Visio.Drawing.11">
                  <p:embed/>
                </p:oleObj>
              </mc:Choice>
              <mc:Fallback>
                <p:oleObj name="Visio" r:id="rId3" imgW="6347043" imgH="1570613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552" t="-2486" r="-552" b="-2486"/>
                      <a:stretch>
                        <a:fillRect/>
                      </a:stretch>
                    </p:blipFill>
                    <p:spPr bwMode="auto">
                      <a:xfrm>
                        <a:off x="146052" y="2646162"/>
                        <a:ext cx="8807508" cy="230738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7544" y="1304764"/>
            <a:ext cx="8229600" cy="4824000"/>
          </a:xfrm>
        </p:spPr>
        <p:txBody>
          <a:bodyPr/>
          <a:lstStyle/>
          <a:p>
            <a:pPr marL="0" lvl="1" indent="0">
              <a:spcAft>
                <a:spcPts val="18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4. </a:t>
            </a:r>
            <a:r>
              <a:rPr lang="zh-CN" altLang="en-US" sz="3200" dirty="0">
                <a:solidFill>
                  <a:srgbClr val="FF0000"/>
                </a:solidFill>
              </a:rPr>
              <a:t>实现密钥交换</a:t>
            </a:r>
          </a:p>
          <a:p>
            <a:pPr lvl="1"/>
            <a:r>
              <a:rPr lang="zh-CN" altLang="en-US" dirty="0"/>
              <a:t>加密大量数据时，通信双方基于公钥密码系统交换会话密钥</a:t>
            </a: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9692" y="3645024"/>
            <a:ext cx="5472608" cy="192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3330557" y="5769260"/>
            <a:ext cx="24828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公钥密码</a:t>
            </a:r>
            <a:endParaRPr lang="en-US" altLang="zh-CN" sz="2400" b="1" baseline="-25000" dirty="0">
              <a:solidFill>
                <a:srgbClr val="FF0000"/>
              </a:solidFill>
              <a:latin typeface="Times New Roman" pitchFamily="18" charset="0"/>
              <a:ea typeface="华文中宋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7A11AA8-E340-489B-9C18-C2911F79D2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16" y="1664804"/>
            <a:ext cx="6949968" cy="393692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B30BEAD-10A0-4C65-8667-E663A01BA397}"/>
              </a:ext>
            </a:extLst>
          </p:cNvPr>
          <p:cNvSpPr/>
          <p:nvPr/>
        </p:nvSpPr>
        <p:spPr bwMode="auto">
          <a:xfrm>
            <a:off x="2483768" y="4545124"/>
            <a:ext cx="3708412" cy="1050502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22" name="Picture 6" descr="E:\图片\43369.gif">
            <a:extLst>
              <a:ext uri="{FF2B5EF4-FFF2-40B4-BE49-F238E27FC236}">
                <a16:creationId xmlns:a16="http://schemas.microsoft.com/office/drawing/2014/main" id="{B8BBF4AD-DFB5-44D3-A82D-B7E5EB85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1522926" y="4828853"/>
            <a:ext cx="766773" cy="766773"/>
          </a:xfrm>
          <a:prstGeom prst="rect">
            <a:avLst/>
          </a:prstGeom>
          <a:noFill/>
        </p:spPr>
      </p:pic>
      <p:pic>
        <p:nvPicPr>
          <p:cNvPr id="28" name="Picture 7" descr="E:\图片\u=777094055,1475318978&amp;fm=90&amp;gp=0.jpg">
            <a:extLst>
              <a:ext uri="{FF2B5EF4-FFF2-40B4-BE49-F238E27FC236}">
                <a16:creationId xmlns:a16="http://schemas.microsoft.com/office/drawing/2014/main" id="{E0A42199-F9A8-43AF-8EDB-DF25AF5F8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6200000">
            <a:off x="6368286" y="4713946"/>
            <a:ext cx="803286" cy="803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  <a:solidFill>
            <a:schemeClr val="tx2"/>
          </a:solidFill>
        </p:spPr>
        <p:txBody>
          <a:bodyPr/>
          <a:lstStyle/>
          <a:p>
            <a:pPr marL="450000" lvl="1" indent="0">
              <a:spcAft>
                <a:spcPts val="18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1. </a:t>
            </a:r>
            <a:r>
              <a:rPr lang="zh-CN" altLang="en-US" sz="3200" dirty="0">
                <a:solidFill>
                  <a:srgbClr val="FF0000"/>
                </a:solidFill>
              </a:rPr>
              <a:t>对称密码</a:t>
            </a:r>
            <a:endParaRPr lang="zh-CN" altLang="zh-CN" sz="3200" dirty="0">
              <a:solidFill>
                <a:srgbClr val="FF0000"/>
              </a:solidFill>
            </a:endParaRPr>
          </a:p>
          <a:p>
            <a:pPr lvl="2"/>
            <a:r>
              <a:rPr lang="zh-CN" altLang="zh-CN" sz="2400" dirty="0"/>
              <a:t>密钥较短</a:t>
            </a:r>
            <a:r>
              <a:rPr lang="zh-CN" altLang="en-US" sz="2400" dirty="0"/>
              <a:t>，</a:t>
            </a:r>
            <a:r>
              <a:rPr lang="zh-CN" altLang="zh-CN" sz="2400" dirty="0"/>
              <a:t>40</a:t>
            </a:r>
            <a:r>
              <a:rPr lang="en-US" altLang="zh-CN" sz="2400" dirty="0"/>
              <a:t> ~ </a:t>
            </a:r>
            <a:r>
              <a:rPr lang="zh-CN" altLang="zh-CN" sz="2400" dirty="0"/>
              <a:t>256</a:t>
            </a:r>
            <a:r>
              <a:rPr lang="en-US" altLang="zh-CN" sz="2400" dirty="0"/>
              <a:t> </a:t>
            </a:r>
            <a:r>
              <a:rPr lang="zh-CN" altLang="en-US" sz="2400" dirty="0"/>
              <a:t>比特</a:t>
            </a:r>
            <a:endParaRPr lang="zh-CN" altLang="zh-CN" sz="2400" dirty="0"/>
          </a:p>
          <a:p>
            <a:pPr lvl="2"/>
            <a:r>
              <a:rPr lang="zh-CN" altLang="zh-CN" sz="2400" dirty="0"/>
              <a:t>速度快</a:t>
            </a:r>
            <a:r>
              <a:rPr lang="zh-CN" altLang="en-US" sz="2400" dirty="0"/>
              <a:t>，</a:t>
            </a:r>
            <a:r>
              <a:rPr lang="zh-CN" altLang="zh-CN" sz="2400" dirty="0"/>
              <a:t>处理量大</a:t>
            </a:r>
            <a:r>
              <a:rPr lang="zh-CN" altLang="en-US" sz="2400" dirty="0"/>
              <a:t>，适于对数据直接加密</a:t>
            </a:r>
          </a:p>
          <a:p>
            <a:pPr lvl="2"/>
            <a:r>
              <a:rPr lang="zh-CN" altLang="zh-CN" sz="2400" dirty="0"/>
              <a:t>构造</a:t>
            </a:r>
            <a:r>
              <a:rPr lang="zh-CN" altLang="en-US" sz="2400" dirty="0"/>
              <a:t>其它安全机</a:t>
            </a:r>
            <a:r>
              <a:rPr lang="zh-CN" altLang="zh-CN" sz="2400" dirty="0"/>
              <a:t>制</a:t>
            </a:r>
            <a:r>
              <a:rPr lang="zh-CN" altLang="en-US" sz="2400" dirty="0"/>
              <a:t>：产生伪随机数，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 </a:t>
            </a:r>
          </a:p>
          <a:p>
            <a:pPr lvl="2"/>
            <a:r>
              <a:rPr lang="zh-CN" altLang="en-US" sz="2400" dirty="0"/>
              <a:t>大型网络中密钥量大，难以管理</a:t>
            </a:r>
          </a:p>
          <a:p>
            <a:pPr lvl="2"/>
            <a:r>
              <a:rPr lang="zh-CN" altLang="en-US" sz="2400" dirty="0"/>
              <a:t>密钥在双方要一致、保密，安全传递较难 </a:t>
            </a:r>
          </a:p>
          <a:p>
            <a:pPr lvl="2"/>
            <a:r>
              <a:rPr lang="zh-CN" altLang="en-US" sz="2400" dirty="0"/>
              <a:t>无法实现数字签名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12804" y="2428897"/>
            <a:ext cx="7010496" cy="1468155"/>
          </a:xfrm>
          <a:prstGeom prst="roundRect">
            <a:avLst/>
          </a:prstGeom>
          <a:noFill/>
          <a:ln w="44450">
            <a:solidFill>
              <a:srgbClr val="5A8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  <a:solidFill>
            <a:schemeClr val="tx1"/>
          </a:solidFill>
        </p:spPr>
        <p:txBody>
          <a:bodyPr/>
          <a:lstStyle/>
          <a:p>
            <a:pPr marL="450000" lvl="1" indent="0">
              <a:spcAft>
                <a:spcPts val="18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2. </a:t>
            </a:r>
            <a:r>
              <a:rPr lang="zh-CN" altLang="zh-CN" sz="3200" dirty="0">
                <a:solidFill>
                  <a:srgbClr val="FF0000"/>
                </a:solidFill>
              </a:rPr>
              <a:t>公钥</a:t>
            </a:r>
            <a:r>
              <a:rPr lang="zh-CN" altLang="en-US" sz="3200" dirty="0">
                <a:solidFill>
                  <a:srgbClr val="FF0000"/>
                </a:solidFill>
              </a:rPr>
              <a:t>密码</a:t>
            </a:r>
            <a:endParaRPr lang="zh-CN" altLang="zh-CN" sz="32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dirty="0"/>
              <a:t>可通过公开系统来分配密钥，简化密钥的管理</a:t>
            </a:r>
          </a:p>
          <a:p>
            <a:pPr lvl="2"/>
            <a:r>
              <a:rPr lang="zh-CN" altLang="en-US" sz="2400" dirty="0"/>
              <a:t>大型网络中</a:t>
            </a:r>
            <a:r>
              <a:rPr lang="zh-CN" altLang="zh-CN" sz="2400" dirty="0"/>
              <a:t>密钥</a:t>
            </a:r>
            <a:r>
              <a:rPr lang="zh-CN" altLang="en-US" sz="2400" dirty="0"/>
              <a:t>量</a:t>
            </a:r>
            <a:r>
              <a:rPr lang="zh-CN" altLang="zh-CN" sz="2400" dirty="0"/>
              <a:t>较少</a:t>
            </a:r>
            <a:endParaRPr lang="en-US" altLang="zh-CN" sz="2400" dirty="0"/>
          </a:p>
          <a:p>
            <a:pPr lvl="2"/>
            <a:r>
              <a:rPr lang="zh-CN" altLang="zh-CN" sz="2400" dirty="0"/>
              <a:t>密钥生命周期较长</a:t>
            </a:r>
            <a:endParaRPr lang="en-US" altLang="zh-CN" sz="2400" dirty="0"/>
          </a:p>
          <a:p>
            <a:pPr lvl="2"/>
            <a:r>
              <a:rPr lang="zh-CN" altLang="en-US" sz="2400" dirty="0"/>
              <a:t>实现</a:t>
            </a:r>
            <a:r>
              <a:rPr lang="zh-CN" altLang="zh-CN" sz="2400" dirty="0"/>
              <a:t>数字签名机制</a:t>
            </a:r>
            <a:endParaRPr lang="en-US" altLang="zh-CN" sz="2400" dirty="0"/>
          </a:p>
          <a:p>
            <a:pPr lvl="2"/>
            <a:r>
              <a:rPr lang="zh-CN" altLang="zh-CN" sz="2400" dirty="0"/>
              <a:t>密钥较长</a:t>
            </a:r>
            <a:endParaRPr lang="en-US" altLang="zh-CN" sz="2400" dirty="0"/>
          </a:p>
          <a:p>
            <a:pPr lvl="2"/>
            <a:r>
              <a:rPr lang="zh-CN" altLang="zh-CN" sz="2400" dirty="0"/>
              <a:t>速度慢，处理量少</a:t>
            </a:r>
            <a:r>
              <a:rPr lang="zh-CN" altLang="en-US" sz="2400" dirty="0"/>
              <a:t>，适于密钥交换</a:t>
            </a:r>
            <a:endParaRPr lang="en-US" altLang="zh-CN" sz="2400" dirty="0"/>
          </a:p>
          <a:p>
            <a:pPr lvl="2"/>
            <a:r>
              <a:rPr lang="zh-CN" altLang="zh-CN" sz="2400" dirty="0"/>
              <a:t>安全性没有得到理论证明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1212804" y="2384884"/>
            <a:ext cx="7010496" cy="2088232"/>
          </a:xfrm>
          <a:prstGeom prst="roundRect">
            <a:avLst/>
          </a:prstGeom>
          <a:noFill/>
          <a:ln w="44450">
            <a:solidFill>
              <a:srgbClr val="5A8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450000" lvl="1" indent="0">
              <a:spcAft>
                <a:spcPts val="18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3. </a:t>
            </a:r>
            <a:r>
              <a:rPr lang="zh-CN" altLang="en-US" sz="3200" dirty="0">
                <a:solidFill>
                  <a:srgbClr val="FF0000"/>
                </a:solidFill>
              </a:rPr>
              <a:t>混合密码体制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二者并不比对方优越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两全其美的机制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0000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对称密码加密消息本身</a:t>
            </a:r>
          </a:p>
          <a:p>
            <a:pPr marL="90000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公钥密码加密对称密钥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097331" y="3218244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混合密码体制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4E6481-5586-8D71-A97B-286963365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90" y="1016732"/>
            <a:ext cx="8057020" cy="5292588"/>
          </a:xfrm>
        </p:spPr>
      </p:pic>
    </p:spTree>
    <p:extLst>
      <p:ext uri="{BB962C8B-B14F-4D97-AF65-F5344CB8AC3E}">
        <p14:creationId xmlns:p14="http://schemas.microsoft.com/office/powerpoint/2010/main" val="438002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2-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65266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177948" y="2730546"/>
            <a:ext cx="4428000" cy="2706669"/>
            <a:chOff x="3294" y="551040"/>
            <a:chExt cx="1981115" cy="4723663"/>
          </a:xfrm>
        </p:grpSpPr>
        <p:sp>
          <p:nvSpPr>
            <p:cNvPr id="17" name="矩形 16"/>
            <p:cNvSpPr/>
            <p:nvPr/>
          </p:nvSpPr>
          <p:spPr>
            <a:xfrm>
              <a:off x="22969" y="701612"/>
              <a:ext cx="1961440" cy="4573091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3294" y="551040"/>
              <a:ext cx="1981115" cy="3352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（一）公钥</a:t>
              </a: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密码的提出</a:t>
              </a:r>
              <a:endParaRPr lang="zh-CN" altLang="en-US" sz="2400" b="1" u="none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（二）公钥密码的原理</a:t>
              </a:r>
              <a:endPara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（三）公钥密码的应用</a:t>
              </a:r>
              <a:endPara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（四）对称密码 </a:t>
              </a:r>
              <a:r>
                <a:rPr lang="en-US" altLang="zh-CN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vs.</a:t>
              </a: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公钥密码</a:t>
              </a:r>
              <a:endPara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组合 25"/>
          <p:cNvGrpSpPr/>
          <p:nvPr/>
        </p:nvGrpSpPr>
        <p:grpSpPr>
          <a:xfrm>
            <a:off x="4742073" y="1854231"/>
            <a:ext cx="4248000" cy="876313"/>
            <a:chOff x="4520238" y="1681235"/>
            <a:chExt cx="1753199" cy="758627"/>
          </a:xfrm>
        </p:grpSpPr>
        <p:sp>
          <p:nvSpPr>
            <p:cNvPr id="27" name="矩形 26"/>
            <p:cNvSpPr/>
            <p:nvPr/>
          </p:nvSpPr>
          <p:spPr>
            <a:xfrm>
              <a:off x="4520238" y="1681236"/>
              <a:ext cx="1735667" cy="75862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矩形 27"/>
            <p:cNvSpPr/>
            <p:nvPr/>
          </p:nvSpPr>
          <p:spPr>
            <a:xfrm>
              <a:off x="4520238" y="1681235"/>
              <a:ext cx="1753199" cy="75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二、公钥密码</a:t>
              </a:r>
              <a:r>
                <a:rPr lang="zh-CN" altLang="en-US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的数学基础</a:t>
              </a:r>
              <a:endParaRPr lang="zh-CN" altLang="en-US" sz="2800" b="1" u="none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4705561" y="2769532"/>
            <a:ext cx="4243234" cy="2667683"/>
            <a:chOff x="4436541" y="2274875"/>
            <a:chExt cx="2073932" cy="3000634"/>
          </a:xfrm>
        </p:grpSpPr>
        <p:sp>
          <p:nvSpPr>
            <p:cNvPr id="30" name="矩形 29"/>
            <p:cNvSpPr/>
            <p:nvPr/>
          </p:nvSpPr>
          <p:spPr>
            <a:xfrm>
              <a:off x="4454387" y="2344790"/>
              <a:ext cx="2056086" cy="293071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矩形 30"/>
            <p:cNvSpPr/>
            <p:nvPr/>
          </p:nvSpPr>
          <p:spPr>
            <a:xfrm>
              <a:off x="4436541" y="2274875"/>
              <a:ext cx="2056085" cy="2423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indent="0" algn="l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（一）素数</a:t>
              </a:r>
              <a:endParaRPr lang="en-US" altLang="zh-CN" sz="2400" b="1" u="none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algn="l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（二）</a:t>
              </a:r>
              <a:r>
                <a:rPr lang="zh-CN" altLang="en-US" sz="24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模运算</a:t>
              </a:r>
              <a:endParaRPr lang="en-US" altLang="zh-CN" sz="2400" b="1" u="none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algn="l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（三）</a:t>
              </a:r>
              <a:r>
                <a:rPr lang="zh-CN" altLang="en-US" sz="24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费马定理和欧拉定理</a:t>
              </a:r>
              <a:endParaRPr lang="en-US" altLang="zh-CN" sz="2400" b="1" u="none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algn="l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（四）欧几里得算法</a:t>
              </a:r>
              <a:endPara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algn="l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（五）中国剩余定理</a:t>
              </a:r>
              <a:endPara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214461" y="1822428"/>
            <a:ext cx="4381560" cy="876313"/>
            <a:chOff x="4520238" y="1681235"/>
            <a:chExt cx="1753199" cy="758627"/>
          </a:xfrm>
        </p:grpSpPr>
        <p:sp>
          <p:nvSpPr>
            <p:cNvPr id="25" name="矩形 24"/>
            <p:cNvSpPr/>
            <p:nvPr/>
          </p:nvSpPr>
          <p:spPr>
            <a:xfrm>
              <a:off x="4520238" y="1681236"/>
              <a:ext cx="1735667" cy="75862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矩形 25"/>
            <p:cNvSpPr/>
            <p:nvPr/>
          </p:nvSpPr>
          <p:spPr>
            <a:xfrm>
              <a:off x="4520238" y="1681235"/>
              <a:ext cx="1753199" cy="75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一</a:t>
              </a:r>
              <a:r>
                <a:rPr lang="zh-CN" altLang="en-US" sz="28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、公钥密码</a:t>
              </a:r>
              <a:r>
                <a:rPr lang="zh-CN" altLang="en-US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概述</a:t>
              </a:r>
              <a:endParaRPr lang="zh-CN" altLang="en-US" sz="2800" b="1" u="none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1324"/>
            <a:ext cx="8111244" cy="4824000"/>
          </a:xfrm>
        </p:spPr>
        <p:txBody>
          <a:bodyPr/>
          <a:lstStyle/>
          <a:p>
            <a:pPr marL="531813" lvl="1" indent="-531813">
              <a:spcAft>
                <a:spcPts val="1800"/>
              </a:spcAft>
              <a:buClr>
                <a:schemeClr val="hlink"/>
              </a:buClr>
              <a:buSzPct val="90000"/>
              <a:buNone/>
            </a:pPr>
            <a:r>
              <a:rPr lang="zh-CN" altLang="zh-CN" sz="3200" dirty="0">
                <a:solidFill>
                  <a:srgbClr val="FF0000"/>
                </a:solidFill>
              </a:rPr>
              <a:t>欧拉函数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欧拉数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  <a:endParaRPr lang="en-US" altLang="zh-CN" dirty="0"/>
          </a:p>
          <a:p>
            <a:pPr marL="342000" lvl="1" indent="-342000"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zh-CN" dirty="0"/>
              <a:t>小于正整数</a:t>
            </a:r>
            <a:r>
              <a:rPr lang="zh-CN" altLang="zh-CN" i="1" dirty="0"/>
              <a:t>n</a:t>
            </a:r>
            <a:r>
              <a:rPr lang="zh-CN" altLang="zh-CN" dirty="0"/>
              <a:t>且与</a:t>
            </a:r>
            <a:r>
              <a:rPr lang="zh-CN" altLang="en-US" dirty="0"/>
              <a:t> </a:t>
            </a:r>
            <a:r>
              <a:rPr lang="zh-CN" altLang="zh-CN" i="1" dirty="0"/>
              <a:t>n</a:t>
            </a:r>
            <a:r>
              <a:rPr lang="zh-CN" altLang="zh-CN" dirty="0"/>
              <a:t>互素的正整数的个数，记为</a:t>
            </a:r>
            <a:r>
              <a:rPr lang="zh-CN" altLang="zh-CN" i="1" dirty="0"/>
              <a:t>φ</a:t>
            </a:r>
            <a:r>
              <a:rPr lang="zh-CN" altLang="zh-CN" dirty="0"/>
              <a:t>(</a:t>
            </a:r>
            <a:r>
              <a:rPr lang="zh-CN" altLang="zh-CN" i="1" dirty="0"/>
              <a:t>n</a:t>
            </a:r>
            <a:r>
              <a:rPr lang="zh-CN" altLang="zh-CN" dirty="0"/>
              <a:t>)</a:t>
            </a:r>
            <a:r>
              <a:rPr lang="zh-CN" altLang="en-US" dirty="0"/>
              <a:t>。特别地，约定</a:t>
            </a:r>
            <a:r>
              <a:rPr lang="zh-CN" altLang="zh-CN" i="1" dirty="0"/>
              <a:t>φ</a:t>
            </a:r>
            <a:r>
              <a:rPr lang="zh-CN" altLang="zh-CN" dirty="0"/>
              <a:t>(</a:t>
            </a:r>
            <a:r>
              <a:rPr lang="en-US" altLang="zh-CN" dirty="0"/>
              <a:t>1</a:t>
            </a:r>
            <a:r>
              <a:rPr lang="zh-CN" altLang="zh-CN" dirty="0"/>
              <a:t>)</a:t>
            </a:r>
            <a:r>
              <a:rPr lang="en-US" altLang="zh-CN" dirty="0"/>
              <a:t> </a:t>
            </a:r>
            <a:r>
              <a:rPr lang="zh-CN" altLang="zh-CN" dirty="0"/>
              <a:t>=</a:t>
            </a:r>
            <a:r>
              <a:rPr lang="en-US" altLang="zh-CN" dirty="0"/>
              <a:t> </a:t>
            </a:r>
            <a:r>
              <a:rPr lang="zh-CN" altLang="zh-CN" dirty="0"/>
              <a:t>1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zh-CN" dirty="0"/>
              <a:t>例</a:t>
            </a:r>
            <a:r>
              <a:rPr lang="en-US" altLang="zh-CN" dirty="0"/>
              <a:t>12</a:t>
            </a:r>
            <a:r>
              <a:rPr lang="zh-CN" altLang="zh-CN" dirty="0"/>
              <a:t>：</a:t>
            </a:r>
            <a:r>
              <a:rPr lang="zh-CN" altLang="zh-CN" i="1" dirty="0"/>
              <a:t>φ</a:t>
            </a:r>
            <a:r>
              <a:rPr lang="zh-CN" altLang="zh-CN" dirty="0"/>
              <a:t>(6)=2 ，</a:t>
            </a:r>
            <a:r>
              <a:rPr lang="zh-CN" altLang="zh-CN" i="1" dirty="0"/>
              <a:t>φ</a:t>
            </a:r>
            <a:r>
              <a:rPr lang="zh-CN" altLang="zh-CN" dirty="0"/>
              <a:t>(7)=6 ，</a:t>
            </a:r>
            <a:r>
              <a:rPr lang="zh-CN" altLang="zh-CN" i="1" dirty="0"/>
              <a:t>φ</a:t>
            </a:r>
            <a:r>
              <a:rPr lang="zh-CN" altLang="zh-CN" dirty="0"/>
              <a:t>(8)=4</a:t>
            </a:r>
          </a:p>
          <a:p>
            <a:r>
              <a:rPr lang="zh-CN" altLang="en-US" sz="2800" dirty="0"/>
              <a:t>欧拉函数的性质</a:t>
            </a:r>
          </a:p>
          <a:p>
            <a:pPr lvl="1">
              <a:spcBef>
                <a:spcPts val="0"/>
              </a:spcBef>
            </a:pPr>
            <a:r>
              <a:rPr lang="zh-CN" altLang="zh-CN" dirty="0"/>
              <a:t>若</a:t>
            </a:r>
            <a:r>
              <a:rPr lang="zh-CN" altLang="zh-CN" i="1" dirty="0"/>
              <a:t>n</a:t>
            </a:r>
            <a:r>
              <a:rPr lang="zh-CN" altLang="zh-CN" dirty="0"/>
              <a:t>是素数，则有</a:t>
            </a:r>
            <a:r>
              <a:rPr lang="zh-CN" altLang="zh-CN" i="1" dirty="0"/>
              <a:t>φ</a:t>
            </a:r>
            <a:r>
              <a:rPr lang="zh-CN" altLang="zh-CN" dirty="0"/>
              <a:t>(</a:t>
            </a:r>
            <a:r>
              <a:rPr lang="zh-CN" altLang="zh-CN" i="1" dirty="0"/>
              <a:t>n</a:t>
            </a:r>
            <a:r>
              <a:rPr lang="zh-CN" altLang="zh-CN" dirty="0"/>
              <a:t>)</a:t>
            </a:r>
            <a:r>
              <a:rPr lang="en-US" altLang="zh-CN" dirty="0"/>
              <a:t> </a:t>
            </a:r>
            <a:r>
              <a:rPr lang="zh-CN" altLang="zh-CN" dirty="0"/>
              <a:t>=</a:t>
            </a:r>
            <a:r>
              <a:rPr lang="en-US" altLang="zh-CN" dirty="0"/>
              <a:t> </a:t>
            </a:r>
            <a:r>
              <a:rPr lang="zh-CN" altLang="zh-CN" i="1" dirty="0"/>
              <a:t>n</a:t>
            </a:r>
            <a:r>
              <a:rPr lang="zh-CN" altLang="zh-CN" dirty="0"/>
              <a:t>-1</a:t>
            </a:r>
            <a:endParaRPr lang="zh-CN" altLang="en-US" dirty="0"/>
          </a:p>
          <a:p>
            <a:pPr lvl="1"/>
            <a:r>
              <a:rPr lang="zh-CN" altLang="en-US" dirty="0"/>
              <a:t> 若</a:t>
            </a:r>
            <a:r>
              <a:rPr lang="en-US" altLang="zh-CN" i="1" dirty="0"/>
              <a:t>n</a:t>
            </a:r>
            <a:r>
              <a:rPr lang="zh-CN" altLang="en-US" dirty="0"/>
              <a:t>是两个素数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的乘积，则</a:t>
            </a:r>
            <a:endParaRPr lang="en-US" altLang="zh-CN" dirty="0"/>
          </a:p>
          <a:p>
            <a:pPr lvl="1" algn="ctr">
              <a:spcBef>
                <a:spcPts val="0"/>
              </a:spcBef>
              <a:buNone/>
            </a:pPr>
            <a:r>
              <a:rPr lang="en-US" altLang="zh-CN" i="1" dirty="0"/>
              <a:t>    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)</a:t>
            </a:r>
            <a:r>
              <a:rPr lang="zh-CN" altLang="en-US" dirty="0">
                <a:sym typeface="Symbol"/>
              </a:rPr>
              <a:t>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) = (</a:t>
            </a:r>
            <a:r>
              <a:rPr lang="en-US" altLang="zh-CN" i="1" dirty="0"/>
              <a:t>p</a:t>
            </a:r>
            <a:r>
              <a:rPr lang="en-US" altLang="zh-CN" dirty="0"/>
              <a:t>-1)</a:t>
            </a:r>
            <a:r>
              <a:rPr lang="zh-CN" altLang="en-US" dirty="0">
                <a:sym typeface="Symbol"/>
              </a:rPr>
              <a:t>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-1)</a:t>
            </a:r>
          </a:p>
        </p:txBody>
      </p:sp>
      <p:pic>
        <p:nvPicPr>
          <p:cNvPr id="289794" name="Picture 2" descr="http://xxkx.cersp.com/gmxpd/UploadFiles_3561/200704/2007041500583099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1980" y="728700"/>
            <a:ext cx="1468395" cy="1762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8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1324"/>
            <a:ext cx="8229600" cy="4824000"/>
          </a:xfrm>
        </p:spPr>
        <p:txBody>
          <a:bodyPr/>
          <a:lstStyle/>
          <a:p>
            <a:pPr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欧拉公式</a:t>
            </a:r>
          </a:p>
          <a:p>
            <a:pPr marL="4500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课堂练习</a:t>
            </a:r>
            <a:r>
              <a:rPr lang="zh-CN" altLang="en-US" dirty="0"/>
              <a:t>：利用欧拉公式计算它们的欧拉数</a:t>
            </a:r>
            <a:endParaRPr lang="en-US" altLang="zh-CN" dirty="0"/>
          </a:p>
          <a:p>
            <a:pPr lvl="1">
              <a:buClr>
                <a:srgbClr val="339933"/>
              </a:buClr>
            </a:pPr>
            <a:r>
              <a:rPr lang="en-US" altLang="zh-CN" dirty="0"/>
              <a:t>18=2</a:t>
            </a:r>
            <a:r>
              <a:rPr lang="zh-CN" altLang="zh-CN" dirty="0"/>
              <a:t>×3</a:t>
            </a:r>
            <a:r>
              <a:rPr lang="zh-CN" altLang="zh-CN" baseline="30000" dirty="0"/>
              <a:t>2</a:t>
            </a:r>
            <a:endParaRPr lang="en-US" altLang="zh-CN" dirty="0"/>
          </a:p>
          <a:p>
            <a:pPr lvl="1">
              <a:buClr>
                <a:srgbClr val="339933"/>
              </a:buClr>
            </a:pPr>
            <a:r>
              <a:rPr lang="en-US" altLang="zh-CN" dirty="0"/>
              <a:t>11011=</a:t>
            </a:r>
            <a:r>
              <a:rPr lang="zh-CN" altLang="zh-CN" dirty="0"/>
              <a:t>7×11</a:t>
            </a:r>
            <a:r>
              <a:rPr lang="zh-CN" altLang="zh-CN" baseline="30000" dirty="0"/>
              <a:t>2</a:t>
            </a:r>
            <a:r>
              <a:rPr lang="zh-CN" altLang="zh-CN" dirty="0"/>
              <a:t>×13</a:t>
            </a:r>
            <a:endParaRPr lang="en-US" altLang="zh-CN" dirty="0"/>
          </a:p>
          <a:p>
            <a:pPr marL="450000" lvl="1" indent="0">
              <a:buClr>
                <a:schemeClr val="bg1">
                  <a:lumMod val="60000"/>
                  <a:lumOff val="40000"/>
                </a:schemeClr>
              </a:buClr>
              <a:buNone/>
            </a:pPr>
            <a:br>
              <a:rPr lang="zh-CN" altLang="en-US" dirty="0"/>
            </a:b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    </a:t>
            </a:r>
            <a:endParaRPr lang="en-US" altLang="zh-CN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168F15-5F0A-46F6-9336-0F44FBB0E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37" y="4437112"/>
            <a:ext cx="335472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16336"/>
            <a:ext cx="8423334" cy="4824000"/>
          </a:xfrm>
        </p:spPr>
        <p:txBody>
          <a:bodyPr/>
          <a:lstStyle/>
          <a:p>
            <a:pPr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欧几里得算法</a:t>
            </a:r>
          </a:p>
          <a:p>
            <a:pPr lvl="1"/>
            <a:r>
              <a:rPr lang="zh-CN" altLang="en-US" dirty="0"/>
              <a:t>数论中的一项基本技术，避免了将整数进行素因子分解，是求两个正整数的最大公因子的简化方法。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命题：对任意非负整数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和正整数 </a:t>
            </a:r>
            <a:r>
              <a:rPr lang="en-US" altLang="zh-CN" i="1" dirty="0"/>
              <a:t>b</a:t>
            </a:r>
            <a:r>
              <a:rPr lang="zh-CN" altLang="en-US" dirty="0"/>
              <a:t>，有</a:t>
            </a:r>
            <a:br>
              <a:rPr lang="zh-CN" altLang="en-US" dirty="0"/>
            </a:br>
            <a:r>
              <a:rPr lang="zh-CN" altLang="en-US" dirty="0"/>
              <a:t>           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 mod </a:t>
            </a:r>
            <a:r>
              <a:rPr lang="en-US" altLang="zh-CN" i="1" dirty="0"/>
              <a:t>b</a:t>
            </a:r>
            <a:r>
              <a:rPr lang="en-US" altLang="zh-CN" dirty="0"/>
              <a:t>)   </a:t>
            </a:r>
            <a:r>
              <a:rPr lang="en-US" altLang="zh-CN" i="1" dirty="0" err="1"/>
              <a:t>a</a:t>
            </a:r>
            <a:r>
              <a:rPr lang="en-US" altLang="zh-CN" dirty="0" err="1">
                <a:latin typeface="+mn-ea"/>
                <a:ea typeface="+mn-ea"/>
              </a:rPr>
              <a:t>≥</a:t>
            </a:r>
            <a:r>
              <a:rPr lang="en-US" altLang="zh-CN" i="1" dirty="0" err="1"/>
              <a:t>b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13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00000"/>
              </a:lnSpc>
              <a:buNone/>
            </a:pPr>
            <a:r>
              <a:rPr lang="da-DK" altLang="zh-CN" dirty="0"/>
              <a:t>   gcd(55, 22)=gcd(22, 55 mod 22)=gcd(22, 11)=     gcd(11, 0)=11</a:t>
            </a:r>
          </a:p>
          <a:p>
            <a:pPr lvl="1">
              <a:lnSpc>
                <a:spcPct val="100000"/>
              </a:lnSpc>
              <a:buNone/>
            </a:pPr>
            <a:endParaRPr lang="da-DK" altLang="zh-CN" dirty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56194" y="3774788"/>
            <a:ext cx="7072190" cy="10223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5634" name="Picture 2" descr="http://p1.qhimg.com/dmsmty/350_200_/t0185227ab092c3a78c.jpg"/>
          <p:cNvPicPr>
            <a:picLocks noChangeAspect="1" noChangeArrowheads="1"/>
          </p:cNvPicPr>
          <p:nvPr/>
        </p:nvPicPr>
        <p:blipFill>
          <a:blip r:embed="rId3"/>
          <a:srcRect l="26286" r="26618"/>
          <a:stretch>
            <a:fillRect/>
          </a:stretch>
        </p:blipFill>
        <p:spPr bwMode="auto">
          <a:xfrm>
            <a:off x="7850500" y="620688"/>
            <a:ext cx="1294008" cy="15700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40768"/>
            <a:ext cx="8229600" cy="4824000"/>
          </a:xfrm>
        </p:spPr>
        <p:txBody>
          <a:bodyPr/>
          <a:lstStyle/>
          <a:p>
            <a:pPr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欧几里得算法</a:t>
            </a:r>
          </a:p>
          <a:p>
            <a:pPr>
              <a:buNone/>
            </a:pPr>
            <a:r>
              <a:rPr lang="zh-CN" altLang="en-US" dirty="0"/>
              <a:t>        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zh-CN" altLang="en-US" sz="2800" dirty="0"/>
              <a:t>是任意两个正整数</a:t>
            </a:r>
            <a:r>
              <a:rPr lang="en-US" altLang="zh-CN" sz="2800" dirty="0"/>
              <a:t>, </a:t>
            </a:r>
            <a:r>
              <a:rPr lang="zh-CN" altLang="en-US" sz="2800" dirty="0"/>
              <a:t>记</a:t>
            </a:r>
            <a:r>
              <a:rPr lang="en-US" sz="2800" i="1" dirty="0"/>
              <a:t>r</a:t>
            </a:r>
            <a:r>
              <a:rPr lang="en-US" sz="2800" baseline="-25000" dirty="0"/>
              <a:t>0</a:t>
            </a:r>
            <a:r>
              <a:rPr lang="en-US" sz="2800" dirty="0"/>
              <a:t>=</a:t>
            </a:r>
            <a:r>
              <a:rPr lang="en-US" sz="2800" i="1" dirty="0"/>
              <a:t>a</a:t>
            </a:r>
            <a:r>
              <a:rPr lang="en-US" sz="2800" dirty="0"/>
              <a:t>,</a:t>
            </a:r>
            <a:r>
              <a:rPr lang="en-US" sz="2800" i="1" dirty="0"/>
              <a:t> r</a:t>
            </a:r>
            <a:r>
              <a:rPr lang="en-US" sz="2800" baseline="-25000" dirty="0"/>
              <a:t>1</a:t>
            </a:r>
            <a:r>
              <a:rPr lang="en-US" sz="2800" dirty="0"/>
              <a:t>=</a:t>
            </a:r>
            <a:r>
              <a:rPr lang="en-US" sz="2800" i="1" dirty="0"/>
              <a:t>b</a:t>
            </a:r>
            <a:r>
              <a:rPr lang="zh-CN" altLang="en-US" sz="2800" dirty="0"/>
              <a:t>，反复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使用上述结论（辗转相除法），则有</a:t>
            </a:r>
          </a:p>
          <a:p>
            <a:pPr>
              <a:buNone/>
            </a:pPr>
            <a:r>
              <a:rPr lang="zh-CN" altLang="en-US" dirty="0"/>
              <a:t> </a:t>
            </a:r>
          </a:p>
          <a:p>
            <a:pPr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62" name="Object 2"/>
              <p:cNvSpPr txBox="1"/>
              <p:nvPr/>
            </p:nvSpPr>
            <p:spPr bwMode="auto">
              <a:xfrm>
                <a:off x="1470527" y="3573016"/>
                <a:ext cx="6202945" cy="2701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,    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,    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,  0≤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,    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816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0527" y="3573016"/>
                <a:ext cx="6202945" cy="2701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uiExpand="1" build="p"/>
      <p:bldP spid="3481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177948" y="2657520"/>
            <a:ext cx="4428000" cy="2743182"/>
            <a:chOff x="3294" y="551040"/>
            <a:chExt cx="1981115" cy="4723663"/>
          </a:xfrm>
        </p:grpSpPr>
        <p:sp>
          <p:nvSpPr>
            <p:cNvPr id="17" name="矩形 16"/>
            <p:cNvSpPr/>
            <p:nvPr/>
          </p:nvSpPr>
          <p:spPr>
            <a:xfrm>
              <a:off x="22969" y="701612"/>
              <a:ext cx="1961440" cy="4573091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3294" y="551040"/>
              <a:ext cx="1981115" cy="3352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（一）</a:t>
              </a:r>
              <a:r>
                <a:rPr lang="zh-CN" altLang="en-US" sz="24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公钥</a:t>
              </a: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密码的提出</a:t>
              </a:r>
              <a:endParaRPr lang="zh-CN" altLang="en-US" sz="2400" b="1" u="none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（二）公钥密码的原理</a:t>
              </a:r>
              <a:endPara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（三）公钥密码的应用</a:t>
              </a:r>
              <a:endPara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（四）对称密码 </a:t>
              </a:r>
              <a:r>
                <a:rPr lang="en-US" altLang="zh-CN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vs.</a:t>
              </a: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公钥密码</a:t>
              </a:r>
              <a:endPara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组合 25"/>
          <p:cNvGrpSpPr/>
          <p:nvPr/>
        </p:nvGrpSpPr>
        <p:grpSpPr>
          <a:xfrm>
            <a:off x="4742073" y="1781205"/>
            <a:ext cx="4248000" cy="876313"/>
            <a:chOff x="4520238" y="1681235"/>
            <a:chExt cx="1753199" cy="758627"/>
          </a:xfrm>
        </p:grpSpPr>
        <p:sp>
          <p:nvSpPr>
            <p:cNvPr id="27" name="矩形 26"/>
            <p:cNvSpPr/>
            <p:nvPr/>
          </p:nvSpPr>
          <p:spPr>
            <a:xfrm>
              <a:off x="4520238" y="1681236"/>
              <a:ext cx="1735667" cy="75862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矩形 27"/>
            <p:cNvSpPr/>
            <p:nvPr/>
          </p:nvSpPr>
          <p:spPr>
            <a:xfrm>
              <a:off x="4520238" y="1681235"/>
              <a:ext cx="1753199" cy="75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二、公钥密码</a:t>
              </a:r>
              <a:r>
                <a:rPr lang="zh-CN" altLang="en-US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的数学基础</a:t>
              </a:r>
              <a:endParaRPr lang="zh-CN" altLang="en-US" sz="2800" b="1" u="none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4705561" y="2696506"/>
            <a:ext cx="4243234" cy="2667683"/>
            <a:chOff x="4436541" y="2274875"/>
            <a:chExt cx="2073932" cy="3493475"/>
          </a:xfrm>
        </p:grpSpPr>
        <p:sp>
          <p:nvSpPr>
            <p:cNvPr id="30" name="矩形 29"/>
            <p:cNvSpPr/>
            <p:nvPr/>
          </p:nvSpPr>
          <p:spPr>
            <a:xfrm>
              <a:off x="4454387" y="2344790"/>
              <a:ext cx="2056086" cy="34235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矩形 30"/>
            <p:cNvSpPr/>
            <p:nvPr/>
          </p:nvSpPr>
          <p:spPr>
            <a:xfrm>
              <a:off x="4436541" y="2274875"/>
              <a:ext cx="2056085" cy="2423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indent="0" algn="l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（一）素数</a:t>
              </a:r>
              <a:endParaRPr lang="en-US" altLang="zh-CN" sz="2400" b="1" u="none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algn="l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（二）</a:t>
              </a:r>
              <a:r>
                <a:rPr lang="zh-CN" altLang="en-US" sz="24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模运算</a:t>
              </a:r>
              <a:endParaRPr lang="en-US" altLang="zh-CN" sz="2400" b="1" u="none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algn="l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（三）</a:t>
              </a:r>
              <a:r>
                <a:rPr lang="zh-CN" altLang="en-US" sz="24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费马定理和欧拉定理</a:t>
              </a:r>
              <a:endParaRPr lang="en-US" altLang="zh-CN" sz="2400" b="1" u="none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algn="l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（四）欧几里得算法</a:t>
              </a:r>
              <a:endPara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  <a:p>
              <a:pPr marL="0" lvl="1" algn="l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（五）中国剩余定理</a:t>
              </a:r>
              <a:endPara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214461" y="1749402"/>
            <a:ext cx="4381560" cy="876313"/>
            <a:chOff x="4520238" y="1681235"/>
            <a:chExt cx="1753199" cy="758627"/>
          </a:xfrm>
        </p:grpSpPr>
        <p:sp>
          <p:nvSpPr>
            <p:cNvPr id="25" name="矩形 24"/>
            <p:cNvSpPr/>
            <p:nvPr/>
          </p:nvSpPr>
          <p:spPr>
            <a:xfrm>
              <a:off x="4520238" y="1681236"/>
              <a:ext cx="1735667" cy="75862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矩形 25"/>
            <p:cNvSpPr/>
            <p:nvPr/>
          </p:nvSpPr>
          <p:spPr>
            <a:xfrm>
              <a:off x="4520238" y="1681235"/>
              <a:ext cx="1753199" cy="75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一</a:t>
              </a:r>
              <a:r>
                <a:rPr lang="zh-CN" altLang="en-US" sz="2800" b="1" u="none" kern="12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、公钥密码</a:t>
              </a:r>
              <a:r>
                <a:rPr lang="zh-CN" altLang="en-US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概述</a:t>
              </a:r>
              <a:endParaRPr lang="zh-CN" altLang="en-US" sz="2800" b="1" u="none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1324"/>
            <a:ext cx="8229600" cy="4824000"/>
          </a:xfrm>
        </p:spPr>
        <p:txBody>
          <a:bodyPr/>
          <a:lstStyle/>
          <a:p>
            <a:pPr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欧几里得算法</a:t>
            </a:r>
          </a:p>
          <a:p>
            <a:pPr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14</a:t>
            </a:r>
            <a:r>
              <a:rPr lang="zh-CN" altLang="en-US" sz="2800" dirty="0"/>
              <a:t>：求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(55,15)</a:t>
            </a:r>
          </a:p>
          <a:p>
            <a:pPr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55</a:t>
            </a:r>
            <a:r>
              <a:rPr lang="en-US" altLang="zh-CN" sz="2800" dirty="0"/>
              <a:t>=3</a:t>
            </a:r>
            <a:r>
              <a:rPr lang="en-US" sz="2800" dirty="0"/>
              <a:t>×</a:t>
            </a:r>
            <a:r>
              <a:rPr lang="en-US" sz="2800" dirty="0">
                <a:solidFill>
                  <a:srgbClr val="FF0000"/>
                </a:solidFill>
              </a:rPr>
              <a:t>15</a:t>
            </a:r>
            <a:r>
              <a:rPr lang="en-US" altLang="zh-CN" sz="2800" dirty="0"/>
              <a:t>+10</a:t>
            </a:r>
          </a:p>
          <a:p>
            <a:pPr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15</a:t>
            </a:r>
            <a:r>
              <a:rPr lang="en-US" altLang="zh-CN" sz="2800" dirty="0"/>
              <a:t>=1</a:t>
            </a:r>
            <a:r>
              <a:rPr lang="en-US" sz="2800" dirty="0"/>
              <a:t>×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en-US" altLang="zh-CN" sz="2800" dirty="0"/>
              <a:t> +5                   </a:t>
            </a:r>
          </a:p>
          <a:p>
            <a:pPr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en-US" altLang="zh-CN" sz="2800" dirty="0"/>
              <a:t>=2</a:t>
            </a:r>
            <a:r>
              <a:rPr lang="en-US" sz="2800" dirty="0"/>
              <a:t>×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r>
              <a:rPr lang="en-US" altLang="zh-CN" sz="2800" dirty="0"/>
              <a:t> +0</a:t>
            </a:r>
            <a:endParaRPr lang="zh-CN" altLang="en-US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4A8E0E-7B3B-4BCF-8ED0-B86001EBB3D7}"/>
              </a:ext>
            </a:extLst>
          </p:cNvPr>
          <p:cNvSpPr txBox="1"/>
          <p:nvPr/>
        </p:nvSpPr>
        <p:spPr>
          <a:xfrm>
            <a:off x="3995936" y="3032956"/>
            <a:ext cx="356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(55,15)=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(15,10)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CD4D73-D97F-41E7-9477-D0DF277AF27D}"/>
              </a:ext>
            </a:extLst>
          </p:cNvPr>
          <p:cNvSpPr txBox="1"/>
          <p:nvPr/>
        </p:nvSpPr>
        <p:spPr>
          <a:xfrm>
            <a:off x="3995936" y="3573016"/>
            <a:ext cx="356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(15,10)=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(10,5)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EED612-02F0-4665-BDF5-70D4D07F69F8}"/>
              </a:ext>
            </a:extLst>
          </p:cNvPr>
          <p:cNvSpPr txBox="1"/>
          <p:nvPr/>
        </p:nvSpPr>
        <p:spPr>
          <a:xfrm>
            <a:off x="3995936" y="4183922"/>
            <a:ext cx="356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(10,5)=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(5,0)=5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uiExpand="1" build="p"/>
      <p:bldP spid="3" grpId="0" uiExpand="1"/>
      <p:bldP spid="4" grpId="0" uiExpand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0788"/>
            <a:ext cx="8229600" cy="4824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Aft>
                <a:spcPts val="1800"/>
              </a:spcAft>
              <a:buClr>
                <a:srgbClr val="FF0000"/>
              </a:buClr>
              <a:buSzTx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欧几里得算法</a:t>
            </a:r>
            <a:endParaRPr lang="en-US" altLang="zh-CN" b="1" dirty="0"/>
          </a:p>
          <a:p>
            <a:pPr marL="0" indent="0" eaLnBrk="1" hangingPunct="1">
              <a:lnSpc>
                <a:spcPct val="110000"/>
              </a:lnSpc>
              <a:buClr>
                <a:srgbClr val="FF0000"/>
              </a:buClr>
              <a:buSzTx/>
              <a:buNone/>
              <a:defRPr/>
            </a:pPr>
            <a:r>
              <a:rPr lang="zh-CN" altLang="en-US" sz="2400" b="1" dirty="0"/>
              <a:t>算法输入：非负整数 </a:t>
            </a:r>
            <a:r>
              <a:rPr lang="en-US" altLang="zh-CN" sz="2400" b="1" i="1" dirty="0"/>
              <a:t>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, </a:t>
            </a:r>
            <a:r>
              <a:rPr lang="en-US" altLang="zh-CN" sz="2400" i="1" dirty="0"/>
              <a:t>d</a:t>
            </a:r>
            <a:r>
              <a:rPr lang="en-US" altLang="zh-CN" sz="2400" dirty="0"/>
              <a:t> (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 &gt;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effectLst/>
              </a:rPr>
              <a:t>Euclid (</a:t>
            </a:r>
            <a:r>
              <a:rPr lang="en-US" altLang="zh-CN" sz="2400" b="1" i="1" dirty="0">
                <a:effectLst/>
              </a:rPr>
              <a:t>f</a:t>
            </a:r>
            <a:r>
              <a:rPr lang="en-US" altLang="zh-CN" sz="2400" b="1" dirty="0">
                <a:effectLst/>
              </a:rPr>
              <a:t>, </a:t>
            </a:r>
            <a:r>
              <a:rPr lang="en-US" altLang="zh-CN" sz="2400" b="1" i="1" dirty="0">
                <a:effectLst/>
              </a:rPr>
              <a:t>d</a:t>
            </a:r>
            <a:r>
              <a:rPr lang="en-US" altLang="zh-CN" sz="2400" b="1" dirty="0">
                <a:effectLst/>
              </a:rPr>
              <a:t>)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effectLst/>
              </a:rPr>
              <a:t>	             </a:t>
            </a:r>
            <a:r>
              <a:rPr lang="en-US" altLang="en-US" sz="2400" b="1" dirty="0" err="1">
                <a:effectLst/>
              </a:rPr>
              <a:t>X</a:t>
            </a:r>
            <a:r>
              <a:rPr lang="en-US" altLang="zh-CN" sz="2400" b="1" dirty="0" err="1">
                <a:effectLst/>
              </a:rPr>
              <a:t>←</a:t>
            </a:r>
            <a:r>
              <a:rPr lang="en-US" altLang="zh-CN" sz="2400" b="1" i="1" dirty="0" err="1">
                <a:effectLst/>
              </a:rPr>
              <a:t>f</a:t>
            </a:r>
            <a:r>
              <a:rPr lang="en-US" altLang="zh-CN" sz="2400" b="1" dirty="0">
                <a:effectLst/>
              </a:rPr>
              <a:t>; </a:t>
            </a:r>
            <a:r>
              <a:rPr lang="en-US" altLang="zh-CN" sz="2400" b="1" dirty="0" err="1">
                <a:effectLst/>
              </a:rPr>
              <a:t>Y←</a:t>
            </a:r>
            <a:r>
              <a:rPr lang="en-US" altLang="zh-CN" sz="2400" b="1" i="1" dirty="0" err="1">
                <a:effectLst/>
              </a:rPr>
              <a:t>d</a:t>
            </a:r>
            <a:r>
              <a:rPr lang="zh-CN" altLang="en-US" sz="2400" b="1" dirty="0">
                <a:effectLst/>
              </a:rPr>
              <a:t>；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400" b="1" dirty="0">
                <a:effectLst/>
              </a:rPr>
              <a:t>    #:         if Y=0 then return </a:t>
            </a:r>
            <a:r>
              <a:rPr lang="en-US" altLang="zh-CN" sz="2400" dirty="0"/>
              <a:t>X=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, </a:t>
            </a:r>
            <a:r>
              <a:rPr lang="en-US" altLang="zh-CN" sz="2400" i="1" dirty="0"/>
              <a:t>d</a:t>
            </a:r>
            <a:r>
              <a:rPr lang="en-US" altLang="zh-CN" sz="2400" dirty="0"/>
              <a:t>) </a:t>
            </a:r>
            <a:r>
              <a:rPr lang="zh-CN" altLang="en-US" sz="2400" b="1" dirty="0">
                <a:effectLst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effectLst/>
              </a:rPr>
              <a:t>	             </a:t>
            </a:r>
            <a:r>
              <a:rPr lang="en-US" altLang="zh-CN" sz="2400" b="1" dirty="0">
                <a:effectLst/>
              </a:rPr>
              <a:t>R=X mod Y</a:t>
            </a:r>
            <a:r>
              <a:rPr lang="zh-CN" altLang="en-US" sz="2400" b="1" dirty="0">
                <a:effectLst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effectLst/>
              </a:rPr>
              <a:t>	             </a:t>
            </a:r>
            <a:r>
              <a:rPr lang="en-US" altLang="zh-CN" sz="2400" b="1" dirty="0">
                <a:effectLst/>
              </a:rPr>
              <a:t>X=Y</a:t>
            </a:r>
            <a:r>
              <a:rPr lang="zh-CN" altLang="en-US" sz="2400" b="1" dirty="0">
                <a:effectLst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effectLst/>
              </a:rPr>
              <a:t>	             </a:t>
            </a:r>
            <a:r>
              <a:rPr lang="en-US" altLang="zh-CN" sz="2400" b="1" dirty="0">
                <a:effectLst/>
              </a:rPr>
              <a:t>Y=R</a:t>
            </a:r>
            <a:r>
              <a:rPr lang="zh-CN" altLang="en-US" sz="2400" b="1" dirty="0">
                <a:effectLst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effectLst/>
              </a:rPr>
              <a:t>	             </a:t>
            </a:r>
            <a:r>
              <a:rPr lang="en-US" altLang="zh-CN" sz="2400" b="1" dirty="0" err="1">
                <a:effectLst/>
              </a:rPr>
              <a:t>goto</a:t>
            </a:r>
            <a:r>
              <a:rPr lang="en-US" altLang="zh-CN" sz="2400" b="1" dirty="0">
                <a:effectLst/>
              </a:rPr>
              <a:t> #;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effectLst/>
              </a:rPr>
              <a:t>    }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0788"/>
            <a:ext cx="8423334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欧几里得算法</a:t>
            </a:r>
            <a:endParaRPr lang="en-US" altLang="zh-CN" dirty="0"/>
          </a:p>
          <a:p>
            <a:r>
              <a:rPr lang="zh-CN" altLang="en-US" sz="2800" dirty="0"/>
              <a:t>例</a:t>
            </a:r>
            <a:r>
              <a:rPr lang="en-US" altLang="zh-CN" sz="2800" dirty="0"/>
              <a:t>15</a:t>
            </a:r>
            <a:r>
              <a:rPr lang="zh-CN" altLang="en-US" sz="2800" dirty="0"/>
              <a:t>：</a:t>
            </a:r>
            <a:r>
              <a:rPr lang="en-US" altLang="en-US" sz="2800" i="1" dirty="0"/>
              <a:t>f</a:t>
            </a:r>
            <a:r>
              <a:rPr lang="en-US" altLang="en-US" sz="2800" dirty="0"/>
              <a:t>=18</a:t>
            </a:r>
            <a:r>
              <a:rPr lang="en-US" altLang="zh-CN" sz="2800" dirty="0"/>
              <a:t>,  </a:t>
            </a:r>
            <a:r>
              <a:rPr lang="en-US" altLang="en-US" sz="2800" i="1" dirty="0"/>
              <a:t>d</a:t>
            </a:r>
            <a:r>
              <a:rPr lang="en-US" altLang="en-US" sz="2800" dirty="0"/>
              <a:t>=12</a:t>
            </a:r>
            <a:r>
              <a:rPr lang="en-US" altLang="zh-CN" sz="2800" dirty="0"/>
              <a:t>,  </a:t>
            </a:r>
            <a:r>
              <a:rPr lang="zh-CN" altLang="en-US" sz="2800" dirty="0"/>
              <a:t>用欧几里得算法求</a:t>
            </a:r>
            <a:r>
              <a:rPr lang="en-US" altLang="en-US" sz="2800" dirty="0" err="1"/>
              <a:t>gcd</a:t>
            </a:r>
            <a:r>
              <a:rPr lang="en-US" altLang="en-US" sz="2800" dirty="0"/>
              <a:t>(18, 12)</a:t>
            </a:r>
            <a:r>
              <a:rPr lang="zh-CN" altLang="en-US" sz="2800" dirty="0"/>
              <a:t>。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67532"/>
              </p:ext>
            </p:extLst>
          </p:nvPr>
        </p:nvGraphicFramePr>
        <p:xfrm>
          <a:off x="2053486" y="3129396"/>
          <a:ext cx="5038794" cy="2446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rot="10800000" flipV="1">
            <a:off x="3185374" y="4115233"/>
            <a:ext cx="1131887" cy="547688"/>
          </a:xfrm>
          <a:prstGeom prst="straightConnector1">
            <a:avLst/>
          </a:prstGeom>
          <a:ln w="50800">
            <a:solidFill>
              <a:srgbClr val="00FF00"/>
            </a:solidFill>
            <a:tailEnd type="stealth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0800000" flipV="1">
            <a:off x="4828436" y="4078721"/>
            <a:ext cx="1168400" cy="584200"/>
          </a:xfrm>
          <a:prstGeom prst="straightConnector1">
            <a:avLst/>
          </a:prstGeom>
          <a:ln w="50800">
            <a:solidFill>
              <a:srgbClr val="00FF00"/>
            </a:solidFill>
            <a:tailEnd type="stealth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 flipV="1">
            <a:off x="3185374" y="4735946"/>
            <a:ext cx="1131887" cy="547687"/>
          </a:xfrm>
          <a:prstGeom prst="straightConnector1">
            <a:avLst/>
          </a:prstGeom>
          <a:ln w="50800">
            <a:solidFill>
              <a:srgbClr val="00FF00"/>
            </a:solidFill>
            <a:tailEnd type="stealth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 flipV="1">
            <a:off x="4901461" y="4699433"/>
            <a:ext cx="1168400" cy="584200"/>
          </a:xfrm>
          <a:prstGeom prst="straightConnector1">
            <a:avLst/>
          </a:prstGeom>
          <a:ln w="50800">
            <a:solidFill>
              <a:srgbClr val="00FF00"/>
            </a:solidFill>
            <a:tailEnd type="stealth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528149" y="4991533"/>
            <a:ext cx="693737" cy="547688"/>
          </a:xfrm>
          <a:prstGeom prst="ellipse">
            <a:avLst/>
          </a:prstGeom>
          <a:noFill/>
          <a:ln w="508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25136" y="573852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en-US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(18, 12) </a:t>
            </a:r>
            <a:r>
              <a:rPr lang="en-US" altLang="zh-CN" sz="28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6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1324"/>
            <a:ext cx="8686800" cy="4824000"/>
          </a:xfrm>
        </p:spPr>
        <p:txBody>
          <a:bodyPr/>
          <a:lstStyle/>
          <a:p>
            <a:pPr marL="0" lvl="0" indent="0">
              <a:spcAft>
                <a:spcPts val="1800"/>
              </a:spcAft>
              <a:buClr>
                <a:srgbClr val="86D1EC"/>
              </a:buClr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欧几里得算法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课堂练习</a:t>
            </a:r>
            <a:r>
              <a:rPr lang="zh-CN" altLang="en-US" sz="2800" dirty="0"/>
              <a:t>：</a:t>
            </a:r>
            <a:r>
              <a:rPr lang="en-US" altLang="en-US" sz="2800" i="1" dirty="0"/>
              <a:t>f</a:t>
            </a:r>
            <a:r>
              <a:rPr lang="en-US" altLang="en-US" sz="2800" dirty="0"/>
              <a:t>=30</a:t>
            </a:r>
            <a:r>
              <a:rPr lang="en-US" altLang="zh-CN" sz="2800" dirty="0"/>
              <a:t>, </a:t>
            </a:r>
            <a:r>
              <a:rPr lang="en-US" altLang="en-US" sz="2800" i="1" dirty="0"/>
              <a:t>d</a:t>
            </a:r>
            <a:r>
              <a:rPr lang="en-US" altLang="en-US" sz="2800" dirty="0"/>
              <a:t>=16</a:t>
            </a:r>
            <a:r>
              <a:rPr lang="en-US" altLang="zh-CN" sz="2800" dirty="0"/>
              <a:t>, </a:t>
            </a:r>
            <a:r>
              <a:rPr lang="zh-CN" altLang="en-US" sz="2800" dirty="0"/>
              <a:t>用欧几里得算法求</a:t>
            </a:r>
            <a:r>
              <a:rPr lang="en-US" altLang="en-US" sz="2800" dirty="0" err="1"/>
              <a:t>gcd</a:t>
            </a:r>
            <a:r>
              <a:rPr lang="en-US" altLang="en-US" sz="2800" dirty="0"/>
              <a:t>(30, 16)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09321"/>
              </p:ext>
            </p:extLst>
          </p:nvPr>
        </p:nvGraphicFramePr>
        <p:xfrm>
          <a:off x="2159732" y="3218499"/>
          <a:ext cx="4539146" cy="266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2627784" y="5373216"/>
            <a:ext cx="511979" cy="547687"/>
          </a:xfrm>
          <a:prstGeom prst="ellipse">
            <a:avLst/>
          </a:prstGeom>
          <a:noFill/>
          <a:ln w="508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3120602" y="4044075"/>
            <a:ext cx="1131887" cy="547688"/>
          </a:xfrm>
          <a:prstGeom prst="straightConnector1">
            <a:avLst/>
          </a:prstGeom>
          <a:ln w="50800">
            <a:solidFill>
              <a:srgbClr val="5A8800"/>
            </a:solidFill>
            <a:tailEnd type="stealth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0800000" flipV="1">
            <a:off x="4645025" y="3999248"/>
            <a:ext cx="1168400" cy="584200"/>
          </a:xfrm>
          <a:prstGeom prst="straightConnector1">
            <a:avLst/>
          </a:prstGeom>
          <a:ln w="50800">
            <a:solidFill>
              <a:srgbClr val="5A8800"/>
            </a:solidFill>
            <a:tailEnd type="stealth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0800000" flipV="1">
            <a:off x="3120602" y="4583449"/>
            <a:ext cx="1131887" cy="547687"/>
          </a:xfrm>
          <a:prstGeom prst="straightConnector1">
            <a:avLst/>
          </a:prstGeom>
          <a:ln w="50800">
            <a:solidFill>
              <a:srgbClr val="5A8800"/>
            </a:solidFill>
            <a:tailEnd type="stealth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 flipV="1">
            <a:off x="3106992" y="5092637"/>
            <a:ext cx="1131887" cy="547687"/>
          </a:xfrm>
          <a:prstGeom prst="straightConnector1">
            <a:avLst/>
          </a:prstGeom>
          <a:ln w="50800">
            <a:solidFill>
              <a:srgbClr val="5A8800"/>
            </a:solidFill>
            <a:tailEnd type="stealth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 flipV="1">
            <a:off x="4615547" y="5062859"/>
            <a:ext cx="1168400" cy="584200"/>
          </a:xfrm>
          <a:prstGeom prst="straightConnector1">
            <a:avLst/>
          </a:prstGeom>
          <a:ln w="50800">
            <a:solidFill>
              <a:srgbClr val="5A8800"/>
            </a:solidFill>
            <a:tailEnd type="stealth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260627" y="6093296"/>
            <a:ext cx="2103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en-US" sz="24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(30, 16) </a:t>
            </a: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endParaRPr lang="zh-CN" altLang="en-US" sz="2400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0800000" flipV="1">
            <a:off x="4615548" y="4534353"/>
            <a:ext cx="1168400" cy="584200"/>
          </a:xfrm>
          <a:prstGeom prst="straightConnector1">
            <a:avLst/>
          </a:prstGeom>
          <a:ln w="50800">
            <a:solidFill>
              <a:srgbClr val="5A8800"/>
            </a:solidFill>
            <a:tailEnd type="stealth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0788"/>
            <a:ext cx="8229600" cy="4824000"/>
          </a:xfrm>
        </p:spPr>
        <p:txBody>
          <a:bodyPr/>
          <a:lstStyle/>
          <a:p>
            <a:pPr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扩展欧几里得算法</a:t>
            </a:r>
          </a:p>
          <a:p>
            <a:pPr lvl="1"/>
            <a:r>
              <a:rPr lang="zh-CN" altLang="en-US" dirty="0"/>
              <a:t>可以求两个正整数的最大公因子，当两个正整数互素时，还可求出其中一个数关于另一个数的乘法逆元。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0788"/>
            <a:ext cx="8229600" cy="4824000"/>
          </a:xfrm>
        </p:spPr>
        <p:txBody>
          <a:bodyPr/>
          <a:lstStyle/>
          <a:p>
            <a:pPr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扩展欧几里得算法</a:t>
            </a:r>
          </a:p>
          <a:p>
            <a:pPr lvl="1"/>
            <a:r>
              <a:rPr lang="zh-CN" altLang="en-US" dirty="0"/>
              <a:t>辗转相除法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210" name="Object 2"/>
              <p:cNvSpPr txBox="1"/>
              <p:nvPr/>
            </p:nvSpPr>
            <p:spPr bwMode="auto">
              <a:xfrm>
                <a:off x="5047146" y="3162776"/>
                <a:ext cx="3989349" cy="33985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02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7146" y="3162776"/>
                <a:ext cx="3989349" cy="3398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211" name="Object 3"/>
              <p:cNvSpPr txBox="1"/>
              <p:nvPr/>
            </p:nvSpPr>
            <p:spPr bwMode="auto">
              <a:xfrm>
                <a:off x="611756" y="3280113"/>
                <a:ext cx="4536504" cy="3132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；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02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756" y="3280113"/>
                <a:ext cx="4536504" cy="3132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248077" y="3280113"/>
            <a:ext cx="219078" cy="3030579"/>
          </a:xfrm>
          <a:prstGeom prst="downArrow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12060" y="3280113"/>
            <a:ext cx="2988136" cy="616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0800000">
            <a:off x="4820646" y="3192200"/>
            <a:ext cx="219078" cy="3030579"/>
          </a:xfrm>
          <a:prstGeom prst="downArrow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/>
      <p:bldP spid="350211" grpId="0"/>
      <p:bldP spid="5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0788"/>
            <a:ext cx="8229600" cy="4824000"/>
          </a:xfrm>
        </p:spPr>
        <p:txBody>
          <a:bodyPr/>
          <a:lstStyle/>
          <a:p>
            <a:pPr lvl="0">
              <a:spcAft>
                <a:spcPts val="1800"/>
              </a:spcAft>
              <a:buClr>
                <a:srgbClr val="86D1EC"/>
              </a:buClr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扩展欧几里得算法</a:t>
            </a:r>
          </a:p>
          <a:p>
            <a:pPr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16</a:t>
            </a:r>
            <a:r>
              <a:rPr lang="zh-CN" altLang="en-US" sz="2800" dirty="0"/>
              <a:t>：求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(55,15)</a:t>
            </a:r>
          </a:p>
          <a:p>
            <a:pPr>
              <a:buNone/>
            </a:pPr>
            <a:r>
              <a:rPr lang="en-US" altLang="zh-CN" sz="2800" dirty="0"/>
              <a:t>55=3</a:t>
            </a:r>
            <a:r>
              <a:rPr lang="en-US" sz="2800" dirty="0"/>
              <a:t>×15</a:t>
            </a:r>
            <a:r>
              <a:rPr lang="en-US" altLang="zh-CN" sz="2800" dirty="0"/>
              <a:t>+10</a:t>
            </a:r>
          </a:p>
          <a:p>
            <a:pPr>
              <a:buNone/>
            </a:pPr>
            <a:r>
              <a:rPr lang="en-US" altLang="zh-CN" sz="2800" dirty="0"/>
              <a:t>15=1</a:t>
            </a:r>
            <a:r>
              <a:rPr lang="en-US" sz="2800" dirty="0"/>
              <a:t>×</a:t>
            </a:r>
            <a:r>
              <a:rPr lang="en-US" altLang="zh-CN" sz="2800" dirty="0"/>
              <a:t>10 +5                               </a:t>
            </a:r>
          </a:p>
          <a:p>
            <a:pPr>
              <a:buNone/>
            </a:pPr>
            <a:r>
              <a:rPr lang="en-US" altLang="zh-CN" sz="2800" dirty="0"/>
              <a:t>10=2</a:t>
            </a:r>
            <a:r>
              <a:rPr lang="en-US" sz="2800" dirty="0"/>
              <a:t>×</a:t>
            </a:r>
            <a:r>
              <a:rPr lang="en-US" altLang="zh-CN" sz="2800" dirty="0"/>
              <a:t>5 +0</a:t>
            </a:r>
          </a:p>
          <a:p>
            <a:pPr>
              <a:buNone/>
            </a:pPr>
            <a:r>
              <a:rPr lang="en-US" altLang="zh-CN" sz="2800" dirty="0" err="1"/>
              <a:t>gcd</a:t>
            </a:r>
            <a:r>
              <a:rPr lang="en-US" altLang="zh-CN" sz="2800" dirty="0"/>
              <a:t>(55,15)=5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4565" y="3017821"/>
            <a:ext cx="3906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5=15-1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10=</a:t>
            </a:r>
            <a:r>
              <a:rPr lang="en-US" altLang="zh-CN" sz="2800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55-3</a:t>
            </a:r>
            <a:r>
              <a:rPr lang="en-US" sz="2800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×15</a:t>
            </a:r>
          </a:p>
          <a:p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en-US" altLang="zh-CN" sz="2800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=15-1</a:t>
            </a:r>
            <a:r>
              <a:rPr lang="en-US" sz="2800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×(55-3×15)</a:t>
            </a:r>
          </a:p>
          <a:p>
            <a:r>
              <a:rPr lang="en-US" altLang="zh-CN" sz="2800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=4</a:t>
            </a:r>
            <a:r>
              <a:rPr lang="en-US" sz="2800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×</a:t>
            </a:r>
            <a:r>
              <a:rPr lang="en-US" sz="2800" b="1" kern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15</a:t>
            </a:r>
            <a:r>
              <a:rPr lang="en-US" sz="2800" b="1" kern="0" dirty="0">
                <a:solidFill>
                  <a:srgbClr val="DADADA">
                    <a:lumMod val="10000"/>
                  </a:srgb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</a:t>
            </a:r>
            <a:r>
              <a:rPr lang="en-US" sz="2800" b="1" kern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55</a:t>
            </a:r>
            <a:endParaRPr lang="en-US" sz="2800" b="1" kern="0" dirty="0">
              <a:solidFill>
                <a:srgbClr val="DADADA">
                  <a:lumMod val="10000"/>
                </a:srgb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8F9027-5678-4A6D-BD4C-35F9C87D30DF}"/>
              </a:ext>
            </a:extLst>
          </p:cNvPr>
          <p:cNvSpPr txBox="1"/>
          <p:nvPr/>
        </p:nvSpPr>
        <p:spPr>
          <a:xfrm>
            <a:off x="1763688" y="5553236"/>
            <a:ext cx="5832648" cy="584775"/>
          </a:xfrm>
          <a:prstGeom prst="rect">
            <a:avLst/>
          </a:prstGeom>
          <a:solidFill>
            <a:srgbClr val="5A88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存在整数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sf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td</a:t>
            </a:r>
            <a:endParaRPr lang="zh-CN" altLang="en-US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76772"/>
            <a:ext cx="8861490" cy="4824000"/>
          </a:xfrm>
        </p:spPr>
        <p:txBody>
          <a:bodyPr/>
          <a:lstStyle/>
          <a:p>
            <a:pPr lvl="0">
              <a:spcAft>
                <a:spcPts val="1800"/>
              </a:spcAft>
              <a:buClr>
                <a:srgbClr val="86D1EC"/>
              </a:buClr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扩展欧几里得算法</a:t>
            </a:r>
            <a:endParaRPr lang="en-US" altLang="zh-CN" sz="2800" b="1" dirty="0"/>
          </a:p>
          <a:p>
            <a:pPr eaLnBrk="1" hangingPunct="1">
              <a:spcBef>
                <a:spcPts val="0"/>
              </a:spcBef>
              <a:buSzTx/>
              <a:buFont typeface="Wingdings" pitchFamily="2" charset="2"/>
              <a:buChar char="Ø"/>
              <a:defRPr/>
            </a:pPr>
            <a:r>
              <a:rPr lang="zh-CN" altLang="en-US" sz="2400" b="1" dirty="0"/>
              <a:t>算法输入：非负整数 </a:t>
            </a:r>
            <a:r>
              <a:rPr lang="en-US" altLang="zh-CN" sz="2400" i="1" dirty="0"/>
              <a:t>f, d</a:t>
            </a:r>
            <a:r>
              <a:rPr lang="zh-CN" altLang="en-US" sz="2400" b="1" dirty="0"/>
              <a:t>  </a:t>
            </a:r>
            <a:r>
              <a:rPr lang="en-US" altLang="zh-CN" sz="2400" b="1" dirty="0"/>
              <a:t>(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 &gt;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effectLst/>
              </a:rPr>
              <a:t>    </a:t>
            </a:r>
            <a:r>
              <a:rPr lang="en-US" altLang="zh-CN" sz="2400" b="1" dirty="0" err="1">
                <a:effectLst/>
              </a:rPr>
              <a:t>ExEuclid</a:t>
            </a:r>
            <a:r>
              <a:rPr lang="en-US" altLang="zh-CN" sz="2400" b="1" dirty="0">
                <a:effectLst/>
              </a:rPr>
              <a:t>(</a:t>
            </a:r>
            <a:r>
              <a:rPr lang="en-US" altLang="zh-CN" sz="2400" b="1" i="1" dirty="0">
                <a:effectLst/>
              </a:rPr>
              <a:t>f</a:t>
            </a:r>
            <a:r>
              <a:rPr lang="en-US" altLang="zh-CN" sz="2400" b="1" dirty="0">
                <a:effectLst/>
              </a:rPr>
              <a:t>, </a:t>
            </a:r>
            <a:r>
              <a:rPr lang="en-US" altLang="zh-CN" sz="2400" b="1" i="1" dirty="0">
                <a:effectLst/>
              </a:rPr>
              <a:t>d</a:t>
            </a:r>
            <a:r>
              <a:rPr lang="en-US" altLang="zh-CN" sz="2400" b="1" dirty="0">
                <a:effectLst/>
              </a:rPr>
              <a:t>) 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/>
              </a:rPr>
              <a:t>         (X1, X2, X3)←(1, 0, </a:t>
            </a:r>
            <a:r>
              <a:rPr lang="en-US" altLang="zh-CN" sz="2400" b="1" i="1" dirty="0">
                <a:effectLst/>
              </a:rPr>
              <a:t>f</a:t>
            </a:r>
            <a:r>
              <a:rPr lang="en-US" altLang="zh-CN" sz="2400" b="1" dirty="0">
                <a:effectLst/>
              </a:rPr>
              <a:t>); (Y1, Y2, Y3)←(0, 1, </a:t>
            </a:r>
            <a:r>
              <a:rPr lang="en-US" altLang="zh-CN" sz="2400" b="1" i="1" dirty="0">
                <a:effectLst/>
              </a:rPr>
              <a:t>d</a:t>
            </a:r>
            <a:r>
              <a:rPr lang="en-US" altLang="zh-CN" sz="2400" b="1" dirty="0">
                <a:effectLst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/>
              </a:rPr>
              <a:t>    #:  if Y3=0 then return  X3=</a:t>
            </a:r>
            <a:r>
              <a:rPr lang="en-US" altLang="zh-CN" sz="2400" b="1" dirty="0" err="1">
                <a:effectLst/>
              </a:rPr>
              <a:t>gcd</a:t>
            </a:r>
            <a:r>
              <a:rPr lang="en-US" altLang="zh-CN" sz="2400" b="1" dirty="0">
                <a:effectLst/>
              </a:rPr>
              <a:t>(</a:t>
            </a:r>
            <a:r>
              <a:rPr lang="en-US" altLang="zh-CN" sz="2400" b="1" i="1" dirty="0">
                <a:effectLst/>
              </a:rPr>
              <a:t>f</a:t>
            </a:r>
            <a:r>
              <a:rPr lang="en-US" altLang="zh-CN" sz="2400" b="1" dirty="0">
                <a:effectLst/>
              </a:rPr>
              <a:t>, </a:t>
            </a:r>
            <a:r>
              <a:rPr lang="en-US" altLang="zh-CN" sz="2400" b="1" i="1" dirty="0">
                <a:effectLst/>
              </a:rPr>
              <a:t>d</a:t>
            </a:r>
            <a:r>
              <a:rPr lang="en-US" altLang="zh-CN" sz="2400" b="1" dirty="0">
                <a:effectLst/>
              </a:rPr>
              <a:t>);  //</a:t>
            </a:r>
            <a:r>
              <a:rPr lang="en-US" altLang="zh-CN" sz="2400" b="1" dirty="0">
                <a:solidFill>
                  <a:srgbClr val="FF0000"/>
                </a:solidFill>
                <a:effectLst/>
              </a:rPr>
              <a:t>no inverse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/>
              </a:rPr>
              <a:t>         if Y3=1 then return  Y3=</a:t>
            </a:r>
            <a:r>
              <a:rPr lang="en-US" altLang="zh-CN" sz="2400" b="1" dirty="0" err="1">
                <a:effectLst/>
              </a:rPr>
              <a:t>gcd</a:t>
            </a:r>
            <a:r>
              <a:rPr lang="en-US" altLang="zh-CN" sz="2400" b="1" dirty="0">
                <a:effectLst/>
              </a:rPr>
              <a:t>(</a:t>
            </a:r>
            <a:r>
              <a:rPr lang="en-US" altLang="zh-CN" sz="2400" b="1" i="1" dirty="0">
                <a:effectLst/>
              </a:rPr>
              <a:t>f</a:t>
            </a:r>
            <a:r>
              <a:rPr lang="en-US" altLang="zh-CN" sz="2400" b="1" dirty="0">
                <a:effectLst/>
              </a:rPr>
              <a:t>, </a:t>
            </a:r>
            <a:r>
              <a:rPr lang="en-US" altLang="zh-CN" sz="2400" b="1" i="1" dirty="0">
                <a:effectLst/>
              </a:rPr>
              <a:t>d</a:t>
            </a:r>
            <a:r>
              <a:rPr lang="en-US" altLang="zh-CN" sz="2400" b="1" dirty="0">
                <a:effectLst/>
              </a:rPr>
              <a:t>);  //</a:t>
            </a:r>
            <a:r>
              <a:rPr lang="en-US" altLang="zh-CN" sz="2400" b="1" dirty="0">
                <a:solidFill>
                  <a:srgbClr val="FF0000"/>
                </a:solidFill>
                <a:effectLst/>
              </a:rPr>
              <a:t>Y2=</a:t>
            </a:r>
            <a:r>
              <a:rPr lang="en-US" altLang="zh-CN" sz="2400" b="1" i="1" dirty="0">
                <a:solidFill>
                  <a:srgbClr val="FF0000"/>
                </a:solidFill>
                <a:effectLst/>
              </a:rPr>
              <a:t>d</a:t>
            </a:r>
            <a:r>
              <a:rPr lang="en-US" altLang="zh-CN" sz="2400" b="1" baseline="30000" dirty="0">
                <a:solidFill>
                  <a:srgbClr val="FF0000"/>
                </a:solidFill>
                <a:effectLst/>
              </a:rPr>
              <a:t>-1</a:t>
            </a:r>
            <a:r>
              <a:rPr lang="en-US" altLang="zh-CN" sz="2400" b="1" dirty="0">
                <a:solidFill>
                  <a:srgbClr val="FF0000"/>
                </a:solidFill>
                <a:effectLst/>
              </a:rPr>
              <a:t> mod </a:t>
            </a:r>
            <a:r>
              <a:rPr lang="en-US" altLang="zh-CN" sz="2400" b="1" i="1" dirty="0">
                <a:solidFill>
                  <a:srgbClr val="FF0000"/>
                </a:solidFill>
                <a:effectLst/>
              </a:rPr>
              <a:t>f</a:t>
            </a:r>
            <a:endParaRPr lang="en-US" altLang="zh-CN" sz="2400" b="1" dirty="0">
              <a:solidFill>
                <a:srgbClr val="FF00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/>
              </a:rPr>
              <a:t>         Q=               ;</a:t>
            </a:r>
            <a:endParaRPr lang="zh-CN" altLang="en-US" sz="2400" b="1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effectLst/>
              </a:rPr>
              <a:t>         </a:t>
            </a:r>
            <a:r>
              <a:rPr lang="en-US" altLang="zh-CN" sz="2400" b="1" dirty="0">
                <a:effectLst/>
              </a:rPr>
              <a:t>(T1, T2, T3)←(X1-QY1, X2-QY2, </a:t>
            </a:r>
            <a:r>
              <a:rPr lang="en-US" altLang="zh-CN" sz="2400" b="1" dirty="0">
                <a:solidFill>
                  <a:srgbClr val="FF00FF"/>
                </a:solidFill>
                <a:effectLst/>
              </a:rPr>
              <a:t>X3-QY3</a:t>
            </a:r>
            <a:r>
              <a:rPr lang="en-US" altLang="zh-CN" sz="2400" b="1" dirty="0">
                <a:effectLst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/>
              </a:rPr>
              <a:t>         (X1, X2, X3)←(Y1, Y2, Y3);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/>
              </a:rPr>
              <a:t>         (Y1, Y2, Y3)←(T1, T2, T3);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/>
              </a:rPr>
              <a:t>         </a:t>
            </a:r>
            <a:r>
              <a:rPr lang="en-US" altLang="zh-CN" sz="2400" b="1" dirty="0" err="1">
                <a:effectLst/>
              </a:rPr>
              <a:t>goto</a:t>
            </a:r>
            <a:r>
              <a:rPr lang="en-US" altLang="zh-CN" sz="2400" b="1" dirty="0">
                <a:effectLst/>
              </a:rPr>
              <a:t> #;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/>
              </a:rPr>
              <a:t>    }</a:t>
            </a:r>
            <a:endParaRPr lang="zh-CN" altLang="en-US" sz="2400" b="1" dirty="0"/>
          </a:p>
        </p:txBody>
      </p:sp>
      <p:graphicFrame>
        <p:nvGraphicFramePr>
          <p:cNvPr id="3153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656716"/>
              </p:ext>
            </p:extLst>
          </p:nvPr>
        </p:nvGraphicFramePr>
        <p:xfrm>
          <a:off x="1691680" y="4293096"/>
          <a:ext cx="972108" cy="34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09480" imgH="215640" progId="Equation.3">
                  <p:embed/>
                </p:oleObj>
              </mc:Choice>
              <mc:Fallback>
                <p:oleObj name="公式" r:id="rId3" imgW="609480" imgH="215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293096"/>
                        <a:ext cx="972108" cy="34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40252" y="5193196"/>
            <a:ext cx="2160240" cy="1090107"/>
          </a:xfrm>
          <a:prstGeom prst="rect">
            <a:avLst/>
          </a:prstGeom>
          <a:solidFill>
            <a:srgbClr val="5A88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+</a:t>
            </a:r>
            <a:r>
              <a:rPr lang="en-US" altLang="zh-CN" sz="2800" b="1" i="1" dirty="0">
                <a:latin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</a:rPr>
              <a:t>=X</a:t>
            </a:r>
            <a:r>
              <a:rPr lang="en-US" altLang="zh-CN" sz="2800" b="1" baseline="-25000" dirty="0">
                <a:latin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</a:rPr>
              <a:t>; </a:t>
            </a:r>
          </a:p>
          <a:p>
            <a:pPr marL="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</a:rPr>
              <a:t>Y</a:t>
            </a:r>
            <a:r>
              <a:rPr lang="en-US" altLang="zh-CN" sz="2800" b="1" baseline="-25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+</a:t>
            </a:r>
            <a:r>
              <a:rPr lang="en-US" altLang="zh-CN" sz="2800" b="1" i="1" dirty="0">
                <a:latin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</a:rPr>
              <a:t>Y</a:t>
            </a:r>
            <a:r>
              <a:rPr lang="en-US" altLang="zh-CN" sz="2800" b="1" baseline="-25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</a:rPr>
              <a:t>=Y</a:t>
            </a:r>
            <a:r>
              <a:rPr lang="en-US" altLang="zh-CN" sz="2800" b="1" baseline="-25000" dirty="0">
                <a:latin typeface="Times New Roman" pitchFamily="18" charset="0"/>
              </a:rPr>
              <a:t>3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199" y="1304764"/>
            <a:ext cx="8824977" cy="4824000"/>
          </a:xfrm>
        </p:spPr>
        <p:txBody>
          <a:bodyPr/>
          <a:lstStyle/>
          <a:p>
            <a:pPr lvl="0">
              <a:spcAft>
                <a:spcPts val="1800"/>
              </a:spcAft>
              <a:buClr>
                <a:srgbClr val="86D1EC"/>
              </a:buClr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扩展欧几里得算法</a:t>
            </a:r>
            <a:endParaRPr lang="en-US" altLang="zh-CN" sz="2800" dirty="0"/>
          </a:p>
          <a:p>
            <a:r>
              <a:rPr lang="zh-CN" altLang="en-US" sz="2800" dirty="0"/>
              <a:t>例</a:t>
            </a:r>
            <a:r>
              <a:rPr lang="en-US" altLang="zh-CN" sz="2800" dirty="0"/>
              <a:t>17: </a:t>
            </a:r>
            <a:r>
              <a:rPr lang="en-US" altLang="en-US" sz="2800" i="1" dirty="0"/>
              <a:t>f</a:t>
            </a:r>
            <a:r>
              <a:rPr lang="en-US" altLang="en-US" sz="2800" dirty="0"/>
              <a:t>=108</a:t>
            </a:r>
            <a:r>
              <a:rPr lang="en-US" altLang="zh-CN" sz="2800" dirty="0"/>
              <a:t>, </a:t>
            </a:r>
            <a:r>
              <a:rPr lang="en-US" altLang="en-US" sz="2800" i="1" dirty="0"/>
              <a:t>d</a:t>
            </a:r>
            <a:r>
              <a:rPr lang="en-US" altLang="en-US" sz="2800" dirty="0"/>
              <a:t>=42</a:t>
            </a:r>
            <a:r>
              <a:rPr lang="en-US" altLang="zh-CN" sz="2800" dirty="0"/>
              <a:t>, </a:t>
            </a:r>
            <a:r>
              <a:rPr lang="zh-CN" altLang="en-US" sz="2800" dirty="0"/>
              <a:t>用扩展欧几里得算法求</a:t>
            </a:r>
            <a:r>
              <a:rPr lang="en-US" altLang="en-US" sz="2800" dirty="0" err="1"/>
              <a:t>gcd</a:t>
            </a:r>
            <a:r>
              <a:rPr lang="en-US" altLang="en-US" sz="2800" dirty="0"/>
              <a:t>(108,42)</a:t>
            </a:r>
            <a:endParaRPr lang="en-US" altLang="zh-CN" sz="2800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2293"/>
              </p:ext>
            </p:extLst>
          </p:nvPr>
        </p:nvGraphicFramePr>
        <p:xfrm>
          <a:off x="957209" y="2887988"/>
          <a:ext cx="7521682" cy="3240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5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0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X1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X2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X3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Y1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Y2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Y3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108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4178710" y="3396134"/>
            <a:ext cx="3194887" cy="544151"/>
          </a:xfrm>
          <a:prstGeom prst="rect">
            <a:avLst/>
          </a:prstGeom>
          <a:solidFill>
            <a:srgbClr val="FF33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 u="non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4188559" y="3980662"/>
            <a:ext cx="3185038" cy="503199"/>
          </a:xfrm>
          <a:prstGeom prst="rect">
            <a:avLst/>
          </a:prstGeom>
          <a:solidFill>
            <a:srgbClr val="3399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 u="non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4188559" y="4483861"/>
            <a:ext cx="3185038" cy="549098"/>
          </a:xfrm>
          <a:prstGeom prst="rect">
            <a:avLst/>
          </a:prstGeom>
          <a:solidFill>
            <a:srgbClr val="FF33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 u="non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160452" y="5065113"/>
            <a:ext cx="3213145" cy="521797"/>
          </a:xfrm>
          <a:prstGeom prst="rect">
            <a:avLst/>
          </a:prstGeom>
          <a:solidFill>
            <a:srgbClr val="3399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 u="non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02198" y="5576762"/>
            <a:ext cx="693738" cy="547688"/>
          </a:xfrm>
          <a:prstGeom prst="ellipse">
            <a:avLst/>
          </a:prstGeom>
          <a:noFill/>
          <a:ln w="5080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937794" y="3965258"/>
            <a:ext cx="3242076" cy="544151"/>
          </a:xfrm>
          <a:prstGeom prst="rect">
            <a:avLst/>
          </a:prstGeom>
          <a:solidFill>
            <a:srgbClr val="FF33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 u="non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984982" y="4509409"/>
            <a:ext cx="3185038" cy="503199"/>
          </a:xfrm>
          <a:prstGeom prst="rect">
            <a:avLst/>
          </a:prstGeom>
          <a:solidFill>
            <a:srgbClr val="3399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 u="non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965899" y="5008704"/>
            <a:ext cx="3222659" cy="549098"/>
          </a:xfrm>
          <a:prstGeom prst="rect">
            <a:avLst/>
          </a:prstGeom>
          <a:solidFill>
            <a:srgbClr val="FF33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 u="non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937793" y="5586679"/>
            <a:ext cx="3213145" cy="542083"/>
          </a:xfrm>
          <a:prstGeom prst="rect">
            <a:avLst/>
          </a:prstGeom>
          <a:solidFill>
            <a:srgbClr val="3399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 u="non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4" grpId="0" animBg="1"/>
      <p:bldP spid="5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04764"/>
            <a:ext cx="8229600" cy="4824000"/>
          </a:xfrm>
        </p:spPr>
        <p:txBody>
          <a:bodyPr/>
          <a:lstStyle/>
          <a:p>
            <a:pPr lvl="0">
              <a:spcAft>
                <a:spcPts val="1800"/>
              </a:spcAft>
              <a:buClr>
                <a:srgbClr val="86D1EC"/>
              </a:buClr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扩展欧几里得算法</a:t>
            </a:r>
            <a:endParaRPr lang="en-US" altLang="zh-CN" sz="2800" dirty="0"/>
          </a:p>
          <a:p>
            <a:r>
              <a:rPr lang="zh-CN" altLang="en-US" sz="2800" dirty="0"/>
              <a:t>例</a:t>
            </a:r>
            <a:r>
              <a:rPr lang="en-US" altLang="zh-CN" sz="2800" dirty="0"/>
              <a:t>18</a:t>
            </a:r>
            <a:r>
              <a:rPr lang="zh-CN" altLang="en-US" sz="2800" dirty="0"/>
              <a:t>：</a:t>
            </a:r>
            <a:r>
              <a:rPr lang="en-US" altLang="en-US" sz="2800" i="1" dirty="0"/>
              <a:t>f</a:t>
            </a:r>
            <a:r>
              <a:rPr lang="en-US" altLang="en-US" sz="2800" dirty="0"/>
              <a:t>=196</a:t>
            </a:r>
            <a:r>
              <a:rPr lang="en-US" altLang="zh-CN" sz="2800" dirty="0"/>
              <a:t>,  </a:t>
            </a:r>
            <a:r>
              <a:rPr lang="en-US" altLang="en-US" sz="2800" i="1" dirty="0"/>
              <a:t>d</a:t>
            </a:r>
            <a:r>
              <a:rPr lang="en-US" altLang="en-US" sz="2800" dirty="0"/>
              <a:t>=25</a:t>
            </a:r>
            <a:r>
              <a:rPr lang="en-US" altLang="zh-CN" sz="2800" dirty="0"/>
              <a:t>, </a:t>
            </a:r>
            <a:r>
              <a:rPr lang="zh-CN" altLang="en-US" sz="2800" dirty="0"/>
              <a:t>用扩展欧几里得算法求</a:t>
            </a:r>
            <a:r>
              <a:rPr lang="en-US" altLang="en-US" sz="2800" dirty="0" err="1"/>
              <a:t>gcd</a:t>
            </a:r>
            <a:r>
              <a:rPr lang="en-US" altLang="en-US" sz="2800" dirty="0"/>
              <a:t>(196, 25)</a:t>
            </a:r>
            <a:r>
              <a:rPr lang="zh-CN" altLang="en-US" sz="2800" dirty="0"/>
              <a:t>和</a:t>
            </a:r>
            <a:r>
              <a:rPr lang="en-US" altLang="zh-CN" sz="2800" dirty="0"/>
              <a:t>25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mod 196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04451"/>
              </p:ext>
            </p:extLst>
          </p:nvPr>
        </p:nvGraphicFramePr>
        <p:xfrm>
          <a:off x="899592" y="3556890"/>
          <a:ext cx="6893187" cy="266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3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X2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X3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Y2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Y3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3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196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-47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5966494" y="5668432"/>
            <a:ext cx="693738" cy="547688"/>
          </a:xfrm>
          <a:prstGeom prst="ellipse">
            <a:avLst/>
          </a:prstGeom>
          <a:noFill/>
          <a:ln w="5080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68044" y="5671122"/>
            <a:ext cx="693737" cy="547688"/>
          </a:xfrm>
          <a:prstGeom prst="ellipse">
            <a:avLst/>
          </a:prstGeom>
          <a:noFill/>
          <a:ln w="50800">
            <a:solidFill>
              <a:srgbClr val="5A8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lvl="1" indent="0">
              <a:spcAft>
                <a:spcPts val="1800"/>
              </a:spcAft>
              <a:buClr>
                <a:schemeClr val="hlink"/>
              </a:buClr>
              <a:buSzPct val="90000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1. </a:t>
            </a:r>
            <a:r>
              <a:rPr lang="zh-CN" altLang="en-US" sz="3200" dirty="0">
                <a:solidFill>
                  <a:srgbClr val="FF0000"/>
                </a:solidFill>
              </a:rPr>
              <a:t>对称密码的局限性</a:t>
            </a:r>
          </a:p>
          <a:p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198655" y="3587268"/>
            <a:ext cx="292104" cy="328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139778" y="2564904"/>
            <a:ext cx="6900162" cy="3432222"/>
            <a:chOff x="1139778" y="3209922"/>
            <a:chExt cx="6900162" cy="3432222"/>
          </a:xfrm>
        </p:grpSpPr>
        <p:pic>
          <p:nvPicPr>
            <p:cNvPr id="13" name="Picture 2" descr="E:\symmetricencryption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2804" y="3209922"/>
              <a:ext cx="6827136" cy="3432222"/>
            </a:xfrm>
            <a:prstGeom prst="rect">
              <a:avLst/>
            </a:prstGeom>
            <a:noFill/>
          </p:spPr>
        </p:pic>
        <p:pic>
          <p:nvPicPr>
            <p:cNvPr id="9" name="Picture 8" descr="E:\图片\alice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9778" y="3830644"/>
              <a:ext cx="1266826" cy="1424006"/>
            </a:xfrm>
            <a:prstGeom prst="rect">
              <a:avLst/>
            </a:prstGeom>
            <a:noFill/>
          </p:spPr>
        </p:pic>
        <p:pic>
          <p:nvPicPr>
            <p:cNvPr id="11" name="Picture 9" descr="E:\图片\bob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35806" y="3867156"/>
              <a:ext cx="1058877" cy="1350981"/>
            </a:xfrm>
            <a:prstGeom prst="rect">
              <a:avLst/>
            </a:prstGeom>
            <a:noFill/>
          </p:spPr>
        </p:pic>
      </p:grpSp>
      <p:sp>
        <p:nvSpPr>
          <p:cNvPr id="312330" name="Oval 10"/>
          <p:cNvSpPr>
            <a:spLocks noChangeArrowheads="1"/>
          </p:cNvSpPr>
          <p:nvPr/>
        </p:nvSpPr>
        <p:spPr bwMode="auto">
          <a:xfrm>
            <a:off x="4170357" y="4536606"/>
            <a:ext cx="762000" cy="1533546"/>
          </a:xfrm>
          <a:prstGeom prst="ellipse">
            <a:avLst/>
          </a:prstGeom>
          <a:noFill/>
          <a:ln w="38100" cmpd="sng">
            <a:solidFill>
              <a:srgbClr val="FF00FF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04764"/>
            <a:ext cx="8229600" cy="4824000"/>
          </a:xfrm>
        </p:spPr>
        <p:txBody>
          <a:bodyPr/>
          <a:lstStyle/>
          <a:p>
            <a:pPr lvl="0">
              <a:spcAft>
                <a:spcPts val="1800"/>
              </a:spcAft>
              <a:buClr>
                <a:srgbClr val="86D1EC"/>
              </a:buClr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扩展欧几里得算法</a:t>
            </a:r>
            <a:endParaRPr lang="en-US" altLang="zh-CN" sz="2800" dirty="0"/>
          </a:p>
          <a:p>
            <a:r>
              <a:rPr lang="zh-CN" altLang="en-US" sz="2800" dirty="0"/>
              <a:t>课堂练习：用扩展欧几里得算法求</a:t>
            </a:r>
            <a:r>
              <a:rPr lang="en-US" altLang="zh-CN" sz="2800" dirty="0"/>
              <a:t>67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mod 119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21127"/>
              </p:ext>
            </p:extLst>
          </p:nvPr>
        </p:nvGraphicFramePr>
        <p:xfrm>
          <a:off x="899592" y="3056344"/>
          <a:ext cx="6372709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X2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X3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Y2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Y3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119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-9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4644008" y="5653620"/>
            <a:ext cx="684076" cy="511684"/>
          </a:xfrm>
          <a:prstGeom prst="ellipse">
            <a:avLst/>
          </a:prstGeom>
          <a:noFill/>
          <a:ln w="50800">
            <a:solidFill>
              <a:srgbClr val="5A8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82400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中国剩余定理的概况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dirty="0"/>
              <a:t>我国古代著名的数学著作</a:t>
            </a:r>
            <a:r>
              <a:rPr lang="en-US" altLang="zh-CN" sz="2400" dirty="0"/>
              <a:t>《</a:t>
            </a:r>
            <a:r>
              <a:rPr lang="zh-CN" altLang="en-US" sz="2400" dirty="0"/>
              <a:t>孙子算经</a:t>
            </a:r>
            <a:r>
              <a:rPr lang="en-US" altLang="zh-CN" sz="2400" dirty="0"/>
              <a:t>》“</a:t>
            </a:r>
            <a:r>
              <a:rPr lang="zh-CN" altLang="en-US" sz="2400" dirty="0"/>
              <a:t>物不知数</a:t>
            </a:r>
            <a:r>
              <a:rPr lang="en-US" altLang="zh-CN" sz="2400" dirty="0"/>
              <a:t>”</a:t>
            </a:r>
            <a:r>
              <a:rPr lang="zh-CN" altLang="en-US" sz="2400" dirty="0"/>
              <a:t>题目：今有物不知数。三三数之余二，五五数之余三，七七数之余二，问物几何？答曰：二十三。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明代数学家程大为</a:t>
            </a:r>
            <a:r>
              <a:rPr lang="en-US" altLang="zh-CN" sz="2400" dirty="0"/>
              <a:t>《</a:t>
            </a:r>
            <a:r>
              <a:rPr lang="zh-CN" altLang="en-US" sz="2400" dirty="0"/>
              <a:t>算法统宗</a:t>
            </a:r>
            <a:r>
              <a:rPr lang="en-US" altLang="zh-CN" sz="2400" dirty="0"/>
              <a:t>》</a:t>
            </a:r>
            <a:r>
              <a:rPr lang="zh-CN" altLang="en-US" sz="2400" dirty="0"/>
              <a:t>解题歌谣：三人同行七十稀</a:t>
            </a:r>
            <a:r>
              <a:rPr lang="en-US" altLang="zh-CN" sz="2400" dirty="0"/>
              <a:t>, </a:t>
            </a:r>
            <a:r>
              <a:rPr lang="zh-CN" altLang="en-US" sz="2400" dirty="0"/>
              <a:t>五树梅花廿十一</a:t>
            </a:r>
            <a:r>
              <a:rPr lang="en-US" altLang="zh-CN" sz="2400" dirty="0"/>
              <a:t>, </a:t>
            </a:r>
            <a:r>
              <a:rPr lang="zh-CN" altLang="en-US" sz="2400" dirty="0"/>
              <a:t>七子团圆月正半</a:t>
            </a:r>
            <a:r>
              <a:rPr lang="en-US" altLang="zh-CN" sz="2400" dirty="0"/>
              <a:t>,  </a:t>
            </a:r>
            <a:r>
              <a:rPr lang="zh-CN" altLang="en-US" sz="2400" dirty="0"/>
              <a:t>除百零五便得知。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南宋数学家秦九韶</a:t>
            </a:r>
            <a:r>
              <a:rPr lang="en-US" altLang="zh-CN" sz="2400" dirty="0"/>
              <a:t>《</a:t>
            </a:r>
            <a:r>
              <a:rPr lang="zh-CN" altLang="en-US" sz="2400" dirty="0"/>
              <a:t>数书九章</a:t>
            </a:r>
            <a:r>
              <a:rPr lang="en-US" altLang="zh-CN" sz="2400" dirty="0"/>
              <a:t>》</a:t>
            </a:r>
            <a:r>
              <a:rPr lang="zh-CN" altLang="en-US" sz="2400" dirty="0"/>
              <a:t>推广到一般的情况，得到“大衍求一术”。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1801</a:t>
            </a:r>
            <a:r>
              <a:rPr lang="zh-CN" altLang="en-US" sz="2400" dirty="0"/>
              <a:t>年</a:t>
            </a:r>
            <a:r>
              <a:rPr lang="en-US" altLang="zh-CN" sz="2400" dirty="0"/>
              <a:t>, </a:t>
            </a:r>
            <a:r>
              <a:rPr lang="zh-CN" altLang="en-US" sz="2400" dirty="0"/>
              <a:t>高斯在</a:t>
            </a:r>
            <a:r>
              <a:rPr lang="en-US" altLang="zh-CN" sz="2400" dirty="0"/>
              <a:t>《</a:t>
            </a:r>
            <a:r>
              <a:rPr lang="zh-CN" altLang="en-US" sz="2400" dirty="0"/>
              <a:t>算术探究</a:t>
            </a:r>
            <a:r>
              <a:rPr lang="en-US" altLang="zh-CN" sz="2400" dirty="0"/>
              <a:t>》</a:t>
            </a:r>
            <a:r>
              <a:rPr lang="zh-CN" altLang="en-US" sz="2400" dirty="0"/>
              <a:t>给出一般性求解定理</a:t>
            </a:r>
          </a:p>
        </p:txBody>
      </p:sp>
      <p:pic>
        <p:nvPicPr>
          <p:cNvPr id="339974" name="Picture 6" descr="http://gudian.hengyan.com/files/bcover/0/297/20131015151855835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6135" y="872716"/>
            <a:ext cx="1804977" cy="2406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04764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中国剩余定理的内容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设</a:t>
            </a:r>
            <a:r>
              <a:rPr lang="en-US" altLang="zh-CN" sz="2400" i="1" dirty="0"/>
              <a:t>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m</a:t>
            </a:r>
            <a:r>
              <a:rPr lang="en-US" altLang="zh-CN" sz="2400" i="1" baseline="-25000" dirty="0" err="1"/>
              <a:t>k</a:t>
            </a:r>
            <a:r>
              <a:rPr lang="zh-CN" altLang="en-US" sz="2400" dirty="0"/>
              <a:t>是两两互素的正整数，                ，则一次同余方程组</a:t>
            </a:r>
            <a:endParaRPr lang="en-US" altLang="zh-CN" sz="2400" dirty="0"/>
          </a:p>
          <a:p>
            <a:endParaRPr lang="en-US" altLang="zh-CN" sz="2400" dirty="0"/>
          </a:p>
          <a:p>
            <a:pPr>
              <a:buNone/>
            </a:pPr>
            <a:br>
              <a:rPr lang="zh-CN" altLang="en-US" sz="2400" dirty="0"/>
            </a:br>
            <a:br>
              <a:rPr lang="zh-CN" altLang="en-US" sz="2400" dirty="0"/>
            </a:br>
            <a:r>
              <a:rPr lang="zh-CN" altLang="en-US" sz="2400" dirty="0"/>
              <a:t>模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M </a:t>
            </a:r>
            <a:r>
              <a:rPr lang="zh-CN" altLang="en-US" sz="2400" dirty="0"/>
              <a:t>有唯一解：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664766"/>
              </p:ext>
            </p:extLst>
          </p:nvPr>
        </p:nvGraphicFramePr>
        <p:xfrm>
          <a:off x="5904148" y="2120090"/>
          <a:ext cx="1329515" cy="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723600" imgH="419040" progId="Equation.3">
                  <p:embed/>
                </p:oleObj>
              </mc:Choice>
              <mc:Fallback>
                <p:oleObj name="公式" r:id="rId3" imgW="72360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148" y="2120090"/>
                        <a:ext cx="1329515" cy="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769916"/>
              </p:ext>
            </p:extLst>
          </p:nvPr>
        </p:nvGraphicFramePr>
        <p:xfrm>
          <a:off x="6984268" y="5057481"/>
          <a:ext cx="1957135" cy="99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18960" imgH="685800" progId="Equation.3">
                  <p:embed/>
                </p:oleObj>
              </mc:Choice>
              <mc:Fallback>
                <p:oleObj name="公式" r:id="rId5" imgW="1218960" imgH="685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4268" y="5057481"/>
                        <a:ext cx="1957135" cy="99981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Object 10"/>
              <p:cNvSpPr txBox="1"/>
              <p:nvPr/>
            </p:nvSpPr>
            <p:spPr bwMode="auto">
              <a:xfrm>
                <a:off x="3347864" y="2871341"/>
                <a:ext cx="2872395" cy="21206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sSub>
                                  <m:sSub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4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𝐦𝐨𝐝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sSub>
                                  <m:sSub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4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𝐦𝐨𝐝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sSub>
                                  <m:sSub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4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𝐦𝐨𝐝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34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864" y="2871341"/>
                <a:ext cx="2872395" cy="21206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896484"/>
              </p:ext>
            </p:extLst>
          </p:nvPr>
        </p:nvGraphicFramePr>
        <p:xfrm>
          <a:off x="925282" y="5093292"/>
          <a:ext cx="5698946" cy="9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52400" imgH="431640" progId="Equation.DSMT4">
                  <p:embed/>
                </p:oleObj>
              </mc:Choice>
              <mc:Fallback>
                <p:oleObj name="Equation" r:id="rId9" imgW="2552400" imgH="431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282" y="5093292"/>
                        <a:ext cx="5698946" cy="9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中国剩余定理的意义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已知某个数关于一些两两互素的数的一次同余式组，可重构这个数。</a:t>
            </a:r>
            <a:endParaRPr lang="en-US" altLang="zh-CN" sz="2400" dirty="0"/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400" dirty="0"/>
              <a:t>  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中国剩余定理的实例分析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000" lvl="1" indent="-3420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例</a:t>
            </a:r>
            <a:r>
              <a:rPr lang="en-US" altLang="zh-CN" sz="2400" dirty="0"/>
              <a:t>16</a:t>
            </a:r>
            <a:r>
              <a:rPr lang="zh-CN" altLang="en-US" sz="2400" dirty="0"/>
              <a:t>：</a:t>
            </a:r>
            <a:r>
              <a:rPr lang="en-US" altLang="zh-CN" sz="2400" dirty="0"/>
              <a:t>“</a:t>
            </a:r>
            <a:r>
              <a:rPr lang="zh-CN" altLang="en-US" sz="2400" dirty="0"/>
              <a:t>物不知数</a:t>
            </a:r>
            <a:r>
              <a:rPr lang="en-US" altLang="zh-CN" sz="2400" dirty="0"/>
              <a:t>”</a:t>
            </a:r>
            <a:r>
              <a:rPr lang="zh-CN" altLang="en-US" sz="2400" dirty="0"/>
              <a:t>题目：今有物不知数。三三数之余二，五五数之余三，七七数之余二，问物几何？</a:t>
            </a:r>
            <a:r>
              <a:rPr lang="en-US" altLang="zh-CN" sz="2400" dirty="0"/>
              <a:t> 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923027"/>
              </p:ext>
            </p:extLst>
          </p:nvPr>
        </p:nvGraphicFramePr>
        <p:xfrm>
          <a:off x="3815916" y="3601689"/>
          <a:ext cx="4386186" cy="256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81000" imgH="1625400" progId="Equation.3">
                  <p:embed/>
                </p:oleObj>
              </mc:Choice>
              <mc:Fallback>
                <p:oleObj name="公式" r:id="rId3" imgW="2781000" imgH="16254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916" y="3601689"/>
                        <a:ext cx="4386186" cy="2563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317014"/>
              </p:ext>
            </p:extLst>
          </p:nvPr>
        </p:nvGraphicFramePr>
        <p:xfrm>
          <a:off x="1691680" y="4134799"/>
          <a:ext cx="1576167" cy="123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88840" imgH="698400" progId="Equation.3">
                  <p:embed/>
                </p:oleObj>
              </mc:Choice>
              <mc:Fallback>
                <p:oleObj name="公式" r:id="rId5" imgW="888840" imgH="698400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134799"/>
                        <a:ext cx="1576167" cy="1238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22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114E47E-5F63-4F72-8F0D-9595870E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54" y="1772816"/>
            <a:ext cx="9144000" cy="414839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3859" name="Rectangle 3"/>
              <p:cNvSpPr>
                <a:spLocks noGrp="1" noRot="1" noChangeArrowheads="1"/>
              </p:cNvSpPr>
              <p:nvPr>
                <p:ph idx="1"/>
              </p:nvPr>
            </p:nvSpPr>
            <p:spPr>
              <a:xfrm>
                <a:off x="287524" y="980728"/>
                <a:ext cx="8686800" cy="4824000"/>
              </a:xfrm>
            </p:spPr>
            <p:txBody>
              <a:bodyPr/>
              <a:lstStyle/>
              <a:p>
                <a:pPr marL="514350" indent="-514350">
                  <a:buClr>
                    <a:schemeClr val="accent4">
                      <a:lumMod val="10000"/>
                    </a:schemeClr>
                  </a:buClr>
                  <a:buFont typeface="+mj-lt"/>
                  <a:buAutoNum type="arabicPeriod"/>
                </a:pPr>
                <a:r>
                  <a:rPr lang="zh-CN" altLang="en-US" sz="2800" dirty="0"/>
                  <a:t>求</a:t>
                </a:r>
                <a:r>
                  <a:rPr lang="en-US" altLang="zh-CN" sz="2800" dirty="0"/>
                  <a:t>11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143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100</a:t>
                </a:r>
                <a:r>
                  <a:rPr lang="zh-CN" altLang="en-US" sz="2800" dirty="0"/>
                  <a:t>的欧拉数</a:t>
                </a:r>
                <a:r>
                  <a:rPr lang="en-US" altLang="zh-CN" sz="2800" i="1" dirty="0"/>
                  <a:t>φ</a:t>
                </a:r>
                <a:r>
                  <a:rPr lang="en-US" altLang="zh-CN" sz="2800" dirty="0"/>
                  <a:t>(11)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 </a:t>
                </a:r>
                <a:r>
                  <a:rPr lang="en-US" altLang="zh-CN" sz="2800" i="1" dirty="0"/>
                  <a:t>φ</a:t>
                </a:r>
                <a:r>
                  <a:rPr lang="en-US" altLang="zh-CN" sz="2800" dirty="0"/>
                  <a:t>(143)</a:t>
                </a:r>
                <a:r>
                  <a:rPr lang="zh-CN" altLang="en-US" sz="2800" dirty="0"/>
                  <a:t>、 </a:t>
                </a:r>
                <a:r>
                  <a:rPr lang="en-US" altLang="zh-CN" sz="2800" i="1" dirty="0"/>
                  <a:t>φ</a:t>
                </a:r>
                <a:r>
                  <a:rPr lang="en-US" altLang="zh-CN" sz="2800" dirty="0"/>
                  <a:t>(100)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4">
                      <a:lumMod val="10000"/>
                    </a:schemeClr>
                  </a:buClr>
                  <a:buFont typeface="+mj-lt"/>
                  <a:buAutoNum type="arabicPeriod"/>
                </a:pPr>
                <a:r>
                  <a:rPr lang="zh-CN" altLang="en-US" sz="2800" dirty="0"/>
                  <a:t>求</a:t>
                </a:r>
                <a:r>
                  <a:rPr lang="en-US" altLang="zh-CN" sz="2800" dirty="0" err="1"/>
                  <a:t>gcd</a:t>
                </a:r>
                <a:r>
                  <a:rPr lang="en-US" altLang="zh-CN" sz="2800" dirty="0"/>
                  <a:t>(4655, 12075)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4">
                      <a:lumMod val="10000"/>
                    </a:schemeClr>
                  </a:buClr>
                  <a:buFont typeface="+mj-lt"/>
                  <a:buAutoNum type="arabicPeriod"/>
                </a:pPr>
                <a:r>
                  <a:rPr lang="zh-CN" altLang="en-US" sz="2800" dirty="0"/>
                  <a:t>用费马定理求 </a:t>
                </a:r>
                <a:r>
                  <a:rPr lang="en-US" altLang="zh-CN" sz="2800" dirty="0"/>
                  <a:t>3</a:t>
                </a:r>
                <a:r>
                  <a:rPr lang="en-US" altLang="zh-CN" sz="2800" baseline="30000" dirty="0"/>
                  <a:t>201</a:t>
                </a:r>
                <a:r>
                  <a:rPr lang="en-US" altLang="zh-CN" sz="2800" dirty="0"/>
                  <a:t> mod 11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4">
                      <a:lumMod val="10000"/>
                    </a:schemeClr>
                  </a:buClr>
                  <a:buFont typeface="+mj-lt"/>
                  <a:buAutoNum type="arabicPeriod"/>
                </a:pPr>
                <a:r>
                  <a:rPr lang="zh-CN" altLang="en-US" sz="2800" dirty="0"/>
                  <a:t>用扩展欧几里得算法求</a:t>
                </a:r>
                <a:r>
                  <a:rPr lang="en-US" altLang="zh-CN" sz="2800" dirty="0"/>
                  <a:t>28</a:t>
                </a:r>
                <a:r>
                  <a:rPr lang="en-US" altLang="zh-CN" sz="2800" baseline="30000" dirty="0"/>
                  <a:t>-1</a:t>
                </a:r>
                <a:r>
                  <a:rPr lang="en-US" altLang="zh-CN" sz="2800" dirty="0"/>
                  <a:t> mod 75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Clr>
                    <a:schemeClr val="accent4">
                      <a:lumMod val="10000"/>
                    </a:schemeClr>
                  </a:buClr>
                  <a:buNone/>
                </a:pPr>
                <a:r>
                  <a:rPr lang="zh-CN" altLang="en-US" sz="2800" dirty="0"/>
                  <a:t>（算法可根据熟悉程度自行选择）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Clr>
                    <a:schemeClr val="accent4">
                      <a:lumMod val="10000"/>
                    </a:schemeClr>
                  </a:buClr>
                  <a:buNone/>
                </a:pPr>
                <a:r>
                  <a:rPr lang="en-US" altLang="zh-CN" sz="2800" dirty="0"/>
                  <a:t>5.  </a:t>
                </a:r>
                <a:r>
                  <a:rPr lang="zh-CN" altLang="en-US" sz="2800" dirty="0"/>
                  <a:t>用模重复平方法计算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altLang="zh-CN" sz="2800" dirty="0"/>
                  <a:t> 23.</a:t>
                </a:r>
              </a:p>
              <a:p>
                <a:pPr marL="0" indent="0">
                  <a:lnSpc>
                    <a:spcPct val="100000"/>
                  </a:lnSpc>
                  <a:buClr>
                    <a:schemeClr val="accent4">
                      <a:lumMod val="10000"/>
                    </a:schemeClr>
                  </a:buClr>
                  <a:buNone/>
                </a:pPr>
                <a:r>
                  <a:rPr lang="en-US" altLang="zh-CN" sz="2800" dirty="0"/>
                  <a:t>6. </a:t>
                </a:r>
                <a:r>
                  <a:rPr lang="zh-CN" altLang="en-US" sz="2800" dirty="0"/>
                  <a:t>利用中国剩余定理求解：</a:t>
                </a:r>
              </a:p>
              <a:p>
                <a:pPr marL="0" indent="0">
                  <a:lnSpc>
                    <a:spcPct val="100000"/>
                  </a:lnSpc>
                  <a:buClr>
                    <a:schemeClr val="accent4">
                      <a:lumMod val="10000"/>
                    </a:schemeClr>
                  </a:buClr>
                  <a:buNone/>
                </a:pPr>
                <a:r>
                  <a:rPr lang="zh-CN" altLang="en-US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Clr>
                    <a:schemeClr val="accent4">
                      <a:lumMod val="10000"/>
                    </a:schemeClr>
                  </a:buClr>
                  <a:buNone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6338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524" y="980728"/>
                <a:ext cx="8686800" cy="4824000"/>
              </a:xfrm>
              <a:blipFill>
                <a:blip r:embed="rId3"/>
                <a:stretch>
                  <a:fillRect l="-1404" t="-1011" r="-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149080"/>
            <a:ext cx="2412268" cy="19097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lvl="1" indent="0">
              <a:spcAft>
                <a:spcPts val="1800"/>
              </a:spcAft>
              <a:buClr>
                <a:srgbClr val="86D1EC"/>
              </a:buClr>
              <a:buSzPct val="90000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1. </a:t>
            </a:r>
            <a:r>
              <a:rPr lang="zh-CN" altLang="en-US" sz="3200" dirty="0">
                <a:solidFill>
                  <a:srgbClr val="FF0000"/>
                </a:solidFill>
              </a:rPr>
              <a:t>对称密码的局限性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密钥分配、管理的困难</a:t>
            </a:r>
          </a:p>
          <a:p>
            <a:pPr marL="971550" lvl="1" indent="-514350">
              <a:buFont typeface="+mj-ea"/>
              <a:buAutoNum type="circleNumDbPlain" startAt="2"/>
            </a:pPr>
            <a:r>
              <a:rPr lang="zh-CN" altLang="en-US" dirty="0"/>
              <a:t>无法满足数字签名的</a:t>
            </a:r>
            <a:endParaRPr lang="en-US" altLang="zh-CN" dirty="0"/>
          </a:p>
          <a:p>
            <a:pPr marL="982663" lvl="1" indent="0">
              <a:buNone/>
            </a:pPr>
            <a:r>
              <a:rPr lang="zh-CN" altLang="en-US" dirty="0"/>
              <a:t>安全需求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060399"/>
              </p:ext>
            </p:extLst>
          </p:nvPr>
        </p:nvGraphicFramePr>
        <p:xfrm>
          <a:off x="5959494" y="1712889"/>
          <a:ext cx="2277258" cy="54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02960" imgH="241200" progId="Equation.3">
                  <p:embed/>
                </p:oleObj>
              </mc:Choice>
              <mc:Fallback>
                <p:oleObj name="公式" r:id="rId3" imgW="10029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94" y="1712889"/>
                        <a:ext cx="2277258" cy="54769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1967" y="2406636"/>
            <a:ext cx="3702054" cy="39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 rot="5400000" flipH="1" flipV="1">
            <a:off x="6141662" y="5510638"/>
            <a:ext cx="14684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 flipH="1" flipV="1">
            <a:off x="7159662" y="4191011"/>
            <a:ext cx="2774989" cy="95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507288" cy="4824000"/>
          </a:xfrm>
        </p:spPr>
        <p:txBody>
          <a:bodyPr/>
          <a:lstStyle/>
          <a:p>
            <a:pPr marL="0" lvl="1" indent="0">
              <a:spcAft>
                <a:spcPts val="1800"/>
              </a:spcAft>
              <a:buClr>
                <a:srgbClr val="86D1EC"/>
              </a:buClr>
              <a:buSzPct val="90000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2. </a:t>
            </a:r>
            <a:r>
              <a:rPr lang="zh-CN" altLang="en-US" sz="3200" dirty="0">
                <a:solidFill>
                  <a:srgbClr val="FF0000"/>
                </a:solidFill>
              </a:rPr>
              <a:t>公钥密码的发展</a:t>
            </a:r>
            <a:endParaRPr lang="en-US" altLang="zh-CN" dirty="0"/>
          </a:p>
          <a:p>
            <a:pPr lvl="1"/>
            <a:r>
              <a:rPr lang="zh-CN" altLang="en-US" dirty="0"/>
              <a:t>非对称密码又称公钥密码，是</a:t>
            </a:r>
            <a:r>
              <a:rPr lang="en-US" altLang="zh-CN" dirty="0"/>
              <a:t>1976 </a:t>
            </a:r>
            <a:r>
              <a:rPr lang="zh-CN" altLang="en-US" dirty="0"/>
              <a:t>年，斯坦福大学 </a:t>
            </a:r>
            <a:r>
              <a:rPr lang="en-US" altLang="zh-CN" dirty="0" err="1"/>
              <a:t>Diffie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Hellman</a:t>
            </a:r>
            <a:r>
              <a:rPr lang="zh-CN" altLang="en-US" dirty="0"/>
              <a:t>首次公开提出</a:t>
            </a:r>
            <a:endParaRPr lang="en-US" altLang="zh-CN" dirty="0"/>
          </a:p>
          <a:p>
            <a:pPr lvl="2"/>
            <a:r>
              <a:rPr lang="en-US" altLang="zh-CN" dirty="0" err="1"/>
              <a:t>Diffie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Hellman</a:t>
            </a:r>
            <a:r>
              <a:rPr lang="zh-CN" altLang="en-US" dirty="0"/>
              <a:t>：公钥密码之父（图灵奖）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>
              <a:buNone/>
            </a:pPr>
            <a:endParaRPr lang="zh-CN" altLang="en-US" dirty="0"/>
          </a:p>
          <a:p>
            <a:pPr lvl="1"/>
            <a:r>
              <a:rPr lang="zh-CN" altLang="en-US" dirty="0"/>
              <a:t>密码学发展历史中最伟大的一次革命</a:t>
            </a:r>
          </a:p>
        </p:txBody>
      </p:sp>
      <p:pic>
        <p:nvPicPr>
          <p:cNvPr id="246786" name="Picture 2" descr="http://img.my.csdn.net/uploads/201212/05/1354689175_77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0297" y="4187495"/>
            <a:ext cx="1209525" cy="1689778"/>
          </a:xfrm>
          <a:prstGeom prst="rect">
            <a:avLst/>
          </a:prstGeom>
          <a:noFill/>
        </p:spPr>
      </p:pic>
      <p:pic>
        <p:nvPicPr>
          <p:cNvPr id="246788" name="Picture 4" descr="http://img.my.csdn.net/uploads/201212/05/1354689207_967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187494"/>
            <a:ext cx="1203327" cy="16897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824000"/>
          </a:xfrm>
        </p:spPr>
        <p:txBody>
          <a:bodyPr/>
          <a:lstStyle/>
          <a:p>
            <a:pPr marL="0" lvl="1" indent="0">
              <a:spcAft>
                <a:spcPts val="1800"/>
              </a:spcAft>
              <a:buClr>
                <a:srgbClr val="86D1EC"/>
              </a:buClr>
              <a:buSzPct val="90000"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2. </a:t>
            </a:r>
            <a:r>
              <a:rPr lang="zh-CN" altLang="en-US" sz="3200" dirty="0">
                <a:solidFill>
                  <a:srgbClr val="FF0000"/>
                </a:solidFill>
              </a:rPr>
              <a:t>公钥密码的发展</a:t>
            </a:r>
            <a:endParaRPr lang="en-US" altLang="zh-CN" dirty="0"/>
          </a:p>
          <a:p>
            <a:pPr lvl="1"/>
            <a:r>
              <a:rPr lang="en-US" altLang="zh-CN" dirty="0"/>
              <a:t>1978</a:t>
            </a:r>
            <a:r>
              <a:rPr lang="zh-CN" altLang="en-US" dirty="0"/>
              <a:t>年，</a:t>
            </a:r>
            <a:r>
              <a:rPr lang="en-US" altLang="zh-CN" dirty="0" err="1"/>
              <a:t>Merkle</a:t>
            </a:r>
            <a:r>
              <a:rPr lang="zh-CN" altLang="en-US" dirty="0"/>
              <a:t>和</a:t>
            </a:r>
            <a:r>
              <a:rPr lang="en-US" altLang="zh-CN" dirty="0"/>
              <a:t>Hellman</a:t>
            </a:r>
            <a:r>
              <a:rPr lang="zh-CN" altLang="en-US" dirty="0"/>
              <a:t>开发了第一个公钥密码算法：</a:t>
            </a:r>
            <a:r>
              <a:rPr lang="en-US" altLang="zh-CN" dirty="0"/>
              <a:t>MH</a:t>
            </a:r>
            <a:r>
              <a:rPr lang="zh-CN" altLang="en-US" dirty="0"/>
              <a:t>背包算法</a:t>
            </a:r>
          </a:p>
          <a:p>
            <a:pPr lvl="1"/>
            <a:r>
              <a:rPr lang="en-US" altLang="zh-CN" dirty="0"/>
              <a:t>1978 </a:t>
            </a:r>
            <a:r>
              <a:rPr lang="zh-CN" altLang="en-US" dirty="0"/>
              <a:t>年，麻省理工学院的</a:t>
            </a:r>
            <a:r>
              <a:rPr lang="en-US" altLang="zh-CN" dirty="0" err="1"/>
              <a:t>Rivest</a:t>
            </a:r>
            <a:r>
              <a:rPr lang="zh-CN" altLang="en-US" dirty="0"/>
              <a:t>、</a:t>
            </a:r>
            <a:r>
              <a:rPr lang="en-US" altLang="zh-CN" dirty="0"/>
              <a:t>Shamir</a:t>
            </a:r>
            <a:r>
              <a:rPr lang="zh-CN" altLang="en-US" dirty="0"/>
              <a:t>、</a:t>
            </a:r>
            <a:r>
              <a:rPr lang="en-US" altLang="zh-CN" dirty="0" err="1"/>
              <a:t>Adleman</a:t>
            </a:r>
            <a:r>
              <a:rPr lang="zh-CN" altLang="en-US" dirty="0"/>
              <a:t>开发了第一个比较完善的公钥密码算法 ：</a:t>
            </a:r>
            <a:r>
              <a:rPr lang="en-US" altLang="zh-CN" dirty="0"/>
              <a:t>RSA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700" y="2240845"/>
            <a:ext cx="7398915" cy="240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81" name="Text Box 14"/>
          <p:cNvSpPr txBox="1">
            <a:spLocks noChangeArrowheads="1"/>
          </p:cNvSpPr>
          <p:nvPr/>
        </p:nvSpPr>
        <p:spPr bwMode="auto">
          <a:xfrm>
            <a:off x="7967709" y="5565430"/>
            <a:ext cx="7667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私钥</a:t>
            </a:r>
          </a:p>
          <a:p>
            <a:pPr algn="ctr"/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SK</a:t>
            </a:r>
            <a:r>
              <a:rPr lang="en-US" altLang="zh-CN" sz="20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B</a:t>
            </a:r>
          </a:p>
        </p:txBody>
      </p:sp>
      <p:sp>
        <p:nvSpPr>
          <p:cNvPr id="3078" name="Oval 11"/>
          <p:cNvSpPr>
            <a:spLocks noChangeArrowheads="1"/>
          </p:cNvSpPr>
          <p:nvPr/>
        </p:nvSpPr>
        <p:spPr bwMode="auto">
          <a:xfrm>
            <a:off x="3335331" y="3423556"/>
            <a:ext cx="688974" cy="460374"/>
          </a:xfrm>
          <a:prstGeom prst="ellips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316409" y="3263209"/>
            <a:ext cx="6207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  <a:ea typeface="华文中宋" pitchFamily="2" charset="-122"/>
              </a:rPr>
              <a:t> ≠</a:t>
            </a:r>
            <a:r>
              <a:rPr lang="en-US" altLang="zh-CN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  <a:ea typeface="华文中宋" pitchFamily="2" charset="-122"/>
              </a:rPr>
              <a:t> </a:t>
            </a:r>
            <a:endParaRPr lang="en-US" altLang="zh-CN" sz="4000" i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  <a:ea typeface="华文中宋" pitchFamily="2" charset="-122"/>
            </a:endParaRPr>
          </a:p>
        </p:txBody>
      </p:sp>
      <p:pic>
        <p:nvPicPr>
          <p:cNvPr id="3" name="Picture 7" descr="E:\图片\u=777094055,1475318978&amp;fm=90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6251598" y="3336235"/>
            <a:ext cx="803286" cy="803286"/>
          </a:xfrm>
          <a:prstGeom prst="rect">
            <a:avLst/>
          </a:prstGeom>
          <a:noFill/>
        </p:spPr>
      </p:pic>
      <p:pic>
        <p:nvPicPr>
          <p:cNvPr id="2" name="Picture 6" descr="E:\图片\43369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2381220" y="3336235"/>
            <a:ext cx="766773" cy="766773"/>
          </a:xfrm>
          <a:prstGeom prst="rect">
            <a:avLst/>
          </a:prstGeom>
          <a:noFill/>
        </p:spPr>
      </p:pic>
      <p:sp>
        <p:nvSpPr>
          <p:cNvPr id="3079" name="Oval 12"/>
          <p:cNvSpPr>
            <a:spLocks noChangeArrowheads="1"/>
          </p:cNvSpPr>
          <p:nvPr/>
        </p:nvSpPr>
        <p:spPr bwMode="auto">
          <a:xfrm>
            <a:off x="5667389" y="3453721"/>
            <a:ext cx="657235" cy="466722"/>
          </a:xfrm>
          <a:prstGeom prst="ellips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91397" y="5565430"/>
            <a:ext cx="730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公钥               </a:t>
            </a:r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PK</a:t>
            </a:r>
            <a:r>
              <a:rPr lang="en-US" altLang="zh-CN" sz="20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B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630877" y="4104541"/>
            <a:ext cx="766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私钥</a:t>
            </a:r>
            <a:endParaRPr lang="en-US" altLang="zh-CN" sz="2000" b="1" baseline="-25000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3080" name="Text Box 13"/>
          <p:cNvSpPr txBox="1">
            <a:spLocks noChangeArrowheads="1"/>
          </p:cNvSpPr>
          <p:nvPr/>
        </p:nvSpPr>
        <p:spPr bwMode="auto">
          <a:xfrm>
            <a:off x="2052603" y="4103008"/>
            <a:ext cx="7302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公钥</a:t>
            </a:r>
            <a:endParaRPr lang="en-US" altLang="zh-CN" sz="2000" b="1" baseline="-25000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ea typeface="华文中宋" pitchFamily="2" charset="-122"/>
            </a:endParaRPr>
          </a:p>
        </p:txBody>
      </p:sp>
      <p:pic>
        <p:nvPicPr>
          <p:cNvPr id="4" name="Picture 8" descr="E:\图片\alic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5109" y="2204333"/>
            <a:ext cx="1266826" cy="1424006"/>
          </a:xfrm>
          <a:prstGeom prst="rect">
            <a:avLst/>
          </a:prstGeom>
          <a:noFill/>
        </p:spPr>
      </p:pic>
      <p:pic>
        <p:nvPicPr>
          <p:cNvPr id="5" name="Picture 9" descr="E:\图片\bob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10474" y="2272613"/>
            <a:ext cx="1058877" cy="1282700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1723986" y="2605975"/>
            <a:ext cx="255591" cy="2190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981858" y="3796386"/>
            <a:ext cx="1935189" cy="562213"/>
          </a:xfrm>
          <a:prstGeom prst="cloudCallout">
            <a:avLst>
              <a:gd name="adj1" fmla="val -4773"/>
              <a:gd name="adj2" fmla="val -91692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都是我的！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074967" y="5125372"/>
            <a:ext cx="24828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公钥密码系统</a:t>
            </a:r>
            <a:endParaRPr lang="en-US" altLang="zh-CN" sz="2400" b="1" baseline="-25000" dirty="0">
              <a:solidFill>
                <a:srgbClr val="FF0000"/>
              </a:solidFill>
              <a:latin typeface="Times New Roman" pitchFamily="18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78446E-6 L 0.17396 0.1709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27475E-6 L 0.51267 0.1683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78" grpId="0" animBg="1"/>
      <p:bldP spid="21514" grpId="1"/>
      <p:bldP spid="3079" grpId="0" animBg="1"/>
      <p:bldP spid="15" grpId="0"/>
      <p:bldP spid="16" grpId="0"/>
      <p:bldP spid="3080" grpId="0"/>
      <p:bldP spid="20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64" name="Group 36"/>
          <p:cNvGraphicFramePr>
            <a:graphicFrameLocks noGrp="1"/>
          </p:cNvGraphicFramePr>
          <p:nvPr/>
        </p:nvGraphicFramePr>
        <p:xfrm>
          <a:off x="1468394" y="3171859"/>
          <a:ext cx="6389776" cy="2849564"/>
        </p:xfrm>
        <a:graphic>
          <a:graphicData uri="http://schemas.openxmlformats.org/drawingml/2006/table">
            <a:tbl>
              <a:tblPr/>
              <a:tblGrid>
                <a:gridCol w="1837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相关密钥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Alice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是否知道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Bob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是否知道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PK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SK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PK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B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SK</a:t>
                      </a:r>
                      <a:r>
                        <a:rPr kumimoji="0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B</a:t>
                      </a: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Arial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641" name="Text Box 113"/>
          <p:cNvSpPr txBox="1">
            <a:spLocks noChangeArrowheads="1"/>
          </p:cNvSpPr>
          <p:nvPr/>
        </p:nvSpPr>
        <p:spPr bwMode="auto">
          <a:xfrm>
            <a:off x="4170357" y="3794172"/>
            <a:ext cx="58420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华文中宋" pitchFamily="2" charset="-122"/>
                <a:ea typeface="华文中宋" pitchFamily="2" charset="-122"/>
              </a:rPr>
              <a:t>是</a:t>
            </a:r>
          </a:p>
        </p:txBody>
      </p:sp>
      <p:sp>
        <p:nvSpPr>
          <p:cNvPr id="22642" name="Text Box 114"/>
          <p:cNvSpPr txBox="1">
            <a:spLocks noChangeArrowheads="1"/>
          </p:cNvSpPr>
          <p:nvPr/>
        </p:nvSpPr>
        <p:spPr bwMode="auto">
          <a:xfrm>
            <a:off x="6445284" y="3789396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华文中宋" pitchFamily="2" charset="-122"/>
                <a:ea typeface="华文中宋" pitchFamily="2" charset="-122"/>
              </a:rPr>
              <a:t>是</a:t>
            </a:r>
          </a:p>
        </p:txBody>
      </p:sp>
      <p:sp>
        <p:nvSpPr>
          <p:cNvPr id="22643" name="Text Box 115"/>
          <p:cNvSpPr txBox="1">
            <a:spLocks noChangeArrowheads="1"/>
          </p:cNvSpPr>
          <p:nvPr/>
        </p:nvSpPr>
        <p:spPr bwMode="auto">
          <a:xfrm>
            <a:off x="4170356" y="4370449"/>
            <a:ext cx="62914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华文中宋" pitchFamily="2" charset="-122"/>
                <a:ea typeface="华文中宋" pitchFamily="2" charset="-122"/>
              </a:rPr>
              <a:t>是</a:t>
            </a:r>
          </a:p>
        </p:txBody>
      </p:sp>
      <p:sp>
        <p:nvSpPr>
          <p:cNvPr id="22644" name="Text Box 116"/>
          <p:cNvSpPr txBox="1">
            <a:spLocks noChangeArrowheads="1"/>
          </p:cNvSpPr>
          <p:nvPr/>
        </p:nvSpPr>
        <p:spPr bwMode="auto">
          <a:xfrm>
            <a:off x="6445284" y="4918109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华文中宋" pitchFamily="2" charset="-122"/>
                <a:ea typeface="华文中宋" pitchFamily="2" charset="-122"/>
              </a:rPr>
              <a:t>是</a:t>
            </a:r>
          </a:p>
        </p:txBody>
      </p:sp>
      <p:sp>
        <p:nvSpPr>
          <p:cNvPr id="22645" name="Text Box 117"/>
          <p:cNvSpPr txBox="1">
            <a:spLocks noChangeArrowheads="1"/>
          </p:cNvSpPr>
          <p:nvPr/>
        </p:nvSpPr>
        <p:spPr bwMode="auto">
          <a:xfrm>
            <a:off x="6445284" y="5465840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华文中宋" pitchFamily="2" charset="-122"/>
                <a:ea typeface="华文中宋" pitchFamily="2" charset="-122"/>
              </a:rPr>
              <a:t>是</a:t>
            </a:r>
          </a:p>
        </p:txBody>
      </p:sp>
      <p:sp>
        <p:nvSpPr>
          <p:cNvPr id="22646" name="Text Box 118"/>
          <p:cNvSpPr txBox="1">
            <a:spLocks noChangeArrowheads="1"/>
          </p:cNvSpPr>
          <p:nvPr/>
        </p:nvSpPr>
        <p:spPr bwMode="auto">
          <a:xfrm>
            <a:off x="4170356" y="4932396"/>
            <a:ext cx="62914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4">
                    <a:lumMod val="10000"/>
                  </a:schemeClr>
                </a:solidFill>
                <a:latin typeface="华文中宋" pitchFamily="2" charset="-122"/>
                <a:ea typeface="华文中宋" pitchFamily="2" charset="-122"/>
              </a:rPr>
              <a:t>是</a:t>
            </a:r>
          </a:p>
        </p:txBody>
      </p:sp>
      <p:sp>
        <p:nvSpPr>
          <p:cNvPr id="22647" name="Text Box 119"/>
          <p:cNvSpPr txBox="1">
            <a:spLocks noChangeArrowheads="1"/>
          </p:cNvSpPr>
          <p:nvPr/>
        </p:nvSpPr>
        <p:spPr bwMode="auto">
          <a:xfrm>
            <a:off x="4170356" y="5465796"/>
            <a:ext cx="60294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否</a:t>
            </a:r>
          </a:p>
        </p:txBody>
      </p:sp>
      <p:sp>
        <p:nvSpPr>
          <p:cNvPr id="22648" name="Text Box 120"/>
          <p:cNvSpPr txBox="1">
            <a:spLocks noChangeArrowheads="1"/>
          </p:cNvSpPr>
          <p:nvPr/>
        </p:nvSpPr>
        <p:spPr bwMode="auto">
          <a:xfrm>
            <a:off x="6445284" y="4370450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否</a:t>
            </a:r>
          </a:p>
        </p:txBody>
      </p:sp>
      <p:pic>
        <p:nvPicPr>
          <p:cNvPr id="16" name="Picture 9" descr="E:\图片\bo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2721" y="1785915"/>
            <a:ext cx="803286" cy="98585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2785042" y="2004993"/>
            <a:ext cx="1713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{PK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, SK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}</a:t>
            </a:r>
            <a:endParaRPr lang="en-US" altLang="zh-CN" sz="2400" b="1" baseline="-25000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84116" y="1968480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{PK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B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, SK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B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华文中宋" pitchFamily="2" charset="-122"/>
              </a:rPr>
              <a:t>}</a:t>
            </a:r>
            <a:endParaRPr lang="en-US" altLang="zh-CN" sz="2400" b="1" baseline="-25000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ea typeface="华文中宋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33525" y="1822428"/>
            <a:ext cx="1095390" cy="1026083"/>
            <a:chOff x="1797012" y="2552688"/>
            <a:chExt cx="1095390" cy="1026083"/>
          </a:xfrm>
        </p:grpSpPr>
        <p:pic>
          <p:nvPicPr>
            <p:cNvPr id="15" name="Picture 8" descr="E:\图片\alice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97012" y="2552688"/>
              <a:ext cx="985851" cy="1026083"/>
            </a:xfrm>
            <a:prstGeom prst="rect">
              <a:avLst/>
            </a:prstGeom>
            <a:noFill/>
          </p:spPr>
        </p:pic>
        <p:sp>
          <p:nvSpPr>
            <p:cNvPr id="20" name="矩形 19"/>
            <p:cNvSpPr/>
            <p:nvPr/>
          </p:nvSpPr>
          <p:spPr>
            <a:xfrm>
              <a:off x="2636811" y="2881305"/>
              <a:ext cx="255591" cy="2190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2490759" y="2675231"/>
            <a:ext cx="4308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公钥密码系统的密钥知识矩阵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41" grpId="0"/>
      <p:bldP spid="22642" grpId="0"/>
      <p:bldP spid="22643" grpId="0"/>
      <p:bldP spid="22644" grpId="0"/>
      <p:bldP spid="22645" grpId="0"/>
      <p:bldP spid="22646" grpId="0"/>
      <p:bldP spid="22647" grpId="0"/>
      <p:bldP spid="22648" grpId="0"/>
    </p:bldLst>
  </p:timing>
</p:sld>
</file>

<file path=ppt/theme/theme1.xml><?xml version="1.0" encoding="utf-8"?>
<a:theme xmlns:a="http://schemas.openxmlformats.org/drawingml/2006/main" name="密码学与网络安全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31841</TotalTime>
  <Words>4322</Words>
  <Application>Microsoft Office PowerPoint</Application>
  <PresentationFormat>全屏显示(4:3)</PresentationFormat>
  <Paragraphs>547</Paragraphs>
  <Slides>46</Slides>
  <Notes>38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Tahoma</vt:lpstr>
      <vt:lpstr>Arial</vt:lpstr>
      <vt:lpstr>Cambria Math</vt:lpstr>
      <vt:lpstr>华文中宋</vt:lpstr>
      <vt:lpstr>Times New Roman</vt:lpstr>
      <vt:lpstr>黑体</vt:lpstr>
      <vt:lpstr>方正大黑简体</vt:lpstr>
      <vt:lpstr>Symbol</vt:lpstr>
      <vt:lpstr>Wingdings</vt:lpstr>
      <vt:lpstr>密码学与网络安全</vt:lpstr>
      <vt:lpstr>公式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非对称密钥加密技术</dc:title>
  <dc:creator>ZC</dc:creator>
  <cp:lastModifiedBy>xbany</cp:lastModifiedBy>
  <cp:revision>1625</cp:revision>
  <cp:lastPrinted>1601-01-01T00:00:00Z</cp:lastPrinted>
  <dcterms:created xsi:type="dcterms:W3CDTF">1601-01-01T00:00:00Z</dcterms:created>
  <dcterms:modified xsi:type="dcterms:W3CDTF">2024-04-25T19:48:13Z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