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66"/>
  </p:handoutMasterIdLst>
  <p:sldIdLst>
    <p:sldId id="594" r:id="rId3"/>
    <p:sldId id="604" r:id="rId5"/>
    <p:sldId id="567" r:id="rId6"/>
    <p:sldId id="443" r:id="rId7"/>
    <p:sldId id="444" r:id="rId8"/>
    <p:sldId id="450" r:id="rId9"/>
    <p:sldId id="568" r:id="rId10"/>
    <p:sldId id="445" r:id="rId11"/>
    <p:sldId id="520" r:id="rId12"/>
    <p:sldId id="610" r:id="rId13"/>
    <p:sldId id="611" r:id="rId14"/>
    <p:sldId id="457" r:id="rId15"/>
    <p:sldId id="458" r:id="rId16"/>
    <p:sldId id="459" r:id="rId17"/>
    <p:sldId id="544" r:id="rId18"/>
    <p:sldId id="615" r:id="rId19"/>
    <p:sldId id="452" r:id="rId20"/>
    <p:sldId id="622" r:id="rId21"/>
    <p:sldId id="623" r:id="rId22"/>
    <p:sldId id="624" r:id="rId23"/>
    <p:sldId id="456" r:id="rId24"/>
    <p:sldId id="525" r:id="rId25"/>
    <p:sldId id="569" r:id="rId26"/>
    <p:sldId id="621" r:id="rId27"/>
    <p:sldId id="460" r:id="rId28"/>
    <p:sldId id="545" r:id="rId29"/>
    <p:sldId id="527" r:id="rId30"/>
    <p:sldId id="616" r:id="rId31"/>
    <p:sldId id="618" r:id="rId32"/>
    <p:sldId id="619" r:id="rId33"/>
    <p:sldId id="462" r:id="rId34"/>
    <p:sldId id="464" r:id="rId35"/>
    <p:sldId id="465" r:id="rId36"/>
    <p:sldId id="625" r:id="rId37"/>
    <p:sldId id="620" r:id="rId38"/>
    <p:sldId id="608" r:id="rId39"/>
    <p:sldId id="605" r:id="rId40"/>
    <p:sldId id="570" r:id="rId41"/>
    <p:sldId id="571" r:id="rId42"/>
    <p:sldId id="572" r:id="rId43"/>
    <p:sldId id="573" r:id="rId44"/>
    <p:sldId id="575" r:id="rId45"/>
    <p:sldId id="586" r:id="rId46"/>
    <p:sldId id="576" r:id="rId47"/>
    <p:sldId id="577" r:id="rId48"/>
    <p:sldId id="578" r:id="rId49"/>
    <p:sldId id="579" r:id="rId50"/>
    <p:sldId id="580" r:id="rId51"/>
    <p:sldId id="581" r:id="rId52"/>
    <p:sldId id="582" r:id="rId53"/>
    <p:sldId id="617" r:id="rId54"/>
    <p:sldId id="583" r:id="rId55"/>
    <p:sldId id="599" r:id="rId56"/>
    <p:sldId id="600" r:id="rId57"/>
    <p:sldId id="601" r:id="rId58"/>
    <p:sldId id="602" r:id="rId59"/>
    <p:sldId id="612" r:id="rId60"/>
    <p:sldId id="613" r:id="rId61"/>
    <p:sldId id="603" r:id="rId62"/>
    <p:sldId id="614" r:id="rId63"/>
    <p:sldId id="597" r:id="rId64"/>
    <p:sldId id="493" r:id="rId65"/>
  </p:sldIdLst>
  <p:sldSz cx="9144000" cy="6858000" type="screen4x3"/>
  <p:notesSz cx="6858000" cy="9144000"/>
  <p:embeddedFontLst>
    <p:embeddedFont>
      <p:font typeface="Tahoma" panose="020B0604030504040204" pitchFamily="34" charset="0"/>
      <p:regular r:id="rId70"/>
      <p:bold r:id="rId71"/>
    </p:embeddedFont>
    <p:embeddedFont>
      <p:font typeface="黑体" panose="02010609060101010101" pitchFamily="49" charset="-122"/>
      <p:regular r:id="rId72"/>
    </p:embeddedFont>
    <p:embeddedFont>
      <p:font typeface="方正大黑简体" panose="03000509000000000000" pitchFamily="65" charset="-122"/>
      <p:regular r:id="rId73"/>
    </p:embeddedFont>
    <p:embeddedFont>
      <p:font typeface="华文中宋" panose="02010600040101010101" pitchFamily="2" charset="-122"/>
      <p:regular r:id="rId74"/>
    </p:embeddedFont>
    <p:embeddedFont>
      <p:font typeface="Wingdings 3" panose="05040102010807070707" pitchFamily="18" charset="2"/>
      <p:regular r:id="rId75"/>
    </p:embeddedFont>
  </p:embeddedFontLst>
  <p:custDataLst>
    <p:tags r:id="rId7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3B"/>
    <a:srgbClr val="000000"/>
    <a:srgbClr val="5A8800"/>
    <a:srgbClr val="6666FF"/>
    <a:srgbClr val="3D5C00"/>
    <a:srgbClr val="00FF00"/>
    <a:srgbClr val="FF00FF"/>
    <a:srgbClr val="00FFFF"/>
    <a:srgbClr val="FF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35" autoAdjust="0"/>
    <p:restoredTop sz="71146" autoAdjust="0"/>
  </p:normalViewPr>
  <p:slideViewPr>
    <p:cSldViewPr showGuides="1">
      <p:cViewPr varScale="1">
        <p:scale>
          <a:sx n="48" d="100"/>
          <a:sy n="48" d="100"/>
        </p:scale>
        <p:origin x="156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6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404"/>
    </p:cViewPr>
  </p:sorterViewPr>
  <p:notesViewPr>
    <p:cSldViewPr>
      <p:cViewPr varScale="1">
        <p:scale>
          <a:sx n="54" d="100"/>
          <a:sy n="54" d="100"/>
        </p:scale>
        <p:origin x="-2586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1.xml"/><Relationship Id="rId75" Type="http://schemas.openxmlformats.org/officeDocument/2006/relationships/font" Target="fonts/font6.fntdata"/><Relationship Id="rId74" Type="http://schemas.openxmlformats.org/officeDocument/2006/relationships/font" Target="fonts/font5.fntdata"/><Relationship Id="rId73" Type="http://schemas.openxmlformats.org/officeDocument/2006/relationships/font" Target="fonts/font4.fntdata"/><Relationship Id="rId72" Type="http://schemas.openxmlformats.org/officeDocument/2006/relationships/font" Target="fonts/font3.fntdata"/><Relationship Id="rId71" Type="http://schemas.openxmlformats.org/officeDocument/2006/relationships/font" Target="fonts/font2.fntdata"/><Relationship Id="rId70" Type="http://schemas.openxmlformats.org/officeDocument/2006/relationships/font" Target="fonts/font1.fntdata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2E2D878-4468-4AC2-81EF-B287B9FCDF20}" type="datetimeFigureOut">
              <a:rPr lang="zh-CN" altLang="en-US"/>
            </a:fld>
            <a:endParaRPr lang="en-US" altLang="zh-CN"/>
          </a:p>
        </p:txBody>
      </p:sp>
      <p:sp>
        <p:nvSpPr>
          <p:cNvPr id="2949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49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692258-3878-4FCE-8A83-EE5A94E1629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9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301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1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1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91632F-7C17-4A51-BED1-5547797A505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73D3EC-1063-4D06-9F9C-90703E698CF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30D24F0-0B31-4AB2-A99A-B0350D08E09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5B59D4-F379-4D70-A058-05F318E6BA2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3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123456789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987654321 mod 2 = 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123456789 mod 2</a:t>
            </a:r>
            <a:r>
              <a:rPr lang="zh-CN" altLang="en-US" dirty="0">
                <a:latin typeface="Times New Roman" panose="02020603050405020304" pitchFamily="18" charset="0"/>
              </a:rPr>
              <a:t>）的</a:t>
            </a:r>
            <a:r>
              <a:rPr lang="en-US" altLang="zh-CN" dirty="0">
                <a:latin typeface="Times New Roman" panose="02020603050405020304" pitchFamily="18" charset="0"/>
              </a:rPr>
              <a:t>987654321 = 1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9FB5A8-8333-42E3-809D-7799D85FBA9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4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4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J=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en-US" dirty="0">
                <a:latin typeface="Times New Roman" panose="02020603050405020304" pitchFamily="18" charset="0"/>
              </a:rPr>
              <a:t>2bk+bk-1</a:t>
            </a:r>
            <a:r>
              <a:rPr lang="zh-CN" altLang="en-US" dirty="0">
                <a:latin typeface="Times New Roman" panose="02020603050405020304" pitchFamily="18" charset="0"/>
              </a:rPr>
              <a:t>）*</a:t>
            </a:r>
            <a:r>
              <a:rPr lang="en-US" altLang="zh-CN" dirty="0">
                <a:latin typeface="Times New Roman" panose="02020603050405020304" pitchFamily="18" charset="0"/>
              </a:rPr>
              <a:t>2+bk-2…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</a:rPr>
              <a:t>19</a:t>
            </a:r>
            <a:r>
              <a:rPr lang="zh-CN" altLang="en-US" dirty="0">
                <a:latin typeface="Times New Roman" panose="02020603050405020304" pitchFamily="18" charset="0"/>
              </a:rPr>
              <a:t>，有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31</a:t>
            </a:r>
            <a:r>
              <a:rPr lang="zh-CN" altLang="en-US" dirty="0">
                <a:latin typeface="Times New Roman" panose="02020603050405020304" pitchFamily="18" charset="0"/>
              </a:rPr>
              <a:t>，由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层；</a:t>
            </a:r>
            <a:r>
              <a:rPr lang="en-US" altLang="zh-CN" dirty="0">
                <a:latin typeface="Times New Roman" panose="02020603050405020304" pitchFamily="18" charset="0"/>
              </a:rPr>
              <a:t>31=16+8+4+2+1=1+2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1+2+4+8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</a:rPr>
              <a:t>=1+2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1+2+4</a:t>
            </a:r>
            <a:r>
              <a:rPr lang="zh-CN" altLang="en-US" dirty="0">
                <a:latin typeface="Times New Roman" panose="02020603050405020304" pitchFamily="18" charset="0"/>
              </a:rPr>
              <a:t>））</a:t>
            </a:r>
            <a:r>
              <a:rPr lang="en-US" altLang="zh-CN" dirty="0">
                <a:latin typeface="Times New Roman" panose="02020603050405020304" pitchFamily="18" charset="0"/>
              </a:rPr>
              <a:t>=1+2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zh-CN" altLang="en-US" dirty="0">
                <a:latin typeface="Times New Roman" panose="02020603050405020304" pitchFamily="18" charset="0"/>
              </a:rPr>
              <a:t>*（</a:t>
            </a:r>
            <a:r>
              <a:rPr lang="en-US" altLang="zh-CN" dirty="0">
                <a:latin typeface="Times New Roman" panose="02020603050405020304" pitchFamily="18" charset="0"/>
              </a:rPr>
              <a:t>1+2</a:t>
            </a:r>
            <a:r>
              <a:rPr lang="zh-CN" altLang="en-US" dirty="0">
                <a:latin typeface="Times New Roman" panose="02020603050405020304" pitchFamily="18" charset="0"/>
              </a:rPr>
              <a:t>））））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先分析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的情况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323D9E-5E5C-4D6F-92E3-B99933FA438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次幂；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首先将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表示成</a:t>
            </a:r>
            <a:r>
              <a:rPr lang="en-US" altLang="zh-CN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比特，</a:t>
            </a:r>
            <a:r>
              <a:rPr lang="en-US" altLang="zh-CN" dirty="0">
                <a:latin typeface="Times New Roman" panose="02020603050405020304" pitchFamily="18" charset="0"/>
              </a:rPr>
              <a:t>bkbk-1bk-2…b0</a:t>
            </a:r>
            <a:r>
              <a:rPr lang="zh-CN" altLang="en-US" dirty="0">
                <a:latin typeface="Times New Roman" panose="02020603050405020304" pitchFamily="18" charset="0"/>
              </a:rPr>
              <a:t>；这里</a:t>
            </a:r>
            <a:r>
              <a:rPr lang="en-US" altLang="zh-CN" dirty="0">
                <a:latin typeface="Times New Roman" panose="02020603050405020304" pitchFamily="18" charset="0"/>
              </a:rPr>
              <a:t>bk</a:t>
            </a:r>
            <a:r>
              <a:rPr lang="zh-CN" altLang="en-US" dirty="0">
                <a:latin typeface="Times New Roman" panose="02020603050405020304" pitchFamily="18" charset="0"/>
              </a:rPr>
              <a:t>默认为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BA503-2AE8-4DC8-AAE4-E4491595665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第二行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比较简单：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逢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，就是乘以</a:t>
            </a:r>
            <a:r>
              <a:rPr lang="en-US" altLang="zh-CN" dirty="0">
                <a:latin typeface="Times New Roman" panose="02020603050405020304" pitchFamily="18" charset="0"/>
              </a:rPr>
              <a:t>2+1</a:t>
            </a:r>
            <a:r>
              <a:rPr lang="zh-CN" altLang="en-US" dirty="0">
                <a:latin typeface="Times New Roman" panose="02020603050405020304" pitchFamily="18" charset="0"/>
              </a:rPr>
              <a:t>，逢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直接乘以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即可。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第三行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也比较简单：逢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就是，</a:t>
            </a:r>
            <a:r>
              <a:rPr lang="en-US" altLang="zh-CN" dirty="0">
                <a:latin typeface="Times New Roman" panose="02020603050405020304" pitchFamily="18" charset="0"/>
              </a:rPr>
              <a:t>x^2modn,</a:t>
            </a:r>
            <a:r>
              <a:rPr lang="zh-CN" altLang="en-US" dirty="0">
                <a:latin typeface="Times New Roman" panose="02020603050405020304" pitchFamily="18" charset="0"/>
              </a:rPr>
              <a:t>后，再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=(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lang="zh-CN" altLang="en-US" sz="1200" dirty="0">
                <a:sym typeface="Symbol" panose="05050102010706020507"/>
              </a:rPr>
              <a:t> 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 mod 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en-US" altLang="zh-CN" sz="1200" b="1" i="1" dirty="0">
              <a:effectLst/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/>
            <a:r>
              <a:rPr lang="en-US" altLang="en-US" sz="1200" b="1" i="1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lang="zh-CN" altLang="en-US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逢</a:t>
            </a:r>
            <a:r>
              <a:rPr lang="en-US" altLang="zh-CN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就是，</a:t>
            </a:r>
            <a:r>
              <a:rPr lang="en-US" altLang="zh-CN" dirty="0">
                <a:latin typeface="Times New Roman" panose="02020603050405020304" pitchFamily="18" charset="0"/>
              </a:rPr>
              <a:t>x^2modn</a:t>
            </a:r>
            <a:endParaRPr lang="en-US" altLang="en-US" b="0" i="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b="0" i="0" dirty="0" err="1">
                <a:latin typeface="Times New Roman" panose="02020603050405020304" pitchFamily="18" charset="0"/>
              </a:rPr>
              <a:t>a^j</a:t>
            </a:r>
            <a:r>
              <a:rPr lang="zh-CN" altLang="en-US" b="0" i="0" dirty="0">
                <a:latin typeface="Times New Roman" panose="02020603050405020304" pitchFamily="18" charset="0"/>
              </a:rPr>
              <a:t>次方</a:t>
            </a:r>
            <a:r>
              <a:rPr lang="en-US" altLang="zh-CN" b="0" i="0" dirty="0"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latin typeface="Times New Roman" panose="02020603050405020304" pitchFamily="18" charset="0"/>
              </a:rPr>
              <a:t>只需要</a:t>
            </a:r>
            <a:r>
              <a:rPr lang="en-US" altLang="zh-CN" b="0" i="0" dirty="0">
                <a:latin typeface="Times New Roman" panose="02020603050405020304" pitchFamily="18" charset="0"/>
              </a:rPr>
              <a:t>9</a:t>
            </a:r>
            <a:r>
              <a:rPr lang="zh-CN" altLang="en-US" b="0" i="0" dirty="0">
                <a:latin typeface="Times New Roman" panose="02020603050405020304" pitchFamily="18" charset="0"/>
              </a:rPr>
              <a:t>次操作即可得到结果。</a:t>
            </a:r>
            <a:endParaRPr lang="en-US" altLang="en-US" b="0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ABA503-2AE8-4DC8-AAE4-E4491595665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6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第二行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比较简单：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逢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，就是乘以</a:t>
            </a:r>
            <a:r>
              <a:rPr lang="en-US" altLang="zh-CN" dirty="0">
                <a:latin typeface="Times New Roman" panose="02020603050405020304" pitchFamily="18" charset="0"/>
              </a:rPr>
              <a:t>2+1</a:t>
            </a:r>
            <a:r>
              <a:rPr lang="zh-CN" altLang="en-US" dirty="0">
                <a:latin typeface="Times New Roman" panose="02020603050405020304" pitchFamily="18" charset="0"/>
              </a:rPr>
              <a:t>，逢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直接乘以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即可。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第三行</a:t>
            </a:r>
            <a:r>
              <a:rPr lang="en-US" altLang="zh-CN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也比较简单：逢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就是，</a:t>
            </a:r>
            <a:r>
              <a:rPr lang="en-US" altLang="zh-CN" dirty="0">
                <a:latin typeface="Times New Roman" panose="02020603050405020304" pitchFamily="18" charset="0"/>
              </a:rPr>
              <a:t>x^2modn,</a:t>
            </a:r>
            <a:r>
              <a:rPr lang="zh-CN" altLang="en-US" dirty="0">
                <a:latin typeface="Times New Roman" panose="02020603050405020304" pitchFamily="18" charset="0"/>
              </a:rPr>
              <a:t>后，再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=(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x </a:t>
            </a:r>
            <a:r>
              <a:rPr lang="zh-CN" altLang="en-US" sz="1200" dirty="0">
                <a:sym typeface="Symbol" panose="05050102010706020507"/>
              </a:rPr>
              <a:t> 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1200" b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) mod </a:t>
            </a:r>
            <a:r>
              <a:rPr lang="en-US" altLang="zh-CN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n</a:t>
            </a:r>
            <a:r>
              <a:rPr lang="zh-CN" altLang="en-US" sz="1200" b="1" i="1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；</a:t>
            </a:r>
            <a:endParaRPr lang="en-US" altLang="zh-CN" sz="1200" b="1" i="1" dirty="0">
              <a:effectLst/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lvl="1" eaLnBrk="1" hangingPunct="1"/>
            <a:r>
              <a:rPr lang="en-US" altLang="en-US" sz="1200" b="1" i="1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                   </a:t>
            </a:r>
            <a:r>
              <a:rPr lang="zh-CN" altLang="en-US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逢</a:t>
            </a:r>
            <a:r>
              <a:rPr lang="en-US" altLang="zh-CN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1200" b="0" i="0" baseline="0" dirty="0">
                <a:effectLst/>
                <a:latin typeface="Times New Roman" panose="02020603050405020304" pitchFamily="18" charset="0"/>
                <a:ea typeface="华文中宋" panose="02010600040101010101" pitchFamily="2" charset="-122"/>
              </a:rPr>
              <a:t>就是，</a:t>
            </a:r>
            <a:r>
              <a:rPr lang="en-US" altLang="zh-CN" dirty="0">
                <a:latin typeface="Times New Roman" panose="02020603050405020304" pitchFamily="18" charset="0"/>
              </a:rPr>
              <a:t>x^2modn</a:t>
            </a:r>
            <a:endParaRPr lang="en-US" altLang="en-US" b="0" i="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b="0" i="0" dirty="0" err="1">
                <a:latin typeface="Times New Roman" panose="02020603050405020304" pitchFamily="18" charset="0"/>
              </a:rPr>
              <a:t>a^j</a:t>
            </a:r>
            <a:r>
              <a:rPr lang="zh-CN" altLang="en-US" b="0" i="0" dirty="0">
                <a:latin typeface="Times New Roman" panose="02020603050405020304" pitchFamily="18" charset="0"/>
              </a:rPr>
              <a:t>次方</a:t>
            </a:r>
            <a:r>
              <a:rPr lang="en-US" altLang="zh-CN" b="0" i="0" dirty="0">
                <a:latin typeface="Times New Roman" panose="02020603050405020304" pitchFamily="18" charset="0"/>
              </a:rPr>
              <a:t>,</a:t>
            </a:r>
            <a:r>
              <a:rPr lang="zh-CN" altLang="en-US" b="0" i="0" dirty="0">
                <a:latin typeface="Times New Roman" panose="02020603050405020304" pitchFamily="18" charset="0"/>
              </a:rPr>
              <a:t>只需要</a:t>
            </a:r>
            <a:r>
              <a:rPr lang="en-US" altLang="zh-CN" b="0" i="0" dirty="0">
                <a:latin typeface="Times New Roman" panose="02020603050405020304" pitchFamily="18" charset="0"/>
              </a:rPr>
              <a:t>9</a:t>
            </a:r>
            <a:r>
              <a:rPr lang="zh-CN" altLang="en-US" b="0" i="0" dirty="0">
                <a:latin typeface="Times New Roman" panose="02020603050405020304" pitchFamily="18" charset="0"/>
              </a:rPr>
              <a:t>次操作即可得到结果。</a:t>
            </a:r>
            <a:endParaRPr lang="en-US" altLang="en-US" b="0" i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DE10E9C-E2BA-4E6E-B794-90C9E2C03B9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DE10E9C-E2BA-4E6E-B794-90C9E2C03B9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DE10E9C-E2BA-4E6E-B794-90C9E2C03B9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DE10E9C-E2BA-4E6E-B794-90C9E2C03B9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7F05F64-6620-4932-AEF7-48614D329DEA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ISO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：国际标准化组织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ITU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：国际电信联盟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SWIFT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：环球同业银行金融电讯协会，是国际银行同业间的国际合作组织。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、密钥是指谁？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密钥是（公钥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模值）、（私钥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+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模值）分组分发的，单独给对方一个公钥或私钥是没有任何用处，所以我们说的“密钥”其实是它们两者中的其中一组。但我们说的“密钥长度”一般只是指模值的位长度。目前主流可选值：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1024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2048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3072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4096...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低于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1024bit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的密钥已经不建议使用（安全问题）。没有上限，多大都可以使用。</a:t>
            </a:r>
            <a:endParaRPr lang="zh-CN" altLang="en-US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827F9E3-2F38-413A-A789-909A36D695A1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1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E4877016-D675-400A-ABF5-C86E841C110D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2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2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lvl="1"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CE0D2C7-DAB4-473A-A59B-1ED789205A93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小的加密指数，这样加密速度快；</a:t>
            </a:r>
            <a:endParaRPr lang="en-US" altLang="zh-CN" dirty="0"/>
          </a:p>
          <a:p>
            <a:pPr eaLnBrk="1" hangingPunct="1"/>
            <a:r>
              <a:rPr lang="en-US" altLang="zh-CN" dirty="0"/>
              <a:t>d</a:t>
            </a:r>
            <a:r>
              <a:rPr lang="zh-CN" altLang="en-US" dirty="0"/>
              <a:t>要较大，如果</a:t>
            </a:r>
            <a:r>
              <a:rPr lang="en-US" altLang="zh-CN" dirty="0"/>
              <a:t>d</a:t>
            </a:r>
            <a:r>
              <a:rPr lang="zh-CN" altLang="en-US" dirty="0"/>
              <a:t>小于</a:t>
            </a:r>
            <a:r>
              <a:rPr lang="en-US" altLang="zh-CN" dirty="0"/>
              <a:t>n</a:t>
            </a:r>
            <a:r>
              <a:rPr lang="zh-CN" altLang="en-US" dirty="0"/>
              <a:t>开</a:t>
            </a:r>
            <a:r>
              <a:rPr lang="en-US" altLang="zh-CN" dirty="0"/>
              <a:t>4</a:t>
            </a:r>
            <a:r>
              <a:rPr lang="zh-CN" altLang="en-US" dirty="0"/>
              <a:t>次方，则密码系统能够被攻破。</a:t>
            </a:r>
            <a:r>
              <a:rPr lang="en-US" altLang="zh-CN" dirty="0"/>
              <a:t>(</a:t>
            </a:r>
            <a:r>
              <a:rPr lang="zh-CN" altLang="en-US" dirty="0"/>
              <a:t>教材</a:t>
            </a:r>
            <a:r>
              <a:rPr lang="en-US" altLang="zh-CN" dirty="0"/>
              <a:t>p128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CE0D2C7-DAB4-473A-A59B-1ED789205A93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0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小的加密指数，这样加密速度快；</a:t>
            </a:r>
            <a:endParaRPr lang="en-US" altLang="zh-CN" dirty="0"/>
          </a:p>
          <a:p>
            <a:pPr eaLnBrk="1" hangingPunct="1"/>
            <a:r>
              <a:rPr lang="en-US" altLang="zh-CN" dirty="0"/>
              <a:t>d</a:t>
            </a:r>
            <a:r>
              <a:rPr lang="zh-CN" altLang="en-US" dirty="0"/>
              <a:t>要较大，如果</a:t>
            </a:r>
            <a:r>
              <a:rPr lang="en-US" altLang="zh-CN" dirty="0"/>
              <a:t>d</a:t>
            </a:r>
            <a:r>
              <a:rPr lang="zh-CN" altLang="en-US" dirty="0"/>
              <a:t>小于</a:t>
            </a:r>
            <a:r>
              <a:rPr lang="en-US" altLang="zh-CN" dirty="0"/>
              <a:t>n</a:t>
            </a:r>
            <a:r>
              <a:rPr lang="zh-CN" altLang="en-US" dirty="0"/>
              <a:t>开</a:t>
            </a:r>
            <a:r>
              <a:rPr lang="en-US" altLang="zh-CN" dirty="0"/>
              <a:t>4</a:t>
            </a:r>
            <a:r>
              <a:rPr lang="zh-CN" altLang="en-US" dirty="0"/>
              <a:t>次方，则密码系统能够被攻破。</a:t>
            </a:r>
            <a:r>
              <a:rPr lang="en-US" altLang="zh-CN" dirty="0"/>
              <a:t>(</a:t>
            </a:r>
            <a:r>
              <a:rPr lang="zh-CN" altLang="en-US" dirty="0"/>
              <a:t>教材</a:t>
            </a:r>
            <a:r>
              <a:rPr lang="en-US" altLang="zh-CN" dirty="0"/>
              <a:t>p128</a:t>
            </a:r>
            <a:r>
              <a:rPr lang="zh-CN" altLang="en-US" dirty="0"/>
              <a:t>页</a:t>
            </a:r>
            <a:r>
              <a:rPr lang="en-US" altLang="zh-CN" dirty="0"/>
              <a:t>)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E38DCCB-A0E7-4F63-AD22-1774D4477D09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3F0D22F-BF19-49E2-84C3-8CCFDC4B3450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8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75D902B-B0F5-4148-AD3B-68CD0C67F75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9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E38DCCB-A0E7-4F63-AD22-1774D4477D09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E38DCCB-A0E7-4F63-AD22-1774D4477D09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E38DCCB-A0E7-4F63-AD22-1774D4477D09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37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807606E1-0F4D-44C1-87AE-0395C772671D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8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RSA</a:t>
            </a:r>
            <a:r>
              <a:rPr lang="zh-CN" altLang="en-US" dirty="0"/>
              <a:t>算法由三个算法构成，密钥产生，加密和解密</a:t>
            </a:r>
            <a:endParaRPr lang="en-US" altLang="zh-CN" dirty="0"/>
          </a:p>
          <a:p>
            <a:pPr eaLnBrk="1" hangingPunct="1"/>
            <a:r>
              <a:rPr lang="zh-CN" altLang="en-US" dirty="0"/>
              <a:t>知道</a:t>
            </a:r>
            <a:r>
              <a:rPr lang="en-US" altLang="zh-CN" dirty="0"/>
              <a:t>n</a:t>
            </a:r>
            <a:r>
              <a:rPr lang="zh-CN" altLang="en-US" dirty="0"/>
              <a:t>，但是不知道</a:t>
            </a:r>
            <a:r>
              <a:rPr lang="en-US" altLang="zh-CN" dirty="0" err="1"/>
              <a:t>p,q</a:t>
            </a:r>
            <a:r>
              <a:rPr lang="zh-CN" altLang="en-US" dirty="0"/>
              <a:t>，所以求</a:t>
            </a:r>
            <a:r>
              <a:rPr lang="en-US" altLang="zh-CN" dirty="0"/>
              <a:t>n</a:t>
            </a:r>
            <a:r>
              <a:rPr lang="zh-CN" altLang="en-US" dirty="0"/>
              <a:t>的欧拉函数是困难的。</a:t>
            </a:r>
            <a:endParaRPr lang="en-US" altLang="zh-CN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zh-CN" altLang="en-US" dirty="0"/>
              <a:t>怎样选择</a:t>
            </a:r>
            <a:r>
              <a:rPr lang="en-US" altLang="zh-CN" dirty="0" err="1"/>
              <a:t>p,q</a:t>
            </a:r>
            <a:endParaRPr lang="en-US" altLang="zh-CN" dirty="0"/>
          </a:p>
          <a:p>
            <a:pPr eaLnBrk="1" hangingPunct="1"/>
            <a:r>
              <a:rPr lang="zh-CN" altLang="en-US" dirty="0"/>
              <a:t>怎样选择</a:t>
            </a:r>
            <a:r>
              <a:rPr lang="en-US" altLang="zh-CN" dirty="0"/>
              <a:t>e</a:t>
            </a:r>
            <a:endParaRPr lang="en-US" altLang="zh-CN" dirty="0"/>
          </a:p>
          <a:p>
            <a:pPr eaLnBrk="1" hangingPunct="1"/>
            <a:r>
              <a:rPr lang="zh-CN" altLang="en-US" dirty="0"/>
              <a:t>怎样计算</a:t>
            </a:r>
            <a:r>
              <a:rPr lang="en-US" altLang="zh-CN" dirty="0"/>
              <a:t>d.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EB3AA74-7AF5-4B98-A2E9-DE324C11822C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2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0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RSA-129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指的是密钥长度（用十进制位数表示）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73D1D337-D1F1-4A11-A529-2B5BAA167ADC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4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假设有一家公司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，在员工通信系统中用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加密消息。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首先生成了两个大质数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P,Q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，取得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PQ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乘积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。并且以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为模数，生成多对不同的公钥及其相应的私钥。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将所有公钥公开。而不同的员工获得自己的私钥，比如，员工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获得了私钥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d1.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员工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获得了私钥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d2.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现在，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COMPANY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将一条相同的消息，同时经过所有公钥加密，发送给所有员工。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此时，就可能出现共模攻击。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共模攻击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也称同模攻击，英文原名是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Common Modulus Attack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同模攻击利用的大前提就是，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体系在生成密钥的过程中使用了相同的模数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我们依然以上面的案例展开。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在实现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RSA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时，为方便起见，可能给每个用户相同的模数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，虽然他们私钥不同，但这种做法做法不安全，</a:t>
            </a:r>
            <a:endParaRPr lang="en-US" altLang="zh-CN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一般情况下，都成立</a:t>
            </a:r>
            <a:endParaRPr lang="zh-CN" altLang="en-US" sz="1200" b="0" i="0" u="none" strike="noStrike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AE06F89-6184-4168-A0F9-E9DC4929584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为了增强加密的高效性，希望选择较小的加密密钥</a:t>
            </a:r>
            <a:r>
              <a:rPr lang="en-US" altLang="zh-CN" dirty="0"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</a:rPr>
              <a:t>。如果相同的消息要送给多个实体，就不应该使用小的加密密钥。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AE06F89-6184-4168-A0F9-E9DC4929584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AE06F89-6184-4168-A0F9-E9DC4929584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5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D7A65B9-91D9-4FAD-9AC4-45B54CAA4C61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关于</a:t>
            </a:r>
            <a:r>
              <a:rPr lang="en-US" altLang="zh-CN" dirty="0"/>
              <a:t>m</a:t>
            </a:r>
            <a:r>
              <a:rPr lang="zh-CN" altLang="en-US" dirty="0"/>
              <a:t>的方程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969CDDA-F97F-41E8-B598-320A3B633896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AFA6AF82-7F1B-4926-9387-193A5AFE3E9E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E088EA1-A3D5-4D01-A4F7-10781DB45C24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968B4DA-7F27-43FB-8463-D582DC4F2870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2DDBB8F-30F1-44B0-B7AD-0E571818C5F0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若</a:t>
            </a:r>
            <a:r>
              <a:rPr lang="en-US" altLang="zh-CN" dirty="0"/>
              <a:t>m&gt;n,</a:t>
            </a:r>
            <a:r>
              <a:rPr lang="zh-CN" altLang="en-US" dirty="0"/>
              <a:t>分组进行加密。</a:t>
            </a:r>
            <a:endParaRPr lang="en-US" altLang="zh-CN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zh-CN" altLang="en-US" dirty="0"/>
              <a:t>怎么计算加密过程</a:t>
            </a:r>
            <a:endParaRPr lang="en-US" altLang="zh-CN" dirty="0"/>
          </a:p>
          <a:p>
            <a:pPr eaLnBrk="1" hangingPunct="1"/>
            <a:r>
              <a:rPr lang="zh-CN" altLang="en-US" dirty="0"/>
              <a:t>为什么这样能解密</a:t>
            </a:r>
            <a:endParaRPr lang="en-US" altLang="zh-CN" dirty="0"/>
          </a:p>
          <a:p>
            <a:pPr eaLnBrk="1" hangingPunct="1"/>
            <a:r>
              <a:rPr lang="zh-CN" altLang="en-US" dirty="0"/>
              <a:t>怎么计算解密过程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5E088EA1-A3D5-4D01-A4F7-10781DB45C24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特别的</a:t>
            </a:r>
            <a:r>
              <a:rPr lang="en-US" altLang="zh-CN" dirty="0"/>
              <a:t>n</a:t>
            </a:r>
            <a:r>
              <a:rPr lang="zh-CN" altLang="en-US" dirty="0"/>
              <a:t>为素数</a:t>
            </a:r>
            <a:r>
              <a:rPr lang="en-US" altLang="zh-CN" dirty="0"/>
              <a:t>p</a:t>
            </a:r>
            <a:r>
              <a:rPr lang="zh-CN" altLang="en-US" dirty="0"/>
              <a:t>；</a:t>
            </a:r>
            <a:endParaRPr lang="en-US" altLang="zh-CN" dirty="0"/>
          </a:p>
          <a:p>
            <a:pPr eaLnBrk="1" hangingPunct="1"/>
            <a:r>
              <a:rPr lang="zh-CN" altLang="en-US" dirty="0"/>
              <a:t>那么是不是所有的整数都有本原根呢，有本原根的整数需要满足什么样的形式呢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BB87DED-3A6E-42F6-9BFD-7085BAD1EA2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BB87DED-3A6E-42F6-9BFD-7085BAD1EA2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307A0F7-7AB4-4DFB-A7D9-842079823B6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对数函数的性质，在高中就学过，这是针对连续函数的性质，对离散的情况又是如何呢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8F9E325-2F95-483F-ACBA-2BD961B23BA4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69D2603-5AB7-4880-A744-942012CC5E93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669D2603-5AB7-4880-A744-942012CC5E93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1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=log2,19(4)=2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次方等于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4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3CE839A-C548-4A52-A2D4-36FF0E70859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y=a^{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)} mod p=a^{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(x)} mod p * 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 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(x)+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根据后面的定理知，成立。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43CE839A-C548-4A52-A2D4-36FF0E70859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23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若相同底数的整数幂是模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同余，则对应的指数是模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p-1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同余。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y=a^{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)} mod p;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xy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)} mod p=a^{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(x)} mod p * 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 =a^{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(x)+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indap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(y)} mod p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根据后面的定理知，成立。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 err="1"/>
              <a:t>ind</a:t>
            </a:r>
            <a:r>
              <a:rPr lang="en-US" altLang="zh-CN" sz="1200" i="1" baseline="-25000" dirty="0" err="1"/>
              <a:t>a</a:t>
            </a:r>
            <a:r>
              <a:rPr lang="en-US" altLang="zh-CN" sz="1200" baseline="-25000" dirty="0" err="1"/>
              <a:t>,</a:t>
            </a:r>
            <a:r>
              <a:rPr lang="en-US" altLang="zh-CN" sz="1200" i="1" baseline="-25000" dirty="0" err="1"/>
              <a:t>p</a:t>
            </a:r>
            <a:r>
              <a:rPr lang="en-US" altLang="zh-CN" sz="1200" dirty="0"/>
              <a:t>(</a:t>
            </a:r>
            <a:r>
              <a:rPr lang="en-US" altLang="zh-CN" sz="1200" i="1" dirty="0" err="1"/>
              <a:t>y</a:t>
            </a:r>
            <a:r>
              <a:rPr lang="en-US" altLang="zh-CN" sz="1200" i="1" baseline="30000" dirty="0" err="1"/>
              <a:t>r</a:t>
            </a:r>
            <a:r>
              <a:rPr lang="en-US" altLang="zh-CN" sz="1200" dirty="0"/>
              <a:t>)=[</a:t>
            </a:r>
            <a:r>
              <a:rPr lang="en-US" altLang="zh-CN" sz="1200" i="1" dirty="0" err="1"/>
              <a:t>r</a:t>
            </a:r>
            <a:r>
              <a:rPr lang="en-US" altLang="zh-CN" sz="1200" dirty="0" err="1">
                <a:sym typeface="Symbol" panose="05050102010706020507"/>
              </a:rPr>
              <a:t></a:t>
            </a:r>
            <a:r>
              <a:rPr lang="en-US" altLang="zh-CN" sz="1200" dirty="0" err="1"/>
              <a:t>ind</a:t>
            </a:r>
            <a:r>
              <a:rPr lang="en-US" altLang="zh-CN" sz="1200" i="1" baseline="-25000" dirty="0" err="1"/>
              <a:t>a</a:t>
            </a:r>
            <a:r>
              <a:rPr lang="en-US" altLang="zh-CN" sz="1200" baseline="-25000" dirty="0" err="1"/>
              <a:t>,</a:t>
            </a:r>
            <a:r>
              <a:rPr lang="en-US" altLang="zh-CN" sz="1200" i="1" baseline="-25000" dirty="0" err="1"/>
              <a:t>p</a:t>
            </a:r>
            <a:r>
              <a:rPr lang="en-US" altLang="zh-CN" sz="1200" i="1" baseline="-25000" dirty="0"/>
              <a:t> </a:t>
            </a:r>
            <a:r>
              <a:rPr lang="en-US" altLang="zh-CN" sz="1200" dirty="0"/>
              <a:t>(</a:t>
            </a:r>
            <a:r>
              <a:rPr lang="en-US" altLang="zh-CN" sz="1200" i="1" dirty="0"/>
              <a:t>y</a:t>
            </a:r>
            <a:r>
              <a:rPr lang="en-US" altLang="zh-CN" sz="1200" dirty="0"/>
              <a:t>)] </a:t>
            </a:r>
            <a:r>
              <a:rPr lang="en-US" altLang="zh-CN" sz="1200" dirty="0">
                <a:solidFill>
                  <a:srgbClr val="FF00FF"/>
                </a:solidFill>
              </a:rPr>
              <a:t>mod </a:t>
            </a:r>
            <a:r>
              <a:rPr lang="en-US" altLang="zh-CN" sz="1200" i="1" dirty="0">
                <a:solidFill>
                  <a:srgbClr val="FF00FF"/>
                </a:solidFill>
              </a:rPr>
              <a:t>φ</a:t>
            </a:r>
            <a:r>
              <a:rPr lang="en-US" altLang="zh-CN" sz="1200" dirty="0">
                <a:solidFill>
                  <a:srgbClr val="FF00FF"/>
                </a:solidFill>
              </a:rPr>
              <a:t>(</a:t>
            </a:r>
            <a:r>
              <a:rPr lang="en-US" altLang="zh-CN" sz="1200" i="1" dirty="0">
                <a:solidFill>
                  <a:srgbClr val="FF00FF"/>
                </a:solidFill>
              </a:rPr>
              <a:t>p</a:t>
            </a:r>
            <a:r>
              <a:rPr lang="en-US" altLang="zh-CN" sz="1200" dirty="0">
                <a:solidFill>
                  <a:srgbClr val="FF00FF"/>
                </a:solidFill>
              </a:rPr>
              <a:t>)</a:t>
            </a: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A78BEB8-6CDA-4D8B-BEE0-49DDFA665BA5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2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参见密码学引论</a:t>
            </a:r>
            <a:r>
              <a:rPr lang="en-US" altLang="zh-CN" sz="1400" dirty="0">
                <a:latin typeface="Times New Roman" panose="02020603050405020304" pitchFamily="18" charset="0"/>
              </a:rPr>
              <a:t>p219</a:t>
            </a:r>
            <a:r>
              <a:rPr lang="zh-CN" altLang="en-US" sz="1400" dirty="0">
                <a:latin typeface="Times New Roman" panose="02020603050405020304" pitchFamily="18" charset="0"/>
              </a:rPr>
              <a:t>页。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安全性分析：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随机数</a:t>
            </a:r>
            <a:r>
              <a:rPr lang="en-US" altLang="zh-CN" sz="1400" dirty="0">
                <a:latin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Times New Roman" panose="02020603050405020304" pitchFamily="18" charset="0"/>
              </a:rPr>
              <a:t>必须是一次性的：因为当</a:t>
            </a:r>
            <a:r>
              <a:rPr lang="en-US" altLang="zh-CN" sz="1400" dirty="0">
                <a:latin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Times New Roman" panose="02020603050405020304" pitchFamily="18" charset="0"/>
              </a:rPr>
              <a:t>泄露之后，则明文</a:t>
            </a:r>
            <a:r>
              <a:rPr lang="en-US" altLang="zh-CN" sz="1400" dirty="0">
                <a:latin typeface="Times New Roman" panose="02020603050405020304" pitchFamily="18" charset="0"/>
              </a:rPr>
              <a:t>x=s*(beta)-k</a:t>
            </a:r>
            <a:r>
              <a:rPr lang="zh-CN" altLang="en-US" sz="1400" dirty="0">
                <a:latin typeface="Times New Roman" panose="02020603050405020304" pitchFamily="18" charset="0"/>
              </a:rPr>
              <a:t>，可以将明文</a:t>
            </a:r>
            <a:r>
              <a:rPr lang="en-US" altLang="zh-CN" sz="1400" dirty="0">
                <a:latin typeface="Times New Roman" panose="02020603050405020304" pitchFamily="18" charset="0"/>
              </a:rPr>
              <a:t>x</a:t>
            </a:r>
            <a:r>
              <a:rPr lang="zh-CN" altLang="en-US" sz="1400" dirty="0">
                <a:latin typeface="Times New Roman" panose="02020603050405020304" pitchFamily="18" charset="0"/>
              </a:rPr>
              <a:t>恢复出来。另外，如果用同一个</a:t>
            </a:r>
            <a:r>
              <a:rPr lang="en-US" altLang="zh-CN" sz="1400" dirty="0">
                <a:latin typeface="Times New Roman" panose="02020603050405020304" pitchFamily="18" charset="0"/>
              </a:rPr>
              <a:t>k</a:t>
            </a:r>
            <a:r>
              <a:rPr lang="zh-CN" altLang="en-US" sz="1400" dirty="0">
                <a:latin typeface="Times New Roman" panose="02020603050405020304" pitchFamily="18" charset="0"/>
              </a:rPr>
              <a:t>，加密两个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r>
              <a:rPr lang="zh-CN" altLang="en-US" sz="1400" dirty="0">
                <a:latin typeface="Times New Roman" panose="02020603050405020304" pitchFamily="18" charset="0"/>
              </a:rPr>
              <a:t>不同的明文</a:t>
            </a:r>
            <a:r>
              <a:rPr lang="en-US" altLang="zh-CN" sz="1400" dirty="0">
                <a:latin typeface="Times New Roman" panose="02020603050405020304" pitchFamily="18" charset="0"/>
              </a:rPr>
              <a:t>M1</a:t>
            </a:r>
            <a:r>
              <a:rPr lang="zh-CN" altLang="en-US" sz="1400" dirty="0">
                <a:latin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</a:rPr>
              <a:t>M2</a:t>
            </a:r>
            <a:r>
              <a:rPr lang="zh-CN" altLang="en-US" sz="1400" dirty="0">
                <a:latin typeface="Times New Roman" panose="02020603050405020304" pitchFamily="18" charset="0"/>
              </a:rPr>
              <a:t>，得到的密文为（</a:t>
            </a:r>
            <a:r>
              <a:rPr lang="en-US" altLang="zh-CN" sz="1400" dirty="0">
                <a:latin typeface="Times New Roman" panose="02020603050405020304" pitchFamily="18" charset="0"/>
              </a:rPr>
              <a:t>C1</a:t>
            </a:r>
            <a:r>
              <a:rPr lang="zh-CN" altLang="en-US" sz="1400" dirty="0">
                <a:latin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</a:rPr>
              <a:t>C2</a:t>
            </a:r>
            <a:r>
              <a:rPr lang="zh-CN" altLang="en-US" sz="1400" dirty="0">
                <a:latin typeface="Times New Roman" panose="02020603050405020304" pitchFamily="18" charset="0"/>
              </a:rPr>
              <a:t>）和（</a:t>
            </a:r>
            <a:r>
              <a:rPr lang="en-US" altLang="zh-CN" sz="1400" dirty="0">
                <a:latin typeface="Times New Roman" panose="02020603050405020304" pitchFamily="18" charset="0"/>
              </a:rPr>
              <a:t>C3</a:t>
            </a:r>
            <a:r>
              <a:rPr lang="zh-CN" altLang="en-US" sz="1400" dirty="0">
                <a:latin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</a:rPr>
              <a:t>C4</a:t>
            </a:r>
            <a:r>
              <a:rPr lang="zh-CN" altLang="en-US" sz="1400" dirty="0">
                <a:latin typeface="Times New Roman" panose="02020603050405020304" pitchFamily="18" charset="0"/>
              </a:rPr>
              <a:t>），则</a:t>
            </a:r>
            <a:r>
              <a:rPr lang="en-US" altLang="zh-CN" sz="1400" dirty="0">
                <a:latin typeface="Times New Roman" panose="02020603050405020304" pitchFamily="18" charset="0"/>
              </a:rPr>
              <a:t>C2/C4=M1/M2</a:t>
            </a:r>
            <a:r>
              <a:rPr lang="zh-CN" altLang="en-US" sz="1400" dirty="0">
                <a:latin typeface="Times New Roman" panose="02020603050405020304" pitchFamily="18" charset="0"/>
              </a:rPr>
              <a:t>，如果攻击者知道其中一个消息</a:t>
            </a:r>
            <a:r>
              <a:rPr lang="en-US" altLang="zh-CN" sz="1400" dirty="0">
                <a:latin typeface="Times New Roman" panose="02020603050405020304" pitchFamily="18" charset="0"/>
              </a:rPr>
              <a:t>M1</a:t>
            </a:r>
            <a:r>
              <a:rPr lang="zh-CN" altLang="en-US" sz="1400" dirty="0">
                <a:latin typeface="Times New Roman" panose="02020603050405020304" pitchFamily="18" charset="0"/>
              </a:rPr>
              <a:t>或</a:t>
            </a:r>
            <a:r>
              <a:rPr lang="en-US" altLang="zh-CN" sz="1400" dirty="0">
                <a:latin typeface="Times New Roman" panose="02020603050405020304" pitchFamily="18" charset="0"/>
              </a:rPr>
              <a:t>M2,</a:t>
            </a:r>
            <a:r>
              <a:rPr lang="zh-CN" altLang="en-US" sz="1400" dirty="0">
                <a:latin typeface="Times New Roman" panose="02020603050405020304" pitchFamily="18" charset="0"/>
              </a:rPr>
              <a:t>则另外的消息就可以得到了。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33053A34-49D3-4997-BC27-08C0E992C31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如果</a:t>
            </a:r>
            <a:r>
              <a:rPr lang="en-US" altLang="zh-CN" sz="1400" dirty="0">
                <a:latin typeface="Times New Roman" panose="02020603050405020304" pitchFamily="18" charset="0"/>
              </a:rPr>
              <a:t>g=3</a:t>
            </a:r>
            <a:r>
              <a:rPr lang="zh-CN" altLang="en-US" sz="1400" dirty="0">
                <a:latin typeface="Times New Roman" panose="02020603050405020304" pitchFamily="18" charset="0"/>
              </a:rPr>
              <a:t>，则</a:t>
            </a:r>
            <a:r>
              <a:rPr lang="en-US" altLang="zh-CN" sz="1400" dirty="0">
                <a:latin typeface="Times New Roman" panose="02020603050405020304" pitchFamily="18" charset="0"/>
              </a:rPr>
              <a:t>g</a:t>
            </a:r>
            <a:r>
              <a:rPr lang="zh-CN" altLang="en-US" sz="1400" dirty="0">
                <a:latin typeface="Times New Roman" panose="02020603050405020304" pitchFamily="18" charset="0"/>
              </a:rPr>
              <a:t>不是</a:t>
            </a:r>
            <a:r>
              <a:rPr lang="en-US" altLang="zh-CN" sz="1400" dirty="0">
                <a:latin typeface="Times New Roman" panose="02020603050405020304" pitchFamily="18" charset="0"/>
              </a:rPr>
              <a:t>F17</a:t>
            </a:r>
            <a:r>
              <a:rPr lang="zh-CN" altLang="en-US" sz="1400" dirty="0">
                <a:latin typeface="Times New Roman" panose="02020603050405020304" pitchFamily="18" charset="0"/>
              </a:rPr>
              <a:t>的本原元，故得到的结果是错误的，但是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1400" dirty="0">
                <a:latin typeface="Times New Roman" panose="02020603050405020304" pitchFamily="18" charset="0"/>
              </a:rPr>
              <a:t>如果</a:t>
            </a:r>
            <a:r>
              <a:rPr lang="en-US" altLang="zh-CN" sz="1400" dirty="0">
                <a:latin typeface="Times New Roman" panose="02020603050405020304" pitchFamily="18" charset="0"/>
              </a:rPr>
              <a:t>g=2</a:t>
            </a:r>
            <a:r>
              <a:rPr lang="zh-CN" altLang="en-US" sz="1400" dirty="0">
                <a:latin typeface="Times New Roman" panose="02020603050405020304" pitchFamily="18" charset="0"/>
              </a:rPr>
              <a:t>，则是本原元。</a:t>
            </a:r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094A29F-E5B5-49B9-8AB2-9E411638485B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D9A23315-9B73-4D2F-AEA1-7A551C41FFF1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1.</a:t>
            </a:r>
            <a:r>
              <a:rPr lang="zh-CN" altLang="en-US" dirty="0"/>
              <a:t>可以通过编程的方式得到，</a:t>
            </a:r>
            <a:r>
              <a:rPr lang="en-US" altLang="zh-CN" dirty="0"/>
              <a:t>25</a:t>
            </a:r>
            <a:r>
              <a:rPr lang="zh-CN" altLang="en-US" dirty="0"/>
              <a:t>的所有本原根；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2167BB48-88C4-4B75-935D-D6127479C392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RSA</a:t>
            </a:r>
            <a:r>
              <a:rPr lang="zh-CN" altLang="en-US" dirty="0"/>
              <a:t>的安全性是基于大整数的困难性假定，之所以为假定是因为至今还未能证明分解大整数就是</a:t>
            </a:r>
            <a:r>
              <a:rPr lang="en-US" altLang="zh-CN" dirty="0"/>
              <a:t>NP</a:t>
            </a:r>
            <a:r>
              <a:rPr lang="zh-CN" altLang="en-US" dirty="0"/>
              <a:t>问题，也许有尚未发现的多项式时间分解算法。</a:t>
            </a:r>
            <a:endParaRPr lang="en-US" altLang="zh-CN" dirty="0"/>
          </a:p>
          <a:p>
            <a:endParaRPr lang="en-US" altLang="en-US" dirty="0"/>
          </a:p>
          <a:p>
            <a:r>
              <a:rPr lang="zh-CN" altLang="en-US" dirty="0"/>
              <a:t>是否由不通过分解大整数的其他攻击途径呢？根据已有结果可知，由</a:t>
            </a:r>
            <a:r>
              <a:rPr lang="en-US" altLang="zh-CN" dirty="0"/>
              <a:t>n</a:t>
            </a:r>
            <a:r>
              <a:rPr lang="zh-CN" altLang="en-US" dirty="0"/>
              <a:t>确定</a:t>
            </a:r>
            <a:r>
              <a:rPr lang="en-US" altLang="zh-CN" dirty="0"/>
              <a:t>n</a:t>
            </a:r>
            <a:r>
              <a:rPr lang="zh-CN" altLang="en-US" dirty="0"/>
              <a:t>的欧拉函数等价于对</a:t>
            </a:r>
            <a:r>
              <a:rPr lang="en-US" altLang="zh-CN" dirty="0"/>
              <a:t>n</a:t>
            </a:r>
            <a:r>
              <a:rPr lang="zh-CN" altLang="en-US" dirty="0"/>
              <a:t>的分解。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95A37565-1DE0-457C-9A26-1933452A7344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RSA</a:t>
            </a:r>
            <a:r>
              <a:rPr lang="zh-CN" altLang="en-US" dirty="0"/>
              <a:t>算法解密正确性证明</a:t>
            </a:r>
            <a:endParaRPr lang="zh-CN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30D24F0-0B31-4AB2-A99A-B0350D08E09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B30D24F0-0B31-4AB2-A99A-B0350D08E098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24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42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7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857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6" name="Picture 21" descr="xyw"/>
          <p:cNvPicPr>
            <a:picLocks noChangeAspect="1" noChangeArrowheads="1"/>
          </p:cNvPicPr>
          <p:nvPr userDrawn="1"/>
        </p:nvPicPr>
        <p:blipFill>
          <a:blip r:embed="rId2"/>
          <a:srcRect b="7337"/>
          <a:stretch>
            <a:fillRect/>
          </a:stretch>
        </p:blipFill>
        <p:spPr bwMode="auto">
          <a:xfrm>
            <a:off x="209555" y="0"/>
            <a:ext cx="5076825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5"/>
          <p:cNvSpPr txBox="1">
            <a:spLocks noChangeArrowheads="1"/>
          </p:cNvSpPr>
          <p:nvPr userDrawn="1"/>
        </p:nvSpPr>
        <p:spPr bwMode="auto">
          <a:xfrm>
            <a:off x="5562667" y="328594"/>
            <a:ext cx="32241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defRPr/>
            </a:pP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密码学与网络安全</a:t>
            </a:r>
            <a:endParaRPr lang="en-US" altLang="zh-CN" sz="2400" dirty="0"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5787499" y="220578"/>
            <a:ext cx="3357009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（四）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算法的有效实现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6050391" y="220578"/>
            <a:ext cx="3094117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（五）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算法的安全性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ElGa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二、公钥密码算法</a:t>
            </a:r>
            <a:r>
              <a:rPr lang="en-US" altLang="zh-CN" u="none" dirty="0" err="1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ElGamal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8" name="矩形 7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7119595" y="220578"/>
            <a:ext cx="2024913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（一）离散对数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8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二、公钥密码算法</a:t>
            </a:r>
            <a:r>
              <a:rPr lang="en-US" altLang="zh-CN" u="none" dirty="0" err="1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ElGamal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6048164" y="220578"/>
            <a:ext cx="3094117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（二）</a:t>
            </a:r>
            <a:r>
              <a:rPr lang="en-US" altLang="zh-CN" sz="2000" u="none" kern="0" spc="50" dirty="0" err="1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ElGamal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算法描述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8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二、公钥密码算法</a:t>
            </a:r>
            <a:r>
              <a:rPr lang="en-US" altLang="zh-CN" u="none" dirty="0" err="1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ElGamal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小结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408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思考题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、分组密码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0788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4" y="179343"/>
            <a:ext cx="51483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二、基于离散对数的算法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431882" y="179343"/>
            <a:ext cx="6280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回顾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4" name="Rectangle 45"/>
          <p:cNvSpPr txBox="1">
            <a:spLocks noChangeArrowheads="1"/>
          </p:cNvSpPr>
          <p:nvPr userDrawn="1"/>
        </p:nvSpPr>
        <p:spPr bwMode="auto">
          <a:xfrm>
            <a:off x="263525" y="160338"/>
            <a:ext cx="8653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effectLst/>
              </a:rPr>
              <a:t>密码学与网络安全      第四章 非对称密钥加密技术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  <p:pic>
        <p:nvPicPr>
          <p:cNvPr id="5" name="Picture 12" descr="xyw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8596" y="6008688"/>
            <a:ext cx="34528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Rectangle 45"/>
          <p:cNvSpPr txBox="1">
            <a:spLocks noChangeArrowheads="1"/>
          </p:cNvSpPr>
          <p:nvPr userDrawn="1"/>
        </p:nvSpPr>
        <p:spPr bwMode="auto">
          <a:xfrm>
            <a:off x="263525" y="160338"/>
            <a:ext cx="86534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/>
          <a:lstStyle>
            <a:lvl1pPr>
              <a:defRPr sz="2000" b="1">
                <a:solidFill>
                  <a:srgbClr val="FFC000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accent5">
                    <a:lumMod val="50000"/>
                  </a:schemeClr>
                </a:solidFill>
                <a:effectLst/>
              </a:rPr>
              <a:t>密码学与网络安全      第四章 非对称密钥加密技术</a:t>
            </a:r>
            <a:endParaRPr lang="en-US" altLang="zh-CN" sz="2400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898" name="Picture 2" descr="F:\教学\通信安全理论与技术（8）\备课\ppt上课母版材料\图片1--封面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4763" y="1070022"/>
            <a:ext cx="9155113" cy="579120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>
          <a:xfrm>
            <a:off x="1577934" y="2342412"/>
            <a:ext cx="7375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第六讲  公钥密码算法（一）</a:t>
            </a:r>
            <a:endParaRPr lang="zh-CN" altLang="en-US" sz="4800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6" y="105750"/>
            <a:ext cx="7010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第六讲  公钥密码算法（一）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6" name="矩形 5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、公钥密码算法R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58941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7" name="矩形 6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6588224" y="220578"/>
            <a:ext cx="256833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（一）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算法描述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5787499" y="220578"/>
            <a:ext cx="3357009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（二）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算法安全性基础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21324"/>
            <a:ext cx="8229600" cy="4824000"/>
          </a:xfrm>
        </p:spPr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defRPr sz="32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720090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080135" indent="-269875">
              <a:lnSpc>
                <a:spcPct val="120000"/>
              </a:lnSpc>
              <a:spcBef>
                <a:spcPts val="600"/>
              </a:spcBef>
              <a:defRPr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pic>
        <p:nvPicPr>
          <p:cNvPr id="190467" name="Picture 3" descr="C:\Users\shenxuan\Desktop\图片1-2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507210"/>
            <a:ext cx="9155113" cy="390525"/>
          </a:xfrm>
          <a:prstGeom prst="rect">
            <a:avLst/>
          </a:prstGeom>
          <a:noFill/>
        </p:spPr>
      </p:pic>
      <p:sp>
        <p:nvSpPr>
          <p:cNvPr id="6" name="矩形 5"/>
          <p:cNvSpPr/>
          <p:nvPr userDrawn="1"/>
        </p:nvSpPr>
        <p:spPr>
          <a:xfrm>
            <a:off x="6588224" y="220578"/>
            <a:ext cx="2568332" cy="40011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（三）</a:t>
            </a:r>
            <a:r>
              <a:rPr lang="en-US" altLang="zh-CN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r>
              <a:rPr lang="zh-CN" altLang="en-US" sz="2000" u="none" kern="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方正大黑简体" panose="03000509000000000000" pitchFamily="65" charset="-122"/>
                <a:ea typeface="方正大黑简体" panose="03000509000000000000" pitchFamily="65" charset="-122"/>
              </a:rPr>
              <a:t>算法证明</a:t>
            </a:r>
            <a:endParaRPr lang="zh-CN" altLang="en-US" sz="2000" u="none" kern="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sp>
        <p:nvSpPr>
          <p:cNvPr id="7" name="TextBox 18"/>
          <p:cNvSpPr txBox="1"/>
          <p:nvPr userDrawn="1"/>
        </p:nvSpPr>
        <p:spPr>
          <a:xfrm>
            <a:off x="1103265" y="179343"/>
            <a:ext cx="56230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一、公钥密码算法</a:t>
            </a:r>
            <a:r>
              <a:rPr lang="en-US" altLang="zh-CN" u="none" dirty="0">
                <a:solidFill>
                  <a:srgbClr val="008000"/>
                </a:solidFill>
                <a:latin typeface="方正大黑简体" panose="03000509000000000000" pitchFamily="65" charset="-122"/>
                <a:ea typeface="方正大黑简体" panose="03000509000000000000" pitchFamily="65" charset="-122"/>
              </a:rPr>
              <a:t>RSA</a:t>
            </a:r>
            <a:endParaRPr lang="zh-CN" altLang="en-US" u="none" dirty="0">
              <a:solidFill>
                <a:srgbClr val="008000"/>
              </a:solidFill>
              <a:latin typeface="方正大黑简体" panose="03000509000000000000" pitchFamily="65" charset="-122"/>
              <a:ea typeface="方正大黑简体" panose="03000509000000000000" pitchFamily="65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-108520" y="-60861"/>
            <a:ext cx="9252520" cy="1124930"/>
            <a:chOff x="-108520" y="-63388"/>
            <a:chExt cx="9252520" cy="1124930"/>
          </a:xfrm>
        </p:grpSpPr>
        <p:sp>
          <p:nvSpPr>
            <p:cNvPr id="9" name="矩形 8"/>
            <p:cNvSpPr/>
            <p:nvPr userDrawn="1"/>
          </p:nvSpPr>
          <p:spPr bwMode="auto">
            <a:xfrm>
              <a:off x="0" y="656693"/>
              <a:ext cx="9144000" cy="216024"/>
            </a:xfrm>
            <a:prstGeom prst="rect">
              <a:avLst/>
            </a:prstGeom>
            <a:solidFill>
              <a:srgbClr val="3399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5pPr>
              <a:lvl6pPr marL="22860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6pPr>
              <a:lvl7pPr marL="27432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7pPr>
              <a:lvl8pPr marL="32004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8pPr>
              <a:lvl9pPr marL="3657600" algn="l" defTabSz="914400" rtl="0" eaLnBrk="1" latinLnBrk="0" hangingPunct="1">
                <a:defRPr sz="2800" b="1" u="sng" kern="1200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defRPr>
              </a:lvl9pPr>
            </a:lstStyle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520" y="-63388"/>
              <a:ext cx="1124930" cy="112493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7.png"/><Relationship Id="rId20" Type="http://schemas.openxmlformats.org/officeDocument/2006/relationships/image" Target="../media/image6.GI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5.GIF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4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65163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7754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31988"/>
            <a:ext cx="8229600" cy="4710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hlink"/>
        </a:buClr>
        <a:buSzPct val="90000"/>
        <a:buFontTx/>
        <a:buBlip>
          <a:blip r:embed="rId19"/>
        </a:buBlip>
        <a:defRPr sz="32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rgbClr val="009900"/>
        </a:buClr>
        <a:buFont typeface="Wingdings" panose="05000000000000000000" pitchFamily="2" charset="2"/>
        <a:buChar char="l"/>
        <a:defRPr sz="28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accent2"/>
        </a:buClr>
        <a:buSzPct val="90000"/>
        <a:buFontTx/>
        <a:buBlip>
          <a:blip r:embed="rId20"/>
        </a:buBlip>
        <a:defRPr sz="24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har char="–"/>
        <a:defRPr sz="20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120000"/>
        </a:lnSpc>
        <a:spcBef>
          <a:spcPts val="6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21"/>
        </a:buBlip>
        <a:defRPr sz="2000" b="1">
          <a:solidFill>
            <a:schemeClr val="accent4">
              <a:lumMod val="10000"/>
            </a:schemeClr>
          </a:solidFill>
          <a:effectLst/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21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21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21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21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0.jpeg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5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9.xml"/><Relationship Id="rId7" Type="http://schemas.openxmlformats.org/officeDocument/2006/relationships/image" Target="../media/image18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7.bin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1.wmf"/><Relationship Id="rId1" Type="http://schemas.openxmlformats.org/officeDocument/2006/relationships/oleObject" Target="../embeddings/oleObject11.bin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12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43.wmf"/><Relationship Id="rId15" Type="http://schemas.openxmlformats.org/officeDocument/2006/relationships/notesSlide" Target="../notesSlides/notesSlide57.xml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14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13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8.emf"/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"/>
          <p:cNvSpPr txBox="1">
            <a:spLocks noRot="1" noChangeArrowheads="1"/>
          </p:cNvSpPr>
          <p:nvPr/>
        </p:nvSpPr>
        <p:spPr>
          <a:xfrm>
            <a:off x="457200" y="1238220"/>
            <a:ext cx="8229600" cy="48240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hlink"/>
              </a:buClr>
              <a:buSzPct val="90000"/>
              <a:buFontTx/>
              <a:buBlip>
                <a:blip r:embed="rId1"/>
              </a:buBlip>
              <a:defRPr/>
            </a:pPr>
            <a:r>
              <a:rPr lang="zh-CN" altLang="en-US" sz="2800" b="1" kern="0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公钥密码</a:t>
            </a:r>
            <a:endParaRPr lang="en-US" altLang="zh-CN" sz="2800" b="1" kern="0" dirty="0">
              <a:solidFill>
                <a:schemeClr val="accent4">
                  <a:lumMod val="1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17" y="1880828"/>
            <a:ext cx="6949968" cy="39369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 bwMode="auto">
          <a:xfrm>
            <a:off x="2466364" y="4761148"/>
            <a:ext cx="3708412" cy="1050502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Picture 6" descr="E:\图片\43369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0800000">
            <a:off x="1505522" y="5044877"/>
            <a:ext cx="766773" cy="766773"/>
          </a:xfrm>
          <a:prstGeom prst="rect">
            <a:avLst/>
          </a:prstGeom>
          <a:noFill/>
        </p:spPr>
      </p:pic>
      <p:pic>
        <p:nvPicPr>
          <p:cNvPr id="16" name="Picture 7" descr="E:\图片\u=777094055,1475318978&amp;fm=90&amp;gp=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6350882" y="4929970"/>
            <a:ext cx="803286" cy="8032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7931224" cy="4824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）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m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不互素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dirty="0"/>
                  <a:t>此时，</a:t>
                </a:r>
                <a:r>
                  <a:rPr lang="en-US" altLang="zh-CN" sz="2800" dirty="0" err="1"/>
                  <a:t>gcd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m</a:t>
                </a:r>
                <a:r>
                  <a:rPr lang="en-US" altLang="zh-CN" sz="2800" dirty="0"/>
                  <a:t>, 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800" dirty="0"/>
                  <a:t>1, </a:t>
                </a:r>
                <a:r>
                  <a:rPr lang="zh-CN" altLang="en-US" sz="2800" dirty="0"/>
                  <a:t>由于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pq</a:t>
                </a:r>
                <a:r>
                  <a:rPr lang="zh-CN" altLang="en-US" sz="2800" dirty="0"/>
                  <a:t>，根据假设，</a:t>
                </a:r>
                <a:r>
                  <a:rPr lang="en-US" altLang="zh-CN" sz="2800" i="1" dirty="0"/>
                  <a:t>m</a:t>
                </a:r>
                <a:r>
                  <a:rPr lang="zh-CN" altLang="en-US" sz="2800" dirty="0"/>
                  <a:t>和</a:t>
                </a:r>
                <a:r>
                  <a:rPr lang="en-US" altLang="zh-CN" sz="2800" i="1" dirty="0"/>
                  <a:t>n</a:t>
                </a:r>
                <a:r>
                  <a:rPr lang="zh-CN" altLang="en-US" sz="2800" dirty="0"/>
                  <a:t>必有公因子</a:t>
                </a:r>
                <a:r>
                  <a:rPr lang="en-US" altLang="zh-CN" sz="2800" i="1" dirty="0"/>
                  <a:t>p</a:t>
                </a:r>
                <a:r>
                  <a:rPr lang="zh-CN" altLang="en-US" sz="2800" dirty="0"/>
                  <a:t>或</a:t>
                </a:r>
                <a:r>
                  <a:rPr lang="en-US" altLang="zh-CN" sz="2800" i="1" dirty="0"/>
                  <a:t>q</a:t>
                </a:r>
                <a:r>
                  <a:rPr lang="zh-CN" altLang="en-US" sz="2800" dirty="0"/>
                  <a:t>，不妨设</a:t>
                </a:r>
                <a:r>
                  <a:rPr lang="en-US" altLang="zh-CN" sz="2800" i="1" dirty="0"/>
                  <a:t>m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ip</a:t>
                </a:r>
                <a:r>
                  <a:rPr lang="en-US" altLang="zh-CN" sz="2800" dirty="0"/>
                  <a:t>(0&lt;</a:t>
                </a:r>
                <a:r>
                  <a:rPr lang="en-US" altLang="zh-CN" sz="2800" i="1" dirty="0" err="1"/>
                  <a:t>i</a:t>
                </a:r>
                <a:r>
                  <a:rPr lang="en-US" altLang="zh-CN" sz="2800" dirty="0"/>
                  <a:t>&lt;</a:t>
                </a:r>
                <a:r>
                  <a:rPr lang="en-US" altLang="zh-CN" sz="2800" i="1" dirty="0"/>
                  <a:t>q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，此时必有</a:t>
                </a:r>
                <a:endParaRPr lang="en-US" altLang="zh-CN" sz="2800" dirty="0"/>
              </a:p>
              <a:p>
                <a:pPr marL="0" indent="0" algn="ctr">
                  <a:buNone/>
                </a:pPr>
                <a:r>
                  <a:rPr lang="en-US" altLang="zh-CN" sz="2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gcd</a:t>
                </a:r>
                <a:r>
                  <a:rPr lang="en-US" altLang="zh-CN" sz="2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(</a:t>
                </a:r>
                <a:r>
                  <a:rPr lang="en-US" altLang="zh-CN" sz="2800" i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m</a:t>
                </a:r>
                <a:r>
                  <a:rPr lang="en-US" altLang="zh-CN" sz="2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,</a:t>
                </a:r>
                <a:r>
                  <a:rPr lang="en-US" altLang="zh-CN" sz="2800" i="1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q</a:t>
                </a:r>
                <a:r>
                  <a:rPr lang="en-US" altLang="zh-CN" sz="2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)=1</a:t>
                </a:r>
                <a:endParaRPr lang="en-US" altLang="zh-CN" sz="2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800" dirty="0"/>
                  <a:t>如不然，假设</a:t>
                </a:r>
                <a:r>
                  <a:rPr lang="en-US" altLang="zh-CN" sz="2800" dirty="0" err="1"/>
                  <a:t>gcd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 err="1"/>
                  <a:t>m</a:t>
                </a:r>
                <a:r>
                  <a:rPr lang="en-US" altLang="zh-CN" sz="2800" dirty="0" err="1"/>
                  <a:t>,</a:t>
                </a:r>
                <a:r>
                  <a:rPr lang="en-US" altLang="zh-CN" sz="2800" i="1" dirty="0" err="1"/>
                  <a:t>q</a:t>
                </a:r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800" dirty="0"/>
                  <a:t>1</a:t>
                </a:r>
                <a:r>
                  <a:rPr lang="zh-CN" altLang="en-US" sz="2800" dirty="0"/>
                  <a:t>，即</a:t>
                </a:r>
                <a:r>
                  <a:rPr lang="en-US" altLang="zh-CN" sz="2800" dirty="0" err="1"/>
                  <a:t>gcd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 err="1"/>
                  <a:t>ip</a:t>
                </a:r>
                <a:r>
                  <a:rPr lang="en-US" altLang="zh-CN" sz="2800" dirty="0" err="1"/>
                  <a:t>,</a:t>
                </a:r>
                <a:r>
                  <a:rPr lang="en-US" altLang="zh-CN" sz="2800" i="1" dirty="0" err="1"/>
                  <a:t>q</a:t>
                </a:r>
                <a:r>
                  <a:rPr lang="en-US" altLang="zh-CN" sz="2800" dirty="0"/>
                  <a:t>)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800" dirty="0"/>
                  <a:t>1</a:t>
                </a:r>
                <a:r>
                  <a:rPr lang="zh-CN" altLang="en-US" sz="2800" dirty="0"/>
                  <a:t>。由于</a:t>
                </a:r>
                <a:r>
                  <a:rPr lang="en-US" altLang="zh-CN" sz="2800" i="1" dirty="0"/>
                  <a:t>p</a:t>
                </a:r>
                <a:r>
                  <a:rPr lang="zh-CN" altLang="en-US" sz="2800" dirty="0"/>
                  <a:t>和</a:t>
                </a:r>
                <a:r>
                  <a:rPr lang="en-US" altLang="zh-CN" sz="2800" i="1" dirty="0"/>
                  <a:t>q</a:t>
                </a:r>
                <a:r>
                  <a:rPr lang="zh-CN" altLang="en-US" sz="2800" dirty="0"/>
                  <a:t>都是素数，因此</a:t>
                </a:r>
                <a:r>
                  <a:rPr lang="en-US" altLang="zh-CN" sz="2800" i="1" dirty="0" err="1"/>
                  <a:t>i</a:t>
                </a:r>
                <a:r>
                  <a:rPr lang="zh-CN" altLang="en-US" sz="2800" dirty="0"/>
                  <a:t>必然和</a:t>
                </a:r>
                <a:r>
                  <a:rPr lang="en-US" altLang="zh-CN" sz="2800" i="1" dirty="0"/>
                  <a:t>q</a:t>
                </a:r>
                <a:r>
                  <a:rPr lang="zh-CN" altLang="en-US" sz="2800" dirty="0"/>
                  <a:t>有公因子，假设</a:t>
                </a:r>
                <a:r>
                  <a:rPr lang="en-US" altLang="zh-CN" sz="2800" i="1" dirty="0" err="1"/>
                  <a:t>i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sq</a:t>
                </a:r>
                <a:r>
                  <a:rPr lang="en-US" altLang="zh-CN" sz="2800" dirty="0"/>
                  <a:t>(</a:t>
                </a:r>
                <a:r>
                  <a:rPr lang="en-US" altLang="zh-CN" sz="2800" i="1" dirty="0"/>
                  <a:t>s</a:t>
                </a:r>
                <a:r>
                  <a:rPr lang="en-US" altLang="zh-CN" sz="2800" dirty="0"/>
                  <a:t>&gt;1)</a:t>
                </a:r>
                <a:r>
                  <a:rPr lang="zh-CN" altLang="en-US" sz="2800" dirty="0"/>
                  <a:t>，则</a:t>
                </a:r>
                <a:r>
                  <a:rPr lang="en-US" altLang="zh-CN" sz="2800" i="1" dirty="0"/>
                  <a:t>m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spq</a:t>
                </a:r>
                <a:r>
                  <a:rPr lang="en-US" altLang="zh-CN" sz="2800" dirty="0"/>
                  <a:t>&gt;</a:t>
                </a:r>
                <a:r>
                  <a:rPr lang="en-US" altLang="zh-CN" sz="2800" i="1" dirty="0"/>
                  <a:t>n</a:t>
                </a:r>
                <a:r>
                  <a:rPr lang="en-US" altLang="zh-CN" sz="2800" dirty="0"/>
                  <a:t>=</a:t>
                </a:r>
                <a:r>
                  <a:rPr lang="en-US" altLang="zh-CN" sz="2800" i="1" dirty="0" err="1"/>
                  <a:t>pq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矛盾！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7931224" cy="4824000"/>
              </a:xfrm>
              <a:blipFill rotWithShape="1">
                <a:blip r:embed="rId1"/>
                <a:stretch>
                  <a:fillRect l="-7" t="-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不互素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因为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m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q</a:t>
            </a:r>
            <a:r>
              <a:rPr lang="en-US" altLang="zh-CN" sz="2800" dirty="0"/>
              <a:t>)=1</a:t>
            </a:r>
            <a:r>
              <a:rPr lang="zh-CN" altLang="en-US" sz="2800" dirty="0"/>
              <a:t>，根据欧拉定理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因此，                         ，两边同时乘以</a:t>
            </a:r>
            <a:r>
              <a:rPr lang="en-US" altLang="zh-CN" sz="2800" i="1" dirty="0"/>
              <a:t>m</a:t>
            </a:r>
            <a:r>
              <a:rPr lang="en-US" altLang="zh-CN" sz="2800" dirty="0"/>
              <a:t>=</a:t>
            </a:r>
            <a:r>
              <a:rPr lang="en-US" altLang="zh-CN" sz="2800" i="1" dirty="0" err="1"/>
              <a:t>ip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848" y="3140432"/>
            <a:ext cx="2664296" cy="564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1" y="2527318"/>
            <a:ext cx="2438793" cy="54120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84780"/>
            <a:ext cx="3564395" cy="57177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063" y="4219505"/>
            <a:ext cx="2893873" cy="61311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656" y="4796616"/>
            <a:ext cx="2412268" cy="5812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396" y="5431212"/>
            <a:ext cx="4832692" cy="58984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8104" y="5408684"/>
            <a:ext cx="3461346" cy="544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532" y="1232756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加解密中的模幂运算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模幂运算</a:t>
            </a:r>
            <a:r>
              <a:rPr lang="en-US" altLang="zh-CN" dirty="0"/>
              <a:t>: </a:t>
            </a:r>
            <a:r>
              <a:rPr lang="zh-CN" altLang="en-US" dirty="0"/>
              <a:t>加密 </a:t>
            </a:r>
            <a:r>
              <a:rPr lang="en-US" altLang="zh-CN" i="1" dirty="0"/>
              <a:t>c </a:t>
            </a:r>
            <a:r>
              <a:rPr lang="en-US" altLang="zh-CN" dirty="0"/>
              <a:t>≡ </a:t>
            </a:r>
            <a:r>
              <a:rPr lang="en-US" altLang="zh-CN" i="1" dirty="0"/>
              <a:t>m</a:t>
            </a:r>
            <a:r>
              <a:rPr lang="en-US" altLang="zh-CN" i="1" baseline="30000" dirty="0"/>
              <a:t>e</a:t>
            </a:r>
            <a:r>
              <a:rPr lang="en-US" altLang="zh-CN" dirty="0"/>
              <a:t> mod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解密</a:t>
            </a:r>
            <a:r>
              <a:rPr lang="en-US" altLang="zh-CN" i="1" dirty="0"/>
              <a:t>m</a:t>
            </a:r>
            <a:r>
              <a:rPr lang="en-US" altLang="zh-CN" dirty="0"/>
              <a:t> ≡ </a:t>
            </a:r>
            <a:r>
              <a:rPr lang="en-US" altLang="zh-CN" i="1" dirty="0" err="1"/>
              <a:t>c</a:t>
            </a:r>
            <a:r>
              <a:rPr lang="en-US" altLang="zh-CN" i="1" baseline="30000" dirty="0" err="1"/>
              <a:t>d</a:t>
            </a:r>
            <a:r>
              <a:rPr lang="en-US" altLang="zh-CN" dirty="0"/>
              <a:t> mod </a:t>
            </a:r>
            <a:r>
              <a:rPr lang="en-US" altLang="zh-CN" i="1" dirty="0"/>
              <a:t>n</a:t>
            </a:r>
            <a:endParaRPr lang="zh-CN" altLang="en-US" i="1" dirty="0"/>
          </a:p>
          <a:p>
            <a:pPr lvl="1">
              <a:buFont typeface="Wingdings" panose="05000000000000000000" pitchFamily="2" charset="2"/>
              <a:buChar char="ê"/>
            </a:pPr>
            <a:r>
              <a:rPr lang="zh-CN" altLang="zh-CN" dirty="0"/>
              <a:t>模运算的</a:t>
            </a:r>
            <a:r>
              <a:rPr lang="zh-CN" altLang="en-US" dirty="0"/>
              <a:t>下列</a:t>
            </a:r>
            <a:r>
              <a:rPr lang="zh-CN" altLang="zh-CN" dirty="0"/>
              <a:t>性质</a:t>
            </a:r>
            <a:r>
              <a:rPr lang="zh-CN" altLang="en-US" dirty="0"/>
              <a:t>使模幂计算切实可行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zh-CN" sz="2400" dirty="0"/>
              <a:t>(</a:t>
            </a:r>
            <a:r>
              <a:rPr lang="zh-CN" altLang="zh-CN" sz="2400" i="1" dirty="0"/>
              <a:t>a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zh-CN" altLang="zh-CN" sz="2400" i="1" dirty="0"/>
              <a:t>b</a:t>
            </a:r>
            <a:r>
              <a:rPr lang="zh-CN" altLang="zh-CN" sz="2400" dirty="0"/>
              <a:t>) mod </a:t>
            </a:r>
            <a:r>
              <a:rPr lang="zh-CN" altLang="zh-CN" sz="2400" i="1" dirty="0"/>
              <a:t>n</a:t>
            </a:r>
            <a:r>
              <a:rPr lang="zh-CN" altLang="en-US" sz="2400" dirty="0"/>
              <a:t> </a:t>
            </a:r>
            <a:r>
              <a:rPr lang="zh-CN" altLang="zh-CN" sz="2400" dirty="0"/>
              <a:t>=</a:t>
            </a:r>
            <a:r>
              <a:rPr lang="zh-CN" altLang="en-US" sz="2400" dirty="0"/>
              <a:t> </a:t>
            </a:r>
            <a:r>
              <a:rPr lang="zh-CN" altLang="zh-CN" sz="2400" dirty="0"/>
              <a:t>[(</a:t>
            </a:r>
            <a:r>
              <a:rPr lang="zh-CN" altLang="zh-CN" sz="2400" i="1" dirty="0"/>
              <a:t>a</a:t>
            </a:r>
            <a:r>
              <a:rPr lang="zh-CN" altLang="zh-CN" sz="2400" dirty="0"/>
              <a:t> mod </a:t>
            </a:r>
            <a:r>
              <a:rPr lang="zh-CN" altLang="zh-CN" sz="2400" i="1" dirty="0"/>
              <a:t>n</a:t>
            </a:r>
            <a:r>
              <a:rPr lang="zh-CN" altLang="zh-CN" sz="2400" dirty="0"/>
              <a:t>)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zh-CN" altLang="zh-CN" sz="2400" dirty="0"/>
              <a:t>(</a:t>
            </a:r>
            <a:r>
              <a:rPr lang="zh-CN" altLang="zh-CN" sz="2400" i="1" dirty="0"/>
              <a:t>b</a:t>
            </a:r>
            <a:r>
              <a:rPr lang="zh-CN" altLang="zh-CN" sz="2400" dirty="0"/>
              <a:t> mod </a:t>
            </a:r>
            <a:r>
              <a:rPr lang="zh-CN" altLang="zh-CN" sz="2400" i="1" dirty="0"/>
              <a:t>n</a:t>
            </a:r>
            <a:r>
              <a:rPr lang="zh-CN" altLang="zh-CN" sz="2400" dirty="0"/>
              <a:t>)] mod </a:t>
            </a:r>
            <a:r>
              <a:rPr lang="zh-CN" altLang="zh-CN" sz="2400" i="1" dirty="0"/>
              <a:t>n</a:t>
            </a:r>
            <a:endParaRPr lang="zh-CN" altLang="en-US" sz="2400" i="1" dirty="0"/>
          </a:p>
          <a:p>
            <a:pPr marL="723900" lvl="1" indent="-273050">
              <a:buFont typeface="Wingdings" panose="05000000000000000000" pitchFamily="2" charset="2"/>
              <a:buChar char="ê"/>
            </a:pPr>
            <a:r>
              <a:rPr lang="zh-CN" altLang="en-US" dirty="0"/>
              <a:t>增加幂运算的效率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 </a:t>
            </a:r>
            <a:r>
              <a:rPr lang="zh-CN" altLang="en-US" sz="2400" dirty="0"/>
              <a:t>直接计算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16</a:t>
            </a:r>
            <a:r>
              <a:rPr lang="en-US" altLang="zh-CN" sz="2400" dirty="0"/>
              <a:t> </a:t>
            </a:r>
            <a:r>
              <a:rPr lang="zh-CN" altLang="en-US" sz="2400" dirty="0"/>
              <a:t>需</a:t>
            </a:r>
            <a:r>
              <a:rPr lang="en-US" altLang="zh-CN" sz="2400" dirty="0"/>
              <a:t>15</a:t>
            </a:r>
            <a:r>
              <a:rPr lang="zh-CN" altLang="en-US" sz="2400" dirty="0"/>
              <a:t>次乘法，若重复对每个部分结果做平方运算，即求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, 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, 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,  </a:t>
            </a:r>
            <a:r>
              <a:rPr lang="en-US" altLang="zh-CN" sz="2400" i="1" dirty="0"/>
              <a:t>x</a:t>
            </a:r>
            <a:r>
              <a:rPr lang="en-US" altLang="zh-CN" sz="2400" baseline="30000" dirty="0"/>
              <a:t>16</a:t>
            </a:r>
            <a:r>
              <a:rPr lang="en-US" altLang="zh-CN" sz="2400" dirty="0"/>
              <a:t> </a:t>
            </a:r>
            <a:r>
              <a:rPr lang="zh-CN" altLang="en-US" sz="2400" dirty="0"/>
              <a:t>，则只需</a:t>
            </a:r>
            <a:r>
              <a:rPr lang="en-US" altLang="zh-CN" sz="2400" dirty="0"/>
              <a:t>4</a:t>
            </a:r>
            <a:r>
              <a:rPr lang="zh-CN" altLang="en-US" sz="2400" dirty="0"/>
              <a:t>次乘法</a:t>
            </a:r>
            <a:endParaRPr lang="zh-CN" altLang="en-US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ê"/>
            </a:pPr>
            <a:r>
              <a:rPr lang="zh-CN" altLang="en-US" dirty="0"/>
              <a:t>更一般的情况，用快速指数算法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465631" y="3717032"/>
            <a:ext cx="374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需要多少次乘法运算？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96752"/>
            <a:ext cx="8229600" cy="48240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zh-CN" altLang="en-US" sz="2800" dirty="0">
                <a:solidFill>
                  <a:srgbClr val="FF0000"/>
                </a:solidFill>
              </a:rPr>
              <a:t>快速指数算法</a:t>
            </a:r>
            <a:r>
              <a:rPr lang="en-US" altLang="zh-CN" sz="2800" dirty="0">
                <a:solidFill>
                  <a:srgbClr val="FF0000"/>
                </a:solidFill>
              </a:rPr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目标</a:t>
            </a:r>
            <a:endParaRPr lang="en-US" altLang="zh-CN" sz="2800" dirty="0"/>
          </a:p>
          <a:p>
            <a:pPr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400" dirty="0"/>
              <a:t>快速求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i="1" baseline="30000" dirty="0"/>
              <a:t>j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zh-CN" altLang="en-US" sz="2400" dirty="0"/>
              <a:t>，其中</a:t>
            </a:r>
            <a:r>
              <a:rPr lang="en-US" altLang="zh-CN" sz="2400" i="1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i="1" dirty="0"/>
              <a:t>j</a:t>
            </a:r>
            <a:r>
              <a:rPr lang="zh-CN" altLang="en-US" sz="2400" dirty="0"/>
              <a:t>是正整数</a:t>
            </a:r>
            <a:endParaRPr lang="zh-CN" altLang="en-US" sz="2400" dirty="0"/>
          </a:p>
          <a:p>
            <a:pPr lvl="1"/>
            <a:r>
              <a:rPr lang="en-US" altLang="zh-CN" sz="2400" dirty="0"/>
              <a:t> </a:t>
            </a:r>
            <a:r>
              <a:rPr lang="en-US" altLang="zh-CN" sz="2400" i="1" dirty="0"/>
              <a:t>j</a:t>
            </a:r>
            <a:r>
              <a:rPr lang="en-US" altLang="zh-CN" sz="2400" dirty="0"/>
              <a:t> = 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k</a:t>
            </a:r>
            <a:r>
              <a:rPr lang="en-US" altLang="zh-CN" sz="2400" dirty="0"/>
              <a:t>+</a:t>
            </a:r>
            <a:r>
              <a:rPr lang="en-US" altLang="zh-CN" sz="2400" i="1" dirty="0"/>
              <a:t>b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2</a:t>
            </a:r>
            <a:r>
              <a:rPr lang="en-US" altLang="zh-CN" sz="2400" i="1" baseline="30000" dirty="0"/>
              <a:t>k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+…+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+</a:t>
            </a:r>
            <a:r>
              <a:rPr lang="en-US" altLang="zh-CN" sz="2400" i="1" dirty="0"/>
              <a:t>b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0</a:t>
            </a:r>
            <a:endParaRPr lang="zh-CN" altLang="en-US" sz="2400" baseline="-25000" dirty="0"/>
          </a:p>
          <a:p>
            <a:pPr lvl="1">
              <a:buNone/>
            </a:pP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buNone/>
            </a:pPr>
            <a:endParaRPr lang="en-US" altLang="zh-CN" sz="2400" dirty="0"/>
          </a:p>
          <a:p>
            <a:pPr marL="177800" lvl="1" indent="0">
              <a:spcBef>
                <a:spcPts val="3000"/>
              </a:spcBef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/>
              <a:t>19=1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4</a:t>
            </a:r>
            <a:r>
              <a:rPr lang="en-US" altLang="zh-CN" sz="2400" dirty="0"/>
              <a:t>+0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+0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+1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+1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0</a:t>
            </a:r>
            <a:endParaRPr lang="en-US" altLang="zh-CN" sz="2400" baseline="30000" dirty="0"/>
          </a:p>
          <a:p>
            <a:pPr lvl="1">
              <a:buNone/>
            </a:pPr>
            <a:r>
              <a:rPr lang="en-US" altLang="zh-CN" sz="2400" i="1" dirty="0"/>
              <a:t>a</a:t>
            </a:r>
            <a:r>
              <a:rPr lang="en-US" altLang="zh-CN" sz="2400" baseline="30000" dirty="0"/>
              <a:t>19</a:t>
            </a:r>
            <a:r>
              <a:rPr lang="en-US" altLang="zh-CN" sz="2400" dirty="0"/>
              <a:t> mod</a:t>
            </a:r>
            <a:r>
              <a:rPr lang="en-US" altLang="zh-CN" sz="2400" i="1" dirty="0"/>
              <a:t> n </a:t>
            </a:r>
            <a:r>
              <a:rPr lang="en-US" altLang="zh-CN" sz="2400" dirty="0"/>
              <a:t>=(((((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>
              <a:buNone/>
            </a:pPr>
            <a:r>
              <a:rPr lang="en-US" altLang="zh-CN" sz="2400" dirty="0"/>
              <a:t>   =(((((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r>
              <a:rPr lang="en-US" altLang="zh-CN" sz="2400" baseline="30000" dirty="0"/>
              <a:t>2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187450" y="3213100"/>
          <a:ext cx="6756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251200" imgH="482600" progId="Equation.DSMT4">
                  <p:embed/>
                </p:oleObj>
              </mc:Choice>
              <mc:Fallback>
                <p:oleObj name="Equation" r:id="rId1" imgW="3251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213100"/>
                        <a:ext cx="6756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>
              <a:spcAft>
                <a:spcPts val="1800"/>
              </a:spcAft>
              <a:buClr>
                <a:srgbClr val="86D1EC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快速指数算法</a:t>
            </a:r>
            <a:r>
              <a:rPr lang="en-US" altLang="zh-CN" sz="2800" dirty="0">
                <a:solidFill>
                  <a:srgbClr val="FF0000"/>
                </a:solidFill>
              </a:rPr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算法</a:t>
            </a:r>
            <a:endParaRPr lang="en-US" altLang="zh-CN" sz="2400" b="1" i="1" dirty="0">
              <a:effectLst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rgbClr val="00FF00"/>
              </a:buClr>
              <a:buNone/>
              <a:tabLst>
                <a:tab pos="177800" algn="l"/>
              </a:tabLst>
            </a:pP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   j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=0;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=1</a:t>
            </a:r>
            <a:r>
              <a:rPr lang="zh-CN" altLang="en-US" sz="2400" b="1" dirty="0">
                <a:effectLst/>
                <a:ea typeface="华文中宋" panose="02010600040101010101" pitchFamily="2" charset="-122"/>
              </a:rPr>
              <a:t>； </a:t>
            </a:r>
            <a:r>
              <a:rPr kumimoji="1" lang="en-US" altLang="zh-CN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  <a:ea typeface="华文中宋" panose="02010600040101010101" pitchFamily="2" charset="-122"/>
              </a:rPr>
              <a:t>// </a:t>
            </a:r>
            <a:r>
              <a:rPr kumimoji="1" lang="en-US" altLang="zh-CN" sz="2400" b="1" i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j</a:t>
            </a:r>
            <a:r>
              <a:rPr kumimoji="1" lang="zh-CN" alt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为幂指数，</a:t>
            </a:r>
            <a:r>
              <a:rPr kumimoji="1" lang="en-US" altLang="zh-CN" sz="2400" b="1" i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x</a:t>
            </a:r>
            <a:r>
              <a:rPr kumimoji="1" lang="zh-CN" alt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/>
              </a:rPr>
              <a:t>为模幂结果</a:t>
            </a:r>
            <a:endParaRPr lang="zh-CN" altLang="en-US" sz="2400" b="1" dirty="0">
              <a:solidFill>
                <a:schemeClr val="bg1">
                  <a:lumMod val="60000"/>
                  <a:lumOff val="40000"/>
                </a:schemeClr>
              </a:solidFill>
              <a:effectLst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   for  </a:t>
            </a:r>
            <a:r>
              <a:rPr lang="en-US" altLang="zh-CN" sz="2400" b="1" i="1" dirty="0" err="1">
                <a:effectLst/>
                <a:ea typeface="华文中宋" panose="02010600040101010101" pitchFamily="2" charset="-122"/>
              </a:rPr>
              <a:t>i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 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k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 down to 0 do 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   {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	        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j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 2 </a:t>
            </a:r>
            <a:r>
              <a:rPr lang="zh-CN" altLang="en-US" sz="2400" dirty="0">
                <a:sym typeface="Symbol" panose="05050102010706020507"/>
              </a:rPr>
              <a:t>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j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;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	       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=(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 </a:t>
            </a:r>
            <a:r>
              <a:rPr lang="zh-CN" altLang="en-US" sz="2400" dirty="0">
                <a:sym typeface="Symbol" panose="05050102010706020507"/>
              </a:rPr>
              <a:t>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) mod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n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;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	        if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b</a:t>
            </a:r>
            <a:r>
              <a:rPr lang="en-US" altLang="zh-CN" sz="2400" b="1" i="1" baseline="-25000" dirty="0">
                <a:effectLst/>
                <a:ea typeface="华文中宋" panose="02010600040101010101" pitchFamily="2" charset="-122"/>
              </a:rPr>
              <a:t>i 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=1 then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dirty="0">
                <a:ea typeface="华文中宋" panose="02010600040101010101" pitchFamily="2" charset="-122"/>
              </a:rPr>
              <a:t>        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 {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		          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j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j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+1;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		          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=(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 </a:t>
            </a:r>
            <a:r>
              <a:rPr lang="zh-CN" altLang="en-US" sz="2400" dirty="0">
                <a:sym typeface="Symbol" panose="05050102010706020507"/>
              </a:rPr>
              <a:t>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a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) mod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n  </a:t>
            </a:r>
            <a:endParaRPr lang="en-US" altLang="zh-CN" sz="2400" b="1" i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i="1" dirty="0">
                <a:ea typeface="华文中宋" panose="02010600040101010101" pitchFamily="2" charset="-122"/>
              </a:rPr>
              <a:t>         </a:t>
            </a: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}</a:t>
            </a:r>
            <a:endParaRPr lang="en-US" altLang="zh-CN" sz="2400" b="1" dirty="0">
              <a:effectLst/>
              <a:ea typeface="华文中宋" panose="02010600040101010101" pitchFamily="2" charset="-122"/>
            </a:endParaRPr>
          </a:p>
          <a:p>
            <a:pPr marL="355600" indent="-355600"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77800" algn="l"/>
              </a:tabLst>
            </a:pPr>
            <a:r>
              <a:rPr lang="en-US" altLang="zh-CN" sz="2400" b="1" dirty="0">
                <a:effectLst/>
                <a:ea typeface="华文中宋" panose="02010600040101010101" pitchFamily="2" charset="-122"/>
              </a:rPr>
              <a:t>    }    return </a:t>
            </a:r>
            <a:r>
              <a:rPr lang="en-US" altLang="zh-CN" sz="2400" b="1" i="1" dirty="0">
                <a:effectLst/>
                <a:ea typeface="华文中宋" panose="02010600040101010101" pitchFamily="2" charset="-122"/>
              </a:rPr>
              <a:t>x</a:t>
            </a:r>
            <a:endParaRPr lang="zh-CN" altLang="en-US" sz="2400" b="1" i="1" dirty="0">
              <a:effectLst/>
              <a:ea typeface="华文中宋" panose="02010600040101010101" pitchFamily="2" charset="-12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11760" y="584684"/>
          <a:ext cx="5807075" cy="152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7056000" imgH="17678400" progId="Equation.DSMT4">
                  <p:embed/>
                </p:oleObj>
              </mc:Choice>
              <mc:Fallback>
                <p:oleObj name="Equation" r:id="rId1" imgW="67056000" imgH="1767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84684"/>
                        <a:ext cx="5807075" cy="152876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85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</a:t>
            </a:r>
            <a:r>
              <a:rPr lang="zh-CN" altLang="en-US" sz="2800" dirty="0"/>
              <a:t>：用快速指数算法计算</a:t>
            </a:r>
            <a:r>
              <a:rPr lang="en-US" altLang="zh-CN" sz="2800" dirty="0"/>
              <a:t>7</a:t>
            </a:r>
            <a:r>
              <a:rPr lang="en-US" altLang="zh-CN" sz="2800" baseline="30000" dirty="0"/>
              <a:t>560</a:t>
            </a:r>
            <a:r>
              <a:rPr lang="en-US" altLang="zh-CN" sz="2800" dirty="0"/>
              <a:t> mod 561</a:t>
            </a:r>
            <a:endParaRPr lang="en-US" altLang="zh-CN" sz="2800" dirty="0"/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dirty="0"/>
              <a:t>解：</a:t>
            </a:r>
            <a:r>
              <a:rPr lang="en-US" altLang="zh-CN" dirty="0"/>
              <a:t>560</a:t>
            </a:r>
            <a:r>
              <a:rPr lang="en-US" altLang="zh-CN" baseline="-25000" dirty="0"/>
              <a:t>10</a:t>
            </a:r>
            <a:r>
              <a:rPr lang="en-US" altLang="zh-CN" dirty="0"/>
              <a:t> = 1000110000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 err="1"/>
              <a:t>i</a:t>
            </a:r>
            <a:r>
              <a:rPr lang="en-US" altLang="zh-CN" dirty="0"/>
              <a:t> = 9, 8, …, 0</a:t>
            </a:r>
            <a:endParaRPr lang="zh-CN" altLang="en-US" dirty="0"/>
          </a:p>
        </p:txBody>
      </p:sp>
      <p:graphicFrame>
        <p:nvGraphicFramePr>
          <p:cNvPr id="4" name="Group 3"/>
          <p:cNvGraphicFramePr/>
          <p:nvPr/>
        </p:nvGraphicFramePr>
        <p:xfrm>
          <a:off x="482544" y="3465004"/>
          <a:ext cx="8251937" cy="2224723"/>
        </p:xfrm>
        <a:graphic>
          <a:graphicData uri="http://schemas.openxmlformats.org/drawingml/2006/table">
            <a:tbl>
              <a:tblPr/>
              <a:tblGrid>
                <a:gridCol w="1058878"/>
                <a:gridCol w="718522"/>
                <a:gridCol w="719393"/>
                <a:gridCol w="719393"/>
                <a:gridCol w="719393"/>
                <a:gridCol w="719393"/>
                <a:gridCol w="719393"/>
                <a:gridCol w="719393"/>
                <a:gridCol w="719393"/>
                <a:gridCol w="719393"/>
                <a:gridCol w="719393"/>
              </a:tblGrid>
              <a:tr h="130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280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49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526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298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166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67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课堂练习</a:t>
            </a:r>
            <a:r>
              <a:rPr lang="zh-CN" altLang="en-US" sz="2800" dirty="0"/>
              <a:t>：用快速指数算法计算</a:t>
            </a:r>
            <a:r>
              <a:rPr lang="en-US" altLang="zh-CN" sz="2800" dirty="0"/>
              <a:t>3</a:t>
            </a:r>
            <a:r>
              <a:rPr lang="en-US" altLang="zh-CN" sz="2800" baseline="30000" dirty="0"/>
              <a:t>10</a:t>
            </a:r>
            <a:r>
              <a:rPr lang="en-US" altLang="zh-CN" sz="2800" dirty="0"/>
              <a:t> mod 19</a:t>
            </a:r>
            <a:endParaRPr lang="en-US" altLang="zh-CN" sz="2800" dirty="0"/>
          </a:p>
          <a:p>
            <a:pPr marL="0" lvl="1" indent="0">
              <a:spcBef>
                <a:spcPts val="1800"/>
              </a:spcBef>
              <a:buNone/>
            </a:pPr>
            <a:r>
              <a:rPr lang="zh-CN" altLang="en-US" dirty="0"/>
              <a:t>解：</a:t>
            </a:r>
            <a:r>
              <a:rPr lang="en-US" altLang="zh-CN" dirty="0"/>
              <a:t>10</a:t>
            </a:r>
            <a:r>
              <a:rPr lang="en-US" altLang="zh-CN" baseline="-25000" dirty="0"/>
              <a:t>10</a:t>
            </a:r>
            <a:r>
              <a:rPr lang="en-US" altLang="zh-CN" dirty="0"/>
              <a:t> = 1010</a:t>
            </a:r>
            <a:r>
              <a:rPr lang="en-US" altLang="zh-CN" baseline="-25000" dirty="0"/>
              <a:t>2</a:t>
            </a:r>
            <a:r>
              <a:rPr lang="en-US" altLang="zh-CN" dirty="0"/>
              <a:t> , </a:t>
            </a:r>
            <a:r>
              <a:rPr lang="en-US" altLang="zh-CN" i="1" dirty="0" err="1"/>
              <a:t>i</a:t>
            </a:r>
            <a:r>
              <a:rPr lang="en-US" altLang="zh-CN" dirty="0"/>
              <a:t> = 3, 2, 1, 0</a:t>
            </a:r>
            <a:endParaRPr lang="zh-CN" altLang="en-US" dirty="0"/>
          </a:p>
        </p:txBody>
      </p:sp>
      <p:graphicFrame>
        <p:nvGraphicFramePr>
          <p:cNvPr id="4" name="Group 3"/>
          <p:cNvGraphicFramePr/>
          <p:nvPr/>
        </p:nvGraphicFramePr>
        <p:xfrm>
          <a:off x="1895690" y="3284984"/>
          <a:ext cx="3936450" cy="2224723"/>
        </p:xfrm>
        <a:graphic>
          <a:graphicData uri="http://schemas.openxmlformats.org/drawingml/2006/table">
            <a:tbl>
              <a:tblPr/>
              <a:tblGrid>
                <a:gridCol w="1058878"/>
                <a:gridCol w="719393"/>
                <a:gridCol w="719393"/>
                <a:gridCol w="719393"/>
                <a:gridCol w="719393"/>
              </a:tblGrid>
              <a:tr h="1301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83568" y="112474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en-US" altLang="en-US" dirty="0" err="1">
                <a:solidFill>
                  <a:srgbClr val="FF0000"/>
                </a:solidFill>
              </a:rPr>
              <a:t>选两个保密的大素数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q</a:t>
            </a:r>
            <a:endParaRPr lang="en-US" altLang="zh-CN" dirty="0">
              <a:solidFill>
                <a:srgbClr val="FF0000"/>
              </a:solidFill>
            </a:endParaRPr>
          </a:p>
          <a:p>
            <a:pPr marL="971550" lvl="1" indent="-514350">
              <a:buClr>
                <a:schemeClr val="accent4">
                  <a:lumMod val="10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随机挑选期望大小的奇数</a:t>
            </a:r>
            <a:endParaRPr lang="zh-CN" altLang="en-US" dirty="0"/>
          </a:p>
          <a:p>
            <a:pPr marL="971550" lvl="1" indent="-514350">
              <a:buClr>
                <a:schemeClr val="accent4">
                  <a:lumMod val="10000"/>
                </a:schemeClr>
              </a:buClr>
              <a:buFont typeface="+mj-ea"/>
              <a:buAutoNum type="circleNumDbPlain"/>
            </a:pPr>
            <a:r>
              <a:rPr lang="zh-CN" altLang="en-US" dirty="0"/>
              <a:t>进行素性检验，若不是素数则回到①重新选择，直到找到为止</a:t>
            </a:r>
            <a:endParaRPr lang="zh-CN" altLang="en-US" dirty="0"/>
          </a:p>
          <a:p>
            <a:pPr lvl="2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dirty="0"/>
              <a:t>素性检验可采用概率检测法 </a:t>
            </a:r>
            <a:endParaRPr lang="zh-CN" altLang="en-US" sz="2800" dirty="0"/>
          </a:p>
          <a:p>
            <a:pPr lvl="2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2800" dirty="0">
                <a:solidFill>
                  <a:srgbClr val="000000"/>
                </a:solidFill>
              </a:rPr>
              <a:t>Miller-Rabin</a:t>
            </a:r>
            <a:r>
              <a:rPr lang="zh-CN" altLang="en-US" sz="2800" dirty="0">
                <a:solidFill>
                  <a:srgbClr val="000000"/>
                </a:solidFill>
              </a:rPr>
              <a:t>素数测试法</a:t>
            </a:r>
            <a:endParaRPr lang="zh-CN" altLang="en-US" sz="2800" dirty="0">
              <a:solidFill>
                <a:srgbClr val="000000"/>
              </a:solidFill>
            </a:endParaRPr>
          </a:p>
          <a:p>
            <a:pPr lvl="2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2800" dirty="0"/>
              <a:t>Fermat</a:t>
            </a:r>
            <a:r>
              <a:rPr lang="zh-CN" altLang="en-US" sz="2800" dirty="0"/>
              <a:t>素数测试法</a:t>
            </a:r>
            <a:endParaRPr lang="zh-CN" altLang="en-US" sz="2800" dirty="0"/>
          </a:p>
          <a:p>
            <a:pPr lvl="2">
              <a:lnSpc>
                <a:spcPct val="100000"/>
              </a:lnSpc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2800" dirty="0" err="1"/>
              <a:t>Solovay-Strassen</a:t>
            </a:r>
            <a:r>
              <a:rPr lang="zh-CN" altLang="en-US" sz="2800" dirty="0"/>
              <a:t>素数测试法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1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4771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143508" y="980728"/>
                <a:ext cx="9109012" cy="5508612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2. Miller-Rabin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素数测试法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为素数，则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1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则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marL="450215" lvl="1" indent="0">
                  <a:buClr>
                    <a:schemeClr val="bg1">
                      <a:lumMod val="60000"/>
                      <a:lumOff val="4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)⋯(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如果</a:t>
                </a:r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</a:rPr>
                  <a:t>为素数，则</a:t>
                </a:r>
                <a:endParaRPr lang="en-US" altLang="zh-CN" sz="2400" dirty="0">
                  <a:solidFill>
                    <a:srgbClr val="000000"/>
                  </a:solidFill>
                </a:endParaRPr>
              </a:p>
              <a:p>
                <a:pPr marL="450215" lvl="1" indent="0">
                  <a:buClr>
                    <a:schemeClr val="bg1">
                      <a:lumMod val="60000"/>
                      <a:lumOff val="40000"/>
                    </a:schemeClr>
                  </a:buCl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≡±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或存在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≢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≢−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 （任意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）则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一定为合数。</a:t>
                </a:r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4477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08" y="980728"/>
                <a:ext cx="9109012" cy="5508612"/>
              </a:xfrm>
              <a:blipFill rotWithShape="1">
                <a:blip r:embed="rId1"/>
                <a:stretch>
                  <a:fillRect l="-7" t="-5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4771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431540" y="1016732"/>
                <a:ext cx="8496944" cy="5508612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2. Miller-Rabin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素数测试法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注意到如果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，则一定有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≢−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，对于任意的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对于一个</a:t>
                </a:r>
                <a:r>
                  <a:rPr lang="zh-CN" altLang="en-US" dirty="0">
                    <a:solidFill>
                      <a:srgbClr val="FF3B3B"/>
                    </a:solidFill>
                  </a:rPr>
                  <a:t>合数，能够通过上述检测的概率小于等于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>
                    <a:solidFill>
                      <a:srgbClr val="000000"/>
                    </a:solidFill>
                  </a:rPr>
                  <a:t>对一个数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进行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</a:rPr>
                  <a:t>次实验，如果均返回素数，则改数为素数的概率不小于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en-US" altLang="zh-CN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54477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016732"/>
                <a:ext cx="8496944" cy="5508612"/>
              </a:xfrm>
              <a:blipFill rotWithShape="1">
                <a:blip r:embed="rId1"/>
                <a:stretch>
                  <a:fillRect l="-4" t="-2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7875" y="2584494"/>
            <a:ext cx="4929256" cy="2670156"/>
            <a:chOff x="3294" y="551040"/>
            <a:chExt cx="1992850" cy="4597913"/>
          </a:xfrm>
        </p:grpSpPr>
        <p:sp>
          <p:nvSpPr>
            <p:cNvPr id="3" name="矩形 2"/>
            <p:cNvSpPr/>
            <p:nvPr/>
          </p:nvSpPr>
          <p:spPr>
            <a:xfrm>
              <a:off x="34704" y="684893"/>
              <a:ext cx="1961440" cy="44640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（一）</a:t>
              </a:r>
              <a:r>
                <a:rPr lang="en-US" altLang="zh-CN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算法描述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（二）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算法安全性基础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（三）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算法证明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（四）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算法的有效实现</a:t>
              </a:r>
              <a:endParaRPr lang="en-US" altLang="zh-CN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（五）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算法的安全性</a:t>
              </a:r>
              <a:endParaRPr lang="en-US" altLang="zh-CN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zh-CN" altLang="en-US" sz="2400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5083182" y="1708179"/>
            <a:ext cx="4052943" cy="876313"/>
            <a:chOff x="4520238" y="1681235"/>
            <a:chExt cx="1753199" cy="758627"/>
          </a:xfrm>
        </p:grpSpPr>
        <p:sp>
          <p:nvSpPr>
            <p:cNvPr id="6" name="矩形 5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二、公钥密码算法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ElGamal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28"/>
          <p:cNvGrpSpPr/>
          <p:nvPr/>
        </p:nvGrpSpPr>
        <p:grpSpPr>
          <a:xfrm>
            <a:off x="5083182" y="2589201"/>
            <a:ext cx="4125969" cy="2665449"/>
            <a:chOff x="4511509" y="2229985"/>
            <a:chExt cx="2056085" cy="4112153"/>
          </a:xfrm>
        </p:grpSpPr>
        <p:sp>
          <p:nvSpPr>
            <p:cNvPr id="9" name="矩形 8"/>
            <p:cNvSpPr/>
            <p:nvPr/>
          </p:nvSpPr>
          <p:spPr>
            <a:xfrm>
              <a:off x="4529670" y="2344788"/>
              <a:ext cx="1980803" cy="39973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4511509" y="222998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（一）离散对数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（二）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ElGamal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算法描述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56284" y="1676376"/>
            <a:ext cx="4381560" cy="8763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二、分组密码的工作模式</a:t>
            </a:r>
            <a:endParaRPr lang="zh-CN" altLang="en-US" u="none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endParaRPr lang="zh-CN" altLang="en-US" sz="2800" b="1" u="none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25"/>
          <p:cNvGrpSpPr/>
          <p:nvPr/>
        </p:nvGrpSpPr>
        <p:grpSpPr>
          <a:xfrm>
            <a:off x="86211" y="1712888"/>
            <a:ext cx="4960458" cy="876313"/>
            <a:chOff x="4520238" y="1681235"/>
            <a:chExt cx="1778820" cy="758627"/>
          </a:xfrm>
        </p:grpSpPr>
        <p:sp>
          <p:nvSpPr>
            <p:cNvPr id="13" name="矩形 12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4520238" y="1681235"/>
              <a:ext cx="1778820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、公钥密码算法</a:t>
              </a:r>
              <a:r>
                <a:rPr lang="en-US" altLang="zh-CN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44771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431540" y="1016732"/>
                <a:ext cx="8496944" cy="5508612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2. Miller-Rabin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素数测试法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ts val="1000"/>
                  </a:lnSpc>
                  <a:spcAft>
                    <a:spcPts val="1800"/>
                  </a:spcAft>
                  <a:buNone/>
                </a:pPr>
                <a:r>
                  <a:rPr lang="en-US" altLang="zh-CN" sz="2000" dirty="0"/>
                  <a:t>Input: odd integer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endParaRPr lang="en-US" altLang="zh-CN" sz="2000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1- find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altLang="zh-CN" sz="2000" dirty="0"/>
                  <a:t> odd and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000" dirty="0"/>
                  <a:t> so that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2- Choose</a:t>
                </a:r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r>
                  <a:rPr lang="en-US" altLang="zh-CN" sz="2000" dirty="0"/>
                  <a:t>randomly, 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endParaRPr lang="en-US" altLang="zh-CN" sz="2000" dirty="0">
                  <a:solidFill>
                    <a:srgbClr val="FF3B3B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3-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3B3B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sup>
                    </m:sSup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endParaRPr lang="en-US" altLang="zh-CN" sz="2000" dirty="0">
                  <a:solidFill>
                    <a:srgbClr val="FF3B3B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4- if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r>
                  <a:rPr lang="en-US" altLang="zh-CN" sz="2000" dirty="0"/>
                  <a:t>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3B3B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solidFill>
                      <a:srgbClr val="FF3B3B"/>
                    </a:solidFill>
                  </a:rPr>
                  <a:t> </a:t>
                </a:r>
                <a:r>
                  <a:rPr lang="en-US" altLang="zh-CN" sz="2000" dirty="0"/>
                  <a:t>return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probable prime </a:t>
                </a:r>
                <a:endParaRPr lang="en-US" altLang="zh-CN" sz="2000" i="1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5- repeat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times </a:t>
                </a:r>
                <a:endParaRPr lang="en-US" altLang="zh-CN" sz="2000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6-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1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7- if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return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probably prime</a:t>
                </a:r>
                <a:endParaRPr lang="en-US" altLang="zh-CN" sz="2000" i="1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 8- if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return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not prime </a:t>
                </a:r>
                <a:endParaRPr lang="en-US" altLang="zh-CN" sz="2000" i="1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sz="2000" dirty="0"/>
                  <a:t>9- return </a:t>
                </a:r>
                <a:r>
                  <a:rPr lang="en-US" altLang="zh-CN" sz="2000" i="1" dirty="0">
                    <a:solidFill>
                      <a:srgbClr val="FF0000"/>
                    </a:solidFill>
                  </a:rPr>
                  <a:t>not prime</a:t>
                </a:r>
                <a:endParaRPr lang="en-US" altLang="zh-CN" sz="2000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477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016732"/>
                <a:ext cx="8496944" cy="5508612"/>
              </a:xfrm>
              <a:blipFill rotWithShape="1">
                <a:blip r:embed="rId1"/>
                <a:stretch>
                  <a:fillRect l="-4" t="-2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44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44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44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44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44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44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44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en-US" altLang="en-US" dirty="0" err="1">
                <a:solidFill>
                  <a:srgbClr val="FF0000"/>
                </a:solidFill>
              </a:rPr>
              <a:t>选</a:t>
            </a:r>
            <a:r>
              <a:rPr lang="en-US" altLang="en-US" i="1" dirty="0" err="1">
                <a:solidFill>
                  <a:srgbClr val="FF0000"/>
                </a:solidFill>
              </a:rPr>
              <a:t>e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en-US" dirty="0">
                <a:solidFill>
                  <a:srgbClr val="FF0000"/>
                </a:solidFill>
              </a:rPr>
              <a:t>满足1&lt;</a:t>
            </a:r>
            <a:r>
              <a:rPr lang="en-US" altLang="en-US" i="1" dirty="0">
                <a:solidFill>
                  <a:srgbClr val="FF0000"/>
                </a:solidFill>
              </a:rPr>
              <a:t>e</a:t>
            </a:r>
            <a:r>
              <a:rPr lang="en-US" altLang="en-US" dirty="0">
                <a:solidFill>
                  <a:srgbClr val="FF0000"/>
                </a:solidFill>
              </a:rPr>
              <a:t>&lt;</a:t>
            </a:r>
            <a:r>
              <a:rPr lang="en-US" altLang="en-US" i="1" dirty="0">
                <a:solidFill>
                  <a:srgbClr val="FF0000"/>
                </a:solidFill>
              </a:rPr>
              <a:t>φ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 err="1">
                <a:solidFill>
                  <a:srgbClr val="FF0000"/>
                </a:solidFill>
              </a:rPr>
              <a:t>且gcd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φ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e</a:t>
            </a:r>
            <a:r>
              <a:rPr lang="en-US" altLang="en-US" dirty="0">
                <a:solidFill>
                  <a:srgbClr val="FF0000"/>
                </a:solidFill>
              </a:rPr>
              <a:t>)=1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(</a:t>
            </a:r>
            <a:r>
              <a:rPr lang="en-US" altLang="en-US" dirty="0"/>
              <a:t>1, </a:t>
            </a:r>
            <a:r>
              <a:rPr lang="en-US" altLang="en-US" i="1" dirty="0"/>
              <a:t>φ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))</a:t>
            </a:r>
            <a:r>
              <a:rPr lang="zh-CN" altLang="en-US" dirty="0"/>
              <a:t>内随机挑选一个整数</a:t>
            </a:r>
            <a:endParaRPr lang="en-US" altLang="zh-CN" dirty="0"/>
          </a:p>
          <a:p>
            <a:pPr lvl="1"/>
            <a:r>
              <a:rPr lang="zh-CN" altLang="en-US" dirty="0"/>
              <a:t>用扩展欧几里得算法计算所挑选整数和</a:t>
            </a:r>
            <a:r>
              <a:rPr lang="en-US" altLang="en-US" i="1" dirty="0"/>
              <a:t>φ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r>
              <a:rPr lang="zh-CN" altLang="en-US" dirty="0"/>
              <a:t>的最大公因子，当最大公因子为</a:t>
            </a:r>
            <a:r>
              <a:rPr lang="en-US" altLang="zh-CN" dirty="0"/>
              <a:t>1</a:t>
            </a:r>
            <a:r>
              <a:rPr lang="zh-CN" altLang="en-US" dirty="0"/>
              <a:t>时即找到</a:t>
            </a:r>
            <a:endParaRPr lang="en-US" altLang="zh-CN" dirty="0"/>
          </a:p>
          <a:p>
            <a:pPr lvl="2"/>
            <a:r>
              <a:rPr lang="zh-CN" altLang="en-US" sz="2800" dirty="0"/>
              <a:t> 两个随机数互素的概率约为</a:t>
            </a:r>
            <a:r>
              <a:rPr lang="en-US" altLang="zh-CN" sz="2800" dirty="0"/>
              <a:t>0.6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如何</a:t>
            </a:r>
            <a:r>
              <a:rPr lang="en-US" altLang="en-US" dirty="0" err="1">
                <a:solidFill>
                  <a:srgbClr val="FF0000"/>
                </a:solidFill>
              </a:rPr>
              <a:t>计算</a:t>
            </a:r>
            <a:r>
              <a:rPr lang="en-US" altLang="en-US" i="1" dirty="0" err="1">
                <a:solidFill>
                  <a:srgbClr val="FF0000"/>
                </a:solidFill>
              </a:rPr>
              <a:t>d</a:t>
            </a:r>
            <a:r>
              <a:rPr lang="en-US" altLang="en-US" dirty="0" err="1">
                <a:solidFill>
                  <a:srgbClr val="FF0000"/>
                </a:solidFill>
              </a:rPr>
              <a:t>，满足</a:t>
            </a:r>
            <a:r>
              <a:rPr lang="en-US" altLang="en-US" i="1" dirty="0" err="1">
                <a:solidFill>
                  <a:srgbClr val="FF0000"/>
                </a:solidFill>
              </a:rPr>
              <a:t>de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≡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1 mod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i="1" dirty="0">
                <a:solidFill>
                  <a:srgbClr val="FF0000"/>
                </a:solidFill>
              </a:rPr>
              <a:t>φ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i="1" dirty="0">
                <a:solidFill>
                  <a:srgbClr val="FF0000"/>
                </a:solidFill>
              </a:rPr>
              <a:t>n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i="1" dirty="0"/>
              <a:t>d </a:t>
            </a:r>
            <a:r>
              <a:rPr lang="zh-CN" altLang="en-US" dirty="0"/>
              <a:t>的</a:t>
            </a:r>
            <a:r>
              <a:rPr lang="en-US" altLang="zh-CN" dirty="0" err="1"/>
              <a:t>存在</a:t>
            </a:r>
            <a:r>
              <a:rPr lang="zh-CN" altLang="en-US" dirty="0"/>
              <a:t>性保证条件：</a:t>
            </a:r>
            <a:r>
              <a:rPr lang="en-US" altLang="en-US" dirty="0" err="1"/>
              <a:t>gcd</a:t>
            </a:r>
            <a:r>
              <a:rPr lang="en-US" altLang="en-US" dirty="0"/>
              <a:t>(</a:t>
            </a:r>
            <a:r>
              <a:rPr lang="en-US" altLang="en-US" i="1" dirty="0"/>
              <a:t>φ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),</a:t>
            </a:r>
            <a:r>
              <a:rPr lang="en-US" altLang="zh-CN" dirty="0"/>
              <a:t> </a:t>
            </a:r>
            <a:r>
              <a:rPr lang="en-US" altLang="en-US" i="1" dirty="0"/>
              <a:t>e</a:t>
            </a:r>
            <a:r>
              <a:rPr lang="en-US" altLang="en-US" dirty="0"/>
              <a:t>)=1</a:t>
            </a:r>
            <a:endParaRPr lang="en-US" altLang="en-US" dirty="0"/>
          </a:p>
          <a:p>
            <a:pPr lvl="1"/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实际上是 </a:t>
            </a:r>
            <a:r>
              <a:rPr lang="en-US" altLang="zh-CN" i="1" dirty="0"/>
              <a:t>e </a:t>
            </a:r>
            <a:r>
              <a:rPr lang="zh-CN" altLang="en-US" dirty="0"/>
              <a:t>的逆元</a:t>
            </a:r>
            <a:endParaRPr lang="zh-CN" altLang="en-US" dirty="0"/>
          </a:p>
          <a:p>
            <a:pPr lvl="1"/>
            <a:r>
              <a:rPr lang="zh-CN" altLang="en-US" dirty="0"/>
              <a:t>由扩展欧几里得算法直接返回 </a:t>
            </a:r>
            <a:r>
              <a:rPr lang="en-US" altLang="zh-CN" i="1" dirty="0"/>
              <a:t>e</a:t>
            </a:r>
            <a:r>
              <a:rPr lang="en-US" altLang="zh-CN" baseline="30000" dirty="0"/>
              <a:t>-1</a:t>
            </a:r>
            <a:r>
              <a:rPr lang="en-US" altLang="zh-CN" dirty="0"/>
              <a:t>  </a:t>
            </a:r>
            <a:r>
              <a:rPr lang="en-US" altLang="en-US" dirty="0"/>
              <a:t>mod</a:t>
            </a:r>
            <a:r>
              <a:rPr lang="en-US" altLang="zh-CN" dirty="0"/>
              <a:t> </a:t>
            </a:r>
            <a:r>
              <a:rPr lang="en-US" altLang="en-US" i="1" dirty="0"/>
              <a:t>φ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44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44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32756"/>
            <a:ext cx="8229600" cy="4824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5. RSA</a:t>
            </a:r>
            <a:r>
              <a:rPr lang="zh-CN" altLang="en-US" dirty="0">
                <a:solidFill>
                  <a:srgbClr val="FF0000"/>
                </a:solidFill>
              </a:rPr>
              <a:t>算法的参数选择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n</a:t>
            </a:r>
            <a:r>
              <a:rPr lang="zh-CN" altLang="en-US" dirty="0"/>
              <a:t>的选择：足够大的素数 </a:t>
            </a:r>
            <a:r>
              <a:rPr lang="en-US" altLang="zh-CN" i="1" dirty="0"/>
              <a:t>p</a:t>
            </a:r>
            <a:r>
              <a:rPr lang="en-US" altLang="zh-CN" dirty="0"/>
              <a:t>, </a:t>
            </a:r>
            <a:r>
              <a:rPr lang="en-US" altLang="zh-CN" i="1" dirty="0"/>
              <a:t>q</a:t>
            </a:r>
            <a:r>
              <a:rPr lang="zh-CN" altLang="en-US" dirty="0"/>
              <a:t>（</a:t>
            </a:r>
            <a:r>
              <a:rPr lang="en-US" altLang="zh-CN" dirty="0"/>
              <a:t>512bit</a:t>
            </a:r>
            <a:r>
              <a:rPr lang="zh-CN" altLang="en-US" dirty="0"/>
              <a:t>以上）</a:t>
            </a:r>
            <a:endParaRPr lang="en-US" altLang="zh-CN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e</a:t>
            </a:r>
            <a:r>
              <a:rPr lang="zh-CN" altLang="en-US" dirty="0"/>
              <a:t>的选择</a:t>
            </a:r>
            <a:endParaRPr lang="zh-CN" altLang="en-US" dirty="0"/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与</a:t>
            </a:r>
            <a:r>
              <a:rPr lang="en-US" altLang="en-US" sz="2800" i="1" dirty="0"/>
              <a:t>φ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 </a:t>
            </a:r>
            <a:r>
              <a:rPr lang="zh-CN" altLang="en-US" sz="2800" dirty="0"/>
              <a:t>互素</a:t>
            </a:r>
            <a:endParaRPr lang="zh-CN" altLang="en-US" sz="2800" dirty="0"/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US" altLang="zh-CN" sz="2800" i="1" dirty="0"/>
              <a:t>e</a:t>
            </a:r>
            <a:r>
              <a:rPr lang="zh-CN" altLang="en-US" sz="2800" dirty="0"/>
              <a:t>对所有用户可以相同</a:t>
            </a:r>
            <a:endParaRPr lang="zh-CN" altLang="en-US" sz="2800" dirty="0"/>
          </a:p>
          <a:p>
            <a:pPr lvl="2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zh-CN" altLang="en-US" sz="2800" dirty="0"/>
              <a:t>小的加密指数</a:t>
            </a:r>
            <a:r>
              <a:rPr lang="en-US" altLang="zh-CN" sz="2800" dirty="0"/>
              <a:t>(</a:t>
            </a:r>
            <a:r>
              <a:rPr lang="en-US" altLang="zh-CN" sz="2800" i="1" dirty="0"/>
              <a:t>e</a:t>
            </a:r>
            <a:r>
              <a:rPr lang="en-US" altLang="zh-CN" sz="2800" dirty="0"/>
              <a:t>=3</a:t>
            </a:r>
            <a:r>
              <a:rPr lang="zh-CN" altLang="en-US" sz="2800" dirty="0"/>
              <a:t>太小</a:t>
            </a:r>
            <a:r>
              <a:rPr lang="en-US" altLang="zh-CN" sz="2800" dirty="0"/>
              <a:t>,</a:t>
            </a:r>
            <a:r>
              <a:rPr lang="zh-CN" altLang="en-US" sz="2800" dirty="0"/>
              <a:t>常用</a:t>
            </a:r>
            <a:r>
              <a:rPr lang="en-US" altLang="zh-CN" sz="2800" i="1" dirty="0"/>
              <a:t>e</a:t>
            </a:r>
            <a:r>
              <a:rPr lang="en-US" altLang="zh-CN" sz="2800" dirty="0"/>
              <a:t>=2</a:t>
            </a:r>
            <a:r>
              <a:rPr lang="en-US" altLang="zh-CN" sz="2800" baseline="30000" dirty="0"/>
              <a:t>16</a:t>
            </a:r>
            <a:r>
              <a:rPr lang="en-US" altLang="zh-CN" sz="2800" dirty="0"/>
              <a:t>+1= 65537) </a:t>
            </a:r>
            <a:endParaRPr lang="en-US" altLang="zh-CN" sz="2800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i="1" dirty="0"/>
              <a:t>d</a:t>
            </a:r>
            <a:r>
              <a:rPr lang="zh-CN" altLang="en-US" dirty="0"/>
              <a:t>的选择：</a:t>
            </a:r>
            <a:r>
              <a:rPr lang="en-US" altLang="zh-CN" dirty="0"/>
              <a:t> 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  <a:r>
              <a:rPr lang="zh-CN" altLang="en-US" dirty="0"/>
              <a:t>要较大，</a:t>
            </a:r>
            <a:endParaRPr lang="en-US" altLang="zh-CN" dirty="0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535487" y="5229200"/>
          <a:ext cx="1276100" cy="588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1" imgW="495300" imgH="228600" progId="Equation.3">
                  <p:embed/>
                </p:oleObj>
              </mc:Choice>
              <mc:Fallback>
                <p:oleObj name="公式" r:id="rId1" imgW="495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7" y="5229200"/>
                        <a:ext cx="1276100" cy="5889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5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55011" name="Rectangle 3"/>
              <p:cNvSpPr>
                <a:spLocks noGrp="1" noRot="1" noChangeArrowheads="1"/>
              </p:cNvSpPr>
              <p:nvPr>
                <p:ph idx="1"/>
              </p:nvPr>
            </p:nvSpPr>
            <p:spPr>
              <a:xfrm>
                <a:off x="107758" y="1088740"/>
                <a:ext cx="8928484" cy="486054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6.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采用中国剩余定理加速解密</a:t>
                </a:r>
                <a:endParaRPr lang="en-US" altLang="zh-CN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解密方知道：</a:t>
                </a:r>
                <a:r>
                  <a:rPr lang="en-US" altLang="zh-CN" i="1" dirty="0"/>
                  <a:t>n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p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q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512bit</a:t>
                </a:r>
                <a:r>
                  <a:rPr lang="zh-CN" altLang="en-US" dirty="0"/>
                  <a:t>以上）</a:t>
                </a:r>
                <a:endParaRPr lang="en-US" altLang="zh-CN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dirty="0"/>
                  <a:t>已知密文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dirty="0"/>
                  <a:t>，计算：</a:t>
                </a:r>
                <a:endParaRPr lang="en-US" altLang="zh-CN" dirty="0"/>
              </a:p>
              <a:p>
                <a:pPr marL="450215" lvl="1" indent="0">
                  <a:buClr>
                    <a:schemeClr val="bg1">
                      <a:lumMod val="60000"/>
                      <a:lumOff val="40000"/>
                    </a:schemeClr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 </m:t>
                    </m:r>
                    <m:r>
                      <m:rPr>
                        <m:sty m:val="p"/>
                      </m:rP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FF0000"/>
                    </a:solidFill>
                  </a:rPr>
                  <a:t> 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marL="450215" lvl="1" indent="0">
                  <a:buClr>
                    <a:schemeClr val="bg1">
                      <a:lumMod val="60000"/>
                      <a:lumOff val="40000"/>
                    </a:schemeClr>
                  </a:buClr>
                  <a:buNone/>
                </a:pPr>
                <a:endParaRPr lang="en-US" altLang="zh-CN" b="1" dirty="0"/>
              </a:p>
              <a:p>
                <a:pPr lvl="1">
                  <a:buClr>
                    <a:schemeClr val="bg1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dirty="0"/>
              </a:p>
            </p:txBody>
          </p:sp>
        </mc:Choice>
        <mc:Fallback>
          <p:sp>
            <p:nvSpPr>
              <p:cNvPr id="55501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58" y="1088740"/>
                <a:ext cx="8928484" cy="4860540"/>
              </a:xfrm>
              <a:blipFill rotWithShape="1">
                <a:blip r:embed="rId1"/>
                <a:stretch>
                  <a:fillRect l="-5" t="-7" r="2" b="-8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5</a:t>
            </a:r>
            <a:r>
              <a:rPr lang="zh-CN" altLang="en-US" sz="2800" dirty="0"/>
              <a:t>：已知</a:t>
            </a:r>
            <a:r>
              <a:rPr lang="en-US" altLang="en-US" sz="2800" dirty="0"/>
              <a:t>RSA</a:t>
            </a:r>
            <a:r>
              <a:rPr lang="zh-CN" altLang="en-US" sz="2800" dirty="0"/>
              <a:t>密码系统参数为</a:t>
            </a:r>
            <a:r>
              <a:rPr lang="en-US" altLang="en-US" sz="2800" i="1" dirty="0"/>
              <a:t>p</a:t>
            </a:r>
            <a:r>
              <a:rPr lang="en-US" altLang="en-US" sz="2800" dirty="0"/>
              <a:t> =23</a:t>
            </a:r>
            <a:r>
              <a:rPr lang="en-US" altLang="zh-CN" sz="2800" dirty="0"/>
              <a:t>, </a:t>
            </a:r>
            <a:r>
              <a:rPr lang="en-US" altLang="en-US" sz="2800" i="1" dirty="0"/>
              <a:t>q</a:t>
            </a:r>
            <a:r>
              <a:rPr lang="en-US" altLang="en-US" sz="2800" dirty="0"/>
              <a:t> =17,</a:t>
            </a:r>
            <a:r>
              <a:rPr lang="zh-CN" altLang="en-US" sz="2800" dirty="0"/>
              <a:t>并且选择公钥</a:t>
            </a:r>
            <a:r>
              <a:rPr lang="en-US" altLang="en-US" sz="2800" i="1" dirty="0"/>
              <a:t>e</a:t>
            </a:r>
            <a:r>
              <a:rPr lang="en-US" altLang="en-US" sz="2800" dirty="0"/>
              <a:t> =15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1">
              <a:buNone/>
            </a:pPr>
            <a:r>
              <a:rPr lang="en-US" altLang="zh-CN" dirty="0"/>
              <a:t>(1) </a:t>
            </a:r>
            <a:r>
              <a:rPr lang="zh-CN" altLang="en-US" dirty="0"/>
              <a:t>求私钥</a:t>
            </a:r>
            <a:r>
              <a:rPr lang="en-US" altLang="en-US" i="1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>
              <a:buNone/>
            </a:pPr>
            <a:r>
              <a:rPr lang="en-US" altLang="zh-CN" dirty="0"/>
              <a:t>(2) </a:t>
            </a:r>
            <a:r>
              <a:rPr lang="zh-CN" altLang="en-US" dirty="0"/>
              <a:t>若密文</a:t>
            </a:r>
            <a:r>
              <a:rPr lang="en-US" altLang="en-US" i="1" dirty="0"/>
              <a:t>c </a:t>
            </a:r>
            <a:r>
              <a:rPr lang="en-US" altLang="en-US" dirty="0"/>
              <a:t>=302</a:t>
            </a:r>
            <a:r>
              <a:rPr lang="zh-CN" altLang="en-US" dirty="0"/>
              <a:t>，计算明文</a:t>
            </a:r>
            <a:r>
              <a:rPr lang="en-US" altLang="zh-CN" i="1" dirty="0"/>
              <a:t>m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13384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解：              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=23, 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=17,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=15, </a:t>
            </a:r>
            <a:r>
              <a:rPr lang="en-US" altLang="zh-CN" sz="2800" i="1" dirty="0">
                <a:solidFill>
                  <a:srgbClr val="FF0000"/>
                </a:solidFill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=302)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(</a:t>
            </a:r>
            <a:r>
              <a:rPr lang="en-US" altLang="en-US" sz="2800" i="1" dirty="0"/>
              <a:t>p</a:t>
            </a:r>
            <a:r>
              <a:rPr lang="en-US" altLang="zh-CN" sz="2800" dirty="0"/>
              <a:t>-1)(</a:t>
            </a:r>
            <a:r>
              <a:rPr lang="en-US" altLang="en-US" sz="2800" i="1" dirty="0"/>
              <a:t>q</a:t>
            </a:r>
            <a:r>
              <a:rPr lang="en-US" altLang="en-US" sz="2800" dirty="0"/>
              <a:t>-1</a:t>
            </a:r>
            <a:r>
              <a:rPr lang="en-US" altLang="zh-CN" sz="2800" dirty="0"/>
              <a:t>) =22×16=352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i="1" dirty="0"/>
              <a:t>                  d 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)=</a:t>
            </a:r>
            <a:r>
              <a:rPr lang="en-US" altLang="zh-CN" sz="2800" dirty="0"/>
              <a:t>15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dirty="0"/>
              <a:t>352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    以下用扩展欧几里得算法计算</a:t>
            </a:r>
            <a:r>
              <a:rPr lang="en-US" altLang="zh-CN" sz="2800" i="1" dirty="0"/>
              <a:t>d</a:t>
            </a:r>
            <a:endParaRPr lang="en-US" altLang="zh-CN" sz="2800" i="1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    </a:t>
            </a:r>
            <a:r>
              <a:rPr lang="zh-CN" altLang="en-US" sz="2800" dirty="0"/>
              <a:t>所以</a:t>
            </a:r>
            <a:r>
              <a:rPr lang="en-US" altLang="zh-CN" sz="2800" i="1" dirty="0"/>
              <a:t>d</a:t>
            </a:r>
            <a:r>
              <a:rPr lang="en-US" altLang="zh-CN" sz="2800" dirty="0"/>
              <a:t> =</a:t>
            </a:r>
            <a:r>
              <a:rPr lang="en-US" altLang="zh-CN" sz="2800" i="1" dirty="0"/>
              <a:t>e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)=</a:t>
            </a:r>
            <a:r>
              <a:rPr lang="en-US" altLang="zh-CN" sz="2800" dirty="0"/>
              <a:t>15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dirty="0"/>
              <a:t>352</a:t>
            </a:r>
            <a:r>
              <a:rPr lang="en-US" altLang="zh-CN" sz="2800" dirty="0"/>
              <a:t>=47</a:t>
            </a:r>
            <a:endParaRPr lang="en-US" altLang="zh-CN" sz="2800" dirty="0"/>
          </a:p>
        </p:txBody>
      </p:sp>
      <p:sp>
        <p:nvSpPr>
          <p:cNvPr id="120836" name="Rectangle 6"/>
          <p:cNvSpPr>
            <a:spLocks noChangeArrowheads="1"/>
          </p:cNvSpPr>
          <p:nvPr/>
        </p:nvSpPr>
        <p:spPr bwMode="auto">
          <a:xfrm>
            <a:off x="0" y="-207404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95636" y="3807704"/>
          <a:ext cx="6170702" cy="1862164"/>
        </p:xfrm>
        <a:graphic>
          <a:graphicData uri="http://schemas.openxmlformats.org/drawingml/2006/table">
            <a:tbl>
              <a:tblPr/>
              <a:tblGrid>
                <a:gridCol w="881402"/>
                <a:gridCol w="881402"/>
                <a:gridCol w="881402"/>
                <a:gridCol w="882290"/>
                <a:gridCol w="881402"/>
                <a:gridCol w="881402"/>
                <a:gridCol w="881402"/>
              </a:tblGrid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X3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Y3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352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23</a:t>
                      </a:r>
                      <a:endParaRPr lang="en-US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15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-23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-23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-2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55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507288" cy="4824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=23, 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=17,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=15, </a:t>
            </a:r>
            <a:r>
              <a:rPr lang="en-US" altLang="zh-CN" sz="2800" i="1" dirty="0">
                <a:solidFill>
                  <a:srgbClr val="FF0000"/>
                </a:solidFill>
              </a:rPr>
              <a:t>d</a:t>
            </a:r>
            <a:r>
              <a:rPr lang="en-US" altLang="zh-CN" sz="2800" dirty="0">
                <a:solidFill>
                  <a:srgbClr val="FF0000"/>
                </a:solidFill>
              </a:rPr>
              <a:t>=47, </a:t>
            </a:r>
            <a:r>
              <a:rPr lang="en-US" altLang="zh-CN" sz="2800" i="1" dirty="0">
                <a:solidFill>
                  <a:srgbClr val="FF0000"/>
                </a:solidFill>
              </a:rPr>
              <a:t>c</a:t>
            </a:r>
            <a:r>
              <a:rPr lang="en-US" altLang="zh-CN" sz="2800" dirty="0">
                <a:solidFill>
                  <a:srgbClr val="FF0000"/>
                </a:solidFill>
              </a:rPr>
              <a:t>=302)</a:t>
            </a:r>
            <a:endParaRPr lang="en-US" altLang="en-US" sz="2800" i="1" dirty="0"/>
          </a:p>
          <a:p>
            <a:pPr marL="0" indent="0" algn="ctr">
              <a:buNone/>
            </a:pP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i="1" dirty="0" err="1"/>
              <a:t>pq</a:t>
            </a:r>
            <a:r>
              <a:rPr lang="en-US" altLang="en-US" sz="2800" dirty="0"/>
              <a:t> </a:t>
            </a:r>
            <a:r>
              <a:rPr lang="en-US" altLang="zh-CN" sz="2800" dirty="0"/>
              <a:t>= 23</a:t>
            </a:r>
            <a:r>
              <a:rPr lang="zh-CN" altLang="en-US" sz="2800" dirty="0">
                <a:sym typeface="Symbol" panose="05050102010706020507"/>
              </a:rPr>
              <a:t></a:t>
            </a:r>
            <a:r>
              <a:rPr lang="en-US" altLang="zh-CN" sz="2800" dirty="0"/>
              <a:t>17=391</a:t>
            </a:r>
            <a:r>
              <a:rPr lang="zh-CN" altLang="en-US" sz="2800" dirty="0"/>
              <a:t>，</a:t>
            </a:r>
            <a:r>
              <a:rPr lang="en-US" altLang="zh-CN" sz="2800" i="1" dirty="0"/>
              <a:t>c</a:t>
            </a:r>
            <a:r>
              <a:rPr lang="en-US" altLang="en-US" sz="2800" dirty="0"/>
              <a:t>=302＜391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            </a:t>
            </a:r>
            <a:r>
              <a:rPr lang="en-US" altLang="zh-CN" sz="2800" i="1" dirty="0"/>
              <a:t>m </a:t>
            </a:r>
            <a:r>
              <a:rPr lang="en-US" altLang="zh-CN" sz="2800" dirty="0"/>
              <a:t>= </a:t>
            </a:r>
            <a:r>
              <a:rPr lang="en-US" altLang="zh-CN" sz="2800" i="1" dirty="0" err="1"/>
              <a:t>c</a:t>
            </a:r>
            <a:r>
              <a:rPr lang="en-US" altLang="zh-CN" sz="2800" i="1" baseline="30000" dirty="0" err="1"/>
              <a:t>d</a:t>
            </a:r>
            <a:r>
              <a:rPr lang="en-US" altLang="zh-CN" sz="2800" dirty="0"/>
              <a:t> 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</a:t>
            </a:r>
            <a:r>
              <a:rPr lang="en-US" altLang="zh-CN" sz="2800" dirty="0"/>
              <a:t>302</a:t>
            </a:r>
            <a:r>
              <a:rPr lang="en-US" altLang="zh-CN" sz="2800" baseline="30000" dirty="0"/>
              <a:t>47</a:t>
            </a:r>
            <a:r>
              <a:rPr lang="en-US" altLang="zh-CN" sz="2800" dirty="0"/>
              <a:t> 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dirty="0"/>
              <a:t>391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以下用快速指数算法计算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en-US" sz="2800" dirty="0"/>
              <a:t> 47</a:t>
            </a:r>
            <a:r>
              <a:rPr lang="en-US" altLang="en-US" sz="2800" baseline="-25000" dirty="0"/>
              <a:t>10</a:t>
            </a:r>
            <a:r>
              <a:rPr lang="en-US" altLang="en-US" sz="2800" dirty="0"/>
              <a:t>=101111</a:t>
            </a:r>
            <a:r>
              <a:rPr lang="en-US" altLang="en-US" sz="2800" baseline="-25000" dirty="0"/>
              <a:t>2</a:t>
            </a:r>
            <a:r>
              <a:rPr lang="en-US" altLang="zh-CN" sz="2800" dirty="0"/>
              <a:t>, 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=5</a:t>
            </a:r>
            <a:r>
              <a:rPr lang="en-US" altLang="zh-CN" sz="2800" dirty="0"/>
              <a:t>, …,0</a:t>
            </a:r>
            <a:endParaRPr lang="en-US" altLang="zh-CN" sz="2800" dirty="0"/>
          </a:p>
          <a:p>
            <a:pPr>
              <a:lnSpc>
                <a:spcPct val="100000"/>
              </a:lnSpc>
              <a:buNone/>
            </a:pPr>
            <a:r>
              <a:rPr lang="en-US" altLang="en-US" dirty="0"/>
              <a:t>    </a:t>
            </a:r>
            <a:r>
              <a:rPr lang="zh-CN" altLang="en-US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</a:t>
            </a:r>
            <a:endParaRPr lang="en-US" altLang="zh-CN" dirty="0"/>
          </a:p>
          <a:p>
            <a:pPr>
              <a:buNone/>
            </a:pPr>
            <a:r>
              <a:rPr lang="zh-CN" altLang="en-US" sz="2800" dirty="0"/>
              <a:t>所以</a:t>
            </a:r>
            <a:r>
              <a:rPr lang="en-US" altLang="zh-CN" sz="2800" i="1" dirty="0"/>
              <a:t>m</a:t>
            </a:r>
            <a:r>
              <a:rPr lang="en-US" altLang="zh-CN" sz="2800" dirty="0"/>
              <a:t> =4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218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799692" y="3897052"/>
          <a:ext cx="5549976" cy="2102168"/>
        </p:xfrm>
        <a:graphic>
          <a:graphicData uri="http://schemas.openxmlformats.org/drawingml/2006/table">
            <a:tbl>
              <a:tblPr/>
              <a:tblGrid>
                <a:gridCol w="1233564"/>
                <a:gridCol w="719137"/>
                <a:gridCol w="719138"/>
                <a:gridCol w="719137"/>
                <a:gridCol w="720725"/>
                <a:gridCol w="719138"/>
                <a:gridCol w="719137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-2500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208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5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课堂练习</a:t>
            </a:r>
            <a:r>
              <a:rPr lang="zh-CN" altLang="en-US" sz="2800" dirty="0"/>
              <a:t>：已知</a:t>
            </a:r>
            <a:r>
              <a:rPr lang="en-US" altLang="en-US" sz="2800" dirty="0"/>
              <a:t>RSA</a:t>
            </a:r>
            <a:r>
              <a:rPr lang="zh-CN" altLang="en-US" sz="2800" dirty="0"/>
              <a:t>密码系统参数为</a:t>
            </a:r>
            <a:r>
              <a:rPr lang="en-US" altLang="en-US" sz="2800" i="1" dirty="0"/>
              <a:t>p</a:t>
            </a:r>
            <a:r>
              <a:rPr lang="en-US" altLang="en-US" sz="2800" dirty="0"/>
              <a:t> =13</a:t>
            </a:r>
            <a:r>
              <a:rPr lang="en-US" altLang="zh-CN" sz="2800" dirty="0"/>
              <a:t>, </a:t>
            </a:r>
            <a:r>
              <a:rPr lang="en-US" altLang="en-US" sz="2800" i="1" dirty="0"/>
              <a:t>q</a:t>
            </a:r>
            <a:r>
              <a:rPr lang="en-US" altLang="en-US" sz="2800" dirty="0"/>
              <a:t> =17,</a:t>
            </a:r>
            <a:r>
              <a:rPr lang="zh-CN" altLang="en-US" sz="2800" dirty="0"/>
              <a:t>并且选择公钥</a:t>
            </a:r>
            <a:r>
              <a:rPr lang="en-US" altLang="en-US" sz="2800" i="1" dirty="0"/>
              <a:t>e</a:t>
            </a:r>
            <a:r>
              <a:rPr lang="en-US" altLang="en-US" sz="2800" dirty="0"/>
              <a:t> =11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lvl="1">
              <a:buNone/>
            </a:pPr>
            <a:r>
              <a:rPr lang="en-US" altLang="zh-CN" dirty="0"/>
              <a:t>(1) </a:t>
            </a:r>
            <a:r>
              <a:rPr lang="zh-CN" altLang="en-US" dirty="0"/>
              <a:t>求私钥</a:t>
            </a:r>
            <a:r>
              <a:rPr lang="en-US" altLang="en-US" i="1" dirty="0"/>
              <a:t>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lvl="1">
              <a:buNone/>
            </a:pPr>
            <a:r>
              <a:rPr lang="en-US" altLang="zh-CN" dirty="0"/>
              <a:t>(2) </a:t>
            </a:r>
            <a:r>
              <a:rPr lang="zh-CN" altLang="en-US" dirty="0"/>
              <a:t>若明文</a:t>
            </a:r>
            <a:r>
              <a:rPr lang="en-US" altLang="zh-CN" i="1" dirty="0"/>
              <a:t>m</a:t>
            </a:r>
            <a:r>
              <a:rPr lang="en-US" altLang="en-US" dirty="0"/>
              <a:t>=5</a:t>
            </a:r>
            <a:r>
              <a:rPr lang="zh-CN" altLang="en-US" dirty="0"/>
              <a:t>，计算密文</a:t>
            </a:r>
            <a:r>
              <a:rPr lang="en-US" altLang="zh-CN" i="1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Rectangle 6"/>
          <p:cNvSpPr>
            <a:spLocks noChangeArrowheads="1"/>
          </p:cNvSpPr>
          <p:nvPr/>
        </p:nvSpPr>
        <p:spPr bwMode="auto">
          <a:xfrm>
            <a:off x="0" y="-24340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77380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解：              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=13, 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=17,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=11,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=5)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zh-CN" altLang="en-US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= (</a:t>
            </a:r>
            <a:r>
              <a:rPr lang="en-US" altLang="en-US" sz="2800" i="1" dirty="0"/>
              <a:t>p</a:t>
            </a:r>
            <a:r>
              <a:rPr lang="en-US" altLang="zh-CN" sz="2800" dirty="0"/>
              <a:t>-1)(</a:t>
            </a:r>
            <a:r>
              <a:rPr lang="en-US" altLang="en-US" sz="2800" i="1" dirty="0"/>
              <a:t>q</a:t>
            </a:r>
            <a:r>
              <a:rPr lang="en-US" altLang="en-US" sz="2800" dirty="0"/>
              <a:t>-1</a:t>
            </a:r>
            <a:r>
              <a:rPr lang="en-US" altLang="zh-CN" sz="2800" dirty="0"/>
              <a:t>) =12×16=192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i="1" dirty="0"/>
              <a:t>                  d </a:t>
            </a:r>
            <a:r>
              <a:rPr lang="en-US" altLang="zh-CN" sz="2800" dirty="0"/>
              <a:t>=</a:t>
            </a:r>
            <a:r>
              <a:rPr lang="en-US" altLang="zh-CN" sz="2800" i="1" dirty="0"/>
              <a:t>e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)=</a:t>
            </a:r>
            <a:r>
              <a:rPr lang="en-US" altLang="zh-CN" sz="2800" dirty="0"/>
              <a:t>11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192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    以下用扩展欧几里得算法计算</a:t>
            </a:r>
            <a:r>
              <a:rPr lang="en-US" altLang="zh-CN" sz="2800" i="1" dirty="0"/>
              <a:t>d</a:t>
            </a:r>
            <a:endParaRPr lang="en-US" altLang="zh-CN" sz="2800" i="1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       </a:t>
            </a:r>
            <a:r>
              <a:rPr lang="zh-CN" altLang="en-US" sz="2800" dirty="0"/>
              <a:t>所以</a:t>
            </a:r>
            <a:r>
              <a:rPr lang="en-US" altLang="zh-CN" sz="2800" i="1" dirty="0"/>
              <a:t>d</a:t>
            </a:r>
            <a:r>
              <a:rPr lang="en-US" altLang="zh-CN" sz="2800" dirty="0"/>
              <a:t> =</a:t>
            </a:r>
            <a:r>
              <a:rPr lang="en-US" altLang="zh-CN" sz="2800" i="1" dirty="0"/>
              <a:t>e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φ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)=</a:t>
            </a:r>
            <a:r>
              <a:rPr lang="en-US" altLang="zh-CN" sz="2800" dirty="0"/>
              <a:t>11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en-US" altLang="en-US" sz="2800" dirty="0"/>
              <a:t>mod</a:t>
            </a:r>
            <a:r>
              <a:rPr lang="en-US" altLang="zh-CN" sz="2800" dirty="0"/>
              <a:t> 192=35</a:t>
            </a:r>
            <a:endParaRPr lang="en-US" altLang="zh-CN" sz="28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-243408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295636" y="3771700"/>
          <a:ext cx="6170702" cy="1862164"/>
        </p:xfrm>
        <a:graphic>
          <a:graphicData uri="http://schemas.openxmlformats.org/drawingml/2006/table">
            <a:tbl>
              <a:tblPr/>
              <a:tblGrid>
                <a:gridCol w="881402"/>
                <a:gridCol w="881402"/>
                <a:gridCol w="881402"/>
                <a:gridCol w="882290"/>
                <a:gridCol w="881402"/>
                <a:gridCol w="881402"/>
                <a:gridCol w="881402"/>
              </a:tblGrid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X3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Y3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192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17</a:t>
                      </a:r>
                      <a:endParaRPr lang="en-US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-17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127000" algn="ctr" defTabSz="914400" rtl="0" eaLnBrk="1" fontAlgn="auto" latinLnBrk="0" hangingPunct="1">
                        <a:lnSpc>
                          <a:spcPts val="2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+mn-ea"/>
                          <a:cs typeface="Times New Roman" panose="02020603050405020304"/>
                        </a:rPr>
                        <a:t>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5541"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-17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-2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35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accent4">
                              <a:lumMod val="10000"/>
                            </a:schemeClr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26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chemeClr val="accent4">
                            <a:lumMod val="10000"/>
                          </a:schemeClr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18356" y="1304764"/>
            <a:ext cx="8507288" cy="4824000"/>
          </a:xfrm>
          <a:solidFill>
            <a:schemeClr val="tx1"/>
          </a:solidFill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算法概况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1978 </a:t>
            </a:r>
            <a:r>
              <a:rPr lang="zh-CN" altLang="en-US" sz="2400" dirty="0"/>
              <a:t>年，麻省理工学院的</a:t>
            </a:r>
            <a:r>
              <a:rPr lang="en-US" altLang="zh-CN" sz="2400" dirty="0" err="1"/>
              <a:t>Rivest</a:t>
            </a:r>
            <a:r>
              <a:rPr lang="en-US" altLang="zh-CN" sz="2400" dirty="0"/>
              <a:t>, Shamir 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Adleman</a:t>
            </a:r>
            <a:r>
              <a:rPr lang="en-US" altLang="zh-CN" sz="2400" dirty="0"/>
              <a:t> </a:t>
            </a:r>
            <a:r>
              <a:rPr lang="zh-CN" altLang="en-US" sz="2400" dirty="0"/>
              <a:t>提出，迄今为止是理论上最为成熟完善的公钥密码体制，既可用于加密，又可用于数字签名</a:t>
            </a:r>
            <a:endParaRPr lang="zh-CN" altLang="en-US" sz="2400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ISO</a:t>
            </a:r>
            <a:r>
              <a:rPr lang="zh-CN" altLang="en-US" sz="2400" dirty="0"/>
              <a:t>、</a:t>
            </a:r>
            <a:r>
              <a:rPr lang="en-US" altLang="zh-CN" sz="2400" dirty="0"/>
              <a:t>ITU</a:t>
            </a:r>
            <a:r>
              <a:rPr lang="zh-CN" altLang="en-US" sz="2400" dirty="0"/>
              <a:t>、 </a:t>
            </a:r>
            <a:r>
              <a:rPr lang="en-US" altLang="zh-CN" sz="2400" dirty="0"/>
              <a:t>SWIFT</a:t>
            </a:r>
            <a:r>
              <a:rPr lang="zh-CN" altLang="en-US" sz="2400" dirty="0"/>
              <a:t>把</a:t>
            </a:r>
            <a:r>
              <a:rPr lang="en-US" altLang="zh-CN" sz="2400" dirty="0"/>
              <a:t>RSA</a:t>
            </a:r>
            <a:r>
              <a:rPr lang="zh-CN" altLang="en-US" sz="2400" dirty="0"/>
              <a:t>选为加密标准</a:t>
            </a:r>
            <a:endParaRPr lang="en-US" altLang="zh-CN" sz="2400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400" dirty="0"/>
              <a:t>Internet</a:t>
            </a:r>
            <a:r>
              <a:rPr lang="zh-CN" altLang="en-US" sz="2400" dirty="0"/>
              <a:t>的</a:t>
            </a:r>
            <a:r>
              <a:rPr lang="en-US" altLang="zh-CN" sz="2400" dirty="0"/>
              <a:t>E-Mail</a:t>
            </a:r>
            <a:r>
              <a:rPr lang="zh-CN" altLang="en-US" sz="2400" dirty="0"/>
              <a:t>的保密系统</a:t>
            </a:r>
            <a:r>
              <a:rPr lang="en-US" altLang="zh-CN" sz="2400" dirty="0"/>
              <a:t>PGP, </a:t>
            </a:r>
            <a:r>
              <a:rPr lang="zh-CN" altLang="en-US" sz="2400" dirty="0"/>
              <a:t>国际</a:t>
            </a:r>
            <a:r>
              <a:rPr lang="en-US" altLang="zh-CN" sz="2400" dirty="0"/>
              <a:t>VISA</a:t>
            </a:r>
            <a:r>
              <a:rPr lang="zh-CN" altLang="en-US" sz="2400" dirty="0"/>
              <a:t>和</a:t>
            </a:r>
            <a:r>
              <a:rPr lang="en-US" altLang="zh-CN" sz="2400" dirty="0"/>
              <a:t>MASTER</a:t>
            </a:r>
            <a:r>
              <a:rPr lang="zh-CN" altLang="en-US" sz="2400" dirty="0"/>
              <a:t>组织的电子商务协议</a:t>
            </a:r>
            <a:r>
              <a:rPr lang="en-US" altLang="zh-CN" sz="2400" dirty="0"/>
              <a:t>(SET</a:t>
            </a:r>
            <a:r>
              <a:rPr lang="zh-CN" altLang="en-US" sz="2400" dirty="0"/>
              <a:t>协议</a:t>
            </a:r>
            <a:r>
              <a:rPr lang="en-US" altLang="zh-CN" sz="2400" dirty="0"/>
              <a:t>)</a:t>
            </a:r>
            <a:r>
              <a:rPr lang="zh-CN" altLang="en-US" sz="2400" dirty="0"/>
              <a:t>都将</a:t>
            </a:r>
            <a:r>
              <a:rPr lang="en-US" altLang="zh-CN" sz="2400" dirty="0"/>
              <a:t>RSA</a:t>
            </a:r>
            <a:r>
              <a:rPr lang="zh-CN" altLang="en-US" sz="2400" dirty="0"/>
              <a:t>作为传送会话密钥和数字签名标准</a:t>
            </a:r>
            <a:endParaRPr lang="zh-CN" altLang="en-US" sz="2400" dirty="0"/>
          </a:p>
          <a:p>
            <a:pPr lvl="1"/>
            <a:endParaRPr lang="en-US" altLang="zh-CN" sz="2400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0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41376"/>
            <a:ext cx="8507288" cy="4824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=13, </a:t>
            </a:r>
            <a:r>
              <a:rPr lang="en-US" altLang="zh-CN" sz="2800" i="1" dirty="0">
                <a:solidFill>
                  <a:srgbClr val="FF0000"/>
                </a:solidFill>
              </a:rPr>
              <a:t>q</a:t>
            </a:r>
            <a:r>
              <a:rPr lang="en-US" altLang="zh-CN" sz="2800" dirty="0">
                <a:solidFill>
                  <a:srgbClr val="FF0000"/>
                </a:solidFill>
              </a:rPr>
              <a:t>=17, </a:t>
            </a:r>
            <a:r>
              <a:rPr lang="en-US" altLang="zh-CN" sz="2800" i="1" dirty="0">
                <a:solidFill>
                  <a:srgbClr val="FF0000"/>
                </a:solidFill>
              </a:rPr>
              <a:t>e</a:t>
            </a:r>
            <a:r>
              <a:rPr lang="en-US" altLang="zh-CN" sz="2800" dirty="0">
                <a:solidFill>
                  <a:srgbClr val="FF0000"/>
                </a:solidFill>
              </a:rPr>
              <a:t>=11,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=5)</a:t>
            </a:r>
            <a:endParaRPr lang="en-US" altLang="en-US" sz="2800" i="1" dirty="0"/>
          </a:p>
          <a:p>
            <a:pPr marL="0" indent="0" algn="ctr">
              <a:buNone/>
            </a:pP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i="1" dirty="0" err="1"/>
              <a:t>pq</a:t>
            </a:r>
            <a:r>
              <a:rPr lang="en-US" altLang="zh-CN" sz="2800" dirty="0"/>
              <a:t>=13</a:t>
            </a:r>
            <a:r>
              <a:rPr lang="zh-CN" altLang="en-US" sz="2800" dirty="0">
                <a:sym typeface="Symbol" panose="05050102010706020507"/>
              </a:rPr>
              <a:t></a:t>
            </a:r>
            <a:r>
              <a:rPr lang="en-US" altLang="zh-CN" sz="2800" dirty="0"/>
              <a:t>17=221,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               </a:t>
            </a:r>
            <a:r>
              <a:rPr lang="en-US" altLang="zh-CN" sz="2800" i="1" dirty="0"/>
              <a:t>c </a:t>
            </a:r>
            <a:r>
              <a:rPr lang="en-US" altLang="zh-CN" sz="2800" dirty="0"/>
              <a:t>= </a:t>
            </a:r>
            <a:r>
              <a:rPr lang="en-US" altLang="zh-CN" sz="2800" i="1" dirty="0"/>
              <a:t>m</a:t>
            </a:r>
            <a:r>
              <a:rPr lang="en-US" altLang="zh-CN" sz="2800" i="1" baseline="30000" dirty="0"/>
              <a:t>e</a:t>
            </a:r>
            <a:r>
              <a:rPr lang="en-US" altLang="zh-CN" sz="2800" dirty="0"/>
              <a:t>  </a:t>
            </a:r>
            <a:r>
              <a:rPr lang="en-US" altLang="en-US" sz="2800" dirty="0"/>
              <a:t>mod</a:t>
            </a:r>
            <a:r>
              <a:rPr lang="en-US" altLang="zh-CN" sz="2800" dirty="0"/>
              <a:t> </a:t>
            </a:r>
            <a:r>
              <a:rPr lang="en-US" altLang="en-US" sz="2800" i="1" dirty="0"/>
              <a:t>n </a:t>
            </a:r>
            <a:r>
              <a:rPr lang="en-US" altLang="en-US" sz="2800" dirty="0"/>
              <a:t>= 5</a:t>
            </a:r>
            <a:r>
              <a:rPr lang="en-US" altLang="en-US" sz="2800" baseline="30000" dirty="0"/>
              <a:t>11</a:t>
            </a:r>
            <a:r>
              <a:rPr lang="en-US" altLang="zh-CN" sz="2800" dirty="0"/>
              <a:t>  </a:t>
            </a:r>
            <a:r>
              <a:rPr lang="en-US" altLang="en-US" sz="2800" dirty="0"/>
              <a:t>mod</a:t>
            </a:r>
            <a:r>
              <a:rPr lang="en-US" altLang="zh-CN" sz="2800" dirty="0"/>
              <a:t> 221</a:t>
            </a:r>
            <a:endParaRPr lang="en-US" altLang="zh-CN" sz="2800" dirty="0"/>
          </a:p>
          <a:p>
            <a:pPr>
              <a:buNone/>
            </a:pPr>
            <a:r>
              <a:rPr lang="zh-CN" altLang="en-US" sz="2800" dirty="0"/>
              <a:t>    以下用快速指数算法计算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en-US" sz="2800" dirty="0"/>
              <a:t> 11</a:t>
            </a:r>
            <a:r>
              <a:rPr lang="en-US" altLang="en-US" sz="2800" baseline="-25000" dirty="0"/>
              <a:t>10</a:t>
            </a:r>
            <a:r>
              <a:rPr lang="en-US" altLang="en-US" sz="2800" dirty="0"/>
              <a:t>=1011</a:t>
            </a:r>
            <a:r>
              <a:rPr lang="en-US" altLang="en-US" sz="2800" baseline="-25000" dirty="0"/>
              <a:t>2</a:t>
            </a:r>
            <a:r>
              <a:rPr lang="en-US" altLang="zh-CN" sz="2800" dirty="0"/>
              <a:t>,  </a:t>
            </a:r>
            <a:r>
              <a:rPr lang="en-US" altLang="en-US" sz="2800" i="1" dirty="0" err="1"/>
              <a:t>i</a:t>
            </a:r>
            <a:r>
              <a:rPr lang="en-US" altLang="en-US" sz="2800" dirty="0"/>
              <a:t>=3</a:t>
            </a:r>
            <a:r>
              <a:rPr lang="en-US" altLang="zh-CN" sz="2800" dirty="0"/>
              <a:t>,…,0</a:t>
            </a:r>
            <a:endParaRPr lang="en-US" altLang="zh-CN" sz="2800" dirty="0"/>
          </a:p>
          <a:p>
            <a:pPr>
              <a:lnSpc>
                <a:spcPct val="100000"/>
              </a:lnSpc>
              <a:buNone/>
            </a:pPr>
            <a:r>
              <a:rPr lang="en-US" altLang="en-US" dirty="0"/>
              <a:t>    </a:t>
            </a:r>
            <a:r>
              <a:rPr lang="zh-CN" altLang="en-US" dirty="0"/>
              <a:t> </a:t>
            </a:r>
            <a:endParaRPr lang="en-US" altLang="zh-CN" sz="16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</a:t>
            </a:r>
            <a:endParaRPr lang="en-US" altLang="zh-CN" sz="2400" dirty="0"/>
          </a:p>
          <a:p>
            <a:pPr>
              <a:lnSpc>
                <a:spcPct val="100000"/>
              </a:lnSpc>
              <a:buNone/>
            </a:pPr>
            <a:r>
              <a:rPr lang="zh-CN" altLang="en-US" sz="2400" dirty="0"/>
              <a:t>  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</a:t>
            </a:r>
            <a:endParaRPr lang="en-US" altLang="zh-CN" dirty="0"/>
          </a:p>
          <a:p>
            <a:pPr>
              <a:buNone/>
            </a:pPr>
            <a:r>
              <a:rPr lang="zh-CN" altLang="en-US" sz="2800" dirty="0"/>
              <a:t>所以</a:t>
            </a:r>
            <a:r>
              <a:rPr lang="en-US" altLang="zh-CN" sz="2800" i="1" dirty="0"/>
              <a:t>c</a:t>
            </a:r>
            <a:r>
              <a:rPr lang="en-US" altLang="zh-CN" sz="2800" dirty="0"/>
              <a:t>=164</a:t>
            </a:r>
            <a:r>
              <a:rPr lang="en-US" altLang="zh-CN" dirty="0"/>
              <a:t> </a:t>
            </a:r>
            <a:endParaRPr lang="en-US" altLang="zh-CN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-279412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Group 3"/>
          <p:cNvGraphicFramePr>
            <a:graphicFrameLocks noGrp="1"/>
          </p:cNvGraphicFramePr>
          <p:nvPr/>
        </p:nvGraphicFramePr>
        <p:xfrm>
          <a:off x="1799692" y="3617640"/>
          <a:ext cx="4111701" cy="2102168"/>
        </p:xfrm>
        <a:graphic>
          <a:graphicData uri="http://schemas.openxmlformats.org/drawingml/2006/table">
            <a:tbl>
              <a:tblPr/>
              <a:tblGrid>
                <a:gridCol w="1233564"/>
                <a:gridCol w="719137"/>
                <a:gridCol w="720725"/>
                <a:gridCol w="719138"/>
                <a:gridCol w="719137"/>
              </a:tblGrid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8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800" b="1" i="1" u="none" strike="noStrike" cap="none" normalizeH="0" baseline="-2500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=0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47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4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164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4">
                            <a:lumMod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数学攻击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分解算法的进一步改进</a:t>
            </a:r>
            <a:endParaRPr lang="zh-CN" altLang="en-US" dirty="0"/>
          </a:p>
          <a:p>
            <a:pPr lvl="2"/>
            <a:r>
              <a:rPr lang="zh-CN" altLang="en-US" sz="2400" dirty="0"/>
              <a:t>二次筛法，如分解</a:t>
            </a:r>
            <a:r>
              <a:rPr lang="en-US" altLang="zh-CN" sz="2400" dirty="0"/>
              <a:t>RSA-129</a:t>
            </a:r>
            <a:endParaRPr lang="zh-CN" altLang="en-US" sz="2400" dirty="0"/>
          </a:p>
          <a:p>
            <a:pPr lvl="2"/>
            <a:r>
              <a:rPr lang="zh-CN" altLang="en-US" sz="2400" dirty="0"/>
              <a:t>通用数域筛法，如分解</a:t>
            </a:r>
            <a:r>
              <a:rPr lang="en-US" altLang="zh-CN" sz="2400" dirty="0"/>
              <a:t>RSA-130 </a:t>
            </a:r>
            <a:endParaRPr lang="en-US" altLang="zh-CN" sz="2400" dirty="0"/>
          </a:p>
          <a:p>
            <a:pPr lvl="2"/>
            <a:r>
              <a:rPr lang="zh-CN" altLang="en-US" sz="2400" dirty="0"/>
              <a:t>特殊数域筛法</a:t>
            </a:r>
            <a:endParaRPr lang="en-US" altLang="zh-CN" sz="2400" dirty="0"/>
          </a:p>
          <a:p>
            <a:pPr lvl="2"/>
            <a:r>
              <a:rPr lang="zh-CN" altLang="en-US" sz="2400" dirty="0"/>
              <a:t>密钥长度</a:t>
            </a:r>
            <a:r>
              <a:rPr lang="en-US" altLang="zh-CN" sz="2400" dirty="0"/>
              <a:t>1024 ~</a:t>
            </a:r>
            <a:r>
              <a:rPr lang="zh-CN" altLang="en-US" sz="2400" dirty="0"/>
              <a:t> </a:t>
            </a:r>
            <a:r>
              <a:rPr lang="en-US" altLang="zh-CN" sz="2400" dirty="0"/>
              <a:t>2048</a:t>
            </a:r>
            <a:r>
              <a:rPr lang="zh-CN" altLang="en-US" sz="2400" dirty="0"/>
              <a:t>比特的</a:t>
            </a:r>
            <a:r>
              <a:rPr lang="en-US" altLang="zh-CN" sz="2400" dirty="0"/>
              <a:t>RSA</a:t>
            </a:r>
            <a:r>
              <a:rPr lang="zh-CN" altLang="en-US" sz="2400" dirty="0">
                <a:solidFill>
                  <a:srgbClr val="FF0000"/>
                </a:solidFill>
              </a:rPr>
              <a:t>暂时是安全的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63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3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3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0788"/>
            <a:ext cx="86868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密码分析攻击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共模攻击</a:t>
            </a:r>
            <a:r>
              <a:rPr lang="zh-CN" altLang="en-US" sz="2400" dirty="0"/>
              <a:t>：设两个用户的公钥分别为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)=1, </a:t>
            </a:r>
            <a:r>
              <a:rPr lang="zh-CN" altLang="en-US" sz="2400" dirty="0"/>
              <a:t>对明文消息</a:t>
            </a:r>
            <a:r>
              <a:rPr lang="en-US" altLang="zh-CN" sz="2400" i="1" dirty="0"/>
              <a:t>m</a:t>
            </a:r>
            <a:r>
              <a:rPr lang="zh-CN" altLang="en-US" sz="2400" dirty="0"/>
              <a:t>加密</a:t>
            </a:r>
            <a:r>
              <a:rPr lang="en-US" altLang="zh-CN" sz="2400" dirty="0"/>
              <a:t>, </a:t>
            </a:r>
            <a:r>
              <a:rPr lang="zh-CN" altLang="en-US" sz="2400" dirty="0"/>
              <a:t>密文分别是：</a:t>
            </a:r>
            <a:endParaRPr lang="zh-CN" altLang="en-US" sz="2400" dirty="0"/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/>
              <a:t>          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≡ </a:t>
            </a:r>
            <a:r>
              <a:rPr lang="en-US" altLang="zh-CN" sz="2400" i="1" dirty="0"/>
              <a:t>m</a:t>
            </a:r>
            <a:r>
              <a:rPr lang="en-US" altLang="zh-CN" sz="2400" i="1" baseline="30000" dirty="0"/>
              <a:t>e</a:t>
            </a:r>
            <a:r>
              <a:rPr lang="en-US" altLang="zh-CN" sz="1800" baseline="16000" dirty="0"/>
              <a:t>1</a:t>
            </a:r>
            <a:r>
              <a:rPr lang="en-US" altLang="zh-CN" sz="2400" dirty="0"/>
              <a:t>  mod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    </a:t>
            </a:r>
            <a:r>
              <a:rPr lang="zh-CN" altLang="en-US" sz="2400" dirty="0"/>
              <a:t>       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 ≡ </a:t>
            </a:r>
            <a:r>
              <a:rPr lang="en-US" altLang="zh-CN" sz="2400" i="1" dirty="0"/>
              <a:t>m</a:t>
            </a:r>
            <a:r>
              <a:rPr lang="en-US" altLang="zh-CN" sz="2400" i="1" baseline="30000" dirty="0"/>
              <a:t>e</a:t>
            </a:r>
            <a:r>
              <a:rPr lang="en-US" altLang="zh-CN" sz="1800" baseline="16000" dirty="0"/>
              <a:t>2</a:t>
            </a:r>
            <a:r>
              <a:rPr lang="en-US" altLang="zh-CN" sz="2400" dirty="0"/>
              <a:t>  mod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1" indent="-19050">
              <a:spcBef>
                <a:spcPts val="0"/>
              </a:spcBef>
              <a:buNone/>
            </a:pPr>
            <a:r>
              <a:rPr lang="zh-CN" altLang="en-US" sz="2400" dirty="0"/>
              <a:t>攻击者截获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/>
              <a:t>和</a:t>
            </a:r>
            <a:r>
              <a:rPr lang="zh-CN" altLang="en-US" sz="2400" i="1" dirty="0"/>
              <a:t>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 </a:t>
            </a:r>
            <a:r>
              <a:rPr lang="zh-CN" altLang="en-US" sz="2400" dirty="0"/>
              <a:t>后，可如下恢复 </a:t>
            </a:r>
            <a:r>
              <a:rPr lang="en-US" altLang="zh-CN" sz="2400" i="1" dirty="0"/>
              <a:t>m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zh-CN" altLang="en-US" sz="2400" dirty="0"/>
              <a:t>用扩展欧几里得算法求出满足 </a:t>
            </a:r>
            <a:r>
              <a:rPr lang="en-US" altLang="zh-CN" sz="2400" i="1" dirty="0"/>
              <a:t>re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+ </a:t>
            </a:r>
            <a:r>
              <a:rPr lang="en-US" altLang="zh-CN" sz="2400" i="1" dirty="0"/>
              <a:t>se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=1 </a:t>
            </a:r>
            <a:r>
              <a:rPr lang="zh-CN" altLang="en-US" sz="2400" dirty="0"/>
              <a:t>的两个整数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i="1" dirty="0"/>
              <a:t>s</a:t>
            </a:r>
            <a:r>
              <a:rPr lang="zh-CN" altLang="en-US" sz="2400" dirty="0"/>
              <a:t>，由此得</a:t>
            </a:r>
            <a:endParaRPr lang="zh-CN" altLang="en-US" sz="2400" dirty="0"/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/>
              <a:t>                            </a:t>
            </a:r>
            <a:r>
              <a:rPr lang="en-US" altLang="zh-CN" sz="2400" i="1" dirty="0"/>
              <a:t>m</a:t>
            </a:r>
            <a:r>
              <a:rPr lang="en-US" altLang="zh-CN" sz="2400" dirty="0"/>
              <a:t> ≡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i="1" baseline="30000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i="1" baseline="30000" dirty="0"/>
              <a:t>s</a:t>
            </a:r>
            <a:r>
              <a:rPr lang="en-US" altLang="zh-CN" sz="2400" dirty="0"/>
              <a:t>  (mod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76772"/>
            <a:ext cx="7643192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密码分析攻击</a:t>
            </a:r>
            <a:endParaRPr lang="zh-CN" altLang="en-US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低指数攻击</a:t>
            </a:r>
            <a:r>
              <a:rPr lang="zh-CN" altLang="en-US" sz="2400" dirty="0"/>
              <a:t>：设</a:t>
            </a:r>
            <a:r>
              <a:rPr lang="en-US" altLang="zh-CN" sz="2400" dirty="0"/>
              <a:t>3</a:t>
            </a:r>
            <a:r>
              <a:rPr lang="zh-CN" altLang="en-US" sz="2400" dirty="0"/>
              <a:t>个用户的模数各不相同</a:t>
            </a:r>
            <a:r>
              <a:rPr lang="en-US" altLang="zh-CN" sz="2400" dirty="0"/>
              <a:t>, </a:t>
            </a:r>
            <a:r>
              <a:rPr lang="zh-CN" altLang="en-US" sz="2400" dirty="0"/>
              <a:t>分别为</a:t>
            </a:r>
            <a:r>
              <a:rPr lang="en-US" altLang="zh-CN" sz="2400" i="1" dirty="0" err="1"/>
              <a:t>n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= 1,2,3), </a:t>
            </a:r>
            <a:r>
              <a:rPr lang="zh-CN" altLang="en-US" sz="2400" dirty="0"/>
              <a:t>设明文消息是 </a:t>
            </a:r>
            <a:r>
              <a:rPr lang="en-US" altLang="zh-CN" sz="2400" i="1" dirty="0"/>
              <a:t>m</a:t>
            </a:r>
            <a:r>
              <a:rPr lang="en-US" altLang="zh-CN" sz="2400" dirty="0"/>
              <a:t>, </a:t>
            </a:r>
            <a:r>
              <a:rPr lang="zh-CN" altLang="en-US" sz="2400" dirty="0"/>
              <a:t>公钥</a:t>
            </a:r>
            <a:r>
              <a:rPr lang="en-US" altLang="zh-CN" sz="2400" i="1" dirty="0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=3</a:t>
            </a:r>
            <a:r>
              <a:rPr lang="en-US" altLang="zh-CN" sz="2400" dirty="0"/>
              <a:t>, </a:t>
            </a:r>
            <a:r>
              <a:rPr lang="zh-CN" altLang="en-US" sz="2400" dirty="0"/>
              <a:t>发送给三个用户的密文分别是：</a:t>
            </a:r>
            <a:endParaRPr lang="en-US" altLang="zh-CN" sz="2400" dirty="0"/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400" i="1" dirty="0"/>
              <a:t>       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≡ </a:t>
            </a:r>
            <a:r>
              <a:rPr lang="en-US" altLang="zh-CN" sz="2400" i="1" dirty="0"/>
              <a:t>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 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≡</a:t>
            </a:r>
            <a:r>
              <a:rPr lang="en-US" altLang="zh-CN" sz="2400" i="1" dirty="0"/>
              <a:t>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   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≡</a:t>
            </a:r>
            <a:r>
              <a:rPr lang="en-US" altLang="zh-CN" sz="2400" i="1" dirty="0"/>
              <a:t>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3</a:t>
            </a:r>
            <a:endParaRPr lang="en-US" altLang="zh-CN" sz="2400" baseline="-25000" dirty="0"/>
          </a:p>
          <a:p>
            <a:pPr lvl="1" indent="-19050">
              <a:buNone/>
            </a:pPr>
            <a:r>
              <a:rPr lang="zh-CN" altLang="en-US" sz="2400" dirty="0"/>
              <a:t>如果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n</a:t>
            </a:r>
            <a:r>
              <a:rPr lang="en-US" altLang="zh-CN" sz="2400" i="1" baseline="-25000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 err="1"/>
              <a:t>n</a:t>
            </a:r>
            <a:r>
              <a:rPr lang="en-US" altLang="zh-CN" sz="2400" i="1" baseline="-25000" dirty="0" err="1"/>
              <a:t>j</a:t>
            </a:r>
            <a:r>
              <a:rPr lang="en-US" altLang="zh-CN" sz="2400" dirty="0"/>
              <a:t>)=1</a:t>
            </a:r>
            <a:r>
              <a:rPr lang="zh-CN" altLang="en-US" sz="2400" dirty="0"/>
              <a:t>，则由中国剩余定理可求出</a:t>
            </a:r>
            <a:endParaRPr lang="en-US" altLang="zh-CN" sz="2400" dirty="0"/>
          </a:p>
          <a:p>
            <a:pPr lvl="1">
              <a:spcBef>
                <a:spcPts val="0"/>
              </a:spcBef>
              <a:buNone/>
            </a:pPr>
            <a:r>
              <a:rPr lang="en-US" altLang="zh-CN" sz="2400" i="1" dirty="0"/>
              <a:t>   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。由于</a:t>
            </a:r>
            <a:r>
              <a:rPr lang="en-US" altLang="zh-CN" sz="2400" i="1" dirty="0"/>
              <a:t>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&lt;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2</a:t>
            </a:r>
            <a:r>
              <a:rPr lang="en-US" altLang="zh-CN" sz="2400" i="1" dirty="0"/>
              <a:t>n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</a:t>
            </a:r>
            <a:r>
              <a:rPr lang="zh-CN" altLang="en-US" sz="2400" dirty="0"/>
              <a:t>因此可计算出</a:t>
            </a:r>
            <a:r>
              <a:rPr lang="en-US" altLang="zh-CN" sz="2400" i="1" dirty="0"/>
              <a:t>m</a:t>
            </a:r>
            <a:r>
              <a:rPr lang="en-US" altLang="zh-CN" sz="2400" baseline="30000" dirty="0"/>
              <a:t>3</a:t>
            </a:r>
            <a:r>
              <a:rPr lang="en-US" altLang="zh-CN" sz="2400" dirty="0"/>
              <a:t>, </a:t>
            </a:r>
            <a:r>
              <a:rPr lang="zh-CN" altLang="en-US" sz="2400" dirty="0"/>
              <a:t>再开立方根得到 </a:t>
            </a:r>
            <a:r>
              <a:rPr lang="en-US" altLang="zh-CN" sz="2400" i="1" dirty="0"/>
              <a:t>m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7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7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612" y="944724"/>
            <a:ext cx="7349988" cy="551249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82863" y="1092168"/>
            <a:ext cx="35417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公钥密码算法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81000" y="1692275"/>
            <a:ext cx="8382000" cy="486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7350" y="1700213"/>
            <a:ext cx="2155825" cy="7921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543175" y="1700213"/>
            <a:ext cx="6205538" cy="793750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7350" y="2492375"/>
            <a:ext cx="2155825" cy="4492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543175" y="2493963"/>
            <a:ext cx="6205538" cy="447675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87350" y="2941638"/>
            <a:ext cx="2155825" cy="447675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543175" y="2941638"/>
            <a:ext cx="6205538" cy="447675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87350" y="3389313"/>
            <a:ext cx="2155825" cy="447675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543175" y="3389313"/>
            <a:ext cx="6205538" cy="4492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87350" y="3836988"/>
            <a:ext cx="2155825" cy="4492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543175" y="3838575"/>
            <a:ext cx="6205538" cy="447675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87350" y="4286250"/>
            <a:ext cx="2155825" cy="10588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543175" y="4286250"/>
            <a:ext cx="6205538" cy="10588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87350" y="5345113"/>
            <a:ext cx="2155825" cy="700088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543175" y="5345113"/>
            <a:ext cx="6205538" cy="700088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87350" y="6045200"/>
            <a:ext cx="2155825" cy="4492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543175" y="6045200"/>
            <a:ext cx="6205538" cy="449263"/>
          </a:xfrm>
          <a:prstGeom prst="rect">
            <a:avLst/>
          </a:prstGeom>
          <a:solidFill>
            <a:srgbClr val="5A88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543175" y="1693863"/>
            <a:ext cx="0" cy="48069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81000" y="2493963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81000" y="2941638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381000" y="3389313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81000" y="3838575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81000" y="4286250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81000" y="5345113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81000" y="6045200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87350" y="1693863"/>
            <a:ext cx="0" cy="48069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8748713" y="1693863"/>
            <a:ext cx="0" cy="48069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81000" y="1700213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381000" y="6494463"/>
            <a:ext cx="83740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54088" y="1974850"/>
            <a:ext cx="638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算法基础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2635250" y="1974850"/>
            <a:ext cx="2928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数论知识（互素、欧拉函数、乘法逆元、模运算）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954088" y="2568575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2635250" y="2568575"/>
            <a:ext cx="2003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密钥生成、加密运算、解密运算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827088" y="3017838"/>
            <a:ext cx="765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安全性分析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2635250" y="3017838"/>
            <a:ext cx="17843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基于大整数因子分解的困难性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954088" y="3465513"/>
            <a:ext cx="638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参数选择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2635250" y="3455988"/>
            <a:ext cx="231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p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2763838" y="3465513"/>
            <a:ext cx="384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3021013" y="3455988"/>
            <a:ext cx="231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q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3149600" y="3465513"/>
            <a:ext cx="1019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必须为大素数（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4938713" y="3452813"/>
            <a:ext cx="785813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512bit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5616575" y="3465513"/>
            <a:ext cx="509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以上）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954088" y="3913188"/>
            <a:ext cx="669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算法实现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2635249" y="3913189"/>
            <a:ext cx="376395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快速指数算法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、中国剩余定理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1201080" y="4653136"/>
            <a:ext cx="382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2635250" y="4359275"/>
            <a:ext cx="1338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简单易懂、安全性高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2635250" y="4664075"/>
            <a:ext cx="1338263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密钥分配及管理简便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2635250" y="4972050"/>
            <a:ext cx="10207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数字签名易实现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2"/>
          <p:cNvSpPr>
            <a:spLocks noChangeArrowheads="1"/>
          </p:cNvSpPr>
          <p:nvPr/>
        </p:nvSpPr>
        <p:spPr bwMode="auto">
          <a:xfrm>
            <a:off x="1211263" y="5570538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缺点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2635250" y="5418138"/>
            <a:ext cx="26717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产生密钥很麻烦，受到素数产生技术的限制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2635250" y="5722938"/>
            <a:ext cx="2003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加解密速度慢，工程实现较困难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1211263" y="6145213"/>
            <a:ext cx="4016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635250" y="6121400"/>
            <a:ext cx="140176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对密钥加密、数字签名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2343" y="1164627"/>
            <a:ext cx="6535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公钥密码算法和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算法比较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81008" y="1981200"/>
          <a:ext cx="8070909" cy="4222788"/>
        </p:xfrm>
        <a:graphic>
          <a:graphicData uri="http://schemas.openxmlformats.org/drawingml/2006/table">
            <a:tbl>
              <a:tblPr/>
              <a:tblGrid>
                <a:gridCol w="2690303"/>
                <a:gridCol w="2690303"/>
                <a:gridCol w="2690303"/>
              </a:tblGrid>
              <a:tr h="4971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加密机制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DES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RSA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8676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原理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加密密钥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解密密钥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（秘密）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加密密钥   解密密钥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（公开） （秘密）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573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算法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公开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公开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5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密钥分发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必要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不必要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574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密钥数量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与通信对象多少有关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一个私有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5694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签名验证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无法实现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容易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  <a:tr h="5712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加密速度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快（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1Gbit/s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慢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1000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倍以上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A88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/>
          <p:nvPr/>
        </p:nvGrpSpPr>
        <p:grpSpPr>
          <a:xfrm>
            <a:off x="7875" y="2584494"/>
            <a:ext cx="4929256" cy="2670156"/>
            <a:chOff x="3294" y="551040"/>
            <a:chExt cx="1992850" cy="4597913"/>
          </a:xfrm>
        </p:grpSpPr>
        <p:sp>
          <p:nvSpPr>
            <p:cNvPr id="3" name="矩形 2"/>
            <p:cNvSpPr/>
            <p:nvPr/>
          </p:nvSpPr>
          <p:spPr>
            <a:xfrm>
              <a:off x="34704" y="684893"/>
              <a:ext cx="1961440" cy="446406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" name="矩形 3"/>
            <p:cNvSpPr/>
            <p:nvPr/>
          </p:nvSpPr>
          <p:spPr>
            <a:xfrm>
              <a:off x="3294" y="551040"/>
              <a:ext cx="1981115" cy="33525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（一）</a:t>
              </a:r>
              <a:r>
                <a:rPr lang="en-US" altLang="zh-CN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算法描述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（二）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算法安全性基础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（三）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算法证明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（四）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算法的有效实现</a:t>
              </a:r>
              <a:endParaRPr lang="en-US" altLang="zh-CN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（五）</a:t>
              </a:r>
              <a:r>
                <a:rPr lang="en-US" altLang="zh-CN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算法的安全性</a:t>
              </a:r>
              <a:endParaRPr lang="en-US" altLang="zh-CN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zh-CN" altLang="en-US" sz="2400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5083182" y="1708179"/>
            <a:ext cx="4052943" cy="876313"/>
            <a:chOff x="4520238" y="1681235"/>
            <a:chExt cx="1753199" cy="758627"/>
          </a:xfrm>
        </p:grpSpPr>
        <p:sp>
          <p:nvSpPr>
            <p:cNvPr id="6" name="矩形 5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4520238" y="1681235"/>
              <a:ext cx="1753199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二、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公钥密码算法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ElGamal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28"/>
          <p:cNvGrpSpPr/>
          <p:nvPr/>
        </p:nvGrpSpPr>
        <p:grpSpPr>
          <a:xfrm>
            <a:off x="5083182" y="2589201"/>
            <a:ext cx="4125969" cy="2665449"/>
            <a:chOff x="4511509" y="2229985"/>
            <a:chExt cx="2056085" cy="4112153"/>
          </a:xfrm>
        </p:grpSpPr>
        <p:sp>
          <p:nvSpPr>
            <p:cNvPr id="9" name="矩形 8"/>
            <p:cNvSpPr/>
            <p:nvPr/>
          </p:nvSpPr>
          <p:spPr>
            <a:xfrm>
              <a:off x="4529670" y="2344788"/>
              <a:ext cx="1980803" cy="399735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矩形 9"/>
            <p:cNvSpPr/>
            <p:nvPr/>
          </p:nvSpPr>
          <p:spPr>
            <a:xfrm>
              <a:off x="4511509" y="2229985"/>
              <a:ext cx="2056085" cy="24237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106680" rIns="142240" bIns="160020" numCol="1" spcCol="1270" anchor="t" anchorCtr="0">
              <a:noAutofit/>
            </a:bodyPr>
            <a:lstStyle/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（一）离散对数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marL="0" lvl="1" defTabSz="889000">
                <a:lnSpc>
                  <a:spcPct val="120000"/>
                </a:lnSpc>
                <a:spcBef>
                  <a:spcPts val="600"/>
                </a:spcBef>
                <a:spcAft>
                  <a:spcPts val="0"/>
                </a:spcAft>
              </a:pPr>
              <a:r>
                <a:rPr lang="zh-CN" altLang="en-US" sz="2400" b="1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（二）</a:t>
              </a:r>
              <a:r>
                <a:rPr lang="en-US" altLang="zh-CN" sz="2400" b="1" dirty="0" err="1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ElGamal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算法描述</a:t>
              </a:r>
              <a:endParaRPr lang="zh-CN" altLang="en-US" sz="2400" b="1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256284" y="1676376"/>
            <a:ext cx="4381560" cy="87631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2240" tIns="81280" rIns="142240" bIns="81280" numCol="1" spcCol="1270" anchor="ctr" anchorCtr="0">
            <a:noAutofit/>
          </a:bodyPr>
          <a:lstStyle/>
          <a:p>
            <a:pPr lvl="0" defTabSz="889000">
              <a:lnSpc>
                <a:spcPct val="90000"/>
              </a:lnSpc>
              <a:spcAft>
                <a:spcPct val="35000"/>
              </a:spcAft>
            </a:pPr>
            <a:r>
              <a:rPr lang="zh-CN" altLang="en-US" u="none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二、分组密码的工作模式</a:t>
            </a:r>
            <a:endParaRPr lang="zh-CN" altLang="en-US" u="none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889000">
              <a:lnSpc>
                <a:spcPct val="90000"/>
              </a:lnSpc>
              <a:spcAft>
                <a:spcPct val="35000"/>
              </a:spcAft>
            </a:pPr>
            <a:endParaRPr lang="zh-CN" altLang="en-US" sz="2800" b="1" u="none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25"/>
          <p:cNvGrpSpPr/>
          <p:nvPr/>
        </p:nvGrpSpPr>
        <p:grpSpPr>
          <a:xfrm>
            <a:off x="86211" y="1712888"/>
            <a:ext cx="4960458" cy="876313"/>
            <a:chOff x="4520238" y="1681235"/>
            <a:chExt cx="1778820" cy="758627"/>
          </a:xfrm>
        </p:grpSpPr>
        <p:sp>
          <p:nvSpPr>
            <p:cNvPr id="13" name="矩形 12"/>
            <p:cNvSpPr/>
            <p:nvPr/>
          </p:nvSpPr>
          <p:spPr>
            <a:xfrm>
              <a:off x="4520238" y="1681236"/>
              <a:ext cx="1735667" cy="75862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矩形 13"/>
            <p:cNvSpPr/>
            <p:nvPr/>
          </p:nvSpPr>
          <p:spPr>
            <a:xfrm>
              <a:off x="4520238" y="1681235"/>
              <a:ext cx="1778820" cy="7586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2240" tIns="81280" rIns="142240" bIns="81280" numCol="1" spcCol="1270" anchor="ctr" anchorCtr="0">
              <a:noAutofit/>
            </a:bodyPr>
            <a:lstStyle/>
            <a:p>
              <a:pPr lvl="0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2400" u="none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一</a:t>
              </a:r>
              <a:r>
                <a:rPr lang="zh-CN" altLang="en-US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、公钥密码算法</a:t>
              </a:r>
              <a:r>
                <a:rPr lang="en-US" altLang="zh-CN" sz="2400" b="1" u="none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RSA</a:t>
              </a:r>
              <a:endParaRPr lang="zh-CN" altLang="en-US" sz="2400" b="1" u="none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532" y="1232756"/>
            <a:ext cx="8507288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模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下的整数幂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考虑方程：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i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≡ 1 mod 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altLang="zh-CN" i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CN" altLang="en-US" sz="2800" dirty="0"/>
              <a:t>欧拉定理指出：如果</a:t>
            </a:r>
            <a:r>
              <a:rPr lang="en-US" altLang="zh-CN" sz="2800" i="1" dirty="0"/>
              <a:t>a</a:t>
            </a:r>
            <a:r>
              <a:rPr lang="zh-CN" altLang="en-US" sz="2800" dirty="0"/>
              <a:t>与</a:t>
            </a:r>
            <a:r>
              <a:rPr lang="en-US" altLang="zh-CN" sz="2800" i="1" dirty="0"/>
              <a:t>n</a:t>
            </a:r>
            <a:r>
              <a:rPr lang="zh-CN" altLang="en-US" sz="2800" dirty="0"/>
              <a:t>互素，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)=1</a:t>
            </a:r>
            <a:r>
              <a:rPr lang="zh-CN" altLang="en-US" sz="2800" dirty="0"/>
              <a:t>，</a:t>
            </a: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φ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n</a:t>
            </a:r>
            <a:r>
              <a:rPr lang="en-US" altLang="zh-CN" sz="2800" baseline="30000" dirty="0"/>
              <a:t>) </a:t>
            </a:r>
            <a:r>
              <a:rPr lang="en-US" altLang="zh-CN" sz="2800" dirty="0"/>
              <a:t>≡ 1 mod </a:t>
            </a:r>
            <a:r>
              <a:rPr lang="en-US" altLang="zh-CN" sz="2800" i="1" dirty="0"/>
              <a:t>n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/>
              <a:t>至少有一整数如</a:t>
            </a:r>
            <a:r>
              <a:rPr lang="en-US" altLang="zh-CN" sz="2800" i="1" dirty="0"/>
              <a:t>m</a:t>
            </a:r>
            <a:r>
              <a:rPr lang="en-US" altLang="zh-CN" sz="2800" dirty="0"/>
              <a:t> = </a:t>
            </a:r>
            <a:r>
              <a:rPr lang="en-US" altLang="zh-CN" sz="2800" i="1" dirty="0"/>
              <a:t>φ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满足上述方程，方程是有意义的。</a:t>
            </a:r>
            <a:endParaRPr lang="zh-CN" altLang="en-US" sz="2800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称满足方程的最小正整数</a:t>
            </a:r>
            <a:r>
              <a:rPr lang="en-US" altLang="zh-CN" sz="28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为模</a:t>
            </a:r>
            <a:r>
              <a:rPr lang="en-US" altLang="zh-CN" sz="28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下</a:t>
            </a:r>
            <a:r>
              <a:rPr lang="en-US" altLang="zh-CN" sz="28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的阶，记为</a:t>
            </a:r>
            <a:r>
              <a:rPr lang="en-US" altLang="zh-CN" sz="2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ord</a:t>
            </a:r>
            <a:r>
              <a:rPr lang="en-US" altLang="zh-CN" sz="2800" i="1" baseline="-250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</a:t>
            </a:r>
            <a:r>
              <a:rPr lang="en-US" altLang="zh-CN" sz="2800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。</a:t>
            </a:r>
            <a:endParaRPr lang="zh-CN" alt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模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下的整数幂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6</a:t>
            </a:r>
            <a:r>
              <a:rPr lang="zh-CN" altLang="en-US" dirty="0"/>
              <a:t>：</a:t>
            </a:r>
            <a:r>
              <a:rPr lang="en-US" altLang="zh-CN" i="1" dirty="0"/>
              <a:t>a</a:t>
            </a:r>
            <a:r>
              <a:rPr lang="en-US" altLang="zh-CN" dirty="0"/>
              <a:t>=3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en-US" altLang="zh-CN" dirty="0"/>
              <a:t>=10</a:t>
            </a:r>
            <a:r>
              <a:rPr lang="zh-CN" altLang="en-US" dirty="0"/>
              <a:t>，</a:t>
            </a:r>
            <a:r>
              <a:rPr lang="en-US" altLang="zh-CN" dirty="0" err="1"/>
              <a:t>gcd</a:t>
            </a:r>
            <a:r>
              <a:rPr lang="en-US" altLang="zh-CN" dirty="0"/>
              <a:t>(3, 10)=1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           3</a:t>
            </a:r>
            <a:r>
              <a:rPr lang="en-US" altLang="zh-CN" baseline="30000" dirty="0"/>
              <a:t>1 </a:t>
            </a:r>
            <a:r>
              <a:rPr lang="en-US" altLang="zh-CN" dirty="0"/>
              <a:t>≡ 3 mod 10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3</a:t>
            </a:r>
            <a:r>
              <a:rPr lang="en-US" altLang="zh-CN" baseline="30000" dirty="0"/>
              <a:t>2 </a:t>
            </a:r>
            <a:r>
              <a:rPr lang="en-US" altLang="zh-CN" dirty="0"/>
              <a:t>≡ 9 mod 10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3</a:t>
            </a:r>
            <a:r>
              <a:rPr lang="en-US" altLang="zh-CN" baseline="30000" dirty="0"/>
              <a:t>3 </a:t>
            </a:r>
            <a:r>
              <a:rPr lang="en-US" altLang="zh-CN" dirty="0"/>
              <a:t>≡ 7 mod 10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           3</a:t>
            </a:r>
            <a:r>
              <a:rPr lang="en-US" altLang="zh-CN" baseline="30000" dirty="0"/>
              <a:t>4 </a:t>
            </a:r>
            <a:r>
              <a:rPr lang="en-US" altLang="zh-CN" dirty="0"/>
              <a:t>≡ 1 mod 10</a:t>
            </a:r>
            <a:endParaRPr lang="en-US" altLang="zh-CN" dirty="0"/>
          </a:p>
          <a:p>
            <a:pPr marL="723900" lvl="1" indent="0">
              <a:buNone/>
            </a:pPr>
            <a:r>
              <a:rPr lang="zh-CN" altLang="en-US" dirty="0"/>
              <a:t>所以</a:t>
            </a:r>
            <a:r>
              <a:rPr lang="en-US" altLang="zh-CN" dirty="0"/>
              <a:t>ord</a:t>
            </a:r>
            <a:r>
              <a:rPr lang="en-US" altLang="zh-CN" baseline="-25000" dirty="0"/>
              <a:t>10</a:t>
            </a:r>
            <a:r>
              <a:rPr lang="en-US" altLang="zh-CN" dirty="0"/>
              <a:t>(3) = 4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0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9"/>
          <p:cNvGraphicFramePr>
            <a:graphicFrameLocks noChangeAspect="1"/>
          </p:cNvGraphicFramePr>
          <p:nvPr/>
        </p:nvGraphicFramePr>
        <p:xfrm>
          <a:off x="1928392" y="1705802"/>
          <a:ext cx="5383347" cy="4135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4198620" imgH="3232785" progId="Visio.Drawing.11">
                  <p:embed/>
                </p:oleObj>
              </mc:Choice>
              <mc:Fallback>
                <p:oleObj name="Visio" r:id="rId1" imgW="4198620" imgH="3232785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392" y="1705802"/>
                        <a:ext cx="5383347" cy="4135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3548" y="1052736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密钥生成算法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532" y="1196752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模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下的整数幂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例</a:t>
            </a:r>
            <a:r>
              <a:rPr lang="en-US" altLang="zh-CN" dirty="0"/>
              <a:t>7</a:t>
            </a:r>
            <a:r>
              <a:rPr lang="zh-CN" altLang="en-US" dirty="0"/>
              <a:t>：</a:t>
            </a:r>
            <a:r>
              <a:rPr lang="en-US" altLang="zh-CN" i="1" dirty="0"/>
              <a:t>a</a:t>
            </a:r>
            <a:r>
              <a:rPr lang="en-US" altLang="zh-CN" dirty="0"/>
              <a:t>=7</a:t>
            </a:r>
            <a:r>
              <a:rPr lang="zh-CN" altLang="en-US" dirty="0"/>
              <a:t>，</a:t>
            </a:r>
            <a:r>
              <a:rPr lang="en-US" altLang="zh-CN" i="1" dirty="0"/>
              <a:t>n</a:t>
            </a:r>
            <a:r>
              <a:rPr lang="en-US" altLang="zh-CN" dirty="0"/>
              <a:t>=19</a:t>
            </a:r>
            <a:r>
              <a:rPr lang="zh-CN" altLang="en-US" dirty="0"/>
              <a:t>，</a:t>
            </a:r>
            <a:r>
              <a:rPr lang="en-US" altLang="zh-CN" dirty="0" err="1"/>
              <a:t>gcd</a:t>
            </a:r>
            <a:r>
              <a:rPr lang="en-US" altLang="zh-CN" dirty="0"/>
              <a:t>(7, 19)=1</a:t>
            </a:r>
            <a:endParaRPr lang="zh-CN" altLang="en-US" dirty="0"/>
          </a:p>
          <a:p>
            <a:pPr marL="450850" lvl="1" indent="6350">
              <a:spcBef>
                <a:spcPts val="0"/>
              </a:spcBef>
              <a:buNone/>
            </a:pPr>
            <a:r>
              <a:rPr lang="en-US" altLang="zh-CN" dirty="0"/>
              <a:t>      7</a:t>
            </a:r>
            <a:r>
              <a:rPr lang="en-US" altLang="zh-CN" baseline="30000" dirty="0"/>
              <a:t>1 </a:t>
            </a:r>
            <a:r>
              <a:rPr lang="en-US" altLang="zh-CN" dirty="0"/>
              <a:t>≡ 7 mod 19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en-US" altLang="zh-CN" baseline="30000" dirty="0"/>
              <a:t>2 </a:t>
            </a:r>
            <a:r>
              <a:rPr lang="en-US" altLang="zh-CN" dirty="0"/>
              <a:t>≡ 11 mod 19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en-US" altLang="zh-CN" baseline="30000" dirty="0"/>
              <a:t>3 </a:t>
            </a:r>
            <a:r>
              <a:rPr lang="en-US" altLang="zh-CN" dirty="0"/>
              <a:t>≡ 1 mod 19</a:t>
            </a:r>
            <a:endParaRPr lang="zh-CN" altLang="en-US" dirty="0"/>
          </a:p>
          <a:p>
            <a:pPr lvl="1">
              <a:spcBef>
                <a:spcPts val="0"/>
              </a:spcBef>
              <a:buNone/>
            </a:pPr>
            <a:r>
              <a:rPr lang="zh-CN" altLang="en-US" dirty="0"/>
              <a:t>   所以</a:t>
            </a:r>
            <a:r>
              <a:rPr lang="en-US" altLang="zh-CN" dirty="0"/>
              <a:t>ord</a:t>
            </a:r>
            <a:r>
              <a:rPr lang="en-US" altLang="zh-CN" baseline="-25000" dirty="0"/>
              <a:t>19</a:t>
            </a:r>
            <a:r>
              <a:rPr lang="en-US" altLang="zh-CN" dirty="0"/>
              <a:t>(7) = 3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indent="-19050">
              <a:spcBef>
                <a:spcPts val="0"/>
              </a:spcBef>
              <a:buNone/>
            </a:pPr>
            <a:r>
              <a:rPr lang="zh-CN" altLang="en-US" dirty="0"/>
              <a:t>继续</a:t>
            </a:r>
            <a:r>
              <a:rPr lang="en-US" altLang="zh-CN" dirty="0"/>
              <a:t>7</a:t>
            </a:r>
            <a:r>
              <a:rPr lang="en-US" altLang="zh-CN" baseline="30000" dirty="0"/>
              <a:t>4</a:t>
            </a:r>
            <a:r>
              <a:rPr lang="en-US" altLang="zh-CN" dirty="0"/>
              <a:t> = 7</a:t>
            </a:r>
            <a:r>
              <a:rPr lang="en-US" altLang="zh-CN" baseline="30000" dirty="0"/>
              <a:t>3+1</a:t>
            </a:r>
            <a:r>
              <a:rPr lang="en-US" altLang="zh-CN" dirty="0"/>
              <a:t>≡7 mod 19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en-US" altLang="zh-CN" baseline="30000" dirty="0"/>
              <a:t>5</a:t>
            </a:r>
            <a:r>
              <a:rPr lang="en-US" altLang="zh-CN" dirty="0"/>
              <a:t> = 7</a:t>
            </a:r>
            <a:r>
              <a:rPr lang="en-US" altLang="zh-CN" baseline="30000" dirty="0"/>
              <a:t>3+2</a:t>
            </a:r>
            <a:r>
              <a:rPr lang="en-US" altLang="zh-CN" dirty="0"/>
              <a:t> ≡7</a:t>
            </a:r>
            <a:r>
              <a:rPr lang="en-US" altLang="zh-CN" baseline="30000" dirty="0"/>
              <a:t>2</a:t>
            </a:r>
            <a:r>
              <a:rPr lang="en-US" altLang="zh-CN" dirty="0"/>
              <a:t> mod 19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en-US" altLang="zh-CN" baseline="30000" dirty="0"/>
              <a:t>3+</a:t>
            </a:r>
            <a:r>
              <a:rPr lang="en-US" altLang="zh-CN" i="1" baseline="30000" dirty="0"/>
              <a:t>j</a:t>
            </a:r>
            <a:r>
              <a:rPr lang="en-US" altLang="zh-CN" dirty="0"/>
              <a:t> = 7</a:t>
            </a:r>
            <a:r>
              <a:rPr lang="en-US" altLang="zh-CN" baseline="30000" dirty="0"/>
              <a:t>3</a:t>
            </a:r>
            <a:r>
              <a:rPr lang="en-US" altLang="zh-CN" dirty="0"/>
              <a:t>·7</a:t>
            </a:r>
            <a:r>
              <a:rPr lang="en-US" altLang="zh-CN" i="1" baseline="30000" dirty="0"/>
              <a:t>j</a:t>
            </a:r>
            <a:r>
              <a:rPr lang="en-US" altLang="zh-CN" dirty="0"/>
              <a:t> ≡ 7</a:t>
            </a:r>
            <a:r>
              <a:rPr lang="en-US" altLang="zh-CN" i="1" baseline="30000" dirty="0"/>
              <a:t>j</a:t>
            </a:r>
            <a:r>
              <a:rPr lang="en-US" altLang="zh-CN" dirty="0"/>
              <a:t> mod 19</a:t>
            </a:r>
            <a:endParaRPr lang="zh-CN" altLang="en-US" dirty="0"/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dirty="0"/>
              <a:t>模</a:t>
            </a:r>
            <a:r>
              <a:rPr lang="en-US" altLang="zh-CN" dirty="0"/>
              <a:t>19</a:t>
            </a:r>
            <a:r>
              <a:rPr lang="zh-CN" altLang="en-US" dirty="0"/>
              <a:t>下整数 </a:t>
            </a:r>
            <a:r>
              <a:rPr lang="en-US" altLang="zh-CN" dirty="0"/>
              <a:t>7 </a:t>
            </a:r>
            <a:r>
              <a:rPr lang="zh-CN" altLang="en-US" dirty="0"/>
              <a:t>的幂循环周期为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>
              <a:spcBef>
                <a:spcPts val="0"/>
              </a:spcBef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模 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下整数 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的幂循环周期等于元素 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 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的阶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0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90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0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0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560" y="130476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800" dirty="0"/>
              <a:t>如果 </a:t>
            </a:r>
            <a:r>
              <a:rPr lang="en-US" altLang="zh-CN" sz="2800" dirty="0" err="1"/>
              <a:t>ord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=</a:t>
            </a:r>
            <a:r>
              <a:rPr lang="en-US" altLang="zh-CN" sz="2800" i="1" dirty="0"/>
              <a:t>φ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，则称 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为 </a:t>
            </a:r>
            <a:r>
              <a:rPr lang="en-US" altLang="zh-CN" sz="2800" i="1" dirty="0"/>
              <a:t>n</a:t>
            </a:r>
            <a:r>
              <a:rPr lang="en-US" altLang="zh-CN" sz="2800" dirty="0"/>
              <a:t> </a:t>
            </a:r>
            <a:r>
              <a:rPr lang="zh-CN" altLang="en-US" sz="2800" dirty="0"/>
              <a:t>的本原根。</a:t>
            </a:r>
            <a:endParaRPr lang="en-US" altLang="zh-CN" sz="2800" dirty="0"/>
          </a:p>
          <a:p>
            <a:pPr marL="0" lvl="1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8</a:t>
            </a:r>
            <a:r>
              <a:rPr lang="zh-CN" altLang="en-US" dirty="0"/>
              <a:t>：</a:t>
            </a:r>
            <a:r>
              <a:rPr lang="en-US" altLang="zh-CN" i="1" dirty="0"/>
              <a:t>n</a:t>
            </a:r>
            <a:r>
              <a:rPr lang="en-US" altLang="zh-CN" dirty="0"/>
              <a:t> = 9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dirty="0"/>
              <a:t> = 2</a:t>
            </a:r>
            <a:r>
              <a:rPr lang="zh-CN" altLang="en-US" dirty="0"/>
              <a:t>在模</a:t>
            </a:r>
            <a:r>
              <a:rPr lang="en-US" altLang="zh-CN" dirty="0"/>
              <a:t>9</a:t>
            </a:r>
            <a:r>
              <a:rPr lang="zh-CN" altLang="en-US" dirty="0"/>
              <a:t>下的幂分别为：</a:t>
            </a:r>
            <a:endParaRPr lang="zh-CN" altLang="en-US" dirty="0"/>
          </a:p>
          <a:p>
            <a:pPr marL="0" lvl="1">
              <a:buNone/>
            </a:pPr>
            <a:r>
              <a:rPr lang="en-US" altLang="zh-CN" dirty="0"/>
              <a:t>       2</a:t>
            </a:r>
            <a:r>
              <a:rPr lang="en-US" altLang="zh-CN" baseline="30000" dirty="0"/>
              <a:t>1</a:t>
            </a:r>
            <a:r>
              <a:rPr lang="en-US" altLang="zh-CN" dirty="0"/>
              <a:t> mod 9=2,  2</a:t>
            </a:r>
            <a:r>
              <a:rPr lang="en-US" altLang="zh-CN" baseline="30000" dirty="0"/>
              <a:t>2</a:t>
            </a:r>
            <a:r>
              <a:rPr lang="en-US" altLang="zh-CN" dirty="0"/>
              <a:t> mod 9=4,  2</a:t>
            </a:r>
            <a:r>
              <a:rPr lang="en-US" altLang="zh-CN" baseline="30000" dirty="0"/>
              <a:t>3</a:t>
            </a:r>
            <a:r>
              <a:rPr lang="en-US" altLang="zh-CN" dirty="0"/>
              <a:t> mod 9=8, </a:t>
            </a:r>
            <a:endParaRPr lang="en-US" altLang="zh-CN" dirty="0"/>
          </a:p>
          <a:p>
            <a:pPr marL="0" lvl="1">
              <a:buNone/>
            </a:pPr>
            <a:r>
              <a:rPr lang="en-US" altLang="zh-CN" dirty="0"/>
              <a:t>       2</a:t>
            </a:r>
            <a:r>
              <a:rPr lang="en-US" altLang="zh-CN" baseline="30000" dirty="0"/>
              <a:t>4  </a:t>
            </a:r>
            <a:r>
              <a:rPr lang="en-US" altLang="zh-CN" dirty="0"/>
              <a:t>mod 9=7,  2</a:t>
            </a:r>
            <a:r>
              <a:rPr lang="en-US" altLang="zh-CN" baseline="30000" dirty="0"/>
              <a:t>5</a:t>
            </a:r>
            <a:r>
              <a:rPr lang="en-US" altLang="zh-CN" dirty="0"/>
              <a:t> mod 9=5,  2</a:t>
            </a:r>
            <a:r>
              <a:rPr lang="en-US" altLang="zh-CN" baseline="30000" dirty="0"/>
              <a:t>6</a:t>
            </a:r>
            <a:r>
              <a:rPr lang="en-US" altLang="zh-CN" dirty="0"/>
              <a:t> mod 9=1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lvl="1">
              <a:buNone/>
            </a:pPr>
            <a:r>
              <a:rPr lang="en-US" altLang="zh-CN" dirty="0"/>
              <a:t>ord</a:t>
            </a:r>
            <a:r>
              <a:rPr lang="en-US" altLang="zh-CN" baseline="-25000" dirty="0"/>
              <a:t>9</a:t>
            </a:r>
            <a:r>
              <a:rPr lang="en-US" altLang="zh-CN" dirty="0"/>
              <a:t>(2) = 6 =</a:t>
            </a:r>
            <a:r>
              <a:rPr lang="en-US" altLang="zh-CN" i="1" dirty="0"/>
              <a:t>φ</a:t>
            </a:r>
            <a:r>
              <a:rPr lang="en-US" altLang="zh-CN" dirty="0"/>
              <a:t>(9) </a:t>
            </a:r>
            <a:r>
              <a:rPr lang="zh-CN" altLang="en-US" dirty="0"/>
              <a:t>，所以</a:t>
            </a:r>
            <a:r>
              <a:rPr lang="en-US" altLang="zh-CN" dirty="0"/>
              <a:t> 2 </a:t>
            </a:r>
            <a:r>
              <a:rPr lang="zh-CN" altLang="en-US" dirty="0"/>
              <a:t>为 </a:t>
            </a:r>
            <a:r>
              <a:rPr lang="en-US" altLang="zh-CN" dirty="0"/>
              <a:t>9 </a:t>
            </a:r>
            <a:r>
              <a:rPr lang="zh-CN" altLang="en-US" dirty="0"/>
              <a:t>的本原根。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4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611560" y="1412776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i="1" dirty="0"/>
              <a:t>n</a:t>
            </a:r>
            <a:r>
              <a:rPr lang="en-US" altLang="zh-CN" dirty="0"/>
              <a:t> = 19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dirty="0"/>
              <a:t> = 3 </a:t>
            </a:r>
            <a:r>
              <a:rPr lang="zh-CN" altLang="en-US" dirty="0"/>
              <a:t>在模</a:t>
            </a:r>
            <a:r>
              <a:rPr lang="en-US" altLang="zh-CN" dirty="0"/>
              <a:t> 19</a:t>
            </a:r>
            <a:r>
              <a:rPr lang="zh-CN" altLang="en-US" dirty="0"/>
              <a:t>下的幂分别为：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  3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15</a:t>
            </a:r>
            <a:r>
              <a:rPr lang="zh-CN" altLang="en-US" dirty="0"/>
              <a:t>，</a:t>
            </a:r>
            <a:r>
              <a:rPr lang="en-US" altLang="zh-CN" dirty="0"/>
              <a:t>7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6</a:t>
            </a:r>
            <a:r>
              <a:rPr lang="zh-CN" altLang="en-US" dirty="0"/>
              <a:t>，</a:t>
            </a:r>
            <a:r>
              <a:rPr lang="en-US" altLang="zh-CN" dirty="0"/>
              <a:t>18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，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endParaRPr lang="zh-CN" altLang="en-US" dirty="0"/>
          </a:p>
          <a:p>
            <a:pPr lvl="1">
              <a:buNone/>
            </a:pPr>
            <a:r>
              <a:rPr lang="en-US" altLang="zh-CN" dirty="0"/>
              <a:t>  11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，</a:t>
            </a:r>
            <a:r>
              <a:rPr lang="en-US" altLang="zh-CN" dirty="0"/>
              <a:t>17</a:t>
            </a:r>
            <a:r>
              <a:rPr lang="zh-CN" altLang="en-US" dirty="0"/>
              <a:t>，</a:t>
            </a:r>
            <a:r>
              <a:rPr lang="en-US" altLang="zh-CN" dirty="0"/>
              <a:t>13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lvl="1">
              <a:buNone/>
            </a:pPr>
            <a:r>
              <a:rPr lang="en-US" altLang="zh-CN" dirty="0"/>
              <a:t>ord</a:t>
            </a:r>
            <a:r>
              <a:rPr lang="en-US" altLang="zh-CN" baseline="-25000" dirty="0"/>
              <a:t>19</a:t>
            </a:r>
            <a:r>
              <a:rPr lang="en-US" altLang="zh-CN" dirty="0"/>
              <a:t>(3) = 18 =</a:t>
            </a:r>
            <a:r>
              <a:rPr lang="en-US" altLang="zh-CN" i="1" dirty="0"/>
              <a:t>φ</a:t>
            </a:r>
            <a:r>
              <a:rPr lang="en-US" altLang="zh-CN" dirty="0"/>
              <a:t>(19)</a:t>
            </a:r>
            <a:r>
              <a:rPr lang="zh-CN" altLang="en-US" dirty="0"/>
              <a:t>，所以</a:t>
            </a:r>
            <a:r>
              <a:rPr lang="en-US" altLang="zh-CN" dirty="0"/>
              <a:t>3</a:t>
            </a:r>
            <a:r>
              <a:rPr lang="zh-CN" altLang="en-US" dirty="0"/>
              <a:t>为</a:t>
            </a:r>
            <a:r>
              <a:rPr lang="en-US" altLang="zh-CN" dirty="0"/>
              <a:t>19</a:t>
            </a:r>
            <a:r>
              <a:rPr lang="zh-CN" altLang="en-US" dirty="0"/>
              <a:t>的本原根。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75556" y="1232756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如果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的本原根，则 </a:t>
            </a:r>
            <a:endParaRPr lang="zh-CN" altLang="en-US" dirty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/>
              <a:t>                    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φ</a:t>
            </a:r>
            <a:r>
              <a:rPr lang="en-US" altLang="zh-CN" baseline="30000" dirty="0"/>
              <a:t>(</a:t>
            </a:r>
            <a:r>
              <a:rPr lang="en-US" altLang="zh-CN" i="1" baseline="30000" dirty="0"/>
              <a:t>n</a:t>
            </a:r>
            <a:r>
              <a:rPr lang="en-US" altLang="zh-CN" baseline="30000" dirty="0"/>
              <a:t>)</a:t>
            </a:r>
            <a:r>
              <a:rPr lang="en-US" altLang="zh-CN" dirty="0"/>
              <a:t> (mod 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 互不相同且都与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/>
              <a:t>互素。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endParaRPr lang="zh-CN" altLang="en-US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如果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/>
              <a:t>是素数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/>
              <a:t>的本原根，则</a:t>
            </a:r>
            <a:endParaRPr lang="zh-CN" altLang="en-US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                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p</a:t>
            </a:r>
            <a:r>
              <a:rPr lang="en-US" altLang="zh-CN" baseline="30000" dirty="0"/>
              <a:t>-1</a:t>
            </a:r>
            <a:r>
              <a:rPr lang="en-US" altLang="zh-CN" dirty="0"/>
              <a:t>  (mod </a:t>
            </a:r>
            <a:r>
              <a:rPr lang="en-US" altLang="zh-CN" i="1" dirty="0"/>
              <a:t>p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00000"/>
              </a:lnSpc>
              <a:buNone/>
            </a:pPr>
            <a:r>
              <a:rPr lang="zh-CN" altLang="en-US" dirty="0"/>
              <a:t>   都不相同（且都与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/>
              <a:t>互素）。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4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4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4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94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94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4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本原根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并非所有的整数都有本原根，只有以下形式的整数才有本原根：</a:t>
            </a:r>
            <a:r>
              <a:rPr lang="en-US" altLang="zh-CN" dirty="0"/>
              <a:t>2,  4,  </a:t>
            </a:r>
            <a:r>
              <a:rPr lang="en-US" altLang="zh-CN" i="1" dirty="0" err="1"/>
              <a:t>p</a:t>
            </a:r>
            <a:r>
              <a:rPr lang="en-US" altLang="zh-CN" i="1" baseline="30000" dirty="0" err="1"/>
              <a:t>α</a:t>
            </a:r>
            <a:r>
              <a:rPr lang="en-US" altLang="zh-CN" dirty="0"/>
              <a:t>,  2</a:t>
            </a:r>
            <a:r>
              <a:rPr lang="en-US" altLang="zh-CN" i="1" dirty="0"/>
              <a:t>p</a:t>
            </a:r>
            <a:r>
              <a:rPr lang="en-US" altLang="zh-CN" i="1" baseline="30000" dirty="0"/>
              <a:t>α</a:t>
            </a:r>
            <a:r>
              <a:rPr lang="en-US" altLang="zh-CN" dirty="0"/>
              <a:t>  (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zh-CN" altLang="en-US" dirty="0"/>
              <a:t>为奇素数，</a:t>
            </a:r>
            <a:r>
              <a:rPr lang="en-US" altLang="zh-CN" i="1" dirty="0"/>
              <a:t>α</a:t>
            </a:r>
            <a:r>
              <a:rPr lang="zh-CN" altLang="en-US" dirty="0"/>
              <a:t>为正整数</a:t>
            </a:r>
            <a:r>
              <a:rPr lang="en-US" altLang="zh-CN" dirty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对于模</a:t>
            </a:r>
            <a:r>
              <a:rPr lang="en-US" altLang="zh-CN" i="1" dirty="0"/>
              <a:t>n</a:t>
            </a:r>
            <a:r>
              <a:rPr lang="zh-CN" altLang="en-US" dirty="0"/>
              <a:t>，本原根不唯一</a:t>
            </a:r>
            <a:endParaRPr lang="zh-CN" alt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例</a:t>
            </a:r>
            <a:r>
              <a:rPr lang="en-US" altLang="zh-CN" dirty="0"/>
              <a:t>10</a:t>
            </a:r>
            <a:r>
              <a:rPr lang="zh-CN" altLang="en-US" dirty="0"/>
              <a:t>：模</a:t>
            </a:r>
            <a:r>
              <a:rPr lang="en-US" altLang="zh-CN" dirty="0"/>
              <a:t>19</a:t>
            </a:r>
            <a:r>
              <a:rPr lang="zh-CN" altLang="en-US" dirty="0"/>
              <a:t>的整数幂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00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离散对数之模1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39552" y="1088740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对数函数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Aft>
                <a:spcPts val="180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对数函数的定义：指数函数 </a:t>
            </a:r>
            <a:r>
              <a:rPr lang="en-US" altLang="zh-CN" sz="2800" i="1" dirty="0"/>
              <a:t>y</a:t>
            </a:r>
            <a:r>
              <a:rPr lang="en-US" altLang="zh-CN" sz="2800" dirty="0"/>
              <a:t> = </a:t>
            </a:r>
            <a:r>
              <a:rPr lang="en-US" altLang="zh-CN" sz="2800" i="1" dirty="0"/>
              <a:t>a</a:t>
            </a:r>
            <a:r>
              <a:rPr lang="en-US" altLang="zh-CN" sz="2800" i="1" baseline="30000" dirty="0"/>
              <a:t>x</a:t>
            </a:r>
            <a:r>
              <a:rPr lang="en-US" altLang="zh-CN" sz="2800" dirty="0"/>
              <a:t> (</a:t>
            </a:r>
            <a:r>
              <a:rPr lang="en-US" altLang="zh-CN" sz="2800" i="1" dirty="0"/>
              <a:t>a</a:t>
            </a:r>
            <a:r>
              <a:rPr lang="en-US" altLang="zh-CN" sz="2800" dirty="0"/>
              <a:t>&gt;1) </a:t>
            </a:r>
            <a:r>
              <a:rPr lang="zh-CN" altLang="en-US" sz="2800" dirty="0"/>
              <a:t>的逆函数称为以 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为底 </a:t>
            </a:r>
            <a:r>
              <a:rPr lang="en-US" altLang="zh-CN" sz="2800" i="1" dirty="0"/>
              <a:t>y</a:t>
            </a:r>
            <a:r>
              <a:rPr lang="en-US" altLang="zh-CN" sz="2800" dirty="0"/>
              <a:t> </a:t>
            </a:r>
            <a:r>
              <a:rPr lang="zh-CN" altLang="en-US" sz="2800" dirty="0"/>
              <a:t>的对数，记 </a:t>
            </a:r>
            <a:r>
              <a:rPr lang="en-US" altLang="zh-CN" sz="2800" i="1" dirty="0"/>
              <a:t>x</a:t>
            </a:r>
            <a:r>
              <a:rPr lang="en-US" altLang="zh-CN" sz="2800" dirty="0"/>
              <a:t> = </a:t>
            </a:r>
            <a:r>
              <a:rPr lang="en-US" altLang="zh-CN" sz="2800" dirty="0" err="1"/>
              <a:t>log</a:t>
            </a:r>
            <a:r>
              <a:rPr lang="en-US" altLang="zh-CN" sz="2800" i="1" baseline="-25000" dirty="0" err="1"/>
              <a:t>a</a:t>
            </a:r>
            <a:r>
              <a:rPr lang="en-US" altLang="zh-CN" sz="2800" i="1" dirty="0" err="1"/>
              <a:t>y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lvl="1" indent="-342900">
              <a:buClr>
                <a:schemeClr val="hlink"/>
              </a:buClr>
              <a:buSzPct val="90000"/>
              <a:buBlip>
                <a:blip r:embed="rId1"/>
              </a:buBlip>
            </a:pPr>
            <a:r>
              <a:rPr lang="zh-CN" altLang="en-US" dirty="0"/>
              <a:t>对数函数的性质：</a:t>
            </a:r>
            <a:endParaRPr lang="zh-CN" altLang="en-US" dirty="0"/>
          </a:p>
          <a:p>
            <a:pPr lvl="2"/>
            <a:r>
              <a:rPr lang="en-US" altLang="zh-CN" dirty="0"/>
              <a:t> </a:t>
            </a:r>
            <a:r>
              <a:rPr lang="en-US" altLang="zh-CN" sz="2400" dirty="0"/>
              <a:t>log</a:t>
            </a:r>
            <a:r>
              <a:rPr lang="en-US" altLang="zh-CN" sz="2400" i="1" baseline="-25000" dirty="0"/>
              <a:t>a</a:t>
            </a:r>
            <a:r>
              <a:rPr lang="en-US" altLang="zh-CN" sz="2400" dirty="0"/>
              <a:t>1 = 0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en-US" altLang="zh-CN" sz="2400" dirty="0" err="1"/>
              <a:t>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a</a:t>
            </a:r>
            <a:r>
              <a:rPr lang="en-US" altLang="zh-CN" sz="2400" dirty="0"/>
              <a:t> = 1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en-US" altLang="zh-CN" sz="2400" dirty="0" err="1"/>
              <a:t>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xy</a:t>
            </a:r>
            <a:r>
              <a:rPr lang="en-US" altLang="zh-CN" sz="2400" dirty="0"/>
              <a:t> = </a:t>
            </a:r>
            <a:r>
              <a:rPr lang="en-US" altLang="zh-CN" sz="2400" dirty="0" err="1"/>
              <a:t>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x</a:t>
            </a:r>
            <a:r>
              <a:rPr lang="en-US" altLang="zh-CN" sz="2400" dirty="0" err="1"/>
              <a:t>+log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y</a:t>
            </a:r>
            <a:endParaRPr lang="en-US" altLang="zh-CN" sz="2400" i="1" dirty="0"/>
          </a:p>
          <a:p>
            <a:pPr lvl="2"/>
            <a:r>
              <a:rPr lang="en-US" altLang="zh-CN" sz="2400" dirty="0"/>
              <a:t> </a:t>
            </a:r>
            <a:r>
              <a:rPr lang="en-US" altLang="zh-CN" sz="2400" dirty="0" err="1"/>
              <a:t>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x</a:t>
            </a:r>
            <a:r>
              <a:rPr lang="en-US" altLang="zh-CN" sz="2400" i="1" baseline="30000" dirty="0" err="1"/>
              <a:t>y</a:t>
            </a:r>
            <a:r>
              <a:rPr lang="en-US" altLang="zh-CN" sz="2400" dirty="0"/>
              <a:t>= </a:t>
            </a:r>
            <a:r>
              <a:rPr lang="en-US" altLang="zh-CN" sz="2400" i="1" dirty="0" err="1"/>
              <a:t>y</a:t>
            </a:r>
            <a:r>
              <a:rPr lang="en-US" altLang="zh-CN" sz="2400" dirty="0" err="1"/>
              <a:t>log</a:t>
            </a:r>
            <a:r>
              <a:rPr lang="en-US" altLang="zh-CN" sz="2400" i="1" baseline="-25000" dirty="0" err="1"/>
              <a:t>a</a:t>
            </a:r>
            <a:r>
              <a:rPr lang="en-US" altLang="zh-CN" sz="2400" i="1" dirty="0" err="1"/>
              <a:t>x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2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2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02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2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31540" y="1268760"/>
            <a:ext cx="8435280" cy="4824000"/>
          </a:xfrm>
          <a:solidFill>
            <a:schemeClr val="tx2"/>
          </a:solidFill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离散对数的定义</a:t>
            </a:r>
            <a:endParaRPr lang="en-US" altLang="zh-CN" dirty="0"/>
          </a:p>
          <a:p>
            <a:pPr lvl="1"/>
            <a:r>
              <a:rPr lang="zh-CN" altLang="en-US" sz="2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模运算中有类似对数的函数。</a:t>
            </a:r>
            <a:endParaRPr lang="zh-CN" altLang="en-US" sz="2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zh-CN" altLang="en-US" sz="2400" dirty="0"/>
              <a:t>设 </a:t>
            </a:r>
            <a:r>
              <a:rPr lang="en-US" altLang="zh-CN" sz="2400" i="1" dirty="0"/>
              <a:t>p</a:t>
            </a:r>
            <a:r>
              <a:rPr lang="zh-CN" altLang="en-US" sz="2400" dirty="0"/>
              <a:t>是素数，</a:t>
            </a:r>
            <a:r>
              <a:rPr lang="en-US" altLang="zh-CN" sz="2400" i="1" dirty="0"/>
              <a:t>a</a:t>
            </a:r>
            <a:r>
              <a:rPr lang="zh-CN" altLang="en-US" sz="2400" dirty="0"/>
              <a:t>是 </a:t>
            </a:r>
            <a:r>
              <a:rPr lang="en-US" altLang="zh-CN" sz="2400" i="1" dirty="0"/>
              <a:t>p</a:t>
            </a:r>
            <a:r>
              <a:rPr lang="zh-CN" altLang="en-US" sz="2400" dirty="0"/>
              <a:t>的本原根。</a:t>
            </a:r>
            <a:r>
              <a:rPr lang="en-US" altLang="zh-CN" sz="2400" i="1" dirty="0"/>
              <a:t>a</a:t>
            </a:r>
            <a:r>
              <a:rPr lang="zh-CN" altLang="en-US" sz="2400" dirty="0"/>
              <a:t>的各次幂可产生</a:t>
            </a:r>
            <a:r>
              <a:rPr lang="en-US" altLang="zh-CN" sz="2400" dirty="0"/>
              <a:t>1</a:t>
            </a:r>
            <a:r>
              <a:rPr lang="zh-CN" altLang="en-US" sz="2400" dirty="0"/>
              <a:t>到</a:t>
            </a:r>
            <a:r>
              <a:rPr lang="en-US" altLang="zh-CN" sz="2400" dirty="0"/>
              <a:t>(</a:t>
            </a:r>
            <a:r>
              <a:rPr lang="en-US" altLang="zh-CN" sz="2400" i="1" dirty="0"/>
              <a:t>p</a:t>
            </a:r>
            <a:r>
              <a:rPr lang="en-US" altLang="zh-CN" sz="2400" dirty="0"/>
              <a:t>-1)</a:t>
            </a:r>
            <a:r>
              <a:rPr lang="zh-CN" altLang="en-US" sz="2400" dirty="0"/>
              <a:t>的每个整数一次且仅一次，即</a:t>
            </a:r>
            <a:endParaRPr lang="en-US" altLang="zh-CN" sz="2400" dirty="0"/>
          </a:p>
          <a:p>
            <a:pPr lvl="1" indent="-742950" algn="ctr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dirty="0">
                <a:solidFill>
                  <a:srgbClr val="FF0000"/>
                </a:solidFill>
              </a:rPr>
              <a:t> mod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mod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,…,</a:t>
            </a:r>
            <a:r>
              <a:rPr lang="en-US" altLang="zh-CN" sz="2400" i="1" dirty="0">
                <a:solidFill>
                  <a:srgbClr val="FF0000"/>
                </a:solidFill>
              </a:rPr>
              <a:t>a</a:t>
            </a:r>
            <a:r>
              <a:rPr lang="en-US" altLang="zh-CN" sz="2400" i="1" baseline="30000" dirty="0">
                <a:solidFill>
                  <a:srgbClr val="FF0000"/>
                </a:solidFill>
              </a:rPr>
              <a:t>p</a:t>
            </a:r>
            <a:r>
              <a:rPr lang="en-US" altLang="zh-CN" sz="2400" baseline="30000" dirty="0">
                <a:solidFill>
                  <a:srgbClr val="FF0000"/>
                </a:solidFill>
              </a:rPr>
              <a:t>-1</a:t>
            </a:r>
            <a:r>
              <a:rPr lang="en-US" altLang="zh-CN" sz="2400" dirty="0">
                <a:solidFill>
                  <a:srgbClr val="FF0000"/>
                </a:solidFill>
              </a:rPr>
              <a:t> mod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</a:rPr>
              <a:t>{1, 2, …,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p</a:t>
            </a:r>
            <a:r>
              <a:rPr lang="en-US" altLang="zh-CN" sz="2400" dirty="0">
                <a:solidFill>
                  <a:srgbClr val="FF0000"/>
                </a:solidFill>
              </a:rPr>
              <a:t>-1}</a:t>
            </a:r>
            <a:r>
              <a:rPr lang="zh-CN" altLang="en-US" sz="2400" dirty="0">
                <a:solidFill>
                  <a:srgbClr val="FF0000"/>
                </a:solidFill>
              </a:rPr>
              <a:t>相同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sz="2400" dirty="0"/>
              <a:t>对任意的</a:t>
            </a:r>
            <a:r>
              <a:rPr lang="en-US" altLang="zh-CN" sz="2400" i="1" dirty="0"/>
              <a:t>b</a:t>
            </a:r>
            <a:r>
              <a:rPr lang="en-US" altLang="zh-CN" sz="2400" dirty="0"/>
              <a:t>∈{1, 2, …, </a:t>
            </a:r>
            <a:r>
              <a:rPr lang="en-US" altLang="zh-CN" sz="2400" i="1" dirty="0"/>
              <a:t>p</a:t>
            </a:r>
            <a:r>
              <a:rPr lang="en-US" altLang="zh-CN" sz="2400" dirty="0"/>
              <a:t>-1}</a:t>
            </a:r>
            <a:r>
              <a:rPr lang="zh-CN" altLang="en-US" sz="2400" dirty="0"/>
              <a:t>，存在唯一的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(1</a:t>
            </a:r>
            <a:r>
              <a:rPr lang="en-US" altLang="zh-CN" sz="2400" dirty="0">
                <a:latin typeface="+mn-ea"/>
                <a:ea typeface="+mn-ea"/>
              </a:rPr>
              <a:t>≤</a:t>
            </a:r>
            <a:r>
              <a:rPr lang="en-US" altLang="zh-CN" sz="2400" i="1" dirty="0"/>
              <a:t>i</a:t>
            </a:r>
            <a:r>
              <a:rPr lang="en-US" altLang="zh-CN" sz="2400" dirty="0">
                <a:latin typeface="+mn-ea"/>
                <a:ea typeface="+mn-ea"/>
              </a:rPr>
              <a:t>≤</a:t>
            </a:r>
            <a:r>
              <a:rPr lang="en-US" altLang="zh-CN" sz="2400" i="1" dirty="0"/>
              <a:t>p</a:t>
            </a:r>
            <a:r>
              <a:rPr lang="en-US" altLang="zh-CN" sz="2400" dirty="0"/>
              <a:t>-1)</a:t>
            </a:r>
            <a:r>
              <a:rPr lang="zh-CN" altLang="en-US" sz="2400" dirty="0"/>
              <a:t>，使得 </a:t>
            </a:r>
            <a:r>
              <a:rPr lang="en-US" altLang="zh-CN" sz="2400" i="1" dirty="0"/>
              <a:t>b</a:t>
            </a:r>
            <a:r>
              <a:rPr lang="en-US" altLang="zh-CN" sz="2400" dirty="0"/>
              <a:t> =</a:t>
            </a:r>
            <a:r>
              <a:rPr lang="en-US" altLang="zh-CN" sz="2400" i="1" dirty="0" err="1"/>
              <a:t>a</a:t>
            </a:r>
            <a:r>
              <a:rPr lang="en-US" altLang="zh-CN" sz="2400" i="1" baseline="30000" dirty="0" err="1"/>
              <a:t>i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p</a:t>
            </a:r>
            <a:r>
              <a:rPr lang="zh-CN" altLang="en-US" sz="2400" dirty="0"/>
              <a:t>。称</a:t>
            </a:r>
            <a:r>
              <a:rPr lang="zh-CN" altLang="en-US" sz="2400" i="1" dirty="0"/>
              <a:t> 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zh-CN" altLang="en-US" sz="2400" dirty="0"/>
              <a:t>为模 </a:t>
            </a:r>
            <a:r>
              <a:rPr lang="en-US" altLang="zh-CN" sz="2400" i="1" dirty="0"/>
              <a:t>p</a:t>
            </a:r>
            <a:r>
              <a:rPr lang="en-US" altLang="zh-CN" sz="2400" dirty="0"/>
              <a:t> </a:t>
            </a:r>
            <a:r>
              <a:rPr lang="zh-CN" altLang="en-US" sz="2400" dirty="0"/>
              <a:t>下以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zh-CN" altLang="en-US" sz="2400" dirty="0"/>
              <a:t>为底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/>
              <a:t>的指标，记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 </a:t>
            </a:r>
            <a:r>
              <a:rPr lang="en-US" altLang="zh-CN" sz="2400" dirty="0"/>
              <a:t>= 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Aft>
                <a:spcPts val="600"/>
              </a:spcAft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59532" y="1304764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en-US" dirty="0">
                <a:solidFill>
                  <a:srgbClr val="FF0000"/>
                </a:solidFill>
              </a:rPr>
              <a:t>离散对数的定义</a:t>
            </a:r>
            <a:endParaRPr lang="en-US" altLang="zh-CN" dirty="0"/>
          </a:p>
          <a:p>
            <a:pPr lvl="1"/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ind</a:t>
            </a:r>
            <a:r>
              <a:rPr lang="en-US" altLang="zh-CN" i="1" baseline="-25000" dirty="0" err="1"/>
              <a:t>a</a:t>
            </a:r>
            <a:r>
              <a:rPr lang="en-US" altLang="zh-CN" baseline="-25000" dirty="0" err="1"/>
              <a:t>,</a:t>
            </a:r>
            <a:r>
              <a:rPr lang="en-US" altLang="zh-CN" i="1" baseline="-25000" dirty="0" err="1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/>
          </a:p>
          <a:p>
            <a:pPr lvl="1" indent="-19050">
              <a:buNone/>
            </a:pP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000000"/>
                </a:solidFill>
              </a:rPr>
              <a:t>模 </a:t>
            </a:r>
            <a:r>
              <a:rPr lang="en-US" altLang="zh-CN" i="1" dirty="0">
                <a:solidFill>
                  <a:srgbClr val="000000"/>
                </a:solidFill>
              </a:rPr>
              <a:t>p </a:t>
            </a:r>
            <a:r>
              <a:rPr lang="zh-CN" altLang="en-US" dirty="0">
                <a:solidFill>
                  <a:srgbClr val="000000"/>
                </a:solidFill>
              </a:rPr>
              <a:t>下以 </a:t>
            </a:r>
            <a:r>
              <a:rPr lang="en-US" altLang="zh-CN" i="1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为底 </a:t>
            </a:r>
            <a:r>
              <a:rPr lang="en-US" altLang="zh-CN" i="1" dirty="0">
                <a:solidFill>
                  <a:srgbClr val="000000"/>
                </a:solidFill>
              </a:rPr>
              <a:t>b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的指标</a:t>
            </a:r>
            <a:r>
              <a:rPr lang="zh-CN" altLang="en-US" dirty="0"/>
              <a:t>，因与对数函数相似，指标也称</a:t>
            </a:r>
            <a:r>
              <a:rPr lang="zh-CN" altLang="en-US" dirty="0">
                <a:solidFill>
                  <a:srgbClr val="FF0000"/>
                </a:solidFill>
              </a:rPr>
              <a:t>离散对数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/>
              <a:t>例</a:t>
            </a:r>
            <a:r>
              <a:rPr lang="en-US" altLang="zh-CN" dirty="0"/>
              <a:t>11</a:t>
            </a:r>
            <a:r>
              <a:rPr lang="zh-CN" altLang="en-US" dirty="0"/>
              <a:t>：模</a:t>
            </a:r>
            <a:r>
              <a:rPr lang="en-US" altLang="zh-CN" dirty="0"/>
              <a:t>19</a:t>
            </a:r>
            <a:r>
              <a:rPr lang="zh-CN" altLang="en-US" dirty="0"/>
              <a:t>的离散对数集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7938" y="0"/>
            <a:ext cx="91519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99792" y="296652"/>
            <a:ext cx="468052" cy="828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1943100" y="2192558"/>
          <a:ext cx="8105775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Visio" r:id="rId1" imgW="5325110" imgH="2395220" progId="Visio.Drawing.11">
                  <p:embed/>
                </p:oleObj>
              </mc:Choice>
              <mc:Fallback>
                <p:oleObj name="Visio" r:id="rId1" imgW="5325110" imgH="23952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2192558"/>
                        <a:ext cx="8105775" cy="36353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/>
          <p:cNvGraphicFramePr>
            <a:graphicFrameLocks noChangeAspect="1"/>
          </p:cNvGraphicFramePr>
          <p:nvPr/>
        </p:nvGraphicFramePr>
        <p:xfrm>
          <a:off x="2124075" y="4184973"/>
          <a:ext cx="55626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Visio" r:id="rId3" imgW="3657600" imgH="1326515" progId="Visio.Drawing.11">
                  <p:embed/>
                </p:oleObj>
              </mc:Choice>
              <mc:Fallback>
                <p:oleObj name="Visio" r:id="rId3" imgW="3657600" imgH="132651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184973"/>
                        <a:ext cx="55626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2938" y="2192660"/>
            <a:ext cx="19573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加密</a:t>
            </a:r>
            <a:endParaRPr lang="zh-CN" altLang="en-US" b="1" dirty="0">
              <a:solidFill>
                <a:schemeClr val="accent4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65163" y="4200848"/>
            <a:ext cx="1957387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solidFill>
                  <a:schemeClr val="accent4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解密</a:t>
            </a:r>
            <a:endParaRPr lang="zh-CN" altLang="en-US" b="1" dirty="0">
              <a:solidFill>
                <a:schemeClr val="accent4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446856" y="1160748"/>
            <a:ext cx="8229600" cy="482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加密和解密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en-US" dirty="0">
                <a:solidFill>
                  <a:srgbClr val="FF0000"/>
                </a:solidFill>
              </a:rPr>
              <a:t>离散对数性质 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dirty="0"/>
              <a:t>(1)=0   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p</a:t>
            </a:r>
            <a:r>
              <a:rPr lang="en-US" altLang="zh-CN" sz="2400" dirty="0"/>
              <a:t>=1)</a:t>
            </a:r>
            <a:endParaRPr lang="en-US" altLang="zh-CN" sz="2400" dirty="0"/>
          </a:p>
          <a:p>
            <a:pPr lvl="2"/>
            <a:r>
              <a:rPr lang="en-US" altLang="zh-CN" sz="2400" dirty="0"/>
              <a:t> 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)=1   (</a:t>
            </a:r>
            <a:r>
              <a:rPr lang="en-US" altLang="zh-CN" sz="2400" i="1" dirty="0"/>
              <a:t>a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mod </a:t>
            </a:r>
            <a:r>
              <a:rPr lang="en-US" altLang="zh-CN" sz="2400" i="1" dirty="0"/>
              <a:t>p</a:t>
            </a:r>
            <a:r>
              <a:rPr lang="en-US" altLang="zh-CN" sz="2400" dirty="0"/>
              <a:t>=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2"/>
            <a:r>
              <a:rPr lang="zh-CN" altLang="en-US" sz="2400" dirty="0"/>
              <a:t> 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xy</a:t>
            </a:r>
            <a:r>
              <a:rPr lang="en-US" altLang="zh-CN" sz="2400" dirty="0"/>
              <a:t>)=[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)+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y</a:t>
            </a:r>
            <a:r>
              <a:rPr lang="en-US" altLang="zh-CN" sz="2400" dirty="0"/>
              <a:t>)] </a:t>
            </a:r>
            <a:r>
              <a:rPr lang="en-US" altLang="zh-CN" sz="2400" dirty="0">
                <a:solidFill>
                  <a:srgbClr val="FF00FF"/>
                </a:solidFill>
              </a:rPr>
              <a:t>mod </a:t>
            </a:r>
            <a:r>
              <a:rPr lang="en-US" altLang="zh-CN" sz="2400" i="1" dirty="0">
                <a:solidFill>
                  <a:srgbClr val="FF00FF"/>
                </a:solidFill>
              </a:rPr>
              <a:t>φ</a:t>
            </a:r>
            <a:r>
              <a:rPr lang="en-US" altLang="zh-CN" sz="2400" dirty="0">
                <a:solidFill>
                  <a:srgbClr val="FF00FF"/>
                </a:solidFill>
              </a:rPr>
              <a:t>(</a:t>
            </a:r>
            <a:r>
              <a:rPr lang="en-US" altLang="zh-CN" sz="2400" i="1" dirty="0">
                <a:solidFill>
                  <a:srgbClr val="FF00FF"/>
                </a:solidFill>
              </a:rPr>
              <a:t>p</a:t>
            </a:r>
            <a:r>
              <a:rPr lang="en-US" altLang="zh-CN" sz="2400" dirty="0">
                <a:solidFill>
                  <a:srgbClr val="FF00FF"/>
                </a:solidFill>
              </a:rPr>
              <a:t>)</a:t>
            </a:r>
            <a:endParaRPr lang="en-US" altLang="zh-CN" sz="2400" dirty="0">
              <a:solidFill>
                <a:srgbClr val="FF00FF"/>
              </a:solidFill>
            </a:endParaRPr>
          </a:p>
          <a:p>
            <a:pPr lvl="2"/>
            <a:r>
              <a:rPr lang="en-US" altLang="zh-CN" sz="2400" dirty="0"/>
              <a:t> 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y</a:t>
            </a:r>
            <a:r>
              <a:rPr lang="en-US" altLang="zh-CN" sz="2400" i="1" baseline="30000" dirty="0" err="1"/>
              <a:t>r</a:t>
            </a:r>
            <a:r>
              <a:rPr lang="en-US" altLang="zh-CN" sz="2400" dirty="0"/>
              <a:t>)=[</a:t>
            </a:r>
            <a:r>
              <a:rPr lang="en-US" altLang="zh-CN" sz="2400" i="1" dirty="0" err="1"/>
              <a:t>r</a:t>
            </a:r>
            <a:r>
              <a:rPr lang="en-US" altLang="zh-CN" sz="2400" dirty="0" err="1">
                <a:sym typeface="Symbol" panose="05050102010706020507"/>
              </a:rPr>
              <a:t></a:t>
            </a:r>
            <a:r>
              <a:rPr lang="en-US" altLang="zh-CN" sz="2400" dirty="0" err="1"/>
              <a:t>ind</a:t>
            </a:r>
            <a:r>
              <a:rPr lang="en-US" altLang="zh-CN" sz="2400" i="1" baseline="-25000" dirty="0" err="1"/>
              <a:t>a</a:t>
            </a:r>
            <a:r>
              <a:rPr lang="en-US" altLang="zh-CN" sz="2400" baseline="-25000" dirty="0" err="1"/>
              <a:t>,</a:t>
            </a:r>
            <a:r>
              <a:rPr lang="en-US" altLang="zh-CN" sz="2400" i="1" baseline="-25000" dirty="0" err="1"/>
              <a:t>p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y</a:t>
            </a:r>
            <a:r>
              <a:rPr lang="en-US" altLang="zh-CN" sz="2400" dirty="0"/>
              <a:t>)] </a:t>
            </a:r>
            <a:r>
              <a:rPr lang="en-US" altLang="zh-CN" sz="2400" dirty="0">
                <a:solidFill>
                  <a:srgbClr val="FF00FF"/>
                </a:solidFill>
              </a:rPr>
              <a:t>mod </a:t>
            </a:r>
            <a:r>
              <a:rPr lang="en-US" altLang="zh-CN" sz="2400" i="1" dirty="0">
                <a:solidFill>
                  <a:srgbClr val="FF00FF"/>
                </a:solidFill>
              </a:rPr>
              <a:t>φ</a:t>
            </a:r>
            <a:r>
              <a:rPr lang="en-US" altLang="zh-CN" sz="2400" dirty="0">
                <a:solidFill>
                  <a:srgbClr val="FF00FF"/>
                </a:solidFill>
              </a:rPr>
              <a:t>(</a:t>
            </a:r>
            <a:r>
              <a:rPr lang="en-US" altLang="zh-CN" sz="2400" i="1" dirty="0">
                <a:solidFill>
                  <a:srgbClr val="FF00FF"/>
                </a:solidFill>
              </a:rPr>
              <a:t>p</a:t>
            </a:r>
            <a:r>
              <a:rPr lang="en-US" altLang="zh-CN" sz="2400" dirty="0">
                <a:solidFill>
                  <a:srgbClr val="FF00FF"/>
                </a:solidFill>
              </a:rPr>
              <a:t>)</a:t>
            </a:r>
            <a:endParaRPr lang="en-US" altLang="zh-CN" sz="2400" dirty="0">
              <a:solidFill>
                <a:srgbClr val="FF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04764"/>
            <a:ext cx="8867328" cy="482400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定理：</a:t>
            </a:r>
            <a:r>
              <a:rPr lang="zh-CN" altLang="en-US" sz="2800" dirty="0"/>
              <a:t>若</a:t>
            </a: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z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≡ </a:t>
            </a: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q</a:t>
            </a:r>
            <a:r>
              <a:rPr lang="en-US" altLang="zh-CN" sz="2800" dirty="0"/>
              <a:t> mod </a:t>
            </a:r>
            <a:r>
              <a:rPr lang="en-US" altLang="zh-CN" sz="2800" i="1" dirty="0"/>
              <a:t>p</a:t>
            </a:r>
            <a:r>
              <a:rPr lang="zh-CN" altLang="en-US" sz="2800" dirty="0"/>
              <a:t>，其中</a:t>
            </a:r>
            <a:r>
              <a:rPr lang="en-US" altLang="zh-CN" sz="2800" i="1" dirty="0"/>
              <a:t>p</a:t>
            </a:r>
            <a:r>
              <a:rPr lang="zh-CN" altLang="en-US" sz="2800" dirty="0"/>
              <a:t>为素数，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</a:t>
            </a:r>
            <a:r>
              <a:rPr lang="en-US" altLang="zh-CN" sz="2800" i="1" dirty="0"/>
              <a:t>p</a:t>
            </a:r>
            <a:r>
              <a:rPr lang="zh-CN" altLang="en-US" sz="2800" dirty="0"/>
              <a:t>的本原根，则有</a:t>
            </a:r>
            <a:r>
              <a:rPr lang="en-US" altLang="zh-CN" sz="2800" i="1" dirty="0"/>
              <a:t>z</a:t>
            </a:r>
            <a:r>
              <a:rPr lang="en-US" altLang="zh-CN" sz="2800" i="1" baseline="30000" dirty="0"/>
              <a:t> </a:t>
            </a:r>
            <a:r>
              <a:rPr lang="en-US" altLang="zh-CN" sz="2800" dirty="0"/>
              <a:t>≡</a:t>
            </a:r>
            <a:r>
              <a:rPr lang="en-US" altLang="zh-CN" sz="2800" i="1" dirty="0"/>
              <a:t>q </a:t>
            </a:r>
            <a:r>
              <a:rPr lang="en-US" altLang="zh-CN" sz="2800" dirty="0"/>
              <a:t>mod </a:t>
            </a:r>
            <a:r>
              <a:rPr lang="el-GR" altLang="zh-CN" sz="2800" i="1" dirty="0"/>
              <a:t>φ</a:t>
            </a:r>
            <a:r>
              <a:rPr lang="el-GR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证明</a:t>
            </a:r>
            <a:r>
              <a:rPr lang="zh-CN" altLang="en-US" sz="2800" dirty="0"/>
              <a:t>：因</a:t>
            </a:r>
            <a:r>
              <a:rPr lang="en-US" altLang="zh-CN" sz="2800" i="1" dirty="0"/>
              <a:t>a</a:t>
            </a:r>
            <a:r>
              <a:rPr lang="zh-CN" altLang="en-US" sz="2800" dirty="0"/>
              <a:t>和</a:t>
            </a:r>
            <a:r>
              <a:rPr lang="en-US" altLang="zh-CN" sz="2800" i="1" dirty="0"/>
              <a:t>p</a:t>
            </a:r>
            <a:r>
              <a:rPr lang="zh-CN" altLang="en-US" sz="2800" dirty="0"/>
              <a:t>互素，所以</a:t>
            </a:r>
            <a:r>
              <a:rPr lang="en-US" altLang="zh-CN" sz="2800" i="1" dirty="0"/>
              <a:t>a</a:t>
            </a:r>
            <a:r>
              <a:rPr lang="zh-CN" altLang="en-US" sz="2800" dirty="0"/>
              <a:t>在模</a:t>
            </a:r>
            <a:r>
              <a:rPr lang="en-US" altLang="zh-CN" sz="2800" i="1" dirty="0"/>
              <a:t>p</a:t>
            </a:r>
            <a:r>
              <a:rPr lang="zh-CN" altLang="en-US" sz="2800" dirty="0"/>
              <a:t>下存在逆元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,</a:t>
            </a:r>
            <a:r>
              <a:rPr lang="zh-CN" altLang="en-US" sz="2800" dirty="0"/>
              <a:t>在</a:t>
            </a: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z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≡ </a:t>
            </a: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q</a:t>
            </a:r>
            <a:r>
              <a:rPr lang="en-US" altLang="zh-CN" sz="2800" dirty="0"/>
              <a:t> mod </a:t>
            </a:r>
            <a:r>
              <a:rPr lang="en-US" altLang="zh-CN" sz="2800" i="1" dirty="0"/>
              <a:t>p</a:t>
            </a:r>
            <a:r>
              <a:rPr lang="zh-CN" altLang="en-US" sz="2800" dirty="0"/>
              <a:t>两边同乘以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)</a:t>
            </a:r>
            <a:r>
              <a:rPr lang="en-US" altLang="zh-CN" sz="2800" i="1" baseline="30000" dirty="0"/>
              <a:t>q</a:t>
            </a:r>
            <a:r>
              <a:rPr lang="zh-CN" altLang="en-US" sz="2800" dirty="0"/>
              <a:t>，得</a:t>
            </a:r>
            <a:endParaRPr lang="en-US" altLang="zh-CN" sz="2800" dirty="0"/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CN" sz="2800" i="1" dirty="0" err="1"/>
              <a:t>a</a:t>
            </a:r>
            <a:r>
              <a:rPr lang="en-US" altLang="zh-CN" sz="2800" i="1" baseline="30000" dirty="0" err="1"/>
              <a:t>z</a:t>
            </a:r>
            <a:r>
              <a:rPr lang="en-US" altLang="zh-CN" sz="2800" i="1" baseline="30000" dirty="0"/>
              <a:t>-q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≡1 mod </a:t>
            </a:r>
            <a:r>
              <a:rPr lang="en-US" altLang="zh-CN" sz="2800" i="1" dirty="0"/>
              <a:t>p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因</a:t>
            </a:r>
            <a:r>
              <a:rPr lang="en-US" altLang="zh-CN" sz="2800" i="1" dirty="0"/>
              <a:t>a</a:t>
            </a:r>
            <a:r>
              <a:rPr lang="zh-CN" altLang="en-US" sz="2800" dirty="0"/>
              <a:t>是</a:t>
            </a:r>
            <a:r>
              <a:rPr lang="en-US" altLang="zh-CN" sz="2800" i="1" dirty="0"/>
              <a:t>p</a:t>
            </a:r>
            <a:r>
              <a:rPr lang="zh-CN" altLang="en-US" sz="2800" dirty="0"/>
              <a:t>的本原根，</a:t>
            </a:r>
            <a:r>
              <a:rPr lang="en-US" altLang="zh-CN" sz="2800" i="1" dirty="0"/>
              <a:t>a</a:t>
            </a:r>
            <a:r>
              <a:rPr lang="zh-CN" altLang="en-US" sz="2800" dirty="0"/>
              <a:t>的阶为</a:t>
            </a:r>
            <a:r>
              <a:rPr lang="el-GR" altLang="zh-CN" sz="2800" i="1" dirty="0"/>
              <a:t>φ</a:t>
            </a:r>
            <a:r>
              <a:rPr lang="el-GR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r>
              <a:rPr lang="zh-CN" altLang="en-US" sz="2800" dirty="0"/>
              <a:t>，所以存在一个整数</a:t>
            </a:r>
            <a:r>
              <a:rPr lang="en-US" altLang="zh-CN" sz="2800" i="1" dirty="0"/>
              <a:t>k</a:t>
            </a:r>
            <a:r>
              <a:rPr lang="zh-CN" altLang="en-US" sz="2800" dirty="0"/>
              <a:t>，使得</a:t>
            </a:r>
            <a:r>
              <a:rPr lang="en-US" altLang="zh-CN" sz="2800" i="1" dirty="0" err="1"/>
              <a:t>z</a:t>
            </a:r>
            <a:r>
              <a:rPr lang="en-US" altLang="zh-CN" sz="2800" dirty="0" err="1"/>
              <a:t>-</a:t>
            </a:r>
            <a:r>
              <a:rPr lang="en-US" altLang="zh-CN" sz="2800" i="1" dirty="0" err="1"/>
              <a:t>q</a:t>
            </a:r>
            <a:r>
              <a:rPr lang="en-US" altLang="zh-CN" sz="2800" dirty="0" err="1"/>
              <a:t>≡</a:t>
            </a:r>
            <a:r>
              <a:rPr lang="en-US" altLang="zh-CN" sz="2800" i="1" dirty="0" err="1"/>
              <a:t>k</a:t>
            </a:r>
            <a:r>
              <a:rPr lang="el-GR" altLang="zh-CN" sz="2800" i="1" dirty="0"/>
              <a:t>φ</a:t>
            </a:r>
            <a:r>
              <a:rPr lang="el-GR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),</a:t>
            </a:r>
            <a:r>
              <a:rPr lang="zh-CN" altLang="en-US" sz="2800" dirty="0"/>
              <a:t>所以有</a:t>
            </a:r>
            <a:r>
              <a:rPr lang="en-US" altLang="zh-CN" sz="2800" i="1" dirty="0"/>
              <a:t>z</a:t>
            </a:r>
            <a:r>
              <a:rPr lang="en-US" altLang="zh-CN" sz="2800" i="1" baseline="30000" dirty="0"/>
              <a:t> </a:t>
            </a:r>
            <a:r>
              <a:rPr lang="en-US" altLang="zh-CN" sz="2800" dirty="0"/>
              <a:t>≡</a:t>
            </a:r>
            <a:r>
              <a:rPr lang="en-US" altLang="zh-CN" sz="2800" i="1" dirty="0"/>
              <a:t>q </a:t>
            </a:r>
            <a:r>
              <a:rPr lang="en-US" altLang="zh-CN" sz="2800" dirty="0"/>
              <a:t>mod </a:t>
            </a:r>
            <a:r>
              <a:rPr lang="el-GR" altLang="zh-CN" sz="2800" i="1" dirty="0"/>
              <a:t>φ</a:t>
            </a:r>
            <a:r>
              <a:rPr lang="el-GR" altLang="zh-CN" sz="2800" dirty="0"/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ind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xy</a:t>
            </a:r>
            <a:r>
              <a:rPr lang="en-US" altLang="zh-CN" sz="2800" dirty="0">
                <a:solidFill>
                  <a:srgbClr val="FF0000"/>
                </a:solidFill>
              </a:rPr>
              <a:t>)=[</a:t>
            </a:r>
            <a:r>
              <a:rPr lang="en-US" altLang="zh-CN" sz="2800" dirty="0" err="1">
                <a:solidFill>
                  <a:srgbClr val="FF0000"/>
                </a:solidFill>
              </a:rPr>
              <a:t>ind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dirty="0">
                <a:solidFill>
                  <a:srgbClr val="FF0000"/>
                </a:solidFill>
              </a:rPr>
              <a:t>)+</a:t>
            </a:r>
            <a:r>
              <a:rPr lang="en-US" altLang="zh-CN" sz="2800" dirty="0" err="1">
                <a:solidFill>
                  <a:srgbClr val="FF0000"/>
                </a:solidFill>
              </a:rPr>
              <a:t>ind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srgbClr val="FF0000"/>
                </a:solidFill>
              </a:rPr>
              <a:t>)] mod </a:t>
            </a:r>
            <a:r>
              <a:rPr lang="en-US" altLang="zh-CN" sz="2800" i="1" dirty="0">
                <a:solidFill>
                  <a:srgbClr val="FF0000"/>
                </a:solidFill>
              </a:rPr>
              <a:t>φ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 err="1">
                <a:solidFill>
                  <a:srgbClr val="FF0000"/>
                </a:solidFill>
              </a:rPr>
              <a:t>ind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</a:rPr>
              <a:t>y</a:t>
            </a:r>
            <a:r>
              <a:rPr lang="en-US" altLang="zh-CN" sz="2800" i="1" baseline="30000" dirty="0" err="1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)=[</a:t>
            </a:r>
            <a:r>
              <a:rPr lang="en-US" altLang="zh-CN" sz="2800" i="1" dirty="0" err="1">
                <a:solidFill>
                  <a:srgbClr val="FF0000"/>
                </a:solidFill>
              </a:rPr>
              <a:t>r</a:t>
            </a:r>
            <a:r>
              <a:rPr lang="en-US" altLang="zh-CN" sz="2800" dirty="0" err="1">
                <a:solidFill>
                  <a:srgbClr val="FF0000"/>
                </a:solidFill>
                <a:sym typeface="Symbol" panose="05050102010706020507"/>
              </a:rPr>
              <a:t></a:t>
            </a:r>
            <a:r>
              <a:rPr lang="en-US" altLang="zh-CN" sz="2800" dirty="0" err="1">
                <a:solidFill>
                  <a:srgbClr val="FF0000"/>
                </a:solidFill>
              </a:rPr>
              <a:t>ind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,</a:t>
            </a:r>
            <a:r>
              <a:rPr lang="en-US" altLang="zh-CN" sz="2800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y</a:t>
            </a:r>
            <a:r>
              <a:rPr lang="en-US" altLang="zh-CN" sz="2800" dirty="0">
                <a:solidFill>
                  <a:srgbClr val="FF0000"/>
                </a:solidFill>
              </a:rPr>
              <a:t>)] mod </a:t>
            </a:r>
            <a:r>
              <a:rPr lang="en-US" altLang="zh-CN" sz="2800" i="1" dirty="0">
                <a:solidFill>
                  <a:srgbClr val="FF0000"/>
                </a:solidFill>
              </a:rPr>
              <a:t>φ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810260" lvl="2" indent="0">
              <a:buNone/>
            </a:pPr>
            <a:endParaRPr lang="en-US" altLang="zh-CN" sz="2800" dirty="0"/>
          </a:p>
          <a:p>
            <a:pPr marL="0" indent="0">
              <a:spcAft>
                <a:spcPts val="600"/>
              </a:spcAft>
              <a:buNone/>
            </a:pP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6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06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6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6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6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6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376772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6. </a:t>
            </a:r>
            <a:r>
              <a:rPr lang="zh-CN" altLang="en-US" dirty="0">
                <a:solidFill>
                  <a:srgbClr val="FF0000"/>
                </a:solidFill>
              </a:rPr>
              <a:t>离散对数问题</a:t>
            </a:r>
            <a:endParaRPr lang="en-US" altLang="zh-CN" i="1" dirty="0">
              <a:solidFill>
                <a:srgbClr val="FF0000"/>
              </a:solidFill>
            </a:endParaRPr>
          </a:p>
          <a:p>
            <a:pPr lvl="1"/>
            <a:r>
              <a:rPr lang="en-US" altLang="zh-CN" i="1" dirty="0"/>
              <a:t>b</a:t>
            </a:r>
            <a:r>
              <a:rPr lang="en-US" altLang="zh-CN" dirty="0"/>
              <a:t> ≡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i</a:t>
            </a:r>
            <a:r>
              <a:rPr lang="en-US" altLang="zh-CN" dirty="0"/>
              <a:t> mod </a:t>
            </a:r>
            <a:r>
              <a:rPr lang="en-US" altLang="zh-CN" i="1" dirty="0"/>
              <a:t>p</a:t>
            </a:r>
            <a:endParaRPr lang="en-US" altLang="zh-CN" i="1" dirty="0"/>
          </a:p>
          <a:p>
            <a:pPr lvl="2"/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i="1" dirty="0" err="1"/>
              <a:t>i</a:t>
            </a:r>
            <a:r>
              <a:rPr lang="en-US" altLang="zh-CN" dirty="0"/>
              <a:t>               </a:t>
            </a:r>
            <a:r>
              <a:rPr lang="en-US" altLang="zh-CN" i="1" dirty="0">
                <a:sym typeface="Wingdings" panose="05000000000000000000" pitchFamily="2" charset="2"/>
              </a:rPr>
              <a:t>b</a:t>
            </a:r>
            <a:r>
              <a:rPr lang="zh-CN" altLang="en-US" dirty="0">
                <a:sym typeface="Wingdings" panose="05000000000000000000" pitchFamily="2" charset="2"/>
              </a:rPr>
              <a:t>，计算可行</a:t>
            </a:r>
            <a:endParaRPr lang="zh-CN" altLang="en-US" dirty="0">
              <a:sym typeface="Wingdings" panose="05000000000000000000" pitchFamily="2" charset="2"/>
            </a:endParaRPr>
          </a:p>
          <a:p>
            <a:pPr lvl="2"/>
            <a:r>
              <a:rPr lang="en-US" altLang="zh-CN" i="1" dirty="0"/>
              <a:t>a</a:t>
            </a:r>
            <a:r>
              <a:rPr lang="zh-CN" altLang="en-US" dirty="0"/>
              <a:t>、</a:t>
            </a:r>
            <a:r>
              <a:rPr lang="en-US" altLang="zh-CN" i="1" dirty="0"/>
              <a:t>p</a:t>
            </a:r>
            <a:r>
              <a:rPr lang="zh-CN" altLang="en-US" dirty="0"/>
              <a:t>、</a:t>
            </a:r>
            <a:r>
              <a:rPr lang="en-US" altLang="zh-CN" i="1" dirty="0"/>
              <a:t>b</a:t>
            </a:r>
            <a:r>
              <a:rPr lang="en-US" altLang="zh-CN" dirty="0"/>
              <a:t>              </a:t>
            </a:r>
            <a:r>
              <a:rPr lang="en-US" altLang="zh-CN" i="1" dirty="0" err="1"/>
              <a:t>i</a:t>
            </a:r>
            <a:r>
              <a:rPr lang="zh-CN" altLang="en-US" dirty="0"/>
              <a:t>， 计算不可行</a:t>
            </a:r>
            <a:endParaRPr lang="en-US" altLang="zh-CN" dirty="0"/>
          </a:p>
          <a:p>
            <a:pPr lvl="2"/>
            <a:r>
              <a:rPr lang="zh-CN" altLang="en-US" dirty="0"/>
              <a:t>求离散对数的难度与大数因子分解的难度具有相同的数量级。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2951820" y="3176972"/>
            <a:ext cx="1168400" cy="1587"/>
          </a:xfrm>
          <a:prstGeom prst="straightConnector1">
            <a:avLst/>
          </a:prstGeom>
          <a:ln w="76200">
            <a:solidFill>
              <a:srgbClr val="5A88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2961484" y="3569694"/>
            <a:ext cx="1168400" cy="438155"/>
            <a:chOff x="3294045" y="4013210"/>
            <a:chExt cx="1168400" cy="438155"/>
          </a:xfrm>
        </p:grpSpPr>
        <p:cxnSp>
          <p:nvCxnSpPr>
            <p:cNvPr id="7" name="直接箭头连接符 6"/>
            <p:cNvCxnSpPr/>
            <p:nvPr/>
          </p:nvCxnSpPr>
          <p:spPr>
            <a:xfrm>
              <a:off x="3294045" y="4232286"/>
              <a:ext cx="1168400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 flipH="1" flipV="1">
              <a:off x="3531380" y="4031466"/>
              <a:ext cx="438155" cy="40164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算法提出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1985</a:t>
            </a:r>
            <a:r>
              <a:rPr lang="zh-CN" altLang="en-US" dirty="0"/>
              <a:t>年，</a:t>
            </a:r>
            <a:r>
              <a:rPr lang="en-US" altLang="zh-CN" dirty="0" err="1"/>
              <a:t>ElGamal</a:t>
            </a:r>
            <a:r>
              <a:rPr lang="zh-CN" altLang="en-US" dirty="0"/>
              <a:t>提出的一个基于离散对数困难问题的公钥密码算法</a:t>
            </a:r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pic>
        <p:nvPicPr>
          <p:cNvPr id="53760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763688" y="1124744"/>
            <a:ext cx="5753155" cy="4850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算法描述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密钥生成</a:t>
            </a:r>
            <a:endParaRPr lang="en-US" altLang="zh-CN" dirty="0"/>
          </a:p>
          <a:p>
            <a:pPr lvl="2"/>
            <a:r>
              <a:rPr lang="en-US" altLang="zh-CN" i="1" dirty="0"/>
              <a:t>p</a:t>
            </a:r>
            <a:r>
              <a:rPr lang="zh-CN" altLang="en-US" dirty="0"/>
              <a:t>：一个较大素数</a:t>
            </a:r>
            <a:endParaRPr lang="en-US" altLang="zh-CN" dirty="0"/>
          </a:p>
          <a:p>
            <a:pPr lvl="2"/>
            <a:r>
              <a:rPr lang="en-US" altLang="zh-CN" i="1" dirty="0"/>
              <a:t>g</a:t>
            </a:r>
            <a:r>
              <a:rPr lang="zh-CN" altLang="en-US" dirty="0"/>
              <a:t>：     中的本原根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元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</a:t>
            </a:r>
            <a:r>
              <a:rPr lang="en-US" altLang="zh-CN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</a:t>
            </a:r>
            <a:r>
              <a:rPr lang="en-US" altLang="zh-CN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β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为公钥，</a:t>
            </a:r>
            <a:r>
              <a:rPr lang="en-US" i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α</a:t>
            </a:r>
            <a:r>
              <a:rPr lang="zh-CN" altLang="en-US" dirty="0">
                <a:solidFill>
                  <a:schemeClr val="bg1">
                    <a:lumMod val="60000"/>
                    <a:lumOff val="40000"/>
                  </a:schemeClr>
                </a:solidFill>
              </a:rPr>
              <a:t>为私钥</a:t>
            </a:r>
            <a:endParaRPr lang="zh-CN" alt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graphicFrame>
        <p:nvGraphicFramePr>
          <p:cNvPr id="538626" name="Object 2"/>
          <p:cNvGraphicFramePr>
            <a:graphicFrameLocks noChangeAspect="1"/>
          </p:cNvGraphicFramePr>
          <p:nvPr/>
        </p:nvGraphicFramePr>
        <p:xfrm>
          <a:off x="2125629" y="3627694"/>
          <a:ext cx="496893" cy="629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90500" imgH="241300" progId="Equation.DSMT4">
                  <p:embed/>
                </p:oleObj>
              </mc:Choice>
              <mc:Fallback>
                <p:oleObj name="Equation" r:id="rId1" imgW="190500" imgH="241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29" y="3627694"/>
                        <a:ext cx="496893" cy="6293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27" name="Object 3"/>
          <p:cNvGraphicFramePr>
            <a:graphicFrameLocks noChangeAspect="1"/>
          </p:cNvGraphicFramePr>
          <p:nvPr/>
        </p:nvGraphicFramePr>
        <p:xfrm>
          <a:off x="1650960" y="4248948"/>
          <a:ext cx="3167022" cy="584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0960" y="4248948"/>
                        <a:ext cx="3167022" cy="584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196752"/>
            <a:ext cx="8229600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算法描述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加密算法</a:t>
            </a:r>
            <a:endParaRPr lang="en-US" altLang="zh-CN" dirty="0"/>
          </a:p>
          <a:p>
            <a:pPr lvl="2"/>
            <a:r>
              <a:rPr lang="zh-CN" altLang="en-US" dirty="0"/>
              <a:t>随机生成一个秘密数</a:t>
            </a:r>
            <a:r>
              <a:rPr lang="en-US" altLang="zh-CN" i="1" dirty="0">
                <a:solidFill>
                  <a:srgbClr val="FF0000"/>
                </a:solidFill>
              </a:rPr>
              <a:t>k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/>
            <a:r>
              <a:rPr lang="en-US" altLang="zh-CN" i="1" dirty="0">
                <a:solidFill>
                  <a:srgbClr val="000000"/>
                </a:solidFill>
              </a:rPr>
              <a:t>E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)=(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),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dirty="0">
                <a:solidFill>
                  <a:srgbClr val="DADADA">
                    <a:lumMod val="10000"/>
                  </a:srgbClr>
                </a:solidFill>
              </a:rPr>
              <a:t>解密算法</a:t>
            </a: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)=</a:t>
            </a:r>
            <a:r>
              <a:rPr lang="en-US" i="1" dirty="0"/>
              <a:t>s</a:t>
            </a:r>
            <a:r>
              <a:rPr lang="en-US" dirty="0"/>
              <a:t>(</a:t>
            </a:r>
            <a:r>
              <a:rPr lang="en-US" i="1" dirty="0"/>
              <a:t>r</a:t>
            </a:r>
            <a:r>
              <a:rPr lang="en-US" i="1" baseline="30000" dirty="0"/>
              <a:t>α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mod </a:t>
            </a:r>
            <a:r>
              <a:rPr lang="en-US" i="1" dirty="0"/>
              <a:t>p </a:t>
            </a:r>
            <a:r>
              <a:rPr lang="en-US" dirty="0"/>
              <a:t>=</a:t>
            </a:r>
            <a:r>
              <a:rPr lang="en-US" i="1" dirty="0"/>
              <a:t>mg</a:t>
            </a:r>
            <a:r>
              <a:rPr lang="en-US" i="1" baseline="30000" dirty="0">
                <a:solidFill>
                  <a:srgbClr val="FF0000"/>
                </a:solidFill>
              </a:rPr>
              <a:t>αk</a:t>
            </a:r>
            <a:r>
              <a:rPr lang="en-US" dirty="0"/>
              <a:t> </a:t>
            </a:r>
            <a:r>
              <a:rPr lang="en-US" i="1" dirty="0"/>
              <a:t>g</a:t>
            </a:r>
            <a:r>
              <a:rPr lang="en-US" altLang="zh-CN" i="1" baseline="30000" dirty="0">
                <a:solidFill>
                  <a:srgbClr val="FF0000"/>
                </a:solidFill>
              </a:rPr>
              <a:t>-</a:t>
            </a:r>
            <a:r>
              <a:rPr lang="en-US" i="1" baseline="30000" dirty="0">
                <a:solidFill>
                  <a:srgbClr val="FF0000"/>
                </a:solidFill>
              </a:rPr>
              <a:t>αk </a:t>
            </a:r>
            <a:r>
              <a:rPr lang="en-US" dirty="0"/>
              <a:t>mod </a:t>
            </a:r>
            <a:r>
              <a:rPr lang="en-US" i="1" dirty="0"/>
              <a:t>p</a:t>
            </a:r>
            <a:r>
              <a:rPr lang="en-US" dirty="0"/>
              <a:t>=</a:t>
            </a:r>
            <a:r>
              <a:rPr lang="en-US" i="1" dirty="0"/>
              <a:t>m</a:t>
            </a:r>
            <a:endParaRPr lang="zh-CN" altLang="en-US" i="1" dirty="0"/>
          </a:p>
          <a:p>
            <a:pPr lvl="2"/>
            <a:endParaRPr lang="zh-CN" altLang="en-US" dirty="0"/>
          </a:p>
          <a:p>
            <a:pPr lvl="2"/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graphicFrame>
        <p:nvGraphicFramePr>
          <p:cNvPr id="539652" name="Object 4"/>
          <p:cNvGraphicFramePr>
            <a:graphicFrameLocks noChangeAspect="1"/>
          </p:cNvGraphicFramePr>
          <p:nvPr/>
        </p:nvGraphicFramePr>
        <p:xfrm>
          <a:off x="5302260" y="2732401"/>
          <a:ext cx="1241442" cy="588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482600" imgH="228600" progId="Equation.DSMT4">
                  <p:embed/>
                </p:oleObj>
              </mc:Choice>
              <mc:Fallback>
                <p:oleObj name="Equation" r:id="rId1" imgW="482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60" y="2732401"/>
                        <a:ext cx="1241442" cy="588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3" name="Object 5"/>
          <p:cNvGraphicFramePr>
            <a:graphicFrameLocks noChangeAspect="1"/>
          </p:cNvGraphicFramePr>
          <p:nvPr/>
        </p:nvGraphicFramePr>
        <p:xfrm>
          <a:off x="2657475" y="3871191"/>
          <a:ext cx="24431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1031200" imgH="10058400" progId="Equation.DSMT4">
                  <p:embed/>
                </p:oleObj>
              </mc:Choice>
              <mc:Fallback>
                <p:oleObj name="Equation" r:id="rId3" imgW="21031200" imgH="10058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3871191"/>
                        <a:ext cx="24431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6091276" y="3818808"/>
            <a:ext cx="2643206" cy="95410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indent="-812800" algn="just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密文由明文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和随机数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来确定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7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579296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实例分析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11</a:t>
            </a:r>
            <a:r>
              <a:rPr lang="zh-CN" altLang="en-US" sz="2800" dirty="0"/>
              <a:t>：用户</a:t>
            </a:r>
            <a:r>
              <a:rPr lang="en-US" altLang="zh-CN" sz="2800" dirty="0"/>
              <a:t>A</a:t>
            </a:r>
            <a:r>
              <a:rPr lang="zh-CN" altLang="en-US" sz="2800" dirty="0"/>
              <a:t>和用户</a:t>
            </a:r>
            <a:r>
              <a:rPr lang="en-US" altLang="zh-CN" sz="2800" dirty="0"/>
              <a:t>B</a:t>
            </a:r>
            <a:r>
              <a:rPr lang="zh-CN" altLang="en-US" sz="2800" dirty="0"/>
              <a:t>使用</a:t>
            </a:r>
            <a:r>
              <a:rPr lang="en-US" altLang="zh-CN" sz="2800" dirty="0" err="1"/>
              <a:t>ElGamal</a:t>
            </a:r>
            <a:r>
              <a:rPr lang="zh-CN" altLang="en-US" sz="2800" dirty="0"/>
              <a:t>算法进行加解密，假设用户</a:t>
            </a:r>
            <a:r>
              <a:rPr lang="en-US" altLang="zh-CN" sz="2800" dirty="0"/>
              <a:t>A</a:t>
            </a:r>
            <a:r>
              <a:rPr lang="zh-CN" altLang="en-US" sz="2800" dirty="0"/>
              <a:t>选择素数</a:t>
            </a:r>
            <a:r>
              <a:rPr lang="en-US" altLang="zh-CN" sz="2800" i="1" dirty="0"/>
              <a:t>p</a:t>
            </a:r>
            <a:r>
              <a:rPr lang="en-US" altLang="zh-CN" sz="2800" dirty="0"/>
              <a:t>=11</a:t>
            </a:r>
            <a:r>
              <a:rPr lang="zh-CN" altLang="en-US" sz="2800" dirty="0"/>
              <a:t>和本原根</a:t>
            </a:r>
            <a:r>
              <a:rPr lang="en-US" altLang="zh-CN" sz="2800" i="1" dirty="0"/>
              <a:t>g</a:t>
            </a:r>
            <a:r>
              <a:rPr lang="en-US" altLang="zh-CN" sz="2800" dirty="0"/>
              <a:t>=2</a:t>
            </a:r>
            <a:r>
              <a:rPr lang="zh-CN" altLang="en-US" sz="2800" dirty="0"/>
              <a:t>，并且选择私钥</a:t>
            </a:r>
            <a:r>
              <a:rPr lang="en-US" sz="2800" i="1" dirty="0"/>
              <a:t>α</a:t>
            </a:r>
            <a:r>
              <a:rPr lang="en-US" altLang="zh-CN" sz="2800" i="1" dirty="0"/>
              <a:t>=</a:t>
            </a:r>
            <a:r>
              <a:rPr lang="en-US" altLang="zh-CN" sz="2800" dirty="0"/>
              <a:t>5</a:t>
            </a:r>
            <a:r>
              <a:rPr lang="zh-CN" altLang="en-US" sz="2800" dirty="0"/>
              <a:t>，计算</a:t>
            </a:r>
            <a:r>
              <a:rPr lang="en-US" altLang="zh-CN" sz="2800" dirty="0"/>
              <a:t>A</a:t>
            </a:r>
            <a:r>
              <a:rPr lang="zh-CN" altLang="en-US" sz="2800" dirty="0"/>
              <a:t>的公钥；若用户</a:t>
            </a:r>
            <a:r>
              <a:rPr lang="en-US" altLang="zh-CN" sz="2800" dirty="0"/>
              <a:t>B</a:t>
            </a:r>
            <a:r>
              <a:rPr lang="zh-CN" altLang="en-US" sz="2800" dirty="0"/>
              <a:t>向用户</a:t>
            </a:r>
            <a:r>
              <a:rPr lang="en-US" altLang="zh-CN" sz="2800" dirty="0"/>
              <a:t>A</a:t>
            </a:r>
            <a:r>
              <a:rPr lang="zh-CN" altLang="en-US" sz="2800" dirty="0"/>
              <a:t>发送消息，消息</a:t>
            </a:r>
            <a:r>
              <a:rPr lang="en-US" altLang="zh-CN" sz="2800" i="1" dirty="0"/>
              <a:t>m</a:t>
            </a:r>
            <a:r>
              <a:rPr lang="en-US" altLang="zh-CN" sz="2800" dirty="0"/>
              <a:t>=6</a:t>
            </a:r>
            <a:r>
              <a:rPr lang="zh-CN" altLang="en-US" sz="2800" dirty="0"/>
              <a:t>，随机数</a:t>
            </a:r>
            <a:r>
              <a:rPr lang="en-US" altLang="zh-CN" sz="2800" i="1" dirty="0"/>
              <a:t>k</a:t>
            </a:r>
            <a:r>
              <a:rPr lang="en-US" altLang="zh-CN" sz="2800" dirty="0"/>
              <a:t>=7</a:t>
            </a:r>
            <a:r>
              <a:rPr lang="zh-CN" altLang="en-US" sz="2800" dirty="0"/>
              <a:t>，则给出消息的加解密过程。</a:t>
            </a:r>
            <a:endParaRPr lang="en-US" altLang="zh-CN" sz="2800" dirty="0"/>
          </a:p>
          <a:p>
            <a:pPr lvl="2"/>
            <a:endParaRPr lang="zh-CN" altLang="en-US" dirty="0"/>
          </a:p>
          <a:p>
            <a:pPr lvl="2"/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579296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实例分析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解： 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=11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=2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α=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i="1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=6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k</a:t>
            </a:r>
            <a:r>
              <a:rPr lang="en-US" altLang="zh-CN" sz="2800" dirty="0">
                <a:solidFill>
                  <a:srgbClr val="FF0000"/>
                </a:solidFill>
              </a:rPr>
              <a:t>=7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    公钥</a:t>
            </a:r>
            <a:r>
              <a:rPr lang="en-US" altLang="zh-CN" sz="2800" i="1" dirty="0"/>
              <a:t>β=g</a:t>
            </a:r>
            <a:r>
              <a:rPr lang="en-US" altLang="zh-CN" sz="2800" i="1" baseline="30000" dirty="0"/>
              <a:t>α</a:t>
            </a:r>
            <a:r>
              <a:rPr lang="zh-CN" altLang="en-US" sz="2800" dirty="0"/>
              <a:t> </a:t>
            </a:r>
            <a:r>
              <a:rPr lang="en-US" altLang="zh-CN" sz="2800" dirty="0"/>
              <a:t>mod </a:t>
            </a:r>
            <a:r>
              <a:rPr lang="en-US" altLang="zh-CN" sz="2800" i="1" dirty="0"/>
              <a:t>p=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5</a:t>
            </a:r>
            <a:r>
              <a:rPr lang="en-US" altLang="zh-CN" sz="2800" dirty="0"/>
              <a:t> mod 11=10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       加密流程</a:t>
            </a:r>
            <a:r>
              <a:rPr lang="zh-CN" altLang="en-US" sz="2800" dirty="0">
                <a:solidFill>
                  <a:srgbClr val="DADADA">
                    <a:lumMod val="10000"/>
                  </a:srgbClr>
                </a:solidFill>
              </a:rPr>
              <a:t>：根据</a:t>
            </a:r>
            <a:r>
              <a:rPr lang="en-US" altLang="zh-CN" sz="2800" i="1" dirty="0">
                <a:solidFill>
                  <a:srgbClr val="000000"/>
                </a:solidFill>
              </a:rPr>
              <a:t>E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m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k</a:t>
            </a:r>
            <a:r>
              <a:rPr lang="en-US" altLang="zh-CN" sz="2800" dirty="0">
                <a:solidFill>
                  <a:srgbClr val="000000"/>
                </a:solidFill>
              </a:rPr>
              <a:t>)=(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s</a:t>
            </a:r>
            <a:r>
              <a:rPr lang="en-US" altLang="zh-CN" sz="2800" dirty="0">
                <a:solidFill>
                  <a:srgbClr val="000000"/>
                </a:solidFill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，可得：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DADADA">
                  <a:lumMod val="10000"/>
                </a:srgbClr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DADADA">
                  <a:lumMod val="10000"/>
                </a:srgb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411760" y="4292395"/>
          <a:ext cx="4860540" cy="103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7244000" imgH="10058400" progId="Equation.DSMT4">
                  <p:embed/>
                </p:oleObj>
              </mc:Choice>
              <mc:Fallback>
                <p:oleObj name="Equation" r:id="rId1" imgW="472440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292395"/>
                        <a:ext cx="4860540" cy="1035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579296" cy="4824000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en-US" dirty="0">
                <a:solidFill>
                  <a:srgbClr val="FF0000"/>
                </a:solidFill>
              </a:rPr>
              <a:t>实例分析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解</a:t>
            </a:r>
            <a:r>
              <a:rPr lang="en-US" altLang="zh-CN" sz="2800" dirty="0">
                <a:sym typeface="Wingdings" panose="05000000000000000000" pitchFamily="2" charset="2"/>
              </a:rPr>
              <a:t>:  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=11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g</a:t>
            </a:r>
            <a:r>
              <a:rPr lang="en-US" altLang="zh-CN" sz="2800" dirty="0">
                <a:solidFill>
                  <a:srgbClr val="FF0000"/>
                </a:solidFill>
              </a:rPr>
              <a:t>=2</a:t>
            </a:r>
            <a:r>
              <a:rPr lang="zh-CN" altLang="en-US" sz="2800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α=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zh-CN" altLang="en-US" sz="2800" i="1" dirty="0">
                <a:solidFill>
                  <a:srgbClr val="FF0000"/>
                </a:solidFill>
              </a:rPr>
              <a:t>，</a:t>
            </a:r>
            <a:r>
              <a:rPr lang="en-US" altLang="zh-CN" sz="2800" i="1" dirty="0">
                <a:solidFill>
                  <a:srgbClr val="FF0000"/>
                </a:solidFill>
              </a:rPr>
              <a:t>β</a:t>
            </a:r>
            <a:r>
              <a:rPr lang="en-US" altLang="zh-CN" sz="2800" dirty="0">
                <a:solidFill>
                  <a:srgbClr val="FF0000"/>
                </a:solidFill>
              </a:rPr>
              <a:t>=10</a:t>
            </a:r>
            <a:r>
              <a:rPr lang="en-US" altLang="zh-CN" sz="28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      解密流程</a:t>
            </a:r>
            <a:r>
              <a:rPr lang="zh-CN" altLang="en-US" sz="2800" dirty="0">
                <a:solidFill>
                  <a:srgbClr val="DADADA">
                    <a:lumMod val="10000"/>
                  </a:srgbClr>
                </a:solidFill>
              </a:rPr>
              <a:t>：密文</a:t>
            </a:r>
            <a:r>
              <a:rPr lang="en-US" altLang="zh-CN" sz="2800" i="1" dirty="0">
                <a:solidFill>
                  <a:srgbClr val="DADADA">
                    <a:lumMod val="10000"/>
                  </a:srgbClr>
                </a:solidFill>
              </a:rPr>
              <a:t> </a:t>
            </a:r>
            <a:r>
              <a:rPr lang="en-US" altLang="zh-CN" sz="2800" dirty="0">
                <a:solidFill>
                  <a:srgbClr val="000000"/>
                </a:solidFill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</a:rPr>
              <a:t>r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en-US" altLang="zh-CN" sz="2800" i="1" dirty="0">
                <a:solidFill>
                  <a:srgbClr val="000000"/>
                </a:solidFill>
              </a:rPr>
              <a:t>s</a:t>
            </a:r>
            <a:r>
              <a:rPr lang="en-US" altLang="zh-CN" sz="2800" dirty="0">
                <a:solidFill>
                  <a:srgbClr val="000000"/>
                </a:solidFill>
              </a:rPr>
              <a:t>)=(7,5)</a:t>
            </a:r>
            <a:r>
              <a:rPr lang="zh-CN" altLang="en-US" sz="2800" dirty="0">
                <a:solidFill>
                  <a:srgbClr val="000000"/>
                </a:solidFill>
              </a:rPr>
              <a:t>，根据解密过程知：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DADADA">
                  <a:lumMod val="10000"/>
                </a:srgbClr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DADADA">
                  <a:lumMod val="10000"/>
                </a:srgb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871700" y="3681028"/>
          <a:ext cx="5388403" cy="1836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6388000" imgH="19202400" progId="Equation.DSMT4">
                  <p:embed/>
                </p:oleObj>
              </mc:Choice>
              <mc:Fallback>
                <p:oleObj name="Equation" r:id="rId1" imgW="56388000" imgH="1920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3681028"/>
                        <a:ext cx="5388403" cy="1836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521324"/>
            <a:ext cx="8291264" cy="4824000"/>
          </a:xfrm>
        </p:spPr>
        <p:txBody>
          <a:bodyPr/>
          <a:lstStyle/>
          <a:p>
            <a:pPr marL="0" lv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课堂练习</a:t>
            </a:r>
            <a:r>
              <a:rPr lang="zh-CN" altLang="en-US" sz="2800" dirty="0"/>
              <a:t>：在</a:t>
            </a:r>
            <a:r>
              <a:rPr lang="en-US" sz="2800" dirty="0" err="1"/>
              <a:t>ElGamal</a:t>
            </a:r>
            <a:r>
              <a:rPr lang="zh-CN" altLang="en-US" sz="2800" dirty="0"/>
              <a:t>加密算法中，</a:t>
            </a:r>
            <a:r>
              <a:rPr lang="en-US" sz="2800" dirty="0"/>
              <a:t>Alice</a:t>
            </a:r>
            <a:r>
              <a:rPr lang="zh-CN" altLang="en-US" sz="2800" dirty="0"/>
              <a:t>和</a:t>
            </a:r>
            <a:r>
              <a:rPr lang="en-US" sz="2800" dirty="0"/>
              <a:t>Bob</a:t>
            </a:r>
            <a:r>
              <a:rPr lang="zh-CN" altLang="en-US" sz="2800" dirty="0"/>
              <a:t>使用</a:t>
            </a:r>
            <a:r>
              <a:rPr lang="en-US" sz="2800" i="1" dirty="0"/>
              <a:t>p</a:t>
            </a:r>
            <a:r>
              <a:rPr lang="en-US" sz="2800" dirty="0"/>
              <a:t>=17</a:t>
            </a:r>
            <a:r>
              <a:rPr lang="zh-CN" altLang="en-US" sz="2800" dirty="0"/>
              <a:t>和</a:t>
            </a:r>
            <a:r>
              <a:rPr lang="en-US" sz="2800" i="1" dirty="0"/>
              <a:t>g</a:t>
            </a:r>
            <a:r>
              <a:rPr lang="en-US" sz="2800" dirty="0"/>
              <a:t>=2</a:t>
            </a:r>
            <a:r>
              <a:rPr lang="zh-CN" altLang="en-US" sz="2800" dirty="0"/>
              <a:t>。</a:t>
            </a:r>
            <a:r>
              <a:rPr lang="en-US" sz="2800" dirty="0"/>
              <a:t>Bob</a:t>
            </a:r>
            <a:r>
              <a:rPr lang="zh-CN" altLang="en-US" sz="2800" dirty="0"/>
              <a:t>选择</a:t>
            </a:r>
            <a:r>
              <a:rPr lang="en-US" altLang="zh-CN" sz="2800" i="1" dirty="0"/>
              <a:t>α</a:t>
            </a:r>
            <a:r>
              <a:rPr lang="en-US" sz="2800" dirty="0"/>
              <a:t>=6</a:t>
            </a:r>
            <a:r>
              <a:rPr lang="zh-CN" altLang="en-US" sz="2800" dirty="0"/>
              <a:t>作为他的私钥，试确定</a:t>
            </a:r>
            <a:r>
              <a:rPr lang="en-US" sz="2800" dirty="0"/>
              <a:t>Bob</a:t>
            </a:r>
            <a:r>
              <a:rPr lang="zh-CN" altLang="en-US" sz="2800" dirty="0"/>
              <a:t>的公钥；当</a:t>
            </a:r>
            <a:r>
              <a:rPr lang="en-US" sz="2800" dirty="0"/>
              <a:t>Alice</a:t>
            </a:r>
            <a:r>
              <a:rPr lang="zh-CN" altLang="en-US" sz="2800" dirty="0"/>
              <a:t>取随机数</a:t>
            </a:r>
            <a:r>
              <a:rPr lang="en-US" sz="2800" i="1" dirty="0"/>
              <a:t>k</a:t>
            </a:r>
            <a:r>
              <a:rPr lang="en-US" sz="2800" dirty="0"/>
              <a:t>=10</a:t>
            </a:r>
            <a:r>
              <a:rPr lang="zh-CN" altLang="en-US" sz="2800" dirty="0"/>
              <a:t>，试确定明文</a:t>
            </a:r>
            <a:r>
              <a:rPr lang="en-US" sz="2800" i="1" dirty="0"/>
              <a:t>m</a:t>
            </a:r>
            <a:r>
              <a:rPr lang="en-US" sz="2800" dirty="0"/>
              <a:t> = 9</a:t>
            </a:r>
            <a:r>
              <a:rPr lang="zh-CN" altLang="en-US" sz="2800" dirty="0"/>
              <a:t>的密文，并给出正确的解密过程。</a:t>
            </a:r>
            <a:endParaRPr lang="zh-CN" altLang="en-US" sz="2800" dirty="0"/>
          </a:p>
          <a:p>
            <a:endParaRPr lang="en-US" altLang="zh-CN" sz="2800" dirty="0"/>
          </a:p>
          <a:p>
            <a:pPr lvl="2"/>
            <a:endParaRPr lang="zh-CN" altLang="en-US" dirty="0"/>
          </a:p>
          <a:p>
            <a:pPr lvl="2"/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7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95536" y="1107882"/>
            <a:ext cx="8229600" cy="4824000"/>
          </a:xfrm>
        </p:spPr>
        <p:txBody>
          <a:bodyPr/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Bob</a:t>
            </a:r>
            <a:r>
              <a:rPr lang="zh-CN" altLang="en-US" sz="2400" dirty="0"/>
              <a:t>选择了</a:t>
            </a:r>
            <a:r>
              <a:rPr lang="en-US" altLang="zh-CN" sz="2400" i="1" dirty="0"/>
              <a:t>p</a:t>
            </a:r>
            <a:r>
              <a:rPr lang="en-US" altLang="zh-CN" sz="2400" dirty="0"/>
              <a:t>=7</a:t>
            </a:r>
            <a:r>
              <a:rPr lang="zh-CN" altLang="en-US" sz="2400" dirty="0"/>
              <a:t>和</a:t>
            </a:r>
            <a:r>
              <a:rPr lang="en-US" altLang="zh-CN" sz="2400" i="1" dirty="0"/>
              <a:t>q</a:t>
            </a:r>
            <a:r>
              <a:rPr lang="en-US" altLang="zh-CN" sz="2400" dirty="0"/>
              <a:t>=17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计算</a:t>
            </a:r>
            <a:r>
              <a:rPr lang="en-US" altLang="zh-CN" sz="2400" i="1" dirty="0"/>
              <a:t>n</a:t>
            </a:r>
            <a:r>
              <a:rPr lang="en-US" altLang="zh-CN" sz="2400" dirty="0"/>
              <a:t>=</a:t>
            </a:r>
            <a:r>
              <a:rPr lang="en-US" altLang="zh-CN" sz="2400" i="1" dirty="0" err="1"/>
              <a:t>pq</a:t>
            </a:r>
            <a:r>
              <a:rPr lang="en-US" altLang="zh-CN" sz="2400" dirty="0"/>
              <a:t>=119, </a:t>
            </a:r>
            <a:r>
              <a:rPr lang="en-US" altLang="zh-CN" sz="2400" i="1" dirty="0">
                <a:sym typeface="Symbol" panose="05050102010706020507" pitchFamily="18" charset="2"/>
              </a:rPr>
              <a:t>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)=(</a:t>
            </a:r>
            <a:r>
              <a:rPr lang="en-US" altLang="zh-CN" sz="2400" i="1" dirty="0"/>
              <a:t>p</a:t>
            </a:r>
            <a:r>
              <a:rPr lang="en-US" altLang="zh-CN" sz="2400" dirty="0"/>
              <a:t>-1)(</a:t>
            </a:r>
            <a:r>
              <a:rPr lang="en-US" altLang="zh-CN" sz="2400" i="1" dirty="0"/>
              <a:t>q</a:t>
            </a:r>
            <a:r>
              <a:rPr lang="en-US" altLang="zh-CN" sz="2400" dirty="0"/>
              <a:t>-1)=6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16=96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Bob</a:t>
            </a:r>
            <a:r>
              <a:rPr lang="zh-CN" altLang="en-US" sz="2400" dirty="0"/>
              <a:t>选择</a:t>
            </a:r>
            <a:r>
              <a:rPr lang="en-US" altLang="zh-CN" sz="2400" i="1" dirty="0"/>
              <a:t>e</a:t>
            </a:r>
            <a:r>
              <a:rPr lang="en-US" altLang="zh-CN" sz="2400" dirty="0"/>
              <a:t>=5 (1&lt;5&lt;96,  </a:t>
            </a:r>
            <a:r>
              <a:rPr lang="en-US" altLang="zh-CN" sz="2400" dirty="0" err="1"/>
              <a:t>gcd</a:t>
            </a:r>
            <a:r>
              <a:rPr lang="en-US" altLang="zh-CN" sz="2400" dirty="0"/>
              <a:t>(96, 5)=1)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/>
              <a:t>求得： </a:t>
            </a:r>
            <a:r>
              <a:rPr lang="en-US" altLang="zh-CN" sz="2400" i="1" dirty="0"/>
              <a:t>d</a:t>
            </a:r>
            <a:r>
              <a:rPr lang="en-US" altLang="zh-CN" sz="2400" dirty="0"/>
              <a:t>=77 mod 96 (77</a:t>
            </a:r>
            <a:r>
              <a:rPr lang="zh-CN" altLang="en-US" sz="2400" dirty="0">
                <a:sym typeface="Symbol" panose="05050102010706020507"/>
              </a:rPr>
              <a:t></a:t>
            </a:r>
            <a:r>
              <a:rPr lang="en-US" altLang="zh-CN" sz="2400" dirty="0"/>
              <a:t>5=385 </a:t>
            </a:r>
            <a:r>
              <a:rPr lang="en-US" altLang="en-US" sz="2400" dirty="0"/>
              <a:t>≡</a:t>
            </a:r>
            <a:r>
              <a:rPr lang="en-US" altLang="zh-CN" sz="2400" dirty="0"/>
              <a:t>1 mod 96)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Bob</a:t>
            </a:r>
            <a:r>
              <a:rPr lang="zh-CN" altLang="en-US" sz="2400" dirty="0">
                <a:solidFill>
                  <a:srgbClr val="FF0000"/>
                </a:solidFill>
              </a:rPr>
              <a:t>的公钥</a:t>
            </a:r>
            <a:r>
              <a:rPr lang="en-US" altLang="zh-CN" sz="2400" dirty="0">
                <a:solidFill>
                  <a:srgbClr val="FF0000"/>
                </a:solidFill>
              </a:rPr>
              <a:t>{5, 119}, Bob</a:t>
            </a:r>
            <a:r>
              <a:rPr lang="zh-CN" altLang="en-US" sz="2400" dirty="0">
                <a:solidFill>
                  <a:srgbClr val="FF0000"/>
                </a:solidFill>
              </a:rPr>
              <a:t>的私钥</a:t>
            </a:r>
            <a:r>
              <a:rPr lang="en-US" altLang="zh-CN" sz="2400" dirty="0">
                <a:solidFill>
                  <a:srgbClr val="FF0000"/>
                </a:solidFill>
              </a:rPr>
              <a:t>{77, 119}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Alice</a:t>
            </a:r>
            <a:r>
              <a:rPr lang="zh-CN" altLang="en-US" sz="2400" dirty="0"/>
              <a:t>发送明文</a:t>
            </a:r>
            <a:r>
              <a:rPr lang="en-US" altLang="zh-CN" sz="2400" dirty="0"/>
              <a:t>19</a:t>
            </a:r>
            <a:r>
              <a:rPr lang="zh-CN" altLang="en-US" sz="2400" dirty="0"/>
              <a:t>给</a:t>
            </a:r>
            <a:r>
              <a:rPr lang="en-US" altLang="zh-CN" sz="2400" dirty="0"/>
              <a:t>Bob </a:t>
            </a:r>
            <a:endParaRPr lang="en-US" altLang="zh-CN" sz="2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389305" y="4509120"/>
            <a:ext cx="6242061" cy="1818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42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4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解</a:t>
            </a:r>
            <a:r>
              <a:rPr lang="zh-CN" altLang="en-US" sz="2800" dirty="0">
                <a:sym typeface="Wingdings" panose="05000000000000000000" pitchFamily="2" charset="2"/>
              </a:rPr>
              <a:t>：          </a:t>
            </a:r>
            <a:r>
              <a:rPr lang="en-US" altLang="zh-CN" sz="2800" dirty="0">
                <a:sym typeface="Wingdings" panose="05000000000000000000" pitchFamily="2" charset="2"/>
              </a:rPr>
              <a:t>(</a:t>
            </a:r>
            <a:r>
              <a:rPr lang="en-US" altLang="zh-CN" sz="2800" i="1" dirty="0"/>
              <a:t>p</a:t>
            </a:r>
            <a:r>
              <a:rPr lang="en-US" altLang="zh-CN" sz="2800" dirty="0"/>
              <a:t>=17</a:t>
            </a:r>
            <a:r>
              <a:rPr lang="zh-CN" altLang="en-US" sz="2800" dirty="0"/>
              <a:t>，</a:t>
            </a:r>
            <a:r>
              <a:rPr lang="en-US" altLang="zh-CN" sz="2800" i="1" dirty="0"/>
              <a:t>g</a:t>
            </a:r>
            <a:r>
              <a:rPr lang="en-US" altLang="zh-CN" sz="2800" dirty="0"/>
              <a:t>=2</a:t>
            </a:r>
            <a:r>
              <a:rPr lang="zh-CN" altLang="en-US" sz="2800" dirty="0"/>
              <a:t>，</a:t>
            </a:r>
            <a:r>
              <a:rPr lang="en-US" altLang="zh-CN" sz="2800" i="1" dirty="0"/>
              <a:t>α=</a:t>
            </a:r>
            <a:r>
              <a:rPr lang="en-US" altLang="zh-CN" sz="2800" dirty="0"/>
              <a:t>6</a:t>
            </a:r>
            <a:r>
              <a:rPr lang="zh-CN" altLang="en-US" sz="2800" dirty="0"/>
              <a:t>，</a:t>
            </a:r>
            <a:r>
              <a:rPr lang="en-US" altLang="zh-CN" sz="2800" i="1" dirty="0"/>
              <a:t>k</a:t>
            </a:r>
            <a:r>
              <a:rPr lang="en-US" altLang="zh-CN" sz="2800" dirty="0"/>
              <a:t>=10</a:t>
            </a:r>
            <a:r>
              <a:rPr lang="zh-CN" altLang="en-US" sz="2800" dirty="0"/>
              <a:t>，</a:t>
            </a:r>
            <a:r>
              <a:rPr lang="en-US" altLang="zh-CN" sz="2800" i="1" dirty="0"/>
              <a:t>m</a:t>
            </a:r>
            <a:r>
              <a:rPr lang="en-US" altLang="zh-CN" sz="2800" dirty="0"/>
              <a:t>=9</a:t>
            </a:r>
            <a:r>
              <a:rPr lang="en-US" altLang="zh-CN" sz="2800" dirty="0">
                <a:sym typeface="Wingdings" panose="05000000000000000000" pitchFamily="2" charset="2"/>
              </a:rPr>
              <a:t>)</a:t>
            </a:r>
            <a:r>
              <a:rPr lang="en-US" altLang="zh-CN" sz="2800" i="1" dirty="0"/>
              <a:t> 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zh-CN" altLang="en-US" sz="2800" dirty="0">
                <a:sym typeface="Wingdings" panose="05000000000000000000" pitchFamily="2" charset="2"/>
              </a:rPr>
              <a:t>（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r>
              <a:rPr lang="zh-CN" altLang="en-US" sz="2800" dirty="0">
                <a:sym typeface="Wingdings" panose="05000000000000000000" pitchFamily="2" charset="2"/>
              </a:rPr>
              <a:t>）公钥求解：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）加密过程：</a:t>
            </a:r>
            <a:endParaRPr lang="en-US" altLang="zh-CN" sz="2800" dirty="0"/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endParaRPr lang="en-US" altLang="zh-CN" sz="2800" dirty="0"/>
          </a:p>
          <a:p>
            <a:pPr marL="0" lvl="0" indent="0">
              <a:buNone/>
            </a:pPr>
            <a:r>
              <a:rPr lang="zh-CN" altLang="en-US" sz="2800" dirty="0"/>
              <a:t>（</a:t>
            </a:r>
            <a:r>
              <a:rPr lang="en-US" altLang="zh-CN" sz="2800" dirty="0"/>
              <a:t>3</a:t>
            </a:r>
            <a:r>
              <a:rPr lang="zh-CN" altLang="en-US" sz="2800" dirty="0"/>
              <a:t>）解密过程：</a:t>
            </a:r>
            <a:endParaRPr lang="en-US" altLang="zh-CN" sz="2800" dirty="0"/>
          </a:p>
          <a:p>
            <a:pPr marL="0" lvl="0" indent="0">
              <a:buNone/>
            </a:pPr>
            <a:endParaRPr lang="en-US" altLang="zh-CN" sz="2800" dirty="0"/>
          </a:p>
          <a:p>
            <a:pPr lvl="2"/>
            <a:endParaRPr lang="zh-CN" altLang="en-US" dirty="0"/>
          </a:p>
          <a:p>
            <a:pPr lvl="2"/>
            <a:endParaRPr lang="en-US" altLang="zh-CN" dirty="0">
              <a:solidFill>
                <a:srgbClr val="DADADA">
                  <a:lumMod val="10000"/>
                </a:srgbClr>
              </a:solidFill>
            </a:endParaRPr>
          </a:p>
          <a:p>
            <a:pPr lvl="2"/>
            <a:endParaRPr lang="en-US" altLang="zh-CN" dirty="0">
              <a:solidFill>
                <a:srgbClr val="000000"/>
              </a:solidFill>
            </a:endParaRPr>
          </a:p>
          <a:p>
            <a:pPr lvl="2"/>
            <a:endParaRPr lang="en-US" altLang="zh-CN" dirty="0"/>
          </a:p>
          <a:p>
            <a:pPr>
              <a:buNone/>
            </a:pPr>
            <a:endParaRPr lang="en-US" altLang="zh-CN" i="1" dirty="0"/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302000" y="2168525"/>
          <a:ext cx="44926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2062400" imgH="5181600" progId="Equation.DSMT4">
                  <p:embed/>
                </p:oleObj>
              </mc:Choice>
              <mc:Fallback>
                <p:oleObj name="Equation" r:id="rId1" imgW="420624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168525"/>
                        <a:ext cx="44926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216473" y="5121188"/>
          <a:ext cx="5387975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6388000" imgH="14020800" progId="Equation.DSMT4">
                  <p:embed/>
                </p:oleObj>
              </mc:Choice>
              <mc:Fallback>
                <p:oleObj name="Equation" r:id="rId3" imgW="56388000" imgH="14020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473" y="5121188"/>
                        <a:ext cx="5387975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263713" y="3301474"/>
          <a:ext cx="55927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48158400" imgH="10058400" progId="Equation.DSMT4">
                  <p:embed/>
                </p:oleObj>
              </mc:Choice>
              <mc:Fallback>
                <p:oleObj name="Equation" r:id="rId5" imgW="481584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713" y="3301474"/>
                        <a:ext cx="559276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286125" y="2186108"/>
          <a:ext cx="19859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18592800" imgH="5181600" progId="Equation.DSMT4">
                  <p:embed/>
                </p:oleObj>
              </mc:Choice>
              <mc:Fallback>
                <p:oleObj name="Equation" r:id="rId7" imgW="185928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186108"/>
                        <a:ext cx="1985963" cy="55403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286125" y="3360125"/>
          <a:ext cx="2441575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21031200" imgH="10058400" progId="Equation.DSMT4">
                  <p:embed/>
                </p:oleObj>
              </mc:Choice>
              <mc:Fallback>
                <p:oleObj name="Equation" r:id="rId9" imgW="21031200" imgH="1005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360125"/>
                        <a:ext cx="2441575" cy="1168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3286125" y="5121188"/>
          <a:ext cx="29987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31394400" imgH="5181600" progId="Equation.DSMT4">
                  <p:embed/>
                </p:oleObj>
              </mc:Choice>
              <mc:Fallback>
                <p:oleObj name="Equation" r:id="rId11" imgW="31394400" imgH="518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121188"/>
                        <a:ext cx="2998787" cy="4968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53"/>
          <p:cNvGraphicFramePr>
            <a:graphicFrameLocks noGrp="1"/>
          </p:cNvGraphicFramePr>
          <p:nvPr>
            <p:ph idx="1"/>
          </p:nvPr>
        </p:nvGraphicFramePr>
        <p:xfrm>
          <a:off x="127833" y="1024283"/>
          <a:ext cx="8872659" cy="5465057"/>
        </p:xfrm>
        <a:graphic>
          <a:graphicData uri="http://schemas.openxmlformats.org/drawingml/2006/table">
            <a:tbl>
              <a:tblPr/>
              <a:tblGrid>
                <a:gridCol w="1133357"/>
                <a:gridCol w="3586779"/>
                <a:gridCol w="4152523"/>
              </a:tblGrid>
              <a:tr h="4745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RSA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ElGamal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84353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密钥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产生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PK=</a:t>
                      </a:r>
                      <a:r>
                        <a:rPr kumimoji="1" lang="zh-CN" alt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1" lang="zh-CN" alt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SK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=(</a:t>
                      </a:r>
                      <a:r>
                        <a:rPr kumimoji="1" lang="zh-CN" alt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altLang="zh-CN" sz="2000" b="1" baseline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1" lang="zh-CN" altLang="en-US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公钥</a:t>
                      </a: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000" b="1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2000" i="0" dirty="0"/>
                        <a:t> </a:t>
                      </a:r>
                      <a:r>
                        <a:rPr lang="en-US" sz="2000" i="1" dirty="0"/>
                        <a:t>β=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l-GR" sz="20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0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b="1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mod </a:t>
                      </a:r>
                      <a:r>
                        <a:rPr lang="en-US" altLang="zh-CN" sz="2000" b="1" i="1" kern="12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endParaRPr kumimoji="0" lang="en-US" altLang="zh-CN" sz="2000" b="1" i="1" u="none" strike="noStrike" kern="1200" cap="none" normalizeH="0" baseline="30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私钥</a:t>
                      </a:r>
                      <a:r>
                        <a:rPr lang="en-US" sz="20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14671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加密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一次模幂运算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r>
                        <a:rPr lang="en-US" altLang="zh-CN" sz="2000" b="1" i="1" baseline="-25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PK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b="1" i="1" baseline="30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(mod 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两次模幂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一次模乘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altLang="zh-CN" sz="2000" b="1" i="1" kern="1200" baseline="30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lang="en-US" altLang="zh-CN" sz="2000" b="1" i="1" kern="1200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mod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1" i="1" dirty="0" err="1"/>
                        <a:t>β</a:t>
                      </a:r>
                      <a:r>
                        <a:rPr lang="en-US" altLang="zh-CN" sz="2000" b="1" i="1" kern="1200" baseline="30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k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mod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选取随机秘密数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876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解密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一次模幂运算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D</a:t>
                      </a:r>
                      <a:r>
                        <a:rPr lang="en-US" altLang="zh-CN" sz="2000" b="1" i="1" baseline="-2500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SK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lang="en-US" altLang="zh-CN" sz="2000" b="1" i="1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altLang="zh-CN" sz="2000" b="1" i="1" baseline="3000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(mod </a:t>
                      </a:r>
                      <a:r>
                        <a:rPr lang="en-US" altLang="zh-CN" sz="2000" b="1" i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n</a:t>
                      </a:r>
                      <a:r>
                        <a:rPr lang="en-US" altLang="zh-CN" sz="2000" b="1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  </a:t>
                      </a:r>
                      <a:endParaRPr lang="en-US" altLang="zh-CN" sz="2000" b="1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一次模幂运算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一次模乘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x=s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2000" b="1" i="1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="1" i="1" baseline="30000" dirty="0" err="1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2000" b="1" baseline="300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 </a:t>
                      </a:r>
                      <a:r>
                        <a:rPr lang="en-US" sz="2000" b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 </a:t>
                      </a:r>
                      <a:r>
                        <a:rPr lang="en-US" sz="2000" b="1" i="1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3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密文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密文不扩张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密文扩张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5381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类型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确定性算法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非确定性算法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6855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安全性基础</a:t>
                      </a:r>
                      <a:endParaRPr kumimoji="0" lang="zh-CN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大整数因子分解问题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离散对数问题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r>
              <a:rPr lang="zh-CN" altLang="en-US" dirty="0"/>
              <a:t>求</a:t>
            </a:r>
            <a:r>
              <a:rPr lang="en-US" altLang="zh-CN" dirty="0"/>
              <a:t>11</a:t>
            </a:r>
            <a:r>
              <a:rPr lang="zh-CN" altLang="en-US" dirty="0"/>
              <a:t>的所有本原根。</a:t>
            </a:r>
            <a:endParaRPr lang="en-US" altLang="zh-CN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None/>
            </a:pPr>
            <a:r>
              <a:rPr lang="en-US" altLang="zh-CN" dirty="0"/>
              <a:t>2.  </a:t>
            </a:r>
            <a:r>
              <a:rPr lang="zh-CN" altLang="en-US" dirty="0"/>
              <a:t>在</a:t>
            </a:r>
            <a:r>
              <a:rPr lang="en-US" altLang="zh-CN" dirty="0"/>
              <a:t>RSA</a:t>
            </a:r>
            <a:r>
              <a:rPr lang="zh-CN" altLang="en-US" dirty="0"/>
              <a:t>中， 假设 </a:t>
            </a:r>
            <a:r>
              <a:rPr lang="en-US" altLang="en-US" i="1" dirty="0"/>
              <a:t>p</a:t>
            </a:r>
            <a:r>
              <a:rPr lang="en-US" altLang="en-US" dirty="0"/>
              <a:t>=11</a:t>
            </a:r>
            <a:r>
              <a:rPr lang="zh-CN" altLang="en-US" dirty="0"/>
              <a:t>，</a:t>
            </a:r>
            <a:r>
              <a:rPr lang="en-US" altLang="en-US" i="1" dirty="0"/>
              <a:t>q</a:t>
            </a:r>
            <a:r>
              <a:rPr lang="en-US" altLang="en-US" dirty="0"/>
              <a:t>=17</a:t>
            </a:r>
            <a:r>
              <a:rPr lang="zh-CN" altLang="en-US" dirty="0"/>
              <a:t>，取</a:t>
            </a:r>
            <a:r>
              <a:rPr lang="en-US" altLang="en-US" i="1" dirty="0"/>
              <a:t>e</a:t>
            </a:r>
            <a:r>
              <a:rPr lang="en-US" altLang="en-US" dirty="0"/>
              <a:t>=13</a:t>
            </a:r>
            <a:r>
              <a:rPr lang="zh-CN" altLang="en-US" dirty="0"/>
              <a:t>。请计算密文</a:t>
            </a:r>
            <a:r>
              <a:rPr lang="en-US" altLang="zh-CN" dirty="0"/>
              <a:t>c=14</a:t>
            </a:r>
            <a:r>
              <a:rPr lang="zh-CN" altLang="en-US" dirty="0"/>
              <a:t>对应的明文。</a:t>
            </a:r>
            <a:endParaRPr lang="en-US" altLang="zh-CN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None/>
            </a:pPr>
            <a:endParaRPr lang="en-US" altLang="zh-CN" dirty="0"/>
          </a:p>
          <a:p>
            <a:pPr marL="514350" indent="-514350">
              <a:buClr>
                <a:schemeClr val="accent4">
                  <a:lumMod val="10000"/>
                </a:schemeClr>
              </a:buClr>
              <a:buFont typeface="+mj-lt"/>
              <a:buAutoNum type="arabicPeriod"/>
            </a:pP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526762" y="1124744"/>
            <a:ext cx="8229600" cy="4824000"/>
          </a:xfrm>
        </p:spPr>
        <p:txBody>
          <a:bodyPr/>
          <a:lstStyle/>
          <a:p>
            <a:r>
              <a:rPr lang="zh-CN" altLang="en-US" dirty="0"/>
              <a:t>基于分解大整数的困难性</a:t>
            </a:r>
            <a:endParaRPr lang="zh-CN" altLang="en-US" dirty="0"/>
          </a:p>
          <a:p>
            <a:pPr lvl="1">
              <a:buNone/>
            </a:pPr>
            <a:r>
              <a:rPr lang="zh-CN" altLang="en-US" dirty="0"/>
              <a:t>   </a:t>
            </a:r>
            <a:r>
              <a:rPr lang="zh-CN" altLang="zh-CN" dirty="0"/>
              <a:t>∵</a:t>
            </a:r>
            <a:r>
              <a:rPr lang="zh-CN" altLang="en-US" dirty="0"/>
              <a:t> 若模数</a:t>
            </a:r>
            <a:r>
              <a:rPr lang="en-US" altLang="zh-CN" i="1" dirty="0"/>
              <a:t>n</a:t>
            </a:r>
            <a:r>
              <a:rPr lang="zh-CN" altLang="en-US" dirty="0"/>
              <a:t>被成功地分解为 </a:t>
            </a:r>
            <a:r>
              <a:rPr lang="en-US" altLang="zh-CN" i="1" dirty="0"/>
              <a:t>p</a:t>
            </a:r>
            <a:r>
              <a:rPr lang="zh-CN" altLang="en-US" dirty="0">
                <a:sym typeface="Symbol" panose="05050102010706020507"/>
              </a:rPr>
              <a:t></a:t>
            </a:r>
            <a:r>
              <a:rPr lang="en-US" altLang="zh-CN" i="1" dirty="0"/>
              <a:t>q </a:t>
            </a:r>
            <a:endParaRPr lang="en-US" altLang="zh-CN" i="1" dirty="0"/>
          </a:p>
          <a:p>
            <a:pPr lvl="1">
              <a:buNone/>
            </a:pPr>
            <a:r>
              <a:rPr lang="zh-CN" altLang="en-US" dirty="0">
                <a:sym typeface="Wingdings 3" panose="05040102010807070707" pitchFamily="18" charset="2"/>
              </a:rPr>
              <a:t>               </a:t>
            </a:r>
            <a:r>
              <a:rPr lang="zh-CN" altLang="en-US" dirty="0">
                <a:solidFill>
                  <a:srgbClr val="FF0000"/>
                </a:solidFill>
                <a:sym typeface="Wingdings 3" panose="05040102010807070707" pitchFamily="18" charset="2"/>
              </a:rPr>
              <a:t>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= (</a:t>
            </a:r>
            <a:r>
              <a:rPr lang="en-US" altLang="zh-CN" i="1" dirty="0"/>
              <a:t>p</a:t>
            </a:r>
            <a:r>
              <a:rPr lang="en-US" altLang="zh-CN" dirty="0"/>
              <a:t>-1)(</a:t>
            </a:r>
            <a:r>
              <a:rPr lang="en-US" altLang="zh-CN" i="1" dirty="0"/>
              <a:t>q</a:t>
            </a:r>
            <a:r>
              <a:rPr lang="en-US" altLang="zh-CN" dirty="0"/>
              <a:t>-1) 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        </a:t>
            </a:r>
            <a:r>
              <a:rPr lang="zh-CN" altLang="en-US" dirty="0">
                <a:solidFill>
                  <a:srgbClr val="FF0000"/>
                </a:solidFill>
                <a:sym typeface="Wingdings 3" panose="05040102010807070707" pitchFamily="18" charset="2"/>
              </a:rPr>
              <a:t></a:t>
            </a:r>
            <a:r>
              <a:rPr lang="zh-CN" altLang="en-US" dirty="0">
                <a:sym typeface="Wingdings 3" panose="05040102010807070707" pitchFamily="18" charset="2"/>
              </a:rPr>
              <a:t> </a:t>
            </a:r>
            <a:r>
              <a:rPr lang="en-US" altLang="zh-CN" i="1" dirty="0"/>
              <a:t>d</a:t>
            </a:r>
            <a:r>
              <a:rPr lang="en-US" altLang="zh-CN" dirty="0"/>
              <a:t> ≡ </a:t>
            </a:r>
            <a:r>
              <a:rPr lang="en-US" altLang="zh-CN" i="1" dirty="0"/>
              <a:t>e</a:t>
            </a:r>
            <a:r>
              <a:rPr lang="en-US" altLang="zh-CN" baseline="30000" dirty="0"/>
              <a:t>-1</a:t>
            </a:r>
            <a:r>
              <a:rPr lang="en-US" altLang="zh-CN" dirty="0"/>
              <a:t> mod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           </a:t>
            </a:r>
            <a:r>
              <a:rPr lang="zh-CN" altLang="en-US" dirty="0">
                <a:solidFill>
                  <a:srgbClr val="FF0000"/>
                </a:solidFill>
                <a:sym typeface="Wingdings 3" panose="05040102010807070707" pitchFamily="18" charset="2"/>
              </a:rPr>
              <a:t></a:t>
            </a:r>
            <a:r>
              <a:rPr lang="zh-CN" altLang="en-US" dirty="0">
                <a:sym typeface="Wingdings 3" panose="05040102010807070707" pitchFamily="18" charset="2"/>
              </a:rPr>
              <a:t> </a:t>
            </a:r>
            <a:r>
              <a:rPr lang="zh-CN" altLang="en-US" dirty="0"/>
              <a:t>攻击成功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3005" y="3825044"/>
            <a:ext cx="8397990" cy="2677656"/>
          </a:xfrm>
          <a:prstGeom prst="rect">
            <a:avLst/>
          </a:prstGeom>
          <a:solidFill>
            <a:srgbClr val="5A88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16547141139745534253172934123407786743246513874292261984447028928003798881819567221547298751255790928878194794155722543477883428672342894945552668904410126460402501558930911637857436926624838677630868157884406020858164140754510239986466552869866296144106255873879659676368694043769795604582888907403261286211(309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RSA</a:t>
            </a:r>
            <a:r>
              <a:rPr lang="zh-CN" altLang="en-US" dirty="0"/>
              <a:t>算法解密正确性证明</a:t>
            </a:r>
            <a:endParaRPr lang="zh-CN" altLang="en-US" dirty="0"/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即证明</a:t>
            </a:r>
            <a:r>
              <a:rPr lang="en-US" altLang="zh-CN" i="1" dirty="0" err="1">
                <a:solidFill>
                  <a:srgbClr val="FF0000"/>
                </a:solidFill>
              </a:rPr>
              <a:t>c</a:t>
            </a:r>
            <a:r>
              <a:rPr lang="en-US" altLang="zh-CN" i="1" baseline="30000" dirty="0" err="1">
                <a:solidFill>
                  <a:srgbClr val="FF0000"/>
                </a:solidFill>
              </a:rPr>
              <a:t>d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≡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 mod 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marL="450215" lvl="1" indent="0">
              <a:buNone/>
            </a:pPr>
            <a:r>
              <a:rPr lang="zh-CN" altLang="en-US" dirty="0"/>
              <a:t>分析：因为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r>
              <a:rPr lang="en-US" altLang="en-US" dirty="0"/>
              <a:t>≡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30000" dirty="0"/>
              <a:t>e</a:t>
            </a:r>
            <a:r>
              <a:rPr lang="en-US" altLang="zh-CN" dirty="0"/>
              <a:t> mod </a:t>
            </a:r>
            <a:r>
              <a:rPr lang="en-US" altLang="zh-CN" i="1" dirty="0"/>
              <a:t>n</a:t>
            </a:r>
            <a:r>
              <a:rPr lang="zh-CN" altLang="en-US" dirty="0"/>
              <a:t>，所以</a:t>
            </a:r>
            <a:r>
              <a:rPr lang="en-US" altLang="zh-CN" i="1" dirty="0" err="1"/>
              <a:t>c</a:t>
            </a:r>
            <a:r>
              <a:rPr lang="en-US" altLang="zh-CN" i="1" baseline="30000" dirty="0" err="1"/>
              <a:t>d</a:t>
            </a:r>
            <a:r>
              <a:rPr lang="en-US" altLang="zh-CN" dirty="0"/>
              <a:t> </a:t>
            </a:r>
            <a:r>
              <a:rPr lang="en-US" altLang="en-US" dirty="0"/>
              <a:t>≡</a:t>
            </a:r>
            <a:r>
              <a:rPr lang="en-US" altLang="zh-CN" dirty="0"/>
              <a:t> </a:t>
            </a:r>
            <a:r>
              <a:rPr lang="en-US" altLang="zh-CN" i="1" dirty="0"/>
              <a:t>m</a:t>
            </a:r>
            <a:r>
              <a:rPr lang="en-US" altLang="zh-CN" i="1" baseline="30000" dirty="0"/>
              <a:t>ed</a:t>
            </a:r>
            <a:r>
              <a:rPr lang="en-US" altLang="zh-CN" dirty="0"/>
              <a:t>  mod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1">
              <a:buNone/>
            </a:pPr>
            <a:r>
              <a:rPr lang="zh-CN" altLang="en-US" dirty="0"/>
              <a:t>又</a:t>
            </a:r>
            <a:r>
              <a:rPr lang="en-US" altLang="zh-CN" i="1" dirty="0" err="1"/>
              <a:t>ed</a:t>
            </a:r>
            <a:r>
              <a:rPr lang="en-US" altLang="zh-CN" i="1" dirty="0"/>
              <a:t> </a:t>
            </a:r>
            <a:r>
              <a:rPr lang="en-US" altLang="en-US" dirty="0"/>
              <a:t>≡</a:t>
            </a:r>
            <a:r>
              <a:rPr lang="en-US" altLang="zh-CN" dirty="0"/>
              <a:t> 1 mod </a:t>
            </a:r>
            <a:r>
              <a:rPr lang="en-US" altLang="zh-CN" i="1" dirty="0"/>
              <a:t>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，所以</a:t>
            </a:r>
            <a:r>
              <a:rPr lang="en-US" altLang="zh-CN" i="1" dirty="0" err="1"/>
              <a:t>ed</a:t>
            </a:r>
            <a:r>
              <a:rPr lang="en-US" altLang="zh-CN" dirty="0"/>
              <a:t> = </a:t>
            </a:r>
            <a:r>
              <a:rPr lang="en-US" altLang="zh-CN" i="1" dirty="0" err="1"/>
              <a:t>kφ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)+1(</a:t>
            </a:r>
            <a:r>
              <a:rPr lang="en-US" altLang="zh-CN" i="1" dirty="0"/>
              <a:t>k</a:t>
            </a:r>
            <a:r>
              <a:rPr lang="zh-CN" altLang="en-US" dirty="0"/>
              <a:t>为整数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>
              <a:buNone/>
            </a:pPr>
            <a:r>
              <a:rPr lang="zh-CN" altLang="en-US" sz="2800" dirty="0"/>
              <a:t>所以</a:t>
            </a:r>
            <a:r>
              <a:rPr lang="en-US" altLang="zh-CN" sz="2800" i="1" dirty="0" err="1"/>
              <a:t>c</a:t>
            </a:r>
            <a:r>
              <a:rPr lang="en-US" altLang="zh-CN" sz="2800" i="1" baseline="30000" dirty="0" err="1"/>
              <a:t>d</a:t>
            </a:r>
            <a:r>
              <a:rPr lang="en-US" altLang="zh-CN" sz="2800" dirty="0"/>
              <a:t>  </a:t>
            </a:r>
            <a:r>
              <a:rPr lang="en-US" altLang="en-US" sz="2800" dirty="0"/>
              <a:t>≡</a:t>
            </a:r>
            <a:r>
              <a:rPr lang="en-US" altLang="zh-CN" sz="2800" dirty="0"/>
              <a:t> </a:t>
            </a:r>
            <a:r>
              <a:rPr lang="en-US" altLang="zh-CN" sz="2800" i="1" dirty="0" err="1"/>
              <a:t>m</a:t>
            </a:r>
            <a:r>
              <a:rPr lang="en-US" altLang="zh-CN" sz="2800" i="1" baseline="30000" dirty="0" err="1"/>
              <a:t>kφ</a:t>
            </a:r>
            <a:r>
              <a:rPr lang="en-US" altLang="zh-CN" sz="2800" baseline="30000" dirty="0"/>
              <a:t>(</a:t>
            </a:r>
            <a:r>
              <a:rPr lang="en-US" altLang="zh-CN" sz="2800" i="1" baseline="30000" dirty="0"/>
              <a:t>n</a:t>
            </a:r>
            <a:r>
              <a:rPr lang="en-US" altLang="zh-CN" sz="2800" baseline="30000" dirty="0"/>
              <a:t>)+1 </a:t>
            </a:r>
            <a:r>
              <a:rPr lang="en-US" altLang="zh-CN" sz="2800" dirty="0"/>
              <a:t>mod 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>
              <a:buNone/>
            </a:pPr>
            <a:r>
              <a:rPr lang="zh-CN" altLang="en-US" sz="2800" dirty="0"/>
              <a:t>因此</a:t>
            </a:r>
            <a:r>
              <a:rPr lang="zh-CN" altLang="en-US" dirty="0"/>
              <a:t>等价</a:t>
            </a:r>
            <a:r>
              <a:rPr lang="zh-CN" altLang="en-US" sz="2800" dirty="0"/>
              <a:t>证明 </a:t>
            </a:r>
            <a:r>
              <a:rPr lang="en-US" altLang="zh-CN" i="1" dirty="0" err="1">
                <a:solidFill>
                  <a:srgbClr val="FF0000"/>
                </a:solidFill>
              </a:rPr>
              <a:t>m</a:t>
            </a:r>
            <a:r>
              <a:rPr lang="en-US" altLang="zh-CN" i="1" baseline="30000" dirty="0" err="1">
                <a:solidFill>
                  <a:srgbClr val="FF0000"/>
                </a:solidFill>
              </a:rPr>
              <a:t>kφ</a:t>
            </a:r>
            <a:r>
              <a:rPr lang="en-US" altLang="zh-CN" baseline="30000" dirty="0">
                <a:solidFill>
                  <a:srgbClr val="FF0000"/>
                </a:solidFill>
              </a:rPr>
              <a:t>(</a:t>
            </a:r>
            <a:r>
              <a:rPr lang="en-US" altLang="zh-CN" i="1" baseline="30000" dirty="0">
                <a:solidFill>
                  <a:srgbClr val="FF0000"/>
                </a:solidFill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</a:rPr>
              <a:t>)+1 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≡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m</a:t>
            </a:r>
            <a:r>
              <a:rPr lang="en-US" altLang="zh-CN" sz="2800" dirty="0">
                <a:solidFill>
                  <a:srgbClr val="FF0000"/>
                </a:solidFill>
              </a:rPr>
              <a:t> mod </a:t>
            </a:r>
            <a:r>
              <a:rPr lang="en-US" altLang="zh-CN" sz="2800" i="1" dirty="0">
                <a:solidFill>
                  <a:srgbClr val="FF0000"/>
                </a:solidFill>
              </a:rPr>
              <a:t>n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lvl="1">
              <a:buClr>
                <a:schemeClr val="bg1">
                  <a:lumMod val="60000"/>
                  <a:lumOff val="40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dirty="0"/>
              <a:t>根据</a:t>
            </a:r>
            <a:r>
              <a:rPr lang="en-US" altLang="zh-CN" i="1" dirty="0"/>
              <a:t>m</a:t>
            </a:r>
            <a:r>
              <a:rPr lang="zh-CN" altLang="en-US" dirty="0"/>
              <a:t>与</a:t>
            </a:r>
            <a:r>
              <a:rPr lang="en-US" altLang="zh-CN" i="1" dirty="0"/>
              <a:t>n</a:t>
            </a:r>
            <a:r>
              <a:rPr lang="zh-CN" altLang="en-US" dirty="0"/>
              <a:t>是否互素，分以下两种情况证明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en-US" altLang="zh-CN" i="1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互素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此时，</a:t>
            </a:r>
            <a:r>
              <a:rPr lang="en-US" altLang="zh-CN" sz="2800" dirty="0" err="1"/>
              <a:t>gcd</a:t>
            </a:r>
            <a:r>
              <a:rPr lang="en-US" altLang="zh-CN" sz="2800" dirty="0"/>
              <a:t>(</a:t>
            </a:r>
            <a:r>
              <a:rPr lang="en-US" altLang="zh-CN" sz="2800" i="1" dirty="0"/>
              <a:t>m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)=1, </a:t>
            </a:r>
            <a:r>
              <a:rPr lang="zh-CN" altLang="en-US" sz="2800" dirty="0"/>
              <a:t>根据欧拉定理，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2994998" y="3119877"/>
                <a:ext cx="3154004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98" y="3119877"/>
                <a:ext cx="3154004" cy="618246"/>
              </a:xfrm>
              <a:prstGeom prst="rect">
                <a:avLst/>
              </a:prstGeom>
              <a:blipFill rotWithShape="1">
                <a:blip r:embed="rId1"/>
                <a:stretch>
                  <a:fillRect l="-11" t="-20" r="9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5" y="3018856"/>
            <a:ext cx="2412268" cy="45524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644" y="3717031"/>
            <a:ext cx="2576407" cy="460919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765" y="4365354"/>
            <a:ext cx="3461346" cy="5443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DU5NzU2ZGQzNzg4N2I2YmJmMmFlZTUyMWRlYTkzNGUifQ=="/>
</p:tagLst>
</file>

<file path=ppt/theme/theme1.xml><?xml version="1.0" encoding="utf-8"?>
<a:theme xmlns:a="http://schemas.openxmlformats.org/drawingml/2006/main" name="密码学与网络安全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8317</Words>
  <Application>WPS 演示</Application>
  <PresentationFormat>全屏显示(4:3)</PresentationFormat>
  <Paragraphs>912</Paragraphs>
  <Slides>62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62</vt:i4>
      </vt:variant>
    </vt:vector>
  </HeadingPairs>
  <TitlesOfParts>
    <vt:vector size="98" baseType="lpstr">
      <vt:lpstr>Arial</vt:lpstr>
      <vt:lpstr>宋体</vt:lpstr>
      <vt:lpstr>Wingdings</vt:lpstr>
      <vt:lpstr>Tahoma</vt:lpstr>
      <vt:lpstr>Times New Roman</vt:lpstr>
      <vt:lpstr>黑体</vt:lpstr>
      <vt:lpstr>楷体_GB2312</vt:lpstr>
      <vt:lpstr>新宋体</vt:lpstr>
      <vt:lpstr>方正大黑简体</vt:lpstr>
      <vt:lpstr>华文中宋</vt:lpstr>
      <vt:lpstr>Symbol</vt:lpstr>
      <vt:lpstr>Symbol</vt:lpstr>
      <vt:lpstr>Wingdings 3</vt:lpstr>
      <vt:lpstr>Cambria Math</vt:lpstr>
      <vt:lpstr>微软雅黑</vt:lpstr>
      <vt:lpstr>Arial Unicode MS</vt:lpstr>
      <vt:lpstr>Times New Roman</vt:lpstr>
      <vt:lpstr>密码学与网络安全</vt:lpstr>
      <vt:lpstr>Visio.Drawing.11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Visio.Drawing.11</vt:lpstr>
      <vt:lpstr>Visio.Drawing.11</vt:lpstr>
      <vt:lpstr>Equation.DSMT4</vt:lpstr>
      <vt:lpstr>Equation.DSMT4</vt:lpstr>
      <vt:lpstr>Equation.3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非对称密钥加密技术</dc:title>
  <dc:creator>ZC</dc:creator>
  <cp:lastModifiedBy>断</cp:lastModifiedBy>
  <cp:revision>1580</cp:revision>
  <cp:lastPrinted>2113-01-01T00:00:00Z</cp:lastPrinted>
  <dcterms:created xsi:type="dcterms:W3CDTF">2113-01-01T00:00:00Z</dcterms:created>
  <dcterms:modified xsi:type="dcterms:W3CDTF">2024-06-16T03:19:29Z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F363CA577DEB44D1BFB156748919B34D_12</vt:lpwstr>
  </property>
  <property fmtid="{D5CDD505-2E9C-101B-9397-08002B2CF9AE}" pid="4" name="KSOProductBuildVer">
    <vt:lpwstr>2052-12.1.0.16929</vt:lpwstr>
  </property>
</Properties>
</file>