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46" r:id="rId1"/>
  </p:sldMasterIdLst>
  <p:notesMasterIdLst>
    <p:notesMasterId r:id="rId41"/>
  </p:notesMasterIdLst>
  <p:handoutMasterIdLst>
    <p:handoutMasterId r:id="rId42"/>
  </p:handoutMasterIdLst>
  <p:sldIdLst>
    <p:sldId id="638" r:id="rId2"/>
    <p:sldId id="594" r:id="rId3"/>
    <p:sldId id="600" r:id="rId4"/>
    <p:sldId id="631" r:id="rId5"/>
    <p:sldId id="602" r:id="rId6"/>
    <p:sldId id="603" r:id="rId7"/>
    <p:sldId id="606" r:id="rId8"/>
    <p:sldId id="642" r:id="rId9"/>
    <p:sldId id="641" r:id="rId10"/>
    <p:sldId id="620" r:id="rId11"/>
    <p:sldId id="604" r:id="rId12"/>
    <p:sldId id="644" r:id="rId13"/>
    <p:sldId id="643" r:id="rId14"/>
    <p:sldId id="649" r:id="rId15"/>
    <p:sldId id="646" r:id="rId16"/>
    <p:sldId id="616" r:id="rId17"/>
    <p:sldId id="617" r:id="rId18"/>
    <p:sldId id="648" r:id="rId19"/>
    <p:sldId id="651" r:id="rId20"/>
    <p:sldId id="483" r:id="rId21"/>
    <p:sldId id="633" r:id="rId22"/>
    <p:sldId id="634" r:id="rId23"/>
    <p:sldId id="621" r:id="rId24"/>
    <p:sldId id="622" r:id="rId25"/>
    <p:sldId id="623" r:id="rId26"/>
    <p:sldId id="632" r:id="rId27"/>
    <p:sldId id="640" r:id="rId28"/>
    <p:sldId id="639" r:id="rId29"/>
    <p:sldId id="626" r:id="rId30"/>
    <p:sldId id="625" r:id="rId31"/>
    <p:sldId id="627" r:id="rId32"/>
    <p:sldId id="628" r:id="rId33"/>
    <p:sldId id="629" r:id="rId34"/>
    <p:sldId id="647" r:id="rId35"/>
    <p:sldId id="650" r:id="rId36"/>
    <p:sldId id="597" r:id="rId37"/>
    <p:sldId id="493" r:id="rId38"/>
    <p:sldId id="653" r:id="rId39"/>
    <p:sldId id="654" r:id="rId40"/>
  </p:sldIdLst>
  <p:sldSz cx="9144000" cy="6858000" type="screen4x3"/>
  <p:notesSz cx="6858000" cy="9144000"/>
  <p:embeddedFontLst>
    <p:embeddedFont>
      <p:font typeface="方正大黑简体" panose="02010600030101010101" charset="-122"/>
      <p:regular r:id="rId43"/>
    </p:embeddedFont>
    <p:embeddedFont>
      <p:font typeface="Tahoma" panose="020B0604030504040204" pitchFamily="34" charset="0"/>
      <p:regular r:id="rId44"/>
      <p:bold r:id="rId45"/>
    </p:embeddedFont>
    <p:embeddedFont>
      <p:font typeface="黑体" panose="02010609060101010101" pitchFamily="49" charset="-122"/>
      <p:regular r:id="rId46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8800"/>
    <a:srgbClr val="00FFFF"/>
    <a:srgbClr val="006666"/>
    <a:srgbClr val="000000"/>
    <a:srgbClr val="00FF00"/>
    <a:srgbClr val="FF00FF"/>
    <a:srgbClr val="FF6600"/>
    <a:srgbClr val="0000CC"/>
    <a:srgbClr val="6666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65" autoAdjust="0"/>
    <p:restoredTop sz="80350" autoAdjust="0"/>
  </p:normalViewPr>
  <p:slideViewPr>
    <p:cSldViewPr>
      <p:cViewPr varScale="1">
        <p:scale>
          <a:sx n="80" d="100"/>
          <a:sy n="80" d="100"/>
        </p:scale>
        <p:origin x="75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6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404"/>
    </p:cViewPr>
  </p:sorterViewPr>
  <p:notesViewPr>
    <p:cSldViewPr>
      <p:cViewPr varScale="1">
        <p:scale>
          <a:sx n="54" d="100"/>
          <a:sy n="54" d="100"/>
        </p:scale>
        <p:origin x="-2586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2E2D878-4468-4AC2-81EF-B287B9FCDF20}" type="datetimeFigureOut">
              <a:rPr lang="zh-CN" altLang="en-US"/>
              <a:pPr>
                <a:defRPr/>
              </a:pPr>
              <a:t>2023/4/19</a:t>
            </a:fld>
            <a:endParaRPr lang="en-US" altLang="zh-CN"/>
          </a:p>
        </p:txBody>
      </p:sp>
      <p:sp>
        <p:nvSpPr>
          <p:cNvPr id="294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0692258-3878-4FCE-8A83-EE5A94E162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1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1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1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F91632F-7C17-4A51-BED1-5547797A5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公钥密码算法的安全性主要是基于数学困难问题，根据数学困难问题的不同，常见的公钥密码算法主要基于三种算法，第一种是基于大数因式分解的算法，。。。第二种是基于离散对数的算法。。。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3D3EC-1063-4D06-9F9C-90703E698CF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8548155-ADCA-43E6-B14E-7B669C2D2A12}" type="slidenum">
              <a:rPr lang="en-US" altLang="zh-CN" sz="1200">
                <a:latin typeface="Arial" charset="0"/>
              </a:rPr>
              <a:pPr algn="r"/>
              <a:t>14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61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itchFamily="18" charset="0"/>
              </a:rPr>
              <a:t>参考现代密码学</a:t>
            </a:r>
            <a:r>
              <a:rPr lang="en-US" altLang="zh-CN" dirty="0">
                <a:latin typeface="Times New Roman" pitchFamily="18" charset="0"/>
              </a:rPr>
              <a:t>P124.</a:t>
            </a:r>
          </a:p>
          <a:p>
            <a:pPr eaLnBrk="1" hangingPunct="1"/>
            <a:endParaRPr lang="en-US" altLang="zh-CN" dirty="0">
              <a:latin typeface="Times New Roman" pitchFamily="18" charset="0"/>
            </a:endParaRPr>
          </a:p>
          <a:p>
            <a:pPr eaLnBrk="1" hangingPunct="1"/>
            <a:r>
              <a:rPr lang="zh-CN" altLang="en-US" dirty="0">
                <a:latin typeface="Times New Roman" pitchFamily="18" charset="0"/>
              </a:rPr>
              <a:t>加法逆元的解释：</a:t>
            </a:r>
            <a:endParaRPr lang="en-US" altLang="zh-CN" dirty="0">
              <a:latin typeface="Times New Roman" pitchFamily="18" charset="0"/>
            </a:endParaRPr>
          </a:p>
          <a:p>
            <a:pPr eaLnBrk="1" hangingPunct="1"/>
            <a:r>
              <a:rPr lang="zh-CN" altLang="en-US" dirty="0">
                <a:latin typeface="Times New Roman" pitchFamily="18" charset="0"/>
              </a:rPr>
              <a:t>设加法逆元为</a:t>
            </a:r>
            <a:r>
              <a:rPr lang="en-US" altLang="zh-CN" dirty="0">
                <a:latin typeface="Times New Roman" pitchFamily="18" charset="0"/>
              </a:rPr>
              <a:t>P2,</a:t>
            </a:r>
            <a:r>
              <a:rPr lang="zh-CN" altLang="en-US" dirty="0">
                <a:latin typeface="Times New Roman" pitchFamily="18" charset="0"/>
              </a:rPr>
              <a:t>则</a:t>
            </a:r>
            <a:r>
              <a:rPr lang="en-US" altLang="zh-CN" dirty="0">
                <a:latin typeface="Times New Roman" pitchFamily="18" charset="0"/>
              </a:rPr>
              <a:t>P1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</a:rPr>
              <a:t>P2</a:t>
            </a:r>
            <a:r>
              <a:rPr lang="zh-CN" altLang="en-US" dirty="0">
                <a:latin typeface="Times New Roman" pitchFamily="18" charset="0"/>
              </a:rPr>
              <a:t>的连线延长到无穷远时，得到椭圆曲线上的另一点</a:t>
            </a:r>
            <a:r>
              <a:rPr lang="en-US" altLang="zh-CN" dirty="0">
                <a:latin typeface="Times New Roman" pitchFamily="18" charset="0"/>
              </a:rPr>
              <a:t>O</a:t>
            </a:r>
            <a:r>
              <a:rPr lang="zh-CN" altLang="en-US" dirty="0">
                <a:latin typeface="Times New Roman" pitchFamily="18" charset="0"/>
              </a:rPr>
              <a:t>，即椭圆曲线上的</a:t>
            </a: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点</a:t>
            </a:r>
            <a:r>
              <a:rPr lang="en-US" altLang="zh-CN" dirty="0">
                <a:latin typeface="Times New Roman" pitchFamily="18" charset="0"/>
              </a:rPr>
              <a:t>P1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P2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O</a:t>
            </a:r>
            <a:r>
              <a:rPr lang="zh-CN" altLang="en-US" dirty="0">
                <a:latin typeface="Times New Roman" pitchFamily="18" charset="0"/>
              </a:rPr>
              <a:t>共线，</a:t>
            </a:r>
            <a:endParaRPr lang="en-US" altLang="zh-CN" dirty="0">
              <a:latin typeface="Times New Roman" pitchFamily="18" charset="0"/>
            </a:endParaRPr>
          </a:p>
          <a:p>
            <a:pPr eaLnBrk="1" hangingPunct="1"/>
            <a:r>
              <a:rPr lang="zh-CN" altLang="en-US" dirty="0">
                <a:latin typeface="Times New Roman" pitchFamily="18" charset="0"/>
              </a:rPr>
              <a:t>所以</a:t>
            </a:r>
            <a:r>
              <a:rPr lang="en-US" altLang="zh-CN" dirty="0">
                <a:latin typeface="Times New Roman" pitchFamily="18" charset="0"/>
              </a:rPr>
              <a:t>P1+P2+O=O, </a:t>
            </a:r>
            <a:r>
              <a:rPr lang="zh-CN" altLang="en-US" dirty="0">
                <a:latin typeface="Times New Roman" pitchFamily="18" charset="0"/>
              </a:rPr>
              <a:t>也即</a:t>
            </a:r>
            <a:r>
              <a:rPr lang="en-US" altLang="zh-CN" dirty="0">
                <a:latin typeface="Times New Roman" pitchFamily="18" charset="0"/>
              </a:rPr>
              <a:t>P1+P2=O,</a:t>
            </a:r>
            <a:r>
              <a:rPr lang="zh-CN" altLang="en-US" dirty="0">
                <a:latin typeface="Times New Roman" pitchFamily="18" charset="0"/>
              </a:rPr>
              <a:t>即</a:t>
            </a:r>
            <a:r>
              <a:rPr lang="en-US" altLang="zh-CN" dirty="0">
                <a:latin typeface="Times New Roman" pitchFamily="18" charset="0"/>
              </a:rPr>
              <a:t>P2=-P1.</a:t>
            </a:r>
          </a:p>
          <a:p>
            <a:pPr eaLnBrk="1" hangingPunct="1"/>
            <a:endParaRPr lang="en-US" altLang="zh-CN" dirty="0">
              <a:latin typeface="Times New Roman" pitchFamily="18" charset="0"/>
            </a:endParaRPr>
          </a:p>
          <a:p>
            <a:pPr eaLnBrk="1" hangingPunct="1"/>
            <a:r>
              <a:rPr lang="zh-CN" altLang="en-US" dirty="0">
                <a:latin typeface="Times New Roman" pitchFamily="18" charset="0"/>
              </a:rPr>
              <a:t>当</a:t>
            </a:r>
            <a:r>
              <a:rPr lang="en-US" altLang="zh-CN" dirty="0">
                <a:latin typeface="Times New Roman" pitchFamily="18" charset="0"/>
              </a:rPr>
              <a:t>P+Q=0</a:t>
            </a:r>
            <a:r>
              <a:rPr lang="zh-CN" altLang="en-US" dirty="0">
                <a:latin typeface="Times New Roman" pitchFamily="18" charset="0"/>
              </a:rPr>
              <a:t>时，为平凡情况，所以有</a:t>
            </a:r>
            <a:r>
              <a:rPr lang="en-US" altLang="zh-CN" dirty="0">
                <a:latin typeface="Times New Roman" pitchFamily="18" charset="0"/>
              </a:rPr>
              <a:t>P</a:t>
            </a:r>
            <a:r>
              <a:rPr lang="zh-CN" altLang="en-US" dirty="0">
                <a:latin typeface="Times New Roman" pitchFamily="18" charset="0"/>
              </a:rPr>
              <a:t>不等于</a:t>
            </a:r>
            <a:r>
              <a:rPr lang="en-US" altLang="zh-CN" dirty="0">
                <a:latin typeface="Times New Roman" pitchFamily="18" charset="0"/>
              </a:rPr>
              <a:t>Q</a:t>
            </a:r>
          </a:p>
          <a:p>
            <a:pPr eaLnBrk="1" hangingPunct="1"/>
            <a:r>
              <a:rPr lang="zh-CN" altLang="en-US" dirty="0">
                <a:latin typeface="Times New Roman" pitchFamily="18" charset="0"/>
              </a:rPr>
              <a:t>那么此时上述第二条性质可以加强为：过曲线上任意两点（可重合）的直线必定与曲线相交于第三点。然后定义椭圆曲线上点的加法。设椭圆曲线上有两点，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</a:rPr>
              <a:t>点，那么作过这两点的直线与该曲线相交于第三点（</a:t>
            </a:r>
            <a:r>
              <a:rPr lang="en-US" altLang="zh-CN" dirty="0">
                <a:latin typeface="Times New Roman" pitchFamily="18" charset="0"/>
              </a:rPr>
              <a:t>C</a:t>
            </a:r>
            <a:r>
              <a:rPr lang="zh-CN" altLang="en-US" dirty="0">
                <a:latin typeface="Times New Roman" pitchFamily="18" charset="0"/>
              </a:rPr>
              <a:t>点），然后关于</a:t>
            </a:r>
            <a:r>
              <a:rPr lang="en-US" altLang="zh-CN" dirty="0">
                <a:latin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</a:rPr>
              <a:t>轴对称得到</a:t>
            </a:r>
            <a:r>
              <a:rPr lang="en-US" altLang="zh-CN" dirty="0">
                <a:latin typeface="Times New Roman" pitchFamily="18" charset="0"/>
              </a:rPr>
              <a:t>D</a:t>
            </a:r>
            <a:r>
              <a:rPr lang="zh-CN" altLang="en-US" dirty="0">
                <a:latin typeface="Times New Roman" pitchFamily="18" charset="0"/>
              </a:rPr>
              <a:t>点，则</a:t>
            </a:r>
            <a:r>
              <a:rPr lang="en-US" altLang="zh-CN" dirty="0">
                <a:latin typeface="Times New Roman" pitchFamily="18" charset="0"/>
              </a:rPr>
              <a:t>D</a:t>
            </a:r>
            <a:r>
              <a:rPr lang="zh-CN" altLang="en-US" dirty="0">
                <a:latin typeface="Times New Roman" pitchFamily="18" charset="0"/>
              </a:rPr>
              <a:t>为这两个点的和，记作</a:t>
            </a:r>
            <a:r>
              <a:rPr lang="en-US" altLang="zh-CN" dirty="0">
                <a:latin typeface="Times New Roman" pitchFamily="18" charset="0"/>
              </a:rPr>
              <a:t>D=A+B</a:t>
            </a:r>
            <a:r>
              <a:rPr lang="zh-CN" altLang="en-US" dirty="0">
                <a:latin typeface="Times New Roman" pitchFamily="18" charset="0"/>
              </a:rPr>
              <a:t>。很明显，</a:t>
            </a:r>
            <a:r>
              <a:rPr lang="en-US" altLang="zh-CN" dirty="0">
                <a:latin typeface="Times New Roman" pitchFamily="18" charset="0"/>
              </a:rPr>
              <a:t>D</a:t>
            </a:r>
            <a:r>
              <a:rPr lang="zh-CN" altLang="en-US" dirty="0">
                <a:latin typeface="Times New Roman" pitchFamily="18" charset="0"/>
              </a:rPr>
              <a:t>点也在该曲线上。所以椭圆曲线上两点之和也是曲线上的点。</a:t>
            </a:r>
            <a:endParaRPr lang="en-US" altLang="zh-CN" dirty="0">
              <a:latin typeface="Times New Roman" pitchFamily="18" charset="0"/>
            </a:endParaRPr>
          </a:p>
          <a:p>
            <a:pPr eaLnBrk="1" hangingPunct="1"/>
            <a:endParaRPr lang="en-US" altLang="zh-CN" dirty="0">
              <a:latin typeface="Times New Roman" pitchFamily="18" charset="0"/>
            </a:endParaRPr>
          </a:p>
          <a:p>
            <a:pPr eaLnBrk="1" hangingPunct="1"/>
            <a:r>
              <a:rPr lang="zh-CN" altLang="en-US" dirty="0">
                <a:latin typeface="Times New Roman" pitchFamily="18" charset="0"/>
              </a:rPr>
              <a:t>先算斜率，当</a:t>
            </a:r>
            <a:r>
              <a:rPr lang="en-US" altLang="zh-CN" dirty="0">
                <a:latin typeface="Times New Roman" pitchFamily="18" charset="0"/>
              </a:rPr>
              <a:t>P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</a:rPr>
              <a:t>Q</a:t>
            </a:r>
            <a:r>
              <a:rPr lang="zh-CN" altLang="en-US" dirty="0">
                <a:latin typeface="Times New Roman" pitchFamily="18" charset="0"/>
              </a:rPr>
              <a:t>相等的时候，利用多元函数求导算出斜率。然后点的坐标算出来主要是化成一元三次方程求解得到的，利用了一元三次方程根的系数得到的。</a:t>
            </a:r>
            <a:endParaRPr lang="en-US" altLang="zh-CN" dirty="0">
              <a:latin typeface="Times New Roman" pitchFamily="18" charset="0"/>
            </a:endParaRPr>
          </a:p>
          <a:p>
            <a:pPr eaLnBrk="1" hangingPunct="1"/>
            <a:endParaRPr lang="en-US" altLang="zh-CN" dirty="0">
              <a:latin typeface="Times New Roman" pitchFamily="18" charset="0"/>
            </a:endParaRPr>
          </a:p>
          <a:p>
            <a:pPr eaLnBrk="1" hangingPunct="1"/>
            <a:r>
              <a:rPr lang="zh-CN" altLang="en-US" dirty="0"/>
              <a:t>类似地，可定义</a:t>
            </a:r>
            <a:r>
              <a:rPr lang="en-US" altLang="zh-CN" dirty="0"/>
              <a:t>3Q=Q+Q+Q</a:t>
            </a:r>
            <a:r>
              <a:rPr lang="zh-CN" altLang="en-US" dirty="0"/>
              <a:t>等等。</a:t>
            </a:r>
            <a:endParaRPr lang="en-US" altLang="zh-CN" dirty="0"/>
          </a:p>
          <a:p>
            <a:pPr eaLnBrk="1" hangingPunct="1"/>
            <a:r>
              <a:rPr lang="zh-CN" altLang="en-US" dirty="0">
                <a:latin typeface="Times New Roman" pitchFamily="18" charset="0"/>
              </a:rPr>
              <a:t>以上定义的加法具有加法运算的一般性质，如交换律、结合律等。</a:t>
            </a:r>
            <a:endParaRPr lang="en-US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76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8548155-ADCA-43E6-B14E-7B669C2D2A12}" type="slidenum">
              <a:rPr lang="en-US" altLang="zh-CN" sz="1200">
                <a:latin typeface="Arial" charset="0"/>
              </a:rPr>
              <a:pPr algn="r"/>
              <a:t>15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61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itchFamily="18" charset="0"/>
              </a:rPr>
              <a:t>参考现代密码学</a:t>
            </a:r>
            <a:r>
              <a:rPr lang="en-US" altLang="zh-CN" dirty="0">
                <a:latin typeface="Times New Roman" pitchFamily="18" charset="0"/>
              </a:rPr>
              <a:t>P124.</a:t>
            </a:r>
          </a:p>
          <a:p>
            <a:pPr eaLnBrk="1" hangingPunct="1"/>
            <a:endParaRPr lang="en-US" altLang="zh-CN" dirty="0">
              <a:latin typeface="Times New Roman" pitchFamily="18" charset="0"/>
            </a:endParaRPr>
          </a:p>
          <a:p>
            <a:pPr eaLnBrk="1" hangingPunct="1"/>
            <a:r>
              <a:rPr lang="zh-CN" altLang="en-US" dirty="0">
                <a:latin typeface="Times New Roman" pitchFamily="18" charset="0"/>
              </a:rPr>
              <a:t>先算斜率，当</a:t>
            </a:r>
            <a:r>
              <a:rPr lang="en-US" altLang="zh-CN" dirty="0">
                <a:latin typeface="Times New Roman" pitchFamily="18" charset="0"/>
              </a:rPr>
              <a:t>P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</a:rPr>
              <a:t>Q</a:t>
            </a:r>
            <a:r>
              <a:rPr lang="zh-CN" altLang="en-US" dirty="0">
                <a:latin typeface="Times New Roman" pitchFamily="18" charset="0"/>
              </a:rPr>
              <a:t>相等的时候，利用多元函数求导算出斜率。然后点的坐标算出来主要是化成一元三次方程求解得到的，利用了一元三次方程根的系数得到的。</a:t>
            </a:r>
            <a:endParaRPr lang="en-US" altLang="zh-CN" dirty="0">
              <a:latin typeface="Times New Roman" pitchFamily="18" charset="0"/>
            </a:endParaRPr>
          </a:p>
          <a:p>
            <a:pPr eaLnBrk="1" hangingPunct="1"/>
            <a:endParaRPr lang="en-US" altLang="zh-CN" dirty="0">
              <a:latin typeface="Times New Roman" pitchFamily="18" charset="0"/>
            </a:endParaRPr>
          </a:p>
          <a:p>
            <a:pPr eaLnBrk="1" hangingPunct="1"/>
            <a:r>
              <a:rPr lang="zh-CN" altLang="en-US" dirty="0"/>
              <a:t>类似地，可定义</a:t>
            </a:r>
            <a:r>
              <a:rPr lang="en-US" altLang="zh-CN" dirty="0"/>
              <a:t>3Q=Q+Q+Q</a:t>
            </a:r>
            <a:r>
              <a:rPr lang="zh-CN" altLang="en-US" dirty="0"/>
              <a:t>等等。</a:t>
            </a:r>
            <a:endParaRPr lang="en-US" altLang="zh-CN" dirty="0"/>
          </a:p>
          <a:p>
            <a:pPr eaLnBrk="1" hangingPunct="1"/>
            <a:r>
              <a:rPr lang="zh-CN" altLang="en-US" dirty="0">
                <a:latin typeface="Times New Roman" pitchFamily="18" charset="0"/>
              </a:rPr>
              <a:t>以上定义的加法具有加法运算的一般性质，如交换律、结合律等。</a:t>
            </a:r>
            <a:r>
              <a:rPr lang="en-US" altLang="zh-CN" dirty="0">
                <a:latin typeface="Times New Roman" pitchFamily="18" charset="0"/>
              </a:rPr>
              <a:t>P+Q=Q+P(</a:t>
            </a:r>
            <a:r>
              <a:rPr lang="zh-CN" altLang="en-US" dirty="0">
                <a:latin typeface="Times New Roman" pitchFamily="18" charset="0"/>
              </a:rPr>
              <a:t>交换律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；（</a:t>
            </a:r>
            <a:r>
              <a:rPr lang="en-US" altLang="zh-CN" dirty="0">
                <a:latin typeface="Times New Roman" pitchFamily="18" charset="0"/>
              </a:rPr>
              <a:t>P+Q)+R=P+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</a:rPr>
              <a:t>Q+R</a:t>
            </a:r>
            <a:r>
              <a:rPr lang="zh-CN" altLang="en-US" dirty="0">
                <a:latin typeface="Times New Roman" pitchFamily="18" charset="0"/>
              </a:rPr>
              <a:t>）（结合律）</a:t>
            </a:r>
            <a:endParaRPr lang="en-US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88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9E42435-DB98-4B2D-8B8B-A9534F196744}" type="slidenum">
              <a:rPr lang="en-US" altLang="zh-CN" sz="1200">
                <a:latin typeface="Arial" charset="0"/>
              </a:rPr>
              <a:pPr algn="r"/>
              <a:t>16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62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268193E-AE59-4187-A84E-E8ECA5D3C900}" type="slidenum">
              <a:rPr lang="en-US" altLang="zh-CN" sz="1200">
                <a:latin typeface="Arial" charset="0"/>
              </a:rPr>
              <a:pPr algn="r"/>
              <a:t>17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63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算出</a:t>
            </a:r>
            <a:r>
              <a:rPr lang="en-US" altLang="en-US" dirty="0"/>
              <a:t>2</a:t>
            </a:r>
            <a:r>
              <a:rPr lang="en-US" altLang="zh-CN" dirty="0"/>
              <a:t>P</a:t>
            </a:r>
            <a:r>
              <a:rPr lang="zh-CN" altLang="en-US" dirty="0"/>
              <a:t>后，还可以继续算出</a:t>
            </a:r>
            <a:r>
              <a:rPr lang="en-US" altLang="zh-CN" dirty="0"/>
              <a:t>3P=2P+P,4P=3P+P</a:t>
            </a:r>
            <a:r>
              <a:rPr lang="zh-CN" altLang="en-US" dirty="0"/>
              <a:t>，类似于快速指数算法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268193E-AE59-4187-A84E-E8ECA5D3C900}" type="slidenum">
              <a:rPr lang="en-US" altLang="zh-CN" sz="1200">
                <a:latin typeface="Arial" charset="0"/>
              </a:rPr>
              <a:pPr algn="r"/>
              <a:t>18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63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算出</a:t>
            </a:r>
            <a:r>
              <a:rPr lang="en-US" altLang="en-US" dirty="0"/>
              <a:t>2</a:t>
            </a:r>
            <a:r>
              <a:rPr lang="en-US" altLang="zh-CN" dirty="0"/>
              <a:t>P</a:t>
            </a:r>
            <a:r>
              <a:rPr lang="zh-CN" altLang="en-US" dirty="0"/>
              <a:t>后，还可以继续算出</a:t>
            </a:r>
            <a:r>
              <a:rPr lang="en-US" altLang="zh-CN" dirty="0"/>
              <a:t>3P=2P+P,4P=3P+P</a:t>
            </a:r>
            <a:r>
              <a:rPr lang="zh-CN" altLang="en-US" dirty="0"/>
              <a:t>，类似于快速指数算法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0695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268193E-AE59-4187-A84E-E8ECA5D3C900}" type="slidenum">
              <a:rPr lang="en-US" altLang="zh-CN" sz="1200">
                <a:latin typeface="Arial" charset="0"/>
              </a:rPr>
              <a:pPr algn="r"/>
              <a:t>19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63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算出</a:t>
            </a:r>
            <a:r>
              <a:rPr lang="en-US" altLang="en-US" dirty="0"/>
              <a:t>2</a:t>
            </a:r>
            <a:r>
              <a:rPr lang="en-US" altLang="zh-CN" dirty="0"/>
              <a:t>P</a:t>
            </a:r>
            <a:r>
              <a:rPr lang="zh-CN" altLang="en-US" dirty="0"/>
              <a:t>后，还可以继续算出</a:t>
            </a:r>
            <a:r>
              <a:rPr lang="en-US" altLang="zh-CN" dirty="0"/>
              <a:t>3P=2P+P,4P=3P+P</a:t>
            </a:r>
            <a:r>
              <a:rPr lang="zh-CN" altLang="en-US" dirty="0"/>
              <a:t>，类似于快速指数算法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1715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F7FE8BF-ACC7-4CD8-A1DA-00204C761E76}" type="slidenum">
              <a:rPr lang="en-US" altLang="zh-CN" sz="1200">
                <a:latin typeface="Arial" charset="0"/>
              </a:rPr>
              <a:pPr algn="r"/>
              <a:t>20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64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8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k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为正整数，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是椭圆曲线上的点，已知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Pk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和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，计算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k=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logPPk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。所以这个难题叫椭圆曲线上的离散对数问题。尽管两者形式一致，但是他们并不等价。实际上这个问题比大整数质因子分解（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RSA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）和离散对数（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DH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）难题都要难得多，以致于同样的安全强度下，椭圆曲线加密的密钥比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RSA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和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DH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的短不少，这是椭圆曲线加密的一大优势。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eaLnBrk="1" hangingPunct="1">
              <a:defRPr/>
            </a:pP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当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ord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（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）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=|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Ep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(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a,b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)|,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则生成元即为本原元。否则生成元生成的群是群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Ep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(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a,b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）的真子群，子群的阶是群的阶的因数关系。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F7FE8BF-ACC7-4CD8-A1DA-00204C761E76}" type="slidenum">
              <a:rPr lang="en-US" altLang="zh-CN" sz="1200">
                <a:latin typeface="Arial" charset="0"/>
              </a:rPr>
              <a:pPr algn="r"/>
              <a:t>21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64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8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G={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nP|P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属于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Ep(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a,b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),   0=&lt;n&lt;=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ord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(P)}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是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Ep(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a,b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)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的子群，（生成元和本原元是相同的含义，有的地方叫生成元，循环群里一般叫生成元，数论里一般叫本原元或者原根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4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。）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eaLnBrk="1" hangingPunct="1">
              <a:defRPr/>
            </a:pP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模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19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下，比如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7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的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次方，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7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的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2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次方，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7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的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3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次方。。。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F7FE8BF-ACC7-4CD8-A1DA-00204C761E76}" type="slidenum">
              <a:rPr lang="en-US" altLang="zh-CN" sz="1200">
                <a:latin typeface="Arial" charset="0"/>
              </a:rPr>
              <a:pPr algn="r"/>
              <a:t>22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64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8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k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为正整数，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是椭圆曲线上的点，已知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Pk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和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，计算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k=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logPPk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。所以这个难题叫椭圆曲线上的离散对数问题。尽管两者形式一致，但是他们并不等价。实际上这个问题比大整数质因子分解（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RSA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）和离散对数（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DH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）难题都要难得多，以致于同样的安全强度下，椭圆曲线加密的密钥比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RSA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和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DH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的短不少，这是椭圆曲线加密的一大优势。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eaLnBrk="1" hangingPunct="1">
              <a:defRPr/>
            </a:pP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当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ord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（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）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=|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Ep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(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a,b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)|,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则生成元即为本原元。否则生成元生成的群是群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Ep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(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a,b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）的真子群，子群的阶是群的阶的因数关系。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F7FE8BF-ACC7-4CD8-A1DA-00204C761E76}" type="slidenum">
              <a:rPr lang="en-US" altLang="zh-CN" sz="1200">
                <a:latin typeface="Arial" charset="0"/>
              </a:rPr>
              <a:pPr algn="r"/>
              <a:t>23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64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8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n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是元素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G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的阶。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和有限域上的离散对数问题类比，只是在不同的群中，前者在有限域中，后者是定义在椭圆曲线的交换群中。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eaLnBrk="1" hangingPunct="1">
              <a:defRPr/>
            </a:pP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k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为正整数，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是椭圆曲线上的点，已知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Pk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和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，计算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k=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logPPk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。所以这个难题叫椭圆曲线上的离散对数问题。尽管两者形式一致，但是他们并不等价。实际上这个问题比大整数质因子分解（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RSA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）和离散对数（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DH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）难题都要难得多，以致于同样的安全强度下，椭圆曲线加密的密钥比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RSA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和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DH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的短不少，这是椭圆曲线加密的一大优势。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eaLnBrk="1" hangingPunct="1">
              <a:defRPr/>
            </a:pP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椭圆曲线上的离散对数问题可用于公钥密码体制：下面我们以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ECC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加密算法为例进行分析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Elgamal</a:t>
            </a:r>
            <a:r>
              <a:rPr lang="zh-CN" altLang="en-US" dirty="0"/>
              <a:t>密码是建立在有限域上的离散对数问题难解，受此启发，在其他离散对数问题难解的代数结构中，同样可以构成</a:t>
            </a:r>
            <a:r>
              <a:rPr lang="en-US" altLang="zh-CN" dirty="0" err="1"/>
              <a:t>Elgamal</a:t>
            </a:r>
            <a:r>
              <a:rPr lang="zh-CN" altLang="en-US" dirty="0"/>
              <a:t>，于是人们开始寻找其他离散对数问题难解的代数结构，后来发现，在有限域上的椭圆曲线上的一些点构成的交换群，而且离散对数问题是难解的，于是在此群上定义</a:t>
            </a:r>
            <a:r>
              <a:rPr lang="en-US" altLang="zh-CN" dirty="0" err="1"/>
              <a:t>Elgamal</a:t>
            </a:r>
            <a:r>
              <a:rPr lang="zh-CN" altLang="en-US" dirty="0"/>
              <a:t>密码，并称为椭圆曲线密码。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目前，椭圆曲线密码已成为除</a:t>
            </a:r>
            <a:r>
              <a:rPr lang="en-US" altLang="zh-CN" dirty="0"/>
              <a:t>RSA</a:t>
            </a:r>
            <a:r>
              <a:rPr lang="zh-CN" altLang="en-US" dirty="0"/>
              <a:t>密码外，呼声最高的公钥密码之一。它密钥短、签名短、软件实现规模小、硬件实现电路省电。普遍认为，</a:t>
            </a:r>
            <a:r>
              <a:rPr lang="en-US" altLang="zh-CN" dirty="0"/>
              <a:t>160</a:t>
            </a:r>
            <a:r>
              <a:rPr lang="zh-CN" altLang="en-US" dirty="0"/>
              <a:t>位长的椭圆曲线密码的安全性相当于</a:t>
            </a:r>
            <a:r>
              <a:rPr lang="en-US" altLang="zh-CN" dirty="0"/>
              <a:t>1024</a:t>
            </a:r>
            <a:r>
              <a:rPr lang="zh-CN" altLang="en-US" dirty="0"/>
              <a:t>位的</a:t>
            </a:r>
            <a:r>
              <a:rPr lang="en-US" altLang="zh-CN" dirty="0"/>
              <a:t>RSA</a:t>
            </a:r>
            <a:r>
              <a:rPr lang="zh-CN" altLang="en-US" dirty="0"/>
              <a:t>密码，而且运算速度也较快。正因为如此，一些国际标准化组织已把椭圆曲线作为新的信息安全标准。椭圆曲线密码在</a:t>
            </a:r>
            <a:r>
              <a:rPr lang="en-US" altLang="zh-CN" dirty="0"/>
              <a:t>Internet</a:t>
            </a:r>
            <a:r>
              <a:rPr lang="zh-CN" altLang="en-US" dirty="0"/>
              <a:t>协议安全，电子商务、</a:t>
            </a:r>
            <a:r>
              <a:rPr lang="en-US" altLang="zh-CN" dirty="0"/>
              <a:t>Web</a:t>
            </a:r>
            <a:r>
              <a:rPr lang="zh-CN" altLang="en-US" dirty="0"/>
              <a:t>服务器、空间通信、移动通信、智能卡等方面具有广泛的应用。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这个表，表示</a:t>
            </a:r>
            <a:r>
              <a:rPr lang="en-US" altLang="zh-CN" dirty="0"/>
              <a:t>ECC</a:t>
            </a:r>
            <a:r>
              <a:rPr lang="zh-CN" altLang="en-US" dirty="0"/>
              <a:t>和</a:t>
            </a:r>
            <a:r>
              <a:rPr lang="en-US" altLang="zh-CN" dirty="0"/>
              <a:t>RSA</a:t>
            </a:r>
            <a:r>
              <a:rPr lang="zh-CN" altLang="en-US" dirty="0"/>
              <a:t>在保持同等安全的条件下所需的密钥长度（单位为比特）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1632F-7C17-4A51-BED1-5547797A505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F7FE8BF-ACC7-4CD8-A1DA-00204C761E76}" type="slidenum">
              <a:rPr lang="en-US" altLang="zh-CN" sz="1200">
                <a:latin typeface="Arial" charset="0"/>
              </a:rPr>
              <a:pPr algn="r"/>
              <a:t>24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64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8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这个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ECC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算法是利用椭圆曲线实现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ElGamal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密码体制。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eaLnBrk="1" hangingPunct="1">
              <a:defRPr/>
            </a:pP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选取一条椭圆曲线，然后将明文消息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m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嵌入到曲线上的点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Pm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，再对点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Pm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做加密变换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eaLnBrk="1" hangingPunct="1">
              <a:defRPr/>
            </a:pP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注意这里“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-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”是加法的逆运算，可以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P-Q=P+(-Q)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来计算。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选取的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G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为生成元，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x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的取值范围是（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，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ord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（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G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））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K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为随机秘密数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F7FE8BF-ACC7-4CD8-A1DA-00204C761E76}" type="slidenum">
              <a:rPr lang="en-US" altLang="zh-CN" sz="1200">
                <a:latin typeface="Arial" charset="0"/>
              </a:rPr>
              <a:pPr algn="r"/>
              <a:t>25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64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8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G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PA=7G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M=(1,7)=13G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C1=6G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C2=13G+6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*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7G=55Gmod28=27G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C2-dc1=27G-7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*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6G=13G=M=(9,1)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DADADA">
                    <a:lumMod val="10000"/>
                  </a:srgbClr>
                </a:solidFill>
              </a:rPr>
              <a:t>SM2</a:t>
            </a:r>
            <a:r>
              <a:rPr lang="zh-CN" altLang="en-US" sz="1200" dirty="0">
                <a:solidFill>
                  <a:srgbClr val="DADADA">
                    <a:lumMod val="10000"/>
                  </a:srgbClr>
                </a:solidFill>
              </a:rPr>
              <a:t>加密算法：</a:t>
            </a:r>
            <a:r>
              <a:rPr lang="zh-CN" altLang="en-US" sz="1200" dirty="0">
                <a:solidFill>
                  <a:srgbClr val="000000"/>
                </a:solidFill>
              </a:rPr>
              <a:t>基于素数域和</a:t>
            </a:r>
            <a:r>
              <a:rPr lang="zh-CN" altLang="en-US" sz="1200" dirty="0">
                <a:solidFill>
                  <a:srgbClr val="DADADA">
                    <a:lumMod val="10000"/>
                  </a:srgbClr>
                </a:solidFill>
              </a:rPr>
              <a:t>基于二元扩域</a:t>
            </a:r>
            <a:endParaRPr lang="en-US" altLang="zh-CN" dirty="0"/>
          </a:p>
          <a:p>
            <a:r>
              <a:rPr lang="zh-CN" altLang="en-US" dirty="0"/>
              <a:t>主要讲解基于素数域的</a:t>
            </a:r>
            <a:r>
              <a:rPr lang="en-US" altLang="zh-CN" dirty="0"/>
              <a:t>SM2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1632F-7C17-4A51-BED1-5547797A505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zh-CN" altLang="en-US" dirty="0"/>
              <a:t>是由基点</a:t>
            </a:r>
            <a:r>
              <a:rPr lang="en-US" altLang="zh-CN" dirty="0"/>
              <a:t>G</a:t>
            </a:r>
            <a:r>
              <a:rPr lang="zh-CN" altLang="en-US" dirty="0"/>
              <a:t>生成的循环群的的生成元，不一定是椭圆曲线的生成元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ECC</a:t>
            </a:r>
            <a:r>
              <a:rPr lang="zh-CN" altLang="en-US" dirty="0"/>
              <a:t>中没有余因子，也即余因子</a:t>
            </a:r>
            <a:r>
              <a:rPr lang="en-US" altLang="zh-CN" dirty="0"/>
              <a:t>h=1</a:t>
            </a:r>
            <a:r>
              <a:rPr lang="zh-CN" altLang="en-US" dirty="0"/>
              <a:t>，所以是生成元；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SM2</a:t>
            </a:r>
            <a:r>
              <a:rPr lang="zh-CN" altLang="en-US" dirty="0"/>
              <a:t>中只是要求余因子不大于</a:t>
            </a:r>
            <a:r>
              <a:rPr lang="en-US" altLang="zh-CN" dirty="0"/>
              <a:t>4</a:t>
            </a:r>
            <a:r>
              <a:rPr lang="zh-CN" altLang="en-US" dirty="0"/>
              <a:t>，当等于</a:t>
            </a:r>
            <a:r>
              <a:rPr lang="en-US" altLang="zh-CN" dirty="0"/>
              <a:t>1</a:t>
            </a:r>
            <a:r>
              <a:rPr lang="zh-CN" altLang="en-US" dirty="0"/>
              <a:t>时，就是椭圆曲线的生成元，等大于</a:t>
            </a:r>
            <a:r>
              <a:rPr lang="en-US" altLang="zh-CN" dirty="0"/>
              <a:t>1</a:t>
            </a:r>
            <a:r>
              <a:rPr lang="zh-CN" altLang="en-US" dirty="0"/>
              <a:t>时，即不是椭圆曲线的生成元，只是基点生成的子群的生成元。</a:t>
            </a:r>
            <a:endParaRPr lang="en-US" altLang="zh-CN" dirty="0"/>
          </a:p>
          <a:p>
            <a:r>
              <a:rPr lang="zh-CN" altLang="en-US" dirty="0"/>
              <a:t>不大于</a:t>
            </a:r>
            <a:r>
              <a:rPr lang="en-US" altLang="zh-CN" dirty="0"/>
              <a:t>4</a:t>
            </a:r>
            <a:r>
              <a:rPr lang="zh-CN" altLang="en-US"/>
              <a:t>，表示虽然不要求是椭圆曲线的生成元，但是基点生成的子群的阶也要大。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91632F-7C17-4A51-BED1-5547797A505E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5993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要尽可能的大，这样可以保证</a:t>
            </a:r>
            <a:r>
              <a:rPr lang="en-US" altLang="zh-CN" dirty="0"/>
              <a:t>P</a:t>
            </a:r>
            <a:r>
              <a:rPr lang="zh-CN" altLang="en-US" dirty="0"/>
              <a:t>的阶足够大，算法的安全性才有保证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91632F-7C17-4A51-BED1-5547797A505E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13521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en-US" altLang="zh-CN" baseline="0" dirty="0"/>
              <a:t> </a:t>
            </a:r>
            <a:r>
              <a:rPr lang="zh-CN" altLang="en-US" baseline="0" dirty="0"/>
              <a:t>计算椭圆曲线上的点</a:t>
            </a:r>
            <a:r>
              <a:rPr lang="en-US" altLang="zh-CN" baseline="0" dirty="0"/>
              <a:t>S=</a:t>
            </a:r>
            <a:r>
              <a:rPr lang="en-US" altLang="zh-CN" baseline="0" dirty="0" err="1"/>
              <a:t>hPB</a:t>
            </a:r>
            <a:r>
              <a:rPr lang="zh-CN" altLang="en-US" baseline="0" dirty="0"/>
              <a:t>，</a:t>
            </a:r>
            <a:r>
              <a:rPr lang="en-US" altLang="zh-CN" baseline="0" dirty="0"/>
              <a:t>S</a:t>
            </a:r>
            <a:r>
              <a:rPr lang="zh-CN" altLang="en-US" baseline="0" dirty="0"/>
              <a:t>不能为无穷远点</a:t>
            </a:r>
            <a:r>
              <a:rPr lang="en-US" altLang="zh-CN" baseline="0" dirty="0"/>
              <a:t>O</a:t>
            </a:r>
            <a:r>
              <a:rPr lang="zh-CN" altLang="en-US" baseline="0" dirty="0"/>
              <a:t>。如果</a:t>
            </a:r>
            <a:r>
              <a:rPr lang="en-US" altLang="zh-CN" baseline="0" dirty="0"/>
              <a:t>S</a:t>
            </a:r>
            <a:r>
              <a:rPr lang="zh-CN" altLang="en-US" baseline="0" dirty="0"/>
              <a:t>为无穷远点，程序报错并且退出。</a:t>
            </a:r>
            <a:endParaRPr lang="en-US" altLang="zh-CN" baseline="0" dirty="0"/>
          </a:p>
          <a:p>
            <a:r>
              <a:rPr lang="en-US" altLang="zh-CN" baseline="0" dirty="0"/>
              <a:t>5. KDF,</a:t>
            </a:r>
            <a:r>
              <a:rPr lang="zh-CN" altLang="en-US" baseline="0" dirty="0"/>
              <a:t>即密钥派生函数，它的作用是从一个共享的秘密比特串中派生出密钥数据，里面用了杂凑函数</a:t>
            </a:r>
            <a:r>
              <a:rPr lang="en-US" altLang="zh-CN" baseline="0" dirty="0"/>
              <a:t>SM3</a:t>
            </a:r>
            <a:r>
              <a:rPr lang="zh-CN" altLang="en-US" baseline="0" dirty="0"/>
              <a:t>，</a:t>
            </a:r>
            <a:endParaRPr lang="en-US" altLang="zh-CN" baseline="0" dirty="0"/>
          </a:p>
          <a:p>
            <a:r>
              <a:rPr lang="zh-CN" altLang="en-US" baseline="0" dirty="0"/>
              <a:t>该函数输入比特串</a:t>
            </a:r>
            <a:r>
              <a:rPr lang="en-US" altLang="zh-CN" baseline="0" dirty="0"/>
              <a:t>Z=x2||y2</a:t>
            </a:r>
            <a:r>
              <a:rPr lang="zh-CN" altLang="en-US" baseline="0" dirty="0"/>
              <a:t>和整数</a:t>
            </a:r>
            <a:r>
              <a:rPr lang="en-US" altLang="zh-CN" baseline="0" dirty="0" err="1"/>
              <a:t>klen</a:t>
            </a:r>
            <a:r>
              <a:rPr lang="zh-CN" altLang="en-US" baseline="0" dirty="0"/>
              <a:t>，输出一个长度为</a:t>
            </a:r>
            <a:r>
              <a:rPr lang="en-US" altLang="zh-CN" baseline="0" dirty="0" err="1"/>
              <a:t>klen</a:t>
            </a:r>
            <a:r>
              <a:rPr lang="zh-CN" altLang="en-US" baseline="0" dirty="0"/>
              <a:t>的比特串。该函数可以理解为一个随机函数，输入为</a:t>
            </a:r>
            <a:r>
              <a:rPr lang="en-US" altLang="zh-CN" baseline="0" dirty="0"/>
              <a:t>x2||y2</a:t>
            </a:r>
            <a:r>
              <a:rPr lang="zh-CN" altLang="en-US" baseline="0" dirty="0"/>
              <a:t>，输出为一个</a:t>
            </a:r>
            <a:r>
              <a:rPr lang="en-US" altLang="zh-CN" baseline="0" dirty="0" err="1"/>
              <a:t>klen</a:t>
            </a:r>
            <a:r>
              <a:rPr lang="zh-CN" altLang="en-US" baseline="0" dirty="0"/>
              <a:t>比特的比特串。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en-US" altLang="zh-CN" baseline="0" dirty="0"/>
              <a:t>KDF</a:t>
            </a:r>
            <a:r>
              <a:rPr lang="zh-CN" altLang="en-US" baseline="0" dirty="0"/>
              <a:t>其本质上就是一个伪随机数产生函数，用来产生密钥，取分为密码哈希函数</a:t>
            </a:r>
            <a:r>
              <a:rPr lang="en-US" altLang="zh-CN" baseline="0" dirty="0"/>
              <a:t>SM3.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6</a:t>
            </a:r>
            <a:r>
              <a:rPr lang="zh-CN" altLang="en-US" baseline="0" dirty="0"/>
              <a:t>中，异或运算是按比特异或进行操作。因为</a:t>
            </a:r>
            <a:r>
              <a:rPr lang="en-US" altLang="zh-CN" baseline="0" dirty="0" err="1"/>
              <a:t>klen</a:t>
            </a:r>
            <a:r>
              <a:rPr lang="zh-CN" altLang="en-US" baseline="0" dirty="0"/>
              <a:t>表示的是消息</a:t>
            </a:r>
            <a:r>
              <a:rPr lang="en-US" altLang="zh-CN" baseline="0" dirty="0"/>
              <a:t>M</a:t>
            </a:r>
            <a:r>
              <a:rPr lang="zh-CN" altLang="en-US" baseline="0" dirty="0"/>
              <a:t>的比特长度，</a:t>
            </a:r>
            <a:r>
              <a:rPr lang="en-US" altLang="zh-CN" baseline="0" dirty="0"/>
              <a:t>t</a:t>
            </a:r>
            <a:r>
              <a:rPr lang="zh-CN" altLang="en-US" baseline="0" dirty="0"/>
              <a:t>也是</a:t>
            </a:r>
            <a:r>
              <a:rPr lang="en-US" altLang="zh-CN" baseline="0" dirty="0" err="1"/>
              <a:t>klen</a:t>
            </a:r>
            <a:r>
              <a:rPr lang="zh-CN" altLang="en-US" baseline="0" dirty="0"/>
              <a:t>的比特长度， </a:t>
            </a:r>
            <a:r>
              <a:rPr lang="en-US" altLang="zh-CN" baseline="0" dirty="0"/>
              <a:t>t</a:t>
            </a:r>
            <a:r>
              <a:rPr lang="zh-CN" altLang="en-US" baseline="0" dirty="0"/>
              <a:t>不能为全</a:t>
            </a:r>
            <a:r>
              <a:rPr lang="en-US" altLang="zh-CN" baseline="0" dirty="0"/>
              <a:t>0</a:t>
            </a:r>
            <a:r>
              <a:rPr lang="zh-CN" altLang="en-US" baseline="0" dirty="0"/>
              <a:t>的比特串，如果为全</a:t>
            </a:r>
            <a:r>
              <a:rPr lang="en-US" altLang="zh-CN" baseline="0" dirty="0"/>
              <a:t>0</a:t>
            </a:r>
            <a:r>
              <a:rPr lang="zh-CN" altLang="en-US" baseline="0" dirty="0"/>
              <a:t>的比特串则重新挑选随机数</a:t>
            </a:r>
            <a:r>
              <a:rPr lang="en-US" altLang="zh-CN" baseline="0" dirty="0"/>
              <a:t>k</a:t>
            </a:r>
            <a:r>
              <a:rPr lang="zh-CN" altLang="en-US" baseline="0" dirty="0"/>
              <a:t>。</a:t>
            </a:r>
            <a:endParaRPr lang="en-US" altLang="zh-CN" baseline="0" dirty="0"/>
          </a:p>
          <a:p>
            <a:r>
              <a:rPr lang="zh-CN" altLang="en-US" baseline="0" dirty="0"/>
              <a:t>步骤中</a:t>
            </a:r>
            <a:r>
              <a:rPr lang="en-US" altLang="zh-CN" baseline="0" dirty="0"/>
              <a:t>1,4,5</a:t>
            </a:r>
            <a:r>
              <a:rPr lang="zh-CN" altLang="en-US" baseline="0" dirty="0"/>
              <a:t>，</a:t>
            </a:r>
            <a:r>
              <a:rPr lang="en-US" altLang="zh-CN" baseline="0" dirty="0"/>
              <a:t>6</a:t>
            </a:r>
            <a:r>
              <a:rPr lang="zh-CN" altLang="en-US" baseline="0" dirty="0"/>
              <a:t>是主要的加密步骤，其他位辅助的验证步骤。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1632F-7C17-4A51-BED1-5547797A505E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en-US" altLang="zh-CN" baseline="0" dirty="0"/>
              <a:t> </a:t>
            </a:r>
            <a:r>
              <a:rPr lang="zh-CN" altLang="en-US" baseline="0" dirty="0"/>
              <a:t>计算椭圆曲线上的点</a:t>
            </a:r>
            <a:r>
              <a:rPr lang="en-US" altLang="zh-CN" baseline="0" dirty="0"/>
              <a:t>S=</a:t>
            </a:r>
            <a:r>
              <a:rPr lang="en-US" altLang="zh-CN" baseline="0" dirty="0" err="1"/>
              <a:t>hPB</a:t>
            </a:r>
            <a:r>
              <a:rPr lang="zh-CN" altLang="en-US" baseline="0" dirty="0"/>
              <a:t>，</a:t>
            </a:r>
            <a:r>
              <a:rPr lang="en-US" altLang="zh-CN" baseline="0" dirty="0"/>
              <a:t>S</a:t>
            </a:r>
            <a:r>
              <a:rPr lang="zh-CN" altLang="en-US" baseline="0" dirty="0"/>
              <a:t>不能为无穷远点</a:t>
            </a:r>
            <a:r>
              <a:rPr lang="en-US" altLang="zh-CN" baseline="0" dirty="0"/>
              <a:t>O</a:t>
            </a:r>
            <a:r>
              <a:rPr lang="zh-CN" altLang="en-US" baseline="0" dirty="0"/>
              <a:t>。如果</a:t>
            </a:r>
            <a:r>
              <a:rPr lang="en-US" altLang="zh-CN" baseline="0" dirty="0"/>
              <a:t>S</a:t>
            </a:r>
            <a:r>
              <a:rPr lang="zh-CN" altLang="en-US" baseline="0" dirty="0"/>
              <a:t>为无穷远点，程序报错并且退出。</a:t>
            </a:r>
            <a:endParaRPr lang="en-US" altLang="zh-CN" baseline="0" dirty="0"/>
          </a:p>
          <a:p>
            <a:r>
              <a:rPr lang="en-US" altLang="zh-CN" baseline="0" dirty="0"/>
              <a:t>5. KDF,</a:t>
            </a:r>
            <a:r>
              <a:rPr lang="zh-CN" altLang="en-US" baseline="0" dirty="0"/>
              <a:t>即密钥派生函数，它的作用是从一个共享的秘密比特串中派生出密钥数据，里面用了杂凑函数</a:t>
            </a:r>
            <a:r>
              <a:rPr lang="en-US" altLang="zh-CN" baseline="0" dirty="0"/>
              <a:t>SM3</a:t>
            </a:r>
            <a:r>
              <a:rPr lang="zh-CN" altLang="en-US" baseline="0" dirty="0"/>
              <a:t>，</a:t>
            </a:r>
            <a:endParaRPr lang="en-US" altLang="zh-CN" baseline="0" dirty="0"/>
          </a:p>
          <a:p>
            <a:r>
              <a:rPr lang="zh-CN" altLang="en-US" baseline="0" dirty="0"/>
              <a:t>该函数输入比特串</a:t>
            </a:r>
            <a:r>
              <a:rPr lang="en-US" altLang="zh-CN" baseline="0" dirty="0"/>
              <a:t>Z=x2||y2</a:t>
            </a:r>
            <a:r>
              <a:rPr lang="zh-CN" altLang="en-US" baseline="0" dirty="0"/>
              <a:t>和整数</a:t>
            </a:r>
            <a:r>
              <a:rPr lang="en-US" altLang="zh-CN" baseline="0" dirty="0" err="1"/>
              <a:t>klen</a:t>
            </a:r>
            <a:r>
              <a:rPr lang="zh-CN" altLang="en-US" baseline="0" dirty="0"/>
              <a:t>，输出一个长度为</a:t>
            </a:r>
            <a:r>
              <a:rPr lang="en-US" altLang="zh-CN" baseline="0" dirty="0" err="1"/>
              <a:t>klen</a:t>
            </a:r>
            <a:r>
              <a:rPr lang="zh-CN" altLang="en-US" baseline="0" dirty="0"/>
              <a:t>的比特串。该函数可以理解为一个随机函数，输入为</a:t>
            </a:r>
            <a:r>
              <a:rPr lang="en-US" altLang="zh-CN" baseline="0" dirty="0"/>
              <a:t>x2||y2</a:t>
            </a:r>
            <a:r>
              <a:rPr lang="zh-CN" altLang="en-US" baseline="0" dirty="0"/>
              <a:t>，输出为一个</a:t>
            </a:r>
            <a:r>
              <a:rPr lang="en-US" altLang="zh-CN" baseline="0" dirty="0" err="1"/>
              <a:t>klen</a:t>
            </a:r>
            <a:r>
              <a:rPr lang="zh-CN" altLang="en-US" baseline="0" dirty="0"/>
              <a:t>比特的比特串。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en-US" altLang="zh-CN" baseline="0" dirty="0"/>
              <a:t>KDF</a:t>
            </a:r>
            <a:r>
              <a:rPr lang="zh-CN" altLang="en-US" baseline="0" dirty="0"/>
              <a:t>其本质上就是一个伪随机数产生函数，用来产生密钥，取分为密码哈希函数</a:t>
            </a:r>
            <a:r>
              <a:rPr lang="en-US" altLang="zh-CN" baseline="0" dirty="0"/>
              <a:t>SM3.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6</a:t>
            </a:r>
            <a:r>
              <a:rPr lang="zh-CN" altLang="en-US" baseline="0" dirty="0"/>
              <a:t>中，异或运算是按比特异或进行操作。因为</a:t>
            </a:r>
            <a:r>
              <a:rPr lang="en-US" altLang="zh-CN" baseline="0" dirty="0" err="1"/>
              <a:t>klen</a:t>
            </a:r>
            <a:r>
              <a:rPr lang="zh-CN" altLang="en-US" baseline="0" dirty="0"/>
              <a:t>表示的是消息</a:t>
            </a:r>
            <a:r>
              <a:rPr lang="en-US" altLang="zh-CN" baseline="0" dirty="0"/>
              <a:t>M</a:t>
            </a:r>
            <a:r>
              <a:rPr lang="zh-CN" altLang="en-US" baseline="0" dirty="0"/>
              <a:t>的比特长度，</a:t>
            </a:r>
            <a:r>
              <a:rPr lang="en-US" altLang="zh-CN" baseline="0" dirty="0"/>
              <a:t>t</a:t>
            </a:r>
            <a:r>
              <a:rPr lang="zh-CN" altLang="en-US" baseline="0" dirty="0"/>
              <a:t>也是</a:t>
            </a:r>
            <a:r>
              <a:rPr lang="en-US" altLang="zh-CN" baseline="0" dirty="0" err="1"/>
              <a:t>klen</a:t>
            </a:r>
            <a:r>
              <a:rPr lang="zh-CN" altLang="en-US" baseline="0" dirty="0"/>
              <a:t>的比特长度， </a:t>
            </a:r>
            <a:r>
              <a:rPr lang="en-US" altLang="zh-CN" baseline="0" dirty="0"/>
              <a:t>t</a:t>
            </a:r>
            <a:r>
              <a:rPr lang="zh-CN" altLang="en-US" baseline="0" dirty="0"/>
              <a:t>不能为全</a:t>
            </a:r>
            <a:r>
              <a:rPr lang="en-US" altLang="zh-CN" baseline="0" dirty="0"/>
              <a:t>0</a:t>
            </a:r>
            <a:r>
              <a:rPr lang="zh-CN" altLang="en-US" baseline="0" dirty="0"/>
              <a:t>的比特串，如果为全</a:t>
            </a:r>
            <a:r>
              <a:rPr lang="en-US" altLang="zh-CN" baseline="0" dirty="0"/>
              <a:t>0</a:t>
            </a:r>
            <a:r>
              <a:rPr lang="zh-CN" altLang="en-US" baseline="0" dirty="0"/>
              <a:t>的比特串则重新挑选随机数</a:t>
            </a:r>
            <a:r>
              <a:rPr lang="en-US" altLang="zh-CN" baseline="0" dirty="0"/>
              <a:t>k</a:t>
            </a:r>
            <a:r>
              <a:rPr lang="zh-CN" altLang="en-US" baseline="0" dirty="0"/>
              <a:t>。</a:t>
            </a:r>
            <a:endParaRPr lang="en-US" altLang="zh-CN" baseline="0" dirty="0"/>
          </a:p>
          <a:p>
            <a:r>
              <a:rPr lang="zh-CN" altLang="en-US" baseline="0" dirty="0"/>
              <a:t>步骤中</a:t>
            </a:r>
            <a:r>
              <a:rPr lang="en-US" altLang="zh-CN" baseline="0" dirty="0"/>
              <a:t>1,4,5</a:t>
            </a:r>
            <a:r>
              <a:rPr lang="zh-CN" altLang="en-US" baseline="0" dirty="0"/>
              <a:t>，</a:t>
            </a:r>
            <a:r>
              <a:rPr lang="en-US" altLang="zh-CN" baseline="0" dirty="0"/>
              <a:t>6</a:t>
            </a:r>
            <a:r>
              <a:rPr lang="zh-CN" altLang="en-US" baseline="0" dirty="0"/>
              <a:t>是主要的加密步骤，其他位辅助的验证步骤。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1632F-7C17-4A51-BED1-5547797A505E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2425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</a:t>
            </a:r>
            <a:r>
              <a:rPr lang="zh-CN" altLang="en-US" sz="1200" dirty="0">
                <a:solidFill>
                  <a:srgbClr val="DADADA">
                    <a:lumMod val="10000"/>
                  </a:srgbClr>
                </a:solidFill>
              </a:rPr>
              <a:t>从</a:t>
            </a:r>
            <a:r>
              <a:rPr lang="en-US" altLang="zh-CN" sz="1200" dirty="0">
                <a:solidFill>
                  <a:srgbClr val="DADADA">
                    <a:lumMod val="10000"/>
                  </a:srgbClr>
                </a:solidFill>
              </a:rPr>
              <a:t>C</a:t>
            </a:r>
            <a:r>
              <a:rPr lang="zh-CN" altLang="en-US" sz="1200" dirty="0">
                <a:solidFill>
                  <a:srgbClr val="DADADA">
                    <a:lumMod val="10000"/>
                  </a:srgbClr>
                </a:solidFill>
              </a:rPr>
              <a:t>中取出比特串</a:t>
            </a:r>
            <a:r>
              <a:rPr lang="en-US" altLang="zh-CN" sz="1200" dirty="0">
                <a:solidFill>
                  <a:srgbClr val="DADADA">
                    <a:lumMod val="10000"/>
                  </a:srgbClr>
                </a:solidFill>
              </a:rPr>
              <a:t>C1</a:t>
            </a:r>
            <a:r>
              <a:rPr lang="zh-CN" altLang="en-US" sz="1200" dirty="0">
                <a:solidFill>
                  <a:srgbClr val="DADADA">
                    <a:lumMod val="10000"/>
                  </a:srgbClr>
                </a:solidFill>
              </a:rPr>
              <a:t>，将</a:t>
            </a:r>
            <a:r>
              <a:rPr lang="en-US" altLang="zh-CN" sz="1200" dirty="0">
                <a:solidFill>
                  <a:srgbClr val="DADADA">
                    <a:lumMod val="10000"/>
                  </a:srgbClr>
                </a:solidFill>
              </a:rPr>
              <a:t>C1</a:t>
            </a:r>
            <a:r>
              <a:rPr lang="zh-CN" altLang="en-US" sz="1200" dirty="0">
                <a:solidFill>
                  <a:srgbClr val="DADADA">
                    <a:lumMod val="10000"/>
                  </a:srgbClr>
                </a:solidFill>
              </a:rPr>
              <a:t>表示为椭圆曲线上的点，验证</a:t>
            </a:r>
            <a:r>
              <a:rPr lang="en-US" altLang="zh-CN" sz="1200" dirty="0">
                <a:solidFill>
                  <a:srgbClr val="DADADA">
                    <a:lumMod val="10000"/>
                  </a:srgbClr>
                </a:solidFill>
              </a:rPr>
              <a:t>C1</a:t>
            </a:r>
            <a:r>
              <a:rPr lang="zh-CN" altLang="en-US" sz="1200" dirty="0">
                <a:solidFill>
                  <a:srgbClr val="DADADA">
                    <a:lumMod val="10000"/>
                  </a:srgbClr>
                </a:solidFill>
              </a:rPr>
              <a:t>是否满足椭圆曲线方程，若不满足则报错并退出；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验证</a:t>
            </a:r>
            <a:r>
              <a:rPr lang="en-US" altLang="zh-CN" dirty="0"/>
              <a:t>S=hC1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1632F-7C17-4A51-BED1-5547797A505E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9922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094A29F-E5B5-49B9-8AB2-9E411638485B}" type="slidenum">
              <a:rPr lang="en-US" altLang="zh-CN" sz="1200">
                <a:latin typeface="Arial" charset="0"/>
              </a:rPr>
              <a:pPr algn="r"/>
              <a:t>36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69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9A23315-9B73-4D2F-AEA1-7A551C41FFF1}" type="slidenum">
              <a:rPr lang="en-US" altLang="zh-CN" sz="1200">
                <a:latin typeface="Arial" charset="0"/>
              </a:rPr>
              <a:pPr algn="r"/>
              <a:t>37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70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AutoNum type="arabicPeriod"/>
            </a:pPr>
            <a:r>
              <a:rPr lang="zh-CN" altLang="en-US" dirty="0"/>
              <a:t>先计算</a:t>
            </a:r>
            <a:r>
              <a:rPr lang="en-US" altLang="zh-CN" dirty="0"/>
              <a:t>y</a:t>
            </a:r>
            <a:r>
              <a:rPr lang="zh-CN" altLang="en-US" dirty="0"/>
              <a:t>的平方，建立一个</a:t>
            </a:r>
            <a:r>
              <a:rPr lang="en-US" altLang="zh-CN" dirty="0"/>
              <a:t>y=0</a:t>
            </a:r>
            <a:r>
              <a:rPr lang="zh-CN" altLang="en-US" dirty="0"/>
              <a:t>到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y2mod11</a:t>
            </a:r>
            <a:r>
              <a:rPr lang="zh-CN" altLang="en-US" dirty="0"/>
              <a:t>的表；然后计算</a:t>
            </a:r>
            <a:r>
              <a:rPr lang="en-US" altLang="zh-CN" dirty="0"/>
              <a:t>x</a:t>
            </a:r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x3+x+6mod11</a:t>
            </a:r>
            <a:r>
              <a:rPr lang="zh-CN" altLang="en-US" dirty="0"/>
              <a:t>的结果，与前面的表进行对照，即可得到所有可能的值。</a:t>
            </a:r>
            <a:endParaRPr lang="en-US" altLang="zh-CN" dirty="0"/>
          </a:p>
          <a:p>
            <a:pPr marL="228600" indent="-228600" eaLnBrk="1" hangingPunct="1">
              <a:buAutoNum type="arabicPeriod"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zh-CN" altLang="en-US" dirty="0"/>
              <a:t>改一下实施计划，掌握有限域椭圆曲线上的加法运算和</a:t>
            </a:r>
            <a:r>
              <a:rPr lang="en-US" altLang="zh-CN" dirty="0"/>
              <a:t>ECC</a:t>
            </a:r>
            <a:r>
              <a:rPr lang="zh-CN" altLang="en-US" dirty="0"/>
              <a:t>算法，熟悉</a:t>
            </a:r>
            <a:r>
              <a:rPr lang="en-US" altLang="zh-CN" dirty="0"/>
              <a:t>ECC</a:t>
            </a:r>
            <a:r>
              <a:rPr lang="zh-CN" altLang="en-US" dirty="0"/>
              <a:t>算法和</a:t>
            </a:r>
            <a:r>
              <a:rPr lang="en-US" altLang="zh-CN" dirty="0"/>
              <a:t>SM2</a:t>
            </a:r>
            <a:r>
              <a:rPr lang="zh-CN" altLang="en-US" dirty="0"/>
              <a:t>算法的加解密流程。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椭圆曲线并非椭圆，之所以称为椭圆曲线，是因为她的曲线方程与计算椭圆周长的方程类似。一般地，椭圆曲线的曲线方程是以下形式的三次方程：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参考现代密码学</a:t>
            </a:r>
            <a:r>
              <a:rPr lang="en-US" altLang="zh-CN" dirty="0"/>
              <a:t>P124</a:t>
            </a:r>
          </a:p>
          <a:p>
            <a:endParaRPr lang="en-US" altLang="zh-CN" dirty="0"/>
          </a:p>
          <a:p>
            <a:r>
              <a:rPr lang="zh-CN" altLang="en-US" dirty="0"/>
              <a:t>这两个例子，可以看出，椭圆曲线关于</a:t>
            </a:r>
            <a:r>
              <a:rPr lang="en-US" altLang="zh-CN" dirty="0"/>
              <a:t>x</a:t>
            </a:r>
            <a:r>
              <a:rPr lang="zh-CN" altLang="en-US" dirty="0"/>
              <a:t>轴对称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实数域上的椭圆曲线是连续的，而密码学中考虑的点是离散的，不连续的，所以我们需要在代数结构有限域中考虑问题。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91632F-7C17-4A51-BED1-5547797A505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4748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268193E-AE59-4187-A84E-E8ECA5D3C900}" type="slidenum">
              <a:rPr lang="en-US" altLang="zh-CN" sz="1200">
                <a:latin typeface="Arial" charset="0"/>
              </a:rPr>
              <a:pPr algn="r"/>
              <a:t>38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63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算出</a:t>
            </a:r>
            <a:r>
              <a:rPr lang="en-US" altLang="en-US" dirty="0"/>
              <a:t>2</a:t>
            </a:r>
            <a:r>
              <a:rPr lang="en-US" altLang="zh-CN" dirty="0"/>
              <a:t>P</a:t>
            </a:r>
            <a:r>
              <a:rPr lang="zh-CN" altLang="en-US" dirty="0"/>
              <a:t>后，还可以继续算出</a:t>
            </a:r>
            <a:r>
              <a:rPr lang="en-US" altLang="zh-CN" dirty="0"/>
              <a:t>3P=2P+P,4P=3P+P</a:t>
            </a:r>
            <a:r>
              <a:rPr lang="zh-CN" altLang="en-US" dirty="0"/>
              <a:t>，类似于快速指数算法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05719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268193E-AE59-4187-A84E-E8ECA5D3C900}" type="slidenum">
              <a:rPr lang="en-US" altLang="zh-CN" sz="1200">
                <a:latin typeface="Arial" charset="0"/>
              </a:rPr>
              <a:pPr algn="r"/>
              <a:t>39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63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算出</a:t>
            </a:r>
            <a:r>
              <a:rPr lang="en-US" altLang="en-US" dirty="0"/>
              <a:t>2</a:t>
            </a:r>
            <a:r>
              <a:rPr lang="en-US" altLang="zh-CN" dirty="0"/>
              <a:t>P</a:t>
            </a:r>
            <a:r>
              <a:rPr lang="zh-CN" altLang="en-US" dirty="0"/>
              <a:t>后，还可以继续算出</a:t>
            </a:r>
            <a:r>
              <a:rPr lang="en-US" altLang="zh-CN" dirty="0"/>
              <a:t>3P=2P+P,4P=3P+P</a:t>
            </a:r>
            <a:r>
              <a:rPr lang="zh-CN" altLang="en-US" dirty="0"/>
              <a:t>，类似于快速指数算法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03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因为</a:t>
            </a:r>
            <a:r>
              <a:rPr lang="en-US" altLang="zh-CN" dirty="0"/>
              <a:t>x3+ax+b</a:t>
            </a:r>
            <a:r>
              <a:rPr lang="zh-CN" altLang="en-US" dirty="0"/>
              <a:t>无重复因子才可基于椭圆曲线定义群，参见现代密码学教材</a:t>
            </a:r>
            <a:r>
              <a:rPr lang="en-US" altLang="zh-CN" dirty="0"/>
              <a:t>P125.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1632F-7C17-4A51-BED1-5547797A505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021F04D-F325-44B1-A669-DC3E1D070F6D}" type="slidenum">
              <a:rPr lang="en-US" altLang="zh-CN" sz="1200">
                <a:latin typeface="Arial" charset="0"/>
              </a:rPr>
              <a:pPr algn="r"/>
              <a:t>8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58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latin typeface="Times New Roman" pitchFamily="18" charset="0"/>
              </a:rPr>
              <a:t>除（</a:t>
            </a:r>
            <a:r>
              <a:rPr lang="en-US" altLang="zh-CN" b="1" dirty="0">
                <a:latin typeface="Times New Roman" pitchFamily="18" charset="0"/>
              </a:rPr>
              <a:t>4,0</a:t>
            </a:r>
            <a:r>
              <a:rPr lang="zh-CN" altLang="en-US" b="1" dirty="0">
                <a:latin typeface="Times New Roman" pitchFamily="18" charset="0"/>
              </a:rPr>
              <a:t>）外，其他的点的纵坐标都是相加为</a:t>
            </a:r>
            <a:r>
              <a:rPr lang="en-US" altLang="zh-CN" b="1" dirty="0">
                <a:latin typeface="Times New Roman" pitchFamily="18" charset="0"/>
              </a:rPr>
              <a:t>23</a:t>
            </a:r>
            <a:r>
              <a:rPr lang="zh-CN" altLang="en-US" b="1" dirty="0">
                <a:latin typeface="Times New Roman" pitchFamily="18" charset="0"/>
              </a:rPr>
              <a:t>，解释为若</a:t>
            </a:r>
            <a:r>
              <a:rPr lang="en-US" altLang="zh-CN" b="1" dirty="0">
                <a:latin typeface="Times New Roman" pitchFamily="18" charset="0"/>
              </a:rPr>
              <a:t>b</a:t>
            </a:r>
            <a:r>
              <a:rPr lang="zh-CN" altLang="en-US" b="1" dirty="0">
                <a:latin typeface="Times New Roman" pitchFamily="18" charset="0"/>
              </a:rPr>
              <a:t>为其中一个解，则</a:t>
            </a:r>
            <a:r>
              <a:rPr lang="en-US" altLang="zh-CN" b="1" dirty="0">
                <a:latin typeface="Times New Roman" pitchFamily="18" charset="0"/>
              </a:rPr>
              <a:t>-b</a:t>
            </a:r>
            <a:r>
              <a:rPr lang="zh-CN" altLang="en-US" b="1" dirty="0">
                <a:latin typeface="Times New Roman" pitchFamily="18" charset="0"/>
              </a:rPr>
              <a:t>也是另外一个解，</a:t>
            </a:r>
            <a:r>
              <a:rPr lang="en-US" altLang="zh-CN" b="1" dirty="0">
                <a:latin typeface="Times New Roman" pitchFamily="18" charset="0"/>
              </a:rPr>
              <a:t>-b</a:t>
            </a:r>
            <a:r>
              <a:rPr lang="zh-CN" altLang="en-US" b="1" dirty="0">
                <a:latin typeface="Times New Roman" pitchFamily="18" charset="0"/>
              </a:rPr>
              <a:t>在模</a:t>
            </a:r>
            <a:r>
              <a:rPr lang="en-US" altLang="zh-CN" b="1" dirty="0">
                <a:latin typeface="Times New Roman" pitchFamily="18" charset="0"/>
              </a:rPr>
              <a:t>23</a:t>
            </a:r>
            <a:r>
              <a:rPr lang="zh-CN" altLang="en-US" b="1" dirty="0">
                <a:latin typeface="Times New Roman" pitchFamily="18" charset="0"/>
              </a:rPr>
              <a:t>下，那么就是</a:t>
            </a:r>
            <a:r>
              <a:rPr lang="en-US" altLang="zh-CN" b="1" dirty="0">
                <a:latin typeface="Times New Roman" pitchFamily="18" charset="0"/>
              </a:rPr>
              <a:t>23-b</a:t>
            </a:r>
            <a:r>
              <a:rPr lang="zh-CN" altLang="en-US" b="1" dirty="0">
                <a:latin typeface="Times New Roman" pitchFamily="18" charset="0"/>
              </a:rPr>
              <a:t>。</a:t>
            </a:r>
            <a:endParaRPr lang="en-US" altLang="zh-CN" b="1" dirty="0">
              <a:latin typeface="Times New Roman" pitchFamily="18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latin typeface="Times New Roman" pitchFamily="18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latin typeface="Times New Roman" pitchFamily="18" charset="0"/>
              </a:rPr>
              <a:t>所有满足（</a:t>
            </a:r>
            <a:r>
              <a:rPr lang="en-US" altLang="zh-CN" b="1" dirty="0" err="1">
                <a:latin typeface="Times New Roman" pitchFamily="18" charset="0"/>
              </a:rPr>
              <a:t>x,y</a:t>
            </a:r>
            <a:r>
              <a:rPr lang="zh-CN" altLang="en-US" b="1" dirty="0">
                <a:latin typeface="Times New Roman" pitchFamily="18" charset="0"/>
              </a:rPr>
              <a:t>）</a:t>
            </a:r>
            <a:r>
              <a:rPr lang="en-US" altLang="zh-CN" b="1" dirty="0">
                <a:latin typeface="Times New Roman" pitchFamily="18" charset="0"/>
              </a:rPr>
              <a:t>x&lt;23</a:t>
            </a:r>
            <a:r>
              <a:rPr lang="zh-CN" altLang="en-US" b="1" dirty="0">
                <a:latin typeface="Times New Roman" pitchFamily="18" charset="0"/>
              </a:rPr>
              <a:t>的整数点。</a:t>
            </a:r>
            <a:r>
              <a:rPr lang="zh-CN" altLang="en-US" sz="3200" dirty="0"/>
              <a:t> 注：表中未包括</a:t>
            </a:r>
            <a:r>
              <a:rPr lang="en-US" altLang="zh-CN" sz="3200" dirty="0"/>
              <a:t>O</a:t>
            </a:r>
            <a:r>
              <a:rPr lang="zh-CN" altLang="en-US" sz="3200" dirty="0"/>
              <a:t>（无穷远点）</a:t>
            </a:r>
            <a:endParaRPr lang="en-US" altLang="zh-CN" sz="3200" dirty="0"/>
          </a:p>
          <a:p>
            <a:pPr eaLnBrk="1" hangingPunct="1"/>
            <a:endParaRPr lang="en-US" altLang="en-US" b="1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021F04D-F325-44B1-A669-DC3E1D070F6D}" type="slidenum">
              <a:rPr lang="en-US" altLang="zh-CN" sz="1200">
                <a:latin typeface="Arial" charset="0"/>
              </a:rPr>
              <a:pPr algn="r"/>
              <a:t>9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58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latin typeface="Times New Roman" pitchFamily="18" charset="0"/>
              </a:rPr>
              <a:t>所有满足（</a:t>
            </a:r>
            <a:r>
              <a:rPr lang="en-US" altLang="zh-CN" b="1" dirty="0" err="1">
                <a:latin typeface="Times New Roman" pitchFamily="18" charset="0"/>
              </a:rPr>
              <a:t>x,y</a:t>
            </a:r>
            <a:r>
              <a:rPr lang="zh-CN" altLang="en-US" b="1" dirty="0">
                <a:latin typeface="Times New Roman" pitchFamily="18" charset="0"/>
              </a:rPr>
              <a:t>）</a:t>
            </a:r>
            <a:r>
              <a:rPr lang="en-US" altLang="zh-CN" b="1" dirty="0">
                <a:latin typeface="Times New Roman" pitchFamily="18" charset="0"/>
              </a:rPr>
              <a:t>x&lt;23</a:t>
            </a:r>
            <a:r>
              <a:rPr lang="zh-CN" altLang="en-US" b="1" dirty="0">
                <a:latin typeface="Times New Roman" pitchFamily="18" charset="0"/>
              </a:rPr>
              <a:t>的整数点。</a:t>
            </a:r>
            <a:r>
              <a:rPr lang="zh-CN" altLang="en-US" sz="3200" dirty="0"/>
              <a:t> 注：表中未包括</a:t>
            </a:r>
            <a:r>
              <a:rPr lang="en-US" altLang="zh-CN" sz="3200" dirty="0"/>
              <a:t>O</a:t>
            </a:r>
            <a:r>
              <a:rPr lang="zh-CN" altLang="en-US" sz="3200" dirty="0"/>
              <a:t>（无穷远点）</a:t>
            </a:r>
            <a:endParaRPr lang="en-US" altLang="zh-CN" sz="3200" dirty="0"/>
          </a:p>
          <a:p>
            <a:pPr eaLnBrk="1" hangingPunct="1"/>
            <a:endParaRPr lang="en-US" altLang="en-US" b="1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以（</a:t>
            </a:r>
            <a:r>
              <a:rPr lang="en-US" altLang="zh-CN" dirty="0"/>
              <a:t>Z,+</a:t>
            </a:r>
            <a:r>
              <a:rPr lang="zh-CN" altLang="en-US" dirty="0"/>
              <a:t>）整数上的加法运算进行说明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矩阵相乘一般情况下是不满足交换律的，当然如果两个矩阵中有</a:t>
            </a:r>
            <a:r>
              <a:rPr lang="en-US" altLang="zh-CN" dirty="0"/>
              <a:t>O</a:t>
            </a:r>
            <a:r>
              <a:rPr lang="zh-CN" altLang="en-US" dirty="0"/>
              <a:t>矩阵或者单位矩阵，则满足交换律。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1632F-7C17-4A51-BED1-5547797A505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</a:t>
            </a:r>
            <a:r>
              <a:rPr lang="zh-CN" altLang="en-US" dirty="0"/>
              <a:t>*是非零有理数的集合：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Zn={0,1,2,3</a:t>
            </a:r>
            <a:r>
              <a:rPr lang="zh-CN" altLang="en-US" dirty="0"/>
              <a:t>，。。。，</a:t>
            </a:r>
            <a:r>
              <a:rPr lang="en-US" altLang="zh-CN" dirty="0"/>
              <a:t>n-1},+n</a:t>
            </a:r>
            <a:r>
              <a:rPr lang="zh-CN" altLang="en-US" dirty="0"/>
              <a:t>是模加，</a:t>
            </a:r>
            <a:r>
              <a:rPr lang="en-US" altLang="zh-CN" dirty="0" err="1"/>
              <a:t>a+nb</a:t>
            </a:r>
            <a:r>
              <a:rPr lang="zh-CN" altLang="en-US" dirty="0"/>
              <a:t>等于（</a:t>
            </a:r>
            <a:r>
              <a:rPr lang="en-US" altLang="zh-CN" dirty="0" err="1"/>
              <a:t>a+b</a:t>
            </a:r>
            <a:r>
              <a:rPr lang="zh-CN" altLang="en-US" dirty="0"/>
              <a:t>）</a:t>
            </a:r>
            <a:r>
              <a:rPr lang="en-US" altLang="zh-CN" dirty="0"/>
              <a:t>mod n, x-1=n-x.</a:t>
            </a:r>
          </a:p>
          <a:p>
            <a:endParaRPr lang="en-US" altLang="zh-CN" sz="1200" b="1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altLang="zh-CN" sz="12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×</a:t>
            </a:r>
            <a:r>
              <a:rPr lang="en-US" altLang="zh-CN" sz="1600" b="1" i="1" kern="0" baseline="-25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en-US" altLang="zh-CN" sz="12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zh-CN" altLang="en-US" sz="12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没有逆元，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1632F-7C17-4A51-BED1-5547797A505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166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8548155-ADCA-43E6-B14E-7B669C2D2A12}" type="slidenum">
              <a:rPr lang="en-US" altLang="zh-CN" sz="1200">
                <a:latin typeface="Arial" charset="0"/>
              </a:rPr>
              <a:pPr algn="r"/>
              <a:t>13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61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itchFamily="18" charset="0"/>
              </a:rPr>
              <a:t>参考现代密码学</a:t>
            </a:r>
            <a:r>
              <a:rPr lang="en-US" altLang="zh-CN" dirty="0">
                <a:latin typeface="Times New Roman" pitchFamily="18" charset="0"/>
              </a:rPr>
              <a:t>P124.</a:t>
            </a:r>
          </a:p>
          <a:p>
            <a:pPr eaLnBrk="1" hangingPunct="1"/>
            <a:endParaRPr lang="en-US" altLang="zh-CN" dirty="0">
              <a:latin typeface="Times New Roman" pitchFamily="18" charset="0"/>
            </a:endParaRPr>
          </a:p>
          <a:p>
            <a:pPr eaLnBrk="1" hangingPunct="1"/>
            <a:r>
              <a:rPr lang="zh-CN" altLang="en-US" dirty="0">
                <a:latin typeface="Times New Roman" pitchFamily="18" charset="0"/>
              </a:rPr>
              <a:t>无穷远点</a:t>
            </a:r>
            <a:r>
              <a:rPr lang="en-US" altLang="zh-CN" dirty="0">
                <a:latin typeface="Times New Roman" pitchFamily="18" charset="0"/>
              </a:rPr>
              <a:t>O</a:t>
            </a:r>
            <a:r>
              <a:rPr lang="zh-CN" altLang="en-US" dirty="0">
                <a:latin typeface="Times New Roman" pitchFamily="18" charset="0"/>
              </a:rPr>
              <a:t>为加法单位元，</a:t>
            </a:r>
            <a:endParaRPr lang="en-US" altLang="zh-CN" dirty="0">
              <a:latin typeface="Times New Roman" pitchFamily="18" charset="0"/>
            </a:endParaRPr>
          </a:p>
          <a:p>
            <a:pPr eaLnBrk="1" hangingPunct="1"/>
            <a:r>
              <a:rPr lang="zh-CN" altLang="en-US" dirty="0">
                <a:latin typeface="Times New Roman" pitchFamily="18" charset="0"/>
              </a:rPr>
              <a:t>加法逆元的解释：</a:t>
            </a:r>
            <a:endParaRPr lang="en-US" altLang="zh-CN" dirty="0">
              <a:latin typeface="Times New Roman" pitchFamily="18" charset="0"/>
            </a:endParaRPr>
          </a:p>
          <a:p>
            <a:pPr eaLnBrk="1" hangingPunct="1"/>
            <a:r>
              <a:rPr lang="zh-CN" altLang="en-US" dirty="0">
                <a:latin typeface="Times New Roman" pitchFamily="18" charset="0"/>
              </a:rPr>
              <a:t>设加法逆元为</a:t>
            </a:r>
            <a:r>
              <a:rPr lang="en-US" altLang="zh-CN" dirty="0">
                <a:latin typeface="Times New Roman" pitchFamily="18" charset="0"/>
              </a:rPr>
              <a:t>P2,</a:t>
            </a:r>
            <a:r>
              <a:rPr lang="zh-CN" altLang="en-US" dirty="0">
                <a:latin typeface="Times New Roman" pitchFamily="18" charset="0"/>
              </a:rPr>
              <a:t>则</a:t>
            </a:r>
            <a:r>
              <a:rPr lang="en-US" altLang="zh-CN" dirty="0">
                <a:latin typeface="Times New Roman" pitchFamily="18" charset="0"/>
              </a:rPr>
              <a:t>P1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</a:rPr>
              <a:t>P2</a:t>
            </a:r>
            <a:r>
              <a:rPr lang="zh-CN" altLang="en-US" dirty="0">
                <a:latin typeface="Times New Roman" pitchFamily="18" charset="0"/>
              </a:rPr>
              <a:t>的连线延长到无穷远时，得到椭圆曲线上的另一点</a:t>
            </a:r>
            <a:r>
              <a:rPr lang="en-US" altLang="zh-CN" dirty="0">
                <a:latin typeface="Times New Roman" pitchFamily="18" charset="0"/>
              </a:rPr>
              <a:t>O</a:t>
            </a:r>
            <a:r>
              <a:rPr lang="zh-CN" altLang="en-US" dirty="0">
                <a:latin typeface="Times New Roman" pitchFamily="18" charset="0"/>
              </a:rPr>
              <a:t>，即椭圆曲线上的</a:t>
            </a: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点</a:t>
            </a:r>
            <a:r>
              <a:rPr lang="en-US" altLang="zh-CN" dirty="0">
                <a:latin typeface="Times New Roman" pitchFamily="18" charset="0"/>
              </a:rPr>
              <a:t>P1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P2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O</a:t>
            </a:r>
            <a:r>
              <a:rPr lang="zh-CN" altLang="en-US" dirty="0">
                <a:latin typeface="Times New Roman" pitchFamily="18" charset="0"/>
              </a:rPr>
              <a:t>共线，</a:t>
            </a:r>
            <a:endParaRPr lang="en-US" altLang="zh-CN" dirty="0">
              <a:latin typeface="Times New Roman" pitchFamily="18" charset="0"/>
            </a:endParaRPr>
          </a:p>
          <a:p>
            <a:pPr eaLnBrk="1" hangingPunct="1"/>
            <a:r>
              <a:rPr lang="zh-CN" altLang="en-US" dirty="0">
                <a:latin typeface="Times New Roman" pitchFamily="18" charset="0"/>
              </a:rPr>
              <a:t>所以</a:t>
            </a:r>
            <a:r>
              <a:rPr lang="en-US" altLang="zh-CN" dirty="0">
                <a:latin typeface="Times New Roman" pitchFamily="18" charset="0"/>
              </a:rPr>
              <a:t>P1+P2+O=O, </a:t>
            </a:r>
            <a:r>
              <a:rPr lang="zh-CN" altLang="en-US" dirty="0">
                <a:latin typeface="Times New Roman" pitchFamily="18" charset="0"/>
              </a:rPr>
              <a:t>也即</a:t>
            </a:r>
            <a:r>
              <a:rPr lang="en-US" altLang="zh-CN" dirty="0">
                <a:latin typeface="Times New Roman" pitchFamily="18" charset="0"/>
              </a:rPr>
              <a:t>P1+P2=O,</a:t>
            </a:r>
            <a:r>
              <a:rPr lang="zh-CN" altLang="en-US" dirty="0">
                <a:latin typeface="Times New Roman" pitchFamily="18" charset="0"/>
              </a:rPr>
              <a:t>即</a:t>
            </a:r>
            <a:r>
              <a:rPr lang="en-US" altLang="zh-CN" dirty="0">
                <a:latin typeface="Times New Roman" pitchFamily="18" charset="0"/>
              </a:rPr>
              <a:t>P2=-P1.</a:t>
            </a:r>
          </a:p>
          <a:p>
            <a:pPr eaLnBrk="1" hangingPunct="1"/>
            <a:endParaRPr lang="en-US" altLang="zh-CN" dirty="0">
              <a:latin typeface="Times New Roman" pitchFamily="18" charset="0"/>
            </a:endParaRPr>
          </a:p>
          <a:p>
            <a:pPr eaLnBrk="1" hangingPunct="1"/>
            <a:r>
              <a:rPr lang="zh-CN" altLang="en-US" dirty="0">
                <a:latin typeface="Times New Roman" pitchFamily="18" charset="0"/>
              </a:rPr>
              <a:t>当</a:t>
            </a:r>
            <a:r>
              <a:rPr lang="en-US" altLang="zh-CN" dirty="0">
                <a:latin typeface="Times New Roman" pitchFamily="18" charset="0"/>
              </a:rPr>
              <a:t>P+Q=0</a:t>
            </a:r>
            <a:r>
              <a:rPr lang="zh-CN" altLang="en-US" dirty="0">
                <a:latin typeface="Times New Roman" pitchFamily="18" charset="0"/>
              </a:rPr>
              <a:t>时，为平凡情况，所以有</a:t>
            </a:r>
            <a:r>
              <a:rPr lang="en-US" altLang="zh-CN" dirty="0">
                <a:latin typeface="Times New Roman" pitchFamily="18" charset="0"/>
              </a:rPr>
              <a:t>P</a:t>
            </a:r>
            <a:r>
              <a:rPr lang="zh-CN" altLang="en-US" dirty="0">
                <a:latin typeface="Times New Roman" pitchFamily="18" charset="0"/>
              </a:rPr>
              <a:t>不等于</a:t>
            </a:r>
            <a:r>
              <a:rPr lang="en-US" altLang="zh-CN" dirty="0">
                <a:latin typeface="Times New Roman" pitchFamily="18" charset="0"/>
              </a:rPr>
              <a:t>Q</a:t>
            </a:r>
          </a:p>
          <a:p>
            <a:pPr eaLnBrk="1" hangingPunct="1"/>
            <a:r>
              <a:rPr lang="zh-CN" altLang="en-US" dirty="0">
                <a:latin typeface="Times New Roman" pitchFamily="18" charset="0"/>
              </a:rPr>
              <a:t>那么此时上述第二条性质可以加强为：过曲线上任意两点（可重合）的直线必定与曲线相交于第三点。然后定义椭圆曲线上点的加法。设椭圆曲线上有两点，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</a:rPr>
              <a:t>点，那么作过这两点的直线与该曲线相交于第三点（</a:t>
            </a:r>
            <a:r>
              <a:rPr lang="en-US" altLang="zh-CN" dirty="0">
                <a:latin typeface="Times New Roman" pitchFamily="18" charset="0"/>
              </a:rPr>
              <a:t>C</a:t>
            </a:r>
            <a:r>
              <a:rPr lang="zh-CN" altLang="en-US" dirty="0">
                <a:latin typeface="Times New Roman" pitchFamily="18" charset="0"/>
              </a:rPr>
              <a:t>点），然后关于</a:t>
            </a:r>
            <a:r>
              <a:rPr lang="en-US" altLang="zh-CN" dirty="0">
                <a:latin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</a:rPr>
              <a:t>轴对称得到</a:t>
            </a:r>
            <a:r>
              <a:rPr lang="en-US" altLang="zh-CN" dirty="0">
                <a:latin typeface="Times New Roman" pitchFamily="18" charset="0"/>
              </a:rPr>
              <a:t>D</a:t>
            </a:r>
            <a:r>
              <a:rPr lang="zh-CN" altLang="en-US" dirty="0">
                <a:latin typeface="Times New Roman" pitchFamily="18" charset="0"/>
              </a:rPr>
              <a:t>点，则</a:t>
            </a:r>
            <a:r>
              <a:rPr lang="en-US" altLang="zh-CN" dirty="0">
                <a:latin typeface="Times New Roman" pitchFamily="18" charset="0"/>
              </a:rPr>
              <a:t>D</a:t>
            </a:r>
            <a:r>
              <a:rPr lang="zh-CN" altLang="en-US" dirty="0">
                <a:latin typeface="Times New Roman" pitchFamily="18" charset="0"/>
              </a:rPr>
              <a:t>为这两个点的和，记作</a:t>
            </a:r>
            <a:r>
              <a:rPr lang="en-US" altLang="zh-CN" dirty="0">
                <a:latin typeface="Times New Roman" pitchFamily="18" charset="0"/>
              </a:rPr>
              <a:t>D=A+B</a:t>
            </a:r>
            <a:r>
              <a:rPr lang="zh-CN" altLang="en-US" dirty="0">
                <a:latin typeface="Times New Roman" pitchFamily="18" charset="0"/>
              </a:rPr>
              <a:t>。很明显，</a:t>
            </a:r>
            <a:r>
              <a:rPr lang="en-US" altLang="zh-CN" dirty="0">
                <a:latin typeface="Times New Roman" pitchFamily="18" charset="0"/>
              </a:rPr>
              <a:t>D</a:t>
            </a:r>
            <a:r>
              <a:rPr lang="zh-CN" altLang="en-US" dirty="0">
                <a:latin typeface="Times New Roman" pitchFamily="18" charset="0"/>
              </a:rPr>
              <a:t>点也在该曲线上。所以椭圆曲线上两点之和也是曲线上的点。</a:t>
            </a:r>
            <a:endParaRPr lang="en-US" altLang="zh-CN" dirty="0">
              <a:latin typeface="Times New Roman" pitchFamily="18" charset="0"/>
            </a:endParaRPr>
          </a:p>
          <a:p>
            <a:pPr eaLnBrk="1" hangingPunct="1"/>
            <a:endParaRPr lang="en-US" altLang="zh-CN" dirty="0">
              <a:latin typeface="Times New Roman" pitchFamily="18" charset="0"/>
            </a:endParaRPr>
          </a:p>
          <a:p>
            <a:pPr eaLnBrk="1" hangingPunct="1"/>
            <a:r>
              <a:rPr lang="zh-CN" altLang="en-US" dirty="0">
                <a:latin typeface="Times New Roman" pitchFamily="18" charset="0"/>
              </a:rPr>
              <a:t>先算斜率，当</a:t>
            </a:r>
            <a:r>
              <a:rPr lang="en-US" altLang="zh-CN" dirty="0">
                <a:latin typeface="Times New Roman" pitchFamily="18" charset="0"/>
              </a:rPr>
              <a:t>P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</a:rPr>
              <a:t>Q</a:t>
            </a:r>
            <a:r>
              <a:rPr lang="zh-CN" altLang="en-US" dirty="0">
                <a:latin typeface="Times New Roman" pitchFamily="18" charset="0"/>
              </a:rPr>
              <a:t>相等的时候，利用多元函数求导算出斜率。然后点的坐标算出来主要是化成一元三次方程求解得到的，利用了一元三次方程根的系数得到的。</a:t>
            </a:r>
            <a:endParaRPr lang="en-US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38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898" name="Picture 2" descr="F:\教学\通信安全理论与技术（8）\备课\ppt上课母版材料\图片1--封面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7504" y="1016732"/>
            <a:ext cx="9155113" cy="579120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 userDrawn="1"/>
        </p:nvSpPr>
        <p:spPr>
          <a:xfrm>
            <a:off x="1577934" y="2415438"/>
            <a:ext cx="7375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第七讲  公钥密码算法（二）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0449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2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08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黑体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8ECFE34-C2B2-4BD3-ACD7-1478189AC323}"/>
              </a:ext>
            </a:extLst>
          </p:cNvPr>
          <p:cNvSpPr/>
          <p:nvPr userDrawn="1"/>
        </p:nvSpPr>
        <p:spPr>
          <a:xfrm>
            <a:off x="7111212" y="215856"/>
            <a:ext cx="2024913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（一）算法概况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03264" y="179343"/>
            <a:ext cx="5148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二、公钥密码算法</a:t>
            </a:r>
            <a:r>
              <a:rPr lang="en-US" altLang="zh-CN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SM2</a:t>
            </a:r>
            <a:endParaRPr lang="zh-CN" altLang="en-US" u="none" dirty="0">
              <a:solidFill>
                <a:srgbClr val="008000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1019546-3126-47DE-9010-45F306EF28F5}"/>
              </a:ext>
            </a:extLst>
          </p:cNvPr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42741BB-3E1C-41F0-A594-3C36893BB340}"/>
                </a:ext>
              </a:extLst>
            </p:cNvPr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93C3DA3-25DE-4C88-A8ED-C995B3581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0449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2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08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黑体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8ECFE34-C2B2-4BD3-ACD7-1478189AC323}"/>
              </a:ext>
            </a:extLst>
          </p:cNvPr>
          <p:cNvSpPr/>
          <p:nvPr userDrawn="1"/>
        </p:nvSpPr>
        <p:spPr>
          <a:xfrm>
            <a:off x="7111212" y="215856"/>
            <a:ext cx="2024913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（二）算法描述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03264" y="179343"/>
            <a:ext cx="5148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二、公钥密码算法</a:t>
            </a:r>
            <a:r>
              <a:rPr lang="en-US" altLang="zh-CN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SM2</a:t>
            </a:r>
            <a:endParaRPr lang="zh-CN" altLang="en-US" u="none" dirty="0">
              <a:solidFill>
                <a:srgbClr val="008000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1019546-3126-47DE-9010-45F306EF28F5}"/>
              </a:ext>
            </a:extLst>
          </p:cNvPr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42741BB-3E1C-41F0-A594-3C36893BB340}"/>
                </a:ext>
              </a:extLst>
            </p:cNvPr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93C3DA3-25DE-4C88-A8ED-C995B3581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0449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2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08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黑体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8ECFE34-C2B2-4BD3-ACD7-1478189AC323}"/>
              </a:ext>
            </a:extLst>
          </p:cNvPr>
          <p:cNvSpPr/>
          <p:nvPr userDrawn="1"/>
        </p:nvSpPr>
        <p:spPr>
          <a:xfrm>
            <a:off x="6848319" y="215856"/>
            <a:ext cx="2287806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（三）算法安全性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03264" y="179343"/>
            <a:ext cx="5148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二、公钥密码算法</a:t>
            </a:r>
            <a:r>
              <a:rPr lang="en-US" altLang="zh-CN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SM2</a:t>
            </a:r>
            <a:endParaRPr lang="zh-CN" altLang="en-US" u="none" dirty="0">
              <a:solidFill>
                <a:srgbClr val="008000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1019546-3126-47DE-9010-45F306EF28F5}"/>
              </a:ext>
            </a:extLst>
          </p:cNvPr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42741BB-3E1C-41F0-A594-3C36893BB340}"/>
                </a:ext>
              </a:extLst>
            </p:cNvPr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93C3DA3-25DE-4C88-A8ED-C995B3581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8220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2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08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黑体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1103265" y="179343"/>
            <a:ext cx="4089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小结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1019546-3126-47DE-9010-45F306EF28F5}"/>
              </a:ext>
            </a:extLst>
          </p:cNvPr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42741BB-3E1C-41F0-A594-3C36893BB340}"/>
                </a:ext>
              </a:extLst>
            </p:cNvPr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93C3DA3-25DE-4C88-A8ED-C995B3581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8220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2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08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黑体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1103265" y="179343"/>
            <a:ext cx="4089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思考题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1019546-3126-47DE-9010-45F306EF28F5}"/>
              </a:ext>
            </a:extLst>
          </p:cNvPr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42741BB-3E1C-41F0-A594-3C36893BB340}"/>
                </a:ext>
              </a:extLst>
            </p:cNvPr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93C3DA3-25DE-4C88-A8ED-C995B3581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、对称分组密码算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376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2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08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黑体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1103265" y="179343"/>
            <a:ext cx="6280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三、基于椭圆曲线离散对数的算法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1019546-3126-47DE-9010-45F306EF28F5}"/>
              </a:ext>
            </a:extLst>
          </p:cNvPr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42741BB-3E1C-41F0-A594-3C36893BB340}"/>
                </a:ext>
              </a:extLst>
            </p:cNvPr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93C3DA3-25DE-4C88-A8ED-C995B3581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1431882" y="179343"/>
            <a:ext cx="6280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回顾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1019546-3126-47DE-9010-45F306EF28F5}"/>
              </a:ext>
            </a:extLst>
          </p:cNvPr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42741BB-3E1C-41F0-A594-3C36893BB340}"/>
                </a:ext>
              </a:extLst>
            </p:cNvPr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93C3DA3-25DE-4C88-A8ED-C995B3581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1760499" y="142830"/>
            <a:ext cx="5623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第七讲  公钥密码算法（二）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1019546-3126-47DE-9010-45F306EF28F5}"/>
              </a:ext>
            </a:extLst>
          </p:cNvPr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42741BB-3E1C-41F0-A594-3C36893BB340}"/>
                </a:ext>
              </a:extLst>
            </p:cNvPr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93C3DA3-25DE-4C88-A8ED-C995B3581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、椭圆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0449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2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08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黑体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1103265" y="179343"/>
            <a:ext cx="5623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一、椭圆曲线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1019546-3126-47DE-9010-45F306EF28F5}"/>
              </a:ext>
            </a:extLst>
          </p:cNvPr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42741BB-3E1C-41F0-A594-3C36893BB340}"/>
                </a:ext>
              </a:extLst>
            </p:cNvPr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93C3DA3-25DE-4C88-A8ED-C995B3581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0449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2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08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黑体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8ECFE34-C2B2-4BD3-ACD7-1478189AC323}"/>
              </a:ext>
            </a:extLst>
          </p:cNvPr>
          <p:cNvSpPr/>
          <p:nvPr userDrawn="1"/>
        </p:nvSpPr>
        <p:spPr>
          <a:xfrm>
            <a:off x="5777513" y="220578"/>
            <a:ext cx="3339376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（一）实数域上的椭圆曲线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03265" y="179343"/>
            <a:ext cx="4089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一、椭圆曲线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1019546-3126-47DE-9010-45F306EF28F5}"/>
              </a:ext>
            </a:extLst>
          </p:cNvPr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42741BB-3E1C-41F0-A594-3C36893BB340}"/>
                </a:ext>
              </a:extLst>
            </p:cNvPr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93C3DA3-25DE-4C88-A8ED-C995B3581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0449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2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08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黑体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8ECFE34-C2B2-4BD3-ACD7-1478189AC323}"/>
              </a:ext>
            </a:extLst>
          </p:cNvPr>
          <p:cNvSpPr/>
          <p:nvPr userDrawn="1"/>
        </p:nvSpPr>
        <p:spPr>
          <a:xfrm>
            <a:off x="5777513" y="220578"/>
            <a:ext cx="3339376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（二）有限域上的椭圆曲线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03265" y="179343"/>
            <a:ext cx="4089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一、椭圆曲线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1019546-3126-47DE-9010-45F306EF28F5}"/>
              </a:ext>
            </a:extLst>
          </p:cNvPr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42741BB-3E1C-41F0-A594-3C36893BB340}"/>
                </a:ext>
              </a:extLst>
            </p:cNvPr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93C3DA3-25DE-4C88-A8ED-C995B3581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0449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2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08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黑体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8ECFE34-C2B2-4BD3-ACD7-1478189AC323}"/>
              </a:ext>
            </a:extLst>
          </p:cNvPr>
          <p:cNvSpPr/>
          <p:nvPr userDrawn="1"/>
        </p:nvSpPr>
        <p:spPr>
          <a:xfrm>
            <a:off x="6059642" y="220578"/>
            <a:ext cx="3076483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（三）椭圆曲线上的运算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03265" y="179343"/>
            <a:ext cx="4089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一、椭圆曲线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1019546-3126-47DE-9010-45F306EF28F5}"/>
              </a:ext>
            </a:extLst>
          </p:cNvPr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42741BB-3E1C-41F0-A594-3C36893BB340}"/>
                </a:ext>
              </a:extLst>
            </p:cNvPr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93C3DA3-25DE-4C88-A8ED-C995B3581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0449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2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08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黑体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8ECFE34-C2B2-4BD3-ACD7-1478189AC323}"/>
              </a:ext>
            </a:extLst>
          </p:cNvPr>
          <p:cNvSpPr/>
          <p:nvPr userDrawn="1"/>
        </p:nvSpPr>
        <p:spPr>
          <a:xfrm>
            <a:off x="5010156" y="220578"/>
            <a:ext cx="4128053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（四）椭圆曲线上的离散对数问题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03265" y="179343"/>
            <a:ext cx="4089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一、椭圆曲线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1019546-3126-47DE-9010-45F306EF28F5}"/>
              </a:ext>
            </a:extLst>
          </p:cNvPr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42741BB-3E1C-41F0-A594-3C36893BB340}"/>
                </a:ext>
              </a:extLst>
            </p:cNvPr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93C3DA3-25DE-4C88-A8ED-C995B3581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0449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2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08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黑体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8ECFE34-C2B2-4BD3-ACD7-1478189AC323}"/>
              </a:ext>
            </a:extLst>
          </p:cNvPr>
          <p:cNvSpPr/>
          <p:nvPr userDrawn="1"/>
        </p:nvSpPr>
        <p:spPr>
          <a:xfrm>
            <a:off x="7646615" y="215856"/>
            <a:ext cx="1489510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（五）</a:t>
            </a:r>
            <a:r>
              <a:rPr lang="en-US" altLang="zh-CN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ECC</a:t>
            </a:r>
            <a:endParaRPr lang="zh-CN" altLang="en-US" sz="2000" u="none" kern="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03265" y="179343"/>
            <a:ext cx="4089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一、椭圆曲线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1019546-3126-47DE-9010-45F306EF28F5}"/>
              </a:ext>
            </a:extLst>
          </p:cNvPr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42741BB-3E1C-41F0-A594-3C36893BB340}"/>
                </a:ext>
              </a:extLst>
            </p:cNvPr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93C3DA3-25DE-4C88-A8ED-C995B3581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、分组密码算法S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8220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2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08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黑体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1103264" y="179343"/>
            <a:ext cx="5148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二、公钥密码算法</a:t>
            </a:r>
            <a:r>
              <a:rPr lang="en-US" altLang="zh-CN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SM2</a:t>
            </a:r>
            <a:endParaRPr lang="zh-CN" altLang="en-US" u="none" dirty="0">
              <a:solidFill>
                <a:srgbClr val="008000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1019546-3126-47DE-9010-45F306EF28F5}"/>
              </a:ext>
            </a:extLst>
          </p:cNvPr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42741BB-3E1C-41F0-A594-3C36893BB340}"/>
                </a:ext>
              </a:extLst>
            </p:cNvPr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93C3DA3-25DE-4C88-A8ED-C995B3581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46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6516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7754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1988"/>
            <a:ext cx="8229600" cy="471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56" r:id="rId9"/>
    <p:sldLayoutId id="2147483880" r:id="rId10"/>
    <p:sldLayoutId id="2147483881" r:id="rId11"/>
    <p:sldLayoutId id="2147483882" r:id="rId12"/>
    <p:sldLayoutId id="2147483854" r:id="rId13"/>
    <p:sldLayoutId id="2147483855" r:id="rId14"/>
    <p:sldLayoutId id="2147483857" r:id="rId15"/>
    <p:sldLayoutId id="2147483874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4">
              <a:lumMod val="10000"/>
            </a:schemeClr>
          </a:solidFill>
          <a:effectLst/>
          <a:latin typeface="Times New Roman" pitchFamily="18" charset="0"/>
          <a:ea typeface="黑体" pitchFamily="49" charset="-122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90000"/>
        <a:buFontTx/>
        <a:buBlip>
          <a:blip r:embed="rId18"/>
        </a:buBlip>
        <a:defRPr sz="3200" b="1">
          <a:solidFill>
            <a:schemeClr val="accent4">
              <a:lumMod val="10000"/>
            </a:schemeClr>
          </a:solidFill>
          <a:effectLst/>
          <a:latin typeface="Times New Roman" pitchFamily="18" charset="0"/>
          <a:ea typeface="黑体" pitchFamily="49" charset="-122"/>
          <a:cs typeface="Times New Roman" pitchFamily="18" charset="0"/>
        </a:defRPr>
      </a:lvl1pPr>
      <a:lvl2pPr marL="742950" indent="-28575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009900"/>
        </a:buClr>
        <a:buFont typeface="Wingdings" pitchFamily="2" charset="2"/>
        <a:buChar char="l"/>
        <a:defRPr sz="2800" b="1">
          <a:solidFill>
            <a:schemeClr val="accent4">
              <a:lumMod val="10000"/>
            </a:schemeClr>
          </a:solidFill>
          <a:effectLst/>
          <a:latin typeface="Times New Roman" pitchFamily="18" charset="0"/>
          <a:ea typeface="黑体" pitchFamily="49" charset="-122"/>
          <a:cs typeface="Times New Roman" pitchFamily="18" charset="0"/>
        </a:defRPr>
      </a:lvl2pPr>
      <a:lvl3pPr marL="11430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90000"/>
        <a:buFontTx/>
        <a:buBlip>
          <a:blip r:embed="rId19"/>
        </a:buBlip>
        <a:defRPr sz="2400" b="1">
          <a:solidFill>
            <a:schemeClr val="accent4">
              <a:lumMod val="10000"/>
            </a:schemeClr>
          </a:solidFill>
          <a:effectLst/>
          <a:latin typeface="Times New Roman" pitchFamily="18" charset="0"/>
          <a:ea typeface="黑体" pitchFamily="49" charset="-122"/>
          <a:cs typeface="Times New Roman" pitchFamily="18" charset="0"/>
        </a:defRPr>
      </a:lvl3pPr>
      <a:lvl4pPr marL="16002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har char="–"/>
        <a:defRPr sz="2000" b="1">
          <a:solidFill>
            <a:schemeClr val="accent4">
              <a:lumMod val="10000"/>
            </a:schemeClr>
          </a:solidFill>
          <a:effectLst/>
          <a:latin typeface="Times New Roman" pitchFamily="18" charset="0"/>
          <a:ea typeface="黑体" pitchFamily="49" charset="-122"/>
          <a:cs typeface="Times New Roman" pitchFamily="18" charset="0"/>
        </a:defRPr>
      </a:lvl4pPr>
      <a:lvl5pPr marL="20574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20"/>
        </a:buBlip>
        <a:defRPr sz="2000" b="1">
          <a:solidFill>
            <a:schemeClr val="accent4">
              <a:lumMod val="10000"/>
            </a:schemeClr>
          </a:solidFill>
          <a:effectLst/>
          <a:latin typeface="Times New Roman" pitchFamily="18" charset="0"/>
          <a:ea typeface="黑体" pitchFamily="49" charset="-122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20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20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20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20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5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7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8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0700" y="1493811"/>
            <a:ext cx="7412139" cy="4560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圆角矩形 3"/>
          <p:cNvSpPr/>
          <p:nvPr/>
        </p:nvSpPr>
        <p:spPr>
          <a:xfrm>
            <a:off x="3768714" y="5579836"/>
            <a:ext cx="1241442" cy="4746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990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2552688"/>
            <a:ext cx="1066752" cy="132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90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84004" y="2625714"/>
            <a:ext cx="959996" cy="138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9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9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Rot="1" noChangeArrowheads="1"/>
          </p:cNvSpPr>
          <p:nvPr/>
        </p:nvSpPr>
        <p:spPr>
          <a:xfrm>
            <a:off x="457200" y="1485320"/>
            <a:ext cx="8229600" cy="4824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最常用的是由方程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         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</a:t>
            </a:r>
            <a:r>
              <a:rPr kumimoji="0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≡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kumimoji="0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ax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(mod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      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定义的曲线，其中：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kumimoji="0" lang="en-US" altLang="zh-CN" sz="3200" b="1" i="1" u="none" strike="noStrike" kern="0" cap="none" spc="0" normalizeH="0" baseline="0" noProof="0" dirty="0" err="1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kumimoji="0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∈GF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),  4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kumimoji="0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+27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kumimoji="0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(mod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 ≠ 0</a:t>
            </a: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rgbClr val="86D1EC"/>
              </a:buClr>
              <a:buSzPct val="90000"/>
              <a:buBlip>
                <a:blip r:embed="rId2"/>
              </a:buBlip>
              <a:defRPr/>
            </a:pPr>
            <a:r>
              <a:rPr lang="en-US" altLang="zh-CN" b="1" i="1" kern="0" dirty="0">
                <a:solidFill>
                  <a:srgbClr val="DADADA">
                    <a:lumMod val="10000"/>
                  </a:srgb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</a:t>
            </a:r>
            <a:r>
              <a:rPr lang="en-US" altLang="zh-CN" b="1" i="1" kern="0" baseline="-25000" dirty="0">
                <a:solidFill>
                  <a:srgbClr val="DADADA">
                    <a:lumMod val="10000"/>
                  </a:srgb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en-US" altLang="zh-CN" b="1" kern="0" dirty="0">
                <a:solidFill>
                  <a:srgbClr val="DADADA">
                    <a:lumMod val="10000"/>
                  </a:srgb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b="1" i="1" kern="0" dirty="0">
                <a:solidFill>
                  <a:srgbClr val="DADADA">
                    <a:lumMod val="10000"/>
                  </a:srgb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b="1" kern="0" dirty="0">
                <a:solidFill>
                  <a:srgbClr val="DADADA">
                    <a:lumMod val="10000"/>
                  </a:srgb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en-US" altLang="zh-CN" b="1" i="1" kern="0" dirty="0">
                <a:solidFill>
                  <a:srgbClr val="DADADA">
                    <a:lumMod val="10000"/>
                  </a:srgb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en-US" altLang="zh-CN" b="1" kern="0" dirty="0">
                <a:solidFill>
                  <a:srgbClr val="DADADA">
                    <a:lumMod val="10000"/>
                  </a:srgb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b="1" kern="0" dirty="0">
                <a:solidFill>
                  <a:srgbClr val="DADADA">
                    <a:lumMod val="10000"/>
                  </a:srgb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按加法运算成为</a:t>
            </a:r>
            <a:r>
              <a:rPr lang="zh-CN" altLang="en-US" b="1" kern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交换群</a:t>
            </a:r>
            <a:r>
              <a:rPr lang="en-US" altLang="zh-CN" b="1" kern="0" dirty="0">
                <a:solidFill>
                  <a:srgbClr val="DADADA">
                    <a:lumMod val="10000"/>
                  </a:srgb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(Abel</a:t>
            </a:r>
            <a:r>
              <a:rPr lang="zh-CN" altLang="en-US" b="1" kern="0" dirty="0">
                <a:solidFill>
                  <a:srgbClr val="DADADA">
                    <a:lumMod val="10000"/>
                  </a:srgb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群</a:t>
            </a:r>
            <a:r>
              <a:rPr lang="en-US" altLang="zh-CN" b="1" kern="0" dirty="0">
                <a:solidFill>
                  <a:srgbClr val="DADADA">
                    <a:lumMod val="10000"/>
                  </a:srgb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b="1" kern="0" dirty="0">
                <a:solidFill>
                  <a:srgbClr val="DADADA">
                    <a:lumMod val="10000"/>
                  </a:srgb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</a:t>
            </a:r>
            <a:r>
              <a:rPr lang="en-US" altLang="zh-CN" sz="2800" b="1" kern="0" dirty="0">
                <a:solidFill>
                  <a:srgbClr val="DADADA">
                    <a:lumMod val="10000"/>
                  </a:srgb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     </a:t>
            </a:r>
            <a:endParaRPr lang="zh-CN" altLang="en-US" sz="2800" b="1" kern="0" dirty="0">
              <a:solidFill>
                <a:srgbClr val="DADADA">
                  <a:lumMod val="10000"/>
                </a:srgb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None/>
              <a:tabLst/>
              <a:defRPr/>
            </a:pPr>
            <a:endParaRPr kumimoji="0" lang="zh-CN" altLang="zh-CN" sz="3200" b="1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Rot="1" noChangeArrowheads="1"/>
          </p:cNvSpPr>
          <p:nvPr/>
        </p:nvSpPr>
        <p:spPr>
          <a:xfrm>
            <a:off x="431540" y="1268760"/>
            <a:ext cx="8471284" cy="482400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ts val="1800"/>
              </a:spcAft>
              <a:buClr>
                <a:schemeClr val="hlink"/>
              </a:buClr>
              <a:buSzPct val="90000"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交换群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Blip>
                <a:blip r:embed="rId3"/>
              </a:buBlip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群由一个非空集合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及其上的二元运算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·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组成，记作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(G, ·)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中的元素和运算满足</a:t>
            </a:r>
          </a:p>
          <a:p>
            <a:pPr marL="914400" marR="0" lvl="1" indent="-457200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封闭性：对任意的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∈G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· 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∈G</a:t>
            </a:r>
            <a:endParaRPr kumimoji="0" lang="en-US" altLang="zh-CN" sz="2400" b="1" i="1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结合律：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·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·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(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·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 ·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· (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·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单位元：存在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∈G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·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=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·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=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14400" lvl="1" indent="-457200">
              <a:lnSpc>
                <a:spcPct val="110000"/>
              </a:lnSpc>
              <a:spcBef>
                <a:spcPts val="600"/>
              </a:spcBef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逆元：对任意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∈G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存在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3000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-1</a:t>
            </a:r>
            <a:r>
              <a:rPr lang="en-US" altLang="zh-CN" sz="2400" b="1" kern="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∈G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使得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·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3000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-1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3000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-1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·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</a:t>
            </a:r>
            <a:endParaRPr kumimoji="0" lang="zh-CN" altLang="en-US" sz="2400" b="1" i="1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R="0" lvl="1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bg1">
                  <a:lumMod val="60000"/>
                  <a:lumOff val="40000"/>
                </a:schemeClr>
              </a:buClr>
              <a:buSzTx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则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(G, ·)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称为群。</a:t>
            </a:r>
          </a:p>
          <a:p>
            <a:pPr marL="914400" marR="0" lvl="1" indent="-457200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还满足交换律：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·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·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则称交换群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(Abel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群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Rot="1" noChangeArrowheads="1"/>
          </p:cNvSpPr>
          <p:nvPr/>
        </p:nvSpPr>
        <p:spPr>
          <a:xfrm>
            <a:off x="457200" y="1124744"/>
            <a:ext cx="8831324" cy="482400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ts val="1800"/>
              </a:spcAft>
              <a:buClr>
                <a:schemeClr val="hlink"/>
              </a:buClr>
              <a:buSzPct val="90000"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交换群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SzPct val="90000"/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课堂练习</a:t>
            </a:r>
            <a:r>
              <a:rPr lang="zh-CN" altLang="en-US" sz="2800" b="1" kern="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：请指出以下代数结构是否能够构成群，如果能构成群，是否为交换群？</a:t>
            </a:r>
            <a:endParaRPr lang="en-US" altLang="zh-CN" sz="2800" b="1" kern="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Clr>
                <a:schemeClr val="bg1">
                  <a:lumMod val="60000"/>
                  <a:lumOff val="40000"/>
                </a:schemeClr>
              </a:buClr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800" b="1" kern="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(Z</a:t>
            </a:r>
            <a:r>
              <a:rPr lang="zh-CN" altLang="en-US" sz="2800" b="1" kern="0" baseline="30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*</a:t>
            </a:r>
            <a:r>
              <a:rPr lang="en-US" altLang="zh-CN" sz="2800" b="1" kern="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×</a:t>
            </a:r>
            <a:r>
              <a:rPr lang="en-US" altLang="zh-CN" sz="2800" b="1" kern="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 marL="457200" lvl="0" indent="-457200">
              <a:lnSpc>
                <a:spcPct val="110000"/>
              </a:lnSpc>
              <a:spcBef>
                <a:spcPts val="600"/>
              </a:spcBef>
              <a:buClr>
                <a:schemeClr val="bg1">
                  <a:lumMod val="60000"/>
                  <a:lumOff val="40000"/>
                </a:schemeClr>
              </a:buClr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800" b="1" kern="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(Q</a:t>
            </a:r>
            <a:r>
              <a:rPr lang="zh-CN" altLang="en-US" sz="2800" b="1" kern="0" baseline="30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*</a:t>
            </a:r>
            <a:r>
              <a:rPr lang="en-US" altLang="zh-CN" sz="2800" b="1" kern="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×</a:t>
            </a:r>
            <a:r>
              <a:rPr lang="en-US" altLang="zh-CN" sz="2800" b="1" kern="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 marL="457200" lvl="0" indent="-457200">
              <a:lnSpc>
                <a:spcPct val="110000"/>
              </a:lnSpc>
              <a:spcBef>
                <a:spcPts val="600"/>
              </a:spcBef>
              <a:buClr>
                <a:schemeClr val="bg1">
                  <a:lumMod val="60000"/>
                  <a:lumOff val="40000"/>
                </a:schemeClr>
              </a:buClr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800" b="1" kern="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(Z</a:t>
            </a:r>
            <a:r>
              <a:rPr lang="en-US" altLang="zh-CN" sz="2800" b="1" i="1" kern="0" baseline="-25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en-US" altLang="zh-CN" sz="2800" b="1" kern="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+</a:t>
            </a:r>
            <a:r>
              <a:rPr lang="en-US" altLang="zh-CN" sz="2800" b="1" i="1" kern="0" baseline="-25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en-US" altLang="zh-CN" sz="2800" b="1" kern="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 marL="457200" lvl="0" indent="-457200">
              <a:lnSpc>
                <a:spcPct val="110000"/>
              </a:lnSpc>
              <a:spcBef>
                <a:spcPts val="600"/>
              </a:spcBef>
              <a:buClr>
                <a:schemeClr val="bg1">
                  <a:lumMod val="60000"/>
                  <a:lumOff val="40000"/>
                </a:schemeClr>
              </a:buClr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800" b="1" kern="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(Z</a:t>
            </a:r>
            <a:r>
              <a:rPr lang="en-US" altLang="zh-CN" sz="2800" b="1" i="1" kern="0" baseline="-25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en-US" altLang="zh-CN" sz="2800" b="1" kern="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×</a:t>
            </a:r>
            <a:r>
              <a:rPr lang="en-US" altLang="zh-CN" sz="2800" b="1" i="1" kern="0" baseline="-25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en-US" altLang="zh-CN" sz="2800" b="1" kern="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3" name="Group 5">
            <a:extLst>
              <a:ext uri="{FF2B5EF4-FFF2-40B4-BE49-F238E27FC236}">
                <a16:creationId xmlns:a16="http://schemas.microsoft.com/office/drawing/2014/main" id="{83E36FC7-1D5A-47EF-A8E0-F7AAF9FD0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914850"/>
              </p:ext>
            </p:extLst>
          </p:nvPr>
        </p:nvGraphicFramePr>
        <p:xfrm>
          <a:off x="4680012" y="2688413"/>
          <a:ext cx="4133844" cy="3432222"/>
        </p:xfrm>
        <a:graphic>
          <a:graphicData uri="http://schemas.openxmlformats.org/drawingml/2006/table">
            <a:tbl>
              <a:tblPr/>
              <a:tblGrid>
                <a:gridCol w="460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3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3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3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3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3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3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3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Group 484">
            <a:extLst>
              <a:ext uri="{FF2B5EF4-FFF2-40B4-BE49-F238E27FC236}">
                <a16:creationId xmlns:a16="http://schemas.microsoft.com/office/drawing/2014/main" id="{376CB983-5466-49F8-A4A7-C240FF8DD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55264"/>
              </p:ext>
            </p:extLst>
          </p:nvPr>
        </p:nvGraphicFramePr>
        <p:xfrm>
          <a:off x="4680012" y="2700255"/>
          <a:ext cx="4119622" cy="3429045"/>
        </p:xfrm>
        <a:graphic>
          <a:graphicData uri="http://schemas.openxmlformats.org/drawingml/2006/table">
            <a:tbl>
              <a:tblPr/>
              <a:tblGrid>
                <a:gridCol w="471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2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2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8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19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484784"/>
            <a:ext cx="8471284" cy="4824000"/>
          </a:xfrm>
        </p:spPr>
        <p:txBody>
          <a:bodyPr/>
          <a:lstStyle/>
          <a:p>
            <a:pPr marL="0" lv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加法运算</a:t>
            </a:r>
            <a:endParaRPr lang="en-US" altLang="zh-CN" dirty="0"/>
          </a:p>
          <a:p>
            <a:pPr lvl="1" indent="-387350">
              <a:spcBef>
                <a:spcPts val="0"/>
              </a:spcBef>
              <a:buNone/>
            </a:pPr>
            <a:r>
              <a:rPr lang="zh-CN" altLang="en-US" dirty="0"/>
              <a:t>①</a:t>
            </a:r>
            <a:r>
              <a:rPr lang="en-US" altLang="zh-CN" i="1" dirty="0"/>
              <a:t>P</a:t>
            </a:r>
            <a:r>
              <a:rPr lang="en-US" altLang="zh-CN" dirty="0"/>
              <a:t>+</a:t>
            </a:r>
            <a:r>
              <a:rPr lang="en-US" altLang="zh-CN" i="1" dirty="0"/>
              <a:t>O</a:t>
            </a:r>
            <a:r>
              <a:rPr lang="en-US" altLang="zh-CN" dirty="0"/>
              <a:t> = </a:t>
            </a:r>
            <a:r>
              <a:rPr lang="en-US" altLang="zh-CN" i="1" dirty="0"/>
              <a:t>P</a:t>
            </a:r>
          </a:p>
          <a:p>
            <a:pPr lvl="1" indent="-387350">
              <a:spcBef>
                <a:spcPts val="0"/>
              </a:spcBef>
              <a:buNone/>
            </a:pPr>
            <a:r>
              <a:rPr lang="en-US" altLang="zh-CN" dirty="0"/>
              <a:t>②</a:t>
            </a:r>
            <a:r>
              <a:rPr lang="en-US" altLang="zh-CN" i="1" dirty="0"/>
              <a:t>P</a:t>
            </a:r>
            <a:r>
              <a:rPr lang="en-US" altLang="zh-CN" dirty="0"/>
              <a:t>=(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), </a:t>
            </a:r>
            <a:r>
              <a:rPr lang="en-US" altLang="zh-CN" i="1" dirty="0"/>
              <a:t>P</a:t>
            </a:r>
            <a:r>
              <a:rPr lang="zh-CN" altLang="en-US" dirty="0"/>
              <a:t>的加法逆元定义为</a:t>
            </a:r>
            <a:r>
              <a:rPr lang="en-US" altLang="zh-CN" dirty="0"/>
              <a:t>-</a:t>
            </a:r>
            <a:r>
              <a:rPr lang="en-US" altLang="zh-CN" i="1" dirty="0"/>
              <a:t>P</a:t>
            </a:r>
            <a:r>
              <a:rPr lang="en-US" altLang="zh-CN" dirty="0"/>
              <a:t>=(</a:t>
            </a:r>
            <a:r>
              <a:rPr lang="en-US" altLang="zh-CN" i="1" dirty="0"/>
              <a:t>x</a:t>
            </a:r>
            <a:r>
              <a:rPr lang="en-US" altLang="zh-CN" dirty="0"/>
              <a:t>, -</a:t>
            </a:r>
            <a:r>
              <a:rPr lang="en-US" altLang="zh-CN" i="1" dirty="0"/>
              <a:t>y</a:t>
            </a:r>
            <a:r>
              <a:rPr lang="en-US" altLang="zh-CN" dirty="0"/>
              <a:t>), -</a:t>
            </a:r>
            <a:r>
              <a:rPr lang="en-US" altLang="zh-CN" i="1" dirty="0"/>
              <a:t>P</a:t>
            </a:r>
            <a:r>
              <a:rPr lang="zh-CN" altLang="en-US" dirty="0"/>
              <a:t>也是</a:t>
            </a:r>
            <a:r>
              <a:rPr lang="en-US" altLang="zh-CN" i="1" dirty="0" err="1"/>
              <a:t>E</a:t>
            </a:r>
            <a:r>
              <a:rPr lang="en-US" altLang="zh-CN" i="1" baseline="-25000" dirty="0" err="1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zh-CN" altLang="en-US" dirty="0"/>
              <a:t>中的点</a:t>
            </a:r>
            <a:endParaRPr lang="en-US" altLang="zh-CN" dirty="0"/>
          </a:p>
          <a:p>
            <a:pPr lvl="1" indent="-387350">
              <a:spcBef>
                <a:spcPts val="0"/>
              </a:spcBef>
              <a:buNone/>
            </a:pPr>
            <a:r>
              <a:rPr lang="en-US" altLang="zh-CN" dirty="0"/>
              <a:t>③</a:t>
            </a:r>
            <a:r>
              <a:rPr lang="en-US" altLang="zh-CN" i="1" dirty="0"/>
              <a:t>Q</a:t>
            </a:r>
            <a:r>
              <a:rPr lang="en-US" altLang="zh-CN" dirty="0"/>
              <a:t>=(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baseline="-25000" dirty="0"/>
              <a:t>1</a:t>
            </a:r>
            <a:r>
              <a:rPr lang="en-US" altLang="zh-CN" dirty="0"/>
              <a:t>), </a:t>
            </a:r>
            <a:r>
              <a:rPr lang="en-US" altLang="zh-CN" i="1" dirty="0"/>
              <a:t>R</a:t>
            </a:r>
            <a:r>
              <a:rPr lang="en-US" altLang="zh-CN" dirty="0"/>
              <a:t>=(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baseline="-25000" dirty="0"/>
              <a:t>2</a:t>
            </a:r>
            <a:r>
              <a:rPr lang="en-US" altLang="zh-CN" dirty="0"/>
              <a:t>), </a:t>
            </a:r>
            <a:r>
              <a:rPr lang="en-US" altLang="zh-CN" i="1" dirty="0"/>
              <a:t>Q</a:t>
            </a:r>
            <a:r>
              <a:rPr lang="en-US" altLang="zh-CN" dirty="0"/>
              <a:t>≠-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i="1" dirty="0"/>
              <a:t>Q</a:t>
            </a:r>
            <a:r>
              <a:rPr lang="en-US" altLang="zh-CN" dirty="0"/>
              <a:t>+</a:t>
            </a:r>
            <a:r>
              <a:rPr lang="en-US" altLang="zh-CN" i="1" dirty="0"/>
              <a:t>R</a:t>
            </a:r>
            <a:r>
              <a:rPr lang="zh-CN" altLang="en-US" dirty="0"/>
              <a:t>的定义如下：</a:t>
            </a:r>
            <a:endParaRPr lang="en-US" altLang="zh-CN" dirty="0"/>
          </a:p>
          <a:p>
            <a:pPr lvl="1" indent="-387350">
              <a:spcBef>
                <a:spcPts val="0"/>
              </a:spcBef>
              <a:buNone/>
            </a:pPr>
            <a:r>
              <a:rPr lang="zh-CN" altLang="en-US" dirty="0"/>
              <a:t>    画一条通过</a:t>
            </a:r>
            <a:r>
              <a:rPr lang="en-US" altLang="zh-CN" i="1" dirty="0"/>
              <a:t>Q</a:t>
            </a:r>
            <a:r>
              <a:rPr lang="zh-CN" altLang="en-US" dirty="0"/>
              <a:t>、</a:t>
            </a:r>
            <a:r>
              <a:rPr lang="en-US" altLang="zh-CN" i="1" dirty="0"/>
              <a:t>R</a:t>
            </a:r>
            <a:r>
              <a:rPr lang="zh-CN" altLang="en-US" dirty="0"/>
              <a:t>的直线，与椭圆曲线交于</a:t>
            </a:r>
            <a:r>
              <a:rPr lang="en-US" altLang="zh-CN" i="1" dirty="0"/>
              <a:t>P</a:t>
            </a:r>
            <a:r>
              <a:rPr lang="en-US" altLang="zh-CN" baseline="-25000" dirty="0"/>
              <a:t>1</a:t>
            </a:r>
          </a:p>
          <a:p>
            <a:pPr lvl="1" indent="-387350">
              <a:spcBef>
                <a:spcPts val="0"/>
              </a:spcBef>
              <a:buNone/>
            </a:pPr>
            <a:r>
              <a:rPr lang="zh-CN" altLang="en-US" dirty="0"/>
              <a:t>    由</a:t>
            </a:r>
            <a:r>
              <a:rPr lang="en-US" altLang="zh-CN" i="1" dirty="0"/>
              <a:t>Q</a:t>
            </a:r>
            <a:r>
              <a:rPr lang="en-US" altLang="zh-CN" dirty="0"/>
              <a:t>+</a:t>
            </a:r>
            <a:r>
              <a:rPr lang="en-US" altLang="zh-CN" i="1" dirty="0"/>
              <a:t>R</a:t>
            </a:r>
            <a:r>
              <a:rPr lang="en-US" altLang="zh-CN" dirty="0"/>
              <a:t>+</a:t>
            </a:r>
            <a:r>
              <a:rPr lang="en-US" altLang="zh-CN" i="1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=</a:t>
            </a:r>
            <a:r>
              <a:rPr lang="en-US" altLang="zh-CN" i="1" dirty="0"/>
              <a:t>O</a:t>
            </a:r>
            <a:r>
              <a:rPr lang="zh-CN" altLang="en-US" dirty="0"/>
              <a:t>，得</a:t>
            </a:r>
            <a:r>
              <a:rPr lang="en-US" altLang="zh-CN" i="1" dirty="0"/>
              <a:t>Q</a:t>
            </a:r>
            <a:r>
              <a:rPr lang="en-US" altLang="zh-CN" dirty="0"/>
              <a:t>+</a:t>
            </a:r>
            <a:r>
              <a:rPr lang="en-US" altLang="zh-CN" i="1" dirty="0"/>
              <a:t>R</a:t>
            </a:r>
            <a:r>
              <a:rPr lang="en-US" altLang="zh-CN" dirty="0"/>
              <a:t>=-</a:t>
            </a:r>
            <a:r>
              <a:rPr lang="en-US" altLang="zh-CN" i="1" dirty="0"/>
              <a:t>P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40" name="Rectangle 2"/>
          <p:cNvSpPr txBox="1">
            <a:spLocks noRot="1" noChangeArrowheads="1"/>
          </p:cNvSpPr>
          <p:nvPr/>
        </p:nvSpPr>
        <p:spPr bwMode="auto">
          <a:xfrm>
            <a:off x="2910658" y="1484784"/>
            <a:ext cx="5693790" cy="679253"/>
          </a:xfrm>
          <a:prstGeom prst="rect">
            <a:avLst/>
          </a:prstGeom>
          <a:solidFill>
            <a:srgbClr val="5A88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zh-CN" altLang="en-US" sz="2800" b="1" kern="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曲线上的</a:t>
            </a:r>
            <a:r>
              <a:rPr lang="en-US" altLang="zh-CN" sz="2800" b="1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kern="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点在同一直线上其和为</a:t>
            </a:r>
            <a:r>
              <a:rPr lang="en-US" altLang="zh-CN" sz="2800" b="1" i="1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</a:t>
            </a:r>
            <a:endParaRPr kumimoji="0" lang="zh-CN" altLang="en-US" sz="28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1" name="组合 53">
            <a:extLst>
              <a:ext uri="{FF2B5EF4-FFF2-40B4-BE49-F238E27FC236}">
                <a16:creationId xmlns:a16="http://schemas.microsoft.com/office/drawing/2014/main" id="{EC893E91-60DE-457F-AE8A-37A3C301C2A4}"/>
              </a:ext>
            </a:extLst>
          </p:cNvPr>
          <p:cNvGrpSpPr/>
          <p:nvPr/>
        </p:nvGrpSpPr>
        <p:grpSpPr>
          <a:xfrm>
            <a:off x="341312" y="2869925"/>
            <a:ext cx="8461375" cy="3648078"/>
            <a:chOff x="395288" y="3209922"/>
            <a:chExt cx="8461375" cy="3648078"/>
          </a:xfrm>
        </p:grpSpPr>
        <p:pic>
          <p:nvPicPr>
            <p:cNvPr id="42" name="Picture 4" descr="xd48">
              <a:extLst>
                <a:ext uri="{FF2B5EF4-FFF2-40B4-BE49-F238E27FC236}">
                  <a16:creationId xmlns:a16="http://schemas.microsoft.com/office/drawing/2014/main" id="{393D489C-B4ED-45E9-B5C7-3B47C18B56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5288" y="3213100"/>
              <a:ext cx="8461375" cy="3644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3C0DEDE-C464-404A-89CA-1AAF921CBDC9}"/>
                </a:ext>
              </a:extLst>
            </p:cNvPr>
            <p:cNvSpPr/>
            <p:nvPr/>
          </p:nvSpPr>
          <p:spPr>
            <a:xfrm>
              <a:off x="446031" y="3209923"/>
              <a:ext cx="474669" cy="29210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37">
              <a:extLst>
                <a:ext uri="{FF2B5EF4-FFF2-40B4-BE49-F238E27FC236}">
                  <a16:creationId xmlns:a16="http://schemas.microsoft.com/office/drawing/2014/main" id="{56E9ED58-ED88-4594-A425-55B904CF147B}"/>
                </a:ext>
              </a:extLst>
            </p:cNvPr>
            <p:cNvGrpSpPr/>
            <p:nvPr/>
          </p:nvGrpSpPr>
          <p:grpSpPr>
            <a:xfrm>
              <a:off x="409518" y="3338513"/>
              <a:ext cx="401643" cy="2811501"/>
              <a:chOff x="774648" y="3338513"/>
              <a:chExt cx="401643" cy="2811501"/>
            </a:xfrm>
          </p:grpSpPr>
          <p:grpSp>
            <p:nvGrpSpPr>
              <p:cNvPr id="60" name="组合 21">
                <a:extLst>
                  <a:ext uri="{FF2B5EF4-FFF2-40B4-BE49-F238E27FC236}">
                    <a16:creationId xmlns:a16="http://schemas.microsoft.com/office/drawing/2014/main" id="{E4A337B5-359B-4E9C-B4F9-4D9BE1338333}"/>
                  </a:ext>
                </a:extLst>
              </p:cNvPr>
              <p:cNvGrpSpPr/>
              <p:nvPr/>
            </p:nvGrpSpPr>
            <p:grpSpPr>
              <a:xfrm>
                <a:off x="1066752" y="3338513"/>
                <a:ext cx="77789" cy="2811501"/>
                <a:chOff x="952450" y="3338513"/>
                <a:chExt cx="77789" cy="2811501"/>
              </a:xfrm>
            </p:grpSpPr>
            <p:cxnSp>
              <p:nvCxnSpPr>
                <p:cNvPr id="66" name="直接连接符 6">
                  <a:extLst>
                    <a:ext uri="{FF2B5EF4-FFF2-40B4-BE49-F238E27FC236}">
                      <a16:creationId xmlns:a16="http://schemas.microsoft.com/office/drawing/2014/main" id="{BF369F43-63D7-4DCC-AABD-3E66E18E8D49}"/>
                    </a:ext>
                  </a:extLst>
                </p:cNvPr>
                <p:cNvCxnSpPr/>
                <p:nvPr/>
              </p:nvCxnSpPr>
              <p:spPr>
                <a:xfrm rot="5400000">
                  <a:off x="-448537" y="4743470"/>
                  <a:ext cx="2811501" cy="1588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DB5E62FF-5D86-4902-869B-ADC22F12E49F}"/>
                    </a:ext>
                  </a:extLst>
                </p:cNvPr>
                <p:cNvCxnSpPr/>
                <p:nvPr/>
              </p:nvCxnSpPr>
              <p:spPr>
                <a:xfrm flipV="1">
                  <a:off x="957213" y="4689494"/>
                  <a:ext cx="73026" cy="2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681A23EA-A409-47DE-A955-09124E9E94DD}"/>
                    </a:ext>
                  </a:extLst>
                </p:cNvPr>
                <p:cNvCxnSpPr/>
                <p:nvPr/>
              </p:nvCxnSpPr>
              <p:spPr>
                <a:xfrm flipV="1">
                  <a:off x="957213" y="5181622"/>
                  <a:ext cx="73026" cy="2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808B7FFD-ABFF-4AC7-8155-CD7D3AA495B7}"/>
                    </a:ext>
                  </a:extLst>
                </p:cNvPr>
                <p:cNvCxnSpPr/>
                <p:nvPr/>
              </p:nvCxnSpPr>
              <p:spPr>
                <a:xfrm flipV="1">
                  <a:off x="957213" y="5665819"/>
                  <a:ext cx="73026" cy="2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>
                  <a:extLst>
                    <a:ext uri="{FF2B5EF4-FFF2-40B4-BE49-F238E27FC236}">
                      <a16:creationId xmlns:a16="http://schemas.microsoft.com/office/drawing/2014/main" id="{386AC040-DA6F-4BA9-9EF0-55F262205125}"/>
                    </a:ext>
                  </a:extLst>
                </p:cNvPr>
                <p:cNvCxnSpPr/>
                <p:nvPr/>
              </p:nvCxnSpPr>
              <p:spPr>
                <a:xfrm flipV="1">
                  <a:off x="957213" y="4268797"/>
                  <a:ext cx="73026" cy="2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D121939D-20E5-4F06-9598-B4BEABB6A099}"/>
                    </a:ext>
                  </a:extLst>
                </p:cNvPr>
                <p:cNvCxnSpPr/>
                <p:nvPr/>
              </p:nvCxnSpPr>
              <p:spPr>
                <a:xfrm flipV="1">
                  <a:off x="957213" y="3867156"/>
                  <a:ext cx="73026" cy="2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E39291CB-8564-4C94-B289-FAD438B00DEB}"/>
                    </a:ext>
                  </a:extLst>
                </p:cNvPr>
                <p:cNvCxnSpPr/>
                <p:nvPr/>
              </p:nvCxnSpPr>
              <p:spPr>
                <a:xfrm flipV="1">
                  <a:off x="952450" y="3338513"/>
                  <a:ext cx="73026" cy="2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27">
                <a:extLst>
                  <a:ext uri="{FF2B5EF4-FFF2-40B4-BE49-F238E27FC236}">
                    <a16:creationId xmlns:a16="http://schemas.microsoft.com/office/drawing/2014/main" id="{1B05D5CA-1240-46D4-B496-401395E64159}"/>
                  </a:ext>
                </a:extLst>
              </p:cNvPr>
              <p:cNvSpPr txBox="1"/>
              <p:nvPr/>
            </p:nvSpPr>
            <p:spPr>
              <a:xfrm>
                <a:off x="811161" y="3674654"/>
                <a:ext cx="255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TextBox 28">
                <a:extLst>
                  <a:ext uri="{FF2B5EF4-FFF2-40B4-BE49-F238E27FC236}">
                    <a16:creationId xmlns:a16="http://schemas.microsoft.com/office/drawing/2014/main" id="{E87CA9DD-78CD-490D-ADC6-CF59F3E57B1E}"/>
                  </a:ext>
                </a:extLst>
              </p:cNvPr>
              <p:cNvSpPr txBox="1"/>
              <p:nvPr/>
            </p:nvSpPr>
            <p:spPr>
              <a:xfrm>
                <a:off x="811161" y="4086234"/>
                <a:ext cx="255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TextBox 29">
                <a:extLst>
                  <a:ext uri="{FF2B5EF4-FFF2-40B4-BE49-F238E27FC236}">
                    <a16:creationId xmlns:a16="http://schemas.microsoft.com/office/drawing/2014/main" id="{7B253B93-48C0-4F4F-A94A-61AA13C1D049}"/>
                  </a:ext>
                </a:extLst>
              </p:cNvPr>
              <p:cNvSpPr txBox="1"/>
              <p:nvPr/>
            </p:nvSpPr>
            <p:spPr>
              <a:xfrm>
                <a:off x="811161" y="4487877"/>
                <a:ext cx="255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zh-CN" alt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TextBox 30">
                <a:extLst>
                  <a:ext uri="{FF2B5EF4-FFF2-40B4-BE49-F238E27FC236}">
                    <a16:creationId xmlns:a16="http://schemas.microsoft.com/office/drawing/2014/main" id="{42295E96-E524-4F79-A884-CD3BBB0D4AAC}"/>
                  </a:ext>
                </a:extLst>
              </p:cNvPr>
              <p:cNvSpPr txBox="1"/>
              <p:nvPr/>
            </p:nvSpPr>
            <p:spPr>
              <a:xfrm>
                <a:off x="774648" y="4989122"/>
                <a:ext cx="4016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-2</a:t>
                </a:r>
                <a:endParaRPr lang="zh-CN" alt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TextBox 31">
                <a:extLst>
                  <a:ext uri="{FF2B5EF4-FFF2-40B4-BE49-F238E27FC236}">
                    <a16:creationId xmlns:a16="http://schemas.microsoft.com/office/drawing/2014/main" id="{47314B81-9831-4037-AF90-C2DAC0D56BD3}"/>
                  </a:ext>
                </a:extLst>
              </p:cNvPr>
              <p:cNvSpPr txBox="1"/>
              <p:nvPr/>
            </p:nvSpPr>
            <p:spPr>
              <a:xfrm>
                <a:off x="774648" y="5473728"/>
                <a:ext cx="3651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-4</a:t>
                </a:r>
                <a:endParaRPr lang="zh-CN" alt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B14ABA1-6399-4C80-8E51-332E9D91C186}"/>
                </a:ext>
              </a:extLst>
            </p:cNvPr>
            <p:cNvSpPr/>
            <p:nvPr/>
          </p:nvSpPr>
          <p:spPr>
            <a:xfrm>
              <a:off x="4754565" y="3209922"/>
              <a:ext cx="474669" cy="29210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" name="组合 38">
              <a:extLst>
                <a:ext uri="{FF2B5EF4-FFF2-40B4-BE49-F238E27FC236}">
                  <a16:creationId xmlns:a16="http://schemas.microsoft.com/office/drawing/2014/main" id="{7360B272-8698-4DF1-93CE-3DACD9153CD0}"/>
                </a:ext>
              </a:extLst>
            </p:cNvPr>
            <p:cNvGrpSpPr/>
            <p:nvPr/>
          </p:nvGrpSpPr>
          <p:grpSpPr>
            <a:xfrm>
              <a:off x="4681539" y="3346449"/>
              <a:ext cx="401643" cy="2811501"/>
              <a:chOff x="774648" y="3338513"/>
              <a:chExt cx="401643" cy="2811501"/>
            </a:xfrm>
          </p:grpSpPr>
          <p:grpSp>
            <p:nvGrpSpPr>
              <p:cNvPr id="47" name="组合 21">
                <a:extLst>
                  <a:ext uri="{FF2B5EF4-FFF2-40B4-BE49-F238E27FC236}">
                    <a16:creationId xmlns:a16="http://schemas.microsoft.com/office/drawing/2014/main" id="{C1FB957B-E4CD-4D4C-8310-7D0377DAE9E6}"/>
                  </a:ext>
                </a:extLst>
              </p:cNvPr>
              <p:cNvGrpSpPr/>
              <p:nvPr/>
            </p:nvGrpSpPr>
            <p:grpSpPr>
              <a:xfrm>
                <a:off x="1066752" y="3338513"/>
                <a:ext cx="77789" cy="2811501"/>
                <a:chOff x="952450" y="3338513"/>
                <a:chExt cx="77789" cy="2811501"/>
              </a:xfrm>
            </p:grpSpPr>
            <p:cxnSp>
              <p:nvCxnSpPr>
                <p:cNvPr id="53" name="直接连接符 52">
                  <a:extLst>
                    <a:ext uri="{FF2B5EF4-FFF2-40B4-BE49-F238E27FC236}">
                      <a16:creationId xmlns:a16="http://schemas.microsoft.com/office/drawing/2014/main" id="{E68BA8C6-F18F-411C-9BE3-25CC4B558C06}"/>
                    </a:ext>
                  </a:extLst>
                </p:cNvPr>
                <p:cNvCxnSpPr/>
                <p:nvPr/>
              </p:nvCxnSpPr>
              <p:spPr>
                <a:xfrm rot="5400000">
                  <a:off x="-448537" y="4743470"/>
                  <a:ext cx="2811501" cy="1588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80997D56-CF7D-47F3-8666-437C87D99CF4}"/>
                    </a:ext>
                  </a:extLst>
                </p:cNvPr>
                <p:cNvCxnSpPr/>
                <p:nvPr/>
              </p:nvCxnSpPr>
              <p:spPr>
                <a:xfrm flipV="1">
                  <a:off x="957213" y="4689494"/>
                  <a:ext cx="73026" cy="2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18722AA4-C2BF-4EF0-9053-1706D17C41C6}"/>
                    </a:ext>
                  </a:extLst>
                </p:cNvPr>
                <p:cNvCxnSpPr/>
                <p:nvPr/>
              </p:nvCxnSpPr>
              <p:spPr>
                <a:xfrm flipV="1">
                  <a:off x="957213" y="5181622"/>
                  <a:ext cx="73026" cy="2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D0CB36A4-80CC-4019-93CD-79042DF6B579}"/>
                    </a:ext>
                  </a:extLst>
                </p:cNvPr>
                <p:cNvCxnSpPr/>
                <p:nvPr/>
              </p:nvCxnSpPr>
              <p:spPr>
                <a:xfrm flipV="1">
                  <a:off x="957213" y="5665819"/>
                  <a:ext cx="73026" cy="2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5C03EBA8-10BA-44C5-87E0-BB3AFFD929F2}"/>
                    </a:ext>
                  </a:extLst>
                </p:cNvPr>
                <p:cNvCxnSpPr/>
                <p:nvPr/>
              </p:nvCxnSpPr>
              <p:spPr>
                <a:xfrm flipV="1">
                  <a:off x="957213" y="4268797"/>
                  <a:ext cx="73026" cy="2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CF9E22E5-5018-4067-888B-277ADE873A62}"/>
                    </a:ext>
                  </a:extLst>
                </p:cNvPr>
                <p:cNvCxnSpPr/>
                <p:nvPr/>
              </p:nvCxnSpPr>
              <p:spPr>
                <a:xfrm flipV="1">
                  <a:off x="957213" y="3867156"/>
                  <a:ext cx="73026" cy="2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3DCD625F-243E-4D5C-B749-DE14F6BA15E1}"/>
                    </a:ext>
                  </a:extLst>
                </p:cNvPr>
                <p:cNvCxnSpPr/>
                <p:nvPr/>
              </p:nvCxnSpPr>
              <p:spPr>
                <a:xfrm flipV="1">
                  <a:off x="952450" y="3338513"/>
                  <a:ext cx="73026" cy="2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Box 14">
                <a:extLst>
                  <a:ext uri="{FF2B5EF4-FFF2-40B4-BE49-F238E27FC236}">
                    <a16:creationId xmlns:a16="http://schemas.microsoft.com/office/drawing/2014/main" id="{1335872A-41A4-43FC-A5C2-4A8A4FAF11F2}"/>
                  </a:ext>
                </a:extLst>
              </p:cNvPr>
              <p:cNvSpPr txBox="1"/>
              <p:nvPr/>
            </p:nvSpPr>
            <p:spPr>
              <a:xfrm>
                <a:off x="811161" y="3674654"/>
                <a:ext cx="255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TextBox 15">
                <a:extLst>
                  <a:ext uri="{FF2B5EF4-FFF2-40B4-BE49-F238E27FC236}">
                    <a16:creationId xmlns:a16="http://schemas.microsoft.com/office/drawing/2014/main" id="{DD1C5DAD-AC95-448F-A737-05EA56669492}"/>
                  </a:ext>
                </a:extLst>
              </p:cNvPr>
              <p:cNvSpPr txBox="1"/>
              <p:nvPr/>
            </p:nvSpPr>
            <p:spPr>
              <a:xfrm>
                <a:off x="811161" y="4086234"/>
                <a:ext cx="255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TextBox 16">
                <a:extLst>
                  <a:ext uri="{FF2B5EF4-FFF2-40B4-BE49-F238E27FC236}">
                    <a16:creationId xmlns:a16="http://schemas.microsoft.com/office/drawing/2014/main" id="{1A149A14-69AF-4E2B-AEDA-60C1F87C8DF8}"/>
                  </a:ext>
                </a:extLst>
              </p:cNvPr>
              <p:cNvSpPr txBox="1"/>
              <p:nvPr/>
            </p:nvSpPr>
            <p:spPr>
              <a:xfrm>
                <a:off x="811161" y="4487877"/>
                <a:ext cx="255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zh-CN" alt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TextBox 17">
                <a:extLst>
                  <a:ext uri="{FF2B5EF4-FFF2-40B4-BE49-F238E27FC236}">
                    <a16:creationId xmlns:a16="http://schemas.microsoft.com/office/drawing/2014/main" id="{CC4C8E18-7F50-46E6-AA6D-23C12472EDA6}"/>
                  </a:ext>
                </a:extLst>
              </p:cNvPr>
              <p:cNvSpPr txBox="1"/>
              <p:nvPr/>
            </p:nvSpPr>
            <p:spPr>
              <a:xfrm>
                <a:off x="774648" y="4989122"/>
                <a:ext cx="4016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-2</a:t>
                </a:r>
                <a:endParaRPr lang="zh-CN" alt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" name="TextBox 18">
                <a:extLst>
                  <a:ext uri="{FF2B5EF4-FFF2-40B4-BE49-F238E27FC236}">
                    <a16:creationId xmlns:a16="http://schemas.microsoft.com/office/drawing/2014/main" id="{F90F0E3B-5B5E-4B4E-ABB1-7B00DAB05F10}"/>
                  </a:ext>
                </a:extLst>
              </p:cNvPr>
              <p:cNvSpPr txBox="1"/>
              <p:nvPr/>
            </p:nvSpPr>
            <p:spPr>
              <a:xfrm>
                <a:off x="774648" y="5473728"/>
                <a:ext cx="3651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-4</a:t>
                </a:r>
                <a:endParaRPr lang="zh-CN" alt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095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484784"/>
            <a:ext cx="8363272" cy="4824000"/>
          </a:xfrm>
        </p:spPr>
        <p:txBody>
          <a:bodyPr/>
          <a:lstStyle/>
          <a:p>
            <a:pPr marL="0" lv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加法运算</a:t>
            </a:r>
            <a:endParaRPr lang="en-US" altLang="zh-CN" dirty="0"/>
          </a:p>
          <a:p>
            <a:pPr lvl="1" indent="-387350">
              <a:spcBef>
                <a:spcPts val="0"/>
              </a:spcBef>
              <a:buNone/>
            </a:pPr>
            <a:r>
              <a:rPr lang="en-US" altLang="zh-CN" dirty="0"/>
              <a:t>③</a:t>
            </a:r>
            <a:r>
              <a:rPr lang="en-US" altLang="zh-CN" i="1" dirty="0"/>
              <a:t>Q</a:t>
            </a:r>
            <a:r>
              <a:rPr lang="en-US" altLang="zh-CN" dirty="0"/>
              <a:t>=(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baseline="-25000" dirty="0"/>
              <a:t>1</a:t>
            </a:r>
            <a:r>
              <a:rPr lang="en-US" altLang="zh-CN" dirty="0"/>
              <a:t>), </a:t>
            </a:r>
            <a:r>
              <a:rPr lang="en-US" altLang="zh-CN" i="1" dirty="0"/>
              <a:t>R</a:t>
            </a:r>
            <a:r>
              <a:rPr lang="en-US" altLang="zh-CN" dirty="0"/>
              <a:t>=(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baseline="-25000" dirty="0"/>
              <a:t>2</a:t>
            </a:r>
            <a:r>
              <a:rPr lang="en-US" altLang="zh-CN" dirty="0"/>
              <a:t>), </a:t>
            </a:r>
            <a:r>
              <a:rPr lang="en-US" altLang="zh-CN" i="1" dirty="0"/>
              <a:t>Q</a:t>
            </a:r>
            <a:r>
              <a:rPr lang="en-US" altLang="zh-CN" dirty="0"/>
              <a:t>≠-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i="1" dirty="0"/>
              <a:t>Q</a:t>
            </a:r>
            <a:r>
              <a:rPr lang="en-US" altLang="zh-CN" dirty="0"/>
              <a:t>+</a:t>
            </a:r>
            <a:r>
              <a:rPr lang="en-US" altLang="zh-CN" i="1" dirty="0"/>
              <a:t>R</a:t>
            </a:r>
            <a:r>
              <a:rPr lang="en-US" altLang="zh-CN" dirty="0"/>
              <a:t>=(</a:t>
            </a:r>
            <a:r>
              <a:rPr lang="en-US" altLang="zh-CN" i="1" dirty="0"/>
              <a:t>x</a:t>
            </a:r>
            <a:r>
              <a:rPr lang="en-US" altLang="zh-CN" baseline="-25000" dirty="0"/>
              <a:t>3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baseline="-25000" dirty="0"/>
              <a:t>3</a:t>
            </a:r>
            <a:r>
              <a:rPr lang="en-US" altLang="zh-CN" dirty="0"/>
              <a:t>) </a:t>
            </a:r>
            <a:r>
              <a:rPr lang="zh-CN" altLang="en-US" dirty="0"/>
              <a:t>也是</a:t>
            </a:r>
            <a:r>
              <a:rPr lang="en-US" altLang="zh-CN" i="1" dirty="0" err="1"/>
              <a:t>E</a:t>
            </a:r>
            <a:r>
              <a:rPr lang="en-US" altLang="zh-CN" i="1" baseline="-25000" dirty="0" err="1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zh-CN" altLang="en-US" dirty="0"/>
              <a:t>中的点，按以下规则确定</a:t>
            </a:r>
            <a:endParaRPr lang="en-US" altLang="zh-CN" dirty="0"/>
          </a:p>
          <a:p>
            <a:pPr lvl="1" indent="-387350">
              <a:spcBef>
                <a:spcPts val="0"/>
              </a:spcBef>
              <a:buNone/>
            </a:pPr>
            <a:endParaRPr lang="en-US" altLang="zh-CN" dirty="0"/>
          </a:p>
          <a:p>
            <a:pPr lvl="1" indent="-387350">
              <a:spcBef>
                <a:spcPts val="0"/>
              </a:spcBef>
              <a:buNone/>
            </a:pPr>
            <a:endParaRPr lang="en-US" altLang="zh-CN" dirty="0"/>
          </a:p>
          <a:p>
            <a:pPr lvl="1" indent="-387350">
              <a:spcBef>
                <a:spcPts val="0"/>
              </a:spcBef>
              <a:buNone/>
            </a:pPr>
            <a:endParaRPr lang="en-US" altLang="zh-CN" dirty="0"/>
          </a:p>
          <a:p>
            <a:pPr lvl="1" indent="-387350"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0032" y="5301208"/>
            <a:ext cx="3420380" cy="1040285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800" b="1" baseline="30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-</a:t>
            </a:r>
            <a:r>
              <a:rPr lang="en-US" altLang="zh-CN" sz="2800" b="1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sz="2800" b="1" baseline="-25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-</a:t>
            </a:r>
            <a:r>
              <a:rPr lang="en-US" altLang="zh-CN" sz="2800" b="1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sz="2800" b="1" baseline="-25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(mod </a:t>
            </a:r>
            <a:r>
              <a:rPr lang="en-US" altLang="zh-CN" sz="2800" b="1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altLang="zh-CN" sz="2800" b="1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baseline="-25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800" b="1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sz="2800" b="1" baseline="-25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-</a:t>
            </a:r>
            <a:r>
              <a:rPr lang="en-US" altLang="zh-CN" sz="2800" b="1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sz="2800" b="1" baseline="-25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)-</a:t>
            </a:r>
            <a:r>
              <a:rPr lang="en-US" altLang="zh-CN" sz="2800" b="1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sz="2800" b="1" baseline="-25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(mod </a:t>
            </a:r>
            <a:r>
              <a:rPr lang="en-US" altLang="zh-CN" sz="2800" b="1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zh-CN" altLang="en-US" sz="2800" b="1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491170"/>
              </p:ext>
            </p:extLst>
          </p:nvPr>
        </p:nvGraphicFramePr>
        <p:xfrm>
          <a:off x="4875213" y="3465513"/>
          <a:ext cx="3275012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800" imgH="825480" progId="Equation.DSMT4">
                  <p:embed/>
                </p:oleObj>
              </mc:Choice>
              <mc:Fallback>
                <p:oleObj name="Equation" r:id="rId3" imgW="1612800" imgH="825480" progId="Equation.DSMT4">
                  <p:embed/>
                  <p:pic>
                    <p:nvPicPr>
                      <p:cNvPr id="2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5213" y="3465513"/>
                        <a:ext cx="3275012" cy="16764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3A6EBC9B-DE27-4D97-ACD9-D9192C1C25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37" y="3429000"/>
            <a:ext cx="3602615" cy="3038103"/>
          </a:xfrm>
          <a:prstGeom prst="rect">
            <a:avLst/>
          </a:prstGeom>
        </p:spPr>
      </p:pic>
      <p:sp>
        <p:nvSpPr>
          <p:cNvPr id="41" name="Rectangle 2">
            <a:extLst>
              <a:ext uri="{FF2B5EF4-FFF2-40B4-BE49-F238E27FC236}">
                <a16:creationId xmlns:a16="http://schemas.microsoft.com/office/drawing/2014/main" id="{FEB7CF47-BF7F-4D8F-BF29-5CC740A3B4D9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2910658" y="1484784"/>
            <a:ext cx="5693790" cy="679253"/>
          </a:xfrm>
          <a:prstGeom prst="rect">
            <a:avLst/>
          </a:prstGeom>
          <a:solidFill>
            <a:srgbClr val="5A88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zh-CN" altLang="en-US" sz="2800" b="1" kern="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曲线上的</a:t>
            </a:r>
            <a:r>
              <a:rPr lang="en-US" altLang="zh-CN" sz="2800" b="1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kern="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点在同一直线上其和为</a:t>
            </a:r>
            <a:r>
              <a:rPr lang="en-US" altLang="zh-CN" sz="2800" b="1" i="1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</a:t>
            </a:r>
            <a:endParaRPr kumimoji="0" lang="zh-CN" altLang="en-US" sz="28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83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484784"/>
            <a:ext cx="8867328" cy="4824000"/>
          </a:xfrm>
        </p:spPr>
        <p:txBody>
          <a:bodyPr/>
          <a:lstStyle/>
          <a:p>
            <a:pPr marL="0" lv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加法运算</a:t>
            </a:r>
            <a:endParaRPr lang="en-US" altLang="zh-CN" dirty="0"/>
          </a:p>
          <a:p>
            <a:pPr lvl="1" indent="-388800">
              <a:spcBef>
                <a:spcPts val="0"/>
              </a:spcBef>
              <a:buClr>
                <a:schemeClr val="accent4">
                  <a:lumMod val="10000"/>
                </a:schemeClr>
              </a:buClr>
              <a:buFont typeface="+mj-ea"/>
              <a:buAutoNum type="circleNumDbPlain" startAt="4"/>
            </a:pPr>
            <a:r>
              <a:rPr lang="zh-CN" altLang="en-US" dirty="0"/>
              <a:t>点</a:t>
            </a:r>
            <a:r>
              <a:rPr lang="en-US" altLang="zh-CN" i="1" dirty="0"/>
              <a:t>P</a:t>
            </a:r>
            <a:r>
              <a:rPr lang="zh-CN" altLang="en-US" dirty="0"/>
              <a:t>的倍数定义为：在</a:t>
            </a:r>
            <a:r>
              <a:rPr lang="en-US" altLang="zh-CN" i="1" dirty="0"/>
              <a:t>P</a:t>
            </a:r>
            <a:r>
              <a:rPr lang="zh-CN" altLang="en-US" dirty="0"/>
              <a:t>点做椭圆曲线的一条切线，设切线与椭圆曲线交于点</a:t>
            </a:r>
            <a:r>
              <a:rPr lang="en-US" altLang="zh-CN" i="1" dirty="0"/>
              <a:t>S</a:t>
            </a:r>
            <a:r>
              <a:rPr lang="zh-CN" altLang="en-US" dirty="0"/>
              <a:t>，定义</a:t>
            </a:r>
            <a:r>
              <a:rPr lang="en-US" altLang="zh-CN" dirty="0"/>
              <a:t>2</a:t>
            </a:r>
            <a:r>
              <a:rPr lang="en-US" altLang="zh-CN" i="1" dirty="0"/>
              <a:t>P</a:t>
            </a:r>
            <a:r>
              <a:rPr lang="en-US" altLang="zh-CN" dirty="0"/>
              <a:t>=</a:t>
            </a:r>
            <a:r>
              <a:rPr lang="en-US" altLang="zh-CN" i="1" dirty="0"/>
              <a:t>P</a:t>
            </a:r>
            <a:r>
              <a:rPr lang="en-US" altLang="zh-CN" dirty="0"/>
              <a:t>+</a:t>
            </a:r>
            <a:r>
              <a:rPr lang="en-US" altLang="zh-CN" i="1" dirty="0"/>
              <a:t>P</a:t>
            </a:r>
            <a:r>
              <a:rPr lang="en-US" altLang="zh-CN" dirty="0"/>
              <a:t>=-</a:t>
            </a:r>
            <a:r>
              <a:rPr lang="en-US" altLang="zh-CN" i="1" dirty="0"/>
              <a:t>S</a:t>
            </a:r>
            <a:r>
              <a:rPr lang="zh-CN" altLang="en-US" dirty="0"/>
              <a:t>。类似地，可定义</a:t>
            </a:r>
            <a:r>
              <a:rPr lang="en-US" altLang="zh-CN" dirty="0"/>
              <a:t>3</a:t>
            </a:r>
            <a:r>
              <a:rPr lang="en-US" altLang="zh-CN" i="1" dirty="0"/>
              <a:t>P</a:t>
            </a:r>
            <a:r>
              <a:rPr lang="en-US" altLang="zh-CN" dirty="0"/>
              <a:t>=</a:t>
            </a:r>
            <a:r>
              <a:rPr lang="en-US" altLang="zh-CN" i="1" dirty="0"/>
              <a:t>P</a:t>
            </a:r>
            <a:r>
              <a:rPr lang="en-US" altLang="zh-CN" dirty="0"/>
              <a:t>+</a:t>
            </a:r>
            <a:r>
              <a:rPr lang="en-US" altLang="zh-CN" i="1" dirty="0"/>
              <a:t>P</a:t>
            </a:r>
            <a:r>
              <a:rPr lang="en-US" altLang="zh-CN" dirty="0"/>
              <a:t>+</a:t>
            </a:r>
            <a:r>
              <a:rPr lang="en-US" altLang="zh-CN" i="1" dirty="0"/>
              <a:t>P</a:t>
            </a:r>
            <a:r>
              <a:rPr lang="en-US" altLang="zh-CN" dirty="0"/>
              <a:t>, </a:t>
            </a:r>
            <a:r>
              <a:rPr lang="zh-CN" altLang="en-US" dirty="0"/>
              <a:t>等等。</a:t>
            </a:r>
            <a:endParaRPr lang="en-US" altLang="zh-CN" dirty="0"/>
          </a:p>
          <a:p>
            <a:pPr lvl="1" indent="-388800">
              <a:spcBef>
                <a:spcPts val="0"/>
              </a:spcBef>
              <a:buClr>
                <a:schemeClr val="accent4">
                  <a:lumMod val="10000"/>
                </a:schemeClr>
              </a:buClr>
              <a:buFont typeface="+mj-ea"/>
              <a:buAutoNum type="circleNumDbPlain" startAt="4"/>
            </a:pPr>
            <a:endParaRPr lang="en-US" altLang="zh-CN" dirty="0"/>
          </a:p>
          <a:p>
            <a:pPr marL="331200" lvl="1" indent="0">
              <a:spcBef>
                <a:spcPts val="0"/>
              </a:spcBef>
              <a:buClr>
                <a:schemeClr val="accent4">
                  <a:lumMod val="10000"/>
                </a:schemeClr>
              </a:buClr>
              <a:buNone/>
            </a:pPr>
            <a:r>
              <a:rPr lang="en-US" altLang="zh-CN" dirty="0"/>
              <a:t>	</a:t>
            </a:r>
            <a:r>
              <a:rPr lang="zh-CN" altLang="en-US" dirty="0"/>
              <a:t>以上定义的加法具有加法运算的一般性质，如交换律、结合律等。</a:t>
            </a:r>
            <a:endParaRPr lang="en-US" altLang="zh-CN" dirty="0"/>
          </a:p>
          <a:p>
            <a:pPr lvl="1" indent="-387350"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D31CF35-F404-4216-B1BE-70183AE4EBE7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2910658" y="1484784"/>
            <a:ext cx="5693790" cy="679253"/>
          </a:xfrm>
          <a:prstGeom prst="rect">
            <a:avLst/>
          </a:prstGeom>
          <a:solidFill>
            <a:srgbClr val="5A88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zh-CN" altLang="en-US" sz="2800" b="1" kern="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曲线上的</a:t>
            </a:r>
            <a:r>
              <a:rPr lang="en-US" altLang="zh-CN" sz="2800" b="1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kern="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点在同一直线上其和为</a:t>
            </a:r>
            <a:r>
              <a:rPr lang="en-US" altLang="zh-CN" sz="2800" b="1" i="1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</a:t>
            </a:r>
            <a:endParaRPr kumimoji="0" lang="zh-CN" altLang="en-US" sz="28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7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484784"/>
            <a:ext cx="8229600" cy="4824000"/>
          </a:xfrm>
        </p:spPr>
        <p:txBody>
          <a:bodyPr/>
          <a:lstStyle/>
          <a:p>
            <a:pPr marL="0" lv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加法运算</a:t>
            </a:r>
            <a:endParaRPr lang="en-US" altLang="zh-CN" dirty="0"/>
          </a:p>
          <a:p>
            <a:pPr marL="450000" lvl="1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：在 </a:t>
            </a:r>
            <a:r>
              <a:rPr lang="en-US" altLang="zh-CN" i="1" dirty="0"/>
              <a:t>E</a:t>
            </a:r>
            <a:r>
              <a:rPr lang="en-US" altLang="zh-CN" baseline="-25000" dirty="0"/>
              <a:t>23</a:t>
            </a:r>
            <a:r>
              <a:rPr lang="en-US" altLang="zh-CN" dirty="0"/>
              <a:t>(1,1) 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en-US" altLang="zh-CN" i="1" dirty="0"/>
              <a:t>P</a:t>
            </a:r>
            <a:r>
              <a:rPr lang="en-US" altLang="zh-CN" dirty="0"/>
              <a:t>=(3,10), </a:t>
            </a:r>
            <a:r>
              <a:rPr lang="en-US" altLang="zh-CN" i="1" dirty="0"/>
              <a:t>Q</a:t>
            </a:r>
            <a:r>
              <a:rPr lang="en-US" altLang="zh-CN" dirty="0"/>
              <a:t>=(9,7), </a:t>
            </a:r>
            <a:r>
              <a:rPr lang="zh-CN" altLang="en-US" dirty="0"/>
              <a:t>求</a:t>
            </a:r>
            <a:r>
              <a:rPr lang="en-US" altLang="zh-CN" i="1" dirty="0"/>
              <a:t>P</a:t>
            </a:r>
            <a:r>
              <a:rPr lang="en-US" altLang="zh-CN" dirty="0"/>
              <a:t>+</a:t>
            </a:r>
            <a:r>
              <a:rPr lang="en-US" altLang="zh-CN" i="1" dirty="0"/>
              <a:t>Q</a:t>
            </a:r>
          </a:p>
          <a:p>
            <a:pPr lvl="1">
              <a:lnSpc>
                <a:spcPct val="200000"/>
              </a:lnSpc>
              <a:buNone/>
            </a:pPr>
            <a:r>
              <a:rPr lang="zh-CN" altLang="en-US" dirty="0"/>
              <a:t>解：</a:t>
            </a:r>
            <a:br>
              <a:rPr lang="zh-CN" altLang="en-US" dirty="0"/>
            </a:br>
            <a:endParaRPr lang="en-US" altLang="zh-CN" dirty="0"/>
          </a:p>
          <a:p>
            <a:pPr lvl="1">
              <a:lnSpc>
                <a:spcPct val="100000"/>
              </a:lnSpc>
              <a:buNone/>
            </a:pPr>
            <a:endParaRPr lang="en-US" altLang="zh-CN" sz="2400" dirty="0"/>
          </a:p>
          <a:p>
            <a:pPr lvl="1">
              <a:lnSpc>
                <a:spcPct val="200000"/>
              </a:lnSpc>
              <a:buNone/>
            </a:pPr>
            <a:r>
              <a:rPr lang="zh-CN" altLang="en-US" dirty="0"/>
              <a:t>所以 </a:t>
            </a:r>
            <a:r>
              <a:rPr lang="en-US" altLang="zh-CN" i="1" dirty="0"/>
              <a:t>P</a:t>
            </a:r>
            <a:r>
              <a:rPr lang="en-US" altLang="zh-CN" dirty="0"/>
              <a:t>+</a:t>
            </a:r>
            <a:r>
              <a:rPr lang="en-US" altLang="zh-CN" i="1" dirty="0"/>
              <a:t>Q</a:t>
            </a:r>
            <a:r>
              <a:rPr lang="en-US" altLang="zh-CN" dirty="0"/>
              <a:t>=(17, 20)</a:t>
            </a:r>
            <a:r>
              <a:rPr lang="zh-CN" altLang="en-US" dirty="0"/>
              <a:t>，仍为 </a:t>
            </a:r>
            <a:r>
              <a:rPr lang="en-US" altLang="zh-CN" i="1" dirty="0"/>
              <a:t>E</a:t>
            </a:r>
            <a:r>
              <a:rPr lang="en-US" altLang="zh-CN" baseline="-25000" dirty="0"/>
              <a:t>23</a:t>
            </a:r>
            <a:r>
              <a:rPr lang="en-US" altLang="zh-CN" dirty="0"/>
              <a:t>(1, 1) </a:t>
            </a:r>
            <a:r>
              <a:rPr lang="zh-CN" altLang="en-US" dirty="0"/>
              <a:t>中的点。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959" y="3962231"/>
            <a:ext cx="5805567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11</a:t>
            </a:r>
            <a:r>
              <a:rPr lang="en-US" altLang="zh-CN" sz="2800" b="1" baseline="30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-3-9  (mod 23)=109 mod 23=17</a:t>
            </a:r>
            <a:endParaRPr lang="zh-CN" altLang="en-US" sz="2800" b="1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959" y="4627461"/>
            <a:ext cx="7047009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baseline="-25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11× (3-17)-10  (mod 23)=-164 mod 23=20</a:t>
            </a:r>
            <a:endParaRPr lang="zh-CN" altLang="en-US" sz="2800" b="1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31339"/>
              </p:ext>
            </p:extLst>
          </p:nvPr>
        </p:nvGraphicFramePr>
        <p:xfrm>
          <a:off x="1650959" y="3075087"/>
          <a:ext cx="7335201" cy="9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57320" imgH="355320" progId="Equation.DSMT4">
                  <p:embed/>
                </p:oleObj>
              </mc:Choice>
              <mc:Fallback>
                <p:oleObj name="Equation" r:id="rId3" imgW="2857320" imgH="355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959" y="3075087"/>
                        <a:ext cx="7335201" cy="9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0AE7AFCF-FB7C-4EE8-9B45-F06579D88E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154517"/>
              </p:ext>
            </p:extLst>
          </p:nvPr>
        </p:nvGraphicFramePr>
        <p:xfrm>
          <a:off x="1369786" y="3007038"/>
          <a:ext cx="6367911" cy="157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40080" imgH="825480" progId="Equation.DSMT4">
                  <p:embed/>
                </p:oleObj>
              </mc:Choice>
              <mc:Fallback>
                <p:oleObj name="Equation" r:id="rId5" imgW="3340080" imgH="82548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593C7489-FB22-4872-BBDA-8792667ABB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9786" y="3007038"/>
                        <a:ext cx="6367911" cy="157409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roup 124">
            <a:extLst>
              <a:ext uri="{FF2B5EF4-FFF2-40B4-BE49-F238E27FC236}">
                <a16:creationId xmlns:a16="http://schemas.microsoft.com/office/drawing/2014/main" id="{8EC22D59-1F28-4242-97E7-1BFCC9652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782875"/>
              </p:ext>
            </p:extLst>
          </p:nvPr>
        </p:nvGraphicFramePr>
        <p:xfrm>
          <a:off x="342900" y="3962231"/>
          <a:ext cx="8458200" cy="139255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46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(0, 1)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(0, 22)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(1, 7)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(1, 16)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(3, 10)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(3, 13)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(4, 0)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(5, 4)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(5, 19)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(6, 4)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(6, 19)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(7, 11)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(7, 12)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(9, 7)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(9, 16)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(11, 3)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(11,20)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(12, 4)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(12,19)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(13, 7)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(13,16)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(17, 3)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(17,20)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(18, 3)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(18,20)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(19, 5)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(19,18)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0.00208 -0.31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484784"/>
            <a:ext cx="8229600" cy="4824000"/>
          </a:xfrm>
        </p:spPr>
        <p:txBody>
          <a:bodyPr/>
          <a:lstStyle/>
          <a:p>
            <a:pPr marL="0" lv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加法运算</a:t>
            </a:r>
            <a:endParaRPr lang="en-US" altLang="zh-CN" dirty="0"/>
          </a:p>
          <a:p>
            <a:pPr marL="450000" lvl="1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：在 </a:t>
            </a:r>
            <a:r>
              <a:rPr lang="en-US" altLang="zh-CN" i="1" dirty="0"/>
              <a:t>E</a:t>
            </a:r>
            <a:r>
              <a:rPr lang="en-US" altLang="zh-CN" baseline="-25000" dirty="0"/>
              <a:t>23</a:t>
            </a:r>
            <a:r>
              <a:rPr lang="en-US" altLang="zh-CN" dirty="0"/>
              <a:t>(1,1) </a:t>
            </a:r>
            <a:r>
              <a:rPr lang="zh-CN" altLang="en-US" dirty="0"/>
              <a:t>中，</a:t>
            </a:r>
            <a:r>
              <a:rPr lang="en-US" altLang="zh-CN" i="1" dirty="0"/>
              <a:t>P</a:t>
            </a:r>
            <a:r>
              <a:rPr lang="en-US" altLang="zh-CN" dirty="0"/>
              <a:t>=(3,10)</a:t>
            </a:r>
            <a:r>
              <a:rPr lang="zh-CN" altLang="en-US" dirty="0"/>
              <a:t>，求 </a:t>
            </a:r>
            <a:r>
              <a:rPr lang="en-US" altLang="zh-CN" dirty="0"/>
              <a:t>2</a:t>
            </a:r>
            <a:r>
              <a:rPr lang="en-US" altLang="zh-CN" i="1" dirty="0"/>
              <a:t>P</a:t>
            </a:r>
          </a:p>
          <a:p>
            <a:pPr lvl="1">
              <a:lnSpc>
                <a:spcPct val="200000"/>
              </a:lnSpc>
              <a:buNone/>
            </a:pPr>
            <a:r>
              <a:rPr lang="zh-CN" altLang="en-US" dirty="0"/>
              <a:t>解：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r>
              <a:rPr lang="zh-CN" altLang="en-US" dirty="0"/>
              <a:t>       所以 </a:t>
            </a:r>
            <a:r>
              <a:rPr lang="en-US" altLang="zh-CN" dirty="0"/>
              <a:t>2P=(7, 12)</a:t>
            </a:r>
            <a:r>
              <a:rPr lang="zh-CN" altLang="en-US" dirty="0"/>
              <a:t>， 仍为 </a:t>
            </a:r>
            <a:r>
              <a:rPr lang="en-US" altLang="zh-CN" i="1" dirty="0"/>
              <a:t>E</a:t>
            </a:r>
            <a:r>
              <a:rPr lang="en-US" altLang="zh-CN" baseline="-25000" dirty="0"/>
              <a:t>23</a:t>
            </a:r>
            <a:r>
              <a:rPr lang="en-US" altLang="zh-CN" dirty="0"/>
              <a:t>(1, 1) </a:t>
            </a:r>
            <a:r>
              <a:rPr lang="zh-CN" altLang="en-US" dirty="0"/>
              <a:t>中的点。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739798"/>
              </p:ext>
            </p:extLst>
          </p:nvPr>
        </p:nvGraphicFramePr>
        <p:xfrm>
          <a:off x="1619250" y="3032125"/>
          <a:ext cx="65436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213000" imgH="419040" progId="Equation.3">
                  <p:embed/>
                </p:oleObj>
              </mc:Choice>
              <mc:Fallback>
                <p:oleObj name="公式" r:id="rId3" imgW="321300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032125"/>
                        <a:ext cx="654367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19672" y="4066490"/>
            <a:ext cx="5221359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6</a:t>
            </a:r>
            <a:r>
              <a:rPr lang="en-US" altLang="zh-CN" sz="2800" b="1" baseline="30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-3-3 (mod 23)=30 mod 23=7</a:t>
            </a:r>
            <a:endParaRPr lang="zh-CN" altLang="en-US" sz="2800" b="1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882938"/>
            <a:ext cx="6608854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baseline="-25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6×(3-7)-10 (mod 23)=-34 mod 23=12</a:t>
            </a:r>
            <a:endParaRPr lang="zh-CN" altLang="en-US" sz="2800" b="1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Group 124">
            <a:extLst>
              <a:ext uri="{FF2B5EF4-FFF2-40B4-BE49-F238E27FC236}">
                <a16:creationId xmlns:a16="http://schemas.microsoft.com/office/drawing/2014/main" id="{14F4DACC-9816-40C3-B2AD-95BBDF6F8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15156"/>
              </p:ext>
            </p:extLst>
          </p:nvPr>
        </p:nvGraphicFramePr>
        <p:xfrm>
          <a:off x="465926" y="4323477"/>
          <a:ext cx="8458200" cy="139255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46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(0, 1)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(0, 22)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(1, 7)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(1, 16)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(3, 10)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(3, 13)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(4, 0)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(5, 4)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(5, 19)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(6, 4)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(6, 19)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(7, 11)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(7, 12)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(9, 7)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(9, 16)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(11, 3)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(11,20)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(12, 4)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(12,19)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(13, 7)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(13,16)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(17, 3)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(17,20)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(18, 3)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(18,20)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(19, 5)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(19,18)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BDDCE351-7761-429B-8C1A-FD3535467F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038137"/>
              </p:ext>
            </p:extLst>
          </p:nvPr>
        </p:nvGraphicFramePr>
        <p:xfrm>
          <a:off x="2776089" y="684365"/>
          <a:ext cx="6367911" cy="157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40080" imgH="825480" progId="Equation.DSMT4">
                  <p:embed/>
                </p:oleObj>
              </mc:Choice>
              <mc:Fallback>
                <p:oleObj name="Equation" r:id="rId5" imgW="3340080" imgH="825480" progId="Equation.DSMT4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0AE7AFCF-FB7C-4EE8-9B45-F06579D88E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089" y="684365"/>
                        <a:ext cx="6367911" cy="157409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99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99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484784"/>
            <a:ext cx="8543292" cy="4824000"/>
          </a:xfrm>
        </p:spPr>
        <p:txBody>
          <a:bodyPr/>
          <a:lstStyle/>
          <a:p>
            <a:pPr marL="0" lv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加法运算</a:t>
            </a:r>
            <a:endParaRPr lang="en-US" altLang="zh-CN" dirty="0"/>
          </a:p>
          <a:p>
            <a:pPr marL="4500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课堂练习</a:t>
            </a:r>
            <a:r>
              <a:rPr lang="zh-CN" altLang="en-US" dirty="0"/>
              <a:t>：在 </a:t>
            </a:r>
            <a:r>
              <a:rPr lang="en-US" altLang="zh-CN" i="1" dirty="0"/>
              <a:t>E</a:t>
            </a:r>
            <a:r>
              <a:rPr lang="en-US" altLang="zh-CN" baseline="-25000" dirty="0"/>
              <a:t>23</a:t>
            </a:r>
            <a:r>
              <a:rPr lang="en-US" altLang="zh-CN" dirty="0"/>
              <a:t>(1,1) </a:t>
            </a:r>
            <a:r>
              <a:rPr lang="zh-CN" altLang="en-US" dirty="0"/>
              <a:t>中，</a:t>
            </a:r>
            <a:r>
              <a:rPr lang="en-US" altLang="zh-CN" i="1" dirty="0"/>
              <a:t>P</a:t>
            </a:r>
            <a:r>
              <a:rPr lang="en-US" altLang="zh-CN" dirty="0"/>
              <a:t>=(3,10)</a:t>
            </a:r>
            <a:r>
              <a:rPr lang="zh-CN" altLang="en-US" dirty="0"/>
              <a:t>，求 </a:t>
            </a:r>
            <a:r>
              <a:rPr lang="en-US" altLang="zh-C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zh-CN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</a:t>
            </a:r>
          </a:p>
          <a:p>
            <a:pPr lvl="1">
              <a:lnSpc>
                <a:spcPct val="200000"/>
              </a:lnSpc>
              <a:buNone/>
            </a:pPr>
            <a:r>
              <a:rPr lang="zh-CN" altLang="en-US" dirty="0"/>
              <a:t>解：</a:t>
            </a:r>
            <a:r>
              <a:rPr lang="en-US" altLang="zh-CN" dirty="0"/>
              <a:t>3</a:t>
            </a:r>
            <a:r>
              <a:rPr lang="en-US" altLang="zh-CN" i="1" dirty="0"/>
              <a:t>P</a:t>
            </a:r>
            <a:r>
              <a:rPr lang="en-US" altLang="zh-CN" dirty="0"/>
              <a:t>=</a:t>
            </a:r>
            <a:r>
              <a:rPr lang="en-US" altLang="zh-CN" i="1" dirty="0"/>
              <a:t>P</a:t>
            </a:r>
            <a:r>
              <a:rPr lang="en-US" altLang="zh-CN" dirty="0"/>
              <a:t>+</a:t>
            </a:r>
            <a:r>
              <a:rPr lang="en-US" altLang="zh-CN" i="1" dirty="0"/>
              <a:t>P</a:t>
            </a:r>
            <a:r>
              <a:rPr lang="en-US" altLang="zh-CN" dirty="0"/>
              <a:t>+</a:t>
            </a:r>
            <a:r>
              <a:rPr lang="en-US" altLang="zh-CN" i="1" dirty="0"/>
              <a:t>P</a:t>
            </a:r>
            <a:r>
              <a:rPr lang="en-US" altLang="zh-CN" dirty="0"/>
              <a:t>=</a:t>
            </a:r>
            <a:r>
              <a:rPr lang="en-US" altLang="zh-CN" i="1" dirty="0"/>
              <a:t>P</a:t>
            </a:r>
            <a:r>
              <a:rPr lang="en-US" altLang="zh-CN" dirty="0"/>
              <a:t>+2</a:t>
            </a:r>
            <a:r>
              <a:rPr lang="en-US" altLang="zh-CN" i="1" dirty="0"/>
              <a:t>P</a:t>
            </a:r>
            <a:r>
              <a:rPr lang="zh-CN" altLang="en-US" dirty="0"/>
              <a:t>，因为</a:t>
            </a:r>
            <a:r>
              <a:rPr lang="en-US" altLang="zh-CN" i="1" dirty="0"/>
              <a:t>P</a:t>
            </a:r>
            <a:r>
              <a:rPr lang="en-US" altLang="zh-CN" dirty="0"/>
              <a:t>=(3,10)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en-US" altLang="zh-CN" i="1" dirty="0"/>
              <a:t>P</a:t>
            </a:r>
            <a:r>
              <a:rPr lang="en-US" altLang="zh-CN" dirty="0"/>
              <a:t>=(7,12),</a:t>
            </a:r>
          </a:p>
          <a:p>
            <a:pPr lvl="1">
              <a:spcAft>
                <a:spcPts val="600"/>
              </a:spcAft>
              <a:buNone/>
            </a:pPr>
            <a:r>
              <a:rPr lang="zh-CN" altLang="en-US" dirty="0"/>
              <a:t>所以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r>
              <a:rPr lang="zh-CN" altLang="en-US" dirty="0"/>
              <a:t>故 </a:t>
            </a:r>
            <a:r>
              <a:rPr lang="en-US" altLang="zh-CN" dirty="0"/>
              <a:t>3</a:t>
            </a:r>
            <a:r>
              <a:rPr lang="en-US" altLang="zh-CN" i="1" dirty="0"/>
              <a:t>P</a:t>
            </a:r>
            <a:r>
              <a:rPr lang="en-US" altLang="zh-CN" dirty="0"/>
              <a:t>=(19, 5)</a:t>
            </a:r>
            <a:r>
              <a:rPr lang="zh-CN" altLang="en-US" dirty="0"/>
              <a:t>， 仍为 </a:t>
            </a:r>
            <a:r>
              <a:rPr lang="en-US" altLang="zh-CN" i="1" dirty="0"/>
              <a:t>E</a:t>
            </a:r>
            <a:r>
              <a:rPr lang="en-US" altLang="zh-CN" baseline="-25000" dirty="0"/>
              <a:t>23</a:t>
            </a:r>
            <a:r>
              <a:rPr lang="en-US" altLang="zh-CN" dirty="0"/>
              <a:t>(1, 1) </a:t>
            </a:r>
            <a:r>
              <a:rPr lang="zh-CN" altLang="en-US" dirty="0"/>
              <a:t>中的点。</a:t>
            </a: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8085345A-C80B-4202-8292-46948F4231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274701"/>
              </p:ext>
            </p:extLst>
          </p:nvPr>
        </p:nvGraphicFramePr>
        <p:xfrm>
          <a:off x="1907704" y="3738585"/>
          <a:ext cx="6846888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66880" imgH="355320" progId="Equation.DSMT4">
                  <p:embed/>
                </p:oleObj>
              </mc:Choice>
              <mc:Fallback>
                <p:oleObj name="Equation" r:id="rId3" imgW="2666880" imgH="355320" progId="Equation.DSMT4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738585"/>
                        <a:ext cx="6846888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D41604F3-5FD8-4886-B943-9B00C25FCA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629584"/>
              </p:ext>
            </p:extLst>
          </p:nvPr>
        </p:nvGraphicFramePr>
        <p:xfrm>
          <a:off x="1894488" y="4565462"/>
          <a:ext cx="625951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38280" imgH="215640" progId="Equation.DSMT4">
                  <p:embed/>
                </p:oleObj>
              </mc:Choice>
              <mc:Fallback>
                <p:oleObj name="Equation" r:id="rId5" imgW="2438280" imgH="215640" progId="Equation.DSMT4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8085345A-C80B-4202-8292-46948F4231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4488" y="4565462"/>
                        <a:ext cx="6259513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ADB8B259-4A9E-4E53-9AAA-1952D5EC36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551155"/>
              </p:ext>
            </p:extLst>
          </p:nvPr>
        </p:nvGraphicFramePr>
        <p:xfrm>
          <a:off x="1894488" y="5191507"/>
          <a:ext cx="70739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55800" imgH="203040" progId="Equation.DSMT4">
                  <p:embed/>
                </p:oleObj>
              </mc:Choice>
              <mc:Fallback>
                <p:oleObj name="Equation" r:id="rId7" imgW="2755800" imgH="203040" progId="Equation.DSMT4">
                  <p:embed/>
                  <p:pic>
                    <p:nvPicPr>
                      <p:cNvPr id="12" name="Object 4">
                        <a:extLst>
                          <a:ext uri="{FF2B5EF4-FFF2-40B4-BE49-F238E27FC236}">
                            <a16:creationId xmlns:a16="http://schemas.microsoft.com/office/drawing/2014/main" id="{D41604F3-5FD8-4886-B943-9B00C25FCA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4488" y="5191507"/>
                        <a:ext cx="70739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Group 124">
            <a:extLst>
              <a:ext uri="{FF2B5EF4-FFF2-40B4-BE49-F238E27FC236}">
                <a16:creationId xmlns:a16="http://schemas.microsoft.com/office/drawing/2014/main" id="{D5806DBC-3696-4E04-86C0-0F2480A47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33919"/>
              </p:ext>
            </p:extLst>
          </p:nvPr>
        </p:nvGraphicFramePr>
        <p:xfrm>
          <a:off x="465926" y="4323477"/>
          <a:ext cx="8458200" cy="139255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46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(0, 1)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(0, 22)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(1, 7)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(1, 16)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(3, 10)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(3, 13)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(4, 0)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(5, 4)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(5, 19)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(6, 4)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(6, 19)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(7, 11)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(7, 12)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(9, 7)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(9, 16)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(11, 3)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(11,20)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(12, 4)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(12,19)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(13, 7)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(13,16)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(17, 3)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(17,20)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(18, 3)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(18,20)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(19, 5)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(19,18)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02307A47-7324-4774-BF9C-F4413AAAE1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106893"/>
              </p:ext>
            </p:extLst>
          </p:nvPr>
        </p:nvGraphicFramePr>
        <p:xfrm>
          <a:off x="2776089" y="728700"/>
          <a:ext cx="6367911" cy="157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40080" imgH="825480" progId="Equation.DSMT4">
                  <p:embed/>
                </p:oleObj>
              </mc:Choice>
              <mc:Fallback>
                <p:oleObj name="Equation" r:id="rId9" imgW="3340080" imgH="825480" progId="Equation.DSMT4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BDDCE351-7761-429B-8C1A-FD3535467F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089" y="728700"/>
                        <a:ext cx="6367911" cy="157409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312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9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9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9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484784"/>
            <a:ext cx="8543292" cy="4824000"/>
          </a:xfrm>
        </p:spPr>
        <p:txBody>
          <a:bodyPr/>
          <a:lstStyle/>
          <a:p>
            <a:pPr marL="0" lv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加法运算</a:t>
            </a:r>
            <a:endParaRPr lang="en-US" altLang="zh-CN" dirty="0"/>
          </a:p>
          <a:p>
            <a:pPr marL="4500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课堂练习</a:t>
            </a:r>
            <a:r>
              <a:rPr lang="zh-CN" altLang="en-US" dirty="0"/>
              <a:t>：在 </a:t>
            </a:r>
            <a:r>
              <a:rPr lang="en-US" altLang="zh-CN" i="1" dirty="0"/>
              <a:t>E</a:t>
            </a:r>
            <a:r>
              <a:rPr lang="en-US" altLang="zh-CN" baseline="-25000" dirty="0"/>
              <a:t>23</a:t>
            </a:r>
            <a:r>
              <a:rPr lang="en-US" altLang="zh-CN" dirty="0"/>
              <a:t>(1,1) </a:t>
            </a:r>
            <a:r>
              <a:rPr lang="zh-CN" altLang="en-US" dirty="0"/>
              <a:t>中，</a:t>
            </a:r>
            <a:r>
              <a:rPr lang="en-US" altLang="zh-CN" i="1" dirty="0"/>
              <a:t>P</a:t>
            </a:r>
            <a:r>
              <a:rPr lang="en-US" altLang="zh-CN" dirty="0"/>
              <a:t>=(3,10)</a:t>
            </a:r>
            <a:r>
              <a:rPr lang="zh-CN" altLang="en-US" dirty="0"/>
              <a:t>，求 </a:t>
            </a:r>
            <a:r>
              <a:rPr lang="en-US" altLang="zh-C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zh-CN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</a:t>
            </a:r>
          </a:p>
          <a:p>
            <a:pPr lvl="1">
              <a:lnSpc>
                <a:spcPct val="200000"/>
              </a:lnSpc>
              <a:buNone/>
            </a:pPr>
            <a:r>
              <a:rPr lang="zh-CN" altLang="en-US" dirty="0"/>
              <a:t>解：</a:t>
            </a:r>
            <a:r>
              <a:rPr lang="en-US" altLang="zh-CN" dirty="0"/>
              <a:t>4</a:t>
            </a:r>
            <a:r>
              <a:rPr lang="en-US" altLang="zh-CN" i="1" dirty="0"/>
              <a:t>P</a:t>
            </a:r>
            <a:r>
              <a:rPr lang="en-US" altLang="zh-CN" dirty="0"/>
              <a:t>=</a:t>
            </a:r>
            <a:r>
              <a:rPr lang="en-US" altLang="zh-CN" i="1" dirty="0"/>
              <a:t>P</a:t>
            </a:r>
            <a:r>
              <a:rPr lang="en-US" altLang="zh-CN" dirty="0"/>
              <a:t>+3</a:t>
            </a:r>
            <a:r>
              <a:rPr lang="en-US" altLang="zh-CN" i="1" dirty="0"/>
              <a:t>P</a:t>
            </a:r>
            <a:r>
              <a:rPr lang="en-US" altLang="zh-CN" dirty="0"/>
              <a:t>=2</a:t>
            </a:r>
            <a:r>
              <a:rPr lang="en-US" altLang="zh-CN" i="1" dirty="0"/>
              <a:t>P</a:t>
            </a:r>
            <a:r>
              <a:rPr lang="en-US" altLang="zh-CN" dirty="0"/>
              <a:t>+2</a:t>
            </a:r>
            <a:r>
              <a:rPr lang="en-US" altLang="zh-CN" i="1" dirty="0"/>
              <a:t>P</a:t>
            </a:r>
            <a:r>
              <a:rPr lang="zh-CN" altLang="en-US" dirty="0"/>
              <a:t>，因为</a:t>
            </a:r>
            <a:r>
              <a:rPr lang="en-US" altLang="zh-CN" dirty="0"/>
              <a:t>2</a:t>
            </a:r>
            <a:r>
              <a:rPr lang="en-US" altLang="zh-CN" i="1" dirty="0"/>
              <a:t>P</a:t>
            </a:r>
            <a:r>
              <a:rPr lang="en-US" altLang="zh-CN" dirty="0"/>
              <a:t>=(7,12),</a:t>
            </a:r>
          </a:p>
          <a:p>
            <a:pPr lvl="1">
              <a:spcAft>
                <a:spcPts val="600"/>
              </a:spcAft>
              <a:buNone/>
            </a:pPr>
            <a:r>
              <a:rPr lang="zh-CN" altLang="en-US" dirty="0"/>
              <a:t>所以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r>
              <a:rPr lang="zh-CN" altLang="en-US" dirty="0"/>
              <a:t>故 </a:t>
            </a:r>
            <a:r>
              <a:rPr lang="en-US" altLang="zh-CN" dirty="0"/>
              <a:t>4</a:t>
            </a:r>
            <a:r>
              <a:rPr lang="en-US" altLang="zh-CN" i="1" dirty="0"/>
              <a:t>P</a:t>
            </a:r>
            <a:r>
              <a:rPr lang="en-US" altLang="zh-CN" dirty="0"/>
              <a:t>=(17, 3)</a:t>
            </a:r>
            <a:r>
              <a:rPr lang="zh-CN" altLang="en-US" dirty="0"/>
              <a:t>， 仍为 </a:t>
            </a:r>
            <a:r>
              <a:rPr lang="en-US" altLang="zh-CN" i="1" dirty="0"/>
              <a:t>E</a:t>
            </a:r>
            <a:r>
              <a:rPr lang="en-US" altLang="zh-CN" baseline="-25000" dirty="0"/>
              <a:t>23</a:t>
            </a:r>
            <a:r>
              <a:rPr lang="en-US" altLang="zh-CN" dirty="0"/>
              <a:t>(1, 1) </a:t>
            </a:r>
            <a:r>
              <a:rPr lang="zh-CN" altLang="en-US" dirty="0"/>
              <a:t>中的点。</a:t>
            </a: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8085345A-C80B-4202-8292-46948F4231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853881"/>
              </p:ext>
            </p:extLst>
          </p:nvPr>
        </p:nvGraphicFramePr>
        <p:xfrm>
          <a:off x="1649219" y="3686367"/>
          <a:ext cx="75644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46240" imgH="380880" progId="Equation.DSMT4">
                  <p:embed/>
                </p:oleObj>
              </mc:Choice>
              <mc:Fallback>
                <p:oleObj name="Equation" r:id="rId3" imgW="2946240" imgH="380880" progId="Equation.DSMT4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8085345A-C80B-4202-8292-46948F4231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219" y="3686367"/>
                        <a:ext cx="756443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D41604F3-5FD8-4886-B943-9B00C25FCA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679180"/>
              </p:ext>
            </p:extLst>
          </p:nvPr>
        </p:nvGraphicFramePr>
        <p:xfrm>
          <a:off x="1974850" y="4541838"/>
          <a:ext cx="60960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74560" imgH="215640" progId="Equation.DSMT4">
                  <p:embed/>
                </p:oleObj>
              </mc:Choice>
              <mc:Fallback>
                <p:oleObj name="Equation" r:id="rId5" imgW="2374560" imgH="215640" progId="Equation.DSMT4">
                  <p:embed/>
                  <p:pic>
                    <p:nvPicPr>
                      <p:cNvPr id="12" name="Object 4">
                        <a:extLst>
                          <a:ext uri="{FF2B5EF4-FFF2-40B4-BE49-F238E27FC236}">
                            <a16:creationId xmlns:a16="http://schemas.microsoft.com/office/drawing/2014/main" id="{D41604F3-5FD8-4886-B943-9B00C25FCA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4541838"/>
                        <a:ext cx="60960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ADB8B259-4A9E-4E53-9AAA-1952D5EC36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762824"/>
              </p:ext>
            </p:extLst>
          </p:nvPr>
        </p:nvGraphicFramePr>
        <p:xfrm>
          <a:off x="1894488" y="5191507"/>
          <a:ext cx="70739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55800" imgH="203040" progId="Equation.DSMT4">
                  <p:embed/>
                </p:oleObj>
              </mc:Choice>
              <mc:Fallback>
                <p:oleObj name="Equation" r:id="rId7" imgW="2755800" imgH="203040" progId="Equation.DSMT4">
                  <p:embed/>
                  <p:pic>
                    <p:nvPicPr>
                      <p:cNvPr id="13" name="Object 4">
                        <a:extLst>
                          <a:ext uri="{FF2B5EF4-FFF2-40B4-BE49-F238E27FC236}">
                            <a16:creationId xmlns:a16="http://schemas.microsoft.com/office/drawing/2014/main" id="{ADB8B259-4A9E-4E53-9AAA-1952D5EC36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4488" y="5191507"/>
                        <a:ext cx="70739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roup 124">
            <a:extLst>
              <a:ext uri="{FF2B5EF4-FFF2-40B4-BE49-F238E27FC236}">
                <a16:creationId xmlns:a16="http://schemas.microsoft.com/office/drawing/2014/main" id="{1FD3A4A8-23AE-4308-B0DE-BF91DC77D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374757"/>
              </p:ext>
            </p:extLst>
          </p:nvPr>
        </p:nvGraphicFramePr>
        <p:xfrm>
          <a:off x="465926" y="4323477"/>
          <a:ext cx="8458200" cy="139255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46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(0, 1)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(0, 22)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(1, 7)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(1, 16)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(3, 10)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(3, 13)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(4, 0)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(5, 4)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(5, 19)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(6, 4)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(6, 19)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(7, 11)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(7, 12)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(9, 7)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(9, 16)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(11, 3)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(11,20)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(12, 4)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(12,19)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(13, 7)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(13,16)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(17, 3)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(17,20)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(18, 3)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(18,20)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(19, 5)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(19,18)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244C53FA-BD6B-42A5-9BD0-55C39F10BD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43108"/>
              </p:ext>
            </p:extLst>
          </p:nvPr>
        </p:nvGraphicFramePr>
        <p:xfrm>
          <a:off x="2776089" y="684365"/>
          <a:ext cx="6367911" cy="157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40080" imgH="825480" progId="Equation.DSMT4">
                  <p:embed/>
                </p:oleObj>
              </mc:Choice>
              <mc:Fallback>
                <p:oleObj name="Equation" r:id="rId9" imgW="3340080" imgH="825480" progId="Equation.DSMT4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BDDCE351-7761-429B-8C1A-FD3535467F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089" y="684365"/>
                        <a:ext cx="6367911" cy="157409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477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9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9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9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"/>
          <p:cNvSpPr txBox="1">
            <a:spLocks noRot="1" noChangeArrowheads="1"/>
          </p:cNvSpPr>
          <p:nvPr/>
        </p:nvSpPr>
        <p:spPr>
          <a:xfrm>
            <a:off x="457200" y="941212"/>
            <a:ext cx="8229600" cy="482400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90000"/>
              <a:tabLst/>
              <a:defRPr/>
            </a:pPr>
            <a:endParaRPr lang="en-US" altLang="zh-CN" sz="2800" b="1" kern="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6492" y="3314557"/>
            <a:ext cx="2008215" cy="107721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4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公钥密码</a:t>
            </a:r>
            <a:endParaRPr lang="en-US" altLang="zh-CN" b="1" dirty="0">
              <a:solidFill>
                <a:schemeClr val="accent4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b="1" dirty="0">
                <a:solidFill>
                  <a:schemeClr val="accent4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算法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30557" y="1707985"/>
            <a:ext cx="2665449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4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基于大数因式分解的算法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67069" y="3375545"/>
            <a:ext cx="2628937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基于离散对数的算法</a:t>
            </a:r>
            <a:endParaRPr lang="zh-CN" altLang="en-US" sz="2800" b="1" dirty="0">
              <a:solidFill>
                <a:schemeClr val="accent4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03583" y="5055143"/>
            <a:ext cx="2592424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4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基于椭圆曲线的算法</a:t>
            </a:r>
          </a:p>
        </p:txBody>
      </p:sp>
      <p:cxnSp>
        <p:nvCxnSpPr>
          <p:cNvPr id="18" name="直接箭头连接符 17"/>
          <p:cNvCxnSpPr>
            <a:stCxn id="12" idx="3"/>
            <a:endCxn id="13" idx="1"/>
          </p:cNvCxnSpPr>
          <p:nvPr/>
        </p:nvCxnSpPr>
        <p:spPr>
          <a:xfrm flipV="1">
            <a:off x="2344707" y="2185039"/>
            <a:ext cx="985850" cy="1668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3"/>
            <a:endCxn id="15" idx="1"/>
          </p:cNvCxnSpPr>
          <p:nvPr/>
        </p:nvCxnSpPr>
        <p:spPr>
          <a:xfrm flipV="1">
            <a:off x="2344707" y="3852599"/>
            <a:ext cx="1022362" cy="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3"/>
            <a:endCxn id="17" idx="1"/>
          </p:cNvCxnSpPr>
          <p:nvPr/>
        </p:nvCxnSpPr>
        <p:spPr>
          <a:xfrm>
            <a:off x="2344707" y="3853166"/>
            <a:ext cx="1058876" cy="1679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右箭头 46"/>
          <p:cNvSpPr/>
          <p:nvPr/>
        </p:nvSpPr>
        <p:spPr>
          <a:xfrm>
            <a:off x="5996007" y="2109628"/>
            <a:ext cx="730260" cy="219078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726267" y="1927063"/>
            <a:ext cx="2263806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RSA</a:t>
            </a:r>
            <a:r>
              <a:rPr lang="zh-CN" altLang="en-US" sz="2800" b="1" dirty="0">
                <a:solidFill>
                  <a:schemeClr val="accent4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算法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26267" y="3570148"/>
            <a:ext cx="2263806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ElGamal</a:t>
            </a:r>
            <a:r>
              <a:rPr lang="zh-CN" altLang="en-US" sz="2800" b="1" dirty="0">
                <a:solidFill>
                  <a:schemeClr val="accent4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算法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26267" y="5067181"/>
            <a:ext cx="2263806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ECC</a:t>
            </a:r>
            <a:r>
              <a:rPr lang="zh-CN" altLang="en-US" sz="2800" b="1" dirty="0">
                <a:solidFill>
                  <a:schemeClr val="accent4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算法</a:t>
            </a:r>
            <a:endParaRPr lang="en-US" altLang="zh-CN" sz="2800" b="1" dirty="0">
              <a:solidFill>
                <a:schemeClr val="accent4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SM2</a:t>
            </a:r>
            <a:r>
              <a:rPr lang="zh-CN" altLang="en-US" sz="2800" b="1" dirty="0">
                <a:solidFill>
                  <a:schemeClr val="accent4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算法</a:t>
            </a:r>
          </a:p>
        </p:txBody>
      </p:sp>
      <p:sp>
        <p:nvSpPr>
          <p:cNvPr id="57" name="右箭头 56"/>
          <p:cNvSpPr/>
          <p:nvPr/>
        </p:nvSpPr>
        <p:spPr>
          <a:xfrm>
            <a:off x="5996007" y="3752713"/>
            <a:ext cx="730260" cy="219078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箭头 57"/>
          <p:cNvSpPr/>
          <p:nvPr/>
        </p:nvSpPr>
        <p:spPr>
          <a:xfrm>
            <a:off x="5996007" y="5505337"/>
            <a:ext cx="730260" cy="219078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491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491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0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491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7" grpId="0" build="allAtOnce" animBg="1"/>
      <p:bldP spid="47" grpId="0" animBg="1"/>
      <p:bldP spid="51" grpId="0" animBg="1"/>
      <p:bldP spid="54" grpId="0" animBg="1"/>
      <p:bldP spid="56" grpId="0" build="allAtOnce" animBg="1"/>
      <p:bldP spid="57" grpId="0" animBg="1"/>
      <p:bldP spid="5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484784"/>
            <a:ext cx="8021691" cy="4824000"/>
          </a:xfrm>
        </p:spPr>
        <p:txBody>
          <a:bodyPr/>
          <a:lstStyle/>
          <a:p>
            <a:pPr marL="0" lv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椭圆曲线的阶</a:t>
            </a:r>
            <a:endParaRPr lang="en-US" altLang="zh-CN" dirty="0"/>
          </a:p>
          <a:p>
            <a:pPr lvl="1"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椭圆曲线上元素的个数，如</a:t>
            </a:r>
            <a:r>
              <a:rPr lang="en-US" altLang="zh-CN" dirty="0"/>
              <a:t>|</a:t>
            </a:r>
            <a:r>
              <a:rPr lang="en-US" altLang="zh-CN" i="1" dirty="0"/>
              <a:t>E</a:t>
            </a:r>
            <a:r>
              <a:rPr lang="en-US" altLang="zh-CN" baseline="-25000" dirty="0"/>
              <a:t>23</a:t>
            </a:r>
            <a:r>
              <a:rPr lang="en-US" altLang="zh-CN" dirty="0"/>
              <a:t>(1,1)|=28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4" name="Group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38992"/>
              </p:ext>
            </p:extLst>
          </p:nvPr>
        </p:nvGraphicFramePr>
        <p:xfrm>
          <a:off x="349308" y="3278205"/>
          <a:ext cx="8458200" cy="139255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46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(0, 1)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(0, 22)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(1, 7)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(1, 16)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(3, 10)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(3, 13)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(4, 0)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(5, 4)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(5, 19)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(6, 4)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(6, 19)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(7, 11)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(7, 12)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(9, 7)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(9, 16)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(11, 3)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(11,20)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(12, 4)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(12,19)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(13, 7)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(13,16)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(17, 3)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(17,20)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(18, 3)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(18,20)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(19, 5)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(19,18)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67071" y="5066775"/>
            <a:ext cx="2300319" cy="584775"/>
          </a:xfrm>
          <a:prstGeom prst="rect">
            <a:avLst/>
          </a:prstGeom>
          <a:solidFill>
            <a:srgbClr val="5A88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无穷远点</a:t>
            </a:r>
            <a:r>
              <a:rPr lang="en-US" altLang="zh-CN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</a:t>
            </a:r>
            <a:endParaRPr lang="zh-CN" altLang="en-US" b="1" i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484784"/>
            <a:ext cx="8867328" cy="4824000"/>
          </a:xfrm>
        </p:spPr>
        <p:txBody>
          <a:bodyPr/>
          <a:lstStyle/>
          <a:p>
            <a:pPr marL="0" lv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4. </a:t>
            </a:r>
            <a:r>
              <a:rPr lang="zh-CN" altLang="en-US" dirty="0">
                <a:solidFill>
                  <a:srgbClr val="FF0000"/>
                </a:solidFill>
              </a:rPr>
              <a:t>椭圆曲线上元素的阶</a:t>
            </a:r>
            <a:endParaRPr lang="en-US" altLang="zh-CN" dirty="0"/>
          </a:p>
          <a:p>
            <a:pPr lvl="1"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设</a:t>
            </a:r>
            <a:r>
              <a:rPr lang="en-US" altLang="zh-CN" i="1" dirty="0"/>
              <a:t> E</a:t>
            </a:r>
            <a:r>
              <a:rPr lang="en-US" altLang="zh-CN" i="1" baseline="-25000" dirty="0"/>
              <a:t>p</a:t>
            </a:r>
            <a:r>
              <a:rPr lang="en-US" altLang="zh-CN" dirty="0"/>
              <a:t>(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)</a:t>
            </a:r>
            <a:r>
              <a:rPr lang="zh-CN" altLang="en-US" dirty="0"/>
              <a:t>是有限域</a:t>
            </a:r>
            <a:r>
              <a:rPr lang="en-US" i="1" dirty="0" err="1"/>
              <a:t>F</a:t>
            </a:r>
            <a:r>
              <a:rPr lang="en-US" i="1" baseline="-25000" dirty="0" err="1"/>
              <a:t>p</a:t>
            </a:r>
            <a:r>
              <a:rPr lang="zh-CN" altLang="en-US" dirty="0"/>
              <a:t>上的椭圆曲线，</a:t>
            </a:r>
            <a:r>
              <a:rPr lang="en-US" altLang="zh-CN" i="1" dirty="0" err="1"/>
              <a:t>P</a:t>
            </a:r>
            <a:r>
              <a:rPr lang="en-US" altLang="zh-CN" dirty="0" err="1"/>
              <a:t>∈</a:t>
            </a:r>
            <a:r>
              <a:rPr lang="en-US" altLang="zh-CN" i="1" dirty="0" err="1"/>
              <a:t>E</a:t>
            </a:r>
            <a:r>
              <a:rPr lang="en-US" altLang="zh-CN" i="1" baseline="-25000" dirty="0" err="1"/>
              <a:t>p</a:t>
            </a:r>
            <a:r>
              <a:rPr lang="en-US" altLang="zh-CN" dirty="0"/>
              <a:t>(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)</a:t>
            </a:r>
            <a:r>
              <a:rPr lang="zh-CN" altLang="en-US" dirty="0"/>
              <a:t>，称满足</a:t>
            </a:r>
            <a:r>
              <a:rPr lang="en-US" altLang="zh-CN" i="1" dirty="0" err="1"/>
              <a:t>nP</a:t>
            </a:r>
            <a:r>
              <a:rPr lang="en-US" altLang="zh-CN" dirty="0"/>
              <a:t>=</a:t>
            </a:r>
            <a:r>
              <a:rPr lang="en-US" altLang="zh-CN" i="1" dirty="0"/>
              <a:t>O</a:t>
            </a:r>
            <a:r>
              <a:rPr lang="zh-CN" altLang="en-US" dirty="0"/>
              <a:t>的最小整数</a:t>
            </a:r>
            <a:r>
              <a:rPr lang="en-US" altLang="zh-CN" i="1" dirty="0"/>
              <a:t>n</a:t>
            </a:r>
            <a:r>
              <a:rPr lang="zh-CN" altLang="en-US" dirty="0"/>
              <a:t>为元素</a:t>
            </a:r>
            <a:r>
              <a:rPr lang="en-US" altLang="zh-CN" i="1" dirty="0"/>
              <a:t>P</a:t>
            </a:r>
            <a:r>
              <a:rPr lang="zh-CN" altLang="en-US" dirty="0"/>
              <a:t>的阶，记为</a:t>
            </a:r>
            <a:r>
              <a:rPr lang="en-US" altLang="zh-CN" dirty="0" err="1"/>
              <a:t>ord</a:t>
            </a:r>
            <a:r>
              <a:rPr lang="en-US" altLang="zh-CN" dirty="0"/>
              <a:t>(</a:t>
            </a:r>
            <a:r>
              <a:rPr lang="en-US" altLang="zh-CN" i="1" dirty="0"/>
              <a:t>P</a:t>
            </a:r>
            <a:r>
              <a:rPr lang="en-US" altLang="zh-CN" dirty="0"/>
              <a:t>)</a:t>
            </a:r>
            <a:r>
              <a:rPr lang="zh-CN" altLang="en-US" dirty="0"/>
              <a:t>，它是</a:t>
            </a:r>
            <a:r>
              <a:rPr lang="en-US" altLang="zh-CN" dirty="0"/>
              <a:t>|</a:t>
            </a:r>
            <a:r>
              <a:rPr lang="en-US" altLang="zh-CN" i="1" dirty="0"/>
              <a:t> E</a:t>
            </a:r>
            <a:r>
              <a:rPr lang="en-US" altLang="zh-CN" i="1" baseline="-25000" dirty="0"/>
              <a:t>p</a:t>
            </a:r>
            <a:r>
              <a:rPr lang="en-US" altLang="zh-CN" dirty="0"/>
              <a:t>(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) |</a:t>
            </a:r>
            <a:r>
              <a:rPr lang="zh-CN" altLang="en-US" dirty="0"/>
              <a:t>的因数。</a:t>
            </a:r>
            <a:endParaRPr lang="en-US" altLang="zh-CN" i="1" dirty="0"/>
          </a:p>
          <a:p>
            <a:pPr lvl="1"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G={</a:t>
            </a:r>
            <a:r>
              <a:rPr lang="en-US" altLang="zh-CN" i="1" dirty="0" err="1"/>
              <a:t>nP</a:t>
            </a:r>
            <a:r>
              <a:rPr lang="en-US" altLang="zh-CN" dirty="0"/>
              <a:t>|</a:t>
            </a:r>
            <a:r>
              <a:rPr lang="en-US" altLang="zh-CN" i="1" dirty="0"/>
              <a:t> </a:t>
            </a:r>
            <a:r>
              <a:rPr lang="en-US" altLang="zh-CN" i="1" dirty="0" err="1"/>
              <a:t>P</a:t>
            </a:r>
            <a:r>
              <a:rPr lang="en-US" altLang="zh-CN" dirty="0" err="1"/>
              <a:t>∈</a:t>
            </a:r>
            <a:r>
              <a:rPr lang="en-US" altLang="zh-CN" i="1" dirty="0" err="1"/>
              <a:t>E</a:t>
            </a:r>
            <a:r>
              <a:rPr lang="en-US" altLang="zh-CN" i="1" baseline="-25000" dirty="0" err="1"/>
              <a:t>p</a:t>
            </a:r>
            <a:r>
              <a:rPr lang="en-US" altLang="zh-CN" dirty="0"/>
              <a:t>(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), 0&lt;</a:t>
            </a:r>
            <a:r>
              <a:rPr lang="en-US" altLang="zh-CN" i="1" dirty="0"/>
              <a:t>n</a:t>
            </a:r>
            <a:r>
              <a:rPr lang="en-US" altLang="zh-CN" dirty="0"/>
              <a:t> ≤</a:t>
            </a:r>
            <a:r>
              <a:rPr lang="en-US" altLang="zh-CN" dirty="0" err="1"/>
              <a:t>ord</a:t>
            </a:r>
            <a:r>
              <a:rPr lang="en-US" altLang="zh-CN" dirty="0"/>
              <a:t>(</a:t>
            </a:r>
            <a:r>
              <a:rPr lang="en-US" altLang="zh-CN" i="1" dirty="0"/>
              <a:t>P</a:t>
            </a:r>
            <a:r>
              <a:rPr lang="en-US" altLang="zh-CN" dirty="0"/>
              <a:t>)}</a:t>
            </a:r>
            <a:r>
              <a:rPr lang="zh-CN" altLang="en-US" dirty="0"/>
              <a:t>是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p</a:t>
            </a:r>
            <a:r>
              <a:rPr lang="en-US" altLang="zh-CN" dirty="0"/>
              <a:t>(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)</a:t>
            </a:r>
            <a:r>
              <a:rPr lang="zh-CN" altLang="en-US" dirty="0"/>
              <a:t>的子群，并称</a:t>
            </a:r>
            <a:r>
              <a:rPr lang="en-US" altLang="zh-CN" dirty="0"/>
              <a:t>G</a:t>
            </a:r>
            <a:r>
              <a:rPr lang="zh-CN" altLang="en-US" dirty="0"/>
              <a:t>是由元素</a:t>
            </a:r>
            <a:r>
              <a:rPr lang="en-US" altLang="zh-CN" i="1" dirty="0"/>
              <a:t>P</a:t>
            </a:r>
            <a:r>
              <a:rPr lang="zh-CN" altLang="en-US" dirty="0"/>
              <a:t>生成的，</a:t>
            </a:r>
            <a:r>
              <a:rPr lang="en-US" altLang="zh-CN" i="1" dirty="0"/>
              <a:t>P</a:t>
            </a:r>
            <a:r>
              <a:rPr lang="zh-CN" altLang="en-US" dirty="0"/>
              <a:t>为群</a:t>
            </a:r>
            <a:r>
              <a:rPr lang="en-US" altLang="zh-CN" dirty="0"/>
              <a:t>G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生成元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4" name="Picture 4" descr="离散对数之模19">
            <a:extLst>
              <a:ext uri="{FF2B5EF4-FFF2-40B4-BE49-F238E27FC236}">
                <a16:creationId xmlns:a16="http://schemas.microsoft.com/office/drawing/2014/main" id="{712B5685-2FCA-4F21-8FC7-9DC1959D6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椭圆曲线上点的阶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00" y="956874"/>
            <a:ext cx="7267822" cy="553921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484784"/>
            <a:ext cx="8229600" cy="482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考虑方程 </a:t>
            </a:r>
            <a:r>
              <a:rPr lang="en-US" altLang="zh-CN" i="1" dirty="0"/>
              <a:t>P</a:t>
            </a:r>
            <a:r>
              <a:rPr lang="en-US" altLang="zh-CN" dirty="0"/>
              <a:t> = </a:t>
            </a:r>
            <a:r>
              <a:rPr lang="en-US" altLang="zh-CN" i="1" dirty="0" err="1"/>
              <a:t>kG</a:t>
            </a:r>
            <a:r>
              <a:rPr lang="zh-CN" altLang="en-US" dirty="0"/>
              <a:t>，其中</a:t>
            </a:r>
            <a:r>
              <a:rPr lang="en-US" altLang="zh-CN" i="1" dirty="0"/>
              <a:t>k</a:t>
            </a:r>
            <a:r>
              <a:rPr lang="en-US" altLang="zh-CN" dirty="0"/>
              <a:t>&lt;</a:t>
            </a:r>
            <a:r>
              <a:rPr lang="en-US" altLang="zh-CN" i="1" dirty="0"/>
              <a:t>n</a:t>
            </a:r>
            <a:endParaRPr lang="zh-CN" altLang="en-US" dirty="0"/>
          </a:p>
          <a:p>
            <a:pPr lvl="1">
              <a:lnSpc>
                <a:spcPct val="150000"/>
              </a:lnSpc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en-US" altLang="zh-CN" i="1" dirty="0"/>
              <a:t>k</a:t>
            </a:r>
            <a:r>
              <a:rPr lang="en-US" altLang="zh-CN" dirty="0"/>
              <a:t> , </a:t>
            </a:r>
            <a:r>
              <a:rPr lang="zh-CN" altLang="en-US" dirty="0"/>
              <a:t> </a:t>
            </a:r>
            <a:r>
              <a:rPr lang="en-US" altLang="zh-CN" i="1" dirty="0"/>
              <a:t>G </a:t>
            </a:r>
            <a:r>
              <a:rPr lang="en-US" altLang="zh-CN" dirty="0">
                <a:solidFill>
                  <a:srgbClr val="00FF00"/>
                </a:solidFill>
                <a:sym typeface="Wingdings" pitchFamily="2" charset="2"/>
              </a:rPr>
              <a:t>              </a:t>
            </a:r>
            <a:r>
              <a:rPr lang="en-US" altLang="zh-CN" dirty="0">
                <a:sym typeface="Wingdings" pitchFamily="2" charset="2"/>
              </a:rPr>
              <a:t> </a:t>
            </a:r>
            <a:r>
              <a:rPr lang="zh-CN" altLang="en-US" dirty="0"/>
              <a:t> </a:t>
            </a:r>
            <a:r>
              <a:rPr lang="en-US" altLang="zh-CN" i="1" dirty="0"/>
              <a:t>P</a:t>
            </a:r>
            <a:r>
              <a:rPr lang="zh-CN" altLang="en-US" dirty="0"/>
              <a:t>    计算上可行</a:t>
            </a:r>
          </a:p>
          <a:p>
            <a:pPr lvl="1">
              <a:lnSpc>
                <a:spcPct val="150000"/>
              </a:lnSpc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en-US" altLang="zh-CN" i="1" dirty="0"/>
              <a:t>P</a:t>
            </a:r>
            <a:r>
              <a:rPr lang="en-US" altLang="zh-CN" dirty="0"/>
              <a:t> , </a:t>
            </a:r>
            <a:r>
              <a:rPr lang="en-US" altLang="zh-CN" i="1" dirty="0"/>
              <a:t>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     </a:t>
            </a:r>
            <a:r>
              <a:rPr lang="zh-CN" altLang="en-US" dirty="0"/>
              <a:t>            </a:t>
            </a:r>
            <a:r>
              <a:rPr lang="en-US" altLang="zh-CN" i="1" dirty="0"/>
              <a:t>k</a:t>
            </a:r>
            <a:r>
              <a:rPr lang="zh-CN" altLang="en-US" dirty="0"/>
              <a:t>    计算上不可行</a:t>
            </a:r>
            <a:endParaRPr lang="en-US" altLang="zh-CN" dirty="0"/>
          </a:p>
          <a:p>
            <a:pPr lvl="0">
              <a:lnSpc>
                <a:spcPct val="150000"/>
              </a:lnSpc>
              <a:buClr>
                <a:srgbClr val="86D1EC"/>
              </a:buClr>
            </a:pPr>
            <a:r>
              <a:rPr lang="zh-CN" altLang="en-US" dirty="0">
                <a:solidFill>
                  <a:srgbClr val="DADADA">
                    <a:lumMod val="10000"/>
                  </a:srgbClr>
                </a:solidFill>
              </a:rPr>
              <a:t>公钥密码算法</a:t>
            </a:r>
            <a:r>
              <a:rPr lang="en-US" altLang="zh-CN" dirty="0">
                <a:solidFill>
                  <a:srgbClr val="DADADA">
                    <a:lumMod val="10000"/>
                  </a:srgbClr>
                </a:solidFill>
              </a:rPr>
              <a:t>ECC</a:t>
            </a:r>
          </a:p>
          <a:p>
            <a:pPr lvl="0">
              <a:buClr>
                <a:srgbClr val="86D1EC"/>
              </a:buClr>
            </a:pPr>
            <a:endParaRPr lang="zh-CN" altLang="en-US" dirty="0">
              <a:solidFill>
                <a:srgbClr val="DADADA">
                  <a:lumMod val="10000"/>
                </a:srgbClr>
              </a:solidFill>
            </a:endParaRPr>
          </a:p>
          <a:p>
            <a:pPr lvl="1">
              <a:lnSpc>
                <a:spcPct val="100000"/>
              </a:lnSpc>
              <a:buNone/>
            </a:pP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2381220" y="2705644"/>
            <a:ext cx="1168400" cy="1587"/>
          </a:xfrm>
          <a:prstGeom prst="straightConnector1">
            <a:avLst/>
          </a:prstGeom>
          <a:ln w="76200">
            <a:solidFill>
              <a:srgbClr val="5A88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4"/>
          <p:cNvGrpSpPr/>
          <p:nvPr/>
        </p:nvGrpSpPr>
        <p:grpSpPr>
          <a:xfrm>
            <a:off x="2381220" y="3205180"/>
            <a:ext cx="1168400" cy="438155"/>
            <a:chOff x="3294045" y="4013210"/>
            <a:chExt cx="1168400" cy="438155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3294045" y="4232286"/>
              <a:ext cx="1168400" cy="1588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rot="5400000" flipH="1" flipV="1">
              <a:off x="3531380" y="4031466"/>
              <a:ext cx="438155" cy="40164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24744"/>
            <a:ext cx="8686800" cy="4824000"/>
          </a:xfrm>
        </p:spPr>
        <p:txBody>
          <a:bodyPr/>
          <a:lstStyle/>
          <a:p>
            <a:pPr marL="0" lvl="1" indent="0">
              <a:spcAft>
                <a:spcPts val="1800"/>
              </a:spcAft>
              <a:buClr>
                <a:srgbClr val="FF0000"/>
              </a:buCl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1. ECC</a:t>
            </a:r>
            <a:r>
              <a:rPr lang="zh-CN" altLang="en-US" sz="3200" dirty="0">
                <a:solidFill>
                  <a:srgbClr val="FF0000"/>
                </a:solidFill>
              </a:rPr>
              <a:t>算法流程</a:t>
            </a:r>
            <a:endParaRPr lang="en-US" altLang="zh-CN" sz="3200" dirty="0">
              <a:solidFill>
                <a:srgbClr val="DADADA">
                  <a:lumMod val="10000"/>
                </a:srgbClr>
              </a:solidFill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DADADA">
                    <a:lumMod val="10000"/>
                  </a:srgbClr>
                </a:solidFill>
              </a:rPr>
              <a:t>密钥生成</a:t>
            </a:r>
            <a:endParaRPr lang="en-US" altLang="zh-CN" dirty="0">
              <a:solidFill>
                <a:srgbClr val="DADADA">
                  <a:lumMod val="10000"/>
                </a:srgbClr>
              </a:solidFill>
            </a:endParaRPr>
          </a:p>
          <a:p>
            <a:pPr lvl="2"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DADADA">
                    <a:lumMod val="10000"/>
                  </a:srgbClr>
                </a:solidFill>
              </a:rPr>
              <a:t>选取一条椭圆曲线</a:t>
            </a:r>
            <a:r>
              <a:rPr lang="en-US" altLang="zh-CN" sz="2400" i="1" dirty="0"/>
              <a:t>E</a:t>
            </a:r>
            <a:r>
              <a:rPr lang="en-US" altLang="zh-CN" sz="2400" i="1" baseline="-25000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 err="1"/>
              <a:t>a</a:t>
            </a:r>
            <a:r>
              <a:rPr lang="en-US" altLang="zh-CN" sz="2400" dirty="0" err="1"/>
              <a:t>,</a:t>
            </a:r>
            <a:r>
              <a:rPr lang="en-US" altLang="zh-CN" sz="2400" i="1" dirty="0" err="1"/>
              <a:t>b</a:t>
            </a:r>
            <a:r>
              <a:rPr lang="en-US" altLang="zh-CN" sz="2400" dirty="0"/>
              <a:t>)</a:t>
            </a:r>
          </a:p>
          <a:p>
            <a:pPr lvl="2"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400" dirty="0"/>
              <a:t>选取</a:t>
            </a:r>
            <a:r>
              <a:rPr lang="en-US" altLang="zh-CN" sz="2400" i="1" dirty="0"/>
              <a:t>E</a:t>
            </a:r>
            <a:r>
              <a:rPr lang="en-US" altLang="zh-CN" sz="2400" i="1" baseline="-25000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 err="1"/>
              <a:t>a</a:t>
            </a:r>
            <a:r>
              <a:rPr lang="en-US" altLang="zh-CN" sz="2400" dirty="0" err="1"/>
              <a:t>,</a:t>
            </a:r>
            <a:r>
              <a:rPr lang="en-US" altLang="zh-CN" sz="2400" i="1" dirty="0" err="1"/>
              <a:t>b</a:t>
            </a:r>
            <a:r>
              <a:rPr lang="en-US" altLang="zh-CN" sz="2400" dirty="0"/>
              <a:t>)</a:t>
            </a:r>
            <a:r>
              <a:rPr lang="zh-CN" altLang="en-US" sz="2400" dirty="0"/>
              <a:t>中的一个生成元</a:t>
            </a:r>
            <a:r>
              <a:rPr lang="en-US" altLang="zh-CN" sz="2400" i="1" dirty="0"/>
              <a:t>G</a:t>
            </a:r>
          </a:p>
          <a:p>
            <a:pPr lvl="2"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DADADA">
                    <a:lumMod val="10000"/>
                  </a:srgbClr>
                </a:solidFill>
              </a:rPr>
              <a:t>任意选取</a:t>
            </a:r>
            <a:r>
              <a:rPr lang="en-US" altLang="zh-CN" sz="2400" i="1" dirty="0">
                <a:solidFill>
                  <a:srgbClr val="DADADA">
                    <a:lumMod val="10000"/>
                  </a:srgbClr>
                </a:solidFill>
              </a:rPr>
              <a:t>d</a:t>
            </a:r>
            <a:r>
              <a:rPr lang="zh-CN" altLang="en-US" sz="2400" dirty="0">
                <a:solidFill>
                  <a:srgbClr val="DADADA">
                    <a:lumMod val="10000"/>
                  </a:srgbClr>
                </a:solidFill>
              </a:rPr>
              <a:t>为私钥，计算</a:t>
            </a:r>
            <a:r>
              <a:rPr lang="en-US" altLang="zh-CN" sz="2400" i="1" dirty="0">
                <a:solidFill>
                  <a:srgbClr val="DADADA">
                    <a:lumMod val="10000"/>
                  </a:srgbClr>
                </a:solidFill>
              </a:rPr>
              <a:t>Y</a:t>
            </a:r>
            <a:r>
              <a:rPr lang="en-US" altLang="zh-CN" sz="2400" dirty="0">
                <a:solidFill>
                  <a:srgbClr val="DADADA">
                    <a:lumMod val="10000"/>
                  </a:srgbClr>
                </a:solidFill>
              </a:rPr>
              <a:t>=</a:t>
            </a:r>
            <a:r>
              <a:rPr lang="en-US" altLang="zh-CN" sz="2400" i="1" dirty="0" err="1">
                <a:solidFill>
                  <a:srgbClr val="DADADA">
                    <a:lumMod val="10000"/>
                  </a:srgbClr>
                </a:solidFill>
              </a:rPr>
              <a:t>dG</a:t>
            </a:r>
            <a:r>
              <a:rPr lang="zh-CN" altLang="en-US" sz="2400" dirty="0">
                <a:solidFill>
                  <a:srgbClr val="DADADA">
                    <a:lumMod val="10000"/>
                  </a:srgbClr>
                </a:solidFill>
              </a:rPr>
              <a:t>为公钥</a:t>
            </a:r>
            <a:endParaRPr lang="en-US" altLang="zh-CN" sz="2400" dirty="0">
              <a:solidFill>
                <a:srgbClr val="DADADA">
                  <a:lumMod val="10000"/>
                </a:srgbClr>
              </a:solidFill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DADADA">
                    <a:lumMod val="10000"/>
                  </a:srgbClr>
                </a:solidFill>
              </a:rPr>
              <a:t>加密</a:t>
            </a:r>
            <a:endParaRPr lang="en-US" altLang="zh-CN" dirty="0">
              <a:solidFill>
                <a:srgbClr val="DADADA">
                  <a:lumMod val="10000"/>
                </a:srgbClr>
              </a:solidFill>
            </a:endParaRPr>
          </a:p>
          <a:p>
            <a:pPr lvl="2"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DADADA">
                    <a:lumMod val="10000"/>
                  </a:srgbClr>
                </a:solidFill>
              </a:rPr>
              <a:t>明文为</a:t>
            </a:r>
            <a:r>
              <a:rPr lang="en-US" altLang="zh-CN" sz="2400" i="1" dirty="0">
                <a:solidFill>
                  <a:srgbClr val="DADADA">
                    <a:lumMod val="10000"/>
                  </a:srgbClr>
                </a:solidFill>
              </a:rPr>
              <a:t>M</a:t>
            </a:r>
            <a:r>
              <a:rPr lang="zh-CN" altLang="en-US" sz="2400" dirty="0">
                <a:solidFill>
                  <a:srgbClr val="DADADA">
                    <a:lumMod val="10000"/>
                  </a:srgbClr>
                </a:solidFill>
              </a:rPr>
              <a:t>，任意选取随机</a:t>
            </a:r>
            <a:r>
              <a:rPr lang="zh-CN" altLang="en-US" sz="2400" dirty="0">
                <a:solidFill>
                  <a:srgbClr val="FF0000"/>
                </a:solidFill>
              </a:rPr>
              <a:t>秘密数</a:t>
            </a:r>
            <a:r>
              <a:rPr lang="en-US" altLang="zh-CN" sz="2400" i="1" dirty="0">
                <a:solidFill>
                  <a:srgbClr val="FF0000"/>
                </a:solidFill>
              </a:rPr>
              <a:t>k</a:t>
            </a:r>
            <a:r>
              <a:rPr lang="zh-CN" altLang="en-US" sz="2400" dirty="0">
                <a:solidFill>
                  <a:srgbClr val="DADADA">
                    <a:lumMod val="10000"/>
                  </a:srgbClr>
                </a:solidFill>
              </a:rPr>
              <a:t>，</a:t>
            </a:r>
            <a:endParaRPr lang="en-US" altLang="zh-CN" sz="2400" dirty="0">
              <a:solidFill>
                <a:srgbClr val="DADADA">
                  <a:lumMod val="10000"/>
                </a:srgbClr>
              </a:solidFill>
            </a:endParaRPr>
          </a:p>
          <a:p>
            <a:pPr marL="810000" lvl="2" indent="0" algn="ctr">
              <a:buClr>
                <a:schemeClr val="bg1">
                  <a:lumMod val="60000"/>
                  <a:lumOff val="40000"/>
                </a:schemeClr>
              </a:buClr>
              <a:buNone/>
            </a:pPr>
            <a:r>
              <a:rPr lang="zh-CN" altLang="en-US" sz="2400" dirty="0">
                <a:solidFill>
                  <a:srgbClr val="DADADA">
                    <a:lumMod val="10000"/>
                  </a:srgbClr>
                </a:solidFill>
              </a:rPr>
              <a:t>密文</a:t>
            </a:r>
            <a:r>
              <a:rPr lang="en-US" altLang="zh-CN" sz="2400" i="1" dirty="0">
                <a:solidFill>
                  <a:srgbClr val="DADADA">
                    <a:lumMod val="10000"/>
                  </a:srgbClr>
                </a:solidFill>
              </a:rPr>
              <a:t>c</a:t>
            </a:r>
            <a:r>
              <a:rPr lang="en-US" altLang="zh-CN" sz="2400" dirty="0">
                <a:solidFill>
                  <a:srgbClr val="DADADA">
                    <a:lumMod val="10000"/>
                  </a:srgbClr>
                </a:solidFill>
              </a:rPr>
              <a:t>=(</a:t>
            </a:r>
            <a:r>
              <a:rPr lang="en-US" sz="2400" i="1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,</a:t>
            </a:r>
            <a:r>
              <a:rPr lang="en-US" sz="2400" i="1" dirty="0"/>
              <a:t>c</a:t>
            </a:r>
            <a:r>
              <a:rPr lang="en-US" sz="2400" baseline="-25000" dirty="0"/>
              <a:t>2</a:t>
            </a:r>
            <a:r>
              <a:rPr lang="en-US" altLang="zh-CN" sz="2400" dirty="0">
                <a:solidFill>
                  <a:srgbClr val="DADADA">
                    <a:lumMod val="10000"/>
                  </a:srgbClr>
                </a:solidFill>
              </a:rPr>
              <a:t>)=(</a:t>
            </a:r>
            <a:r>
              <a:rPr lang="en-US" altLang="zh-CN" sz="2400" i="1" dirty="0" err="1">
                <a:solidFill>
                  <a:srgbClr val="DADADA">
                    <a:lumMod val="10000"/>
                  </a:srgbClr>
                </a:solidFill>
              </a:rPr>
              <a:t>kG</a:t>
            </a:r>
            <a:r>
              <a:rPr lang="en-US" altLang="zh-CN" sz="2400" dirty="0">
                <a:solidFill>
                  <a:srgbClr val="DADADA">
                    <a:lumMod val="10000"/>
                  </a:srgbClr>
                </a:solidFill>
              </a:rPr>
              <a:t>, </a:t>
            </a:r>
            <a:r>
              <a:rPr lang="en-US" altLang="zh-CN" sz="2400" i="1" dirty="0" err="1">
                <a:solidFill>
                  <a:srgbClr val="DADADA">
                    <a:lumMod val="10000"/>
                  </a:srgbClr>
                </a:solidFill>
              </a:rPr>
              <a:t>M</a:t>
            </a:r>
            <a:r>
              <a:rPr lang="en-US" altLang="zh-CN" sz="2400" dirty="0" err="1">
                <a:solidFill>
                  <a:srgbClr val="DADADA">
                    <a:lumMod val="10000"/>
                  </a:srgbClr>
                </a:solidFill>
              </a:rPr>
              <a:t>+</a:t>
            </a:r>
            <a:r>
              <a:rPr lang="en-US" altLang="zh-CN" sz="2400" i="1" dirty="0" err="1">
                <a:solidFill>
                  <a:srgbClr val="DADADA">
                    <a:lumMod val="10000"/>
                  </a:srgbClr>
                </a:solidFill>
              </a:rPr>
              <a:t>kY</a:t>
            </a:r>
            <a:r>
              <a:rPr lang="en-US" altLang="zh-CN" sz="2400" dirty="0">
                <a:solidFill>
                  <a:srgbClr val="DADADA">
                    <a:lumMod val="10000"/>
                  </a:srgbClr>
                </a:solidFill>
              </a:rPr>
              <a:t>)</a:t>
            </a:r>
          </a:p>
          <a:p>
            <a:pPr lvl="1">
              <a:lnSpc>
                <a:spcPts val="2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DADADA">
                    <a:lumMod val="10000"/>
                  </a:srgbClr>
                </a:solidFill>
              </a:rPr>
              <a:t>解密</a:t>
            </a:r>
            <a:r>
              <a:rPr lang="en-US" altLang="zh-CN" dirty="0">
                <a:solidFill>
                  <a:srgbClr val="DADADA">
                    <a:lumMod val="10000"/>
                  </a:srgbClr>
                </a:solidFill>
              </a:rPr>
              <a:t>:  </a:t>
            </a:r>
            <a:r>
              <a:rPr lang="en-US" sz="2400" i="1" dirty="0"/>
              <a:t>c</a:t>
            </a:r>
            <a:r>
              <a:rPr lang="en-US" sz="2400" baseline="-25000" dirty="0"/>
              <a:t>2</a:t>
            </a:r>
            <a:r>
              <a:rPr lang="en-US" altLang="zh-CN" sz="2400" dirty="0">
                <a:solidFill>
                  <a:srgbClr val="DADADA">
                    <a:lumMod val="10000"/>
                  </a:srgbClr>
                </a:solidFill>
              </a:rPr>
              <a:t>-</a:t>
            </a:r>
            <a:r>
              <a:rPr lang="en-US" altLang="zh-CN" sz="2400" i="1" dirty="0">
                <a:solidFill>
                  <a:srgbClr val="DADADA">
                    <a:lumMod val="10000"/>
                  </a:srgbClr>
                </a:solidFill>
              </a:rPr>
              <a:t>d</a:t>
            </a:r>
            <a:r>
              <a:rPr lang="en-US" sz="2400" i="1" dirty="0"/>
              <a:t>c</a:t>
            </a:r>
            <a:r>
              <a:rPr lang="en-US" sz="2400" baseline="-25000" dirty="0"/>
              <a:t>1</a:t>
            </a:r>
            <a:r>
              <a:rPr lang="en-US" sz="2400" dirty="0">
                <a:solidFill>
                  <a:srgbClr val="DADADA">
                    <a:lumMod val="10000"/>
                  </a:srgbClr>
                </a:solidFill>
              </a:rPr>
              <a:t>=</a:t>
            </a:r>
            <a:r>
              <a:rPr lang="en-US" altLang="zh-CN" sz="2400" i="1" dirty="0">
                <a:solidFill>
                  <a:srgbClr val="DADADA">
                    <a:lumMod val="10000"/>
                  </a:srgbClr>
                </a:solidFill>
              </a:rPr>
              <a:t>M</a:t>
            </a:r>
            <a:endParaRPr lang="en-US" altLang="zh-CN" sz="2400" dirty="0">
              <a:solidFill>
                <a:srgbClr val="DADADA">
                  <a:lumMod val="10000"/>
                </a:srgbClr>
              </a:solidFill>
            </a:endParaRPr>
          </a:p>
          <a:p>
            <a:pPr lvl="2">
              <a:buClr>
                <a:srgbClr val="00B050"/>
              </a:buClr>
              <a:buNone/>
            </a:pPr>
            <a:endParaRPr lang="en-US" altLang="zh-CN" dirty="0">
              <a:solidFill>
                <a:srgbClr val="DADADA">
                  <a:lumMod val="10000"/>
                </a:srgbClr>
              </a:solidFill>
            </a:endParaRPr>
          </a:p>
          <a:p>
            <a:pPr lvl="1">
              <a:buClr>
                <a:srgbClr val="86D1EC"/>
              </a:buClr>
            </a:pPr>
            <a:endParaRPr lang="zh-CN" altLang="en-US" dirty="0">
              <a:solidFill>
                <a:srgbClr val="DADADA">
                  <a:lumMod val="10000"/>
                </a:srgbClr>
              </a:solidFill>
            </a:endParaRPr>
          </a:p>
          <a:p>
            <a:pPr lvl="1">
              <a:lnSpc>
                <a:spcPct val="10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2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2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484784"/>
            <a:ext cx="8039236" cy="4824000"/>
          </a:xfrm>
        </p:spPr>
        <p:txBody>
          <a:bodyPr/>
          <a:lstStyle/>
          <a:p>
            <a:pPr marL="0" lvl="1" indent="0">
              <a:spcAft>
                <a:spcPts val="1800"/>
              </a:spcAft>
              <a:buClr>
                <a:srgbClr val="86D1EC"/>
              </a:buClr>
              <a:buSzPct val="90000"/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2. ECC</a:t>
            </a:r>
            <a:r>
              <a:rPr lang="zh-CN" altLang="en-US" sz="3200" dirty="0">
                <a:solidFill>
                  <a:srgbClr val="FF0000"/>
                </a:solidFill>
              </a:rPr>
              <a:t>算法实例</a:t>
            </a:r>
            <a:endParaRPr lang="en-US" altLang="zh-CN" sz="3200" dirty="0">
              <a:solidFill>
                <a:srgbClr val="DADADA">
                  <a:lumMod val="10000"/>
                </a:srgbClr>
              </a:solidFill>
            </a:endParaRPr>
          </a:p>
          <a:p>
            <a:pPr marL="0" indent="0">
              <a:buClr>
                <a:srgbClr val="86D1EC"/>
              </a:buClr>
              <a:buNone/>
            </a:pPr>
            <a:r>
              <a:rPr lang="zh-CN" altLang="en-US" sz="2400" dirty="0">
                <a:solidFill>
                  <a:srgbClr val="DADADA">
                    <a:lumMod val="10000"/>
                  </a:srgbClr>
                </a:solidFill>
              </a:rPr>
              <a:t>例</a:t>
            </a:r>
            <a:r>
              <a:rPr lang="en-US" altLang="zh-CN" sz="2400" dirty="0">
                <a:solidFill>
                  <a:srgbClr val="DADADA">
                    <a:lumMod val="10000"/>
                  </a:srgbClr>
                </a:solidFill>
              </a:rPr>
              <a:t>4</a:t>
            </a:r>
            <a:r>
              <a:rPr lang="zh-CN" altLang="en-US" sz="2400" dirty="0">
                <a:solidFill>
                  <a:srgbClr val="DADADA">
                    <a:lumMod val="10000"/>
                  </a:srgbClr>
                </a:solidFill>
              </a:rPr>
              <a:t>：取</a:t>
            </a:r>
            <a:r>
              <a:rPr lang="en-US" altLang="zh-CN" sz="2400" i="1" dirty="0">
                <a:solidFill>
                  <a:srgbClr val="DADADA">
                    <a:lumMod val="10000"/>
                  </a:srgbClr>
                </a:solidFill>
              </a:rPr>
              <a:t>p</a:t>
            </a:r>
            <a:r>
              <a:rPr lang="en-US" altLang="zh-CN" sz="2400" dirty="0">
                <a:solidFill>
                  <a:srgbClr val="DADADA">
                    <a:lumMod val="10000"/>
                  </a:srgbClr>
                </a:solidFill>
              </a:rPr>
              <a:t>=23</a:t>
            </a:r>
            <a:r>
              <a:rPr lang="zh-CN" altLang="en-US" sz="2400" dirty="0">
                <a:solidFill>
                  <a:srgbClr val="DADADA">
                    <a:lumMod val="10000"/>
                  </a:srgbClr>
                </a:solidFill>
              </a:rPr>
              <a:t>，椭圆曲线为</a:t>
            </a:r>
            <a:r>
              <a:rPr lang="en-US" sz="2400" i="1" dirty="0"/>
              <a:t>y</a:t>
            </a:r>
            <a:r>
              <a:rPr lang="en-US" sz="2400" baseline="30000" dirty="0"/>
              <a:t>2</a:t>
            </a:r>
            <a:r>
              <a:rPr lang="en-US" sz="2400" dirty="0"/>
              <a:t>=</a:t>
            </a:r>
            <a:r>
              <a:rPr lang="en-US" sz="2400" i="1" dirty="0"/>
              <a:t>x</a:t>
            </a:r>
            <a:r>
              <a:rPr lang="en-US" sz="2400" baseline="30000" dirty="0"/>
              <a:t>3</a:t>
            </a:r>
            <a:r>
              <a:rPr lang="en-US" sz="2400" dirty="0"/>
              <a:t>+</a:t>
            </a:r>
            <a:r>
              <a:rPr lang="en-US" sz="2400" i="1" dirty="0"/>
              <a:t>x</a:t>
            </a:r>
            <a:r>
              <a:rPr lang="en-US" sz="2400" dirty="0"/>
              <a:t>+1,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23</a:t>
            </a:r>
            <a:r>
              <a:rPr lang="en-US" altLang="zh-CN" sz="2400" dirty="0"/>
              <a:t>(1,1)</a:t>
            </a:r>
            <a:r>
              <a:rPr lang="zh-CN" altLang="en-US" sz="2400" dirty="0"/>
              <a:t>的一个生成元是</a:t>
            </a:r>
            <a:r>
              <a:rPr lang="en-US" altLang="zh-CN" sz="2400" i="1" dirty="0"/>
              <a:t>G</a:t>
            </a:r>
            <a:r>
              <a:rPr lang="en-US" altLang="zh-CN" sz="2400" dirty="0"/>
              <a:t>=(3,10)</a:t>
            </a:r>
            <a:r>
              <a:rPr lang="zh-CN" altLang="en-US" sz="2400" dirty="0"/>
              <a:t>，私钥</a:t>
            </a:r>
            <a:r>
              <a:rPr lang="en-US" altLang="zh-CN" sz="2400" i="1" dirty="0"/>
              <a:t>d</a:t>
            </a:r>
            <a:r>
              <a:rPr lang="en-US" altLang="zh-CN" sz="2400" dirty="0"/>
              <a:t>=7</a:t>
            </a:r>
            <a:r>
              <a:rPr lang="zh-CN" altLang="en-US" sz="2400" dirty="0"/>
              <a:t>，用户</a:t>
            </a:r>
            <a:r>
              <a:rPr lang="en-US" altLang="zh-CN" sz="2400" dirty="0"/>
              <a:t>A</a:t>
            </a:r>
            <a:r>
              <a:rPr lang="zh-CN" altLang="en-US" sz="2400" dirty="0"/>
              <a:t>的公钥</a:t>
            </a:r>
            <a:r>
              <a:rPr lang="en-US" sz="2400" i="1" dirty="0"/>
              <a:t>P</a:t>
            </a:r>
            <a:r>
              <a:rPr lang="en-US" sz="2400" i="1" baseline="-25000" dirty="0"/>
              <a:t>A </a:t>
            </a:r>
            <a:r>
              <a:rPr lang="en-US" altLang="zh-CN" sz="2400" dirty="0"/>
              <a:t>=</a:t>
            </a:r>
            <a:r>
              <a:rPr lang="en-US" altLang="zh-CN" sz="2400" i="1" dirty="0" err="1"/>
              <a:t>dG</a:t>
            </a:r>
            <a:r>
              <a:rPr lang="en-US" altLang="zh-CN" sz="2400" dirty="0"/>
              <a:t>=(11,3)</a:t>
            </a:r>
            <a:r>
              <a:rPr lang="zh-CN" altLang="en-US" sz="2400" dirty="0"/>
              <a:t>，明文</a:t>
            </a:r>
            <a:r>
              <a:rPr lang="en-US" altLang="zh-CN" sz="2400" i="1" dirty="0"/>
              <a:t>M</a:t>
            </a:r>
            <a:r>
              <a:rPr lang="en-US" altLang="zh-CN" sz="2400" dirty="0"/>
              <a:t>=(1,7)</a:t>
            </a:r>
            <a:r>
              <a:rPr lang="zh-CN" altLang="en-US" sz="2400" dirty="0"/>
              <a:t>，试给出利用</a:t>
            </a:r>
            <a:r>
              <a:rPr lang="en-US" altLang="zh-CN" sz="2400" dirty="0"/>
              <a:t>ECC</a:t>
            </a:r>
            <a:r>
              <a:rPr lang="zh-CN" altLang="en-US" sz="2400" dirty="0"/>
              <a:t>算法进行加解密的过程。</a:t>
            </a:r>
            <a:endParaRPr lang="en-US" altLang="zh-CN" sz="2400" dirty="0"/>
          </a:p>
          <a:p>
            <a:pPr marL="0" indent="0">
              <a:buClr>
                <a:srgbClr val="86D1EC"/>
              </a:buClr>
              <a:buNone/>
            </a:pPr>
            <a:r>
              <a:rPr lang="zh-CN" altLang="en-US" sz="2400" dirty="0"/>
              <a:t>解：</a:t>
            </a:r>
            <a:r>
              <a:rPr lang="zh-CN" altLang="en-US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加密过程</a:t>
            </a:r>
            <a:r>
              <a:rPr lang="zh-CN" altLang="en-US" sz="2400" dirty="0"/>
              <a:t>：用户</a:t>
            </a:r>
            <a:r>
              <a:rPr lang="en-US" sz="2400" dirty="0"/>
              <a:t> </a:t>
            </a:r>
            <a:r>
              <a:rPr lang="en-US" altLang="zh-CN" sz="2400" dirty="0"/>
              <a:t>B</a:t>
            </a:r>
            <a:r>
              <a:rPr lang="zh-CN" altLang="en-US" sz="2400" dirty="0"/>
              <a:t>随机选取</a:t>
            </a:r>
            <a:r>
              <a:rPr lang="en-US" altLang="zh-CN" sz="2400" i="1" dirty="0"/>
              <a:t>k</a:t>
            </a:r>
            <a:r>
              <a:rPr lang="en-US" altLang="zh-CN" sz="2400" dirty="0"/>
              <a:t>=6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450000" lvl="1" indent="0">
              <a:lnSpc>
                <a:spcPct val="100000"/>
              </a:lnSpc>
              <a:buClr>
                <a:schemeClr val="bg1">
                  <a:lumMod val="60000"/>
                  <a:lumOff val="40000"/>
                </a:schemeClr>
              </a:buClr>
              <a:buNone/>
            </a:pPr>
            <a:r>
              <a:rPr lang="en-US" sz="2400" i="1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=</a:t>
            </a:r>
            <a:r>
              <a:rPr lang="en-US" sz="2400" i="1" dirty="0" err="1"/>
              <a:t>kG</a:t>
            </a:r>
            <a:r>
              <a:rPr lang="en-US" sz="2400" dirty="0"/>
              <a:t>=6</a:t>
            </a:r>
            <a:r>
              <a:rPr lang="en-US" sz="2400" i="1" dirty="0"/>
              <a:t>G</a:t>
            </a:r>
            <a:r>
              <a:rPr lang="en-US" sz="2400" dirty="0"/>
              <a:t>=6(3,10)=(12,4)</a:t>
            </a:r>
          </a:p>
          <a:p>
            <a:pPr marL="450000" lvl="1" indent="0">
              <a:lnSpc>
                <a:spcPct val="100000"/>
              </a:lnSpc>
              <a:buClr>
                <a:schemeClr val="bg1">
                  <a:lumMod val="60000"/>
                  <a:lumOff val="40000"/>
                </a:schemeClr>
              </a:buClr>
              <a:buNone/>
            </a:pPr>
            <a:r>
              <a:rPr lang="en-US" sz="2400" i="1" dirty="0"/>
              <a:t>c</a:t>
            </a:r>
            <a:r>
              <a:rPr lang="en-US" sz="2400" baseline="-25000" dirty="0"/>
              <a:t>2</a:t>
            </a:r>
            <a:r>
              <a:rPr lang="en-US" sz="2400" dirty="0"/>
              <a:t>=</a:t>
            </a:r>
            <a:r>
              <a:rPr lang="en-US" sz="2400" i="1" dirty="0" err="1"/>
              <a:t>M</a:t>
            </a:r>
            <a:r>
              <a:rPr lang="en-US" sz="2400" dirty="0" err="1"/>
              <a:t>+</a:t>
            </a:r>
            <a:r>
              <a:rPr lang="en-US" sz="2400" i="1" dirty="0" err="1"/>
              <a:t>kP</a:t>
            </a:r>
            <a:r>
              <a:rPr lang="en-US" sz="2400" baseline="-25000" dirty="0" err="1"/>
              <a:t>A</a:t>
            </a:r>
            <a:r>
              <a:rPr lang="en-US" sz="2400" dirty="0"/>
              <a:t>=(1,7)+6(11,3)=13</a:t>
            </a:r>
            <a:r>
              <a:rPr lang="en-US" altLang="zh-CN" sz="2400" dirty="0"/>
              <a:t>(3,10)+6</a:t>
            </a:r>
            <a:r>
              <a:rPr lang="en-US" altLang="zh-CN" sz="2400" dirty="0">
                <a:sym typeface="Symbol"/>
              </a:rPr>
              <a:t>×7</a:t>
            </a:r>
            <a:r>
              <a:rPr lang="en-US" altLang="zh-CN" sz="2400" dirty="0"/>
              <a:t>(3,10)=</a:t>
            </a:r>
            <a:r>
              <a:rPr lang="en-US" sz="2400" dirty="0"/>
              <a:t>(3,13)</a:t>
            </a:r>
          </a:p>
          <a:p>
            <a:pPr marL="450000" lvl="1" indent="0">
              <a:lnSpc>
                <a:spcPct val="100000"/>
              </a:lnSpc>
              <a:buClr>
                <a:schemeClr val="bg1">
                  <a:lumMod val="60000"/>
                  <a:lumOff val="40000"/>
                </a:schemeClr>
              </a:buClr>
              <a:buNone/>
            </a:pPr>
            <a:r>
              <a:rPr lang="en-US" sz="2400" i="1" dirty="0"/>
              <a:t>c</a:t>
            </a:r>
            <a:r>
              <a:rPr lang="en-US" sz="2400" dirty="0"/>
              <a:t>=(</a:t>
            </a:r>
            <a:r>
              <a:rPr lang="en-US" sz="2400" i="1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,</a:t>
            </a:r>
            <a:r>
              <a:rPr lang="en-US" sz="2400" i="1" dirty="0"/>
              <a:t>c</a:t>
            </a:r>
            <a:r>
              <a:rPr lang="en-US" sz="2400" baseline="-25000" dirty="0"/>
              <a:t>2</a:t>
            </a:r>
            <a:r>
              <a:rPr lang="en-US" sz="2400" dirty="0"/>
              <a:t>)=((12,4),(3,13))</a:t>
            </a:r>
            <a:endParaRPr lang="zh-CN" altLang="en-US" sz="2400" dirty="0"/>
          </a:p>
          <a:p>
            <a:pPr marL="0" lvl="0" indent="0">
              <a:lnSpc>
                <a:spcPct val="100000"/>
              </a:lnSpc>
              <a:buClr>
                <a:srgbClr val="86D1EC"/>
              </a:buClr>
              <a:buNone/>
            </a:pPr>
            <a:r>
              <a:rPr lang="zh-CN" altLang="en-US" sz="2400" dirty="0">
                <a:solidFill>
                  <a:srgbClr val="DADADA">
                    <a:lumMod val="10000"/>
                  </a:srgbClr>
                </a:solidFill>
              </a:rPr>
              <a:t>        </a:t>
            </a:r>
            <a:r>
              <a:rPr lang="zh-CN" altLang="en-US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解密过程</a:t>
            </a:r>
            <a:r>
              <a:rPr lang="zh-CN" altLang="en-US" sz="2400" dirty="0">
                <a:solidFill>
                  <a:srgbClr val="DADADA">
                    <a:lumMod val="10000"/>
                  </a:srgbClr>
                </a:solidFill>
              </a:rPr>
              <a:t>：</a:t>
            </a:r>
            <a:endParaRPr lang="en-US" altLang="zh-CN" sz="2400" dirty="0">
              <a:solidFill>
                <a:srgbClr val="DADADA">
                  <a:lumMod val="10000"/>
                </a:srgbClr>
              </a:solidFill>
            </a:endParaRPr>
          </a:p>
          <a:p>
            <a:pPr marL="450000" lvl="1" indent="0">
              <a:lnSpc>
                <a:spcPct val="100000"/>
              </a:lnSpc>
              <a:buClr>
                <a:schemeClr val="bg1">
                  <a:lumMod val="60000"/>
                  <a:lumOff val="40000"/>
                </a:schemeClr>
              </a:buClr>
              <a:buNone/>
            </a:pPr>
            <a:r>
              <a:rPr lang="en-US" sz="2400" i="1" dirty="0"/>
              <a:t>c</a:t>
            </a:r>
            <a:r>
              <a:rPr lang="en-US" sz="2400" baseline="-25000" dirty="0"/>
              <a:t>2</a:t>
            </a:r>
            <a:r>
              <a:rPr lang="en-US" sz="2400" dirty="0"/>
              <a:t>-</a:t>
            </a:r>
            <a:r>
              <a:rPr lang="en-US" sz="2400" i="1" dirty="0"/>
              <a:t>dc</a:t>
            </a:r>
            <a:r>
              <a:rPr lang="en-US" sz="2400" baseline="-25000" dirty="0"/>
              <a:t>1</a:t>
            </a:r>
            <a:r>
              <a:rPr lang="en-US" sz="2400" dirty="0"/>
              <a:t>=(3,13)-7(12,4)=27(3,10)-7</a:t>
            </a:r>
            <a:r>
              <a:rPr lang="en-US" altLang="zh-CN" sz="2400" dirty="0">
                <a:sym typeface="Symbol"/>
              </a:rPr>
              <a:t>×6(3,10)=13</a:t>
            </a:r>
            <a:r>
              <a:rPr lang="en-US" altLang="zh-CN" sz="2400" dirty="0"/>
              <a:t>(3,10)=(1,7)</a:t>
            </a:r>
            <a:endParaRPr lang="en-US" altLang="zh-CN" dirty="0">
              <a:solidFill>
                <a:srgbClr val="DADADA">
                  <a:lumMod val="10000"/>
                </a:srgbClr>
              </a:solidFill>
            </a:endParaRPr>
          </a:p>
          <a:p>
            <a:pPr lvl="1">
              <a:buClr>
                <a:srgbClr val="00B050"/>
              </a:buClr>
              <a:buNone/>
            </a:pPr>
            <a:endParaRPr lang="zh-CN" altLang="en-US" dirty="0"/>
          </a:p>
          <a:p>
            <a:pPr lvl="1">
              <a:buClr>
                <a:srgbClr val="00B050"/>
              </a:buClr>
            </a:pPr>
            <a:endParaRPr lang="zh-CN" altLang="en-US" dirty="0"/>
          </a:p>
          <a:p>
            <a:pPr lvl="1">
              <a:buClr>
                <a:srgbClr val="86D1EC"/>
              </a:buClr>
            </a:pPr>
            <a:endParaRPr lang="zh-CN" altLang="en-US" dirty="0"/>
          </a:p>
          <a:p>
            <a:pPr lvl="0">
              <a:buClr>
                <a:srgbClr val="86D1EC"/>
              </a:buClr>
            </a:pPr>
            <a:endParaRPr lang="en-US" altLang="zh-CN" dirty="0">
              <a:solidFill>
                <a:srgbClr val="DADADA">
                  <a:lumMod val="10000"/>
                </a:srgbClr>
              </a:solidFill>
            </a:endParaRPr>
          </a:p>
          <a:p>
            <a:pPr lvl="2">
              <a:buClr>
                <a:srgbClr val="00B050"/>
              </a:buClr>
              <a:buNone/>
            </a:pPr>
            <a:endParaRPr lang="en-US" altLang="zh-CN" dirty="0">
              <a:solidFill>
                <a:srgbClr val="DADADA">
                  <a:lumMod val="10000"/>
                </a:srgbClr>
              </a:solidFill>
            </a:endParaRPr>
          </a:p>
          <a:p>
            <a:pPr lvl="1">
              <a:buClr>
                <a:srgbClr val="86D1EC"/>
              </a:buClr>
            </a:pPr>
            <a:endParaRPr lang="zh-CN" altLang="en-US" dirty="0">
              <a:solidFill>
                <a:srgbClr val="DADADA">
                  <a:lumMod val="10000"/>
                </a:srgbClr>
              </a:solidFill>
            </a:endParaRPr>
          </a:p>
          <a:p>
            <a:pPr lvl="1">
              <a:lnSpc>
                <a:spcPct val="100000"/>
              </a:lnSpc>
              <a:buNone/>
            </a:pPr>
            <a:endParaRPr lang="zh-CN" altLang="en-US" dirty="0"/>
          </a:p>
        </p:txBody>
      </p:sp>
      <p:pic>
        <p:nvPicPr>
          <p:cNvPr id="3" name="图片 2" descr="椭圆曲线上点的阶.png">
            <a:extLst>
              <a:ext uri="{FF2B5EF4-FFF2-40B4-BE49-F238E27FC236}">
                <a16:creationId xmlns:a16="http://schemas.microsoft.com/office/drawing/2014/main" id="{FD9F7E12-F1D6-4DCF-9508-C21877F74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99" y="0"/>
            <a:ext cx="5680065" cy="432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"/>
          <p:cNvGrpSpPr/>
          <p:nvPr/>
        </p:nvGrpSpPr>
        <p:grpSpPr>
          <a:xfrm>
            <a:off x="7875" y="2401929"/>
            <a:ext cx="4929256" cy="2670156"/>
            <a:chOff x="3294" y="551040"/>
            <a:chExt cx="1992850" cy="4597913"/>
          </a:xfrm>
        </p:grpSpPr>
        <p:sp>
          <p:nvSpPr>
            <p:cNvPr id="3" name="矩形 2"/>
            <p:cNvSpPr/>
            <p:nvPr/>
          </p:nvSpPr>
          <p:spPr>
            <a:xfrm>
              <a:off x="34704" y="684893"/>
              <a:ext cx="1961440" cy="44640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矩形 3"/>
            <p:cNvSpPr/>
            <p:nvPr/>
          </p:nvSpPr>
          <p:spPr>
            <a:xfrm>
              <a:off x="3294" y="551040"/>
              <a:ext cx="1981115" cy="33525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u="none" kern="1200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（一）实数域上的椭圆曲线</a:t>
              </a:r>
            </a:p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u="none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（二）</a:t>
              </a:r>
              <a:r>
                <a:rPr lang="zh-CN" altLang="en-US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有限域上的椭圆曲线</a:t>
              </a:r>
              <a:endParaRPr lang="zh-CN" altLang="en-US" sz="2400" b="1" u="none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u="none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（三）</a:t>
              </a:r>
              <a:r>
                <a:rPr lang="zh-CN" altLang="en-US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椭圆曲线上的运算</a:t>
              </a:r>
              <a:endParaRPr lang="zh-CN" altLang="en-US" sz="2400" b="1" u="none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u="none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（四）</a:t>
              </a:r>
              <a:r>
                <a:rPr lang="zh-CN" altLang="en-US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椭圆曲线上的离散对数问题</a:t>
              </a:r>
              <a:endParaRPr lang="en-US" altLang="zh-CN" sz="2400" b="1" u="none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u="none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（五）公钥密码算法</a:t>
              </a:r>
              <a:r>
                <a:rPr lang="en-US" altLang="zh-CN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ECC</a:t>
              </a:r>
              <a:endParaRPr lang="en-US" altLang="zh-CN" sz="2400" b="1" u="none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zh-CN" altLang="en-US" sz="2400" u="none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5" name="组合 25"/>
          <p:cNvGrpSpPr/>
          <p:nvPr/>
        </p:nvGrpSpPr>
        <p:grpSpPr>
          <a:xfrm>
            <a:off x="5083182" y="1525614"/>
            <a:ext cx="4052943" cy="876313"/>
            <a:chOff x="4520238" y="1681235"/>
            <a:chExt cx="1753199" cy="758627"/>
          </a:xfrm>
        </p:grpSpPr>
        <p:sp>
          <p:nvSpPr>
            <p:cNvPr id="6" name="矩形 5"/>
            <p:cNvSpPr/>
            <p:nvPr/>
          </p:nvSpPr>
          <p:spPr>
            <a:xfrm>
              <a:off x="4520238" y="1681236"/>
              <a:ext cx="1735667" cy="75862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矩形 6"/>
            <p:cNvSpPr/>
            <p:nvPr/>
          </p:nvSpPr>
          <p:spPr>
            <a:xfrm>
              <a:off x="4520238" y="1681235"/>
              <a:ext cx="1753199" cy="7586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u="none" kern="1200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二、公钥密码算法</a:t>
              </a:r>
              <a:r>
                <a:rPr lang="en-US" altLang="zh-CN" sz="2800" b="1" u="none" kern="1200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SM2</a:t>
              </a:r>
              <a:endParaRPr lang="zh-CN" altLang="en-US" sz="2800" b="1" u="none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8" name="组合 28"/>
          <p:cNvGrpSpPr/>
          <p:nvPr/>
        </p:nvGrpSpPr>
        <p:grpSpPr>
          <a:xfrm>
            <a:off x="5083182" y="2406636"/>
            <a:ext cx="4125969" cy="2665449"/>
            <a:chOff x="4511509" y="2229985"/>
            <a:chExt cx="2056085" cy="4112153"/>
          </a:xfrm>
        </p:grpSpPr>
        <p:sp>
          <p:nvSpPr>
            <p:cNvPr id="9" name="矩形 8"/>
            <p:cNvSpPr/>
            <p:nvPr/>
          </p:nvSpPr>
          <p:spPr>
            <a:xfrm>
              <a:off x="4529670" y="2344788"/>
              <a:ext cx="1980803" cy="399735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矩形 9"/>
            <p:cNvSpPr/>
            <p:nvPr/>
          </p:nvSpPr>
          <p:spPr>
            <a:xfrm>
              <a:off x="4511509" y="2229985"/>
              <a:ext cx="2056085" cy="24237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u="none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（一）</a:t>
              </a:r>
              <a:r>
                <a:rPr lang="zh-CN" altLang="en-US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算法概况</a:t>
              </a:r>
              <a:endParaRPr lang="zh-CN" altLang="en-US" sz="2400" b="1" u="none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u="none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（二）算法描述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256284" y="1493811"/>
            <a:ext cx="4381560" cy="87631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2240" tIns="81280" rIns="142240" bIns="8128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Aft>
                <a:spcPct val="35000"/>
              </a:spcAft>
            </a:pPr>
            <a:r>
              <a:rPr lang="zh-CN" altLang="en-US" u="none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二、分组密码的工作模式</a:t>
            </a:r>
          </a:p>
          <a:p>
            <a:pPr defTabSz="889000">
              <a:lnSpc>
                <a:spcPct val="90000"/>
              </a:lnSpc>
              <a:spcAft>
                <a:spcPct val="35000"/>
              </a:spcAft>
            </a:pPr>
            <a:endParaRPr lang="zh-CN" altLang="en-US" sz="2800" b="1" u="none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12" name="组合 25"/>
          <p:cNvGrpSpPr/>
          <p:nvPr/>
        </p:nvGrpSpPr>
        <p:grpSpPr>
          <a:xfrm>
            <a:off x="86211" y="1530323"/>
            <a:ext cx="4960458" cy="876313"/>
            <a:chOff x="4520238" y="1681235"/>
            <a:chExt cx="1778820" cy="758627"/>
          </a:xfrm>
        </p:grpSpPr>
        <p:sp>
          <p:nvSpPr>
            <p:cNvPr id="13" name="矩形 12"/>
            <p:cNvSpPr/>
            <p:nvPr/>
          </p:nvSpPr>
          <p:spPr>
            <a:xfrm>
              <a:off x="4520238" y="1681236"/>
              <a:ext cx="1735667" cy="75862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矩形 13"/>
            <p:cNvSpPr/>
            <p:nvPr/>
          </p:nvSpPr>
          <p:spPr>
            <a:xfrm>
              <a:off x="4520238" y="1681235"/>
              <a:ext cx="1778820" cy="7586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u="none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一</a:t>
              </a:r>
              <a:r>
                <a:rPr lang="zh-CN" altLang="en-US" sz="2800" b="1" u="none" kern="1200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、椭圆曲线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24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1. SM2</a:t>
            </a:r>
            <a:r>
              <a:rPr lang="zh-CN" altLang="en-US" dirty="0">
                <a:solidFill>
                  <a:srgbClr val="FF0000"/>
                </a:solidFill>
              </a:rPr>
              <a:t>算法发展历程</a:t>
            </a:r>
          </a:p>
        </p:txBody>
      </p:sp>
      <p:sp>
        <p:nvSpPr>
          <p:cNvPr id="3" name="右箭头 2"/>
          <p:cNvSpPr/>
          <p:nvPr/>
        </p:nvSpPr>
        <p:spPr bwMode="auto">
          <a:xfrm>
            <a:off x="299979" y="4191030"/>
            <a:ext cx="8690094" cy="292104"/>
          </a:xfrm>
          <a:prstGeom prst="rightArrow">
            <a:avLst/>
          </a:prstGeom>
          <a:solidFill>
            <a:srgbClr val="33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流程图: 联系 3"/>
          <p:cNvSpPr/>
          <p:nvPr/>
        </p:nvSpPr>
        <p:spPr bwMode="auto">
          <a:xfrm>
            <a:off x="482544" y="4154517"/>
            <a:ext cx="255591" cy="328617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" name="流程图: 联系 4"/>
          <p:cNvSpPr/>
          <p:nvPr/>
        </p:nvSpPr>
        <p:spPr bwMode="auto">
          <a:xfrm>
            <a:off x="1468395" y="4154517"/>
            <a:ext cx="255591" cy="328617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流程图: 联系 5"/>
          <p:cNvSpPr/>
          <p:nvPr/>
        </p:nvSpPr>
        <p:spPr bwMode="auto">
          <a:xfrm>
            <a:off x="2490759" y="4154517"/>
            <a:ext cx="255591" cy="328617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流程图: 联系 6"/>
          <p:cNvSpPr/>
          <p:nvPr/>
        </p:nvSpPr>
        <p:spPr bwMode="auto">
          <a:xfrm>
            <a:off x="3659175" y="4191030"/>
            <a:ext cx="255591" cy="328617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" name="流程图: 联系 7"/>
          <p:cNvSpPr/>
          <p:nvPr/>
        </p:nvSpPr>
        <p:spPr bwMode="auto">
          <a:xfrm>
            <a:off x="4206870" y="4191030"/>
            <a:ext cx="255591" cy="328617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9" name="流程图: 联系 8"/>
          <p:cNvSpPr/>
          <p:nvPr/>
        </p:nvSpPr>
        <p:spPr bwMode="auto">
          <a:xfrm>
            <a:off x="6142059" y="4154517"/>
            <a:ext cx="255591" cy="328617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" name="流程图: 联系 9"/>
          <p:cNvSpPr/>
          <p:nvPr/>
        </p:nvSpPr>
        <p:spPr bwMode="auto">
          <a:xfrm>
            <a:off x="7748631" y="4154517"/>
            <a:ext cx="255591" cy="328617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1" name="下箭头 10"/>
          <p:cNvSpPr/>
          <p:nvPr/>
        </p:nvSpPr>
        <p:spPr bwMode="auto">
          <a:xfrm>
            <a:off x="519057" y="4519647"/>
            <a:ext cx="182565" cy="620721"/>
          </a:xfrm>
          <a:prstGeom prst="downArrow">
            <a:avLst/>
          </a:prstGeom>
          <a:solidFill>
            <a:srgbClr val="33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901" y="3424257"/>
            <a:ext cx="985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none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20</a:t>
            </a:r>
            <a:r>
              <a:rPr lang="zh-CN" altLang="en-US" sz="2000" b="1" u="none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世纪</a:t>
            </a:r>
            <a:endParaRPr lang="en-US" altLang="zh-CN" sz="2000" b="1" u="none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000" b="1" u="none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80</a:t>
            </a:r>
            <a:r>
              <a:rPr lang="zh-CN" altLang="en-US" sz="2000" b="1" u="none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年代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73026" y="5162742"/>
            <a:ext cx="1468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u="none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开始研究</a:t>
            </a:r>
            <a:r>
              <a:rPr lang="zh-CN" altLang="en-US" sz="2000" b="1" u="none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椭圆曲线密码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76291" y="4592673"/>
            <a:ext cx="1277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2007</a:t>
            </a:r>
            <a:r>
              <a:rPr lang="zh-CN" altLang="en-US" sz="2000" b="1" u="none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年</a:t>
            </a:r>
          </a:p>
        </p:txBody>
      </p:sp>
      <p:sp>
        <p:nvSpPr>
          <p:cNvPr id="15" name="下箭头 14"/>
          <p:cNvSpPr/>
          <p:nvPr/>
        </p:nvSpPr>
        <p:spPr bwMode="auto">
          <a:xfrm rot="10800000">
            <a:off x="1504908" y="3497282"/>
            <a:ext cx="182565" cy="620721"/>
          </a:xfrm>
          <a:prstGeom prst="downArrow">
            <a:avLst/>
          </a:prstGeom>
          <a:solidFill>
            <a:srgbClr val="33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0700" y="2730510"/>
            <a:ext cx="1468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开始起草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SM2</a:t>
            </a:r>
            <a:r>
              <a:rPr lang="zh-CN" altLang="en-US" sz="20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算法</a:t>
            </a:r>
            <a:endParaRPr lang="zh-CN" altLang="en-US" sz="2000" b="1" u="none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98655" y="3679848"/>
            <a:ext cx="1277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none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2010</a:t>
            </a:r>
            <a:r>
              <a:rPr lang="zh-CN" altLang="en-US" sz="2000" b="1" u="none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70038" y="5176881"/>
            <a:ext cx="1468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完成</a:t>
            </a:r>
            <a:endParaRPr lang="en-US" altLang="zh-CN" sz="2000" b="1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algn="ctr"/>
            <a:r>
              <a:rPr lang="en-US" altLang="zh-CN" sz="20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SM2</a:t>
            </a:r>
            <a:r>
              <a:rPr lang="zh-CN" altLang="en-US" sz="20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算法</a:t>
            </a:r>
            <a:endParaRPr lang="en-US" altLang="zh-CN" sz="2000" b="1" u="none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" name="下箭头 18"/>
          <p:cNvSpPr/>
          <p:nvPr/>
        </p:nvSpPr>
        <p:spPr bwMode="auto">
          <a:xfrm>
            <a:off x="2527272" y="4483134"/>
            <a:ext cx="182565" cy="620721"/>
          </a:xfrm>
          <a:prstGeom prst="downArrow">
            <a:avLst/>
          </a:prstGeom>
          <a:solidFill>
            <a:srgbClr val="33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4045" y="4630719"/>
            <a:ext cx="1277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none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2012</a:t>
            </a:r>
            <a:r>
              <a:rPr lang="zh-CN" altLang="en-US" sz="2000" b="1" u="none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年</a:t>
            </a:r>
          </a:p>
        </p:txBody>
      </p:sp>
      <p:sp>
        <p:nvSpPr>
          <p:cNvPr id="21" name="下箭头 20"/>
          <p:cNvSpPr/>
          <p:nvPr/>
        </p:nvSpPr>
        <p:spPr bwMode="auto">
          <a:xfrm rot="10800000">
            <a:off x="3695688" y="3533796"/>
            <a:ext cx="182565" cy="620721"/>
          </a:xfrm>
          <a:prstGeom prst="downArrow">
            <a:avLst/>
          </a:prstGeom>
          <a:solidFill>
            <a:srgbClr val="33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6811" y="2693997"/>
            <a:ext cx="2373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u="none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SM2</a:t>
            </a:r>
            <a:r>
              <a:rPr lang="zh-CN" altLang="en-US" sz="20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成为</a:t>
            </a:r>
            <a:endParaRPr lang="en-US" altLang="zh-CN" sz="2000" b="1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国家密码行业标准</a:t>
            </a:r>
            <a:endParaRPr lang="zh-CN" altLang="en-US" sz="2000" b="1" u="none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3" name="下箭头 22"/>
          <p:cNvSpPr/>
          <p:nvPr/>
        </p:nvSpPr>
        <p:spPr bwMode="auto">
          <a:xfrm>
            <a:off x="4243383" y="4556160"/>
            <a:ext cx="182565" cy="620721"/>
          </a:xfrm>
          <a:prstGeom prst="downArrow">
            <a:avLst/>
          </a:prstGeom>
          <a:solidFill>
            <a:srgbClr val="33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1279" y="3716361"/>
            <a:ext cx="1277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none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2016</a:t>
            </a:r>
            <a:r>
              <a:rPr lang="zh-CN" altLang="en-US" sz="2000" b="1" u="none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30558" y="5213394"/>
            <a:ext cx="2044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u="none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SM2</a:t>
            </a:r>
            <a:r>
              <a:rPr lang="zh-CN" altLang="en-US" sz="2000" b="1" u="none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成为</a:t>
            </a:r>
            <a:endParaRPr lang="en-US" altLang="zh-CN" sz="2000" b="1" u="none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algn="ctr"/>
            <a:r>
              <a:rPr lang="zh-CN" altLang="en-US" sz="2000" b="1" u="none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国家密码标准</a:t>
            </a:r>
          </a:p>
        </p:txBody>
      </p:sp>
      <p:sp>
        <p:nvSpPr>
          <p:cNvPr id="27" name="下箭头 26"/>
          <p:cNvSpPr/>
          <p:nvPr/>
        </p:nvSpPr>
        <p:spPr bwMode="auto">
          <a:xfrm>
            <a:off x="7785144" y="4483134"/>
            <a:ext cx="182565" cy="620721"/>
          </a:xfrm>
          <a:prstGeom prst="downArrow">
            <a:avLst/>
          </a:prstGeom>
          <a:solidFill>
            <a:srgbClr val="33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83182" y="2679858"/>
            <a:ext cx="230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u="none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SM2</a:t>
            </a:r>
            <a:r>
              <a:rPr lang="zh-CN" altLang="en-US" sz="2000" b="1" u="none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以</a:t>
            </a:r>
            <a:r>
              <a:rPr lang="zh-CN" altLang="en-US" sz="2000" b="1" u="none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补篇</a:t>
            </a:r>
            <a:r>
              <a:rPr lang="zh-CN" altLang="en-US" sz="2000" b="1" u="none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形式成为</a:t>
            </a:r>
            <a:r>
              <a:rPr lang="zh-CN" altLang="en-US" sz="2000" b="1" u="none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国际标准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62779" y="5140368"/>
            <a:ext cx="2263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u="none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SM2</a:t>
            </a:r>
            <a:r>
              <a:rPr lang="zh-CN" altLang="en-US" sz="2000" b="1" u="none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以</a:t>
            </a:r>
            <a:r>
              <a:rPr lang="zh-CN" altLang="en-US" sz="2000" b="1" u="none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正文</a:t>
            </a:r>
            <a:r>
              <a:rPr lang="zh-CN" altLang="en-US" sz="2000" b="1" u="none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形式成为</a:t>
            </a:r>
            <a:r>
              <a:rPr lang="zh-CN" altLang="en-US" sz="2000" b="1" u="none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国际标准</a:t>
            </a:r>
            <a:endParaRPr lang="en-US" altLang="zh-CN" sz="2000" b="1" u="none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13442" y="4557693"/>
            <a:ext cx="949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none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2017</a:t>
            </a:r>
            <a:r>
              <a:rPr lang="zh-CN" altLang="en-US" sz="2000" b="1" u="none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46988" y="3679848"/>
            <a:ext cx="1277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none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2018</a:t>
            </a:r>
            <a:r>
              <a:rPr lang="zh-CN" altLang="en-US" sz="2000" b="1" u="none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年</a:t>
            </a:r>
          </a:p>
        </p:txBody>
      </p:sp>
      <p:sp>
        <p:nvSpPr>
          <p:cNvPr id="32" name="下箭头 31"/>
          <p:cNvSpPr/>
          <p:nvPr/>
        </p:nvSpPr>
        <p:spPr bwMode="auto">
          <a:xfrm rot="10800000">
            <a:off x="6178572" y="3533796"/>
            <a:ext cx="182565" cy="620721"/>
          </a:xfrm>
          <a:prstGeom prst="downArrow">
            <a:avLst/>
          </a:prstGeom>
          <a:solidFill>
            <a:srgbClr val="33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 animBg="1"/>
      <p:bldP spid="16" grpId="0"/>
      <p:bldP spid="17" grpId="0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/>
      <p:bldP spid="27" grpId="0" animBg="1"/>
      <p:bldP spid="28" grpId="0"/>
      <p:bldP spid="29" grpId="0"/>
      <p:bldP spid="30" grpId="0"/>
      <p:bldP spid="31" grpId="0"/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24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2. SM2</a:t>
            </a:r>
            <a:r>
              <a:rPr lang="zh-CN" altLang="en-US" dirty="0">
                <a:solidFill>
                  <a:srgbClr val="FF0000"/>
                </a:solidFill>
              </a:rPr>
              <a:t>算法功能</a:t>
            </a:r>
          </a:p>
        </p:txBody>
      </p:sp>
      <p:pic>
        <p:nvPicPr>
          <p:cNvPr id="607235" name="Picture 3" descr="F:\教学\密码学（54）\ppt\2020.6.20\第一专题   密码学基础理论\第7讲  公钥密码算法（二）\SM2整体框架--v1.jp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674" y="2551924"/>
            <a:ext cx="7493040" cy="33552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484784"/>
            <a:ext cx="8423334" cy="4824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3. SM2</a:t>
            </a:r>
            <a:r>
              <a:rPr lang="zh-CN" altLang="en-US" dirty="0">
                <a:solidFill>
                  <a:srgbClr val="FF0000"/>
                </a:solidFill>
              </a:rPr>
              <a:t>算法与国际标准</a:t>
            </a:r>
            <a:r>
              <a:rPr lang="en-US" altLang="zh-CN" dirty="0">
                <a:solidFill>
                  <a:srgbClr val="FF0000"/>
                </a:solidFill>
              </a:rPr>
              <a:t>ECC</a:t>
            </a:r>
            <a:r>
              <a:rPr lang="zh-CN" altLang="en-US" dirty="0">
                <a:solidFill>
                  <a:srgbClr val="FF0000"/>
                </a:solidFill>
              </a:rPr>
              <a:t>算法比较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400" dirty="0"/>
              <a:t>ECC</a:t>
            </a:r>
            <a:r>
              <a:rPr lang="zh-CN" altLang="en-US" sz="2400" dirty="0"/>
              <a:t>算法通常采用</a:t>
            </a:r>
            <a:r>
              <a:rPr lang="en-US" altLang="zh-CN" sz="2400" dirty="0"/>
              <a:t>NIST</a:t>
            </a:r>
            <a:r>
              <a:rPr lang="zh-CN" altLang="en-US" sz="2400" dirty="0"/>
              <a:t>等国际机构建议的曲线及参数</a:t>
            </a:r>
            <a:r>
              <a:rPr lang="en-US" altLang="zh-CN" sz="2400" dirty="0"/>
              <a:t>; SM2</a:t>
            </a:r>
            <a:r>
              <a:rPr lang="zh-CN" altLang="en-US" sz="2400" dirty="0"/>
              <a:t>算法的参数需要一定的算法产生，而算法中加入了用户特性的曲线参数、基点、用户公钥的信息，其安全性明显提高</a:t>
            </a:r>
            <a:endParaRPr lang="en-US" altLang="zh-CN" sz="2400" dirty="0"/>
          </a:p>
          <a:p>
            <a:pPr lvl="1"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400" dirty="0"/>
              <a:t>ECC</a:t>
            </a:r>
            <a:r>
              <a:rPr lang="zh-CN" altLang="en-US" sz="2400" dirty="0"/>
              <a:t>算法选择的哈希函数是</a:t>
            </a:r>
            <a:r>
              <a:rPr lang="en-US" altLang="zh-CN" sz="2400" dirty="0"/>
              <a:t>MD5</a:t>
            </a:r>
            <a:r>
              <a:rPr lang="zh-CN" altLang="en-US" sz="2400" dirty="0"/>
              <a:t>或</a:t>
            </a:r>
            <a:r>
              <a:rPr lang="en-US" altLang="zh-CN" sz="2400" dirty="0"/>
              <a:t>SHA-1</a:t>
            </a:r>
            <a:r>
              <a:rPr lang="zh-CN" altLang="en-US" sz="2400" dirty="0"/>
              <a:t>等国际通用的杂凑函数，而</a:t>
            </a:r>
            <a:r>
              <a:rPr lang="en-US" altLang="zh-CN" sz="2400" dirty="0"/>
              <a:t>SM2</a:t>
            </a:r>
            <a:r>
              <a:rPr lang="zh-CN" altLang="en-US" sz="2400" dirty="0"/>
              <a:t>算法中使用国产杂凑函数标准</a:t>
            </a:r>
            <a:r>
              <a:rPr lang="en-US" altLang="zh-CN" sz="2400" dirty="0"/>
              <a:t>SM3</a:t>
            </a:r>
            <a:r>
              <a:rPr lang="zh-CN" altLang="en-US" sz="2400" dirty="0"/>
              <a:t>，安全性和自主可控性较高。</a:t>
            </a:r>
            <a:endParaRPr lang="en-US" altLang="zh-CN" sz="2400" dirty="0"/>
          </a:p>
          <a:p>
            <a:pPr lvl="1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Rot="1" noChangeArrowheads="1"/>
          </p:cNvSpPr>
          <p:nvPr/>
        </p:nvSpPr>
        <p:spPr>
          <a:xfrm>
            <a:off x="457200" y="1676376"/>
            <a:ext cx="8229600" cy="4824000"/>
          </a:xfrm>
          <a:prstGeom prst="rect">
            <a:avLst/>
          </a:prstGeom>
          <a:solidFill>
            <a:schemeClr val="tx1"/>
          </a:solidFill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Blip>
                <a:blip r:embed="rId3"/>
              </a:buBlip>
              <a:tabLst/>
              <a:defRPr/>
            </a:pPr>
            <a:r>
              <a:rPr kumimoji="0" lang="pt-BR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1985</a:t>
            </a:r>
            <a:r>
              <a:rPr kumimoji="0" lang="zh-CN" altLang="pt-BR" sz="2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年，</a:t>
            </a:r>
            <a:r>
              <a:rPr kumimoji="0" lang="pt-BR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Neal Koblitz</a:t>
            </a:r>
            <a:r>
              <a:rPr kumimoji="0" lang="zh-CN" altLang="pt-BR" sz="2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kumimoji="0" lang="pt-BR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Victor Miller</a:t>
            </a:r>
            <a:r>
              <a:rPr kumimoji="0" lang="zh-CN" altLang="pt-BR" sz="2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将椭圆曲线引入密码学，提出了椭圆曲线密码体制</a:t>
            </a:r>
            <a:r>
              <a:rPr kumimoji="0" lang="pt-BR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ECC (Elliptic Curve Cryptography) </a:t>
            </a:r>
            <a:r>
              <a:rPr kumimoji="0" lang="zh-CN" altLang="pt-BR" sz="2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Blip>
                <a:blip r:embed="rId3"/>
              </a:buBlip>
              <a:tabLst/>
              <a:defRPr/>
            </a:pPr>
            <a:r>
              <a:rPr kumimoji="0" lang="zh-CN" altLang="pt-BR" sz="2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优点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bg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pt-BR" sz="2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安全性高</a:t>
            </a:r>
            <a:endParaRPr kumimoji="0" lang="pt-BR" altLang="zh-CN" sz="2800" b="1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bg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pt-BR" sz="2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密钥短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，计算量小，速度快</a:t>
            </a:r>
            <a:endParaRPr kumimoji="0" lang="zh-CN" altLang="pt-BR" sz="2800" b="1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bg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pt-BR" sz="2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灵活性好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bg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带宽要求低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bg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pt-BR" sz="2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被 </a:t>
            </a:r>
            <a:r>
              <a:rPr kumimoji="0" lang="pt-BR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IEEE </a:t>
            </a:r>
            <a:r>
              <a:rPr kumimoji="0" lang="zh-CN" altLang="pt-BR" sz="2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公钥密码标准 </a:t>
            </a:r>
            <a:r>
              <a:rPr kumimoji="0" lang="pt-BR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P1363 </a:t>
            </a:r>
            <a:r>
              <a:rPr kumimoji="0" lang="zh-CN" altLang="pt-BR" sz="2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采用</a:t>
            </a:r>
          </a:p>
        </p:txBody>
      </p:sp>
      <p:graphicFrame>
        <p:nvGraphicFramePr>
          <p:cNvPr id="3" name="Group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083703"/>
              </p:ext>
            </p:extLst>
          </p:nvPr>
        </p:nvGraphicFramePr>
        <p:xfrm>
          <a:off x="422334" y="982629"/>
          <a:ext cx="8458200" cy="1676401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6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RSA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512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768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1024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2048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21000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ECC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106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132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160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211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600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471284" cy="4824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基本参数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i="1" dirty="0"/>
              <a:t>p</a:t>
            </a:r>
            <a:r>
              <a:rPr lang="en-US" altLang="zh-CN" dirty="0"/>
              <a:t>: </a:t>
            </a:r>
            <a:r>
              <a:rPr lang="zh-CN" altLang="en-US" dirty="0"/>
              <a:t>有限域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p</a:t>
            </a:r>
            <a:r>
              <a:rPr lang="en-US" altLang="zh-CN" dirty="0"/>
              <a:t>)</a:t>
            </a:r>
            <a:r>
              <a:rPr lang="zh-CN" altLang="en-US" dirty="0"/>
              <a:t>中元素的数目</a:t>
            </a:r>
            <a:endParaRPr lang="en-US" altLang="zh-CN" dirty="0"/>
          </a:p>
          <a:p>
            <a:pPr lvl="1"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: </a:t>
            </a:r>
            <a:r>
              <a:rPr lang="zh-CN" altLang="en-US" dirty="0"/>
              <a:t>椭圆曲线中的系数，取值于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p</a:t>
            </a:r>
            <a:r>
              <a:rPr lang="en-US" altLang="zh-CN" dirty="0"/>
              <a:t>)</a:t>
            </a:r>
          </a:p>
          <a:p>
            <a:pPr lvl="1"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i="1" dirty="0"/>
              <a:t>G</a:t>
            </a:r>
            <a:r>
              <a:rPr lang="en-US" altLang="zh-CN" dirty="0"/>
              <a:t>:</a:t>
            </a:r>
            <a:r>
              <a:rPr lang="en-US" altLang="zh-CN" i="1" dirty="0"/>
              <a:t> </a:t>
            </a:r>
            <a:r>
              <a:rPr lang="zh-CN" altLang="en-US" dirty="0"/>
              <a:t>基点</a:t>
            </a:r>
            <a:endParaRPr lang="en-US" altLang="zh-CN" dirty="0"/>
          </a:p>
          <a:p>
            <a:pPr lvl="1"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i="1" dirty="0"/>
              <a:t>n</a:t>
            </a:r>
            <a:r>
              <a:rPr lang="en-US" altLang="zh-CN" dirty="0"/>
              <a:t>:</a:t>
            </a:r>
            <a:r>
              <a:rPr lang="en-US" altLang="zh-CN" i="1" dirty="0"/>
              <a:t> </a:t>
            </a:r>
            <a:r>
              <a:rPr lang="zh-CN" altLang="en-US" dirty="0"/>
              <a:t>基点</a:t>
            </a:r>
            <a:r>
              <a:rPr lang="en-US" altLang="zh-CN" i="1" dirty="0"/>
              <a:t>G</a:t>
            </a:r>
            <a:r>
              <a:rPr lang="zh-CN" altLang="en-US" dirty="0"/>
              <a:t>的阶</a:t>
            </a:r>
            <a:endParaRPr lang="en-US" altLang="zh-CN" dirty="0"/>
          </a:p>
          <a:p>
            <a:pPr lvl="1"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i="1" dirty="0"/>
              <a:t>h: </a:t>
            </a:r>
            <a:r>
              <a:rPr lang="zh-CN" altLang="en-US" dirty="0"/>
              <a:t>椭圆曲线点个数</a:t>
            </a:r>
            <a:r>
              <a:rPr lang="en-US" altLang="zh-CN" i="1" dirty="0"/>
              <a:t>N</a:t>
            </a:r>
            <a:r>
              <a:rPr lang="zh-CN" altLang="en-US" dirty="0"/>
              <a:t>除以</a:t>
            </a:r>
            <a:r>
              <a:rPr lang="en-US" altLang="zh-CN" i="1" dirty="0"/>
              <a:t>n</a:t>
            </a:r>
            <a:r>
              <a:rPr lang="zh-CN" altLang="en-US" dirty="0"/>
              <a:t>的结果，也称余因子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5320"/>
            <a:ext cx="8229600" cy="4824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参数选取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i="1" dirty="0"/>
              <a:t>p</a:t>
            </a:r>
            <a:r>
              <a:rPr lang="en-US" altLang="zh-CN" dirty="0"/>
              <a:t>: </a:t>
            </a:r>
            <a:r>
              <a:rPr lang="zh-CN" altLang="en-US" dirty="0"/>
              <a:t>越大越安全，但计算速度会变慢，</a:t>
            </a:r>
            <a:r>
              <a:rPr lang="en-US" altLang="zh-CN" dirty="0"/>
              <a:t>160</a:t>
            </a:r>
            <a:r>
              <a:rPr lang="zh-CN" altLang="en-US" dirty="0"/>
              <a:t>位可以满足目前的安全需求</a:t>
            </a:r>
            <a:endParaRPr lang="en-US" altLang="zh-CN" dirty="0"/>
          </a:p>
          <a:p>
            <a:pPr lvl="1"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i="1" dirty="0" err="1">
                <a:solidFill>
                  <a:srgbClr val="DADADA">
                    <a:lumMod val="10000"/>
                  </a:srgbClr>
                </a:solidFill>
              </a:rPr>
              <a:t>a</a:t>
            </a:r>
            <a:r>
              <a:rPr lang="en-US" altLang="zh-CN" dirty="0" err="1">
                <a:solidFill>
                  <a:srgbClr val="DADADA">
                    <a:lumMod val="10000"/>
                  </a:srgbClr>
                </a:solidFill>
              </a:rPr>
              <a:t>,</a:t>
            </a:r>
            <a:r>
              <a:rPr lang="en-US" altLang="zh-CN" i="1" dirty="0" err="1">
                <a:solidFill>
                  <a:srgbClr val="DADADA">
                    <a:lumMod val="10000"/>
                  </a:srgbClr>
                </a:solidFill>
              </a:rPr>
              <a:t>b</a:t>
            </a:r>
            <a:r>
              <a:rPr lang="en-US" altLang="zh-CN" dirty="0">
                <a:solidFill>
                  <a:srgbClr val="DADADA">
                    <a:lumMod val="10000"/>
                  </a:srgbClr>
                </a:solidFill>
              </a:rPr>
              <a:t>: 4</a:t>
            </a:r>
            <a:r>
              <a:rPr lang="en-US" altLang="zh-CN" i="1" dirty="0">
                <a:solidFill>
                  <a:srgbClr val="DADADA">
                    <a:lumMod val="10000"/>
                  </a:srgbClr>
                </a:solidFill>
              </a:rPr>
              <a:t>a</a:t>
            </a:r>
            <a:r>
              <a:rPr lang="en-US" altLang="zh-CN" baseline="30000" dirty="0">
                <a:solidFill>
                  <a:srgbClr val="DADADA">
                    <a:lumMod val="10000"/>
                  </a:srgbClr>
                </a:solidFill>
              </a:rPr>
              <a:t>3</a:t>
            </a:r>
            <a:r>
              <a:rPr lang="en-US" altLang="zh-CN" dirty="0">
                <a:solidFill>
                  <a:srgbClr val="DADADA">
                    <a:lumMod val="10000"/>
                  </a:srgbClr>
                </a:solidFill>
              </a:rPr>
              <a:t>+27</a:t>
            </a:r>
            <a:r>
              <a:rPr lang="en-US" altLang="zh-CN" i="1" dirty="0">
                <a:solidFill>
                  <a:srgbClr val="DADADA">
                    <a:lumMod val="10000"/>
                  </a:srgbClr>
                </a:solidFill>
              </a:rPr>
              <a:t>b</a:t>
            </a:r>
            <a:r>
              <a:rPr lang="en-US" altLang="zh-CN" baseline="30000" dirty="0">
                <a:solidFill>
                  <a:srgbClr val="DADADA">
                    <a:lumMod val="10000"/>
                  </a:srgbClr>
                </a:solidFill>
              </a:rPr>
              <a:t>2 </a:t>
            </a:r>
            <a:r>
              <a:rPr lang="en-US" altLang="zh-CN" dirty="0">
                <a:solidFill>
                  <a:srgbClr val="DADADA">
                    <a:lumMod val="10000"/>
                  </a:srgbClr>
                </a:solidFill>
              </a:rPr>
              <a:t>≠ 0(mod </a:t>
            </a:r>
            <a:r>
              <a:rPr lang="en-US" altLang="zh-CN" i="1" dirty="0">
                <a:solidFill>
                  <a:srgbClr val="DADADA">
                    <a:lumMod val="10000"/>
                  </a:srgbClr>
                </a:solidFill>
              </a:rPr>
              <a:t>p</a:t>
            </a:r>
            <a:r>
              <a:rPr lang="en-US" altLang="zh-CN" dirty="0">
                <a:solidFill>
                  <a:srgbClr val="DADADA">
                    <a:lumMod val="10000"/>
                  </a:srgbClr>
                </a:solidFill>
              </a:rPr>
              <a:t>)</a:t>
            </a:r>
          </a:p>
          <a:p>
            <a:pPr lvl="1"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i="1" dirty="0">
                <a:solidFill>
                  <a:srgbClr val="DADADA">
                    <a:lumMod val="10000"/>
                  </a:srgbClr>
                </a:solidFill>
              </a:rPr>
              <a:t>n</a:t>
            </a:r>
            <a:r>
              <a:rPr lang="en-US" altLang="zh-CN" dirty="0">
                <a:solidFill>
                  <a:srgbClr val="DADADA">
                    <a:lumMod val="10000"/>
                  </a:srgbClr>
                </a:solidFill>
              </a:rPr>
              <a:t>: </a:t>
            </a:r>
            <a:r>
              <a:rPr lang="zh-CN" altLang="en-US" dirty="0">
                <a:solidFill>
                  <a:srgbClr val="DADADA">
                    <a:lumMod val="10000"/>
                  </a:srgbClr>
                </a:solidFill>
              </a:rPr>
              <a:t>大素数</a:t>
            </a:r>
            <a:endParaRPr lang="en-US" altLang="zh-CN" dirty="0">
              <a:solidFill>
                <a:srgbClr val="DADADA">
                  <a:lumMod val="10000"/>
                </a:srgbClr>
              </a:solidFill>
            </a:endParaRPr>
          </a:p>
          <a:p>
            <a:pPr lvl="1"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i="1" dirty="0">
                <a:solidFill>
                  <a:srgbClr val="DADADA">
                    <a:lumMod val="10000"/>
                  </a:srgbClr>
                </a:solidFill>
              </a:rPr>
              <a:t>h</a:t>
            </a:r>
            <a:r>
              <a:rPr lang="en-US" altLang="zh-CN" dirty="0">
                <a:solidFill>
                  <a:srgbClr val="DADADA">
                    <a:lumMod val="10000"/>
                  </a:srgbClr>
                </a:solidFill>
              </a:rPr>
              <a:t>: </a:t>
            </a:r>
            <a:r>
              <a:rPr lang="zh-CN" altLang="en-US" dirty="0">
                <a:solidFill>
                  <a:srgbClr val="DADADA">
                    <a:lumMod val="10000"/>
                  </a:srgbClr>
                </a:solidFill>
              </a:rPr>
              <a:t>小于等于</a:t>
            </a:r>
            <a:r>
              <a:rPr lang="en-US" altLang="zh-CN" dirty="0">
                <a:solidFill>
                  <a:srgbClr val="DADADA">
                    <a:lumMod val="10000"/>
                  </a:srgbClr>
                </a:solidFill>
              </a:rPr>
              <a:t>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24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密钥生成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选定一条满足安全要求的椭圆曲线</a:t>
            </a:r>
            <a:endParaRPr lang="en-US" altLang="zh-CN" dirty="0"/>
          </a:p>
          <a:p>
            <a:pPr lvl="1"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通过随机数发生器产生用户</a:t>
            </a:r>
            <a:r>
              <a:rPr lang="en-US" altLang="zh-CN" dirty="0"/>
              <a:t>B</a:t>
            </a:r>
            <a:r>
              <a:rPr lang="zh-CN" altLang="en-US" dirty="0"/>
              <a:t>的私钥</a:t>
            </a:r>
            <a:endParaRPr lang="en-US" altLang="zh-CN" dirty="0"/>
          </a:p>
          <a:p>
            <a:pPr lvl="1"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通过</a:t>
            </a:r>
            <a:r>
              <a:rPr lang="en-US" i="1" dirty="0"/>
              <a:t>P</a:t>
            </a:r>
            <a:r>
              <a:rPr lang="en-US" i="1" baseline="-25000" dirty="0"/>
              <a:t>B</a:t>
            </a:r>
            <a:r>
              <a:rPr lang="en-US" dirty="0"/>
              <a:t>=</a:t>
            </a:r>
            <a:r>
              <a:rPr lang="en-US" i="1" dirty="0" err="1"/>
              <a:t>d</a:t>
            </a:r>
            <a:r>
              <a:rPr lang="en-US" i="1" baseline="-25000" dirty="0" err="1"/>
              <a:t>B</a:t>
            </a:r>
            <a:r>
              <a:rPr lang="en-US" i="1" dirty="0" err="1"/>
              <a:t>G</a:t>
            </a:r>
            <a:r>
              <a:rPr lang="zh-CN" altLang="en-US" dirty="0"/>
              <a:t>得到用户</a:t>
            </a:r>
            <a:r>
              <a:rPr lang="en-US" altLang="zh-CN" dirty="0"/>
              <a:t>B</a:t>
            </a:r>
            <a:r>
              <a:rPr lang="zh-CN" altLang="en-US" dirty="0"/>
              <a:t>的公钥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graphicFrame>
        <p:nvGraphicFramePr>
          <p:cNvPr id="5785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100031"/>
              </p:ext>
            </p:extLst>
          </p:nvPr>
        </p:nvGraphicFramePr>
        <p:xfrm>
          <a:off x="6948488" y="3025798"/>
          <a:ext cx="17494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203040" progId="Equation.DSMT4">
                  <p:embed/>
                </p:oleObj>
              </mc:Choice>
              <mc:Fallback>
                <p:oleObj name="Equation" r:id="rId2" imgW="74916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025798"/>
                        <a:ext cx="17494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52736"/>
            <a:ext cx="8471284" cy="4824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4. </a:t>
            </a:r>
            <a:r>
              <a:rPr lang="zh-CN" altLang="en-US" dirty="0">
                <a:solidFill>
                  <a:srgbClr val="FF0000"/>
                </a:solidFill>
              </a:rPr>
              <a:t>加密过程</a:t>
            </a:r>
            <a:endParaRPr lang="en-US" altLang="zh-CN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Clr>
                <a:schemeClr val="bg1">
                  <a:lumMod val="60000"/>
                  <a:lumOff val="40000"/>
                </a:schemeClr>
              </a:buClr>
              <a:buFont typeface="+mj-ea"/>
              <a:buAutoNum type="circleNumDbPlain"/>
            </a:pPr>
            <a:r>
              <a:rPr lang="zh-CN" altLang="en-US" sz="2400" dirty="0"/>
              <a:t>选择随机数</a:t>
            </a:r>
            <a:r>
              <a:rPr lang="en-US" altLang="zh-CN" sz="2400" i="1" dirty="0"/>
              <a:t>k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Clr>
                <a:schemeClr val="bg1">
                  <a:lumMod val="60000"/>
                  <a:lumOff val="40000"/>
                </a:schemeClr>
              </a:buClr>
              <a:buFont typeface="+mj-ea"/>
              <a:buAutoNum type="circleNumDbPlain"/>
            </a:pPr>
            <a:r>
              <a:rPr lang="zh-CN" altLang="en-US" sz="2400" dirty="0"/>
              <a:t>计算椭圆曲线点</a:t>
            </a:r>
            <a:r>
              <a:rPr lang="en-US" altLang="zh-CN" sz="2400" i="1" dirty="0"/>
              <a:t>C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</a:t>
            </a:r>
            <a:r>
              <a:rPr lang="en-US" altLang="zh-CN" sz="2400" i="1" dirty="0" err="1"/>
              <a:t>kG</a:t>
            </a:r>
            <a:r>
              <a:rPr lang="en-US" altLang="zh-CN" sz="2400" dirty="0"/>
              <a:t>=(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y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</a:t>
            </a:r>
            <a:r>
              <a:rPr lang="zh-CN" altLang="en-US" sz="2400" dirty="0"/>
              <a:t>，将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y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</a:t>
            </a:r>
            <a:r>
              <a:rPr lang="zh-CN" altLang="en-US" sz="2400" dirty="0"/>
              <a:t>表示为比特串</a:t>
            </a:r>
            <a:endParaRPr lang="en-US" altLang="zh-CN" sz="2400" dirty="0"/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Clr>
                <a:schemeClr val="bg1">
                  <a:lumMod val="60000"/>
                  <a:lumOff val="40000"/>
                </a:schemeClr>
              </a:buClr>
              <a:buFont typeface="+mj-ea"/>
              <a:buAutoNum type="circleNumDbPlain"/>
            </a:pPr>
            <a:r>
              <a:rPr lang="zh-CN" altLang="en-US" sz="2400" dirty="0"/>
              <a:t>计算椭圆曲线点</a:t>
            </a:r>
            <a:r>
              <a:rPr lang="en-US" altLang="zh-CN" sz="2400" i="1" dirty="0"/>
              <a:t>S=</a:t>
            </a:r>
            <a:r>
              <a:rPr lang="en-US" altLang="zh-CN" sz="2400" i="1" dirty="0" err="1"/>
              <a:t>hP</a:t>
            </a:r>
            <a:r>
              <a:rPr lang="en-US" altLang="zh-CN" sz="2400" i="1" baseline="-25000" dirty="0" err="1"/>
              <a:t>B</a:t>
            </a:r>
            <a:r>
              <a:rPr lang="zh-CN" altLang="en-US" sz="2400" dirty="0"/>
              <a:t> ，若</a:t>
            </a:r>
            <a:r>
              <a:rPr lang="en-US" altLang="zh-CN" sz="2400" i="1" dirty="0"/>
              <a:t>S</a:t>
            </a:r>
            <a:r>
              <a:rPr lang="zh-CN" altLang="en-US" sz="2400" dirty="0"/>
              <a:t>是无穷远点，则报错并退出</a:t>
            </a:r>
            <a:endParaRPr lang="en-US" altLang="zh-CN" sz="2400" dirty="0"/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Clr>
                <a:schemeClr val="bg1">
                  <a:lumMod val="60000"/>
                  <a:lumOff val="40000"/>
                </a:schemeClr>
              </a:buClr>
              <a:buFont typeface="+mj-ea"/>
              <a:buAutoNum type="circleNumDbPlain"/>
            </a:pPr>
            <a:r>
              <a:rPr lang="zh-CN" altLang="en-US" sz="2400" dirty="0"/>
              <a:t>计算椭圆曲线点</a:t>
            </a:r>
            <a:r>
              <a:rPr lang="en-US" altLang="zh-CN" sz="2400" i="1" dirty="0" err="1"/>
              <a:t>kP</a:t>
            </a:r>
            <a:r>
              <a:rPr lang="en-US" altLang="zh-CN" sz="2400" i="1" baseline="-25000" dirty="0" err="1"/>
              <a:t>B</a:t>
            </a:r>
            <a:r>
              <a:rPr lang="en-US" altLang="zh-CN" sz="2400" i="1" dirty="0"/>
              <a:t>=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i="1" dirty="0"/>
              <a:t>y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，将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i="1" dirty="0"/>
              <a:t>y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表示为比特串</a:t>
            </a:r>
            <a:endParaRPr lang="en-US" altLang="zh-CN" sz="2400" dirty="0"/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Clr>
                <a:schemeClr val="bg1">
                  <a:lumMod val="60000"/>
                  <a:lumOff val="40000"/>
                </a:schemeClr>
              </a:buClr>
              <a:buFont typeface="+mj-ea"/>
              <a:buAutoNum type="circleNumDbPlain"/>
            </a:pPr>
            <a:r>
              <a:rPr lang="zh-CN" altLang="en-US" sz="2400" dirty="0"/>
              <a:t>计算</a:t>
            </a:r>
            <a:r>
              <a:rPr lang="en-US" altLang="zh-CN" sz="2400" i="1" dirty="0"/>
              <a:t>t</a:t>
            </a:r>
            <a:r>
              <a:rPr lang="en-US" altLang="zh-CN" sz="2400" dirty="0"/>
              <a:t>=KDF(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||</a:t>
            </a:r>
            <a:r>
              <a:rPr lang="en-US" altLang="zh-CN" sz="2400" i="1" dirty="0"/>
              <a:t>y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klen</a:t>
            </a:r>
            <a:r>
              <a:rPr lang="en-US" altLang="zh-CN" sz="2400" dirty="0"/>
              <a:t>), </a:t>
            </a:r>
            <a:r>
              <a:rPr lang="zh-CN" altLang="en-US" sz="2400" dirty="0"/>
              <a:t>若</a:t>
            </a:r>
            <a:r>
              <a:rPr lang="en-US" altLang="zh-CN" sz="2400" i="1" dirty="0"/>
              <a:t>t</a:t>
            </a:r>
            <a:r>
              <a:rPr lang="zh-CN" altLang="en-US" sz="2400" dirty="0"/>
              <a:t>为全</a:t>
            </a:r>
            <a:r>
              <a:rPr lang="en-US" altLang="zh-CN" sz="2400" dirty="0"/>
              <a:t>0</a:t>
            </a:r>
            <a:r>
              <a:rPr lang="zh-CN" altLang="en-US" sz="2400" dirty="0"/>
              <a:t>的比特串，则返回步骤</a:t>
            </a:r>
            <a:r>
              <a:rPr lang="en-US" altLang="zh-CN" sz="2400" dirty="0"/>
              <a:t>1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Clr>
                <a:schemeClr val="bg1">
                  <a:lumMod val="60000"/>
                  <a:lumOff val="40000"/>
                </a:schemeClr>
              </a:buClr>
              <a:buFont typeface="+mj-ea"/>
              <a:buAutoNum type="circleNumDbPlain"/>
            </a:pPr>
            <a:r>
              <a:rPr lang="zh-CN" altLang="en-US" sz="2400" dirty="0"/>
              <a:t>计算</a:t>
            </a:r>
            <a:r>
              <a:rPr lang="en-US" altLang="zh-CN" sz="2400" i="1" dirty="0"/>
              <a:t>C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</a:t>
            </a:r>
            <a:r>
              <a:rPr lang="en-US" altLang="zh-CN" sz="2400" i="1" dirty="0"/>
              <a:t>M</a:t>
            </a:r>
            <a:r>
              <a:rPr lang="en-US" altLang="zh-CN" sz="2400" dirty="0"/>
              <a:t>     </a:t>
            </a:r>
            <a:r>
              <a:rPr lang="en-US" altLang="zh-CN" sz="2400" i="1" dirty="0"/>
              <a:t>t</a:t>
            </a:r>
            <a:endParaRPr lang="en-US" altLang="zh-CN" sz="2400" dirty="0"/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Clr>
                <a:schemeClr val="bg1">
                  <a:lumMod val="60000"/>
                  <a:lumOff val="40000"/>
                </a:schemeClr>
              </a:buClr>
              <a:buFont typeface="+mj-ea"/>
              <a:buAutoNum type="circleNumDbPlain"/>
            </a:pPr>
            <a:r>
              <a:rPr lang="zh-CN" altLang="en-US" sz="2400" dirty="0"/>
              <a:t>计算</a:t>
            </a:r>
            <a:r>
              <a:rPr lang="en-US" altLang="zh-CN" sz="2400" i="1" dirty="0"/>
              <a:t>C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=Hash(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||</a:t>
            </a:r>
            <a:r>
              <a:rPr lang="en-US" altLang="zh-CN" sz="2400" i="1" dirty="0"/>
              <a:t>M</a:t>
            </a:r>
            <a:r>
              <a:rPr lang="en-US" altLang="zh-CN" sz="2400" dirty="0"/>
              <a:t>||</a:t>
            </a:r>
            <a:r>
              <a:rPr lang="en-US" altLang="zh-CN" sz="2400" i="1" dirty="0"/>
              <a:t>y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Clr>
                <a:schemeClr val="bg1">
                  <a:lumMod val="60000"/>
                  <a:lumOff val="40000"/>
                </a:schemeClr>
              </a:buClr>
              <a:buFont typeface="+mj-ea"/>
              <a:buAutoNum type="circleNumDbPlain"/>
            </a:pPr>
            <a:r>
              <a:rPr lang="zh-CN" altLang="en-US" sz="2400" dirty="0"/>
              <a:t>输出密文</a:t>
            </a:r>
            <a:r>
              <a:rPr lang="en-US" altLang="zh-CN" sz="2400" dirty="0"/>
              <a:t>C=(</a:t>
            </a:r>
            <a:r>
              <a:rPr lang="en-US" altLang="zh-CN" sz="2400" i="1" dirty="0"/>
              <a:t>C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</a:t>
            </a:r>
            <a:r>
              <a:rPr lang="en-US" altLang="zh-CN" sz="2400" i="1" dirty="0"/>
              <a:t> C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i="1" dirty="0"/>
              <a:t>C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)</a:t>
            </a:r>
          </a:p>
          <a:p>
            <a:pPr marL="514350" indent="-514350">
              <a:spcAft>
                <a:spcPts val="600"/>
              </a:spcAft>
              <a:buClr>
                <a:schemeClr val="bg1">
                  <a:lumMod val="60000"/>
                  <a:lumOff val="40000"/>
                </a:schemeClr>
              </a:buClr>
              <a:buFont typeface="+mj-ea"/>
              <a:buAutoNum type="circleNumDbPlain"/>
            </a:pPr>
            <a:endParaRPr lang="en-US" altLang="zh-CN" sz="2400" dirty="0"/>
          </a:p>
          <a:p>
            <a:pPr marL="514350" indent="-514350">
              <a:spcAft>
                <a:spcPts val="600"/>
              </a:spcAft>
              <a:buClr>
                <a:schemeClr val="bg1">
                  <a:lumMod val="60000"/>
                  <a:lumOff val="40000"/>
                </a:schemeClr>
              </a:buClr>
              <a:buFont typeface="+mj-ea"/>
              <a:buAutoNum type="circleNumDbPlain"/>
            </a:pPr>
            <a:endParaRPr lang="zh-CN" altLang="en-US" sz="2400" baseline="-25000" dirty="0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56DFFF1E-E40E-44B1-BB48-71FED084F3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10601"/>
              </p:ext>
            </p:extLst>
          </p:nvPr>
        </p:nvGraphicFramePr>
        <p:xfrm>
          <a:off x="3023828" y="1974699"/>
          <a:ext cx="160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190440" progId="Equation.DSMT4">
                  <p:embed/>
                </p:oleObj>
              </mc:Choice>
              <mc:Fallback>
                <p:oleObj name="Equation" r:id="rId3" imgW="685800" imgH="190440" progId="Equation.DSMT4">
                  <p:embed/>
                  <p:pic>
                    <p:nvPicPr>
                      <p:cNvPr id="5785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828" y="1974699"/>
                        <a:ext cx="160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CD44F1B1-4F30-4466-9D22-3D885F66B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422273"/>
              </p:ext>
            </p:extLst>
          </p:nvPr>
        </p:nvGraphicFramePr>
        <p:xfrm>
          <a:off x="2452204" y="4579439"/>
          <a:ext cx="3556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56DFFF1E-E40E-44B1-BB48-71FED084F3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204" y="4579439"/>
                        <a:ext cx="35560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24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4. </a:t>
            </a:r>
            <a:r>
              <a:rPr lang="zh-CN" altLang="en-US" dirty="0">
                <a:solidFill>
                  <a:srgbClr val="FF0000"/>
                </a:solidFill>
              </a:rPr>
              <a:t>加密过程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579588" name="Picture 4" descr="C:\Users\shenxuan\Desktop\SM2加密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2300" y="2062375"/>
            <a:ext cx="7054948" cy="4418073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3294045" y="1952836"/>
            <a:ext cx="2519397" cy="3724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248775-C1F3-4672-B630-1B45F01A4D79}"/>
              </a:ext>
            </a:extLst>
          </p:cNvPr>
          <p:cNvSpPr txBox="1"/>
          <p:nvPr/>
        </p:nvSpPr>
        <p:spPr>
          <a:xfrm>
            <a:off x="420687" y="3444078"/>
            <a:ext cx="1368152" cy="468051"/>
          </a:xfrm>
          <a:prstGeom prst="rect">
            <a:avLst/>
          </a:prstGeom>
          <a:solidFill>
            <a:srgbClr val="5A88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S=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hP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31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24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5. </a:t>
            </a:r>
            <a:r>
              <a:rPr lang="zh-CN" altLang="en-US" dirty="0">
                <a:solidFill>
                  <a:srgbClr val="FF0000"/>
                </a:solidFill>
              </a:rPr>
              <a:t>解密过程</a:t>
            </a:r>
          </a:p>
        </p:txBody>
      </p:sp>
      <p:pic>
        <p:nvPicPr>
          <p:cNvPr id="580610" name="Picture 2" descr="C:\Users\shenxuan\Desktop\SM2解密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6376" y="2024844"/>
            <a:ext cx="5257872" cy="4455673"/>
          </a:xfrm>
          <a:prstGeom prst="rect">
            <a:avLst/>
          </a:prstGeom>
          <a:noFill/>
        </p:spPr>
      </p:pic>
      <p:graphicFrame>
        <p:nvGraphicFramePr>
          <p:cNvPr id="604162" name="Object 2"/>
          <p:cNvGraphicFramePr>
            <a:graphicFrameLocks noChangeAspect="1"/>
          </p:cNvGraphicFramePr>
          <p:nvPr/>
        </p:nvGraphicFramePr>
        <p:xfrm>
          <a:off x="6580215" y="2182815"/>
          <a:ext cx="2245451" cy="18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600" imgH="939600" progId="Equation.DSMT4">
                  <p:embed/>
                </p:oleObj>
              </mc:Choice>
              <mc:Fallback>
                <p:oleObj name="Equation" r:id="rId4" imgW="1155600" imgH="939600" progId="Equation.DSMT4">
                  <p:embed/>
                  <p:pic>
                    <p:nvPicPr>
                      <p:cNvPr id="6041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215" y="2182815"/>
                        <a:ext cx="2245451" cy="182565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807804" y="1916832"/>
            <a:ext cx="2376264" cy="2412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3A4A06-F826-48EA-9355-CAF9CDF99B5A}"/>
              </a:ext>
            </a:extLst>
          </p:cNvPr>
          <p:cNvSpPr txBox="1"/>
          <p:nvPr/>
        </p:nvSpPr>
        <p:spPr>
          <a:xfrm>
            <a:off x="808938" y="3429000"/>
            <a:ext cx="1368152" cy="468051"/>
          </a:xfrm>
          <a:prstGeom prst="rect">
            <a:avLst/>
          </a:prstGeom>
          <a:solidFill>
            <a:srgbClr val="5A88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S=hC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03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0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46031" y="2954331"/>
            <a:ext cx="1935189" cy="138499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基于椭圆曲线的密码算法</a:t>
            </a:r>
            <a:endParaRPr lang="zh-CN" altLang="en-US" sz="2800" b="1" dirty="0">
              <a:solidFill>
                <a:schemeClr val="accent4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24303" y="1700851"/>
            <a:ext cx="4491101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4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实数域上的椭圆曲线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24303" y="2540650"/>
            <a:ext cx="4564127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4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有限域上的椭圆曲线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0816" y="3416962"/>
            <a:ext cx="4535489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椭圆曲线上的运算</a:t>
            </a:r>
            <a:endParaRPr lang="zh-CN" altLang="en-US" sz="2800" b="1" dirty="0">
              <a:solidFill>
                <a:schemeClr val="accent4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97329" y="5096560"/>
            <a:ext cx="4527613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ECC</a:t>
            </a:r>
            <a:r>
              <a:rPr lang="zh-CN" altLang="en-US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算法、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SM2</a:t>
            </a:r>
            <a:r>
              <a:rPr lang="zh-CN" altLang="en-US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算法</a:t>
            </a:r>
            <a:endParaRPr lang="zh-CN" altLang="en-US" sz="2800" b="1" dirty="0">
              <a:solidFill>
                <a:schemeClr val="accent4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4" name="直接箭头连接符 23"/>
          <p:cNvCxnSpPr>
            <a:stCxn id="15" idx="3"/>
            <a:endCxn id="17" idx="1"/>
          </p:cNvCxnSpPr>
          <p:nvPr/>
        </p:nvCxnSpPr>
        <p:spPr>
          <a:xfrm flipV="1">
            <a:off x="2381220" y="1962461"/>
            <a:ext cx="1643083" cy="1684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3"/>
            <a:endCxn id="19" idx="1"/>
          </p:cNvCxnSpPr>
          <p:nvPr/>
        </p:nvCxnSpPr>
        <p:spPr>
          <a:xfrm flipV="1">
            <a:off x="2381220" y="2802260"/>
            <a:ext cx="1643083" cy="844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3"/>
            <a:endCxn id="21" idx="1"/>
          </p:cNvCxnSpPr>
          <p:nvPr/>
        </p:nvCxnSpPr>
        <p:spPr>
          <a:xfrm>
            <a:off x="2381220" y="3646829"/>
            <a:ext cx="1679596" cy="31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3"/>
          </p:cNvCxnSpPr>
          <p:nvPr/>
        </p:nvCxnSpPr>
        <p:spPr>
          <a:xfrm>
            <a:off x="2381220" y="3646829"/>
            <a:ext cx="1716111" cy="908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5" idx="3"/>
            <a:endCxn id="23" idx="1"/>
          </p:cNvCxnSpPr>
          <p:nvPr/>
        </p:nvCxnSpPr>
        <p:spPr>
          <a:xfrm>
            <a:off x="2381220" y="3646829"/>
            <a:ext cx="1716109" cy="171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0818" y="4268799"/>
            <a:ext cx="4535489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椭圆曲线上的离散对数问题</a:t>
            </a:r>
            <a:endParaRPr lang="zh-CN" altLang="en-US" sz="2800" b="1" dirty="0">
              <a:solidFill>
                <a:schemeClr val="accent4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1" grpId="0" animBg="1"/>
      <p:bldP spid="23" grpId="0" animBg="1"/>
      <p:bldP spid="4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484784"/>
            <a:ext cx="8579296" cy="4824000"/>
          </a:xfrm>
        </p:spPr>
        <p:txBody>
          <a:bodyPr/>
          <a:lstStyle/>
          <a:p>
            <a:pPr marL="514350" indent="-514350">
              <a:buClr>
                <a:schemeClr val="accent4">
                  <a:lumMod val="10000"/>
                </a:schemeClr>
              </a:buClr>
              <a:buFont typeface="+mj-lt"/>
              <a:buAutoNum type="arabicPeriod"/>
            </a:pPr>
            <a:r>
              <a:rPr lang="zh-CN" altLang="en-US" sz="2800" dirty="0"/>
              <a:t>椭圆曲线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11</a:t>
            </a:r>
            <a:r>
              <a:rPr lang="en-US" altLang="zh-CN" sz="2800" dirty="0"/>
              <a:t>(1,6)</a:t>
            </a:r>
            <a:r>
              <a:rPr lang="zh-CN" altLang="en-US" sz="2800" dirty="0"/>
              <a:t>表示</a:t>
            </a:r>
            <a:r>
              <a:rPr lang="en-US" altLang="zh-CN" sz="2800" i="1" dirty="0"/>
              <a:t>y</a:t>
            </a:r>
            <a:r>
              <a:rPr lang="en-US" altLang="zh-CN" sz="2800" baseline="30000" dirty="0"/>
              <a:t>2</a:t>
            </a:r>
            <a:r>
              <a:rPr lang="zh-CN" altLang="en-US" sz="2800" baseline="30000" dirty="0"/>
              <a:t> </a:t>
            </a:r>
            <a:r>
              <a:rPr lang="en-US" altLang="zh-CN" sz="2800" dirty="0"/>
              <a:t>≡</a:t>
            </a:r>
            <a:r>
              <a:rPr lang="zh-CN" altLang="en-US" sz="2800" dirty="0"/>
              <a:t> </a:t>
            </a:r>
            <a:r>
              <a:rPr lang="en-US" altLang="zh-CN" sz="2800" i="1" dirty="0"/>
              <a:t>x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+</a:t>
            </a:r>
            <a:r>
              <a:rPr lang="en-US" altLang="zh-CN" sz="2800" i="1" dirty="0"/>
              <a:t>x</a:t>
            </a:r>
            <a:r>
              <a:rPr lang="en-US" altLang="zh-CN" sz="2800" dirty="0"/>
              <a:t>+6 (mod 11), </a:t>
            </a:r>
            <a:r>
              <a:rPr lang="zh-CN" altLang="en-US" sz="2800" dirty="0"/>
              <a:t>求其上的所有点。</a:t>
            </a:r>
            <a:endParaRPr lang="en-US" altLang="zh-CN" sz="2800" dirty="0"/>
          </a:p>
          <a:p>
            <a:pPr marL="514350" indent="-514350">
              <a:buClr>
                <a:schemeClr val="accent4">
                  <a:lumMod val="10000"/>
                </a:schemeClr>
              </a:buClr>
              <a:buFont typeface="+mj-lt"/>
              <a:buAutoNum type="arabicPeriod"/>
            </a:pPr>
            <a:r>
              <a:rPr lang="zh-CN" altLang="en-US" sz="2800" dirty="0"/>
              <a:t>已知点</a:t>
            </a:r>
            <a:r>
              <a:rPr lang="en-US" altLang="zh-CN" sz="2800" i="1" dirty="0"/>
              <a:t>G</a:t>
            </a:r>
            <a:r>
              <a:rPr lang="en-US" altLang="zh-CN" sz="2800" dirty="0"/>
              <a:t>=(2,7)</a:t>
            </a:r>
            <a:r>
              <a:rPr lang="zh-CN" altLang="en-US" sz="2800" dirty="0"/>
              <a:t>在椭圆曲线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11</a:t>
            </a:r>
            <a:r>
              <a:rPr lang="en-US" altLang="zh-CN" sz="2800" dirty="0"/>
              <a:t>(1,6)</a:t>
            </a:r>
            <a:r>
              <a:rPr lang="zh-CN" altLang="en-US" sz="2800" dirty="0"/>
              <a:t>上，求</a:t>
            </a:r>
            <a:r>
              <a:rPr lang="en-US" altLang="zh-CN" sz="2800" dirty="0"/>
              <a:t>2</a:t>
            </a:r>
            <a:r>
              <a:rPr lang="en-US" altLang="zh-CN" sz="2800" i="1" dirty="0"/>
              <a:t>G</a:t>
            </a:r>
            <a:r>
              <a:rPr lang="zh-CN" altLang="en-US" sz="2800" dirty="0"/>
              <a:t>和</a:t>
            </a:r>
            <a:r>
              <a:rPr lang="en-US" altLang="zh-CN" sz="2800" dirty="0"/>
              <a:t>3</a:t>
            </a:r>
            <a:r>
              <a:rPr lang="en-US" altLang="zh-CN" sz="2800" i="1" dirty="0"/>
              <a:t>G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514350" indent="-514350">
              <a:buClr>
                <a:schemeClr val="accent4">
                  <a:lumMod val="10000"/>
                </a:schemeClr>
              </a:buClr>
              <a:buFont typeface="+mj-lt"/>
              <a:buAutoNum type="arabicPeriod"/>
            </a:pPr>
            <a:r>
              <a:rPr lang="zh-CN" altLang="en-US" sz="2800" dirty="0"/>
              <a:t>设椭圆曲线是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11</a:t>
            </a:r>
            <a:r>
              <a:rPr lang="en-US" altLang="zh-CN" sz="2800" dirty="0"/>
              <a:t>(1,6)</a:t>
            </a:r>
            <a:r>
              <a:rPr lang="zh-CN" altLang="en-US" sz="2800" dirty="0"/>
              <a:t>，生成元</a:t>
            </a:r>
            <a:r>
              <a:rPr lang="en-US" altLang="zh-CN" sz="2800" i="1" dirty="0"/>
              <a:t>G</a:t>
            </a:r>
            <a:r>
              <a:rPr lang="en-US" altLang="zh-CN" sz="2800" dirty="0"/>
              <a:t>=(2,7)</a:t>
            </a:r>
            <a:r>
              <a:rPr lang="zh-CN" altLang="en-US" sz="2800" dirty="0"/>
              <a:t>，采用</a:t>
            </a:r>
            <a:r>
              <a:rPr lang="en-US" altLang="zh-CN" sz="2800" dirty="0"/>
              <a:t>ECC</a:t>
            </a:r>
            <a:r>
              <a:rPr lang="zh-CN" altLang="en-US" sz="2800" dirty="0"/>
              <a:t>算法加解密，接收方</a:t>
            </a:r>
            <a:r>
              <a:rPr lang="en-US" altLang="zh-CN" sz="2800" dirty="0"/>
              <a:t>A</a:t>
            </a:r>
            <a:r>
              <a:rPr lang="zh-CN" altLang="en-US" sz="2800" dirty="0"/>
              <a:t>的私钥</a:t>
            </a:r>
            <a:r>
              <a:rPr lang="en-US" altLang="zh-CN" sz="2800" i="1" dirty="0" err="1"/>
              <a:t>n</a:t>
            </a:r>
            <a:r>
              <a:rPr lang="en-US" altLang="zh-CN" sz="2800" baseline="-25000" dirty="0" err="1"/>
              <a:t>A</a:t>
            </a:r>
            <a:r>
              <a:rPr lang="en-US" altLang="zh-CN" sz="2800" dirty="0"/>
              <a:t>=7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Clr>
                <a:schemeClr val="accent4">
                  <a:lumMod val="10000"/>
                </a:schemeClr>
              </a:buClr>
              <a:buNone/>
            </a:pPr>
            <a:r>
              <a:rPr lang="en-US" altLang="zh-CN" sz="2800" dirty="0"/>
              <a:t>      (</a:t>
            </a:r>
            <a:r>
              <a:rPr lang="en-US" altLang="zh-CN" sz="2800" i="1" dirty="0"/>
              <a:t>a</a:t>
            </a:r>
            <a:r>
              <a:rPr lang="en-US" altLang="zh-CN" sz="2800" dirty="0"/>
              <a:t>)</a:t>
            </a:r>
            <a:r>
              <a:rPr lang="zh-CN" altLang="en-US" sz="2800" dirty="0"/>
              <a:t>求</a:t>
            </a:r>
            <a:r>
              <a:rPr lang="en-US" altLang="zh-CN" sz="2800" dirty="0"/>
              <a:t>A</a:t>
            </a:r>
            <a:r>
              <a:rPr lang="zh-CN" altLang="en-US" sz="2800" dirty="0"/>
              <a:t>的公钥</a:t>
            </a:r>
            <a:r>
              <a:rPr lang="en-US" altLang="zh-CN" sz="2800" i="1" dirty="0"/>
              <a:t>P</a:t>
            </a:r>
            <a:r>
              <a:rPr lang="en-US" altLang="zh-CN" sz="2800" baseline="-25000" dirty="0"/>
              <a:t>A</a:t>
            </a:r>
            <a:r>
              <a:rPr lang="zh-CN" altLang="en-US" sz="2800" dirty="0"/>
              <a:t>；</a:t>
            </a:r>
            <a:endParaRPr lang="en-US" altLang="zh-CN" sz="2800" baseline="-25000" dirty="0"/>
          </a:p>
          <a:p>
            <a:pPr marL="0" indent="0">
              <a:buClr>
                <a:schemeClr val="accent4">
                  <a:lumMod val="10000"/>
                </a:schemeClr>
              </a:buClr>
              <a:buNone/>
            </a:pPr>
            <a:r>
              <a:rPr lang="en-US" altLang="zh-CN" sz="2800" dirty="0"/>
              <a:t>      (</a:t>
            </a:r>
            <a:r>
              <a:rPr lang="en-US" altLang="zh-CN" sz="2800" i="1" dirty="0"/>
              <a:t>b</a:t>
            </a:r>
            <a:r>
              <a:rPr lang="en-US" altLang="zh-CN" sz="2800" dirty="0"/>
              <a:t>)</a:t>
            </a:r>
            <a:r>
              <a:rPr lang="zh-CN" altLang="en-US" sz="2800" dirty="0"/>
              <a:t>发送方</a:t>
            </a:r>
            <a:r>
              <a:rPr lang="en-US" altLang="zh-CN" sz="2800" dirty="0"/>
              <a:t>B</a:t>
            </a:r>
            <a:r>
              <a:rPr lang="zh-CN" altLang="en-US" sz="2800" dirty="0"/>
              <a:t>欲发送消息</a:t>
            </a:r>
            <a:r>
              <a:rPr lang="en-US" altLang="zh-CN" sz="2800" i="1" dirty="0"/>
              <a:t>M</a:t>
            </a:r>
            <a:r>
              <a:rPr lang="en-US" altLang="zh-CN" sz="2800" dirty="0"/>
              <a:t>=(10,9)</a:t>
            </a:r>
            <a:r>
              <a:rPr lang="zh-CN" altLang="en-US" sz="2800" dirty="0"/>
              <a:t>，选择随机数</a:t>
            </a:r>
            <a:r>
              <a:rPr lang="en-US" altLang="zh-CN" sz="2800" i="1" dirty="0"/>
              <a:t>k</a:t>
            </a:r>
            <a:r>
              <a:rPr lang="en-US" altLang="zh-CN" sz="2800" dirty="0"/>
              <a:t>=3, </a:t>
            </a:r>
          </a:p>
          <a:p>
            <a:pPr marL="0" indent="0">
              <a:buClr>
                <a:schemeClr val="accent4">
                  <a:lumMod val="10000"/>
                </a:schemeClr>
              </a:buClr>
              <a:buNone/>
            </a:pPr>
            <a:r>
              <a:rPr lang="en-US" altLang="zh-CN" sz="2800" dirty="0"/>
              <a:t>          </a:t>
            </a:r>
            <a:r>
              <a:rPr lang="zh-CN" altLang="en-US" sz="2800" dirty="0"/>
              <a:t>求密文</a:t>
            </a:r>
            <a:r>
              <a:rPr lang="en-US" altLang="zh-CN" sz="2800" i="1" dirty="0"/>
              <a:t>C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marL="0" indent="0">
              <a:buClr>
                <a:schemeClr val="accent4">
                  <a:lumMod val="10000"/>
                </a:schemeClr>
              </a:buClr>
              <a:buNone/>
            </a:pPr>
            <a:r>
              <a:rPr lang="en-US" altLang="zh-CN" sz="2800" dirty="0"/>
              <a:t>      (</a:t>
            </a:r>
            <a:r>
              <a:rPr lang="en-US" altLang="zh-CN" sz="2800" i="1" dirty="0"/>
              <a:t>c</a:t>
            </a:r>
            <a:r>
              <a:rPr lang="en-US" altLang="zh-CN" sz="2800" dirty="0"/>
              <a:t>)</a:t>
            </a:r>
            <a:r>
              <a:rPr lang="zh-CN" altLang="en-US" sz="2800" dirty="0"/>
              <a:t>显示接收方</a:t>
            </a:r>
            <a:r>
              <a:rPr lang="en-US" altLang="zh-CN" sz="2800" dirty="0"/>
              <a:t>A</a:t>
            </a:r>
            <a:r>
              <a:rPr lang="zh-CN" altLang="en-US" sz="2800" dirty="0"/>
              <a:t>从密文</a:t>
            </a:r>
            <a:r>
              <a:rPr lang="en-US" altLang="zh-CN" sz="2800" i="1" dirty="0"/>
              <a:t>C</a:t>
            </a:r>
            <a:r>
              <a:rPr lang="zh-CN" altLang="en-US" sz="2800" dirty="0"/>
              <a:t>恢复消息</a:t>
            </a:r>
            <a:r>
              <a:rPr lang="en-US" altLang="zh-CN" sz="2800" i="1" dirty="0"/>
              <a:t>M</a:t>
            </a:r>
            <a:r>
              <a:rPr lang="zh-CN" altLang="en-US" sz="2800" dirty="0"/>
              <a:t>的过程。</a:t>
            </a:r>
            <a:endParaRPr lang="en-US" altLang="zh-CN" sz="2800" dirty="0"/>
          </a:p>
          <a:p>
            <a:pPr marL="0" indent="0">
              <a:buClr>
                <a:schemeClr val="accent4">
                  <a:lumMod val="10000"/>
                </a:schemeClr>
              </a:buClr>
              <a:buNone/>
            </a:pPr>
            <a:endParaRPr lang="en-US" altLang="zh-CN" sz="2400" baseline="-25000" dirty="0"/>
          </a:p>
          <a:p>
            <a:pPr marL="514350" indent="-514350">
              <a:buClr>
                <a:schemeClr val="accent4">
                  <a:lumMod val="10000"/>
                </a:schemeClr>
              </a:buClr>
              <a:buFont typeface="+mj-lt"/>
              <a:buAutoNum type="arabicPeriod"/>
            </a:pPr>
            <a:endParaRPr lang="en-US" altLang="zh-CN" sz="3200" dirty="0"/>
          </a:p>
          <a:p>
            <a:pPr marL="514350" indent="-514350">
              <a:buClr>
                <a:schemeClr val="accent4">
                  <a:lumMod val="10000"/>
                </a:schemeClr>
              </a:buClr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Clr>
                <a:schemeClr val="accent4">
                  <a:lumMod val="10000"/>
                </a:schemeClr>
              </a:buClr>
              <a:buNone/>
            </a:pPr>
            <a:endParaRPr lang="en-US" altLang="zh-CN" dirty="0"/>
          </a:p>
          <a:p>
            <a:pPr marL="514350" indent="-514350">
              <a:buClr>
                <a:schemeClr val="accent4">
                  <a:lumMod val="10000"/>
                </a:schemeClr>
              </a:buClr>
              <a:buFont typeface="+mj-lt"/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Aft>
                <a:spcPts val="1800"/>
              </a:spcAft>
              <a:buNone/>
            </a:pPr>
            <a:endParaRPr lang="en-US" altLang="zh-CN" dirty="0"/>
          </a:p>
          <a:p>
            <a:pPr lvl="1">
              <a:lnSpc>
                <a:spcPct val="20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解：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r>
              <a:rPr lang="zh-CN" altLang="en-US" dirty="0"/>
              <a:t>       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所以 </a:t>
            </a:r>
            <a:r>
              <a:rPr lang="en-US" altLang="zh-CN" dirty="0"/>
              <a:t>2G=(5, 2)</a:t>
            </a:r>
            <a:r>
              <a:rPr lang="zh-CN" altLang="en-US" dirty="0"/>
              <a:t>， 仍为 </a:t>
            </a:r>
            <a:r>
              <a:rPr lang="en-US" altLang="zh-CN" i="1" dirty="0"/>
              <a:t>E</a:t>
            </a:r>
            <a:r>
              <a:rPr lang="en-US" altLang="zh-CN" baseline="-25000" dirty="0"/>
              <a:t>11</a:t>
            </a:r>
            <a:r>
              <a:rPr lang="en-US" altLang="zh-CN" dirty="0"/>
              <a:t>(1, 6) </a:t>
            </a:r>
            <a:r>
              <a:rPr lang="zh-CN" altLang="en-US" dirty="0"/>
              <a:t>中的点。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9672" y="4066490"/>
            <a:ext cx="5221359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8</a:t>
            </a:r>
            <a:r>
              <a:rPr lang="en-US" altLang="zh-CN" sz="2800" b="1" baseline="30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-2-2 (mod 11)=60 mod 11=5</a:t>
            </a:r>
            <a:endParaRPr lang="zh-CN" altLang="en-US" sz="2800" b="1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692231"/>
            <a:ext cx="6608854" cy="5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baseline="-25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8×(2-5)-7 (mod 11)=-31 mod 11=2</a:t>
            </a:r>
            <a:endParaRPr lang="zh-CN" altLang="en-US" sz="2800" b="1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图片 8" descr="捕获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816" y="-25332"/>
            <a:ext cx="6134184" cy="1642223"/>
          </a:xfrm>
          <a:prstGeom prst="rect">
            <a:avLst/>
          </a:prstGeom>
        </p:spPr>
      </p:pic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DE508326-B29E-42A4-BBE8-A73D1D6CA1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950758"/>
              </p:ext>
            </p:extLst>
          </p:nvPr>
        </p:nvGraphicFramePr>
        <p:xfrm>
          <a:off x="1655676" y="3071813"/>
          <a:ext cx="73691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69920" imgH="380880" progId="Equation.DSMT4">
                  <p:embed/>
                </p:oleObj>
              </mc:Choice>
              <mc:Fallback>
                <p:oleObj name="Equation" r:id="rId4" imgW="2869920" imgH="380880" progId="Equation.DSMT4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8085345A-C80B-4202-8292-46948F4231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676" y="3071813"/>
                        <a:ext cx="73691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699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99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99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Aft>
                <a:spcPts val="1800"/>
              </a:spcAft>
              <a:buNone/>
            </a:pPr>
            <a:endParaRPr lang="en-US" altLang="zh-CN" dirty="0"/>
          </a:p>
          <a:p>
            <a:pPr lvl="1">
              <a:lnSpc>
                <a:spcPct val="20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解：</a:t>
            </a:r>
            <a:r>
              <a:rPr lang="en-US" altLang="zh-CN" dirty="0"/>
              <a:t>3G=G+2G</a:t>
            </a:r>
          </a:p>
          <a:p>
            <a:pPr lvl="1"/>
            <a:endParaRPr lang="zh-CN" altLang="en-US" dirty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r>
              <a:rPr lang="zh-CN" altLang="en-US" dirty="0"/>
              <a:t>       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所以 </a:t>
            </a:r>
            <a:r>
              <a:rPr lang="en-US" altLang="zh-CN" dirty="0"/>
              <a:t>3G=(8, 3)</a:t>
            </a:r>
            <a:r>
              <a:rPr lang="zh-CN" altLang="en-US" dirty="0"/>
              <a:t>， 仍为 </a:t>
            </a:r>
            <a:r>
              <a:rPr lang="en-US" altLang="zh-CN" i="1" dirty="0"/>
              <a:t>E</a:t>
            </a:r>
            <a:r>
              <a:rPr lang="en-US" altLang="zh-CN" baseline="-25000" dirty="0"/>
              <a:t>11</a:t>
            </a:r>
            <a:r>
              <a:rPr lang="en-US" altLang="zh-CN" dirty="0"/>
              <a:t>(1, 6)</a:t>
            </a:r>
            <a:r>
              <a:rPr lang="zh-CN" altLang="en-US" dirty="0"/>
              <a:t>中的点。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9672" y="4066490"/>
            <a:ext cx="5221359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800" b="1" baseline="30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-2-5 (mod 11)=-3 mod 11=8</a:t>
            </a:r>
            <a:endParaRPr lang="zh-CN" altLang="en-US" sz="2800" b="1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692231"/>
            <a:ext cx="6608854" cy="5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baseline="-25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2×(2-8)-7 (mod 11)=-19 mod 11=3</a:t>
            </a:r>
            <a:endParaRPr lang="zh-CN" altLang="en-US" sz="2800" b="1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图片 8" descr="捕获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816" y="-25332"/>
            <a:ext cx="6134184" cy="1642223"/>
          </a:xfrm>
          <a:prstGeom prst="rect">
            <a:avLst/>
          </a:prstGeom>
        </p:spPr>
      </p:pic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DE508326-B29E-42A4-BBE8-A73D1D6CA1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404886"/>
              </p:ext>
            </p:extLst>
          </p:nvPr>
        </p:nvGraphicFramePr>
        <p:xfrm>
          <a:off x="1655676" y="3121025"/>
          <a:ext cx="665162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90560" imgH="355320" progId="Equation.DSMT4">
                  <p:embed/>
                </p:oleObj>
              </mc:Choice>
              <mc:Fallback>
                <p:oleObj name="Equation" r:id="rId4" imgW="2590560" imgH="355320" progId="Equation.DSMT4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DE508326-B29E-42A4-BBE8-A73D1D6CA1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676" y="3121025"/>
                        <a:ext cx="6651625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267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99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99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"/>
          <p:cNvGrpSpPr/>
          <p:nvPr/>
        </p:nvGrpSpPr>
        <p:grpSpPr>
          <a:xfrm>
            <a:off x="7875" y="2401929"/>
            <a:ext cx="4929256" cy="2670156"/>
            <a:chOff x="3294" y="551040"/>
            <a:chExt cx="1992850" cy="4597913"/>
          </a:xfrm>
        </p:grpSpPr>
        <p:sp>
          <p:nvSpPr>
            <p:cNvPr id="3" name="矩形 2"/>
            <p:cNvSpPr/>
            <p:nvPr/>
          </p:nvSpPr>
          <p:spPr>
            <a:xfrm>
              <a:off x="34704" y="684893"/>
              <a:ext cx="1961440" cy="44640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矩形 3"/>
            <p:cNvSpPr/>
            <p:nvPr/>
          </p:nvSpPr>
          <p:spPr>
            <a:xfrm>
              <a:off x="3294" y="551040"/>
              <a:ext cx="1981115" cy="33525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u="none" kern="1200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（一）实数域上的椭圆曲线</a:t>
              </a:r>
            </a:p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u="none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（二）</a:t>
              </a:r>
              <a:r>
                <a:rPr lang="zh-CN" altLang="en-US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有限域上的椭圆曲线</a:t>
              </a:r>
              <a:endParaRPr lang="zh-CN" altLang="en-US" sz="2400" b="1" u="none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u="none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（三）</a:t>
              </a:r>
              <a:r>
                <a:rPr lang="zh-CN" altLang="en-US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椭圆曲线上的运算</a:t>
              </a:r>
              <a:endParaRPr lang="zh-CN" altLang="en-US" sz="2400" b="1" u="none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u="none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（四）</a:t>
              </a:r>
              <a:r>
                <a:rPr lang="zh-CN" altLang="en-US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椭圆曲线上的离散对数问题</a:t>
              </a:r>
              <a:endParaRPr lang="en-US" altLang="zh-CN" sz="2400" b="1" u="none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u="none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（五）公钥密码算法</a:t>
              </a:r>
              <a:r>
                <a:rPr lang="en-US" altLang="zh-CN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ECC</a:t>
              </a:r>
              <a:endParaRPr lang="en-US" altLang="zh-CN" sz="2400" b="1" u="none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zh-CN" altLang="en-US" sz="2400" u="none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5" name="组合 25"/>
          <p:cNvGrpSpPr/>
          <p:nvPr/>
        </p:nvGrpSpPr>
        <p:grpSpPr>
          <a:xfrm>
            <a:off x="5083182" y="1525614"/>
            <a:ext cx="4052943" cy="876313"/>
            <a:chOff x="4520238" y="1681235"/>
            <a:chExt cx="1753199" cy="758627"/>
          </a:xfrm>
        </p:grpSpPr>
        <p:sp>
          <p:nvSpPr>
            <p:cNvPr id="6" name="矩形 5"/>
            <p:cNvSpPr/>
            <p:nvPr/>
          </p:nvSpPr>
          <p:spPr>
            <a:xfrm>
              <a:off x="4520238" y="1681236"/>
              <a:ext cx="1735667" cy="75862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矩形 6"/>
            <p:cNvSpPr/>
            <p:nvPr/>
          </p:nvSpPr>
          <p:spPr>
            <a:xfrm>
              <a:off x="4520238" y="1681235"/>
              <a:ext cx="1753199" cy="7586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u="none" kern="1200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二、公钥密码算法</a:t>
              </a:r>
              <a:r>
                <a:rPr lang="en-US" altLang="zh-CN" sz="2800" b="1" u="none" kern="1200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SM2</a:t>
              </a:r>
              <a:endParaRPr lang="zh-CN" altLang="en-US" sz="2800" b="1" u="none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8" name="组合 28"/>
          <p:cNvGrpSpPr/>
          <p:nvPr/>
        </p:nvGrpSpPr>
        <p:grpSpPr>
          <a:xfrm>
            <a:off x="5083182" y="2406636"/>
            <a:ext cx="4125969" cy="2665449"/>
            <a:chOff x="4511509" y="2229985"/>
            <a:chExt cx="2056085" cy="4112153"/>
          </a:xfrm>
        </p:grpSpPr>
        <p:sp>
          <p:nvSpPr>
            <p:cNvPr id="9" name="矩形 8"/>
            <p:cNvSpPr/>
            <p:nvPr/>
          </p:nvSpPr>
          <p:spPr>
            <a:xfrm>
              <a:off x="4529670" y="2344788"/>
              <a:ext cx="1980803" cy="399735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矩形 9"/>
            <p:cNvSpPr/>
            <p:nvPr/>
          </p:nvSpPr>
          <p:spPr>
            <a:xfrm>
              <a:off x="4511509" y="2229985"/>
              <a:ext cx="2056085" cy="24237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u="none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（一）</a:t>
              </a:r>
              <a:r>
                <a:rPr lang="zh-CN" altLang="en-US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算法概况</a:t>
              </a:r>
              <a:endParaRPr lang="zh-CN" altLang="en-US" sz="2400" b="1" u="none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u="none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（二）算法描述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256284" y="1493811"/>
            <a:ext cx="4381560" cy="87631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2240" tIns="81280" rIns="142240" bIns="8128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Aft>
                <a:spcPct val="35000"/>
              </a:spcAft>
            </a:pPr>
            <a:r>
              <a:rPr lang="zh-CN" altLang="en-US" u="none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二、分组密码的工作模式</a:t>
            </a:r>
          </a:p>
          <a:p>
            <a:pPr defTabSz="889000">
              <a:lnSpc>
                <a:spcPct val="90000"/>
              </a:lnSpc>
              <a:spcAft>
                <a:spcPct val="35000"/>
              </a:spcAft>
            </a:pPr>
            <a:endParaRPr lang="zh-CN" altLang="en-US" sz="2800" b="1" u="none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12" name="组合 25"/>
          <p:cNvGrpSpPr/>
          <p:nvPr/>
        </p:nvGrpSpPr>
        <p:grpSpPr>
          <a:xfrm>
            <a:off x="86211" y="1530323"/>
            <a:ext cx="4960458" cy="876313"/>
            <a:chOff x="4520238" y="1681235"/>
            <a:chExt cx="1778820" cy="758627"/>
          </a:xfrm>
        </p:grpSpPr>
        <p:sp>
          <p:nvSpPr>
            <p:cNvPr id="13" name="矩形 12"/>
            <p:cNvSpPr/>
            <p:nvPr/>
          </p:nvSpPr>
          <p:spPr>
            <a:xfrm>
              <a:off x="4520238" y="1681236"/>
              <a:ext cx="1735667" cy="75862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矩形 13"/>
            <p:cNvSpPr/>
            <p:nvPr/>
          </p:nvSpPr>
          <p:spPr>
            <a:xfrm>
              <a:off x="4520238" y="1681235"/>
              <a:ext cx="1778820" cy="7586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u="none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一</a:t>
              </a:r>
              <a:r>
                <a:rPr lang="zh-CN" altLang="en-US" sz="2800" b="1" u="none" kern="1200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、椭圆曲线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Rot="1" noChangeArrowheads="1"/>
          </p:cNvSpPr>
          <p:nvPr/>
        </p:nvSpPr>
        <p:spPr>
          <a:xfrm>
            <a:off x="457200" y="1484784"/>
            <a:ext cx="8229600" cy="4824000"/>
          </a:xfrm>
          <a:prstGeom prst="rect">
            <a:avLst/>
          </a:prstGeom>
          <a:solidFill>
            <a:schemeClr val="tx1"/>
          </a:solidFill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Blip>
                <a:blip r:embed="rId3"/>
              </a:buBlip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椭圆曲线三次方程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     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</a:t>
            </a:r>
            <a:r>
              <a:rPr kumimoji="0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axy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by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=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kumimoji="0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cx</a:t>
            </a:r>
            <a:r>
              <a:rPr kumimoji="0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dx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</a:t>
            </a:r>
          </a:p>
          <a:p>
            <a:pPr marL="342900" marR="0" lvl="0" indent="1905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其中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kumimoji="0" lang="en-US" altLang="zh-CN" sz="3200" b="1" i="1" u="none" strike="noStrike" kern="0" cap="none" spc="0" normalizeH="0" baseline="0" noProof="0" dirty="0" err="1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</a:t>
            </a:r>
            <a:r>
              <a:rPr kumimoji="0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∈R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，所有点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的集合，加一个无穷远点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Blip>
                <a:blip r:embed="rId3"/>
              </a:buBlip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椭圆曲线最常用的形式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              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</a:t>
            </a:r>
            <a:r>
              <a:rPr kumimoji="0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=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kumimoji="0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ax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</a:p>
          <a:p>
            <a:pPr marL="342900" marR="0" lvl="0" indent="1905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所有点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的集合，加一个无穷远点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</a:t>
            </a:r>
          </a:p>
          <a:p>
            <a:pPr marL="342900" marR="0" lvl="0" indent="1905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Rot="1" noChangeArrowheads="1"/>
          </p:cNvSpPr>
          <p:nvPr/>
        </p:nvSpPr>
        <p:spPr>
          <a:xfrm>
            <a:off x="482860" y="1484784"/>
            <a:ext cx="8229600" cy="4824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椭圆曲线三次方程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None/>
              <a:tabLst/>
              <a:defRPr/>
            </a:pP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               y</a:t>
            </a:r>
            <a:r>
              <a:rPr kumimoji="0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=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kumimoji="0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ax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</a:p>
          <a:p>
            <a:pPr marL="342900" marR="0" lvl="0" indent="1905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所有点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的集合，加一个无穷远点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构成点集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3" name="组合 53">
            <a:extLst>
              <a:ext uri="{FF2B5EF4-FFF2-40B4-BE49-F238E27FC236}">
                <a16:creationId xmlns:a16="http://schemas.microsoft.com/office/drawing/2014/main" id="{8C413991-1315-4DB0-A19F-6F9C8F8010D2}"/>
              </a:ext>
            </a:extLst>
          </p:cNvPr>
          <p:cNvGrpSpPr/>
          <p:nvPr/>
        </p:nvGrpSpPr>
        <p:grpSpPr>
          <a:xfrm>
            <a:off x="526460" y="2924944"/>
            <a:ext cx="8142399" cy="3541761"/>
            <a:chOff x="395288" y="3209922"/>
            <a:chExt cx="8461375" cy="3648078"/>
          </a:xfrm>
        </p:grpSpPr>
        <p:pic>
          <p:nvPicPr>
            <p:cNvPr id="4" name="Picture 4" descr="xd48">
              <a:extLst>
                <a:ext uri="{FF2B5EF4-FFF2-40B4-BE49-F238E27FC236}">
                  <a16:creationId xmlns:a16="http://schemas.microsoft.com/office/drawing/2014/main" id="{3134D8AE-F23D-4EAA-A859-3D514682CF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5288" y="3213100"/>
              <a:ext cx="8461375" cy="3644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1E774BF-FECD-4C5C-860A-EDC5CD3ED44F}"/>
                </a:ext>
              </a:extLst>
            </p:cNvPr>
            <p:cNvSpPr/>
            <p:nvPr/>
          </p:nvSpPr>
          <p:spPr>
            <a:xfrm>
              <a:off x="446031" y="3209923"/>
              <a:ext cx="474669" cy="29210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37">
              <a:extLst>
                <a:ext uri="{FF2B5EF4-FFF2-40B4-BE49-F238E27FC236}">
                  <a16:creationId xmlns:a16="http://schemas.microsoft.com/office/drawing/2014/main" id="{D0B39A9D-27A2-4F6C-828D-D4FE52C1A052}"/>
                </a:ext>
              </a:extLst>
            </p:cNvPr>
            <p:cNvGrpSpPr/>
            <p:nvPr/>
          </p:nvGrpSpPr>
          <p:grpSpPr>
            <a:xfrm>
              <a:off x="409518" y="3338513"/>
              <a:ext cx="401643" cy="2811501"/>
              <a:chOff x="774648" y="3338513"/>
              <a:chExt cx="401643" cy="2811501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7BBD1EF6-2845-4AFA-9E28-7C79C371457F}"/>
                  </a:ext>
                </a:extLst>
              </p:cNvPr>
              <p:cNvGrpSpPr/>
              <p:nvPr/>
            </p:nvGrpSpPr>
            <p:grpSpPr>
              <a:xfrm>
                <a:off x="1066752" y="3338513"/>
                <a:ext cx="77789" cy="2811501"/>
                <a:chOff x="952450" y="3338513"/>
                <a:chExt cx="77789" cy="2811501"/>
              </a:xfrm>
            </p:grpSpPr>
            <p:cxnSp>
              <p:nvCxnSpPr>
                <p:cNvPr id="28" name="直接连接符 6">
                  <a:extLst>
                    <a:ext uri="{FF2B5EF4-FFF2-40B4-BE49-F238E27FC236}">
                      <a16:creationId xmlns:a16="http://schemas.microsoft.com/office/drawing/2014/main" id="{151A7A54-7331-4CC4-85B9-B8F2609F3373}"/>
                    </a:ext>
                  </a:extLst>
                </p:cNvPr>
                <p:cNvCxnSpPr/>
                <p:nvPr/>
              </p:nvCxnSpPr>
              <p:spPr>
                <a:xfrm rot="5400000">
                  <a:off x="-448537" y="4743470"/>
                  <a:ext cx="2811501" cy="1588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33F7F7A6-7FA6-4EB2-8EFC-81917FAB86EE}"/>
                    </a:ext>
                  </a:extLst>
                </p:cNvPr>
                <p:cNvCxnSpPr/>
                <p:nvPr/>
              </p:nvCxnSpPr>
              <p:spPr>
                <a:xfrm flipV="1">
                  <a:off x="957213" y="4689494"/>
                  <a:ext cx="73026" cy="2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18272EEA-F3E3-4B34-B645-B94933DB0AE6}"/>
                    </a:ext>
                  </a:extLst>
                </p:cNvPr>
                <p:cNvCxnSpPr/>
                <p:nvPr/>
              </p:nvCxnSpPr>
              <p:spPr>
                <a:xfrm flipV="1">
                  <a:off x="957213" y="5181622"/>
                  <a:ext cx="73026" cy="2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82E8BC0D-FAFF-43B1-9762-7021F4E80546}"/>
                    </a:ext>
                  </a:extLst>
                </p:cNvPr>
                <p:cNvCxnSpPr/>
                <p:nvPr/>
              </p:nvCxnSpPr>
              <p:spPr>
                <a:xfrm flipV="1">
                  <a:off x="957213" y="5665819"/>
                  <a:ext cx="73026" cy="2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163F6840-F3A1-4CBE-8878-3F1C46A83BE3}"/>
                    </a:ext>
                  </a:extLst>
                </p:cNvPr>
                <p:cNvCxnSpPr/>
                <p:nvPr/>
              </p:nvCxnSpPr>
              <p:spPr>
                <a:xfrm flipV="1">
                  <a:off x="957213" y="4268797"/>
                  <a:ext cx="73026" cy="2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91CC402D-EA11-419C-B54F-6F11FEBAB45D}"/>
                    </a:ext>
                  </a:extLst>
                </p:cNvPr>
                <p:cNvCxnSpPr/>
                <p:nvPr/>
              </p:nvCxnSpPr>
              <p:spPr>
                <a:xfrm flipV="1">
                  <a:off x="957213" y="3867156"/>
                  <a:ext cx="73026" cy="2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5AE77828-4AA9-457F-87A8-C212EB3879C9}"/>
                    </a:ext>
                  </a:extLst>
                </p:cNvPr>
                <p:cNvCxnSpPr/>
                <p:nvPr/>
              </p:nvCxnSpPr>
              <p:spPr>
                <a:xfrm flipV="1">
                  <a:off x="952450" y="3338513"/>
                  <a:ext cx="73026" cy="2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4">
                <a:extLst>
                  <a:ext uri="{FF2B5EF4-FFF2-40B4-BE49-F238E27FC236}">
                    <a16:creationId xmlns:a16="http://schemas.microsoft.com/office/drawing/2014/main" id="{C39FB7A7-241F-4450-85D0-6DF7F4145E1C}"/>
                  </a:ext>
                </a:extLst>
              </p:cNvPr>
              <p:cNvSpPr txBox="1"/>
              <p:nvPr/>
            </p:nvSpPr>
            <p:spPr>
              <a:xfrm>
                <a:off x="811161" y="3674654"/>
                <a:ext cx="255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TextBox 25">
                <a:extLst>
                  <a:ext uri="{FF2B5EF4-FFF2-40B4-BE49-F238E27FC236}">
                    <a16:creationId xmlns:a16="http://schemas.microsoft.com/office/drawing/2014/main" id="{2A39782D-A748-47DF-B214-5A53701E5BF6}"/>
                  </a:ext>
                </a:extLst>
              </p:cNvPr>
              <p:cNvSpPr txBox="1"/>
              <p:nvPr/>
            </p:nvSpPr>
            <p:spPr>
              <a:xfrm>
                <a:off x="811161" y="4086234"/>
                <a:ext cx="255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TextBox 26">
                <a:extLst>
                  <a:ext uri="{FF2B5EF4-FFF2-40B4-BE49-F238E27FC236}">
                    <a16:creationId xmlns:a16="http://schemas.microsoft.com/office/drawing/2014/main" id="{E4482D9E-8884-4C6D-9406-4E0BFAFD6253}"/>
                  </a:ext>
                </a:extLst>
              </p:cNvPr>
              <p:cNvSpPr txBox="1"/>
              <p:nvPr/>
            </p:nvSpPr>
            <p:spPr>
              <a:xfrm>
                <a:off x="811161" y="4487877"/>
                <a:ext cx="255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zh-CN" alt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TextBox 27">
                <a:extLst>
                  <a:ext uri="{FF2B5EF4-FFF2-40B4-BE49-F238E27FC236}">
                    <a16:creationId xmlns:a16="http://schemas.microsoft.com/office/drawing/2014/main" id="{BB123E3C-BD8B-4AF3-8516-A9F5AA7D0A08}"/>
                  </a:ext>
                </a:extLst>
              </p:cNvPr>
              <p:cNvSpPr txBox="1"/>
              <p:nvPr/>
            </p:nvSpPr>
            <p:spPr>
              <a:xfrm>
                <a:off x="774648" y="4989122"/>
                <a:ext cx="4016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-2</a:t>
                </a:r>
                <a:endParaRPr lang="zh-CN" alt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TextBox 28">
                <a:extLst>
                  <a:ext uri="{FF2B5EF4-FFF2-40B4-BE49-F238E27FC236}">
                    <a16:creationId xmlns:a16="http://schemas.microsoft.com/office/drawing/2014/main" id="{5B4FC67D-3571-4852-80B1-44D87FB9B98A}"/>
                  </a:ext>
                </a:extLst>
              </p:cNvPr>
              <p:cNvSpPr txBox="1"/>
              <p:nvPr/>
            </p:nvSpPr>
            <p:spPr>
              <a:xfrm>
                <a:off x="774648" y="5473728"/>
                <a:ext cx="3651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-4</a:t>
                </a:r>
                <a:endParaRPr lang="zh-CN" alt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B072EA3-5614-424B-9B3B-C0AE16B34627}"/>
                </a:ext>
              </a:extLst>
            </p:cNvPr>
            <p:cNvSpPr/>
            <p:nvPr/>
          </p:nvSpPr>
          <p:spPr>
            <a:xfrm>
              <a:off x="4754565" y="3209922"/>
              <a:ext cx="474669" cy="29210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38">
              <a:extLst>
                <a:ext uri="{FF2B5EF4-FFF2-40B4-BE49-F238E27FC236}">
                  <a16:creationId xmlns:a16="http://schemas.microsoft.com/office/drawing/2014/main" id="{B3321CF1-5404-4466-A3A6-0688EB0A4182}"/>
                </a:ext>
              </a:extLst>
            </p:cNvPr>
            <p:cNvGrpSpPr/>
            <p:nvPr/>
          </p:nvGrpSpPr>
          <p:grpSpPr>
            <a:xfrm>
              <a:off x="4681539" y="3346449"/>
              <a:ext cx="401643" cy="2811501"/>
              <a:chOff x="774648" y="3338513"/>
              <a:chExt cx="401643" cy="2811501"/>
            </a:xfrm>
          </p:grpSpPr>
          <p:grpSp>
            <p:nvGrpSpPr>
              <p:cNvPr id="9" name="组合 21">
                <a:extLst>
                  <a:ext uri="{FF2B5EF4-FFF2-40B4-BE49-F238E27FC236}">
                    <a16:creationId xmlns:a16="http://schemas.microsoft.com/office/drawing/2014/main" id="{AFDC299A-389E-47E0-BA2A-DE06CDC70747}"/>
                  </a:ext>
                </a:extLst>
              </p:cNvPr>
              <p:cNvGrpSpPr/>
              <p:nvPr/>
            </p:nvGrpSpPr>
            <p:grpSpPr>
              <a:xfrm>
                <a:off x="1066752" y="3338513"/>
                <a:ext cx="77789" cy="2811501"/>
                <a:chOff x="952450" y="3338513"/>
                <a:chExt cx="77789" cy="2811501"/>
              </a:xfrm>
            </p:grpSpPr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82FAAE87-8E90-4DBA-BC35-779ECEE354AF}"/>
                    </a:ext>
                  </a:extLst>
                </p:cNvPr>
                <p:cNvCxnSpPr/>
                <p:nvPr/>
              </p:nvCxnSpPr>
              <p:spPr>
                <a:xfrm rot="5400000">
                  <a:off x="-448537" y="4743470"/>
                  <a:ext cx="2811501" cy="1588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84102851-D87F-4E39-989E-6186CC1CF6EF}"/>
                    </a:ext>
                  </a:extLst>
                </p:cNvPr>
                <p:cNvCxnSpPr/>
                <p:nvPr/>
              </p:nvCxnSpPr>
              <p:spPr>
                <a:xfrm flipV="1">
                  <a:off x="957213" y="4689494"/>
                  <a:ext cx="73026" cy="2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028ED24B-AE96-4B9F-84EF-DFE84EB65966}"/>
                    </a:ext>
                  </a:extLst>
                </p:cNvPr>
                <p:cNvCxnSpPr/>
                <p:nvPr/>
              </p:nvCxnSpPr>
              <p:spPr>
                <a:xfrm flipV="1">
                  <a:off x="957213" y="5181622"/>
                  <a:ext cx="73026" cy="2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614FFEEA-8BAF-4A83-AB35-BFC467726DC5}"/>
                    </a:ext>
                  </a:extLst>
                </p:cNvPr>
                <p:cNvCxnSpPr/>
                <p:nvPr/>
              </p:nvCxnSpPr>
              <p:spPr>
                <a:xfrm flipV="1">
                  <a:off x="957213" y="5665819"/>
                  <a:ext cx="73026" cy="2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11F0DF0E-FC67-4D8A-8043-35FC1F01422C}"/>
                    </a:ext>
                  </a:extLst>
                </p:cNvPr>
                <p:cNvCxnSpPr/>
                <p:nvPr/>
              </p:nvCxnSpPr>
              <p:spPr>
                <a:xfrm flipV="1">
                  <a:off x="957213" y="4268797"/>
                  <a:ext cx="73026" cy="2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C47BC847-808A-4F54-8889-DC9E4DA26F05}"/>
                    </a:ext>
                  </a:extLst>
                </p:cNvPr>
                <p:cNvCxnSpPr/>
                <p:nvPr/>
              </p:nvCxnSpPr>
              <p:spPr>
                <a:xfrm flipV="1">
                  <a:off x="957213" y="3867156"/>
                  <a:ext cx="73026" cy="2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8870327F-DF2A-4066-9F14-B198532B5A7B}"/>
                    </a:ext>
                  </a:extLst>
                </p:cNvPr>
                <p:cNvCxnSpPr/>
                <p:nvPr/>
              </p:nvCxnSpPr>
              <p:spPr>
                <a:xfrm flipV="1">
                  <a:off x="952450" y="3338513"/>
                  <a:ext cx="73026" cy="2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3AC1C05D-2C62-49B5-A2B4-1598946B3B35}"/>
                  </a:ext>
                </a:extLst>
              </p:cNvPr>
              <p:cNvSpPr txBox="1"/>
              <p:nvPr/>
            </p:nvSpPr>
            <p:spPr>
              <a:xfrm>
                <a:off x="811161" y="3674654"/>
                <a:ext cx="255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TextBox 12">
                <a:extLst>
                  <a:ext uri="{FF2B5EF4-FFF2-40B4-BE49-F238E27FC236}">
                    <a16:creationId xmlns:a16="http://schemas.microsoft.com/office/drawing/2014/main" id="{008D0F5F-96A1-4642-B18F-DCA780739147}"/>
                  </a:ext>
                </a:extLst>
              </p:cNvPr>
              <p:cNvSpPr txBox="1"/>
              <p:nvPr/>
            </p:nvSpPr>
            <p:spPr>
              <a:xfrm>
                <a:off x="811161" y="4086234"/>
                <a:ext cx="255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TextBox 13">
                <a:extLst>
                  <a:ext uri="{FF2B5EF4-FFF2-40B4-BE49-F238E27FC236}">
                    <a16:creationId xmlns:a16="http://schemas.microsoft.com/office/drawing/2014/main" id="{65CC574F-279C-454A-B6EA-DA4F313E1007}"/>
                  </a:ext>
                </a:extLst>
              </p:cNvPr>
              <p:cNvSpPr txBox="1"/>
              <p:nvPr/>
            </p:nvSpPr>
            <p:spPr>
              <a:xfrm>
                <a:off x="811161" y="4487877"/>
                <a:ext cx="255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zh-CN" alt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TextBox 14">
                <a:extLst>
                  <a:ext uri="{FF2B5EF4-FFF2-40B4-BE49-F238E27FC236}">
                    <a16:creationId xmlns:a16="http://schemas.microsoft.com/office/drawing/2014/main" id="{583777BF-810D-4E84-99C0-281A164214A3}"/>
                  </a:ext>
                </a:extLst>
              </p:cNvPr>
              <p:cNvSpPr txBox="1"/>
              <p:nvPr/>
            </p:nvSpPr>
            <p:spPr>
              <a:xfrm>
                <a:off x="774648" y="4989122"/>
                <a:ext cx="4016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-2</a:t>
                </a:r>
                <a:endParaRPr lang="zh-CN" alt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TextBox 15">
                <a:extLst>
                  <a:ext uri="{FF2B5EF4-FFF2-40B4-BE49-F238E27FC236}">
                    <a16:creationId xmlns:a16="http://schemas.microsoft.com/office/drawing/2014/main" id="{87C487E9-F477-4394-8601-F4BED8EEE56F}"/>
                  </a:ext>
                </a:extLst>
              </p:cNvPr>
              <p:cNvSpPr txBox="1"/>
              <p:nvPr/>
            </p:nvSpPr>
            <p:spPr>
              <a:xfrm>
                <a:off x="774648" y="5473728"/>
                <a:ext cx="3651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-4</a:t>
                </a:r>
                <a:endParaRPr lang="zh-CN" alt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Rot="1" noChangeArrowheads="1"/>
          </p:cNvSpPr>
          <p:nvPr/>
        </p:nvSpPr>
        <p:spPr>
          <a:xfrm>
            <a:off x="457200" y="1484784"/>
            <a:ext cx="8229600" cy="4824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Blip>
                <a:blip r:embed="rId3"/>
              </a:buBlip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椭圆曲线方程的所有系数都是某一有限域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GF(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中的元素（其中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为一大素数）。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Blip>
                <a:blip r:embed="rId3"/>
              </a:buBlip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最常用的是由方程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         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</a:t>
            </a:r>
            <a:r>
              <a:rPr kumimoji="0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≡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kumimoji="0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ax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(mod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      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定义的曲线，其中：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kumimoji="0" lang="en-US" altLang="zh-CN" sz="3200" b="1" i="1" u="none" strike="noStrike" kern="0" cap="none" spc="0" normalizeH="0" baseline="0" noProof="0" dirty="0" err="1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kumimoji="0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∈GF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),  4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kumimoji="0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+27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kumimoji="0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(mod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 ≠ 0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None/>
              <a:tabLst/>
              <a:defRPr/>
            </a:pPr>
            <a:endParaRPr kumimoji="0" lang="zh-CN" altLang="zh-CN" sz="3200" b="1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484784"/>
            <a:ext cx="8229600" cy="4824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i="1" dirty="0"/>
              <a:t>p</a:t>
            </a:r>
            <a:r>
              <a:rPr lang="en-US" altLang="zh-CN" dirty="0"/>
              <a:t> =23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dirty="0"/>
              <a:t> = </a:t>
            </a:r>
            <a:r>
              <a:rPr lang="en-US" altLang="zh-CN" i="1" dirty="0"/>
              <a:t>b</a:t>
            </a:r>
            <a:r>
              <a:rPr lang="en-US" altLang="zh-CN" dirty="0"/>
              <a:t> =1</a:t>
            </a:r>
          </a:p>
          <a:p>
            <a:pPr>
              <a:buNone/>
            </a:pPr>
            <a:r>
              <a:rPr lang="en-US" altLang="zh-CN" dirty="0"/>
              <a:t>        4</a:t>
            </a:r>
            <a:r>
              <a:rPr lang="en-US" altLang="zh-CN" i="1" dirty="0"/>
              <a:t>a</a:t>
            </a:r>
            <a:r>
              <a:rPr lang="en-US" altLang="zh-CN" baseline="30000" dirty="0"/>
              <a:t>3</a:t>
            </a:r>
            <a:r>
              <a:rPr lang="en-US" altLang="zh-CN" dirty="0"/>
              <a:t>+27</a:t>
            </a:r>
            <a:r>
              <a:rPr lang="en-US" altLang="zh-CN" i="1" dirty="0"/>
              <a:t>b</a:t>
            </a:r>
            <a:r>
              <a:rPr lang="en-US" altLang="zh-CN" baseline="30000" dirty="0"/>
              <a:t>2</a:t>
            </a:r>
            <a:r>
              <a:rPr lang="en-US" altLang="zh-CN" dirty="0"/>
              <a:t>(mod 23) = 8 ≠ 0 </a:t>
            </a:r>
          </a:p>
          <a:p>
            <a:pPr lvl="1">
              <a:buNone/>
            </a:pPr>
            <a:r>
              <a:rPr lang="en-US" altLang="zh-CN" sz="3200" dirty="0"/>
              <a:t>    </a:t>
            </a:r>
            <a:r>
              <a:rPr lang="en-US" altLang="zh-CN" sz="3200" i="1" dirty="0"/>
              <a:t>y</a:t>
            </a:r>
            <a:r>
              <a:rPr lang="en-US" altLang="zh-CN" sz="3200" baseline="30000" dirty="0"/>
              <a:t>2</a:t>
            </a:r>
            <a:r>
              <a:rPr lang="zh-CN" altLang="en-US" sz="3200" baseline="30000" dirty="0"/>
              <a:t> </a:t>
            </a:r>
            <a:r>
              <a:rPr lang="en-US" altLang="zh-CN" sz="3200" dirty="0"/>
              <a:t>≡</a:t>
            </a:r>
            <a:r>
              <a:rPr lang="zh-CN" altLang="en-US" sz="3200" dirty="0"/>
              <a:t> </a:t>
            </a:r>
            <a:r>
              <a:rPr lang="en-US" altLang="zh-CN" sz="3200" i="1" dirty="0"/>
              <a:t>x</a:t>
            </a:r>
            <a:r>
              <a:rPr lang="en-US" altLang="zh-CN" sz="3200" baseline="30000" dirty="0"/>
              <a:t>3</a:t>
            </a:r>
            <a:r>
              <a:rPr lang="en-US" altLang="zh-CN" sz="3200" dirty="0"/>
              <a:t>+</a:t>
            </a:r>
            <a:r>
              <a:rPr lang="en-US" altLang="zh-CN" sz="3200" i="1" dirty="0"/>
              <a:t>x</a:t>
            </a:r>
            <a:r>
              <a:rPr lang="en-US" altLang="zh-CN" sz="3200" dirty="0"/>
              <a:t>+1 (mod 23)</a:t>
            </a:r>
          </a:p>
          <a:p>
            <a:pPr lvl="1">
              <a:buNone/>
            </a:pPr>
            <a:endParaRPr lang="en-US" altLang="zh-CN" sz="3200" dirty="0"/>
          </a:p>
          <a:p>
            <a:pPr lvl="1">
              <a:buNone/>
            </a:pPr>
            <a:endParaRPr lang="en-US" altLang="zh-CN" sz="3200" dirty="0"/>
          </a:p>
          <a:p>
            <a:pPr lvl="1">
              <a:buNone/>
            </a:pPr>
            <a:endParaRPr lang="en-US" altLang="zh-CN" sz="3200" dirty="0"/>
          </a:p>
        </p:txBody>
      </p:sp>
      <p:graphicFrame>
        <p:nvGraphicFramePr>
          <p:cNvPr id="5" name="Group 124"/>
          <p:cNvGraphicFramePr>
            <a:graphicFrameLocks noGrp="1"/>
          </p:cNvGraphicFramePr>
          <p:nvPr/>
        </p:nvGraphicFramePr>
        <p:xfrm>
          <a:off x="422334" y="3903669"/>
          <a:ext cx="8458200" cy="139255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46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(0, 1)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(0, 22)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(1, 7)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(1, 16)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(3, 10)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(3, 13)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(4, 0)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(5, 4)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(5, 19)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(6, 4)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(6, 19)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(7, 11)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(7, 12)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(9, 7)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(9, 16)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(11, 3)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(11,20)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(12, 4)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(12,19)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(13, 7)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(13,16)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(17, 3)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(17,20)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(18, 3)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(18,20)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(19, 5)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(19,18)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altLang="zh-CN" sz="3200" dirty="0"/>
          </a:p>
          <a:p>
            <a:pPr lvl="1">
              <a:buNone/>
            </a:pPr>
            <a:endParaRPr lang="en-US" altLang="zh-CN" sz="3200" dirty="0"/>
          </a:p>
          <a:p>
            <a:pPr lvl="1">
              <a:buNone/>
            </a:pPr>
            <a:endParaRPr lang="en-US" altLang="zh-CN" sz="3200" dirty="0"/>
          </a:p>
        </p:txBody>
      </p:sp>
      <p:pic>
        <p:nvPicPr>
          <p:cNvPr id="7" name="图片 6" descr="E23(1,1)所有的点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038" y="1074839"/>
            <a:ext cx="5330898" cy="54212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密码学与网络安全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32032</TotalTime>
  <Words>5806</Words>
  <Application>Microsoft Office PowerPoint</Application>
  <PresentationFormat>全屏显示(4:3)</PresentationFormat>
  <Paragraphs>745</Paragraphs>
  <Slides>39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Arial</vt:lpstr>
      <vt:lpstr>Times New Roman</vt:lpstr>
      <vt:lpstr>黑体</vt:lpstr>
      <vt:lpstr>Tahoma</vt:lpstr>
      <vt:lpstr>方正大黑简体</vt:lpstr>
      <vt:lpstr>Wingdings</vt:lpstr>
      <vt:lpstr>密码学与网络安全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非对称密钥加密技术</dc:title>
  <dc:creator>ZC</dc:creator>
  <cp:lastModifiedBy>xiang</cp:lastModifiedBy>
  <cp:revision>1658</cp:revision>
  <cp:lastPrinted>1601-01-01T00:00:00Z</cp:lastPrinted>
  <dcterms:created xsi:type="dcterms:W3CDTF">1601-01-01T00:00:00Z</dcterms:created>
  <dcterms:modified xsi:type="dcterms:W3CDTF">2023-04-19T07:24:13Z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