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5"/>
  </p:handoutMasterIdLst>
  <p:sldIdLst>
    <p:sldId id="732" r:id="rId3"/>
    <p:sldId id="731" r:id="rId5"/>
    <p:sldId id="743" r:id="rId6"/>
    <p:sldId id="760" r:id="rId7"/>
    <p:sldId id="747" r:id="rId8"/>
    <p:sldId id="773" r:id="rId9"/>
    <p:sldId id="769" r:id="rId10"/>
    <p:sldId id="619" r:id="rId11"/>
    <p:sldId id="771" r:id="rId12"/>
    <p:sldId id="685" r:id="rId13"/>
    <p:sldId id="735" r:id="rId14"/>
    <p:sldId id="734" r:id="rId15"/>
    <p:sldId id="621" r:id="rId16"/>
    <p:sldId id="622" r:id="rId17"/>
    <p:sldId id="687" r:id="rId18"/>
    <p:sldId id="737" r:id="rId19"/>
    <p:sldId id="623" r:id="rId20"/>
    <p:sldId id="738" r:id="rId21"/>
    <p:sldId id="689" r:id="rId22"/>
    <p:sldId id="690" r:id="rId23"/>
    <p:sldId id="691" r:id="rId24"/>
    <p:sldId id="692" r:id="rId25"/>
    <p:sldId id="693" r:id="rId26"/>
    <p:sldId id="694" r:id="rId27"/>
    <p:sldId id="761" r:id="rId28"/>
    <p:sldId id="748" r:id="rId29"/>
    <p:sldId id="624" r:id="rId30"/>
    <p:sldId id="777" r:id="rId31"/>
    <p:sldId id="695" r:id="rId32"/>
    <p:sldId id="696" r:id="rId33"/>
    <p:sldId id="697" r:id="rId34"/>
    <p:sldId id="698" r:id="rId35"/>
    <p:sldId id="699" r:id="rId36"/>
    <p:sldId id="700" r:id="rId37"/>
    <p:sldId id="701" r:id="rId38"/>
    <p:sldId id="702" r:id="rId39"/>
    <p:sldId id="704" r:id="rId40"/>
    <p:sldId id="703" r:id="rId41"/>
    <p:sldId id="705" r:id="rId42"/>
    <p:sldId id="706" r:id="rId43"/>
    <p:sldId id="707" r:id="rId44"/>
    <p:sldId id="708" r:id="rId45"/>
    <p:sldId id="742" r:id="rId46"/>
    <p:sldId id="710" r:id="rId47"/>
    <p:sldId id="762" r:id="rId48"/>
    <p:sldId id="774" r:id="rId49"/>
    <p:sldId id="711" r:id="rId50"/>
    <p:sldId id="673" r:id="rId51"/>
    <p:sldId id="713" r:id="rId52"/>
    <p:sldId id="715" r:id="rId53"/>
    <p:sldId id="716" r:id="rId54"/>
    <p:sldId id="717" r:id="rId55"/>
    <p:sldId id="719" r:id="rId56"/>
    <p:sldId id="740" r:id="rId57"/>
    <p:sldId id="739" r:id="rId58"/>
    <p:sldId id="727" r:id="rId59"/>
    <p:sldId id="729" r:id="rId60"/>
    <p:sldId id="724" r:id="rId61"/>
    <p:sldId id="775" r:id="rId62"/>
    <p:sldId id="730" r:id="rId63"/>
    <p:sldId id="766" r:id="rId64"/>
    <p:sldId id="763" r:id="rId65"/>
    <p:sldId id="764" r:id="rId66"/>
    <p:sldId id="750" r:id="rId67"/>
    <p:sldId id="752" r:id="rId68"/>
    <p:sldId id="753" r:id="rId69"/>
    <p:sldId id="754" r:id="rId70"/>
    <p:sldId id="755" r:id="rId71"/>
    <p:sldId id="758" r:id="rId72"/>
    <p:sldId id="368" r:id="rId73"/>
    <p:sldId id="369" r:id="rId74"/>
  </p:sldIdLst>
  <p:sldSz cx="9144000" cy="6858000" type="screen4x3"/>
  <p:notesSz cx="6858000" cy="9144000"/>
  <p:custDataLst>
    <p:tags r:id="rId79"/>
  </p:custDataLst>
  <p:defaultTex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p:defaultTextStyle>
  <p:extLst>
    <p:ext uri="{EFAFB233-063F-42B5-8137-9DF3F51BA10A}">
      <p15:sldGuideLst xmlns:p15="http://schemas.microsoft.com/office/powerpoint/2012/main">
        <p15:guide id="1" orient="horz" pos="2190" userDrawn="1">
          <p15:clr>
            <a:srgbClr val="A4A3A4"/>
          </p15:clr>
        </p15:guide>
        <p15:guide id="2"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800"/>
    <a:srgbClr val="507800"/>
    <a:srgbClr val="507900"/>
    <a:srgbClr val="486C00"/>
    <a:srgbClr val="547E00"/>
    <a:srgbClr val="639500"/>
    <a:srgbClr val="385400"/>
    <a:srgbClr val="4F7800"/>
    <a:srgbClr val="588300"/>
    <a:srgbClr val="476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91" autoAdjust="0"/>
    <p:restoredTop sz="86829" autoAdjust="0"/>
  </p:normalViewPr>
  <p:slideViewPr>
    <p:cSldViewPr showGuides="1">
      <p:cViewPr varScale="1">
        <p:scale>
          <a:sx n="115" d="100"/>
          <a:sy n="115" d="100"/>
        </p:scale>
        <p:origin x="264" y="126"/>
      </p:cViewPr>
      <p:guideLst>
        <p:guide orient="horz" pos="2190"/>
        <p:guide pos="2887"/>
      </p:guideLst>
    </p:cSldViewPr>
  </p:slideViewPr>
  <p:outlineViewPr>
    <p:cViewPr>
      <p:scale>
        <a:sx n="33" d="100"/>
        <a:sy n="33" d="100"/>
      </p:scale>
      <p:origin x="0" y="55494"/>
    </p:cViewPr>
  </p:outlineViewPr>
  <p:notesTextViewPr>
    <p:cViewPr>
      <p:scale>
        <a:sx n="100" d="100"/>
        <a:sy n="100" d="100"/>
      </p:scale>
      <p:origin x="0" y="0"/>
    </p:cViewPr>
  </p:notesTextViewPr>
  <p:sorterViewPr>
    <p:cViewPr>
      <p:scale>
        <a:sx n="66" d="100"/>
        <a:sy n="66" d="100"/>
      </p:scale>
      <p:origin x="0" y="10956"/>
    </p:cViewPr>
  </p:sorterViewPr>
  <p:notesViewPr>
    <p:cSldViewPr>
      <p:cViewPr varScale="1">
        <p:scale>
          <a:sx n="66" d="100"/>
          <a:sy n="66" d="100"/>
        </p:scale>
        <p:origin x="-3187" y="-72"/>
      </p:cViewPr>
      <p:guideLst>
        <p:guide orient="horz" pos="2919"/>
        <p:guide pos="2165"/>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70A81AE3-6B01-42B3-9B08-DE3149388747}" type="presOf" srcId="{F37C967D-2D47-4CCE-856F-E28A7002EAE9}" destId="{D7CE4F6C-5F30-4C63-81D2-3BB976FA166D}" srcOrd="0"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2F3413B6-B622-41D1-935A-9E4F8CAE78F5}" srcId="{F37C967D-2D47-4CCE-856F-E28A7002EAE9}" destId="{8E7B61EF-1B1A-4927-9952-B13CFAF4B2AD}" srcOrd="2" destOrd="0" parTransId="{BA42316D-EF5F-454E-81B4-8833E9539D76}" sibTransId="{8F3A29BB-697E-449A-AC6A-A31D2F262D67}"/>
    <dgm:cxn modelId="{84A5CE5A-F0FD-46A0-9EE5-0EACC6A41A27}" type="presOf" srcId="{5A6E8AB5-5B3D-4F23-93FD-5FBBD312473D}" destId="{007047E7-9167-4E4F-A4ED-EA6FC3BD1098}" srcOrd="0" destOrd="0" presId="urn:microsoft.com/office/officeart/2005/8/layout/list1"/>
    <dgm:cxn modelId="{EF1C1B84-2A46-4973-B744-87A3D4EB1324}" type="presOf" srcId="{8E7B61EF-1B1A-4927-9952-B13CFAF4B2AD}" destId="{9F3535A5-A011-4F4F-8061-0B6DEB50C0E6}" srcOrd="1" destOrd="0" presId="urn:microsoft.com/office/officeart/2005/8/layout/list1"/>
    <dgm:cxn modelId="{3A9DED80-8FCC-4057-BA66-2246290F6F7E}" type="presOf" srcId="{8E7B61EF-1B1A-4927-9952-B13CFAF4B2AD}" destId="{4AAEEA79-E919-4409-8BB8-DFE542ADC6CF}" srcOrd="0" destOrd="0" presId="urn:microsoft.com/office/officeart/2005/8/layout/list1"/>
    <dgm:cxn modelId="{40DA5F23-A1A7-4FB7-88E2-78D7C0E6EA4F}" type="presOf" srcId="{92243D7E-2FCE-4E0C-9177-66E62118479D}" destId="{F26697D8-0D20-4448-96E2-9A11F8D09E4B}" srcOrd="0" destOrd="0" presId="urn:microsoft.com/office/officeart/2005/8/layout/list1"/>
    <dgm:cxn modelId="{359CFA85-AEB3-4228-88ED-32C7FC97C4BD}" type="presOf" srcId="{92243D7E-2FCE-4E0C-9177-66E62118479D}" destId="{7C6DA57E-26E2-4774-BFF5-A7BFD4A657AA}" srcOrd="1"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8E13F57F-5CAB-4113-BBAE-7E50D25CF1E7}" type="presOf" srcId="{1C47A1E1-839E-488C-B6BF-1D7676041B48}" destId="{C57826B0-83B7-459D-B019-C35672C8BCBB}" srcOrd="0" destOrd="0" presId="urn:microsoft.com/office/officeart/2005/8/layout/list1"/>
    <dgm:cxn modelId="{72E340F9-B712-4327-9A72-CFB3A3F70BAD}" type="presOf" srcId="{1C47A1E1-839E-488C-B6BF-1D7676041B48}" destId="{B7549365-A645-479A-87AE-0258352E793F}" srcOrd="1" destOrd="0" presId="urn:microsoft.com/office/officeart/2005/8/layout/list1"/>
    <dgm:cxn modelId="{493A8D71-3C89-4618-829D-E1371EE8EAE4}" srcId="{F37C967D-2D47-4CCE-856F-E28A7002EAE9}" destId="{92243D7E-2FCE-4E0C-9177-66E62118479D}" srcOrd="3" destOrd="0" parTransId="{54A4C7D3-0A7B-4FA2-806A-4D866A3EBA11}" sibTransId="{F4837DE5-8EA8-45D2-94AD-0DDC09F73F1B}"/>
    <dgm:cxn modelId="{A18E3155-79F8-48B3-A0CF-A517D7E91646}" type="presOf" srcId="{5A6E8AB5-5B3D-4F23-93FD-5FBBD312473D}" destId="{FF7F0803-F4E1-445C-8004-2FFEADD02148}" srcOrd="1" destOrd="0" presId="urn:microsoft.com/office/officeart/2005/8/layout/list1"/>
    <dgm:cxn modelId="{E4A240D3-BE88-485C-AFED-C22B3D57DB87}" type="presParOf" srcId="{D7CE4F6C-5F30-4C63-81D2-3BB976FA166D}" destId="{E68EA4A4-F3F5-4E39-A49B-9C414CD01188}" srcOrd="0" destOrd="0" presId="urn:microsoft.com/office/officeart/2005/8/layout/list1"/>
    <dgm:cxn modelId="{E9A82A63-271C-44AF-A717-0B310581CFE8}" type="presParOf" srcId="{E68EA4A4-F3F5-4E39-A49B-9C414CD01188}" destId="{C57826B0-83B7-459D-B019-C35672C8BCBB}" srcOrd="0" destOrd="0" presId="urn:microsoft.com/office/officeart/2005/8/layout/list1"/>
    <dgm:cxn modelId="{7F1458D3-5065-4776-A191-58DB6B1C8EFC}" type="presParOf" srcId="{E68EA4A4-F3F5-4E39-A49B-9C414CD01188}" destId="{B7549365-A645-479A-87AE-0258352E793F}" srcOrd="1" destOrd="0" presId="urn:microsoft.com/office/officeart/2005/8/layout/list1"/>
    <dgm:cxn modelId="{F950C5B9-AE79-4DAB-9F3C-308672031577}" type="presParOf" srcId="{D7CE4F6C-5F30-4C63-81D2-3BB976FA166D}" destId="{78636463-F637-4F70-828A-9D2BAAAC4FCA}" srcOrd="1" destOrd="0" presId="urn:microsoft.com/office/officeart/2005/8/layout/list1"/>
    <dgm:cxn modelId="{1D2AB735-F296-487B-AE69-934145E4E4AB}" type="presParOf" srcId="{D7CE4F6C-5F30-4C63-81D2-3BB976FA166D}" destId="{0657BE08-03B9-4006-9B0F-40C599A5DB67}" srcOrd="2" destOrd="0" presId="urn:microsoft.com/office/officeart/2005/8/layout/list1"/>
    <dgm:cxn modelId="{FF3394E1-0153-433B-BCBA-938FC87B51AA}" type="presParOf" srcId="{D7CE4F6C-5F30-4C63-81D2-3BB976FA166D}" destId="{C14544FC-BB2B-400E-97B8-E6377C93C3BE}" srcOrd="3" destOrd="0" presId="urn:microsoft.com/office/officeart/2005/8/layout/list1"/>
    <dgm:cxn modelId="{6971CF49-F7F4-47C5-983E-058691718EA3}" type="presParOf" srcId="{D7CE4F6C-5F30-4C63-81D2-3BB976FA166D}" destId="{B6B71ADB-3752-4FB9-80D1-F63712F11B55}" srcOrd="4" destOrd="0" presId="urn:microsoft.com/office/officeart/2005/8/layout/list1"/>
    <dgm:cxn modelId="{00FC6FD1-DB8C-4ADE-A2D8-D41C325EA87D}" type="presParOf" srcId="{B6B71ADB-3752-4FB9-80D1-F63712F11B55}" destId="{007047E7-9167-4E4F-A4ED-EA6FC3BD1098}" srcOrd="0" destOrd="0" presId="urn:microsoft.com/office/officeart/2005/8/layout/list1"/>
    <dgm:cxn modelId="{4CD7032E-B612-4F60-A1A8-B7BC247F78FF}" type="presParOf" srcId="{B6B71ADB-3752-4FB9-80D1-F63712F11B55}" destId="{FF7F0803-F4E1-445C-8004-2FFEADD02148}" srcOrd="1" destOrd="0" presId="urn:microsoft.com/office/officeart/2005/8/layout/list1"/>
    <dgm:cxn modelId="{2FE1927F-09DA-458D-9C51-D4971C5A8B70}" type="presParOf" srcId="{D7CE4F6C-5F30-4C63-81D2-3BB976FA166D}" destId="{0D76A991-D41B-444B-B459-7994CEAA5BA9}" srcOrd="5" destOrd="0" presId="urn:microsoft.com/office/officeart/2005/8/layout/list1"/>
    <dgm:cxn modelId="{4EC2C8E9-4F13-479B-AC60-F5628E99CDC6}" type="presParOf" srcId="{D7CE4F6C-5F30-4C63-81D2-3BB976FA166D}" destId="{E394EEC6-F281-47D1-9E9C-04C528076952}" srcOrd="6" destOrd="0" presId="urn:microsoft.com/office/officeart/2005/8/layout/list1"/>
    <dgm:cxn modelId="{6C2BACF2-878A-4615-81A8-79780D7450E4}" type="presParOf" srcId="{D7CE4F6C-5F30-4C63-81D2-3BB976FA166D}" destId="{83A6ECB6-A23C-4F15-995A-2BCD6B94BA74}" srcOrd="7" destOrd="0" presId="urn:microsoft.com/office/officeart/2005/8/layout/list1"/>
    <dgm:cxn modelId="{B6A82F6C-D92F-4CB7-8F9B-9E421F811E88}" type="presParOf" srcId="{D7CE4F6C-5F30-4C63-81D2-3BB976FA166D}" destId="{9A178F06-1602-48A5-AF45-7CB2E22FB66A}" srcOrd="8" destOrd="0" presId="urn:microsoft.com/office/officeart/2005/8/layout/list1"/>
    <dgm:cxn modelId="{A8E1659B-577C-4236-9D75-F0B81248E4B7}" type="presParOf" srcId="{9A178F06-1602-48A5-AF45-7CB2E22FB66A}" destId="{4AAEEA79-E919-4409-8BB8-DFE542ADC6CF}" srcOrd="0" destOrd="0" presId="urn:microsoft.com/office/officeart/2005/8/layout/list1"/>
    <dgm:cxn modelId="{61BB6336-ADE2-4BCB-A0AF-8FF2CB2C71C4}" type="presParOf" srcId="{9A178F06-1602-48A5-AF45-7CB2E22FB66A}" destId="{9F3535A5-A011-4F4F-8061-0B6DEB50C0E6}" srcOrd="1" destOrd="0" presId="urn:microsoft.com/office/officeart/2005/8/layout/list1"/>
    <dgm:cxn modelId="{BAA2AF67-2F5C-44A3-AD0C-5C6ADFF3D7CE}" type="presParOf" srcId="{D7CE4F6C-5F30-4C63-81D2-3BB976FA166D}" destId="{773A2D06-886B-41DB-86CD-D5C78835CB50}" srcOrd="9" destOrd="0" presId="urn:microsoft.com/office/officeart/2005/8/layout/list1"/>
    <dgm:cxn modelId="{286E090E-60D4-4F81-B180-F7A790151EEC}" type="presParOf" srcId="{D7CE4F6C-5F30-4C63-81D2-3BB976FA166D}" destId="{9C191032-E513-42C9-BBF8-286EEF4A6C42}" srcOrd="10" destOrd="0" presId="urn:microsoft.com/office/officeart/2005/8/layout/list1"/>
    <dgm:cxn modelId="{06BA16B9-AFC6-4845-BFF7-2349921487BA}" type="presParOf" srcId="{D7CE4F6C-5F30-4C63-81D2-3BB976FA166D}" destId="{03B57383-C52F-404D-A694-092ACEABE026}" srcOrd="11" destOrd="0" presId="urn:microsoft.com/office/officeart/2005/8/layout/list1"/>
    <dgm:cxn modelId="{BEA8C18A-F3F9-4E67-B0EE-4EEFCCBA28B6}" type="presParOf" srcId="{D7CE4F6C-5F30-4C63-81D2-3BB976FA166D}" destId="{EA0BE120-564F-4328-8273-E98D588FF4BD}" srcOrd="12" destOrd="0" presId="urn:microsoft.com/office/officeart/2005/8/layout/list1"/>
    <dgm:cxn modelId="{EC7A7994-E783-4414-9A63-DE7991625C0D}" type="presParOf" srcId="{EA0BE120-564F-4328-8273-E98D588FF4BD}" destId="{F26697D8-0D20-4448-96E2-9A11F8D09E4B}" srcOrd="0" destOrd="0" presId="urn:microsoft.com/office/officeart/2005/8/layout/list1"/>
    <dgm:cxn modelId="{0FFD8D99-C811-4711-85EF-2CC4A98DC426}" type="presParOf" srcId="{EA0BE120-564F-4328-8273-E98D588FF4BD}" destId="{7C6DA57E-26E2-4774-BFF5-A7BFD4A657AA}" srcOrd="1" destOrd="0" presId="urn:microsoft.com/office/officeart/2005/8/layout/list1"/>
    <dgm:cxn modelId="{5BAD476E-2208-47AC-8EA9-62EF1036B898}" type="presParOf" srcId="{D7CE4F6C-5F30-4C63-81D2-3BB976FA166D}" destId="{FD5EFFF4-9CD7-4C68-A3F2-7F3234828BCE}" srcOrd="13" destOrd="0" presId="urn:microsoft.com/office/officeart/2005/8/layout/list1"/>
    <dgm:cxn modelId="{E87A933A-E172-43A7-A902-C8903437034C}"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一、哈希函数概述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610B3DFC-59F2-40C5-8F13-B45C7234C44C}" type="presOf" srcId="{92243D7E-2FCE-4E0C-9177-66E62118479D}" destId="{F26697D8-0D20-4448-96E2-9A11F8D09E4B}" srcOrd="0"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249C9E52-E743-497F-AD73-DC513CC22048}" type="presOf" srcId="{5A6E8AB5-5B3D-4F23-93FD-5FBBD312473D}" destId="{FF7F0803-F4E1-445C-8004-2FFEADD02148}" srcOrd="1" destOrd="0" presId="urn:microsoft.com/office/officeart/2005/8/layout/list1"/>
    <dgm:cxn modelId="{76B14EC2-BFAD-40DF-9D7E-29A9C20A7AFA}" type="presOf" srcId="{92243D7E-2FCE-4E0C-9177-66E62118479D}" destId="{7C6DA57E-26E2-4774-BFF5-A7BFD4A657AA}" srcOrd="1"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4EA5B65E-FA34-4592-813E-B72F752E80B5}" type="presOf" srcId="{1C47A1E1-839E-488C-B6BF-1D7676041B48}" destId="{B7549365-A645-479A-87AE-0258352E793F}" srcOrd="1" destOrd="0" presId="urn:microsoft.com/office/officeart/2005/8/layout/list1"/>
    <dgm:cxn modelId="{D8000556-AA2E-4057-9458-D7BF6B343B2D}" type="presOf" srcId="{8E7B61EF-1B1A-4927-9952-B13CFAF4B2AD}" destId="{9F3535A5-A011-4F4F-8061-0B6DEB50C0E6}" srcOrd="1" destOrd="0" presId="urn:microsoft.com/office/officeart/2005/8/layout/list1"/>
    <dgm:cxn modelId="{48E9AFEC-E9B8-4E67-8B3F-290884F818A6}" type="presOf" srcId="{5A6E8AB5-5B3D-4F23-93FD-5FBBD312473D}" destId="{007047E7-9167-4E4F-A4ED-EA6FC3BD1098}" srcOrd="0" destOrd="0" presId="urn:microsoft.com/office/officeart/2005/8/layout/list1"/>
    <dgm:cxn modelId="{EB34A4B3-B328-4F5D-9FE5-B59DBE315C76}" type="presOf" srcId="{F37C967D-2D47-4CCE-856F-E28A7002EAE9}" destId="{D7CE4F6C-5F30-4C63-81D2-3BB976FA166D}" srcOrd="0" destOrd="0" presId="urn:microsoft.com/office/officeart/2005/8/layout/list1"/>
    <dgm:cxn modelId="{F952548D-971E-4847-9179-C7D8E80B20F1}" type="presOf" srcId="{1C47A1E1-839E-488C-B6BF-1D7676041B48}" destId="{C57826B0-83B7-459D-B019-C35672C8BCBB}" srcOrd="0" destOrd="0" presId="urn:microsoft.com/office/officeart/2005/8/layout/list1"/>
    <dgm:cxn modelId="{B9D80E9E-2A02-42CC-B2AA-42B5C8A5CBB5}" type="presOf" srcId="{8E7B61EF-1B1A-4927-9952-B13CFAF4B2AD}" destId="{4AAEEA79-E919-4409-8BB8-DFE542ADC6CF}"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493A8D71-3C89-4618-829D-E1371EE8EAE4}" srcId="{F37C967D-2D47-4CCE-856F-E28A7002EAE9}" destId="{92243D7E-2FCE-4E0C-9177-66E62118479D}" srcOrd="3" destOrd="0" parTransId="{54A4C7D3-0A7B-4FA2-806A-4D866A3EBA11}" sibTransId="{F4837DE5-8EA8-45D2-94AD-0DDC09F73F1B}"/>
    <dgm:cxn modelId="{037077F6-3180-4A0E-AEE8-7A0280A7F2B5}" type="presParOf" srcId="{D7CE4F6C-5F30-4C63-81D2-3BB976FA166D}" destId="{E68EA4A4-F3F5-4E39-A49B-9C414CD01188}" srcOrd="0" destOrd="0" presId="urn:microsoft.com/office/officeart/2005/8/layout/list1"/>
    <dgm:cxn modelId="{F93F9E4A-4A14-42C7-B8D2-EEAE4C47442D}" type="presParOf" srcId="{E68EA4A4-F3F5-4E39-A49B-9C414CD01188}" destId="{C57826B0-83B7-459D-B019-C35672C8BCBB}" srcOrd="0" destOrd="0" presId="urn:microsoft.com/office/officeart/2005/8/layout/list1"/>
    <dgm:cxn modelId="{53DB6E0B-DD27-4F51-B47D-0EADFB598072}" type="presParOf" srcId="{E68EA4A4-F3F5-4E39-A49B-9C414CD01188}" destId="{B7549365-A645-479A-87AE-0258352E793F}" srcOrd="1" destOrd="0" presId="urn:microsoft.com/office/officeart/2005/8/layout/list1"/>
    <dgm:cxn modelId="{19C7088C-E0FA-4120-9BAB-6F2AEFD5E292}" type="presParOf" srcId="{D7CE4F6C-5F30-4C63-81D2-3BB976FA166D}" destId="{78636463-F637-4F70-828A-9D2BAAAC4FCA}" srcOrd="1" destOrd="0" presId="urn:microsoft.com/office/officeart/2005/8/layout/list1"/>
    <dgm:cxn modelId="{9A0B80F6-05AB-41B6-B336-1D923AA85B37}" type="presParOf" srcId="{D7CE4F6C-5F30-4C63-81D2-3BB976FA166D}" destId="{0657BE08-03B9-4006-9B0F-40C599A5DB67}" srcOrd="2" destOrd="0" presId="urn:microsoft.com/office/officeart/2005/8/layout/list1"/>
    <dgm:cxn modelId="{71EB8CE8-C782-4364-8C79-B25F573D9E17}" type="presParOf" srcId="{D7CE4F6C-5F30-4C63-81D2-3BB976FA166D}" destId="{C14544FC-BB2B-400E-97B8-E6377C93C3BE}" srcOrd="3" destOrd="0" presId="urn:microsoft.com/office/officeart/2005/8/layout/list1"/>
    <dgm:cxn modelId="{43FB2B18-1124-42B2-9F98-DF85AE4AEA21}" type="presParOf" srcId="{D7CE4F6C-5F30-4C63-81D2-3BB976FA166D}" destId="{B6B71ADB-3752-4FB9-80D1-F63712F11B55}" srcOrd="4" destOrd="0" presId="urn:microsoft.com/office/officeart/2005/8/layout/list1"/>
    <dgm:cxn modelId="{40B0CF08-00C5-4D3C-9346-9954BE1FAE0B}" type="presParOf" srcId="{B6B71ADB-3752-4FB9-80D1-F63712F11B55}" destId="{007047E7-9167-4E4F-A4ED-EA6FC3BD1098}" srcOrd="0" destOrd="0" presId="urn:microsoft.com/office/officeart/2005/8/layout/list1"/>
    <dgm:cxn modelId="{850B3010-C5C3-4775-86CA-D3058FEC102C}" type="presParOf" srcId="{B6B71ADB-3752-4FB9-80D1-F63712F11B55}" destId="{FF7F0803-F4E1-445C-8004-2FFEADD02148}" srcOrd="1" destOrd="0" presId="urn:microsoft.com/office/officeart/2005/8/layout/list1"/>
    <dgm:cxn modelId="{E1F4AB43-9663-46EC-988D-107D94D3A5FF}" type="presParOf" srcId="{D7CE4F6C-5F30-4C63-81D2-3BB976FA166D}" destId="{0D76A991-D41B-444B-B459-7994CEAA5BA9}" srcOrd="5" destOrd="0" presId="urn:microsoft.com/office/officeart/2005/8/layout/list1"/>
    <dgm:cxn modelId="{0FA01408-3C04-42C7-98E0-B9049D4CB853}" type="presParOf" srcId="{D7CE4F6C-5F30-4C63-81D2-3BB976FA166D}" destId="{E394EEC6-F281-47D1-9E9C-04C528076952}" srcOrd="6" destOrd="0" presId="urn:microsoft.com/office/officeart/2005/8/layout/list1"/>
    <dgm:cxn modelId="{AB7B3E9C-01C4-4ED2-A30E-49FB1EC8D98A}" type="presParOf" srcId="{D7CE4F6C-5F30-4C63-81D2-3BB976FA166D}" destId="{83A6ECB6-A23C-4F15-995A-2BCD6B94BA74}" srcOrd="7" destOrd="0" presId="urn:microsoft.com/office/officeart/2005/8/layout/list1"/>
    <dgm:cxn modelId="{3F80D3AC-22BB-46EE-BB2D-8276736C3B06}" type="presParOf" srcId="{D7CE4F6C-5F30-4C63-81D2-3BB976FA166D}" destId="{9A178F06-1602-48A5-AF45-7CB2E22FB66A}" srcOrd="8" destOrd="0" presId="urn:microsoft.com/office/officeart/2005/8/layout/list1"/>
    <dgm:cxn modelId="{A3F07E56-00BE-4891-A9DC-9DC676F562B5}" type="presParOf" srcId="{9A178F06-1602-48A5-AF45-7CB2E22FB66A}" destId="{4AAEEA79-E919-4409-8BB8-DFE542ADC6CF}" srcOrd="0" destOrd="0" presId="urn:microsoft.com/office/officeart/2005/8/layout/list1"/>
    <dgm:cxn modelId="{10BE1FB1-F69C-4DE7-A54E-CB8CBF066896}" type="presParOf" srcId="{9A178F06-1602-48A5-AF45-7CB2E22FB66A}" destId="{9F3535A5-A011-4F4F-8061-0B6DEB50C0E6}" srcOrd="1" destOrd="0" presId="urn:microsoft.com/office/officeart/2005/8/layout/list1"/>
    <dgm:cxn modelId="{9C3C720B-940B-4738-ACD0-D42AA0FCB12E}" type="presParOf" srcId="{D7CE4F6C-5F30-4C63-81D2-3BB976FA166D}" destId="{773A2D06-886B-41DB-86CD-D5C78835CB50}" srcOrd="9" destOrd="0" presId="urn:microsoft.com/office/officeart/2005/8/layout/list1"/>
    <dgm:cxn modelId="{9D3C0BB0-0966-45A3-AE0A-026DCF762621}" type="presParOf" srcId="{D7CE4F6C-5F30-4C63-81D2-3BB976FA166D}" destId="{9C191032-E513-42C9-BBF8-286EEF4A6C42}" srcOrd="10" destOrd="0" presId="urn:microsoft.com/office/officeart/2005/8/layout/list1"/>
    <dgm:cxn modelId="{B2CE1EAF-BB3F-43AB-B44B-5975EA757791}" type="presParOf" srcId="{D7CE4F6C-5F30-4C63-81D2-3BB976FA166D}" destId="{03B57383-C52F-404D-A694-092ACEABE026}" srcOrd="11" destOrd="0" presId="urn:microsoft.com/office/officeart/2005/8/layout/list1"/>
    <dgm:cxn modelId="{9F97FD98-4FA6-4603-B874-FBD22BF3F6F6}" type="presParOf" srcId="{D7CE4F6C-5F30-4C63-81D2-3BB976FA166D}" destId="{EA0BE120-564F-4328-8273-E98D588FF4BD}" srcOrd="12" destOrd="0" presId="urn:microsoft.com/office/officeart/2005/8/layout/list1"/>
    <dgm:cxn modelId="{E4B8CEFE-DDE9-423F-B169-7E60BB0B023C}" type="presParOf" srcId="{EA0BE120-564F-4328-8273-E98D588FF4BD}" destId="{F26697D8-0D20-4448-96E2-9A11F8D09E4B}" srcOrd="0" destOrd="0" presId="urn:microsoft.com/office/officeart/2005/8/layout/list1"/>
    <dgm:cxn modelId="{4E520A20-A714-47E4-876A-8FEBD229B3FF}" type="presParOf" srcId="{EA0BE120-564F-4328-8273-E98D588FF4BD}" destId="{7C6DA57E-26E2-4774-BFF5-A7BFD4A657AA}" srcOrd="1" destOrd="0" presId="urn:microsoft.com/office/officeart/2005/8/layout/list1"/>
    <dgm:cxn modelId="{C97FC958-11A1-48FE-A39E-DFF6B371856C}" type="presParOf" srcId="{D7CE4F6C-5F30-4C63-81D2-3BB976FA166D}" destId="{FD5EFFF4-9CD7-4C68-A3F2-7F3234828BCE}" srcOrd="13" destOrd="0" presId="urn:microsoft.com/office/officeart/2005/8/layout/list1"/>
    <dgm:cxn modelId="{F4724E32-EF46-4B50-A2D4-CE62BFBA05EB}"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03B640CB-740E-4F92-B0AB-0DDE7DCB5B00}" type="presOf" srcId="{8E7B61EF-1B1A-4927-9952-B13CFAF4B2AD}" destId="{9F3535A5-A011-4F4F-8061-0B6DEB50C0E6}" srcOrd="1" destOrd="0" presId="urn:microsoft.com/office/officeart/2005/8/layout/list1"/>
    <dgm:cxn modelId="{363F51B2-4971-4AEC-95DB-92E6F0227F83}" type="presOf" srcId="{92243D7E-2FCE-4E0C-9177-66E62118479D}" destId="{7C6DA57E-26E2-4774-BFF5-A7BFD4A657AA}" srcOrd="1" destOrd="0" presId="urn:microsoft.com/office/officeart/2005/8/layout/list1"/>
    <dgm:cxn modelId="{C75F9842-71BB-415E-A215-344C376E1898}" type="presOf" srcId="{F37C967D-2D47-4CCE-856F-E28A7002EAE9}" destId="{D7CE4F6C-5F30-4C63-81D2-3BB976FA166D}" srcOrd="0" destOrd="0" presId="urn:microsoft.com/office/officeart/2005/8/layout/list1"/>
    <dgm:cxn modelId="{E4E46A13-1E23-484A-946B-9CC0AC60B73A}" type="presOf" srcId="{5A6E8AB5-5B3D-4F23-93FD-5FBBD312473D}" destId="{FF7F0803-F4E1-445C-8004-2FFEADD02148}" srcOrd="1"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564184C1-397F-4232-9BAC-175524E2B645}" type="presOf" srcId="{1C47A1E1-839E-488C-B6BF-1D7676041B48}" destId="{B7549365-A645-479A-87AE-0258352E793F}" srcOrd="1"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8DF11811-E527-4309-900E-A09BFF8345F4}" type="presOf" srcId="{5A6E8AB5-5B3D-4F23-93FD-5FBBD312473D}" destId="{007047E7-9167-4E4F-A4ED-EA6FC3BD1098}" srcOrd="0" destOrd="0" presId="urn:microsoft.com/office/officeart/2005/8/layout/list1"/>
    <dgm:cxn modelId="{1F2D6247-ACE0-4724-814F-DA0252CD81FF}" type="presOf" srcId="{92243D7E-2FCE-4E0C-9177-66E62118479D}" destId="{F26697D8-0D20-4448-96E2-9A11F8D09E4B}" srcOrd="0" destOrd="0" presId="urn:microsoft.com/office/officeart/2005/8/layout/list1"/>
    <dgm:cxn modelId="{BB74951A-F74F-4023-B5AB-1D361F9B0423}" type="presOf" srcId="{1C47A1E1-839E-488C-B6BF-1D7676041B48}" destId="{C57826B0-83B7-459D-B019-C35672C8BCBB}" srcOrd="0" destOrd="0" presId="urn:microsoft.com/office/officeart/2005/8/layout/list1"/>
    <dgm:cxn modelId="{21F49D41-7847-48F1-A980-A67787C05721}" type="presOf" srcId="{8E7B61EF-1B1A-4927-9952-B13CFAF4B2AD}" destId="{4AAEEA79-E919-4409-8BB8-DFE542ADC6CF}"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493A8D71-3C89-4618-829D-E1371EE8EAE4}" srcId="{F37C967D-2D47-4CCE-856F-E28A7002EAE9}" destId="{92243D7E-2FCE-4E0C-9177-66E62118479D}" srcOrd="3" destOrd="0" parTransId="{54A4C7D3-0A7B-4FA2-806A-4D866A3EBA11}" sibTransId="{F4837DE5-8EA8-45D2-94AD-0DDC09F73F1B}"/>
    <dgm:cxn modelId="{DD89B817-5FEB-4ACA-8CF3-8F0C51B5ED68}" type="presParOf" srcId="{D7CE4F6C-5F30-4C63-81D2-3BB976FA166D}" destId="{E68EA4A4-F3F5-4E39-A49B-9C414CD01188}" srcOrd="0" destOrd="0" presId="urn:microsoft.com/office/officeart/2005/8/layout/list1"/>
    <dgm:cxn modelId="{F45E897E-8439-46F0-9D1A-81D2157D6406}" type="presParOf" srcId="{E68EA4A4-F3F5-4E39-A49B-9C414CD01188}" destId="{C57826B0-83B7-459D-B019-C35672C8BCBB}" srcOrd="0" destOrd="0" presId="urn:microsoft.com/office/officeart/2005/8/layout/list1"/>
    <dgm:cxn modelId="{6C30FC29-313A-410C-A756-CDC3CD59A4CC}" type="presParOf" srcId="{E68EA4A4-F3F5-4E39-A49B-9C414CD01188}" destId="{B7549365-A645-479A-87AE-0258352E793F}" srcOrd="1" destOrd="0" presId="urn:microsoft.com/office/officeart/2005/8/layout/list1"/>
    <dgm:cxn modelId="{C097F13D-3BFA-4BFD-BB19-7A1B6848C794}" type="presParOf" srcId="{D7CE4F6C-5F30-4C63-81D2-3BB976FA166D}" destId="{78636463-F637-4F70-828A-9D2BAAAC4FCA}" srcOrd="1" destOrd="0" presId="urn:microsoft.com/office/officeart/2005/8/layout/list1"/>
    <dgm:cxn modelId="{CE648D2D-5DFD-4A59-8403-2EBB1D211267}" type="presParOf" srcId="{D7CE4F6C-5F30-4C63-81D2-3BB976FA166D}" destId="{0657BE08-03B9-4006-9B0F-40C599A5DB67}" srcOrd="2" destOrd="0" presId="urn:microsoft.com/office/officeart/2005/8/layout/list1"/>
    <dgm:cxn modelId="{E668411B-AD9A-4238-86E8-900BEF9E0EC7}" type="presParOf" srcId="{D7CE4F6C-5F30-4C63-81D2-3BB976FA166D}" destId="{C14544FC-BB2B-400E-97B8-E6377C93C3BE}" srcOrd="3" destOrd="0" presId="urn:microsoft.com/office/officeart/2005/8/layout/list1"/>
    <dgm:cxn modelId="{F34C5116-5DDB-4094-9E26-5E9951868CDA}" type="presParOf" srcId="{D7CE4F6C-5F30-4C63-81D2-3BB976FA166D}" destId="{B6B71ADB-3752-4FB9-80D1-F63712F11B55}" srcOrd="4" destOrd="0" presId="urn:microsoft.com/office/officeart/2005/8/layout/list1"/>
    <dgm:cxn modelId="{E16B7565-1DE5-4F14-8FF8-EEF27F558086}" type="presParOf" srcId="{B6B71ADB-3752-4FB9-80D1-F63712F11B55}" destId="{007047E7-9167-4E4F-A4ED-EA6FC3BD1098}" srcOrd="0" destOrd="0" presId="urn:microsoft.com/office/officeart/2005/8/layout/list1"/>
    <dgm:cxn modelId="{19AB550B-B13F-4114-84CF-5F26F7B949DD}" type="presParOf" srcId="{B6B71ADB-3752-4FB9-80D1-F63712F11B55}" destId="{FF7F0803-F4E1-445C-8004-2FFEADD02148}" srcOrd="1" destOrd="0" presId="urn:microsoft.com/office/officeart/2005/8/layout/list1"/>
    <dgm:cxn modelId="{10D50DE7-F7AA-4F9E-8067-DCC3D2C026FA}" type="presParOf" srcId="{D7CE4F6C-5F30-4C63-81D2-3BB976FA166D}" destId="{0D76A991-D41B-444B-B459-7994CEAA5BA9}" srcOrd="5" destOrd="0" presId="urn:microsoft.com/office/officeart/2005/8/layout/list1"/>
    <dgm:cxn modelId="{FADAA98C-2A1F-40D4-9398-4B2B59B883B8}" type="presParOf" srcId="{D7CE4F6C-5F30-4C63-81D2-3BB976FA166D}" destId="{E394EEC6-F281-47D1-9E9C-04C528076952}" srcOrd="6" destOrd="0" presId="urn:microsoft.com/office/officeart/2005/8/layout/list1"/>
    <dgm:cxn modelId="{7CC2CBF8-9A2F-446A-BF8A-5F02890F4AF0}" type="presParOf" srcId="{D7CE4F6C-5F30-4C63-81D2-3BB976FA166D}" destId="{83A6ECB6-A23C-4F15-995A-2BCD6B94BA74}" srcOrd="7" destOrd="0" presId="urn:microsoft.com/office/officeart/2005/8/layout/list1"/>
    <dgm:cxn modelId="{BDAA3BA9-F01C-4E39-83BA-2FD7085D770B}" type="presParOf" srcId="{D7CE4F6C-5F30-4C63-81D2-3BB976FA166D}" destId="{9A178F06-1602-48A5-AF45-7CB2E22FB66A}" srcOrd="8" destOrd="0" presId="urn:microsoft.com/office/officeart/2005/8/layout/list1"/>
    <dgm:cxn modelId="{BFE8B514-2611-4FBA-B71C-58C06E9F03F9}" type="presParOf" srcId="{9A178F06-1602-48A5-AF45-7CB2E22FB66A}" destId="{4AAEEA79-E919-4409-8BB8-DFE542ADC6CF}" srcOrd="0" destOrd="0" presId="urn:microsoft.com/office/officeart/2005/8/layout/list1"/>
    <dgm:cxn modelId="{0F4E46D4-E5D3-47CC-9E9C-10F5FED3A7D6}" type="presParOf" srcId="{9A178F06-1602-48A5-AF45-7CB2E22FB66A}" destId="{9F3535A5-A011-4F4F-8061-0B6DEB50C0E6}" srcOrd="1" destOrd="0" presId="urn:microsoft.com/office/officeart/2005/8/layout/list1"/>
    <dgm:cxn modelId="{AB466BA0-6D3F-4FFA-87DF-1F50D9833AA4}" type="presParOf" srcId="{D7CE4F6C-5F30-4C63-81D2-3BB976FA166D}" destId="{773A2D06-886B-41DB-86CD-D5C78835CB50}" srcOrd="9" destOrd="0" presId="urn:microsoft.com/office/officeart/2005/8/layout/list1"/>
    <dgm:cxn modelId="{F4E64F82-565B-41D9-82B3-F35AA385888A}" type="presParOf" srcId="{D7CE4F6C-5F30-4C63-81D2-3BB976FA166D}" destId="{9C191032-E513-42C9-BBF8-286EEF4A6C42}" srcOrd="10" destOrd="0" presId="urn:microsoft.com/office/officeart/2005/8/layout/list1"/>
    <dgm:cxn modelId="{F2FB653B-FB2C-4ECA-9320-0178E78E97B8}" type="presParOf" srcId="{D7CE4F6C-5F30-4C63-81D2-3BB976FA166D}" destId="{03B57383-C52F-404D-A694-092ACEABE026}" srcOrd="11" destOrd="0" presId="urn:microsoft.com/office/officeart/2005/8/layout/list1"/>
    <dgm:cxn modelId="{930FEFD8-AB32-4F68-8FD3-C3C55D367D22}" type="presParOf" srcId="{D7CE4F6C-5F30-4C63-81D2-3BB976FA166D}" destId="{EA0BE120-564F-4328-8273-E98D588FF4BD}" srcOrd="12" destOrd="0" presId="urn:microsoft.com/office/officeart/2005/8/layout/list1"/>
    <dgm:cxn modelId="{292026DC-BCC2-4FFF-ABA9-E1E8887DC8F4}" type="presParOf" srcId="{EA0BE120-564F-4328-8273-E98D588FF4BD}" destId="{F26697D8-0D20-4448-96E2-9A11F8D09E4B}" srcOrd="0" destOrd="0" presId="urn:microsoft.com/office/officeart/2005/8/layout/list1"/>
    <dgm:cxn modelId="{A85C2F0A-A66A-4B1A-B87E-3210196A878C}" type="presParOf" srcId="{EA0BE120-564F-4328-8273-E98D588FF4BD}" destId="{7C6DA57E-26E2-4774-BFF5-A7BFD4A657AA}" srcOrd="1" destOrd="0" presId="urn:microsoft.com/office/officeart/2005/8/layout/list1"/>
    <dgm:cxn modelId="{C70C5043-487C-493D-BF1A-BA5E6BE0A179}" type="presParOf" srcId="{D7CE4F6C-5F30-4C63-81D2-3BB976FA166D}" destId="{FD5EFFF4-9CD7-4C68-A3F2-7F3234828BCE}" srcOrd="13" destOrd="0" presId="urn:microsoft.com/office/officeart/2005/8/layout/list1"/>
    <dgm:cxn modelId="{11A4599D-BECF-4E4F-904B-D91E1E61F780}"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E8B75E18-6F99-4B45-AA9B-2E200C9EB300}" type="presOf" srcId="{8E7B61EF-1B1A-4927-9952-B13CFAF4B2AD}" destId="{9F3535A5-A011-4F4F-8061-0B6DEB50C0E6}" srcOrd="1" destOrd="0" presId="urn:microsoft.com/office/officeart/2005/8/layout/list1"/>
    <dgm:cxn modelId="{AAD0BB35-B309-4E73-827B-11126DF7E91A}" type="presOf" srcId="{F37C967D-2D47-4CCE-856F-E28A7002EAE9}" destId="{D7CE4F6C-5F30-4C63-81D2-3BB976FA166D}" srcOrd="0" destOrd="0" presId="urn:microsoft.com/office/officeart/2005/8/layout/list1"/>
    <dgm:cxn modelId="{AAAEC754-6824-45FD-9C76-789CE8636AC7}" type="presOf" srcId="{92243D7E-2FCE-4E0C-9177-66E62118479D}" destId="{7C6DA57E-26E2-4774-BFF5-A7BFD4A657AA}" srcOrd="1" destOrd="0" presId="urn:microsoft.com/office/officeart/2005/8/layout/list1"/>
    <dgm:cxn modelId="{AF8049BD-0BEE-4787-92DC-0B4579722861}" type="presOf" srcId="{5A6E8AB5-5B3D-4F23-93FD-5FBBD312473D}" destId="{FF7F0803-F4E1-445C-8004-2FFEADD02148}" srcOrd="1"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2F3413B6-B622-41D1-935A-9E4F8CAE78F5}" srcId="{F37C967D-2D47-4CCE-856F-E28A7002EAE9}" destId="{8E7B61EF-1B1A-4927-9952-B13CFAF4B2AD}" srcOrd="2" destOrd="0" parTransId="{BA42316D-EF5F-454E-81B4-8833E9539D76}" sibTransId="{8F3A29BB-697E-449A-AC6A-A31D2F262D67}"/>
    <dgm:cxn modelId="{9A61224B-B066-4B0E-AEC9-149CF14D2F26}" type="presOf" srcId="{92243D7E-2FCE-4E0C-9177-66E62118479D}" destId="{F26697D8-0D20-4448-96E2-9A11F8D09E4B}" srcOrd="0" destOrd="0" presId="urn:microsoft.com/office/officeart/2005/8/layout/list1"/>
    <dgm:cxn modelId="{8F9542C3-5B70-4E11-A6EB-7A8D9E6200F8}" type="presOf" srcId="{8E7B61EF-1B1A-4927-9952-B13CFAF4B2AD}" destId="{4AAEEA79-E919-4409-8BB8-DFE542ADC6CF}" srcOrd="0" destOrd="0" presId="urn:microsoft.com/office/officeart/2005/8/layout/list1"/>
    <dgm:cxn modelId="{C459CDEB-C017-499D-A94F-9DBA2C42650A}" type="presOf" srcId="{5A6E8AB5-5B3D-4F23-93FD-5FBBD312473D}" destId="{007047E7-9167-4E4F-A4ED-EA6FC3BD1098}"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7436153A-913A-4628-9D5F-2AF746425261}" type="presOf" srcId="{1C47A1E1-839E-488C-B6BF-1D7676041B48}" destId="{C57826B0-83B7-459D-B019-C35672C8BCBB}" srcOrd="0" destOrd="0" presId="urn:microsoft.com/office/officeart/2005/8/layout/list1"/>
    <dgm:cxn modelId="{D82AD6D9-380B-4062-B959-AF60A0DBEA6D}" type="presOf" srcId="{1C47A1E1-839E-488C-B6BF-1D7676041B48}" destId="{B7549365-A645-479A-87AE-0258352E793F}" srcOrd="1" destOrd="0" presId="urn:microsoft.com/office/officeart/2005/8/layout/list1"/>
    <dgm:cxn modelId="{493A8D71-3C89-4618-829D-E1371EE8EAE4}" srcId="{F37C967D-2D47-4CCE-856F-E28A7002EAE9}" destId="{92243D7E-2FCE-4E0C-9177-66E62118479D}" srcOrd="3" destOrd="0" parTransId="{54A4C7D3-0A7B-4FA2-806A-4D866A3EBA11}" sibTransId="{F4837DE5-8EA8-45D2-94AD-0DDC09F73F1B}"/>
    <dgm:cxn modelId="{2057CFB3-B6A2-46A5-9FB2-20FD1B14D79B}" type="presParOf" srcId="{D7CE4F6C-5F30-4C63-81D2-3BB976FA166D}" destId="{E68EA4A4-F3F5-4E39-A49B-9C414CD01188}" srcOrd="0" destOrd="0" presId="urn:microsoft.com/office/officeart/2005/8/layout/list1"/>
    <dgm:cxn modelId="{E1B2616B-F5A7-425A-A71D-BD0E4F8BE6A5}" type="presParOf" srcId="{E68EA4A4-F3F5-4E39-A49B-9C414CD01188}" destId="{C57826B0-83B7-459D-B019-C35672C8BCBB}" srcOrd="0" destOrd="0" presId="urn:microsoft.com/office/officeart/2005/8/layout/list1"/>
    <dgm:cxn modelId="{BCFF8F17-4FFC-498B-9045-E62435A4A9CA}" type="presParOf" srcId="{E68EA4A4-F3F5-4E39-A49B-9C414CD01188}" destId="{B7549365-A645-479A-87AE-0258352E793F}" srcOrd="1" destOrd="0" presId="urn:microsoft.com/office/officeart/2005/8/layout/list1"/>
    <dgm:cxn modelId="{14F33A1D-0244-48A0-83A2-2A3BA3FE1671}" type="presParOf" srcId="{D7CE4F6C-5F30-4C63-81D2-3BB976FA166D}" destId="{78636463-F637-4F70-828A-9D2BAAAC4FCA}" srcOrd="1" destOrd="0" presId="urn:microsoft.com/office/officeart/2005/8/layout/list1"/>
    <dgm:cxn modelId="{64918FBA-1F35-4F02-8190-97E46134B1C8}" type="presParOf" srcId="{D7CE4F6C-5F30-4C63-81D2-3BB976FA166D}" destId="{0657BE08-03B9-4006-9B0F-40C599A5DB67}" srcOrd="2" destOrd="0" presId="urn:microsoft.com/office/officeart/2005/8/layout/list1"/>
    <dgm:cxn modelId="{4120B5DE-605F-483D-B105-2A0B654C957A}" type="presParOf" srcId="{D7CE4F6C-5F30-4C63-81D2-3BB976FA166D}" destId="{C14544FC-BB2B-400E-97B8-E6377C93C3BE}" srcOrd="3" destOrd="0" presId="urn:microsoft.com/office/officeart/2005/8/layout/list1"/>
    <dgm:cxn modelId="{F8D3DFCA-7CEE-4BB8-8B6D-B21216D64B29}" type="presParOf" srcId="{D7CE4F6C-5F30-4C63-81D2-3BB976FA166D}" destId="{B6B71ADB-3752-4FB9-80D1-F63712F11B55}" srcOrd="4" destOrd="0" presId="urn:microsoft.com/office/officeart/2005/8/layout/list1"/>
    <dgm:cxn modelId="{04F222F6-33E3-41FC-B447-325E6E38C1EF}" type="presParOf" srcId="{B6B71ADB-3752-4FB9-80D1-F63712F11B55}" destId="{007047E7-9167-4E4F-A4ED-EA6FC3BD1098}" srcOrd="0" destOrd="0" presId="urn:microsoft.com/office/officeart/2005/8/layout/list1"/>
    <dgm:cxn modelId="{C78988C1-D2C0-46BC-BA72-54396880ACD3}" type="presParOf" srcId="{B6B71ADB-3752-4FB9-80D1-F63712F11B55}" destId="{FF7F0803-F4E1-445C-8004-2FFEADD02148}" srcOrd="1" destOrd="0" presId="urn:microsoft.com/office/officeart/2005/8/layout/list1"/>
    <dgm:cxn modelId="{171A59DF-66E1-4866-9E64-8CDC62972A49}" type="presParOf" srcId="{D7CE4F6C-5F30-4C63-81D2-3BB976FA166D}" destId="{0D76A991-D41B-444B-B459-7994CEAA5BA9}" srcOrd="5" destOrd="0" presId="urn:microsoft.com/office/officeart/2005/8/layout/list1"/>
    <dgm:cxn modelId="{065DC5F0-0465-42A1-8730-7E6BC4F10C95}" type="presParOf" srcId="{D7CE4F6C-5F30-4C63-81D2-3BB976FA166D}" destId="{E394EEC6-F281-47D1-9E9C-04C528076952}" srcOrd="6" destOrd="0" presId="urn:microsoft.com/office/officeart/2005/8/layout/list1"/>
    <dgm:cxn modelId="{F6870E5A-2697-440D-9276-25153930FB22}" type="presParOf" srcId="{D7CE4F6C-5F30-4C63-81D2-3BB976FA166D}" destId="{83A6ECB6-A23C-4F15-995A-2BCD6B94BA74}" srcOrd="7" destOrd="0" presId="urn:microsoft.com/office/officeart/2005/8/layout/list1"/>
    <dgm:cxn modelId="{9BD27440-F05F-4048-B3BB-A94F7B498254}" type="presParOf" srcId="{D7CE4F6C-5F30-4C63-81D2-3BB976FA166D}" destId="{9A178F06-1602-48A5-AF45-7CB2E22FB66A}" srcOrd="8" destOrd="0" presId="urn:microsoft.com/office/officeart/2005/8/layout/list1"/>
    <dgm:cxn modelId="{57FB409A-25D7-47C1-88D9-928EBF0AA635}" type="presParOf" srcId="{9A178F06-1602-48A5-AF45-7CB2E22FB66A}" destId="{4AAEEA79-E919-4409-8BB8-DFE542ADC6CF}" srcOrd="0" destOrd="0" presId="urn:microsoft.com/office/officeart/2005/8/layout/list1"/>
    <dgm:cxn modelId="{23AB8E19-CBEB-4367-A817-9401779CE163}" type="presParOf" srcId="{9A178F06-1602-48A5-AF45-7CB2E22FB66A}" destId="{9F3535A5-A011-4F4F-8061-0B6DEB50C0E6}" srcOrd="1" destOrd="0" presId="urn:microsoft.com/office/officeart/2005/8/layout/list1"/>
    <dgm:cxn modelId="{CF8D77D3-DE98-46BE-8F83-A635B85B4A38}" type="presParOf" srcId="{D7CE4F6C-5F30-4C63-81D2-3BB976FA166D}" destId="{773A2D06-886B-41DB-86CD-D5C78835CB50}" srcOrd="9" destOrd="0" presId="urn:microsoft.com/office/officeart/2005/8/layout/list1"/>
    <dgm:cxn modelId="{AE919036-EDA1-491F-8EE8-063ECB94B7DC}" type="presParOf" srcId="{D7CE4F6C-5F30-4C63-81D2-3BB976FA166D}" destId="{9C191032-E513-42C9-BBF8-286EEF4A6C42}" srcOrd="10" destOrd="0" presId="urn:microsoft.com/office/officeart/2005/8/layout/list1"/>
    <dgm:cxn modelId="{CE34C785-4561-441D-8B11-92D9073A2572}" type="presParOf" srcId="{D7CE4F6C-5F30-4C63-81D2-3BB976FA166D}" destId="{03B57383-C52F-404D-A694-092ACEABE026}" srcOrd="11" destOrd="0" presId="urn:microsoft.com/office/officeart/2005/8/layout/list1"/>
    <dgm:cxn modelId="{7D760500-7BC2-46B9-8BFC-55F80359A0CA}" type="presParOf" srcId="{D7CE4F6C-5F30-4C63-81D2-3BB976FA166D}" destId="{EA0BE120-564F-4328-8273-E98D588FF4BD}" srcOrd="12" destOrd="0" presId="urn:microsoft.com/office/officeart/2005/8/layout/list1"/>
    <dgm:cxn modelId="{EC3201AF-35D0-48F1-AE61-B3F18340AEF6}" type="presParOf" srcId="{EA0BE120-564F-4328-8273-E98D588FF4BD}" destId="{F26697D8-0D20-4448-96E2-9A11F8D09E4B}" srcOrd="0" destOrd="0" presId="urn:microsoft.com/office/officeart/2005/8/layout/list1"/>
    <dgm:cxn modelId="{4E8C2BFA-264D-44F2-9BFD-905EBE624E2A}" type="presParOf" srcId="{EA0BE120-564F-4328-8273-E98D588FF4BD}" destId="{7C6DA57E-26E2-4774-BFF5-A7BFD4A657AA}" srcOrd="1" destOrd="0" presId="urn:microsoft.com/office/officeart/2005/8/layout/list1"/>
    <dgm:cxn modelId="{5ABCB037-2A3A-4F75-817F-8BAC9A665AFB}" type="presParOf" srcId="{D7CE4F6C-5F30-4C63-81D2-3BB976FA166D}" destId="{FD5EFFF4-9CD7-4C68-A3F2-7F3234828BCE}" srcOrd="13" destOrd="0" presId="urn:microsoft.com/office/officeart/2005/8/layout/list1"/>
    <dgm:cxn modelId="{A1CFB0EC-D9AF-4ECF-9627-23EC332386A3}"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39225109-652B-4022-8C81-A8A8C935E594}" type="presOf" srcId="{92243D7E-2FCE-4E0C-9177-66E62118479D}" destId="{F26697D8-0D20-4448-96E2-9A11F8D09E4B}" srcOrd="0" destOrd="0" presId="urn:microsoft.com/office/officeart/2005/8/layout/list1"/>
    <dgm:cxn modelId="{41CE7090-8F51-479B-8E04-EB7625FDE60E}" type="presOf" srcId="{1C47A1E1-839E-488C-B6BF-1D7676041B48}" destId="{C57826B0-83B7-459D-B019-C35672C8BCBB}" srcOrd="0" destOrd="0" presId="urn:microsoft.com/office/officeart/2005/8/layout/list1"/>
    <dgm:cxn modelId="{A151D4EC-3B3A-4BFF-880D-7EB333C8E20F}" type="presOf" srcId="{8E7B61EF-1B1A-4927-9952-B13CFAF4B2AD}" destId="{4AAEEA79-E919-4409-8BB8-DFE542ADC6CF}" srcOrd="0"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EA32889B-B774-4F6B-B0DE-EEF9E9CEA62A}" type="presOf" srcId="{8E7B61EF-1B1A-4927-9952-B13CFAF4B2AD}" destId="{9F3535A5-A011-4F4F-8061-0B6DEB50C0E6}" srcOrd="1"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9ACAF148-1CDF-4628-88B2-E77ECD5E7D0F}" type="presOf" srcId="{5A6E8AB5-5B3D-4F23-93FD-5FBBD312473D}" destId="{007047E7-9167-4E4F-A4ED-EA6FC3BD1098}" srcOrd="0" destOrd="0" presId="urn:microsoft.com/office/officeart/2005/8/layout/list1"/>
    <dgm:cxn modelId="{576DB128-9B24-40D7-925A-257F3E36C87F}" type="presOf" srcId="{92243D7E-2FCE-4E0C-9177-66E62118479D}" destId="{7C6DA57E-26E2-4774-BFF5-A7BFD4A657AA}" srcOrd="1"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DA4EEE5C-354B-4BB9-BBD7-7835CBF9FB6E}" type="presOf" srcId="{1C47A1E1-839E-488C-B6BF-1D7676041B48}" destId="{B7549365-A645-479A-87AE-0258352E793F}" srcOrd="1" destOrd="0" presId="urn:microsoft.com/office/officeart/2005/8/layout/list1"/>
    <dgm:cxn modelId="{758F5FF6-E763-4D13-9921-FD44402C7E49}" type="presOf" srcId="{F37C967D-2D47-4CCE-856F-E28A7002EAE9}" destId="{D7CE4F6C-5F30-4C63-81D2-3BB976FA166D}" srcOrd="0" destOrd="0" presId="urn:microsoft.com/office/officeart/2005/8/layout/list1"/>
    <dgm:cxn modelId="{493A8D71-3C89-4618-829D-E1371EE8EAE4}" srcId="{F37C967D-2D47-4CCE-856F-E28A7002EAE9}" destId="{92243D7E-2FCE-4E0C-9177-66E62118479D}" srcOrd="3" destOrd="0" parTransId="{54A4C7D3-0A7B-4FA2-806A-4D866A3EBA11}" sibTransId="{F4837DE5-8EA8-45D2-94AD-0DDC09F73F1B}"/>
    <dgm:cxn modelId="{23ED3857-88A9-4AC5-A5FA-65A986D78685}" type="presOf" srcId="{5A6E8AB5-5B3D-4F23-93FD-5FBBD312473D}" destId="{FF7F0803-F4E1-445C-8004-2FFEADD02148}" srcOrd="1" destOrd="0" presId="urn:microsoft.com/office/officeart/2005/8/layout/list1"/>
    <dgm:cxn modelId="{E92644CB-2DB4-4351-83B3-FF4FB8FF2514}" type="presParOf" srcId="{D7CE4F6C-5F30-4C63-81D2-3BB976FA166D}" destId="{E68EA4A4-F3F5-4E39-A49B-9C414CD01188}" srcOrd="0" destOrd="0" presId="urn:microsoft.com/office/officeart/2005/8/layout/list1"/>
    <dgm:cxn modelId="{88871FD9-4A9A-427E-9A0C-9301CEB78A14}" type="presParOf" srcId="{E68EA4A4-F3F5-4E39-A49B-9C414CD01188}" destId="{C57826B0-83B7-459D-B019-C35672C8BCBB}" srcOrd="0" destOrd="0" presId="urn:microsoft.com/office/officeart/2005/8/layout/list1"/>
    <dgm:cxn modelId="{27F46B90-CF71-4185-8ABA-5B805D8687F6}" type="presParOf" srcId="{E68EA4A4-F3F5-4E39-A49B-9C414CD01188}" destId="{B7549365-A645-479A-87AE-0258352E793F}" srcOrd="1" destOrd="0" presId="urn:microsoft.com/office/officeart/2005/8/layout/list1"/>
    <dgm:cxn modelId="{C8FAD0ED-1FDE-4380-95B2-FF7CEC689669}" type="presParOf" srcId="{D7CE4F6C-5F30-4C63-81D2-3BB976FA166D}" destId="{78636463-F637-4F70-828A-9D2BAAAC4FCA}" srcOrd="1" destOrd="0" presId="urn:microsoft.com/office/officeart/2005/8/layout/list1"/>
    <dgm:cxn modelId="{5A9B9629-1211-4029-B4C1-F2905D8D548B}" type="presParOf" srcId="{D7CE4F6C-5F30-4C63-81D2-3BB976FA166D}" destId="{0657BE08-03B9-4006-9B0F-40C599A5DB67}" srcOrd="2" destOrd="0" presId="urn:microsoft.com/office/officeart/2005/8/layout/list1"/>
    <dgm:cxn modelId="{EE5D9A4B-C7CC-444A-8A6B-6D776D82E7A6}" type="presParOf" srcId="{D7CE4F6C-5F30-4C63-81D2-3BB976FA166D}" destId="{C14544FC-BB2B-400E-97B8-E6377C93C3BE}" srcOrd="3" destOrd="0" presId="urn:microsoft.com/office/officeart/2005/8/layout/list1"/>
    <dgm:cxn modelId="{655ABE9E-05A0-43B1-A4BA-840DB09F0216}" type="presParOf" srcId="{D7CE4F6C-5F30-4C63-81D2-3BB976FA166D}" destId="{B6B71ADB-3752-4FB9-80D1-F63712F11B55}" srcOrd="4" destOrd="0" presId="urn:microsoft.com/office/officeart/2005/8/layout/list1"/>
    <dgm:cxn modelId="{D662B7B3-6862-4F79-BD12-DF0F0DCFFB8E}" type="presParOf" srcId="{B6B71ADB-3752-4FB9-80D1-F63712F11B55}" destId="{007047E7-9167-4E4F-A4ED-EA6FC3BD1098}" srcOrd="0" destOrd="0" presId="urn:microsoft.com/office/officeart/2005/8/layout/list1"/>
    <dgm:cxn modelId="{938A7DB8-15E8-464B-88AD-D846AB3A6A68}" type="presParOf" srcId="{B6B71ADB-3752-4FB9-80D1-F63712F11B55}" destId="{FF7F0803-F4E1-445C-8004-2FFEADD02148}" srcOrd="1" destOrd="0" presId="urn:microsoft.com/office/officeart/2005/8/layout/list1"/>
    <dgm:cxn modelId="{20CEE15B-BAF7-412C-8A10-B154E1DA7A0F}" type="presParOf" srcId="{D7CE4F6C-5F30-4C63-81D2-3BB976FA166D}" destId="{0D76A991-D41B-444B-B459-7994CEAA5BA9}" srcOrd="5" destOrd="0" presId="urn:microsoft.com/office/officeart/2005/8/layout/list1"/>
    <dgm:cxn modelId="{7063CA4B-386C-4529-98A3-06677060E75B}" type="presParOf" srcId="{D7CE4F6C-5F30-4C63-81D2-3BB976FA166D}" destId="{E394EEC6-F281-47D1-9E9C-04C528076952}" srcOrd="6" destOrd="0" presId="urn:microsoft.com/office/officeart/2005/8/layout/list1"/>
    <dgm:cxn modelId="{39BB1934-A801-49EE-9C52-9B0BEB3AB3F7}" type="presParOf" srcId="{D7CE4F6C-5F30-4C63-81D2-3BB976FA166D}" destId="{83A6ECB6-A23C-4F15-995A-2BCD6B94BA74}" srcOrd="7" destOrd="0" presId="urn:microsoft.com/office/officeart/2005/8/layout/list1"/>
    <dgm:cxn modelId="{85094E90-D8AB-43CB-BE61-09004E0FCED9}" type="presParOf" srcId="{D7CE4F6C-5F30-4C63-81D2-3BB976FA166D}" destId="{9A178F06-1602-48A5-AF45-7CB2E22FB66A}" srcOrd="8" destOrd="0" presId="urn:microsoft.com/office/officeart/2005/8/layout/list1"/>
    <dgm:cxn modelId="{D1E004CB-AEDA-4192-AD08-DA26AB3B9D71}" type="presParOf" srcId="{9A178F06-1602-48A5-AF45-7CB2E22FB66A}" destId="{4AAEEA79-E919-4409-8BB8-DFE542ADC6CF}" srcOrd="0" destOrd="0" presId="urn:microsoft.com/office/officeart/2005/8/layout/list1"/>
    <dgm:cxn modelId="{384AC561-080D-4C4A-A750-E7E2B9CB6CDF}" type="presParOf" srcId="{9A178F06-1602-48A5-AF45-7CB2E22FB66A}" destId="{9F3535A5-A011-4F4F-8061-0B6DEB50C0E6}" srcOrd="1" destOrd="0" presId="urn:microsoft.com/office/officeart/2005/8/layout/list1"/>
    <dgm:cxn modelId="{D09CB8FB-B472-4D42-9757-25AD1F1009B8}" type="presParOf" srcId="{D7CE4F6C-5F30-4C63-81D2-3BB976FA166D}" destId="{773A2D06-886B-41DB-86CD-D5C78835CB50}" srcOrd="9" destOrd="0" presId="urn:microsoft.com/office/officeart/2005/8/layout/list1"/>
    <dgm:cxn modelId="{6C087A61-D2F1-4CCB-AA78-BACF0C2C2317}" type="presParOf" srcId="{D7CE4F6C-5F30-4C63-81D2-3BB976FA166D}" destId="{9C191032-E513-42C9-BBF8-286EEF4A6C42}" srcOrd="10" destOrd="0" presId="urn:microsoft.com/office/officeart/2005/8/layout/list1"/>
    <dgm:cxn modelId="{E171231F-68CB-48B0-A788-F05DFB05C130}" type="presParOf" srcId="{D7CE4F6C-5F30-4C63-81D2-3BB976FA166D}" destId="{03B57383-C52F-404D-A694-092ACEABE026}" srcOrd="11" destOrd="0" presId="urn:microsoft.com/office/officeart/2005/8/layout/list1"/>
    <dgm:cxn modelId="{7D9E59F9-7B98-4CA8-B813-A61AEE7E773A}" type="presParOf" srcId="{D7CE4F6C-5F30-4C63-81D2-3BB976FA166D}" destId="{EA0BE120-564F-4328-8273-E98D588FF4BD}" srcOrd="12" destOrd="0" presId="urn:microsoft.com/office/officeart/2005/8/layout/list1"/>
    <dgm:cxn modelId="{D689DD92-70C5-445F-BAF4-B8D1B93750E1}" type="presParOf" srcId="{EA0BE120-564F-4328-8273-E98D588FF4BD}" destId="{F26697D8-0D20-4448-96E2-9A11F8D09E4B}" srcOrd="0" destOrd="0" presId="urn:microsoft.com/office/officeart/2005/8/layout/list1"/>
    <dgm:cxn modelId="{E0AF9E6D-9D4E-435D-9FBE-CF77AD3A23DD}" type="presParOf" srcId="{EA0BE120-564F-4328-8273-E98D588FF4BD}" destId="{7C6DA57E-26E2-4774-BFF5-A7BFD4A657AA}" srcOrd="1" destOrd="0" presId="urn:microsoft.com/office/officeart/2005/8/layout/list1"/>
    <dgm:cxn modelId="{A0A237EF-4505-412E-A1DC-E8A426978C79}" type="presParOf" srcId="{D7CE4F6C-5F30-4C63-81D2-3BB976FA166D}" destId="{FD5EFFF4-9CD7-4C68-A3F2-7F3234828BCE}" srcOrd="13" destOrd="0" presId="urn:microsoft.com/office/officeart/2005/8/layout/list1"/>
    <dgm:cxn modelId="{3AA8F68B-C9DC-4D62-85A9-4512E6B463ED}"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50486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504864"/>
        <a:ext cx="7100943" cy="680400"/>
      </dsp:txXfrm>
    </dsp:sp>
    <dsp:sp modelId="{B7549365-A645-479A-87AE-0258352E793F}">
      <dsp:nvSpPr>
        <dsp:cNvPr id="4" name="圆角矩形 3"/>
        <dsp:cNvSpPr/>
      </dsp:nvSpPr>
      <dsp:spPr bwMode="white">
        <a:xfrm>
          <a:off x="355047" y="119439"/>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sp:txBody>
      <dsp:txXfrm>
        <a:off x="355047" y="119439"/>
        <a:ext cx="4970660" cy="797040"/>
      </dsp:txXfrm>
    </dsp:sp>
    <dsp:sp modelId="{E394EEC6-F281-47D1-9E9C-04C528076952}">
      <dsp:nvSpPr>
        <dsp:cNvPr id="8" name="矩形 7"/>
        <dsp:cNvSpPr/>
      </dsp:nvSpPr>
      <dsp:spPr bwMode="white">
        <a:xfrm>
          <a:off x="0" y="172958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729584"/>
        <a:ext cx="7100943" cy="680400"/>
      </dsp:txXfrm>
    </dsp:sp>
    <dsp:sp modelId="{FF7F0803-F4E1-445C-8004-2FFEADD02148}">
      <dsp:nvSpPr>
        <dsp:cNvPr id="7" name="圆角矩形 6"/>
        <dsp:cNvSpPr/>
      </dsp:nvSpPr>
      <dsp:spPr bwMode="white">
        <a:xfrm>
          <a:off x="355047" y="133106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1331064"/>
        <a:ext cx="4970660" cy="797040"/>
      </dsp:txXfrm>
    </dsp:sp>
    <dsp:sp modelId="{9C191032-E513-42C9-BBF8-286EEF4A6C42}">
      <dsp:nvSpPr>
        <dsp:cNvPr id="11" name="矩形 10"/>
        <dsp:cNvSpPr/>
      </dsp:nvSpPr>
      <dsp:spPr bwMode="white">
        <a:xfrm>
          <a:off x="0" y="295430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954304"/>
        <a:ext cx="7100943" cy="680400"/>
      </dsp:txXfrm>
    </dsp:sp>
    <dsp:sp modelId="{9F3535A5-A011-4F4F-8061-0B6DEB50C0E6}">
      <dsp:nvSpPr>
        <dsp:cNvPr id="10" name="圆角矩形 9"/>
        <dsp:cNvSpPr/>
      </dsp:nvSpPr>
      <dsp:spPr bwMode="white">
        <a:xfrm>
          <a:off x="355047" y="255578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2555784"/>
        <a:ext cx="4970660" cy="797040"/>
      </dsp:txXfrm>
    </dsp:sp>
    <dsp:sp modelId="{850446B7-E56D-42A9-8B11-D0823C5FDBA9}">
      <dsp:nvSpPr>
        <dsp:cNvPr id="14" name="矩形 13"/>
        <dsp:cNvSpPr/>
      </dsp:nvSpPr>
      <dsp:spPr bwMode="white">
        <a:xfrm>
          <a:off x="0" y="417902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179024"/>
        <a:ext cx="7100943" cy="680400"/>
      </dsp:txXfrm>
    </dsp:sp>
    <dsp:sp modelId="{7C6DA57E-26E2-4774-BFF5-A7BFD4A657AA}">
      <dsp:nvSpPr>
        <dsp:cNvPr id="13" name="圆角矩形 12"/>
        <dsp:cNvSpPr/>
      </dsp:nvSpPr>
      <dsp:spPr bwMode="white">
        <a:xfrm>
          <a:off x="355047" y="378050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3780504"/>
        <a:ext cx="4970660" cy="797040"/>
      </dsp:txXfrm>
    </dsp:sp>
    <dsp:sp modelId="{C57826B0-83B7-459D-B019-C35672C8BCBB}">
      <dsp:nvSpPr>
        <dsp:cNvPr id="3" name="矩形 2" hidden="1"/>
        <dsp:cNvSpPr/>
      </dsp:nvSpPr>
      <dsp:spPr>
        <a:xfrm>
          <a:off x="0" y="106344"/>
          <a:ext cx="355047" cy="797040"/>
        </a:xfrm>
        <a:prstGeom prst="rect">
          <a:avLst/>
        </a:prstGeom>
      </dsp:spPr>
      <dsp:txXfrm>
        <a:off x="0" y="106344"/>
        <a:ext cx="355047" cy="797040"/>
      </dsp:txXfrm>
    </dsp:sp>
    <dsp:sp modelId="{007047E7-9167-4E4F-A4ED-EA6FC3BD1098}">
      <dsp:nvSpPr>
        <dsp:cNvPr id="6" name="矩形 5" hidden="1"/>
        <dsp:cNvSpPr/>
      </dsp:nvSpPr>
      <dsp:spPr>
        <a:xfrm>
          <a:off x="0" y="1331064"/>
          <a:ext cx="355047" cy="797040"/>
        </a:xfrm>
        <a:prstGeom prst="rect">
          <a:avLst/>
        </a:prstGeom>
      </dsp:spPr>
      <dsp:txXfrm>
        <a:off x="0" y="1331064"/>
        <a:ext cx="355047" cy="797040"/>
      </dsp:txXfrm>
    </dsp:sp>
    <dsp:sp modelId="{4AAEEA79-E919-4409-8BB8-DFE542ADC6CF}">
      <dsp:nvSpPr>
        <dsp:cNvPr id="9" name="矩形 8" hidden="1"/>
        <dsp:cNvSpPr/>
      </dsp:nvSpPr>
      <dsp:spPr>
        <a:xfrm>
          <a:off x="0" y="2555784"/>
          <a:ext cx="355047" cy="797040"/>
        </a:xfrm>
        <a:prstGeom prst="rect">
          <a:avLst/>
        </a:prstGeom>
      </dsp:spPr>
      <dsp:txXfrm>
        <a:off x="0" y="2555784"/>
        <a:ext cx="355047" cy="797040"/>
      </dsp:txXfrm>
    </dsp:sp>
    <dsp:sp modelId="{F26697D8-0D20-4448-96E2-9A11F8D09E4B}">
      <dsp:nvSpPr>
        <dsp:cNvPr id="12" name="矩形 11" hidden="1"/>
        <dsp:cNvSpPr/>
      </dsp:nvSpPr>
      <dsp:spPr>
        <a:xfrm>
          <a:off x="0" y="3780504"/>
          <a:ext cx="355047" cy="797040"/>
        </a:xfrm>
        <a:prstGeom prst="rect">
          <a:avLst/>
        </a:prstGeom>
      </dsp:spPr>
      <dsp:txXfrm>
        <a:off x="0" y="3780504"/>
        <a:ext cx="355047" cy="797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50486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504864"/>
        <a:ext cx="7100943" cy="680400"/>
      </dsp:txXfrm>
    </dsp:sp>
    <dsp:sp modelId="{B7549365-A645-479A-87AE-0258352E793F}">
      <dsp:nvSpPr>
        <dsp:cNvPr id="4" name="圆角矩形 3"/>
        <dsp:cNvSpPr/>
      </dsp:nvSpPr>
      <dsp:spPr bwMode="white">
        <a:xfrm>
          <a:off x="355047" y="119439"/>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一、哈希函数概述</a:t>
          </a:r>
        </a:p>
      </dsp:txBody>
      <dsp:txXfrm>
        <a:off x="355047" y="119439"/>
        <a:ext cx="4970660" cy="797040"/>
      </dsp:txXfrm>
    </dsp:sp>
    <dsp:sp modelId="{E394EEC6-F281-47D1-9E9C-04C528076952}">
      <dsp:nvSpPr>
        <dsp:cNvPr id="8" name="矩形 7"/>
        <dsp:cNvSpPr/>
      </dsp:nvSpPr>
      <dsp:spPr bwMode="white">
        <a:xfrm>
          <a:off x="0" y="172958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729584"/>
        <a:ext cx="7100943" cy="680400"/>
      </dsp:txXfrm>
    </dsp:sp>
    <dsp:sp modelId="{FF7F0803-F4E1-445C-8004-2FFEADD02148}">
      <dsp:nvSpPr>
        <dsp:cNvPr id="7" name="圆角矩形 6"/>
        <dsp:cNvSpPr/>
      </dsp:nvSpPr>
      <dsp:spPr bwMode="white">
        <a:xfrm>
          <a:off x="355047" y="133106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1331064"/>
        <a:ext cx="4970660" cy="797040"/>
      </dsp:txXfrm>
    </dsp:sp>
    <dsp:sp modelId="{9C191032-E513-42C9-BBF8-286EEF4A6C42}">
      <dsp:nvSpPr>
        <dsp:cNvPr id="11" name="矩形 10"/>
        <dsp:cNvSpPr/>
      </dsp:nvSpPr>
      <dsp:spPr bwMode="white">
        <a:xfrm>
          <a:off x="0" y="295430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954304"/>
        <a:ext cx="7100943" cy="680400"/>
      </dsp:txXfrm>
    </dsp:sp>
    <dsp:sp modelId="{9F3535A5-A011-4F4F-8061-0B6DEB50C0E6}">
      <dsp:nvSpPr>
        <dsp:cNvPr id="10" name="圆角矩形 9"/>
        <dsp:cNvSpPr/>
      </dsp:nvSpPr>
      <dsp:spPr bwMode="white">
        <a:xfrm>
          <a:off x="355047" y="255578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2555784"/>
        <a:ext cx="4970660" cy="797040"/>
      </dsp:txXfrm>
    </dsp:sp>
    <dsp:sp modelId="{850446B7-E56D-42A9-8B11-D0823C5FDBA9}">
      <dsp:nvSpPr>
        <dsp:cNvPr id="14" name="矩形 13"/>
        <dsp:cNvSpPr/>
      </dsp:nvSpPr>
      <dsp:spPr bwMode="white">
        <a:xfrm>
          <a:off x="0" y="417902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179024"/>
        <a:ext cx="7100943" cy="680400"/>
      </dsp:txXfrm>
    </dsp:sp>
    <dsp:sp modelId="{7C6DA57E-26E2-4774-BFF5-A7BFD4A657AA}">
      <dsp:nvSpPr>
        <dsp:cNvPr id="13" name="圆角矩形 12"/>
        <dsp:cNvSpPr/>
      </dsp:nvSpPr>
      <dsp:spPr bwMode="white">
        <a:xfrm>
          <a:off x="355047" y="378050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3780504"/>
        <a:ext cx="4970660" cy="797040"/>
      </dsp:txXfrm>
    </dsp:sp>
    <dsp:sp modelId="{C57826B0-83B7-459D-B019-C35672C8BCBB}">
      <dsp:nvSpPr>
        <dsp:cNvPr id="3" name="矩形 2" hidden="1"/>
        <dsp:cNvSpPr/>
      </dsp:nvSpPr>
      <dsp:spPr>
        <a:xfrm>
          <a:off x="0" y="106344"/>
          <a:ext cx="355047" cy="797040"/>
        </a:xfrm>
        <a:prstGeom prst="rect">
          <a:avLst/>
        </a:prstGeom>
      </dsp:spPr>
      <dsp:txXfrm>
        <a:off x="0" y="106344"/>
        <a:ext cx="355047" cy="797040"/>
      </dsp:txXfrm>
    </dsp:sp>
    <dsp:sp modelId="{007047E7-9167-4E4F-A4ED-EA6FC3BD1098}">
      <dsp:nvSpPr>
        <dsp:cNvPr id="6" name="矩形 5" hidden="1"/>
        <dsp:cNvSpPr/>
      </dsp:nvSpPr>
      <dsp:spPr>
        <a:xfrm>
          <a:off x="0" y="1331064"/>
          <a:ext cx="355047" cy="797040"/>
        </a:xfrm>
        <a:prstGeom prst="rect">
          <a:avLst/>
        </a:prstGeom>
      </dsp:spPr>
      <dsp:txXfrm>
        <a:off x="0" y="1331064"/>
        <a:ext cx="355047" cy="797040"/>
      </dsp:txXfrm>
    </dsp:sp>
    <dsp:sp modelId="{4AAEEA79-E919-4409-8BB8-DFE542ADC6CF}">
      <dsp:nvSpPr>
        <dsp:cNvPr id="9" name="矩形 8" hidden="1"/>
        <dsp:cNvSpPr/>
      </dsp:nvSpPr>
      <dsp:spPr>
        <a:xfrm>
          <a:off x="0" y="2555784"/>
          <a:ext cx="355047" cy="797040"/>
        </a:xfrm>
        <a:prstGeom prst="rect">
          <a:avLst/>
        </a:prstGeom>
      </dsp:spPr>
      <dsp:txXfrm>
        <a:off x="0" y="2555784"/>
        <a:ext cx="355047" cy="797040"/>
      </dsp:txXfrm>
    </dsp:sp>
    <dsp:sp modelId="{F26697D8-0D20-4448-96E2-9A11F8D09E4B}">
      <dsp:nvSpPr>
        <dsp:cNvPr id="12" name="矩形 11" hidden="1"/>
        <dsp:cNvSpPr/>
      </dsp:nvSpPr>
      <dsp:spPr>
        <a:xfrm>
          <a:off x="0" y="3780504"/>
          <a:ext cx="355047" cy="797040"/>
        </a:xfrm>
        <a:prstGeom prst="rect">
          <a:avLst/>
        </a:prstGeom>
      </dsp:spPr>
      <dsp:txXfrm>
        <a:off x="0" y="3780504"/>
        <a:ext cx="355047" cy="797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50486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504864"/>
        <a:ext cx="7100943" cy="680400"/>
      </dsp:txXfrm>
    </dsp:sp>
    <dsp:sp modelId="{B7549365-A645-479A-87AE-0258352E793F}">
      <dsp:nvSpPr>
        <dsp:cNvPr id="4" name="圆角矩形 3"/>
        <dsp:cNvSpPr/>
      </dsp:nvSpPr>
      <dsp:spPr bwMode="white">
        <a:xfrm>
          <a:off x="355047" y="119439"/>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一、哈希函数概述</a:t>
          </a:r>
        </a:p>
      </dsp:txBody>
      <dsp:txXfrm>
        <a:off x="355047" y="119439"/>
        <a:ext cx="4970660" cy="797040"/>
      </dsp:txXfrm>
    </dsp:sp>
    <dsp:sp modelId="{E394EEC6-F281-47D1-9E9C-04C528076952}">
      <dsp:nvSpPr>
        <dsp:cNvPr id="8" name="矩形 7"/>
        <dsp:cNvSpPr/>
      </dsp:nvSpPr>
      <dsp:spPr bwMode="white">
        <a:xfrm>
          <a:off x="0" y="172958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729584"/>
        <a:ext cx="7100943" cy="680400"/>
      </dsp:txXfrm>
    </dsp:sp>
    <dsp:sp modelId="{FF7F0803-F4E1-445C-8004-2FFEADD02148}">
      <dsp:nvSpPr>
        <dsp:cNvPr id="7" name="圆角矩形 6"/>
        <dsp:cNvSpPr/>
      </dsp:nvSpPr>
      <dsp:spPr bwMode="white">
        <a:xfrm>
          <a:off x="355047" y="133106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MD5</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1331064"/>
        <a:ext cx="4970660" cy="797040"/>
      </dsp:txXfrm>
    </dsp:sp>
    <dsp:sp modelId="{9C191032-E513-42C9-BBF8-286EEF4A6C42}">
      <dsp:nvSpPr>
        <dsp:cNvPr id="11" name="矩形 10"/>
        <dsp:cNvSpPr/>
      </dsp:nvSpPr>
      <dsp:spPr bwMode="white">
        <a:xfrm>
          <a:off x="0" y="295430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954304"/>
        <a:ext cx="7100943" cy="680400"/>
      </dsp:txXfrm>
    </dsp:sp>
    <dsp:sp modelId="{9F3535A5-A011-4F4F-8061-0B6DEB50C0E6}">
      <dsp:nvSpPr>
        <dsp:cNvPr id="10" name="圆角矩形 9"/>
        <dsp:cNvSpPr/>
      </dsp:nvSpPr>
      <dsp:spPr bwMode="white">
        <a:xfrm>
          <a:off x="355047" y="255578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哈希函数</a:t>
          </a:r>
        </a:p>
      </dsp:txBody>
      <dsp:txXfrm>
        <a:off x="355047" y="2555784"/>
        <a:ext cx="4970660" cy="797040"/>
      </dsp:txXfrm>
    </dsp:sp>
    <dsp:sp modelId="{850446B7-E56D-42A9-8B11-D0823C5FDBA9}">
      <dsp:nvSpPr>
        <dsp:cNvPr id="14" name="矩形 13"/>
        <dsp:cNvSpPr/>
      </dsp:nvSpPr>
      <dsp:spPr bwMode="white">
        <a:xfrm>
          <a:off x="0" y="4179024"/>
          <a:ext cx="7100943" cy="680400"/>
        </a:xfrm>
        <a:prstGeom prst="rect">
          <a:avLst/>
        </a:prstGeom>
      </dsp:spPr>
      <dsp:style>
        <a:lnRef idx="2">
          <a:schemeClr val="accent1"/>
        </a:lnRef>
        <a:fillRef idx="1">
          <a:schemeClr val="lt1">
            <a:alpha val="90000"/>
          </a:schemeClr>
        </a:fillRef>
        <a:effectRef idx="0">
          <a:scrgbClr r="0" g="0" b="0"/>
        </a:effectRef>
        <a:fontRef idx="minor"/>
      </dsp:style>
      <dsp:txBody>
        <a:bodyPr lIns="551112" tIns="562355" rIns="551112"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179024"/>
        <a:ext cx="7100943" cy="680400"/>
      </dsp:txXfrm>
    </dsp:sp>
    <dsp:sp modelId="{7C6DA57E-26E2-4774-BFF5-A7BFD4A657AA}">
      <dsp:nvSpPr>
        <dsp:cNvPr id="13" name="圆角矩形 12"/>
        <dsp:cNvSpPr/>
      </dsp:nvSpPr>
      <dsp:spPr bwMode="white">
        <a:xfrm>
          <a:off x="355047" y="3780504"/>
          <a:ext cx="4970660" cy="79704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消息认证码与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HMAC</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算法</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3780504"/>
        <a:ext cx="4970660" cy="797040"/>
      </dsp:txXfrm>
    </dsp:sp>
    <dsp:sp modelId="{C57826B0-83B7-459D-B019-C35672C8BCBB}">
      <dsp:nvSpPr>
        <dsp:cNvPr id="3" name="矩形 2" hidden="1"/>
        <dsp:cNvSpPr/>
      </dsp:nvSpPr>
      <dsp:spPr>
        <a:xfrm>
          <a:off x="0" y="106344"/>
          <a:ext cx="355047" cy="797040"/>
        </a:xfrm>
        <a:prstGeom prst="rect">
          <a:avLst/>
        </a:prstGeom>
      </dsp:spPr>
      <dsp:txXfrm>
        <a:off x="0" y="106344"/>
        <a:ext cx="355047" cy="797040"/>
      </dsp:txXfrm>
    </dsp:sp>
    <dsp:sp modelId="{007047E7-9167-4E4F-A4ED-EA6FC3BD1098}">
      <dsp:nvSpPr>
        <dsp:cNvPr id="6" name="矩形 5" hidden="1"/>
        <dsp:cNvSpPr/>
      </dsp:nvSpPr>
      <dsp:spPr>
        <a:xfrm>
          <a:off x="0" y="1331064"/>
          <a:ext cx="355047" cy="797040"/>
        </a:xfrm>
        <a:prstGeom prst="rect">
          <a:avLst/>
        </a:prstGeom>
      </dsp:spPr>
      <dsp:txXfrm>
        <a:off x="0" y="1331064"/>
        <a:ext cx="355047" cy="797040"/>
      </dsp:txXfrm>
    </dsp:sp>
    <dsp:sp modelId="{4AAEEA79-E919-4409-8BB8-DFE542ADC6CF}">
      <dsp:nvSpPr>
        <dsp:cNvPr id="9" name="矩形 8" hidden="1"/>
        <dsp:cNvSpPr/>
      </dsp:nvSpPr>
      <dsp:spPr>
        <a:xfrm>
          <a:off x="0" y="2555784"/>
          <a:ext cx="355047" cy="797040"/>
        </a:xfrm>
        <a:prstGeom prst="rect">
          <a:avLst/>
        </a:prstGeom>
      </dsp:spPr>
      <dsp:txXfrm>
        <a:off x="0" y="2555784"/>
        <a:ext cx="355047" cy="797040"/>
      </dsp:txXfrm>
    </dsp:sp>
    <dsp:sp modelId="{F26697D8-0D20-4448-96E2-9A11F8D09E4B}">
      <dsp:nvSpPr>
        <dsp:cNvPr id="12" name="矩形 11" hidden="1"/>
        <dsp:cNvSpPr/>
      </dsp:nvSpPr>
      <dsp:spPr>
        <a:xfrm>
          <a:off x="0" y="3780504"/>
          <a:ext cx="355047" cy="797040"/>
        </a:xfrm>
        <a:prstGeom prst="rect">
          <a:avLst/>
        </a:prstGeom>
      </dsp:spPr>
      <dsp:txXfrm>
        <a:off x="0" y="3780504"/>
        <a:ext cx="355047" cy="797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BE08-03B9-4006-9B0F-40C599A5DB67}">
      <dsp:nvSpPr>
        <dsp:cNvPr id="0" name=""/>
        <dsp:cNvSpPr/>
      </dsp:nvSpPr>
      <dsp:spPr>
        <a:xfrm>
          <a:off x="0" y="504863"/>
          <a:ext cx="7100943"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549365-A645-479A-87AE-0258352E793F}">
      <dsp:nvSpPr>
        <dsp:cNvPr id="0" name=""/>
        <dsp:cNvSpPr/>
      </dsp:nvSpPr>
      <dsp:spPr>
        <a:xfrm>
          <a:off x="355047" y="119439"/>
          <a:ext cx="4970660" cy="79704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00150">
            <a:lnSpc>
              <a:spcPct val="90000"/>
            </a:lnSpc>
            <a:spcBef>
              <a:spcPct val="0"/>
            </a:spcBef>
            <a:spcAft>
              <a:spcPct val="35000"/>
            </a:spcAft>
          </a:pPr>
          <a:r>
            <a:rPr lang="zh-CN" altLang="en-US" sz="2700" kern="1200" dirty="0">
              <a:latin typeface="Times New Roman" pitchFamily="18" charset="0"/>
              <a:ea typeface="黑体" pitchFamily="49" charset="-122"/>
              <a:cs typeface="Times New Roman" pitchFamily="18" charset="0"/>
            </a:rPr>
            <a:t>一、哈希函数概述</a:t>
          </a:r>
        </a:p>
      </dsp:txBody>
      <dsp:txXfrm>
        <a:off x="393955" y="158347"/>
        <a:ext cx="4892844" cy="719224"/>
      </dsp:txXfrm>
    </dsp:sp>
    <dsp:sp modelId="{E394EEC6-F281-47D1-9E9C-04C528076952}">
      <dsp:nvSpPr>
        <dsp:cNvPr id="0" name=""/>
        <dsp:cNvSpPr/>
      </dsp:nvSpPr>
      <dsp:spPr>
        <a:xfrm>
          <a:off x="0" y="1729583"/>
          <a:ext cx="7100943"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7F0803-F4E1-445C-8004-2FFEADD02148}">
      <dsp:nvSpPr>
        <dsp:cNvPr id="0" name=""/>
        <dsp:cNvSpPr/>
      </dsp:nvSpPr>
      <dsp:spPr>
        <a:xfrm>
          <a:off x="355047" y="1331063"/>
          <a:ext cx="4970660" cy="79704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00150">
            <a:lnSpc>
              <a:spcPct val="90000"/>
            </a:lnSpc>
            <a:spcBef>
              <a:spcPct val="0"/>
            </a:spcBef>
            <a:spcAft>
              <a:spcPct val="35000"/>
            </a:spcAft>
          </a:pPr>
          <a:r>
            <a:rPr lang="zh-CN" altLang="en-US" sz="2700" kern="1200" dirty="0">
              <a:latin typeface="Times New Roman" pitchFamily="18" charset="0"/>
              <a:ea typeface="黑体" pitchFamily="49" charset="-122"/>
              <a:cs typeface="Times New Roman" pitchFamily="18" charset="0"/>
            </a:rPr>
            <a:t>二、</a:t>
          </a:r>
          <a:r>
            <a:rPr lang="en-US" altLang="zh-CN" sz="2700" kern="1200" dirty="0">
              <a:latin typeface="Times New Roman" pitchFamily="18" charset="0"/>
              <a:ea typeface="黑体" pitchFamily="49" charset="-122"/>
              <a:cs typeface="Times New Roman" pitchFamily="18" charset="0"/>
            </a:rPr>
            <a:t>MD5</a:t>
          </a:r>
          <a:r>
            <a:rPr lang="zh-CN" altLang="en-US" sz="2700" kern="1200" dirty="0">
              <a:latin typeface="Times New Roman" pitchFamily="18" charset="0"/>
              <a:ea typeface="黑体" pitchFamily="49" charset="-122"/>
              <a:cs typeface="Times New Roman" pitchFamily="18" charset="0"/>
            </a:rPr>
            <a:t>哈希函数</a:t>
          </a:r>
        </a:p>
      </dsp:txBody>
      <dsp:txXfrm>
        <a:off x="393955" y="1369971"/>
        <a:ext cx="4892844" cy="719224"/>
      </dsp:txXfrm>
    </dsp:sp>
    <dsp:sp modelId="{9C191032-E513-42C9-BBF8-286EEF4A6C42}">
      <dsp:nvSpPr>
        <dsp:cNvPr id="0" name=""/>
        <dsp:cNvSpPr/>
      </dsp:nvSpPr>
      <dsp:spPr>
        <a:xfrm>
          <a:off x="0" y="2954303"/>
          <a:ext cx="7100943"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535A5-A011-4F4F-8061-0B6DEB50C0E6}">
      <dsp:nvSpPr>
        <dsp:cNvPr id="0" name=""/>
        <dsp:cNvSpPr/>
      </dsp:nvSpPr>
      <dsp:spPr>
        <a:xfrm>
          <a:off x="355047" y="2555783"/>
          <a:ext cx="4970660" cy="79704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00150">
            <a:lnSpc>
              <a:spcPct val="90000"/>
            </a:lnSpc>
            <a:spcBef>
              <a:spcPct val="0"/>
            </a:spcBef>
            <a:spcAft>
              <a:spcPct val="35000"/>
            </a:spcAft>
          </a:pPr>
          <a:r>
            <a:rPr lang="zh-CN" altLang="en-US" sz="2700" kern="1200" dirty="0">
              <a:solidFill>
                <a:srgbClr val="FFFF00"/>
              </a:solidFill>
              <a:latin typeface="Times New Roman" pitchFamily="18" charset="0"/>
              <a:ea typeface="黑体" pitchFamily="49" charset="-122"/>
              <a:cs typeface="Times New Roman" pitchFamily="18" charset="0"/>
            </a:rPr>
            <a:t>三、</a:t>
          </a:r>
          <a:r>
            <a:rPr lang="en-US" altLang="zh-CN" sz="2700" kern="1200" dirty="0">
              <a:solidFill>
                <a:srgbClr val="FFFF00"/>
              </a:solidFill>
              <a:latin typeface="Times New Roman" pitchFamily="18" charset="0"/>
              <a:ea typeface="黑体" pitchFamily="49" charset="-122"/>
              <a:cs typeface="Times New Roman" pitchFamily="18" charset="0"/>
            </a:rPr>
            <a:t>SM3</a:t>
          </a:r>
          <a:r>
            <a:rPr lang="zh-CN" altLang="en-US" sz="2700" kern="1200" dirty="0">
              <a:solidFill>
                <a:srgbClr val="FFFF00"/>
              </a:solidFill>
              <a:latin typeface="Times New Roman" pitchFamily="18" charset="0"/>
              <a:ea typeface="黑体" pitchFamily="49" charset="-122"/>
              <a:cs typeface="Times New Roman" pitchFamily="18" charset="0"/>
            </a:rPr>
            <a:t>哈希函数</a:t>
          </a:r>
        </a:p>
      </dsp:txBody>
      <dsp:txXfrm>
        <a:off x="393955" y="2594691"/>
        <a:ext cx="4892844" cy="719224"/>
      </dsp:txXfrm>
    </dsp:sp>
    <dsp:sp modelId="{850446B7-E56D-42A9-8B11-D0823C5FDBA9}">
      <dsp:nvSpPr>
        <dsp:cNvPr id="0" name=""/>
        <dsp:cNvSpPr/>
      </dsp:nvSpPr>
      <dsp:spPr>
        <a:xfrm>
          <a:off x="0" y="4179024"/>
          <a:ext cx="7100943"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6DA57E-26E2-4774-BFF5-A7BFD4A657AA}">
      <dsp:nvSpPr>
        <dsp:cNvPr id="0" name=""/>
        <dsp:cNvSpPr/>
      </dsp:nvSpPr>
      <dsp:spPr>
        <a:xfrm>
          <a:off x="355047" y="3780504"/>
          <a:ext cx="4970660" cy="79704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00150">
            <a:lnSpc>
              <a:spcPct val="90000"/>
            </a:lnSpc>
            <a:spcBef>
              <a:spcPct val="0"/>
            </a:spcBef>
            <a:spcAft>
              <a:spcPct val="35000"/>
            </a:spcAft>
          </a:pPr>
          <a:r>
            <a:rPr lang="zh-CN" altLang="en-US" sz="2700" kern="1200" dirty="0">
              <a:latin typeface="Times New Roman" pitchFamily="18" charset="0"/>
              <a:ea typeface="黑体" pitchFamily="49" charset="-122"/>
              <a:cs typeface="Times New Roman" pitchFamily="18" charset="0"/>
            </a:rPr>
            <a:t>四、</a:t>
          </a:r>
          <a:r>
            <a:rPr lang="zh-CN" altLang="zh-CN" sz="2700" kern="1200" dirty="0">
              <a:latin typeface="Times New Roman" pitchFamily="18" charset="0"/>
              <a:ea typeface="黑体" pitchFamily="49" charset="-122"/>
              <a:cs typeface="Times New Roman" pitchFamily="18" charset="0"/>
            </a:rPr>
            <a:t>消息认证码与</a:t>
          </a:r>
          <a:r>
            <a:rPr lang="en-US" altLang="zh-CN" sz="2700" kern="1200" dirty="0">
              <a:latin typeface="Times New Roman" pitchFamily="18" charset="0"/>
              <a:ea typeface="黑体" pitchFamily="49" charset="-122"/>
              <a:cs typeface="Times New Roman" pitchFamily="18" charset="0"/>
            </a:rPr>
            <a:t>HMAC</a:t>
          </a:r>
          <a:r>
            <a:rPr lang="zh-CN" altLang="zh-CN" sz="2700" kern="1200" dirty="0">
              <a:latin typeface="Times New Roman" pitchFamily="18" charset="0"/>
              <a:ea typeface="黑体" pitchFamily="49" charset="-122"/>
              <a:cs typeface="Times New Roman" pitchFamily="18" charset="0"/>
            </a:rPr>
            <a:t>算法</a:t>
          </a:r>
          <a:endParaRPr lang="zh-CN" altLang="en-US" sz="2700" kern="1200" dirty="0">
            <a:latin typeface="Times New Roman" pitchFamily="18" charset="0"/>
            <a:ea typeface="黑体" pitchFamily="49" charset="-122"/>
            <a:cs typeface="Times New Roman" pitchFamily="18" charset="0"/>
          </a:endParaRPr>
        </a:p>
      </dsp:txBody>
      <dsp:txXfrm>
        <a:off x="393955" y="3819412"/>
        <a:ext cx="489284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42BD03-7F05-401E-B134-FD97AAFF202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ECAEE1-13B1-4620-A646-64FDAED9635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fld id="{5073D3EC-1063-4D06-9F9C-90703E698CF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这里的</a:t>
            </a:r>
            <a:r>
              <a:rPr lang="en-US" altLang="zh-CN" dirty="0">
                <a:latin typeface="Arial" panose="020B0604020202020204" pitchFamily="34" charset="0"/>
              </a:rPr>
              <a:t>k</a:t>
            </a:r>
            <a:r>
              <a:rPr lang="zh-CN" altLang="en-US" dirty="0">
                <a:latin typeface="Arial" panose="020B0604020202020204" pitchFamily="34" charset="0"/>
              </a:rPr>
              <a:t>可以公开，可以视为</a:t>
            </a:r>
            <a:r>
              <a:rPr lang="en-US" altLang="zh-CN" dirty="0">
                <a:latin typeface="Arial" panose="020B0604020202020204" pitchFamily="34" charset="0"/>
              </a:rPr>
              <a:t>IV</a:t>
            </a:r>
            <a:r>
              <a:rPr lang="zh-CN" altLang="en-US" dirty="0">
                <a:latin typeface="Arial" panose="020B0604020202020204" pitchFamily="34" charset="0"/>
              </a:rPr>
              <a:t>，也可以是秘密的，当</a:t>
            </a:r>
            <a:r>
              <a:rPr lang="en-US" altLang="zh-CN" dirty="0">
                <a:latin typeface="Arial" panose="020B0604020202020204" pitchFamily="34" charset="0"/>
              </a:rPr>
              <a:t>k</a:t>
            </a:r>
            <a:r>
              <a:rPr lang="zh-CN" altLang="en-US" dirty="0">
                <a:latin typeface="Arial" panose="020B0604020202020204" pitchFamily="34" charset="0"/>
              </a:rPr>
              <a:t>秘密的时候，不仅可以保证数据的完整性，还可以保证消息的真实性。</a:t>
            </a:r>
            <a:endParaRPr lang="zh-CN"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对消息摘要的签名能够提高签名的效率和安全性</a:t>
            </a:r>
            <a:endParaRPr lang="zh-CN"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sz="1200" b="1" i="0" u="none" strike="noStrike" kern="1200" dirty="0">
                <a:solidFill>
                  <a:schemeClr val="tx1"/>
                </a:solidFill>
                <a:latin typeface="Arial" panose="020B0604020202020204" pitchFamily="34" charset="0"/>
                <a:ea typeface="宋体" panose="02010600030101010101" pitchFamily="2" charset="-122"/>
                <a:cs typeface="+mn-cs"/>
              </a:rPr>
              <a:t>产生单向口令文件：</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当用户输入口令时，操作系统将对比输入口令的</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Hash</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值和存储在口令文件中的</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Hash</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值进行比对，进而验证身份。</a:t>
            </a:r>
            <a:endParaRPr lang="en-US" altLang="zh-CN" sz="1200" b="0" i="0" u="none" strike="noStrike" kern="1200" dirty="0">
              <a:solidFill>
                <a:schemeClr val="tx1"/>
              </a:solidFill>
              <a:latin typeface="Arial" panose="020B0604020202020204" pitchFamily="34" charset="0"/>
              <a:ea typeface="宋体" panose="02010600030101010101" pitchFamily="2" charset="-122"/>
              <a:cs typeface="+mn-cs"/>
            </a:endParaRPr>
          </a:p>
          <a:p>
            <a:pPr eaLnBrk="1" hangingPunct="1"/>
            <a:endParaRPr lang="en-US" altLang="zh-CN" sz="1200" b="0" i="0" u="none" strike="noStrike" kern="1200" dirty="0">
              <a:solidFill>
                <a:schemeClr val="tx1"/>
              </a:solidFill>
              <a:latin typeface="Arial" panose="020B0604020202020204" pitchFamily="34" charset="0"/>
              <a:ea typeface="宋体" panose="02010600030101010101" pitchFamily="2" charset="-122"/>
              <a:cs typeface="+mn-cs"/>
            </a:endParaRPr>
          </a:p>
          <a:p>
            <a:pPr eaLnBrk="1" hangingPunct="1"/>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SM2</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加密算法中利用哈希函数</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作为伪随机数发生器，生成秘密密钥进行加密。（利用了哈希函数混合变换的特性，即输出的哈希值是随机出现的）</a:t>
            </a:r>
            <a:endParaRPr lang="zh-CN" altLang="zh-CN"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rPr>
              <a:t>2h</a:t>
            </a:r>
            <a:r>
              <a:rPr lang="zh-CN" altLang="en-US" dirty="0">
                <a:latin typeface="Arial" panose="020B0604020202020204" pitchFamily="34" charset="0"/>
              </a:rPr>
              <a:t>是针对的原像攻击</a:t>
            </a:r>
            <a:endParaRPr lang="en-US" altLang="zh-CN" dirty="0">
              <a:latin typeface="Arial" panose="020B0604020202020204" pitchFamily="34" charset="0"/>
            </a:endParaRPr>
          </a:p>
          <a:p>
            <a:pPr eaLnBrk="1" hangingPunct="1"/>
            <a:r>
              <a:rPr lang="en-US" altLang="zh-CN" dirty="0">
                <a:latin typeface="Arial" panose="020B0604020202020204" pitchFamily="34" charset="0"/>
              </a:rPr>
              <a:t>2h/2</a:t>
            </a:r>
            <a:r>
              <a:rPr lang="zh-CN" altLang="en-US" dirty="0">
                <a:latin typeface="Arial" panose="020B0604020202020204" pitchFamily="34" charset="0"/>
              </a:rPr>
              <a:t>是碰撞攻击</a:t>
            </a:r>
            <a:endParaRPr lang="zh-CN" altLang="zh-CN"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之所以称这一问题是悖论，是因为当人数</a:t>
            </a:r>
            <a:r>
              <a:rPr lang="en-US" altLang="zh-CN" dirty="0">
                <a:latin typeface="Arial" panose="020B0604020202020204" pitchFamily="34" charset="0"/>
              </a:rPr>
              <a:t>k</a:t>
            </a:r>
            <a:r>
              <a:rPr lang="zh-CN" altLang="en-US" dirty="0">
                <a:latin typeface="Arial" panose="020B0604020202020204" pitchFamily="34" charset="0"/>
              </a:rPr>
              <a:t>给定时，得到的至少有两个人的生日相同的概率比我们想象的要大得多。在</a:t>
            </a:r>
            <a:r>
              <a:rPr lang="en-US" altLang="zh-CN" dirty="0">
                <a:latin typeface="Arial" panose="020B0604020202020204" pitchFamily="34" charset="0"/>
              </a:rPr>
              <a:t>k</a:t>
            </a:r>
            <a:r>
              <a:rPr lang="zh-CN" altLang="en-US" dirty="0">
                <a:latin typeface="Arial" panose="020B0604020202020204" pitchFamily="34" charset="0"/>
              </a:rPr>
              <a:t>个人中考虑</a:t>
            </a:r>
            <a:endParaRPr lang="en-US" altLang="zh-CN" dirty="0">
              <a:latin typeface="Arial" panose="020B0604020202020204" pitchFamily="34" charset="0"/>
            </a:endParaRPr>
          </a:p>
          <a:p>
            <a:pPr eaLnBrk="1" hangingPunct="1"/>
            <a:r>
              <a:rPr lang="zh-CN" altLang="en-US" dirty="0">
                <a:latin typeface="Arial" panose="020B0604020202020204" pitchFamily="34" charset="0"/>
              </a:rPr>
              <a:t>的是任意两个人的生日是否相同，在</a:t>
            </a:r>
            <a:r>
              <a:rPr lang="en-US" altLang="zh-CN" dirty="0">
                <a:latin typeface="Arial" panose="020B0604020202020204" pitchFamily="34" charset="0"/>
              </a:rPr>
              <a:t>23</a:t>
            </a:r>
            <a:r>
              <a:rPr lang="zh-CN" altLang="en-US" dirty="0">
                <a:latin typeface="Arial" panose="020B0604020202020204" pitchFamily="34" charset="0"/>
              </a:rPr>
              <a:t>个人中可能的情况数为</a:t>
            </a:r>
            <a:r>
              <a:rPr lang="en-US" altLang="zh-CN" dirty="0">
                <a:latin typeface="Arial" panose="020B0604020202020204" pitchFamily="34" charset="0"/>
              </a:rPr>
              <a:t>C23,2=253</a:t>
            </a:r>
            <a:endParaRPr lang="zh-CN"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当</a:t>
            </a:r>
            <a:r>
              <a:rPr lang="en-US" altLang="zh-CN" dirty="0">
                <a:latin typeface="Arial" panose="020B0604020202020204" pitchFamily="34" charset="0"/>
              </a:rPr>
              <a:t>n=365</a:t>
            </a:r>
            <a:r>
              <a:rPr lang="zh-CN" altLang="en-US" dirty="0">
                <a:latin typeface="Arial" panose="020B0604020202020204" pitchFamily="34" charset="0"/>
              </a:rPr>
              <a:t>时，</a:t>
            </a:r>
            <a:r>
              <a:rPr lang="en-US" altLang="zh-CN" dirty="0">
                <a:latin typeface="Arial" panose="020B0604020202020204" pitchFamily="34" charset="0"/>
              </a:rPr>
              <a:t>n</a:t>
            </a:r>
            <a:r>
              <a:rPr lang="zh-CN" altLang="en-US" dirty="0">
                <a:latin typeface="Arial" panose="020B0604020202020204" pitchFamily="34" charset="0"/>
              </a:rPr>
              <a:t>开根号约等于</a:t>
            </a:r>
            <a:r>
              <a:rPr lang="en-US" altLang="zh-CN" dirty="0">
                <a:latin typeface="Arial" panose="020B0604020202020204" pitchFamily="34" charset="0"/>
              </a:rPr>
              <a:t>23</a:t>
            </a:r>
            <a:r>
              <a:rPr lang="zh-CN" altLang="en-US" dirty="0">
                <a:latin typeface="Arial" panose="020B0604020202020204" pitchFamily="34" charset="0"/>
              </a:rPr>
              <a:t>人</a:t>
            </a:r>
            <a:endParaRPr lang="zh-CN" altLang="zh-CN"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我从网站上下载了一个号称正版的软件，怎么判断它是正版的？与官方网站上正版软件的</a:t>
            </a:r>
            <a:r>
              <a:rPr lang="en-US" altLang="zh-CN" dirty="0"/>
              <a:t>hash</a:t>
            </a:r>
            <a:r>
              <a:rPr lang="zh-CN" altLang="en-US" dirty="0"/>
              <a:t>值进行对比、</a:t>
            </a:r>
            <a:endParaRPr lang="en-US" altLang="zh-CN" dirty="0"/>
          </a:p>
          <a:p>
            <a:r>
              <a:rPr lang="zh-CN" altLang="en-US" dirty="0"/>
              <a:t>我写了一个文档，怎么判断没有被别人动过？</a:t>
            </a:r>
            <a:endParaRPr lang="en-US" altLang="zh-CN" dirty="0"/>
          </a:p>
          <a:p>
            <a:endParaRPr lang="en-US" altLang="zh-CN" dirty="0"/>
          </a:p>
          <a:p>
            <a:r>
              <a:rPr kumimoji="1" lang="zh-CN" altLang="en-US" sz="1200" b="1" dirty="0">
                <a:solidFill>
                  <a:srgbClr val="1C1C1C"/>
                </a:solidFill>
                <a:effectLst/>
                <a:latin typeface="方正粗圆简体" pitchFamily="2" charset="-122"/>
                <a:ea typeface="方正粗圆简体" pitchFamily="2" charset="-122"/>
              </a:rPr>
              <a:t>认证就是证实信息交换过程合法有效的一种手段。</a:t>
            </a: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solidFill>
                  <a:srgbClr val="1C1C1C"/>
                </a:solidFill>
                <a:effectLst/>
                <a:latin typeface="方正粗圆简体" pitchFamily="2" charset="-122"/>
                <a:ea typeface="方正粗圆简体" pitchFamily="2" charset="-122"/>
              </a:rPr>
              <a:t>一是验证信息的发送者是真的，而不是冒充的。</a:t>
            </a:r>
            <a:endParaRPr kumimoji="1" lang="zh-CN" altLang="en-US"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solidFill>
                  <a:srgbClr val="1C1C1C"/>
                </a:solidFill>
                <a:effectLst/>
                <a:latin typeface="方正粗圆简体" pitchFamily="2" charset="-122"/>
                <a:ea typeface="方正粗圆简体" pitchFamily="2" charset="-122"/>
              </a:rPr>
              <a:t>二是验证信息的完整性，即消息在传送或存储过程中未被篡改、重放、延迟等。</a:t>
            </a:r>
            <a:endParaRPr kumimoji="1" lang="zh-CN" altLang="en-US" sz="1200" b="1" dirty="0">
              <a:solidFill>
                <a:srgbClr val="1C1C1C"/>
              </a:solidFill>
              <a:effectLst/>
              <a:latin typeface="方正粗圆简体" pitchFamily="2" charset="-122"/>
              <a:ea typeface="方正粗圆简体" pitchFamily="2" charset="-122"/>
            </a:endParaRPr>
          </a:p>
          <a:p>
            <a:endParaRPr lang="en-US" altLang="zh-CN" dirty="0"/>
          </a:p>
          <a:p>
            <a:r>
              <a:rPr lang="zh-CN" altLang="en-US" dirty="0"/>
              <a:t>认证和加密的区别：</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kumimoji="1" lang="zh-CN" altLang="en-US" sz="1200" b="1" dirty="0">
                <a:solidFill>
                  <a:srgbClr val="1C1C1C"/>
                </a:solidFill>
                <a:effectLst/>
                <a:latin typeface="方正粗圆简体" pitchFamily="2" charset="-122"/>
                <a:ea typeface="方正粗圆简体" pitchFamily="2" charset="-122"/>
              </a:rPr>
              <a:t>加密用以确保数据的保密性，阻止对手的被动攻击，如截取、窃听；加密不能提供认证功能。</a:t>
            </a:r>
            <a:endParaRPr kumimoji="1" lang="zh-CN" altLang="en-US"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2.</a:t>
            </a:r>
            <a:r>
              <a:rPr kumimoji="1" lang="zh-CN" altLang="en-US" sz="1200" b="1" dirty="0">
                <a:solidFill>
                  <a:srgbClr val="1C1C1C"/>
                </a:solidFill>
                <a:effectLst/>
                <a:latin typeface="方正粗圆简体" pitchFamily="2" charset="-122"/>
                <a:ea typeface="方正粗圆简体" pitchFamily="2" charset="-122"/>
              </a:rPr>
              <a:t>认证用以确保消息发送者和接收者的真实性以及消息的完整性，阻止对手的主动攻击，如冒充、篡改；认证不能自动提供保密性。</a:t>
            </a: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solidFill>
                  <a:srgbClr val="1C1C1C"/>
                </a:solidFill>
                <a:effectLst/>
                <a:latin typeface="方正粗圆简体" pitchFamily="2" charset="-122"/>
                <a:ea typeface="方正粗圆简体" pitchFamily="2" charset="-122"/>
              </a:rPr>
              <a:t>哈希函数：完整性；</a:t>
            </a: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solidFill>
                  <a:srgbClr val="1C1C1C"/>
                </a:solidFill>
                <a:effectLst/>
                <a:latin typeface="方正粗圆简体" pitchFamily="2" charset="-122"/>
                <a:ea typeface="方正粗圆简体" pitchFamily="2" charset="-122"/>
              </a:rPr>
              <a:t>消息认证码：完整性和真实性</a:t>
            </a: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solidFill>
                  <a:srgbClr val="1C1C1C"/>
                </a:solidFill>
                <a:effectLst/>
                <a:latin typeface="方正粗圆简体" pitchFamily="2" charset="-122"/>
                <a:ea typeface="方正粗圆简体" pitchFamily="2" charset="-122"/>
              </a:rPr>
              <a:t>数字签名：完整习惯、真实性和不可否认性。</a:t>
            </a:r>
            <a:endParaRPr kumimoji="1" lang="zh-CN" altLang="en-US" sz="1200" b="1" dirty="0">
              <a:solidFill>
                <a:srgbClr val="1C1C1C"/>
              </a:solidFill>
              <a:effectLst/>
              <a:latin typeface="方正粗圆简体" pitchFamily="2" charset="-122"/>
              <a:ea typeface="方正粗圆简体" pitchFamily="2" charset="-122"/>
            </a:endParaRPr>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rPr>
              <a:t>r</a:t>
            </a:r>
            <a:r>
              <a:rPr lang="zh-CN" altLang="en-US" dirty="0">
                <a:latin typeface="Arial" panose="020B0604020202020204" pitchFamily="34" charset="0"/>
              </a:rPr>
              <a:t>是安全冗余量，它是调柄</a:t>
            </a:r>
            <a:endParaRPr lang="en-US" altLang="zh-CN" dirty="0">
              <a:latin typeface="Arial" panose="020B0604020202020204" pitchFamily="34" charset="0"/>
            </a:endParaRPr>
          </a:p>
          <a:p>
            <a:pPr eaLnBrk="1" hangingPunct="1"/>
            <a:r>
              <a:rPr lang="en-US" altLang="zh-CN" dirty="0">
                <a:latin typeface="Arial" panose="020B0604020202020204" pitchFamily="34" charset="0"/>
              </a:rPr>
              <a:t>Goods</a:t>
            </a:r>
            <a:r>
              <a:rPr lang="zh-CN" altLang="en-US" dirty="0">
                <a:latin typeface="Arial" panose="020B0604020202020204" pitchFamily="34" charset="0"/>
              </a:rPr>
              <a:t>指的是商品</a:t>
            </a:r>
            <a:endParaRPr lang="zh-CN" altLang="zh-CN"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448=512-64;</a:t>
            </a:r>
            <a:endParaRPr lang="en-US" altLang="zh-CN" dirty="0"/>
          </a:p>
          <a:p>
            <a:r>
              <a:rPr lang="zh-CN" altLang="en-US" dirty="0"/>
              <a:t>必须要有填充，所以</a:t>
            </a:r>
            <a:r>
              <a:rPr lang="en-US" altLang="zh-CN" dirty="0"/>
              <a:t>448</a:t>
            </a:r>
            <a:r>
              <a:rPr lang="zh-CN" altLang="en-US" dirty="0"/>
              <a:t>是可以取到的，当消息正好是</a:t>
            </a:r>
            <a:r>
              <a:rPr lang="en-US" altLang="zh-CN" dirty="0"/>
              <a:t>512</a:t>
            </a:r>
            <a:r>
              <a:rPr lang="zh-CN" altLang="en-US" dirty="0"/>
              <a:t>比特的时候，填充为</a:t>
            </a:r>
            <a:r>
              <a:rPr lang="en-US" altLang="zh-CN" dirty="0"/>
              <a:t>448</a:t>
            </a:r>
            <a:r>
              <a:rPr lang="zh-CN" altLang="en-US" dirty="0"/>
              <a:t>比特。</a:t>
            </a:r>
            <a:endParaRPr lang="en-US" altLang="zh-CN"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r>
              <a:rPr lang="zh-CN" altLang="en-US" dirty="0"/>
              <a:t>对应的</a:t>
            </a:r>
            <a:r>
              <a:rPr lang="en-US" altLang="zh-CN" dirty="0"/>
              <a:t>ASCII</a:t>
            </a:r>
            <a:r>
              <a:rPr lang="zh-CN" altLang="en-US" dirty="0"/>
              <a:t>码为</a:t>
            </a:r>
            <a:r>
              <a:rPr lang="en-US" altLang="zh-CN" dirty="0"/>
              <a:t>97</a:t>
            </a:r>
            <a:r>
              <a:rPr lang="zh-CN" altLang="en-US" dirty="0"/>
              <a:t>，用</a:t>
            </a:r>
            <a:r>
              <a:rPr lang="en-US" altLang="zh-CN" dirty="0"/>
              <a:t>8</a:t>
            </a:r>
            <a:r>
              <a:rPr lang="zh-CN" altLang="en-US" dirty="0"/>
              <a:t>位二进制表示为</a:t>
            </a:r>
            <a:r>
              <a:rPr lang="en-US" altLang="zh-CN" dirty="0"/>
              <a:t>01100001</a:t>
            </a:r>
            <a:endParaRPr lang="en-US" altLang="zh-CN" dirty="0"/>
          </a:p>
          <a:p>
            <a:r>
              <a:rPr lang="en-US" altLang="zh-CN" dirty="0"/>
              <a:t>b</a:t>
            </a:r>
            <a:r>
              <a:rPr lang="zh-CN" altLang="en-US" dirty="0"/>
              <a:t>对应的</a:t>
            </a:r>
            <a:r>
              <a:rPr lang="en-US" altLang="zh-CN" dirty="0"/>
              <a:t>98</a:t>
            </a:r>
            <a:r>
              <a:rPr lang="zh-CN" altLang="en-US" dirty="0"/>
              <a:t>，</a:t>
            </a:r>
            <a:endParaRPr lang="en-US" altLang="zh-CN" dirty="0"/>
          </a:p>
          <a:p>
            <a:r>
              <a:rPr lang="en-US" altLang="zh-CN" dirty="0"/>
              <a:t>c</a:t>
            </a:r>
            <a:r>
              <a:rPr lang="zh-CN" altLang="en-US" dirty="0"/>
              <a:t>对应的</a:t>
            </a:r>
            <a:r>
              <a:rPr lang="en-US" altLang="zh-CN" dirty="0"/>
              <a:t>99</a:t>
            </a:r>
            <a:endParaRPr lang="en-US" altLang="zh-CN" dirty="0"/>
          </a:p>
          <a:p>
            <a:r>
              <a:rPr lang="zh-CN" altLang="en-US" dirty="0"/>
              <a:t>前面为</a:t>
            </a:r>
            <a:r>
              <a:rPr lang="en-US" altLang="zh-CN" dirty="0"/>
              <a:t>24bit</a:t>
            </a:r>
            <a:r>
              <a:rPr lang="zh-CN" altLang="en-US" dirty="0"/>
              <a:t>，则用</a:t>
            </a:r>
            <a:r>
              <a:rPr lang="en-US" altLang="zh-CN" dirty="0"/>
              <a:t>512-64-24=424bit</a:t>
            </a:r>
            <a:r>
              <a:rPr lang="zh-CN" altLang="en-US" dirty="0"/>
              <a:t>。</a:t>
            </a:r>
            <a:endParaRPr lang="en-US" altLang="zh-CN" dirty="0"/>
          </a:p>
          <a:p>
            <a:endParaRPr lang="en-US" altLang="zh-CN" dirty="0"/>
          </a:p>
          <a:p>
            <a:r>
              <a:rPr lang="zh-CN" altLang="en-US" dirty="0"/>
              <a:t>以小端方式存：</a:t>
            </a:r>
            <a:endParaRPr lang="en-US" altLang="zh-CN" dirty="0"/>
          </a:p>
          <a:p>
            <a:r>
              <a:rPr lang="zh-CN" altLang="en-US" dirty="0"/>
              <a:t>真实值：</a:t>
            </a:r>
            <a:r>
              <a:rPr lang="en-US" altLang="zh-CN" dirty="0"/>
              <a:t>24</a:t>
            </a:r>
            <a:r>
              <a:rPr lang="zh-CN" altLang="en-US" dirty="0"/>
              <a:t>，用</a:t>
            </a:r>
            <a:r>
              <a:rPr lang="en-US" altLang="zh-CN" dirty="0"/>
              <a:t>64</a:t>
            </a:r>
            <a:r>
              <a:rPr lang="zh-CN" altLang="en-US" dirty="0"/>
              <a:t>比特表示应该为：</a:t>
            </a:r>
            <a:r>
              <a:rPr lang="en-US" altLang="zh-CN" dirty="0"/>
              <a:t>00</a:t>
            </a:r>
            <a:r>
              <a:rPr lang="en-US" altLang="zh-CN" baseline="0" dirty="0"/>
              <a:t> 00 </a:t>
            </a:r>
            <a:r>
              <a:rPr lang="en-US" altLang="zh-CN" dirty="0"/>
              <a:t>00</a:t>
            </a:r>
            <a:r>
              <a:rPr lang="en-US" altLang="zh-CN" baseline="0" dirty="0"/>
              <a:t> 00 </a:t>
            </a:r>
            <a:r>
              <a:rPr lang="en-US" altLang="zh-CN" dirty="0"/>
              <a:t>00</a:t>
            </a:r>
            <a:r>
              <a:rPr lang="en-US" altLang="zh-CN" baseline="0" dirty="0"/>
              <a:t> 00 </a:t>
            </a:r>
            <a:r>
              <a:rPr lang="en-US" altLang="zh-CN" dirty="0"/>
              <a:t>00</a:t>
            </a:r>
            <a:r>
              <a:rPr lang="en-US" altLang="zh-CN" baseline="0" dirty="0"/>
              <a:t> 00 </a:t>
            </a:r>
            <a:r>
              <a:rPr lang="en-US" altLang="zh-CN" dirty="0"/>
              <a:t>00</a:t>
            </a:r>
            <a:r>
              <a:rPr lang="en-US" altLang="zh-CN" baseline="0" dirty="0"/>
              <a:t> 00 </a:t>
            </a:r>
            <a:r>
              <a:rPr lang="zh-CN" altLang="en-US" baseline="0" dirty="0"/>
              <a:t>。。。 </a:t>
            </a:r>
            <a:r>
              <a:rPr lang="en-US" altLang="zh-CN" dirty="0"/>
              <a:t>00</a:t>
            </a:r>
            <a:r>
              <a:rPr lang="en-US" altLang="zh-CN" baseline="0" dirty="0"/>
              <a:t> 00 18</a:t>
            </a:r>
            <a:endParaRPr lang="en-US" altLang="zh-CN" baseline="0" dirty="0"/>
          </a:p>
          <a:p>
            <a:r>
              <a:rPr lang="zh-CN" altLang="en-US" baseline="0" dirty="0"/>
              <a:t>存储时为：</a:t>
            </a:r>
            <a:r>
              <a:rPr lang="en-US" altLang="zh-CN" baseline="0" dirty="0"/>
              <a:t>18 00.</a:t>
            </a:r>
            <a:r>
              <a:rPr lang="zh-CN" altLang="en-US" baseline="0" dirty="0"/>
              <a:t>。。</a:t>
            </a:r>
            <a:r>
              <a:rPr lang="en-US" altLang="zh-CN" baseline="0" dirty="0"/>
              <a:t>00</a:t>
            </a:r>
            <a:r>
              <a:rPr lang="zh-CN" altLang="en-US" baseline="0" dirty="0"/>
              <a:t>；</a:t>
            </a:r>
            <a:endParaRPr lang="en-US" altLang="zh-CN" baseline="0" dirty="0"/>
          </a:p>
          <a:p>
            <a:endParaRPr lang="en-US" altLang="zh-CN" baseline="0" dirty="0"/>
          </a:p>
          <a:p>
            <a:r>
              <a:rPr lang="zh-CN" altLang="en-US" baseline="0" dirty="0"/>
              <a:t>以大端方式存：</a:t>
            </a:r>
            <a:endParaRPr lang="en-US" altLang="zh-CN" baseline="0" dirty="0"/>
          </a:p>
          <a:p>
            <a:r>
              <a:rPr lang="zh-CN" altLang="en-US" baseline="0" dirty="0"/>
              <a:t>真实值和存储方式一致。</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Little-endian; </a:t>
            </a:r>
            <a:r>
              <a:rPr lang="zh-CN" altLang="en-US" dirty="0"/>
              <a:t>小端方式，是指按数据的最低有效字节优先的顺序存储数据，与阅读方式相反。例如</a:t>
            </a:r>
            <a:r>
              <a:rPr lang="en-US" altLang="zh-CN" dirty="0"/>
              <a:t>0x12 0x34 0x56, </a:t>
            </a:r>
            <a:r>
              <a:rPr lang="zh-CN" altLang="en-US" dirty="0"/>
              <a:t>存储的时候为</a:t>
            </a:r>
            <a:endParaRPr lang="en-US" altLang="zh-CN" dirty="0"/>
          </a:p>
          <a:p>
            <a:r>
              <a:rPr lang="en-US" altLang="zh-CN" dirty="0"/>
              <a:t>0x56 0x34 0x12</a:t>
            </a:r>
            <a:r>
              <a:rPr lang="zh-CN" altLang="en-US" dirty="0"/>
              <a:t>进行存储。</a:t>
            </a:r>
            <a:endParaRPr lang="en-US" altLang="zh-CN" dirty="0"/>
          </a:p>
          <a:p>
            <a:endParaRPr lang="en-US" altLang="zh-CN" dirty="0"/>
          </a:p>
          <a:p>
            <a:r>
              <a:rPr lang="zh-CN" altLang="en-US" dirty="0"/>
              <a:t>大端方式：</a:t>
            </a:r>
            <a:endParaRPr lang="en-US" altLang="zh-CN" dirty="0"/>
          </a:p>
          <a:p>
            <a:r>
              <a:rPr lang="zh-CN" altLang="en-US" dirty="0"/>
              <a:t>数据在内存中的一种表示格式，规定左边为高有效位，右边为低有效位。数的高阶字节放在存储器的低地址，数的低阶字节放在存储器的高地址。 </a:t>
            </a:r>
            <a:endParaRPr lang="en-US" altLang="zh-CN" dirty="0"/>
          </a:p>
          <a:p>
            <a:endParaRPr lang="en-US" altLang="zh-CN" dirty="0"/>
          </a:p>
          <a:p>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大端模式，是指数据的高字节保存在内存的低地址中，而数据的低字节保存在内存的高地址中，这样的存储模式有点儿类似于把数据当作字符串顺序处理：地址由小向大增加，而数据从高位往低位放；这和我们的阅读习惯一致。</a:t>
            </a:r>
            <a:endParaRPr lang="zh-CN" altLang="en-US" sz="1200" b="0" i="0" u="none" strike="noStrike" kern="1200" dirty="0">
              <a:solidFill>
                <a:schemeClr val="tx1"/>
              </a:solidFill>
              <a:latin typeface="Arial" panose="020B0604020202020204" pitchFamily="34" charset="0"/>
              <a:ea typeface="宋体" panose="02010600030101010101" pitchFamily="2" charset="-122"/>
              <a:cs typeface="+mn-cs"/>
            </a:endParaRPr>
          </a:p>
          <a:p>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小端模式，是指数据的高字节保存在内存的高地址中，而数据的低字节保存在内存的低地址中，这种存储模式将地址的高低和数据位权有效地结合起来，高地址部分权值高，低地址部分权值低。</a:t>
            </a:r>
            <a:endParaRPr lang="zh-CN" altLang="en-US" sz="1200" b="0" i="0" u="none" strike="noStrike" kern="1200" dirty="0">
              <a:solidFill>
                <a:schemeClr val="tx1"/>
              </a:solidFill>
              <a:latin typeface="Arial" panose="020B0604020202020204" pitchFamily="34" charset="0"/>
              <a:ea typeface="宋体" panose="02010600030101010101" pitchFamily="2" charset="-122"/>
              <a:cs typeface="+mn-cs"/>
            </a:endParaRPr>
          </a:p>
          <a:p>
            <a:endParaRPr lang="en-US" altLang="zh-CN" dirty="0"/>
          </a:p>
          <a:p>
            <a:pPr algn="l"/>
            <a:r>
              <a:rPr lang="en-US" altLang="zh-CN" b="1" i="0" u="none" strike="noStrike" dirty="0">
                <a:solidFill>
                  <a:srgbClr val="333333"/>
                </a:solidFill>
                <a:effectLst/>
                <a:latin typeface="Verdana" panose="020B0604030504040204" pitchFamily="34" charset="0"/>
              </a:rPr>
              <a:t>4)</a:t>
            </a:r>
            <a:r>
              <a:rPr lang="zh-CN" altLang="en-US" b="1" i="0" u="none" strike="noStrike" dirty="0">
                <a:solidFill>
                  <a:srgbClr val="333333"/>
                </a:solidFill>
                <a:effectLst/>
                <a:latin typeface="Verdana" panose="020B0604030504040204" pitchFamily="34" charset="0"/>
              </a:rPr>
              <a:t>大端小端没有谁优谁劣，各自优势便是对方劣势：</a:t>
            </a:r>
            <a:endParaRPr lang="zh-CN" altLang="en-US" b="0" i="0" u="none" strike="noStrike" dirty="0">
              <a:solidFill>
                <a:srgbClr val="333333"/>
              </a:solidFill>
              <a:effectLst/>
              <a:latin typeface="Verdana" panose="020B0604030504040204" pitchFamily="34" charset="0"/>
            </a:endParaRPr>
          </a:p>
          <a:p>
            <a:pPr algn="l"/>
            <a:r>
              <a:rPr lang="zh-CN" altLang="en-US" b="0" i="0" u="none" strike="noStrike" dirty="0">
                <a:solidFill>
                  <a:srgbClr val="333333"/>
                </a:solidFill>
                <a:effectLst/>
                <a:latin typeface="Verdana" panose="020B0604030504040204" pitchFamily="34" charset="0"/>
              </a:rPr>
              <a:t>小端模式 ：强制转换数据不需要调整字节内容，</a:t>
            </a:r>
            <a:r>
              <a:rPr lang="en-US" altLang="zh-CN" b="0" i="0" u="none" strike="noStrike" dirty="0">
                <a:solidFill>
                  <a:srgbClr val="333333"/>
                </a:solidFill>
                <a:effectLst/>
                <a:latin typeface="Verdana" panose="020B0604030504040204" pitchFamily="34" charset="0"/>
              </a:rPr>
              <a:t>1</a:t>
            </a:r>
            <a:r>
              <a:rPr lang="zh-CN" altLang="en-US" b="0" i="0" u="none" strike="noStrike" dirty="0">
                <a:solidFill>
                  <a:srgbClr val="333333"/>
                </a:solidFill>
                <a:effectLst/>
                <a:latin typeface="Verdana" panose="020B0604030504040204" pitchFamily="34" charset="0"/>
              </a:rPr>
              <a:t>、</a:t>
            </a:r>
            <a:r>
              <a:rPr lang="en-US" altLang="zh-CN" b="0" i="0" u="none" strike="noStrike" dirty="0">
                <a:solidFill>
                  <a:srgbClr val="333333"/>
                </a:solidFill>
                <a:effectLst/>
                <a:latin typeface="Verdana" panose="020B0604030504040204" pitchFamily="34" charset="0"/>
              </a:rPr>
              <a:t>2</a:t>
            </a:r>
            <a:r>
              <a:rPr lang="zh-CN" altLang="en-US" b="0" i="0" u="none" strike="noStrike" dirty="0">
                <a:solidFill>
                  <a:srgbClr val="333333"/>
                </a:solidFill>
                <a:effectLst/>
                <a:latin typeface="Verdana" panose="020B0604030504040204" pitchFamily="34" charset="0"/>
              </a:rPr>
              <a:t>、</a:t>
            </a:r>
            <a:r>
              <a:rPr lang="en-US" altLang="zh-CN" b="0" i="0" u="none" strike="noStrike" dirty="0">
                <a:solidFill>
                  <a:srgbClr val="333333"/>
                </a:solidFill>
                <a:effectLst/>
                <a:latin typeface="Verdana" panose="020B0604030504040204" pitchFamily="34" charset="0"/>
              </a:rPr>
              <a:t>4</a:t>
            </a:r>
            <a:r>
              <a:rPr lang="zh-CN" altLang="en-US" b="0" i="0" u="none" strike="noStrike" dirty="0">
                <a:solidFill>
                  <a:srgbClr val="333333"/>
                </a:solidFill>
                <a:effectLst/>
                <a:latin typeface="Verdana" panose="020B0604030504040204" pitchFamily="34" charset="0"/>
              </a:rPr>
              <a:t>字节的存储方式一样。</a:t>
            </a:r>
            <a:br>
              <a:rPr lang="zh-CN" altLang="en-US" b="0" i="0" u="none" strike="noStrike" dirty="0">
                <a:solidFill>
                  <a:srgbClr val="333333"/>
                </a:solidFill>
                <a:effectLst/>
                <a:latin typeface="Verdana" panose="020B0604030504040204" pitchFamily="34" charset="0"/>
              </a:rPr>
            </a:br>
            <a:r>
              <a:rPr lang="zh-CN" altLang="en-US" b="0" i="0" u="none" strike="noStrike" dirty="0">
                <a:solidFill>
                  <a:srgbClr val="333333"/>
                </a:solidFill>
                <a:effectLst/>
                <a:latin typeface="Verdana" panose="020B0604030504040204" pitchFamily="34" charset="0"/>
              </a:rPr>
              <a:t>大端模式 ：符号位的判定固定为第一个字节，容易判断正负。</a:t>
            </a:r>
            <a:endParaRPr lang="zh-CN" altLang="en-US" b="0" i="0" u="none" strike="noStrike" dirty="0">
              <a:solidFill>
                <a:srgbClr val="333333"/>
              </a:solidFill>
              <a:effectLst/>
              <a:latin typeface="Verdana" panose="020B0604030504040204" pitchFamily="34" charset="0"/>
            </a:endParaRPr>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实际值应该是</a:t>
            </a:r>
            <a:r>
              <a:rPr lang="en-US" altLang="zh-CN" dirty="0"/>
              <a:t>24</a:t>
            </a:r>
            <a:r>
              <a:rPr lang="zh-CN" altLang="en-US" dirty="0"/>
              <a:t>在最右边，因为是小端模式故放在了低位地址（低位字节放在低位地址，和阅读习惯相反）</a:t>
            </a:r>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概念和特点、性质、结构、应用、安全性</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00000"/>
              </a:lnSpc>
              <a:buNone/>
            </a:pPr>
            <a:r>
              <a:rPr lang="zh-CN" altLang="en-US" dirty="0"/>
              <a:t>上面的初值是存储的值。</a:t>
            </a:r>
            <a:endParaRPr lang="en-US" altLang="zh-CN" dirty="0"/>
          </a:p>
          <a:p>
            <a:pPr>
              <a:lnSpc>
                <a:spcPct val="100000"/>
              </a:lnSpc>
              <a:buNone/>
            </a:pPr>
            <a:endParaRPr lang="en-US" altLang="zh-CN" dirty="0"/>
          </a:p>
          <a:p>
            <a:pPr>
              <a:lnSpc>
                <a:spcPct val="100000"/>
              </a:lnSpc>
              <a:buNone/>
            </a:pPr>
            <a:r>
              <a:rPr lang="en-US" altLang="zh-CN" dirty="0"/>
              <a:t>A</a:t>
            </a:r>
            <a:r>
              <a:rPr lang="zh-CN" altLang="en-US" dirty="0"/>
              <a:t>的实际值为：</a:t>
            </a:r>
            <a:r>
              <a:rPr lang="zh-CN" altLang="en-US" sz="1200" dirty="0"/>
              <a:t> </a:t>
            </a:r>
            <a:r>
              <a:rPr lang="en-US" altLang="zh-CN" sz="1200" dirty="0">
                <a:solidFill>
                  <a:srgbClr val="0000FF"/>
                </a:solidFill>
              </a:rPr>
              <a:t>A= 67  45   23   01         B= EF CD AB 89</a:t>
            </a:r>
            <a:endParaRPr lang="en-US" altLang="zh-CN" sz="1200" dirty="0">
              <a:solidFill>
                <a:srgbClr val="0000FF"/>
              </a:solidFill>
            </a:endParaRPr>
          </a:p>
          <a:p>
            <a:pPr>
              <a:lnSpc>
                <a:spcPct val="100000"/>
              </a:lnSpc>
              <a:buNone/>
            </a:pPr>
            <a:r>
              <a:rPr lang="en-US" altLang="zh-CN" sz="1200" dirty="0">
                <a:solidFill>
                  <a:srgbClr val="0000FF"/>
                </a:solidFill>
              </a:rPr>
              <a:t>              C= 98 BA DC FE          D= 10  32   54 76</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以第一个函数为例，分别为逻辑与（向下）、逻辑或（向上）、逻辑非（</a:t>
            </a:r>
            <a:r>
              <a:rPr lang="en-US" altLang="zh-CN" dirty="0"/>
              <a:t>~</a:t>
            </a:r>
            <a:r>
              <a:rPr lang="zh-CN" altLang="en-US" dirty="0"/>
              <a:t>）</a:t>
            </a:r>
            <a:endParaRPr lang="en-US" altLang="zh-CN" dirty="0"/>
          </a:p>
          <a:p>
            <a:endParaRPr lang="en-US" altLang="zh-CN" dirty="0"/>
          </a:p>
          <a:p>
            <a:r>
              <a:rPr lang="en-US" altLang="zh-CN" dirty="0"/>
              <a:t>F(</a:t>
            </a:r>
            <a:r>
              <a:rPr lang="en-US" altLang="zh-CN" dirty="0" err="1"/>
              <a:t>b,c,d</a:t>
            </a:r>
            <a:r>
              <a:rPr lang="en-US" altLang="zh-CN" dirty="0"/>
              <a:t>)</a:t>
            </a:r>
            <a:r>
              <a:rPr lang="zh-CN" altLang="en-US" dirty="0"/>
              <a:t>叫选择函数，</a:t>
            </a:r>
            <a:r>
              <a:rPr lang="en-US" altLang="zh-CN" dirty="0"/>
              <a:t>b</a:t>
            </a:r>
            <a:r>
              <a:rPr lang="zh-CN" altLang="en-US" dirty="0"/>
              <a:t>为</a:t>
            </a:r>
            <a:r>
              <a:rPr lang="en-US" altLang="zh-CN" dirty="0"/>
              <a:t>1</a:t>
            </a:r>
            <a:r>
              <a:rPr lang="zh-CN" altLang="en-US" dirty="0"/>
              <a:t>，结果为</a:t>
            </a:r>
            <a:r>
              <a:rPr lang="en-US" altLang="zh-CN" dirty="0"/>
              <a:t>c</a:t>
            </a:r>
            <a:r>
              <a:rPr lang="zh-CN" altLang="en-US" dirty="0"/>
              <a:t>，</a:t>
            </a:r>
            <a:r>
              <a:rPr lang="en-US" altLang="zh-CN" dirty="0"/>
              <a:t>b</a:t>
            </a:r>
            <a:r>
              <a:rPr lang="zh-CN" altLang="en-US" dirty="0"/>
              <a:t>为</a:t>
            </a:r>
            <a:r>
              <a:rPr lang="en-US" altLang="zh-CN" dirty="0"/>
              <a:t>0</a:t>
            </a:r>
            <a:r>
              <a:rPr lang="zh-CN" altLang="en-US" dirty="0"/>
              <a:t>，结果为</a:t>
            </a:r>
            <a:r>
              <a:rPr lang="en-US" altLang="zh-CN" dirty="0"/>
              <a:t>d</a:t>
            </a:r>
            <a:endParaRPr lang="en-US" altLang="zh-CN" dirty="0"/>
          </a:p>
          <a:p>
            <a:r>
              <a:rPr lang="en-US" altLang="zh-CN" dirty="0"/>
              <a:t>G(</a:t>
            </a:r>
            <a:r>
              <a:rPr lang="en-US" altLang="zh-CN" dirty="0" err="1"/>
              <a:t>b,c,d</a:t>
            </a:r>
            <a:r>
              <a:rPr lang="en-US" altLang="zh-CN" dirty="0"/>
              <a:t>)</a:t>
            </a:r>
            <a:r>
              <a:rPr lang="zh-CN" altLang="en-US" dirty="0"/>
              <a:t>叫择多函数，</a:t>
            </a:r>
            <a:r>
              <a:rPr lang="en-US" altLang="zh-CN" dirty="0"/>
              <a:t>1</a:t>
            </a:r>
            <a:r>
              <a:rPr lang="zh-CN" altLang="en-US" dirty="0"/>
              <a:t>多，则结果为</a:t>
            </a:r>
            <a:r>
              <a:rPr lang="en-US" altLang="zh-CN" dirty="0"/>
              <a:t>1,0</a:t>
            </a:r>
            <a:r>
              <a:rPr lang="zh-CN" altLang="en-US" dirty="0"/>
              <a:t>多，则结果为</a:t>
            </a:r>
            <a:r>
              <a:rPr lang="en-US" altLang="zh-CN" dirty="0"/>
              <a:t>0.</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当哈希函数的两大支柱算法遭受重创后，</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2007</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年，美国国家标准技术研究院向全球密码学者征集新的国际标准密码算法，王小云放弃参与设计新国际标准密码算法，转而设计国内的密码算法标准。时至今日，王小云也为自己的选择而自豪，祖国的需要就是她做科研的重要动力。</a:t>
            </a:r>
            <a:endParaRPr lang="zh-CN" altLang="en-US" sz="1200" b="0" i="0" u="none" strike="noStrike" kern="120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2005</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年，王小云和国内其他专家设计了我国首个哈希函数算法标准</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SM3</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。如今，</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SM3</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已为我国多个行业保驾护航，审批的密码产品达千余款，多款产品在全国范围内大范围使用，受</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SM3</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保护的智能电网用户</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6</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亿多，含</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SM3</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的</a:t>
            </a:r>
            <a:r>
              <a:rPr lang="en-US" altLang="zh-CN" sz="1200" b="0" i="0" u="none" strike="noStrike" kern="1200" dirty="0" err="1">
                <a:solidFill>
                  <a:schemeClr val="tx1"/>
                </a:solidFill>
                <a:latin typeface="Arial" panose="020B0604020202020204" pitchFamily="34" charset="0"/>
                <a:ea typeface="宋体" panose="02010600030101010101" pitchFamily="2" charset="-122"/>
                <a:cs typeface="+mn-cs"/>
              </a:rPr>
              <a:t>USBKey</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出货量过</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10</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亿张，银行卡过亿。</a:t>
            </a:r>
            <a:endParaRPr lang="zh-CN" altLang="en-US" sz="1200" b="0" i="0" u="none" strike="noStrike"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MD5</a:t>
            </a:r>
            <a:r>
              <a:rPr lang="zh-CN" altLang="en-US" dirty="0"/>
              <a:t>的哈希值为</a:t>
            </a:r>
            <a:r>
              <a:rPr lang="en-US" altLang="zh-CN" dirty="0"/>
              <a:t>128</a:t>
            </a:r>
            <a:r>
              <a:rPr lang="zh-CN" altLang="en-US" dirty="0"/>
              <a:t>比特</a:t>
            </a:r>
            <a:endParaRPr lang="en-US" altLang="zh-CN" dirty="0"/>
          </a:p>
          <a:p>
            <a:r>
              <a:rPr lang="en-US" altLang="zh-CN" dirty="0"/>
              <a:t>IV</a:t>
            </a:r>
            <a:r>
              <a:rPr lang="zh-CN" altLang="en-US" dirty="0"/>
              <a:t>长为</a:t>
            </a:r>
            <a:r>
              <a:rPr lang="en-US" altLang="zh-CN" dirty="0"/>
              <a:t>256</a:t>
            </a:r>
            <a:r>
              <a:rPr lang="zh-CN" altLang="en-US" dirty="0"/>
              <a:t>比特</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a:t>
            </a:r>
            <a:r>
              <a:rPr lang="zh-CN" altLang="en-US" dirty="0"/>
              <a:t>是从</a:t>
            </a:r>
            <a:r>
              <a:rPr lang="en-US" altLang="zh-CN" dirty="0"/>
              <a:t>0</a:t>
            </a:r>
            <a:r>
              <a:rPr lang="zh-CN" altLang="en-US" dirty="0"/>
              <a:t>开始，</a:t>
            </a:r>
            <a:r>
              <a:rPr lang="en-US" altLang="zh-CN" dirty="0"/>
              <a:t>0</a:t>
            </a:r>
            <a:r>
              <a:rPr lang="zh-CN" altLang="en-US" dirty="0"/>
              <a:t>到</a:t>
            </a:r>
            <a:r>
              <a:rPr lang="en-US" altLang="zh-CN" dirty="0"/>
              <a:t>63</a:t>
            </a:r>
            <a:r>
              <a:rPr lang="zh-CN" altLang="en-US" dirty="0"/>
              <a:t>，上图中显示有问题，让付淑兰帮忙</a:t>
            </a:r>
            <a:r>
              <a:rPr lang="en-US" altLang="zh-CN" dirty="0"/>
              <a:t>p</a:t>
            </a:r>
            <a:r>
              <a:rPr lang="zh-CN" altLang="en-US" dirty="0"/>
              <a:t>下图</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SM3</a:t>
            </a:r>
            <a:r>
              <a:rPr lang="zh-CN" altLang="en-US" dirty="0"/>
              <a:t>哈希函数的消息填充与</a:t>
            </a:r>
            <a:r>
              <a:rPr lang="en-US" altLang="zh-CN" dirty="0"/>
              <a:t>MD5</a:t>
            </a:r>
            <a:r>
              <a:rPr lang="zh-CN" altLang="en-US" dirty="0"/>
              <a:t>的形式一样。</a:t>
            </a:r>
            <a:endParaRPr lang="en-US" altLang="zh-CN" dirty="0"/>
          </a:p>
          <a:p>
            <a:r>
              <a:rPr lang="zh-CN" altLang="en-US" dirty="0"/>
              <a:t>填充用</a:t>
            </a:r>
            <a:r>
              <a:rPr lang="en-US" altLang="zh-CN" dirty="0"/>
              <a:t>big-endian</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SM3</a:t>
            </a:r>
            <a:r>
              <a:rPr lang="zh-CN" altLang="en-US" dirty="0"/>
              <a:t>哈希函数的消息填充与</a:t>
            </a:r>
            <a:r>
              <a:rPr lang="en-US" altLang="zh-CN" dirty="0"/>
              <a:t>MD5</a:t>
            </a:r>
            <a:r>
              <a:rPr lang="zh-CN" altLang="en-US" dirty="0"/>
              <a:t>的形式不一样，相反。</a:t>
            </a:r>
            <a:endParaRPr lang="en-US" altLang="zh-CN" dirty="0"/>
          </a:p>
          <a:p>
            <a:endParaRPr lang="en-US" altLang="zh-CN" dirty="0"/>
          </a:p>
          <a:p>
            <a:r>
              <a:rPr lang="zh-CN" altLang="en-US" dirty="0"/>
              <a:t>采用了大端模式，低位有效数据放在了地址高位。</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dirty="0"/>
              <a:t>；</a:t>
            </a:r>
            <a:r>
              <a:rPr lang="en-US" altLang="zh-CN" dirty="0"/>
              <a:t>C=; B=</a:t>
            </a:r>
            <a:r>
              <a:rPr lang="zh-CN" altLang="en-US" dirty="0"/>
              <a:t>；</a:t>
            </a:r>
            <a:r>
              <a:rPr lang="en-US" altLang="zh-CN" dirty="0"/>
              <a:t>A=;</a:t>
            </a:r>
            <a:endParaRPr lang="en-US" altLang="zh-CN" dirty="0"/>
          </a:p>
          <a:p>
            <a:endParaRPr lang="en-US" altLang="zh-CN" dirty="0"/>
          </a:p>
          <a:p>
            <a:r>
              <a:rPr lang="en-US" altLang="zh-CN" dirty="0"/>
              <a:t>H=</a:t>
            </a:r>
            <a:r>
              <a:rPr lang="zh-CN" altLang="en-US" dirty="0"/>
              <a:t>；</a:t>
            </a:r>
            <a:r>
              <a:rPr lang="en-US" altLang="zh-CN" dirty="0"/>
              <a:t>G=; F=</a:t>
            </a:r>
            <a:r>
              <a:rPr lang="zh-CN" altLang="en-US" dirty="0"/>
              <a:t>；</a:t>
            </a:r>
            <a:r>
              <a:rPr lang="en-US" altLang="zh-CN" dirty="0"/>
              <a:t>E=P0(TT2);</a:t>
            </a:r>
            <a:endParaRPr lang="en-US" altLang="zh-CN" dirty="0"/>
          </a:p>
          <a:p>
            <a:endParaRPr lang="en-US" altLang="zh-CN" dirty="0"/>
          </a:p>
          <a:p>
            <a:r>
              <a:rPr lang="zh-CN" altLang="en-US" dirty="0"/>
              <a:t>这里不详细讲，让学生自己看教材，</a:t>
            </a:r>
            <a:r>
              <a:rPr lang="en-US" altLang="zh-CN" dirty="0"/>
              <a:t>P181</a:t>
            </a:r>
            <a:r>
              <a:rPr lang="zh-CN" altLang="en-US" dirty="0"/>
              <a:t>页。</a:t>
            </a:r>
            <a:endParaRPr lang="en-US" altLang="zh-CN"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哈希函数又称为哈希函数、散列函数、哈希函数。。。</a:t>
            </a:r>
            <a:endParaRPr lang="en-US" altLang="zh-CN" dirty="0">
              <a:latin typeface="Arial" panose="020B0604020202020204" pitchFamily="34" charset="0"/>
            </a:endParaRPr>
          </a:p>
          <a:p>
            <a:pPr eaLnBrk="1" hangingPunct="1"/>
            <a:r>
              <a:rPr lang="zh-CN" altLang="en-US" dirty="0">
                <a:latin typeface="Arial" panose="020B0604020202020204" pitchFamily="34" charset="0"/>
              </a:rPr>
              <a:t>哈希函数的输出值也称为哈希值、散列值、哈希值、消息摘要。</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称为消息的指纹。</a:t>
            </a:r>
            <a:endParaRPr lang="en-US" altLang="zh-CN" dirty="0">
              <a:latin typeface="Arial" panose="020B0604020202020204" pitchFamily="34" charset="0"/>
            </a:endParaRPr>
          </a:p>
          <a:p>
            <a:pPr eaLnBrk="1" hangingPunct="1"/>
            <a:r>
              <a:rPr lang="zh-CN" altLang="en-US" dirty="0">
                <a:latin typeface="Arial" panose="020B0604020202020204" pitchFamily="34" charset="0"/>
              </a:rPr>
              <a:t>雪崩效应：输入改变</a:t>
            </a:r>
            <a:r>
              <a:rPr lang="en-US" altLang="zh-CN" dirty="0">
                <a:latin typeface="Arial" panose="020B0604020202020204" pitchFamily="34" charset="0"/>
              </a:rPr>
              <a:t>1bit</a:t>
            </a:r>
            <a:r>
              <a:rPr lang="zh-CN" altLang="en-US" dirty="0">
                <a:latin typeface="Arial" panose="020B0604020202020204" pitchFamily="34" charset="0"/>
              </a:rPr>
              <a:t>，输出至少有一半的</a:t>
            </a:r>
            <a:r>
              <a:rPr lang="en-US" altLang="zh-CN" dirty="0">
                <a:latin typeface="Arial" panose="020B0604020202020204" pitchFamily="34" charset="0"/>
              </a:rPr>
              <a:t>bit</a:t>
            </a:r>
            <a:r>
              <a:rPr lang="zh-CN" altLang="en-US" dirty="0">
                <a:latin typeface="Arial" panose="020B0604020202020204" pitchFamily="34" charset="0"/>
              </a:rPr>
              <a:t>改变。</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类似于消息的指纹，用来识别这从串消息。</a:t>
            </a:r>
            <a:endParaRPr lang="zh-CN" altLang="zh-CN"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布尔函数的作用主要是用于防止比特追踪法、提高算法的非线性特性和减少差分特征的遗传。</a:t>
            </a:r>
            <a:endParaRPr lang="en-US" altLang="zh-CN" dirty="0"/>
          </a:p>
          <a:p>
            <a:endParaRPr lang="en-US" altLang="zh-CN" dirty="0"/>
          </a:p>
          <a:p>
            <a:r>
              <a:rPr lang="en-US" altLang="zh-CN" dirty="0"/>
              <a:t>16</a:t>
            </a:r>
            <a:r>
              <a:rPr lang="zh-CN" altLang="en-US" dirty="0"/>
              <a:t>步全异或操作，可以有效抵抗比特追踪法。</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存储方式不同，有什么区别需要去查一下</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参考川大</a:t>
            </a:r>
            <a:r>
              <a:rPr lang="en-US" altLang="zh-CN" dirty="0"/>
              <a:t>《</a:t>
            </a:r>
            <a:r>
              <a:rPr lang="zh-CN" altLang="en-US" dirty="0"/>
              <a:t>应用密码学</a:t>
            </a:r>
            <a:r>
              <a:rPr lang="en-US" altLang="zh-CN" dirty="0"/>
              <a:t>》</a:t>
            </a:r>
            <a:r>
              <a:rPr lang="zh-CN" altLang="en-US" dirty="0"/>
              <a:t>第</a:t>
            </a:r>
            <a:r>
              <a:rPr lang="en-US" altLang="zh-CN" dirty="0"/>
              <a:t>91</a:t>
            </a:r>
            <a:r>
              <a:rPr lang="zh-CN" altLang="en-US" dirty="0"/>
              <a:t>页。</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早期</a:t>
            </a:r>
            <a:r>
              <a:rPr lang="en-US" altLang="zh-CN" dirty="0"/>
              <a:t>MAC</a:t>
            </a:r>
            <a:r>
              <a:rPr lang="zh-CN" altLang="en-US" dirty="0"/>
              <a:t>的构造方法常常使用分组密码的</a:t>
            </a:r>
            <a:r>
              <a:rPr lang="en-US" altLang="zh-CN" dirty="0"/>
              <a:t>CBC</a:t>
            </a:r>
            <a:r>
              <a:rPr lang="zh-CN" altLang="en-US" dirty="0"/>
              <a:t>模式，</a:t>
            </a:r>
            <a:r>
              <a:rPr lang="en-US" altLang="zh-CN" dirty="0"/>
              <a:t>MAC</a:t>
            </a:r>
            <a:r>
              <a:rPr lang="zh-CN" altLang="en-US" dirty="0"/>
              <a:t>值是</a:t>
            </a:r>
            <a:r>
              <a:rPr lang="en-US" altLang="zh-CN" dirty="0"/>
              <a:t>IV||Cn</a:t>
            </a:r>
            <a:endParaRPr lang="en-US" altLang="zh-CN" dirty="0"/>
          </a:p>
          <a:p>
            <a:endParaRPr lang="en-US" altLang="zh-CN" dirty="0"/>
          </a:p>
          <a:p>
            <a:r>
              <a:rPr lang="zh-CN" altLang="en-US" dirty="0"/>
              <a:t>近年来构造方法主要基于密码哈希函数来构造</a:t>
            </a:r>
            <a:r>
              <a:rPr lang="en-US" altLang="zh-CN" dirty="0"/>
              <a:t>MAC</a:t>
            </a:r>
            <a:r>
              <a:rPr lang="zh-CN" altLang="en-US" dirty="0"/>
              <a:t>。理由如下：</a:t>
            </a:r>
            <a:endParaRPr lang="en-US" altLang="zh-CN" dirty="0"/>
          </a:p>
          <a:p>
            <a:pPr marL="228600" indent="-228600">
              <a:buAutoNum type="arabicPeriod"/>
            </a:pPr>
            <a:r>
              <a:rPr lang="zh-CN" altLang="en-US" dirty="0"/>
              <a:t>哈希函数的软件实现快于分组密码的软件实现；</a:t>
            </a:r>
            <a:endParaRPr lang="en-US" altLang="zh-CN" dirty="0"/>
          </a:p>
          <a:p>
            <a:pPr marL="228600" indent="-228600">
              <a:buAutoNum type="arabicPeriod"/>
            </a:pPr>
            <a:r>
              <a:rPr lang="zh-CN" altLang="en-US" dirty="0"/>
              <a:t>哈希函数的库代码来源广泛；</a:t>
            </a:r>
            <a:endParaRPr lang="en-US" altLang="zh-CN" dirty="0"/>
          </a:p>
          <a:p>
            <a:pPr marL="228600" indent="-228600">
              <a:buAutoNum type="arabicPeriod"/>
            </a:pPr>
            <a:r>
              <a:rPr lang="zh-CN" altLang="en-US" dirty="0"/>
              <a:t>哈希函数没有出口限制，而分组密码使用于</a:t>
            </a:r>
            <a:r>
              <a:rPr lang="en-US" altLang="zh-CN" dirty="0"/>
              <a:t>MAC</a:t>
            </a:r>
            <a:r>
              <a:rPr lang="zh-CN" altLang="en-US" dirty="0"/>
              <a:t>也有出口限制。</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HMAC</a:t>
            </a:r>
            <a:r>
              <a:rPr lang="zh-CN" altLang="en-US" dirty="0"/>
              <a:t>算法是实际中使用最多的方案</a:t>
            </a:r>
            <a:endParaRPr lang="en-US" altLang="zh-CN" dirty="0"/>
          </a:p>
          <a:p>
            <a:endParaRPr lang="en-US" altLang="zh-CN" dirty="0"/>
          </a:p>
          <a:p>
            <a:r>
              <a:rPr lang="zh-CN" altLang="en-US" dirty="0"/>
              <a:t>哈希函数并不是为用于</a:t>
            </a:r>
            <a:r>
              <a:rPr lang="en-US" altLang="zh-CN" dirty="0"/>
              <a:t>MAC</a:t>
            </a:r>
            <a:r>
              <a:rPr lang="zh-CN" altLang="en-US" dirty="0"/>
              <a:t>而设计的，由于哈希函数不使用密钥，因此不能直接用于</a:t>
            </a:r>
            <a:r>
              <a:rPr lang="en-US" altLang="zh-CN" dirty="0"/>
              <a:t>MAC</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a:t>
            </a:r>
            <a:r>
              <a:rPr lang="en-US" altLang="zh-CN" dirty="0"/>
              <a:t>1</a:t>
            </a:r>
            <a:r>
              <a:rPr lang="zh-CN" altLang="en-US" dirty="0"/>
              <a:t>）（</a:t>
            </a:r>
            <a:r>
              <a:rPr lang="en-US" altLang="zh-CN" dirty="0"/>
              <a:t>2</a:t>
            </a:r>
            <a:r>
              <a:rPr lang="zh-CN" altLang="en-US" dirty="0"/>
              <a:t>）两个要求是</a:t>
            </a:r>
            <a:r>
              <a:rPr lang="en-US" altLang="zh-CN" dirty="0"/>
              <a:t>HMAC</a:t>
            </a:r>
            <a:r>
              <a:rPr lang="zh-CN" altLang="en-US" dirty="0"/>
              <a:t>被公众普遍接受的主要原因。这两个要求是将哈希函数当作一个黑盒使用，</a:t>
            </a:r>
            <a:endParaRPr lang="en-US" altLang="zh-CN" dirty="0"/>
          </a:p>
          <a:p>
            <a:r>
              <a:rPr lang="zh-CN" altLang="en-US" dirty="0"/>
              <a:t>其好处是哈希函数模块化，容易实现和更新。哈希函数可作为</a:t>
            </a:r>
            <a:r>
              <a:rPr lang="en-US" altLang="zh-CN" dirty="0"/>
              <a:t>HMAC</a:t>
            </a:r>
            <a:r>
              <a:rPr lang="zh-CN" altLang="en-US" dirty="0"/>
              <a:t>的一个模块，</a:t>
            </a:r>
            <a:r>
              <a:rPr lang="en-US" altLang="zh-CN" dirty="0"/>
              <a:t>HMAC</a:t>
            </a:r>
            <a:r>
              <a:rPr lang="zh-CN" altLang="en-US" dirty="0"/>
              <a:t>代码中很大一块</a:t>
            </a:r>
            <a:endParaRPr lang="en-US" altLang="zh-CN" dirty="0"/>
          </a:p>
          <a:p>
            <a:r>
              <a:rPr lang="zh-CN" altLang="en-US" dirty="0"/>
              <a:t>就可事先准备好，无须修改就可使用；而且如果</a:t>
            </a:r>
            <a:r>
              <a:rPr lang="en-US" altLang="zh-CN" dirty="0"/>
              <a:t>HMAC</a:t>
            </a:r>
            <a:r>
              <a:rPr lang="zh-CN" altLang="en-US" dirty="0"/>
              <a:t>的要求使用更快或更安全的哈希函数，则只需用</a:t>
            </a:r>
            <a:endParaRPr lang="en-US" altLang="zh-CN" dirty="0"/>
          </a:p>
          <a:p>
            <a:r>
              <a:rPr lang="zh-CN" altLang="en-US" dirty="0"/>
              <a:t>新模块代替旧模块。最后一条设计要求则是保证</a:t>
            </a:r>
            <a:r>
              <a:rPr lang="en-US" altLang="zh-CN" dirty="0"/>
              <a:t>HMAC</a:t>
            </a:r>
            <a:r>
              <a:rPr lang="zh-CN" altLang="en-US" dirty="0"/>
              <a:t>的安全强度易于分析和确认。</a:t>
            </a:r>
            <a:r>
              <a:rPr lang="en-US" altLang="zh-CN" dirty="0"/>
              <a:t>HMAC</a:t>
            </a:r>
            <a:r>
              <a:rPr lang="zh-CN" altLang="en-US" dirty="0"/>
              <a:t>在其嵌入的散列</a:t>
            </a:r>
            <a:endParaRPr lang="en-US" altLang="zh-CN" dirty="0"/>
          </a:p>
          <a:p>
            <a:r>
              <a:rPr lang="zh-CN" altLang="en-US" dirty="0"/>
              <a:t>函数具有合理密码强度的假设下，可证明是安全的。</a:t>
            </a:r>
            <a:endParaRPr lang="en-US" altLang="zh-CN"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Ipad</a:t>
            </a:r>
            <a:r>
              <a:rPr lang="zh-CN" altLang="en-US" dirty="0"/>
              <a:t>为</a:t>
            </a:r>
            <a:r>
              <a:rPr lang="en-US" altLang="zh-CN" dirty="0"/>
              <a:t>b/8</a:t>
            </a:r>
            <a:r>
              <a:rPr lang="zh-CN" altLang="en-US" dirty="0"/>
              <a:t>个</a:t>
            </a:r>
            <a:r>
              <a:rPr lang="en-US" altLang="zh-CN" dirty="0"/>
              <a:t>00110110</a:t>
            </a:r>
            <a:r>
              <a:rPr lang="zh-CN" altLang="en-US" dirty="0"/>
              <a:t>；</a:t>
            </a:r>
            <a:endParaRPr lang="en-US" altLang="zh-CN" dirty="0"/>
          </a:p>
          <a:p>
            <a:r>
              <a:rPr lang="en-US" altLang="zh-CN" dirty="0" err="1"/>
              <a:t>Opad</a:t>
            </a:r>
            <a:r>
              <a:rPr lang="zh-CN" altLang="en-US" dirty="0"/>
              <a:t>为</a:t>
            </a:r>
            <a:r>
              <a:rPr lang="en-US" altLang="zh-CN" dirty="0"/>
              <a:t>b/8</a:t>
            </a:r>
            <a:r>
              <a:rPr lang="zh-CN" altLang="en-US" dirty="0"/>
              <a:t>个</a:t>
            </a:r>
            <a:r>
              <a:rPr lang="en-US" altLang="zh-CN" dirty="0"/>
              <a:t>01011010</a:t>
            </a:r>
            <a:endParaRPr lang="en-US" altLang="zh-CN" dirty="0"/>
          </a:p>
          <a:p>
            <a:endParaRPr lang="en-US" altLang="zh-CN" dirty="0"/>
          </a:p>
          <a:p>
            <a:r>
              <a:rPr lang="zh-CN" altLang="en-US" dirty="0"/>
              <a:t>注意，</a:t>
            </a:r>
            <a:r>
              <a:rPr lang="en-US" altLang="zh-CN" dirty="0"/>
              <a:t>K+</a:t>
            </a:r>
            <a:r>
              <a:rPr lang="zh-CN" altLang="en-US" dirty="0"/>
              <a:t>与</a:t>
            </a:r>
            <a:r>
              <a:rPr lang="en-US" altLang="zh-CN" dirty="0" err="1"/>
              <a:t>ipad</a:t>
            </a:r>
            <a:r>
              <a:rPr lang="zh-CN" altLang="en-US" dirty="0"/>
              <a:t>逐比特异或和与</a:t>
            </a:r>
            <a:r>
              <a:rPr lang="en-US" altLang="zh-CN" dirty="0" err="1"/>
              <a:t>opad</a:t>
            </a:r>
            <a:r>
              <a:rPr lang="zh-CN" altLang="en-US" dirty="0"/>
              <a:t>逐比特异或其结果是将</a:t>
            </a:r>
            <a:r>
              <a:rPr lang="en-US" altLang="zh-CN" dirty="0"/>
              <a:t>K</a:t>
            </a:r>
            <a:r>
              <a:rPr lang="zh-CN" altLang="en-US" dirty="0"/>
              <a:t>中的一半比特取反，但两次取反的比特的位置不同，</a:t>
            </a:r>
            <a:endParaRPr lang="en-US" altLang="zh-CN" dirty="0"/>
          </a:p>
          <a:p>
            <a:r>
              <a:rPr lang="zh-CN" altLang="en-US" dirty="0"/>
              <a:t>而</a:t>
            </a:r>
            <a:r>
              <a:rPr lang="en-US" altLang="zh-CN" dirty="0"/>
              <a:t>Si</a:t>
            </a:r>
            <a:r>
              <a:rPr lang="zh-CN" altLang="en-US" dirty="0"/>
              <a:t>和</a:t>
            </a:r>
            <a:r>
              <a:rPr lang="en-US" altLang="zh-CN" dirty="0"/>
              <a:t>So</a:t>
            </a:r>
            <a:r>
              <a:rPr lang="zh-CN" altLang="en-US" dirty="0"/>
              <a:t>通过哈希函数中压缩函数的处理，则相对于以伪随机方式从</a:t>
            </a:r>
            <a:r>
              <a:rPr lang="en-US" altLang="zh-CN" dirty="0"/>
              <a:t>K</a:t>
            </a:r>
            <a:r>
              <a:rPr lang="zh-CN" altLang="en-US" dirty="0"/>
              <a:t>产生两个密钥。</a:t>
            </a:r>
            <a:endParaRPr lang="en-US" altLang="zh-CN" dirty="0"/>
          </a:p>
          <a:p>
            <a:endParaRPr lang="en-US" altLang="zh-CN" dirty="0"/>
          </a:p>
          <a:p>
            <a:r>
              <a:rPr lang="zh-CN" altLang="en-US" dirty="0"/>
              <a:t>第二个哈希函数，实际上只相当于两次压缩函数，所以在实现的时候，可以将它视为两次压缩函数。</a:t>
            </a:r>
            <a:endParaRPr lang="en-US" altLang="zh-CN"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其中，</a:t>
            </a:r>
            <a:r>
              <a:rPr lang="en-US" altLang="zh-CN" dirty="0"/>
              <a:t>f</a:t>
            </a:r>
            <a:r>
              <a:rPr lang="zh-CN" altLang="en-US" dirty="0"/>
              <a:t>（</a:t>
            </a:r>
            <a:r>
              <a:rPr lang="en-US" altLang="zh-CN" dirty="0"/>
              <a:t>cv, block</a:t>
            </a:r>
            <a:r>
              <a:rPr lang="zh-CN" altLang="en-US" dirty="0"/>
              <a:t>）是哈希函数中的压缩函数，其输入是</a:t>
            </a:r>
            <a:r>
              <a:rPr lang="en-US" altLang="zh-CN" dirty="0"/>
              <a:t>n</a:t>
            </a:r>
            <a:r>
              <a:rPr lang="zh-CN" altLang="en-US" dirty="0"/>
              <a:t>比特的链接变量和</a:t>
            </a:r>
            <a:r>
              <a:rPr lang="en-US" altLang="zh-CN" dirty="0"/>
              <a:t>b</a:t>
            </a:r>
            <a:r>
              <a:rPr lang="zh-CN" altLang="en-US" dirty="0"/>
              <a:t>比特的分组，输出时</a:t>
            </a:r>
            <a:r>
              <a:rPr lang="en-US" altLang="zh-CN" dirty="0"/>
              <a:t>n</a:t>
            </a:r>
            <a:r>
              <a:rPr lang="zh-CN" altLang="en-US" dirty="0"/>
              <a:t>比特的链接变量。</a:t>
            </a:r>
            <a:endParaRPr lang="en-US" altLang="zh-CN" dirty="0"/>
          </a:p>
          <a:p>
            <a:r>
              <a:rPr lang="zh-CN" altLang="en-US" dirty="0"/>
              <a:t>这两个量的预先计算只需在每次更改密钥时才被进行。事实上这两个预先计算的量用于作为哈希函数的初值</a:t>
            </a:r>
            <a:r>
              <a:rPr lang="en-US" altLang="zh-CN" dirty="0"/>
              <a:t>IV</a:t>
            </a:r>
            <a:r>
              <a:rPr lang="zh-CN" altLang="en-US" dirty="0"/>
              <a:t>。</a:t>
            </a:r>
            <a:endParaRPr lang="en-US" altLang="zh-CN" dirty="0"/>
          </a:p>
          <a:p>
            <a:endParaRPr lang="en-US" altLang="zh-CN" dirty="0"/>
          </a:p>
          <a:p>
            <a:r>
              <a:rPr lang="zh-CN" altLang="en-US" dirty="0"/>
              <a:t>虚线以左为预计算。</a:t>
            </a:r>
            <a:endParaRPr lang="en-US" altLang="zh-CN"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7D741FD-327D-4D19-B08D-EA4E955258B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260099" name="Rectangle 2"/>
          <p:cNvSpPr>
            <a:spLocks noGrp="1" noRot="1" noChangeAspect="1" noChangeArrowheads="1" noTextEdit="1"/>
          </p:cNvSpPr>
          <p:nvPr>
            <p:ph type="sldImg"/>
          </p:nvPr>
        </p:nvSpPr>
        <p:spPr/>
      </p:sp>
      <p:sp>
        <p:nvSpPr>
          <p:cNvPr id="260100" name="Rectangle 3"/>
          <p:cNvSpPr>
            <a:spLocks noGrp="1" noChangeArrowheads="1"/>
          </p:cNvSpPr>
          <p:nvPr>
            <p:ph type="body" idx="1"/>
          </p:nvPr>
        </p:nvSpPr>
        <p:spPr>
          <a:noFill/>
        </p:spPr>
        <p:txBody>
          <a:bodyPr/>
          <a:lstStyle/>
          <a:p>
            <a:pPr eaLnBrk="1" hangingPunct="1"/>
            <a:endParaRPr lang="zh-CN" altLang="zh-CN">
              <a:solidFill>
                <a:srgbClr val="FFFF00"/>
              </a:solidFill>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5C7D58A0-B775-4AC5-B2CA-1523C966DE4C}"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”的</a:t>
            </a:r>
            <a:r>
              <a:rPr lang="en-US" altLang="zh-CN" dirty="0">
                <a:latin typeface="Arial" panose="020B0604020202020204" pitchFamily="34" charset="0"/>
              </a:rPr>
              <a:t>ASCII</a:t>
            </a:r>
            <a:r>
              <a:rPr lang="zh-CN" altLang="en-US" dirty="0">
                <a:latin typeface="Arial" panose="020B0604020202020204" pitchFamily="34" charset="0"/>
              </a:rPr>
              <a:t>码为</a:t>
            </a:r>
            <a:r>
              <a:rPr lang="en-US" altLang="zh-CN" dirty="0">
                <a:latin typeface="Arial" panose="020B0604020202020204" pitchFamily="34" charset="0"/>
              </a:rPr>
              <a:t>10</a:t>
            </a:r>
            <a:r>
              <a:rPr lang="zh-CN" altLang="en-US" dirty="0">
                <a:latin typeface="Arial" panose="020B0604020202020204" pitchFamily="34" charset="0"/>
              </a:rPr>
              <a:t>进制“</a:t>
            </a:r>
            <a:r>
              <a:rPr lang="en-US" altLang="zh-CN" dirty="0">
                <a:latin typeface="Arial" panose="020B0604020202020204" pitchFamily="34" charset="0"/>
              </a:rPr>
              <a:t>97</a:t>
            </a:r>
            <a:r>
              <a:rPr lang="zh-CN" altLang="en-US" dirty="0">
                <a:latin typeface="Arial" panose="020B0604020202020204" pitchFamily="34" charset="0"/>
              </a:rPr>
              <a:t>”，用二进制表示为</a:t>
            </a:r>
            <a:r>
              <a:rPr lang="en-US" altLang="zh-CN" dirty="0">
                <a:latin typeface="Arial" panose="020B0604020202020204" pitchFamily="34" charset="0"/>
              </a:rPr>
              <a:t>01100001</a:t>
            </a:r>
            <a:r>
              <a:rPr lang="zh-CN" altLang="en-US" dirty="0">
                <a:latin typeface="Arial" panose="020B0604020202020204" pitchFamily="34" charset="0"/>
              </a:rPr>
              <a:t>，后面依次表示。</a:t>
            </a:r>
            <a:endParaRPr lang="zh-CN"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哈希函数的概念，哈希，散列，。。。</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雪崩效应：输入改变</a:t>
            </a:r>
            <a:r>
              <a:rPr lang="en-US" altLang="zh-CN" dirty="0">
                <a:latin typeface="Arial" panose="020B0604020202020204" pitchFamily="34" charset="0"/>
              </a:rPr>
              <a:t>1bit</a:t>
            </a:r>
            <a:r>
              <a:rPr lang="zh-CN" altLang="en-US" dirty="0">
                <a:latin typeface="Arial" panose="020B0604020202020204" pitchFamily="34" charset="0"/>
              </a:rPr>
              <a:t>，输出至少有一半的</a:t>
            </a:r>
            <a:r>
              <a:rPr lang="en-US" altLang="zh-CN" dirty="0">
                <a:latin typeface="Arial" panose="020B0604020202020204" pitchFamily="34" charset="0"/>
              </a:rPr>
              <a:t>bit</a:t>
            </a:r>
            <a:r>
              <a:rPr lang="zh-CN" altLang="en-US" dirty="0">
                <a:latin typeface="Arial" panose="020B0604020202020204" pitchFamily="34" charset="0"/>
              </a:rPr>
              <a:t>改变。</a:t>
            </a:r>
            <a:endParaRPr lang="zh-CN"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rPr>
              <a:t>|h|</a:t>
            </a:r>
            <a:r>
              <a:rPr lang="zh-CN" altLang="en-US" dirty="0">
                <a:latin typeface="Arial" panose="020B0604020202020204" pitchFamily="34" charset="0"/>
              </a:rPr>
              <a:t>表示哈希函数输出值的比特长度</a:t>
            </a:r>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抗原象性，也即单向性</a:t>
            </a:r>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抗弱碰撞性使得敌手无法在已知某个消息时，找到与该消息具有相同散列值的另一消息。</a:t>
            </a:r>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pic>
        <p:nvPicPr>
          <p:cNvPr id="208898" name="Picture 2" descr="F:\教学\通信安全理论与技术（8）\备课\ppt上课母版材料\图片1--封面.png"/>
          <p:cNvPicPr>
            <a:picLocks noChangeAspect="1" noChangeArrowheads="1"/>
          </p:cNvPicPr>
          <p:nvPr userDrawn="1"/>
        </p:nvPicPr>
        <p:blipFill>
          <a:blip r:embed="rId2"/>
          <a:srcRect/>
          <a:stretch>
            <a:fillRect/>
          </a:stretch>
        </p:blipFill>
        <p:spPr bwMode="auto">
          <a:xfrm>
            <a:off x="-4763" y="1070022"/>
            <a:ext cx="9155113" cy="5791200"/>
          </a:xfrm>
          <a:prstGeom prst="rect">
            <a:avLst/>
          </a:prstGeom>
          <a:noFill/>
        </p:spPr>
      </p:pic>
      <p:sp>
        <p:nvSpPr>
          <p:cNvPr id="27" name="TextBox 26"/>
          <p:cNvSpPr txBox="1"/>
          <p:nvPr userDrawn="1"/>
        </p:nvSpPr>
        <p:spPr>
          <a:xfrm>
            <a:off x="3403584" y="2224071"/>
            <a:ext cx="5038795" cy="830997"/>
          </a:xfrm>
          <a:prstGeom prst="rect">
            <a:avLst/>
          </a:prstGeom>
          <a:noFill/>
        </p:spPr>
        <p:txBody>
          <a:bodyPr wrap="square" rtlCol="0">
            <a:spAutoFit/>
          </a:bodyPr>
          <a:lstStyle/>
          <a:p>
            <a:r>
              <a:rPr lang="zh-CN" altLang="en-US" sz="4800" u="none" dirty="0">
                <a:solidFill>
                  <a:srgbClr val="008000"/>
                </a:solidFill>
                <a:latin typeface="方正大黑简体" pitchFamily="65" charset="-122"/>
                <a:ea typeface="方正大黑简体" pitchFamily="65" charset="-122"/>
              </a:rPr>
              <a:t>第八讲  哈希函数</a:t>
            </a:r>
            <a:endParaRPr lang="zh-CN" altLang="en-US" sz="4800" u="none" dirty="0">
              <a:solidFill>
                <a:srgbClr val="008000"/>
              </a:solidFill>
              <a:latin typeface="方正大黑简体" pitchFamily="65" charset="-122"/>
              <a:ea typeface="方正大黑简体" pitchFamily="65"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MD5杂凑函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MD5</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6" name="矩形 5"/>
          <p:cNvSpPr/>
          <p:nvPr userDrawn="1"/>
        </p:nvSpPr>
        <p:spPr>
          <a:xfrm>
            <a:off x="7099990" y="220578"/>
            <a:ext cx="2036135"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（一）算法概况</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8" name="TextBox 7"/>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MD5</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9" name="矩形 8"/>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7099990" y="220578"/>
            <a:ext cx="2036135"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MD5</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835495" y="220578"/>
            <a:ext cx="230063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（三）算法安全性</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MD5</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三、SM3杂凑函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SM3</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6" name="矩形 5"/>
          <p:cNvSpPr/>
          <p:nvPr userDrawn="1"/>
        </p:nvSpPr>
        <p:spPr>
          <a:xfrm>
            <a:off x="7099990" y="220578"/>
            <a:ext cx="2036135"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（一）算法概况</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SM3</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9" name="矩形 8"/>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7099990" y="220578"/>
            <a:ext cx="2036135"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SM3</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5776929" y="220578"/>
            <a:ext cx="3358612"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（三）算法设计原则和特点</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SM3</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6835495" y="220578"/>
            <a:ext cx="230063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（四）算法安全性</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SM3</a:t>
            </a:r>
            <a:r>
              <a:rPr lang="zh-CN" altLang="en-US" u="none" dirty="0">
                <a:solidFill>
                  <a:srgbClr val="008000"/>
                </a:solidFill>
                <a:latin typeface="方正大黑简体" pitchFamily="65" charset="-122"/>
                <a:ea typeface="方正大黑简体" pitchFamily="65" charset="-122"/>
              </a:rPr>
              <a:t>哈希函数</a:t>
            </a: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四、HMAC">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TextBox 7"/>
          <p:cNvSpPr txBox="1"/>
          <p:nvPr userDrawn="1"/>
        </p:nvSpPr>
        <p:spPr>
          <a:xfrm>
            <a:off x="1103264" y="179343"/>
            <a:ext cx="5075307"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u="none" dirty="0">
                <a:solidFill>
                  <a:srgbClr val="008000"/>
                </a:solidFill>
                <a:latin typeface="方正大黑简体" pitchFamily="65" charset="-122"/>
                <a:ea typeface="方正大黑简体" pitchFamily="65" charset="-122"/>
              </a:rPr>
              <a:t>四、消息认证码与</a:t>
            </a:r>
            <a:r>
              <a:rPr lang="en-US" altLang="zh-CN" u="none" dirty="0">
                <a:solidFill>
                  <a:srgbClr val="008000"/>
                </a:solidFill>
                <a:latin typeface="方正大黑简体" pitchFamily="65" charset="-122"/>
                <a:ea typeface="方正大黑简体" pitchFamily="65" charset="-122"/>
              </a:rPr>
              <a:t>HMAC</a:t>
            </a:r>
            <a:r>
              <a:rPr lang="zh-CN" altLang="en-US" u="none" dirty="0">
                <a:solidFill>
                  <a:srgbClr val="008000"/>
                </a:solidFill>
                <a:latin typeface="方正大黑简体" pitchFamily="65" charset="-122"/>
                <a:ea typeface="方正大黑简体" pitchFamily="65" charset="-122"/>
              </a:rPr>
              <a:t>算法</a:t>
            </a:r>
            <a:endParaRPr lang="zh-CN" altLang="en-US" u="none" dirty="0">
              <a:solidFill>
                <a:srgbClr val="008000"/>
              </a:solidFill>
              <a:latin typeface="方正大黑简体" pitchFamily="65" charset="-122"/>
              <a:ea typeface="方正大黑简体" pitchFamily="65"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2271681" y="179343"/>
            <a:ext cx="4600638" cy="523220"/>
          </a:xfrm>
          <a:prstGeom prst="rect">
            <a:avLst/>
          </a:prstGeom>
          <a:noFill/>
        </p:spPr>
        <p:txBody>
          <a:bodyPr wrap="square" rtlCol="0">
            <a:spAutoFit/>
          </a:bodyPr>
          <a:lstStyle/>
          <a:p>
            <a:pPr algn="ctr"/>
            <a:r>
              <a:rPr lang="zh-CN" altLang="en-US" u="none" dirty="0">
                <a:solidFill>
                  <a:srgbClr val="008000"/>
                </a:solidFill>
                <a:latin typeface="方正大黑简体" pitchFamily="65" charset="-122"/>
                <a:ea typeface="方正大黑简体" pitchFamily="65" charset="-122"/>
              </a:rPr>
              <a:t>回顾</a:t>
            </a:r>
            <a:endParaRPr lang="zh-CN" altLang="en-US" u="none" dirty="0">
              <a:solidFill>
                <a:srgbClr val="008000"/>
              </a:solidFill>
              <a:latin typeface="方正大黑简体" pitchFamily="65" charset="-122"/>
              <a:ea typeface="方正大黑简体" pitchFamily="65" charset="-122"/>
            </a:endParaRPr>
          </a:p>
        </p:txBody>
      </p:sp>
      <p:sp>
        <p:nvSpPr>
          <p:cNvPr id="5"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6835495" y="220578"/>
            <a:ext cx="230063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（一）消息认证码</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4" y="179343"/>
            <a:ext cx="5075307"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u="none" dirty="0">
                <a:solidFill>
                  <a:srgbClr val="008000"/>
                </a:solidFill>
                <a:latin typeface="方正大黑简体" pitchFamily="65" charset="-122"/>
                <a:ea typeface="方正大黑简体" pitchFamily="65" charset="-122"/>
              </a:rPr>
              <a:t>四、消息认证码与</a:t>
            </a:r>
            <a:r>
              <a:rPr lang="en-US" altLang="zh-CN" u="none" dirty="0">
                <a:solidFill>
                  <a:srgbClr val="008000"/>
                </a:solidFill>
                <a:latin typeface="方正大黑简体" pitchFamily="65" charset="-122"/>
                <a:ea typeface="方正大黑简体" pitchFamily="65" charset="-122"/>
              </a:rPr>
              <a:t>HMAC</a:t>
            </a:r>
            <a:r>
              <a:rPr lang="zh-CN" altLang="en-US" u="none" dirty="0">
                <a:solidFill>
                  <a:srgbClr val="008000"/>
                </a:solidFill>
                <a:latin typeface="方正大黑简体" pitchFamily="65" charset="-122"/>
                <a:ea typeface="方正大黑简体" pitchFamily="65" charset="-122"/>
              </a:rPr>
              <a:t>算法</a:t>
            </a:r>
            <a:endParaRPr lang="zh-CN" altLang="en-US" u="none" dirty="0">
              <a:solidFill>
                <a:srgbClr val="008000"/>
              </a:solidFill>
              <a:latin typeface="方正大黑简体" pitchFamily="65" charset="-122"/>
              <a:ea typeface="方正大黑简体" pitchFamily="65"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6817862" y="220578"/>
            <a:ext cx="2318263"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HMAC</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算法</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8" name="TextBox 7"/>
          <p:cNvSpPr txBox="1"/>
          <p:nvPr userDrawn="1"/>
        </p:nvSpPr>
        <p:spPr>
          <a:xfrm>
            <a:off x="1103264" y="179343"/>
            <a:ext cx="5075307"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u="none" dirty="0">
                <a:solidFill>
                  <a:srgbClr val="008000"/>
                </a:solidFill>
                <a:latin typeface="方正大黑简体" pitchFamily="65" charset="-122"/>
                <a:ea typeface="方正大黑简体" pitchFamily="65" charset="-122"/>
              </a:rPr>
              <a:t>四、消息认证码与</a:t>
            </a:r>
            <a:r>
              <a:rPr lang="en-US" altLang="zh-CN" u="none" dirty="0">
                <a:solidFill>
                  <a:srgbClr val="008000"/>
                </a:solidFill>
                <a:latin typeface="方正大黑简体" pitchFamily="65" charset="-122"/>
                <a:ea typeface="方正大黑简体" pitchFamily="65" charset="-122"/>
              </a:rPr>
              <a:t>HMAC</a:t>
            </a:r>
            <a:r>
              <a:rPr lang="zh-CN" altLang="en-US" u="none" dirty="0">
                <a:solidFill>
                  <a:srgbClr val="008000"/>
                </a:solidFill>
                <a:latin typeface="方正大黑简体" pitchFamily="65" charset="-122"/>
                <a:ea typeface="方正大黑简体" pitchFamily="65" charset="-122"/>
              </a:rPr>
              <a:t>算法</a:t>
            </a:r>
            <a:endParaRPr lang="zh-CN" altLang="en-US" u="none" dirty="0">
              <a:solidFill>
                <a:srgbClr val="008000"/>
              </a:solidFill>
              <a:latin typeface="方正大黑简体" pitchFamily="65" charset="-122"/>
              <a:ea typeface="方正大黑简体" pitchFamily="65"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5495385" y="220578"/>
            <a:ext cx="364074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HMAC</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算法的设计要求</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4" y="179343"/>
            <a:ext cx="5075307"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HMAC</a:t>
            </a:r>
            <a:r>
              <a:rPr lang="zh-CN" altLang="en-US" u="none" dirty="0">
                <a:solidFill>
                  <a:srgbClr val="008000"/>
                </a:solidFill>
                <a:latin typeface="方正大黑简体" pitchFamily="65" charset="-122"/>
                <a:ea typeface="方正大黑简体" pitchFamily="65" charset="-122"/>
              </a:rPr>
              <a:t>算法</a:t>
            </a:r>
            <a:endParaRPr lang="zh-CN" altLang="en-US" u="none" dirty="0">
              <a:solidFill>
                <a:srgbClr val="008000"/>
              </a:solidFill>
              <a:latin typeface="方正大黑简体" pitchFamily="65" charset="-122"/>
              <a:ea typeface="方正大黑简体" pitchFamily="65"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4">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5495385" y="220578"/>
            <a:ext cx="364074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（四）</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HMAC</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算法的算法描述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4" y="179343"/>
            <a:ext cx="5075307"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HMAC</a:t>
            </a:r>
            <a:r>
              <a:rPr lang="zh-CN" altLang="en-US" u="none" dirty="0">
                <a:solidFill>
                  <a:srgbClr val="008000"/>
                </a:solidFill>
                <a:latin typeface="方正大黑简体" pitchFamily="65" charset="-122"/>
                <a:ea typeface="方正大黑简体" pitchFamily="65" charset="-122"/>
              </a:rPr>
              <a:t>算法</a:t>
            </a:r>
            <a:endParaRPr lang="zh-CN" altLang="en-US" u="none" dirty="0">
              <a:solidFill>
                <a:srgbClr val="008000"/>
              </a:solidFill>
              <a:latin typeface="方正大黑简体" pitchFamily="65" charset="-122"/>
              <a:ea typeface="方正大黑简体" pitchFamily="65"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小结</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思考题</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2271681" y="179343"/>
            <a:ext cx="4600638" cy="523220"/>
          </a:xfrm>
          <a:prstGeom prst="rect">
            <a:avLst/>
          </a:prstGeom>
          <a:noFill/>
        </p:spPr>
        <p:txBody>
          <a:bodyPr wrap="square" rtlCol="0">
            <a:spAutoFit/>
          </a:bodyPr>
          <a:lstStyle/>
          <a:p>
            <a:pPr algn="ctr"/>
            <a:r>
              <a:rPr lang="zh-CN" altLang="en-US" u="none" dirty="0">
                <a:solidFill>
                  <a:srgbClr val="008000"/>
                </a:solidFill>
                <a:latin typeface="方正大黑简体" pitchFamily="65" charset="-122"/>
                <a:ea typeface="方正大黑简体" pitchFamily="65" charset="-122"/>
              </a:rPr>
              <a:t>第八讲  哈希函数</a:t>
            </a:r>
            <a:endParaRPr lang="zh-CN" altLang="en-US" u="none" dirty="0">
              <a:solidFill>
                <a:srgbClr val="008000"/>
              </a:solidFill>
              <a:latin typeface="方正大黑简体" pitchFamily="65" charset="-122"/>
              <a:ea typeface="方正大黑简体" pitchFamily="65" charset="-122"/>
            </a:endParaRPr>
          </a:p>
        </p:txBody>
      </p:sp>
      <p:sp>
        <p:nvSpPr>
          <p:cNvPr id="5"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一、序列密码概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buClr>
                <a:srgbClr val="FF0000"/>
              </a:buClr>
              <a:buFont typeface="Wingdings" panose="05000000000000000000" pitchFamily="2" charset="2"/>
              <a:buChar char="u"/>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5776929" y="220578"/>
            <a:ext cx="3358612"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（一）哈希函数概念和特点</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580215" y="220578"/>
            <a:ext cx="2565126"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（二）哈希函数性质</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5776929" y="220578"/>
            <a:ext cx="3358612"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（三）迭代型哈希函数结构</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570999" y="220578"/>
            <a:ext cx="2565126"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（四）哈希函数应用</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324624" y="220578"/>
            <a:ext cx="2829621"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（五）哈希函数安全性</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一、哈希函数概述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6.png"/><Relationship Id="rId27" Type="http://schemas.openxmlformats.org/officeDocument/2006/relationships/image" Target="../media/image5.png"/><Relationship Id="rId26" Type="http://schemas.openxmlformats.org/officeDocument/2006/relationships/image" Target="../media/image4.pn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0186" name="Rectangle 42"/>
          <p:cNvSpPr>
            <a:spLocks noGrp="1" noChangeArrowheads="1"/>
          </p:cNvSpPr>
          <p:nvPr>
            <p:ph type="title"/>
          </p:nvPr>
        </p:nvSpPr>
        <p:spPr bwMode="auto">
          <a:xfrm>
            <a:off x="457200" y="431800"/>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390187" name="Rectangle 43"/>
          <p:cNvSpPr>
            <a:spLocks noGrp="1" noChangeArrowheads="1"/>
          </p:cNvSpPr>
          <p:nvPr>
            <p:ph type="body" idx="1"/>
          </p:nvPr>
        </p:nvSpPr>
        <p:spPr bwMode="auto">
          <a:xfrm>
            <a:off x="457200" y="1600200"/>
            <a:ext cx="8229600" cy="5040313"/>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txStyles>
    <p:titleStyle>
      <a:lvl1pPr algn="ctr" rtl="0" eaLnBrk="0" fontAlgn="base" hangingPunct="0">
        <a:spcBef>
          <a:spcPct val="0"/>
        </a:spcBef>
        <a:spcAft>
          <a:spcPct val="0"/>
        </a:spcAft>
        <a:defRPr sz="4400" b="1">
          <a:solidFill>
            <a:schemeClr val="accent4">
              <a:lumMod val="10000"/>
            </a:schemeClr>
          </a:solidFill>
          <a:effectLst/>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20000"/>
        </a:lnSpc>
        <a:spcBef>
          <a:spcPts val="600"/>
        </a:spcBef>
        <a:spcAft>
          <a:spcPct val="0"/>
        </a:spcAft>
        <a:buClr>
          <a:schemeClr val="hlink"/>
        </a:buClr>
        <a:buSzPct val="90000"/>
        <a:buFont typeface="Wingdings" panose="05000000000000000000" pitchFamily="2" charset="2"/>
        <a:buBlip>
          <a:blip r:embed="rId26"/>
        </a:buBlip>
        <a:defRPr sz="3200" b="1">
          <a:solidFill>
            <a:schemeClr val="accent4">
              <a:lumMod val="10000"/>
            </a:schemeClr>
          </a:solidFill>
          <a:effectLst/>
          <a:latin typeface="黑体" panose="02010609060101010101" pitchFamily="49" charset="-122"/>
          <a:ea typeface="黑体" panose="02010609060101010101" pitchFamily="49" charset="-122"/>
          <a:cs typeface="+mn-cs"/>
        </a:defRPr>
      </a:lvl1pPr>
      <a:lvl2pPr marL="742950" indent="-285750" algn="l" rtl="0" eaLnBrk="0" fontAlgn="base" hangingPunct="0">
        <a:lnSpc>
          <a:spcPct val="120000"/>
        </a:lnSpc>
        <a:spcBef>
          <a:spcPts val="600"/>
        </a:spcBef>
        <a:spcAft>
          <a:spcPct val="0"/>
        </a:spcAft>
        <a:buClr>
          <a:srgbClr val="00FF00"/>
        </a:buClr>
        <a:buFont typeface="Wingdings" panose="05000000000000000000" pitchFamily="2" charset="2"/>
        <a:buChar char="l"/>
        <a:defRPr sz="2800" b="1">
          <a:solidFill>
            <a:schemeClr val="accent4">
              <a:lumMod val="10000"/>
            </a:schemeClr>
          </a:solidFill>
          <a:effectLst/>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ct val="0"/>
        </a:spcAft>
        <a:buClr>
          <a:schemeClr val="accent2"/>
        </a:buClr>
        <a:buSzPct val="90000"/>
        <a:buFont typeface="Wingdings" panose="05000000000000000000" pitchFamily="2" charset="2"/>
        <a:buBlip>
          <a:blip r:embed="rId27"/>
        </a:buBlip>
        <a:defRPr sz="2400" b="1">
          <a:solidFill>
            <a:schemeClr val="accent4">
              <a:lumMod val="10000"/>
            </a:schemeClr>
          </a:solidFill>
          <a:effectLst/>
          <a:latin typeface="华文中宋" panose="02010600040101010101" pitchFamily="2" charset="-122"/>
          <a:ea typeface="华文中宋" panose="02010600040101010101" pitchFamily="2" charset="-122"/>
        </a:defRPr>
      </a:lvl3pPr>
      <a:lvl4pPr marL="1600200" indent="-228600" algn="l" rtl="0" eaLnBrk="0" fontAlgn="base" hangingPunct="0">
        <a:lnSpc>
          <a:spcPct val="120000"/>
        </a:lnSpc>
        <a:spcBef>
          <a:spcPts val="600"/>
        </a:spcBef>
        <a:spcAft>
          <a:spcPct val="0"/>
        </a:spcAft>
        <a:buFont typeface="Wingdings" panose="05000000000000000000" pitchFamily="2" charset="2"/>
        <a:buChar char="Ø"/>
        <a:defRPr sz="2000" b="1">
          <a:solidFill>
            <a:schemeClr val="accent4">
              <a:lumMod val="10000"/>
            </a:schemeClr>
          </a:solidFill>
          <a:effectLst/>
          <a:latin typeface="华文中宋" panose="02010600040101010101" pitchFamily="2" charset="-122"/>
          <a:ea typeface="华文中宋" panose="02010600040101010101" pitchFamily="2" charset="-122"/>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28"/>
        </a:buBlip>
        <a:defRPr sz="2000" b="1">
          <a:solidFill>
            <a:schemeClr val="accent4">
              <a:lumMod val="10000"/>
            </a:schemeClr>
          </a:solidFill>
          <a:effectLst/>
          <a:latin typeface="华文中宋" panose="02010600040101010101" pitchFamily="2" charset="-122"/>
          <a:ea typeface="华文中宋" panose="02010600040101010101" pitchFamily="2" charset="-122"/>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28"/>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28"/>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28"/>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28"/>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9.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vmlDrawing" Target="../drawings/vmlDrawing3.vml"/><Relationship Id="rId6" Type="http://schemas.openxmlformats.org/officeDocument/2006/relationships/slideLayout" Target="../slideLayouts/slideLayout9.xml"/><Relationship Id="rId5" Type="http://schemas.openxmlformats.org/officeDocument/2006/relationships/themeOverride" Target="../theme/themeOverride1.xml"/><Relationship Id="rId4" Type="http://schemas.openxmlformats.org/officeDocument/2006/relationships/image" Target="../media/image15.wmf"/><Relationship Id="rId3" Type="http://schemas.openxmlformats.org/officeDocument/2006/relationships/oleObject" Target="../embeddings/oleObject4.bin"/><Relationship Id="rId2" Type="http://schemas.openxmlformats.org/officeDocument/2006/relationships/image" Target="../media/image14.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6.wmf"/></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19.emf"/><Relationship Id="rId2" Type="http://schemas.openxmlformats.org/officeDocument/2006/relationships/oleObject" Target="../embeddings/oleObject5.bin"/><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vmlDrawing" Target="../drawings/vmlDrawing5.vml"/><Relationship Id="rId4" Type="http://schemas.openxmlformats.org/officeDocument/2006/relationships/slideLayout" Target="../slideLayouts/slideLayout12.xml"/><Relationship Id="rId3" Type="http://schemas.openxmlformats.org/officeDocument/2006/relationships/image" Target="../media/image20.emf"/><Relationship Id="rId2" Type="http://schemas.openxmlformats.org/officeDocument/2006/relationships/oleObject" Target="../embeddings/oleObject6.bin"/><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22.emf"/><Relationship Id="rId1"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image" Target="../media/image2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vmlDrawing" Target="../drawings/vmlDrawing8.vml"/><Relationship Id="rId5" Type="http://schemas.openxmlformats.org/officeDocument/2006/relationships/slideLayout" Target="../slideLayouts/slideLayout16.xml"/><Relationship Id="rId4" Type="http://schemas.openxmlformats.org/officeDocument/2006/relationships/image" Target="../media/image25.wmf"/><Relationship Id="rId3" Type="http://schemas.openxmlformats.org/officeDocument/2006/relationships/oleObject" Target="../embeddings/oleObject10.bin"/><Relationship Id="rId2" Type="http://schemas.openxmlformats.org/officeDocument/2006/relationships/image" Target="../media/image24.w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6.xml"/><Relationship Id="rId4" Type="http://schemas.openxmlformats.org/officeDocument/2006/relationships/image" Target="../media/image27.wmf"/><Relationship Id="rId3" Type="http://schemas.openxmlformats.org/officeDocument/2006/relationships/oleObject" Target="../embeddings/oleObject12.bin"/><Relationship Id="rId2" Type="http://schemas.openxmlformats.org/officeDocument/2006/relationships/image" Target="../media/image26.wmf"/><Relationship Id="rId1" Type="http://schemas.openxmlformats.org/officeDocument/2006/relationships/oleObject" Target="../embeddings/oleObject1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image" Target="../media/image28.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image" Target="../media/image29.jpe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vmlDrawing" Target="../drawings/vmlDrawing10.vml"/><Relationship Id="rId4" Type="http://schemas.openxmlformats.org/officeDocument/2006/relationships/slideLayout" Target="../slideLayouts/slideLayout16.xml"/><Relationship Id="rId3" Type="http://schemas.openxmlformats.org/officeDocument/2006/relationships/image" Target="../media/image29.jpeg"/><Relationship Id="rId2" Type="http://schemas.openxmlformats.org/officeDocument/2006/relationships/image" Target="../media/image30.emf"/><Relationship Id="rId1"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9.jpeg"/></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6.xml"/><Relationship Id="rId4" Type="http://schemas.openxmlformats.org/officeDocument/2006/relationships/image" Target="../media/image32.wmf"/><Relationship Id="rId3" Type="http://schemas.openxmlformats.org/officeDocument/2006/relationships/oleObject" Target="../embeddings/oleObject15.bin"/><Relationship Id="rId2" Type="http://schemas.openxmlformats.org/officeDocument/2006/relationships/image" Target="../media/image31.wmf"/><Relationship Id="rId1"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vmlDrawing" Target="../drawings/vmlDrawing12.vml"/><Relationship Id="rId4" Type="http://schemas.openxmlformats.org/officeDocument/2006/relationships/slideLayout" Target="../slideLayouts/slideLayout21.xml"/><Relationship Id="rId3" Type="http://schemas.openxmlformats.org/officeDocument/2006/relationships/image" Target="../media/image34.emf"/><Relationship Id="rId2" Type="http://schemas.openxmlformats.org/officeDocument/2006/relationships/oleObject" Target="../embeddings/oleObject16.bin"/><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1.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1.xml"/><Relationship Id="rId2" Type="http://schemas.openxmlformats.org/officeDocument/2006/relationships/image" Target="../media/image3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4.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13.vml"/><Relationship Id="rId3" Type="http://schemas.openxmlformats.org/officeDocument/2006/relationships/slideLayout" Target="../slideLayouts/slideLayout25.xml"/><Relationship Id="rId2" Type="http://schemas.openxmlformats.org/officeDocument/2006/relationships/image" Target="../media/image38.wmf"/><Relationship Id="rId1"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082" name="Picture 2"/>
          <p:cNvPicPr>
            <a:picLocks noChangeAspect="1" noChangeArrowheads="1"/>
          </p:cNvPicPr>
          <p:nvPr/>
        </p:nvPicPr>
        <p:blipFill>
          <a:blip r:embed="rId1"/>
          <a:srcRect/>
          <a:stretch>
            <a:fillRect/>
          </a:stretch>
        </p:blipFill>
        <p:spPr bwMode="auto">
          <a:xfrm>
            <a:off x="957213" y="1566837"/>
            <a:ext cx="7156548" cy="439437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10082"/>
                                        </p:tgtEl>
                                        <p:attrNameLst>
                                          <p:attrName>style.visibility</p:attrName>
                                        </p:attrNameLst>
                                      </p:cBhvr>
                                      <p:to>
                                        <p:strVal val="visible"/>
                                      </p:to>
                                    </p:set>
                                    <p:animEffect transition="in" filter="dissolve">
                                      <p:cBhvr>
                                        <p:cTn id="7" dur="500"/>
                                        <p:tgtEl>
                                          <p:spTgt spid="1710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3. </a:t>
            </a:r>
            <a:r>
              <a:rPr lang="zh-CN" altLang="en-US" sz="3200" dirty="0">
                <a:solidFill>
                  <a:srgbClr val="FF0000"/>
                </a:solidFill>
              </a:rPr>
              <a:t>抗原像攻击</a:t>
            </a:r>
            <a:endParaRPr lang="en-US" altLang="zh-CN" sz="3200" dirty="0">
              <a:solidFill>
                <a:srgbClr val="FF0000"/>
              </a:solidFill>
            </a:endParaRPr>
          </a:p>
          <a:p>
            <a:pPr marL="0" lvl="1" indent="0">
              <a:buClr>
                <a:schemeClr val="hlink"/>
              </a:buClr>
              <a:buSzPct val="90000"/>
              <a:buNone/>
            </a:pPr>
            <a:r>
              <a:rPr lang="en-US" altLang="zh-CN" sz="3200" dirty="0"/>
              <a:t>        </a:t>
            </a:r>
            <a:r>
              <a:rPr lang="zh-CN" altLang="en-US" dirty="0"/>
              <a:t>已知一个哈希值</a:t>
            </a:r>
            <a:r>
              <a:rPr lang="en-US" altLang="zh-CN" i="1" dirty="0"/>
              <a:t>h</a:t>
            </a:r>
            <a:r>
              <a:rPr lang="zh-CN" altLang="en-US" dirty="0"/>
              <a:t>，找一个输入串</a:t>
            </a:r>
            <a:r>
              <a:rPr lang="en-US" altLang="zh-CN" i="1" dirty="0"/>
              <a:t>x</a:t>
            </a:r>
            <a:r>
              <a:rPr lang="zh-CN" altLang="en-US" dirty="0"/>
              <a:t>，使得</a:t>
            </a:r>
            <a:endParaRPr lang="en-US" altLang="zh-CN" dirty="0"/>
          </a:p>
          <a:p>
            <a:pPr marL="0" lvl="1" indent="0">
              <a:buClr>
                <a:schemeClr val="hlink"/>
              </a:buClr>
              <a:buSzPct val="90000"/>
              <a:buNone/>
            </a:pPr>
            <a:r>
              <a:rPr lang="en-US" altLang="zh-CN" i="1" dirty="0"/>
              <a:t>h</a:t>
            </a:r>
            <a:r>
              <a:rPr lang="en-US" altLang="zh-CN" dirty="0"/>
              <a:t> = </a:t>
            </a:r>
            <a:r>
              <a:rPr lang="en-US" altLang="zh-CN" i="1" dirty="0"/>
              <a:t>h</a:t>
            </a:r>
            <a:r>
              <a:rPr lang="en-US" altLang="zh-CN" dirty="0"/>
              <a:t>(</a:t>
            </a:r>
            <a:r>
              <a:rPr lang="en-US" altLang="zh-CN" i="1" dirty="0"/>
              <a:t>x</a:t>
            </a:r>
            <a:r>
              <a:rPr lang="en-US" altLang="zh-CN" dirty="0"/>
              <a:t>)</a:t>
            </a:r>
            <a:r>
              <a:rPr lang="zh-CN" altLang="en-US" dirty="0"/>
              <a:t>，是不可行的。</a:t>
            </a:r>
            <a:endParaRPr lang="en-US" altLang="zh-CN" dirty="0"/>
          </a:p>
          <a:p>
            <a:pPr lvl="1">
              <a:buNone/>
            </a:pPr>
            <a:endParaRPr lang="zh-CN" altLang="en-US" dirty="0"/>
          </a:p>
          <a:p>
            <a:pPr lvl="1">
              <a:buSzTx/>
            </a:pPr>
            <a:endParaRPr lang="en-US" altLang="zh-CN" dirty="0"/>
          </a:p>
          <a:p>
            <a:pPr lvl="1">
              <a:buSzTx/>
              <a:buNone/>
            </a:pPr>
            <a:endParaRPr lang="zh-CN" altLang="en-US" dirty="0"/>
          </a:p>
        </p:txBody>
      </p:sp>
      <p:sp>
        <p:nvSpPr>
          <p:cNvPr id="4" name="下箭头 3"/>
          <p:cNvSpPr/>
          <p:nvPr/>
        </p:nvSpPr>
        <p:spPr bwMode="auto">
          <a:xfrm>
            <a:off x="3841740" y="3879763"/>
            <a:ext cx="365130" cy="550962"/>
          </a:xfrm>
          <a:prstGeom prst="downArrow">
            <a:avLst/>
          </a:prstGeom>
          <a:solidFill>
            <a:srgbClr val="639500"/>
          </a:solidFill>
        </p:spPr>
        <p:txBody>
          <a:bodyPr wrap="square" rtlCol="0">
            <a:spAutoFit/>
          </a:bodyPr>
          <a:lstStyle/>
          <a:p>
            <a:pPr algn="ctr"/>
            <a:endParaRPr lang="zh-CN" altLang="en-US" sz="2400" u="none">
              <a:latin typeface="黑体" panose="02010609060101010101" pitchFamily="49" charset="-122"/>
              <a:ea typeface="黑体" panose="02010609060101010101" pitchFamily="49" charset="-122"/>
            </a:endParaRPr>
          </a:p>
        </p:txBody>
      </p:sp>
      <p:sp>
        <p:nvSpPr>
          <p:cNvPr id="5" name="流程图: 手动操作 4"/>
          <p:cNvSpPr/>
          <p:nvPr/>
        </p:nvSpPr>
        <p:spPr bwMode="auto">
          <a:xfrm>
            <a:off x="2746349" y="4427820"/>
            <a:ext cx="3103605" cy="830997"/>
          </a:xfrm>
          <a:prstGeom prst="flowChartManualOperation">
            <a:avLst/>
          </a:prstGeom>
          <a:solidFill>
            <a:srgbClr val="639500"/>
          </a:solidFill>
        </p:spPr>
        <p:txBody>
          <a:bodyPr wrap="square" rtlCol="0">
            <a:spAutoFit/>
          </a:bodyPr>
          <a:lstStyle/>
          <a:p>
            <a:pPr algn="ctr"/>
            <a:r>
              <a:rPr lang="zh-CN" altLang="en-US" sz="2400" u="none" dirty="0">
                <a:latin typeface="黑体" panose="02010609060101010101" pitchFamily="49" charset="-122"/>
                <a:ea typeface="黑体" panose="02010609060101010101" pitchFamily="49" charset="-122"/>
              </a:rPr>
              <a:t>单向散列</a:t>
            </a:r>
            <a:endParaRPr lang="en-US" altLang="zh-CN" sz="2400" u="none" dirty="0">
              <a:latin typeface="黑体" panose="02010609060101010101" pitchFamily="49" charset="-122"/>
              <a:ea typeface="黑体" panose="02010609060101010101" pitchFamily="49" charset="-122"/>
            </a:endParaRPr>
          </a:p>
          <a:p>
            <a:pPr algn="ctr"/>
            <a:r>
              <a:rPr lang="zh-CN" altLang="en-US" sz="2400" u="none" dirty="0">
                <a:latin typeface="黑体" panose="02010609060101010101" pitchFamily="49" charset="-122"/>
                <a:ea typeface="黑体" panose="02010609060101010101" pitchFamily="49" charset="-122"/>
              </a:rPr>
              <a:t>函数</a:t>
            </a:r>
            <a:r>
              <a:rPr lang="en-US" altLang="zh-CN" sz="2400" i="1" u="none" dirty="0">
                <a:ea typeface="黑体" panose="02010609060101010101" pitchFamily="49" charset="-122"/>
              </a:rPr>
              <a:t>h</a:t>
            </a:r>
            <a:endParaRPr lang="zh-CN" altLang="en-US" sz="2400" i="1" u="none" dirty="0">
              <a:ea typeface="黑体" panose="02010609060101010101" pitchFamily="49" charset="-122"/>
            </a:endParaRPr>
          </a:p>
        </p:txBody>
      </p:sp>
      <p:sp>
        <p:nvSpPr>
          <p:cNvPr id="6" name="下箭头 5"/>
          <p:cNvSpPr/>
          <p:nvPr/>
        </p:nvSpPr>
        <p:spPr bwMode="auto">
          <a:xfrm>
            <a:off x="3841740" y="5247915"/>
            <a:ext cx="365130" cy="550962"/>
          </a:xfrm>
          <a:prstGeom prst="downArrow">
            <a:avLst/>
          </a:prstGeom>
          <a:solidFill>
            <a:srgbClr val="639500"/>
          </a:solidFill>
        </p:spPr>
        <p:txBody>
          <a:bodyPr wrap="square" rtlCol="0">
            <a:spAutoFit/>
          </a:bodyPr>
          <a:lstStyle/>
          <a:p>
            <a:pPr algn="ctr"/>
            <a:endParaRPr lang="zh-CN" altLang="en-US" sz="2400" u="none" dirty="0">
              <a:latin typeface="黑体" panose="02010609060101010101" pitchFamily="49" charset="-122"/>
              <a:ea typeface="黑体" panose="02010609060101010101" pitchFamily="49" charset="-122"/>
            </a:endParaRPr>
          </a:p>
        </p:txBody>
      </p:sp>
      <p:sp>
        <p:nvSpPr>
          <p:cNvPr id="7" name="TextBox 6"/>
          <p:cNvSpPr txBox="1"/>
          <p:nvPr/>
        </p:nvSpPr>
        <p:spPr>
          <a:xfrm>
            <a:off x="2819375" y="5806049"/>
            <a:ext cx="4491099" cy="461665"/>
          </a:xfrm>
          <a:prstGeom prst="rect">
            <a:avLst/>
          </a:prstGeom>
          <a:solidFill>
            <a:srgbClr val="639500"/>
          </a:solidFill>
        </p:spPr>
        <p:txBody>
          <a:bodyPr wrap="square" rtlCol="0">
            <a:spAutoFit/>
          </a:bodyPr>
          <a:lstStyle/>
          <a:p>
            <a:pPr algn="ctr"/>
            <a:r>
              <a:rPr lang="zh-CN" altLang="en-US" sz="2400" u="none" dirty="0">
                <a:latin typeface="黑体" panose="02010609060101010101" pitchFamily="49" charset="-122"/>
                <a:ea typeface="黑体" panose="02010609060101010101" pitchFamily="49" charset="-122"/>
              </a:rPr>
              <a:t>散列值</a:t>
            </a:r>
            <a:r>
              <a:rPr lang="en-US" altLang="zh-CN" sz="2400" i="1" u="none" dirty="0">
                <a:ea typeface="黑体" panose="02010609060101010101" pitchFamily="49" charset="-122"/>
              </a:rPr>
              <a:t>y</a:t>
            </a:r>
            <a:r>
              <a:rPr lang="en-US" altLang="zh-CN" sz="2400" u="none" dirty="0">
                <a:ea typeface="黑体" panose="02010609060101010101" pitchFamily="49" charset="-122"/>
              </a:rPr>
              <a:t>=</a:t>
            </a:r>
            <a:r>
              <a:rPr lang="en-US" altLang="zh-CN" sz="2400" i="1" u="none" dirty="0">
                <a:ea typeface="黑体" panose="02010609060101010101" pitchFamily="49" charset="-122"/>
              </a:rPr>
              <a:t>h</a:t>
            </a:r>
            <a:r>
              <a:rPr lang="en-US" altLang="zh-CN" sz="2400" u="none" dirty="0">
                <a:ea typeface="黑体" panose="02010609060101010101" pitchFamily="49" charset="-122"/>
              </a:rPr>
              <a:t>(</a:t>
            </a:r>
            <a:r>
              <a:rPr lang="en-US" altLang="zh-CN" sz="2400" i="1" u="none" dirty="0">
                <a:ea typeface="黑体" panose="02010609060101010101" pitchFamily="49" charset="-122"/>
              </a:rPr>
              <a:t>x</a:t>
            </a:r>
            <a:r>
              <a:rPr lang="en-US" altLang="zh-CN" sz="2400" u="none" dirty="0">
                <a:ea typeface="黑体" panose="02010609060101010101" pitchFamily="49" charset="-122"/>
              </a:rPr>
              <a:t>)</a:t>
            </a:r>
            <a:endParaRPr lang="zh-CN" altLang="en-US" sz="2400" u="none" dirty="0">
              <a:ea typeface="黑体" panose="02010609060101010101" pitchFamily="49" charset="-122"/>
            </a:endParaRPr>
          </a:p>
        </p:txBody>
      </p:sp>
      <p:sp>
        <p:nvSpPr>
          <p:cNvPr id="8" name="下箭头 7"/>
          <p:cNvSpPr/>
          <p:nvPr/>
        </p:nvSpPr>
        <p:spPr bwMode="auto">
          <a:xfrm rot="10800000">
            <a:off x="6397650" y="5247914"/>
            <a:ext cx="365130" cy="550962"/>
          </a:xfrm>
          <a:prstGeom prst="downArrow">
            <a:avLst/>
          </a:prstGeom>
          <a:solidFill>
            <a:srgbClr val="639500"/>
          </a:solidFill>
        </p:spPr>
        <p:txBody>
          <a:bodyPr wrap="square" rtlCol="0">
            <a:spAutoFit/>
          </a:bodyPr>
          <a:lstStyle/>
          <a:p>
            <a:pPr algn="ctr"/>
            <a:endParaRPr lang="zh-CN" altLang="en-US" sz="2400" u="none">
              <a:latin typeface="黑体" panose="02010609060101010101" pitchFamily="49" charset="-122"/>
              <a:ea typeface="黑体" panose="02010609060101010101" pitchFamily="49" charset="-122"/>
            </a:endParaRPr>
          </a:p>
        </p:txBody>
      </p:sp>
      <p:sp>
        <p:nvSpPr>
          <p:cNvPr id="9" name="乘号 8"/>
          <p:cNvSpPr/>
          <p:nvPr/>
        </p:nvSpPr>
        <p:spPr bwMode="auto">
          <a:xfrm>
            <a:off x="6264188" y="4566597"/>
            <a:ext cx="584208" cy="584208"/>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0" name="TextBox 9"/>
          <p:cNvSpPr txBox="1"/>
          <p:nvPr/>
        </p:nvSpPr>
        <p:spPr>
          <a:xfrm>
            <a:off x="6980841" y="4202504"/>
            <a:ext cx="1515595" cy="1200329"/>
          </a:xfrm>
          <a:prstGeom prst="rect">
            <a:avLst/>
          </a:prstGeom>
          <a:noFill/>
        </p:spPr>
        <p:txBody>
          <a:bodyPr wrap="square" rtlCol="0">
            <a:spAutoFit/>
          </a:bodyPr>
          <a:lstStyle/>
          <a:p>
            <a:pPr algn="ctr"/>
            <a:r>
              <a:rPr lang="zh-CN" altLang="en-US" sz="2400" u="none" dirty="0">
                <a:solidFill>
                  <a:schemeClr val="accent4">
                    <a:lumMod val="10000"/>
                  </a:schemeClr>
                </a:solidFill>
                <a:latin typeface="黑体" panose="02010609060101010101" pitchFamily="49" charset="-122"/>
                <a:ea typeface="黑体" panose="02010609060101010101" pitchFamily="49" charset="-122"/>
              </a:rPr>
              <a:t>根据散列值无法计算出消息</a:t>
            </a:r>
            <a:endParaRPr lang="zh-CN" altLang="en-US" sz="2400" u="none" dirty="0">
              <a:solidFill>
                <a:schemeClr val="accent4">
                  <a:lumMod val="10000"/>
                </a:schemeClr>
              </a:solidFill>
              <a:ea typeface="黑体" panose="02010609060101010101" pitchFamily="49" charset="-122"/>
            </a:endParaRPr>
          </a:p>
        </p:txBody>
      </p:sp>
      <p:sp>
        <p:nvSpPr>
          <p:cNvPr id="11" name="TextBox 10"/>
          <p:cNvSpPr txBox="1"/>
          <p:nvPr/>
        </p:nvSpPr>
        <p:spPr>
          <a:xfrm>
            <a:off x="912693" y="4147979"/>
            <a:ext cx="1643083" cy="1200329"/>
          </a:xfrm>
          <a:prstGeom prst="rect">
            <a:avLst/>
          </a:prstGeom>
          <a:noFill/>
        </p:spPr>
        <p:txBody>
          <a:bodyPr wrap="square" rtlCol="0">
            <a:spAutoFit/>
          </a:bodyPr>
          <a:lstStyle/>
          <a:p>
            <a:pPr algn="ctr"/>
            <a:r>
              <a:rPr lang="zh-CN" altLang="en-US" sz="2400" u="none" dirty="0">
                <a:solidFill>
                  <a:schemeClr val="accent4">
                    <a:lumMod val="10000"/>
                  </a:schemeClr>
                </a:solidFill>
                <a:latin typeface="黑体" panose="02010609060101010101" pitchFamily="49" charset="-122"/>
                <a:ea typeface="黑体" panose="02010609060101010101" pitchFamily="49" charset="-122"/>
              </a:rPr>
              <a:t>根据消息容易计算出散列值</a:t>
            </a:r>
            <a:endParaRPr lang="zh-CN" altLang="en-US" sz="2400" u="none" dirty="0">
              <a:solidFill>
                <a:schemeClr val="accent4">
                  <a:lumMod val="10000"/>
                </a:schemeClr>
              </a:solidFill>
              <a:ea typeface="黑体" panose="02010609060101010101" pitchFamily="49" charset="-122"/>
            </a:endParaRPr>
          </a:p>
        </p:txBody>
      </p:sp>
      <p:sp>
        <p:nvSpPr>
          <p:cNvPr id="12" name="TextBox 6"/>
          <p:cNvSpPr txBox="1"/>
          <p:nvPr/>
        </p:nvSpPr>
        <p:spPr>
          <a:xfrm>
            <a:off x="2746349" y="3429000"/>
            <a:ext cx="4491099" cy="461665"/>
          </a:xfrm>
          <a:prstGeom prst="rect">
            <a:avLst/>
          </a:prstGeom>
          <a:solidFill>
            <a:srgbClr val="639500"/>
          </a:solidFill>
        </p:spPr>
        <p:txBody>
          <a:bodyPr wrap="square" rtlCol="0">
            <a:spAutoFit/>
          </a:bodyPr>
          <a:lstStyle/>
          <a:p>
            <a:pPr algn="ctr"/>
            <a:r>
              <a:rPr lang="zh-CN" altLang="en-US" sz="2400" u="none" dirty="0">
                <a:latin typeface="黑体" panose="02010609060101010101" pitchFamily="49" charset="-122"/>
                <a:ea typeface="黑体" panose="02010609060101010101" pitchFamily="49" charset="-122"/>
              </a:rPr>
              <a:t>消息</a:t>
            </a:r>
            <a:r>
              <a:rPr lang="en-US" altLang="zh-CN" sz="2400" i="1" u="none" dirty="0">
                <a:ea typeface="黑体" panose="02010609060101010101" pitchFamily="49" charset="-122"/>
              </a:rPr>
              <a:t>x</a:t>
            </a:r>
            <a:endParaRPr lang="zh-CN" altLang="en-US" sz="2400" i="1" u="none"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323528" y="1052736"/>
            <a:ext cx="8363272" cy="4824000"/>
          </a:xfrm>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抗弱碰撞攻击（抗第二原像攻击）</a:t>
            </a:r>
            <a:endParaRPr lang="en-US" altLang="zh-CN" sz="3200" dirty="0">
              <a:solidFill>
                <a:srgbClr val="FF0000"/>
              </a:solidFill>
            </a:endParaRPr>
          </a:p>
          <a:p>
            <a:pPr marL="0" lvl="1" indent="0">
              <a:buNone/>
            </a:pPr>
            <a:r>
              <a:rPr lang="zh-CN" altLang="en-US" sz="2000" dirty="0" smtClean="0"/>
              <a:t>已知</a:t>
            </a:r>
            <a:r>
              <a:rPr lang="en-US" altLang="zh-CN" sz="2000" i="1" dirty="0"/>
              <a:t>x</a:t>
            </a:r>
            <a:r>
              <a:rPr lang="zh-CN" altLang="en-US" sz="2000" dirty="0"/>
              <a:t>，找出另一个</a:t>
            </a:r>
            <a:r>
              <a:rPr lang="en-US" sz="2000" i="1" dirty="0"/>
              <a:t>x</a:t>
            </a:r>
            <a:r>
              <a:rPr lang="en-US" sz="2000" dirty="0"/>
              <a:t>́≠</a:t>
            </a:r>
            <a:r>
              <a:rPr lang="en-US" altLang="zh-CN" sz="2000" i="1" dirty="0"/>
              <a:t>x</a:t>
            </a:r>
            <a:r>
              <a:rPr lang="zh-CN" altLang="en-US" sz="2000" dirty="0"/>
              <a:t>，使得</a:t>
            </a:r>
            <a:r>
              <a:rPr lang="en-US" altLang="zh-CN" sz="2000" i="1" dirty="0"/>
              <a:t>h</a:t>
            </a:r>
            <a:r>
              <a:rPr lang="en-US" altLang="zh-CN" sz="2000" dirty="0"/>
              <a:t>(</a:t>
            </a:r>
            <a:r>
              <a:rPr lang="en-US" sz="2000" i="1" dirty="0"/>
              <a:t>x</a:t>
            </a:r>
            <a:r>
              <a:rPr lang="en-US" sz="2000" dirty="0"/>
              <a:t>́</a:t>
            </a:r>
            <a:r>
              <a:rPr lang="en-US" altLang="zh-CN" sz="2000" dirty="0"/>
              <a:t>)=</a:t>
            </a:r>
            <a:r>
              <a:rPr lang="en-US" altLang="zh-CN" sz="2000" i="1" dirty="0"/>
              <a:t>h</a:t>
            </a:r>
            <a:r>
              <a:rPr lang="en-US" altLang="zh-CN" sz="2000" dirty="0"/>
              <a:t>(</a:t>
            </a:r>
            <a:r>
              <a:rPr lang="en-US" altLang="zh-CN" sz="2000" i="1" dirty="0"/>
              <a:t>x</a:t>
            </a:r>
            <a:r>
              <a:rPr lang="en-US" altLang="zh-CN" sz="2000" dirty="0"/>
              <a:t>)</a:t>
            </a:r>
            <a:r>
              <a:rPr lang="zh-CN" altLang="en-US" sz="2000" dirty="0"/>
              <a:t>在计算上是不可行的</a:t>
            </a:r>
            <a:r>
              <a:rPr lang="zh-CN" altLang="en-US" sz="2000" dirty="0" smtClean="0"/>
              <a:t>。</a:t>
            </a:r>
            <a:endParaRPr lang="en-US" altLang="zh-CN" sz="2000" dirty="0" smtClean="0"/>
          </a:p>
          <a:p>
            <a:pPr marL="0" lvl="1" indent="0">
              <a:buNone/>
            </a:pPr>
            <a:r>
              <a:rPr lang="zh-CN" altLang="en-US" sz="2000" dirty="0" smtClean="0"/>
              <a:t>敌手</a:t>
            </a:r>
            <a:r>
              <a:rPr lang="zh-CN" altLang="en-US" sz="2000" dirty="0"/>
              <a:t>无法在已知某个消息时，找到与该消息具有相同散列值的另一消息。</a:t>
            </a:r>
            <a:endParaRPr lang="zh-CN" altLang="en-US" sz="2000" dirty="0"/>
          </a:p>
          <a:p>
            <a:pPr marL="0" lvl="1" indent="0">
              <a:buNone/>
            </a:pPr>
            <a:endParaRPr lang="en-US" altLang="zh-CN" dirty="0"/>
          </a:p>
          <a:p>
            <a:pPr lvl="1">
              <a:buNone/>
            </a:pPr>
            <a:endParaRPr lang="zh-CN" altLang="en-US" dirty="0"/>
          </a:p>
          <a:p>
            <a:pPr lvl="1">
              <a:buSzTx/>
            </a:pPr>
            <a:endParaRPr lang="en-US" altLang="zh-CN" dirty="0"/>
          </a:p>
          <a:p>
            <a:pPr lvl="1">
              <a:buSzTx/>
              <a:buNone/>
            </a:pPr>
            <a:endParaRPr lang="zh-CN" altLang="en-US" dirty="0"/>
          </a:p>
        </p:txBody>
      </p:sp>
      <p:sp>
        <p:nvSpPr>
          <p:cNvPr id="3" name="TextBox 2"/>
          <p:cNvSpPr txBox="1"/>
          <p:nvPr/>
        </p:nvSpPr>
        <p:spPr>
          <a:xfrm>
            <a:off x="1139779" y="3277644"/>
            <a:ext cx="2957554" cy="461665"/>
          </a:xfrm>
          <a:prstGeom prst="rect">
            <a:avLst/>
          </a:prstGeom>
          <a:solidFill>
            <a:srgbClr val="639500"/>
          </a:solidFill>
        </p:spPr>
        <p:txBody>
          <a:bodyPr wrap="square" rtlCol="0">
            <a:spAutoFit/>
          </a:bodyPr>
          <a:lstStyle>
            <a:defPPr>
              <a:defRPr lang="zh-CN"/>
            </a:defPPr>
            <a:lvl1pPr algn="ctr">
              <a:defRPr sz="2400" u="none">
                <a:latin typeface="黑体" panose="02010609060101010101" pitchFamily="49" charset="-122"/>
                <a:ea typeface="黑体" panose="02010609060101010101" pitchFamily="49" charset="-122"/>
              </a:defRPr>
            </a:lvl1pPr>
          </a:lstStyle>
          <a:p>
            <a:r>
              <a:rPr lang="zh-CN" altLang="en-US" dirty="0">
                <a:latin typeface="Times New Roman" panose="02020603050405020304" pitchFamily="18" charset="0"/>
              </a:rPr>
              <a:t>已知消息</a:t>
            </a:r>
            <a:r>
              <a:rPr lang="en-US" altLang="zh-CN" i="1" dirty="0">
                <a:latin typeface="Times New Roman" panose="02020603050405020304" pitchFamily="18" charset="0"/>
              </a:rPr>
              <a:t>x</a:t>
            </a:r>
            <a:endParaRPr lang="zh-CN" altLang="en-US" i="1" dirty="0">
              <a:latin typeface="Times New Roman" panose="02020603050405020304" pitchFamily="18" charset="0"/>
            </a:endParaRPr>
          </a:p>
        </p:txBody>
      </p:sp>
      <p:sp>
        <p:nvSpPr>
          <p:cNvPr id="4" name="下箭头 3"/>
          <p:cNvSpPr/>
          <p:nvPr/>
        </p:nvSpPr>
        <p:spPr bwMode="auto">
          <a:xfrm>
            <a:off x="2454247" y="3730995"/>
            <a:ext cx="365130" cy="550962"/>
          </a:xfrm>
          <a:prstGeom prst="downArrow">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5" name="流程图: 手动操作 4"/>
          <p:cNvSpPr/>
          <p:nvPr/>
        </p:nvSpPr>
        <p:spPr bwMode="auto">
          <a:xfrm>
            <a:off x="1066752" y="4284990"/>
            <a:ext cx="3103605" cy="830997"/>
          </a:xfrm>
          <a:prstGeom prst="flowChartManualOperation">
            <a:avLst/>
          </a:prstGeom>
          <a:solidFill>
            <a:srgbClr val="639500"/>
          </a:solidFill>
        </p:spPr>
        <p:txBody>
          <a:bodyPr wrap="square" rtlCol="0">
            <a:spAutoFit/>
          </a:bodyPr>
          <a:lstStyle/>
          <a:p>
            <a:pPr algn="ctr"/>
            <a:r>
              <a:rPr lang="zh-CN" altLang="en-US" sz="2400" u="none" dirty="0">
                <a:ea typeface="黑体" panose="02010609060101010101" pitchFamily="49" charset="-122"/>
              </a:rPr>
              <a:t>单向散列</a:t>
            </a:r>
            <a:endParaRPr lang="en-US" altLang="zh-CN" sz="2400" u="none" dirty="0">
              <a:ea typeface="黑体" panose="02010609060101010101" pitchFamily="49" charset="-122"/>
            </a:endParaRPr>
          </a:p>
          <a:p>
            <a:pPr algn="ctr"/>
            <a:r>
              <a:rPr lang="zh-CN" altLang="en-US" sz="2400" u="none" dirty="0">
                <a:ea typeface="黑体" panose="02010609060101010101" pitchFamily="49" charset="-122"/>
              </a:rPr>
              <a:t>函数</a:t>
            </a:r>
            <a:r>
              <a:rPr lang="en-US" altLang="zh-CN" sz="2400" i="1" u="none" dirty="0">
                <a:ea typeface="黑体" panose="02010609060101010101" pitchFamily="49" charset="-122"/>
              </a:rPr>
              <a:t>h</a:t>
            </a:r>
            <a:endParaRPr lang="zh-CN" altLang="en-US" sz="2400" i="1" u="none" dirty="0">
              <a:ea typeface="黑体" panose="02010609060101010101" pitchFamily="49" charset="-122"/>
            </a:endParaRPr>
          </a:p>
        </p:txBody>
      </p:sp>
      <p:sp>
        <p:nvSpPr>
          <p:cNvPr id="6" name="下箭头 5"/>
          <p:cNvSpPr/>
          <p:nvPr/>
        </p:nvSpPr>
        <p:spPr bwMode="auto">
          <a:xfrm>
            <a:off x="2490760" y="5096559"/>
            <a:ext cx="365130" cy="550962"/>
          </a:xfrm>
          <a:prstGeom prst="downArrow">
            <a:avLst/>
          </a:prstGeom>
          <a:solidFill>
            <a:srgbClr val="639500"/>
          </a:solidFill>
        </p:spPr>
        <p:txBody>
          <a:bodyPr wrap="square" rtlCol="0">
            <a:spAutoFit/>
          </a:bodyPr>
          <a:lstStyle/>
          <a:p>
            <a:pPr algn="ctr"/>
            <a:endParaRPr lang="zh-CN" altLang="en-US" sz="2400" u="none" dirty="0">
              <a:ea typeface="黑体" panose="02010609060101010101" pitchFamily="49" charset="-122"/>
            </a:endParaRPr>
          </a:p>
        </p:txBody>
      </p:sp>
      <p:sp>
        <p:nvSpPr>
          <p:cNvPr id="7" name="TextBox 6"/>
          <p:cNvSpPr txBox="1"/>
          <p:nvPr/>
        </p:nvSpPr>
        <p:spPr>
          <a:xfrm>
            <a:off x="1139779" y="5624199"/>
            <a:ext cx="2994066" cy="461665"/>
          </a:xfrm>
          <a:prstGeom prst="rect">
            <a:avLst/>
          </a:prstGeom>
          <a:solidFill>
            <a:srgbClr val="639500"/>
          </a:solidFill>
        </p:spPr>
        <p:txBody>
          <a:bodyPr wrap="square" rtlCol="0">
            <a:spAutoFit/>
          </a:bodyPr>
          <a:lstStyle>
            <a:defPPr>
              <a:defRPr lang="zh-CN"/>
            </a:defPPr>
            <a:lvl1pPr algn="ctr">
              <a:defRPr sz="2400" u="none">
                <a:latin typeface="黑体" panose="02010609060101010101" pitchFamily="49" charset="-122"/>
                <a:ea typeface="黑体" panose="02010609060101010101" pitchFamily="49" charset="-122"/>
              </a:defRPr>
            </a:lvl1pPr>
          </a:lstStyle>
          <a:p>
            <a:r>
              <a:rPr lang="zh-CN" altLang="en-US" dirty="0">
                <a:latin typeface="Times New Roman" panose="02020603050405020304" pitchFamily="18" charset="0"/>
              </a:rPr>
              <a:t>散列值</a:t>
            </a:r>
            <a:r>
              <a:rPr lang="en-US" altLang="zh-CN" i="1" dirty="0">
                <a:latin typeface="Times New Roman" panose="02020603050405020304" pitchFamily="18" charset="0"/>
              </a:rPr>
              <a:t>y</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12" name="TextBox 11"/>
          <p:cNvSpPr txBox="1"/>
          <p:nvPr/>
        </p:nvSpPr>
        <p:spPr>
          <a:xfrm>
            <a:off x="5411799" y="3289682"/>
            <a:ext cx="3432222" cy="461665"/>
          </a:xfrm>
          <a:prstGeom prst="rect">
            <a:avLst/>
          </a:prstGeom>
          <a:solidFill>
            <a:srgbClr val="639500"/>
          </a:solidFill>
        </p:spPr>
        <p:txBody>
          <a:bodyPr wrap="square" rtlCol="0">
            <a:spAutoFit/>
          </a:bodyPr>
          <a:lstStyle>
            <a:defPPr>
              <a:defRPr lang="zh-CN"/>
            </a:defPPr>
            <a:lvl1pPr algn="ctr">
              <a:defRPr sz="2400" u="none">
                <a:latin typeface="黑体" panose="02010609060101010101" pitchFamily="49" charset="-122"/>
                <a:ea typeface="黑体" panose="02010609060101010101" pitchFamily="49" charset="-122"/>
              </a:defRPr>
            </a:lvl1pPr>
          </a:lstStyle>
          <a:p>
            <a:r>
              <a:rPr lang="zh-CN" altLang="en-US" dirty="0">
                <a:latin typeface="Times New Roman" panose="02020603050405020304" pitchFamily="18" charset="0"/>
              </a:rPr>
              <a:t>寻找另外一个消息</a:t>
            </a:r>
            <a:r>
              <a:rPr lang="en-US" dirty="0">
                <a:latin typeface="Times New Roman" panose="02020603050405020304" pitchFamily="18" charset="0"/>
              </a:rPr>
              <a:t> </a:t>
            </a:r>
            <a:r>
              <a:rPr lang="en-US" i="1" dirty="0">
                <a:latin typeface="Times New Roman" panose="02020603050405020304" pitchFamily="18" charset="0"/>
              </a:rPr>
              <a:t>x</a:t>
            </a:r>
            <a:r>
              <a:rPr 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3" name="下箭头 12"/>
          <p:cNvSpPr/>
          <p:nvPr/>
        </p:nvSpPr>
        <p:spPr bwMode="auto">
          <a:xfrm>
            <a:off x="6908832" y="3743033"/>
            <a:ext cx="365130" cy="550962"/>
          </a:xfrm>
          <a:prstGeom prst="downArrow">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14" name="流程图: 手动操作 13"/>
          <p:cNvSpPr/>
          <p:nvPr/>
        </p:nvSpPr>
        <p:spPr bwMode="auto">
          <a:xfrm>
            <a:off x="5338772" y="4297028"/>
            <a:ext cx="3395710" cy="830997"/>
          </a:xfrm>
          <a:prstGeom prst="flowChartManualOperation">
            <a:avLst/>
          </a:prstGeom>
          <a:solidFill>
            <a:srgbClr val="639500"/>
          </a:solidFill>
        </p:spPr>
        <p:txBody>
          <a:bodyPr wrap="square" rtlCol="0">
            <a:spAutoFit/>
          </a:bodyPr>
          <a:lstStyle/>
          <a:p>
            <a:pPr algn="ctr"/>
            <a:r>
              <a:rPr lang="zh-CN" altLang="en-US" sz="2400" u="none" dirty="0">
                <a:ea typeface="黑体" panose="02010609060101010101" pitchFamily="49" charset="-122"/>
              </a:rPr>
              <a:t>单向散列</a:t>
            </a:r>
            <a:endParaRPr lang="en-US" altLang="zh-CN" sz="2400" u="none" dirty="0">
              <a:ea typeface="黑体" panose="02010609060101010101" pitchFamily="49" charset="-122"/>
            </a:endParaRPr>
          </a:p>
          <a:p>
            <a:pPr algn="ctr"/>
            <a:r>
              <a:rPr lang="zh-CN" altLang="en-US" sz="2400" u="none" dirty="0">
                <a:ea typeface="黑体" panose="02010609060101010101" pitchFamily="49" charset="-122"/>
              </a:rPr>
              <a:t>函数</a:t>
            </a:r>
            <a:r>
              <a:rPr lang="en-US" altLang="zh-CN" sz="2400" i="1" u="none" dirty="0">
                <a:ea typeface="黑体" panose="02010609060101010101" pitchFamily="49" charset="-122"/>
              </a:rPr>
              <a:t>h</a:t>
            </a:r>
            <a:endParaRPr lang="zh-CN" altLang="en-US" sz="2400" i="1" u="none" dirty="0">
              <a:ea typeface="黑体" panose="02010609060101010101" pitchFamily="49" charset="-122"/>
            </a:endParaRPr>
          </a:p>
        </p:txBody>
      </p:sp>
      <p:sp>
        <p:nvSpPr>
          <p:cNvPr id="15" name="下箭头 14"/>
          <p:cNvSpPr/>
          <p:nvPr/>
        </p:nvSpPr>
        <p:spPr bwMode="auto">
          <a:xfrm>
            <a:off x="6908832" y="5108597"/>
            <a:ext cx="365130" cy="550962"/>
          </a:xfrm>
          <a:prstGeom prst="downArrow">
            <a:avLst/>
          </a:prstGeom>
          <a:solidFill>
            <a:srgbClr val="639500"/>
          </a:solidFill>
        </p:spPr>
        <p:txBody>
          <a:bodyPr wrap="square" rtlCol="0">
            <a:spAutoFit/>
          </a:bodyPr>
          <a:lstStyle/>
          <a:p>
            <a:pPr algn="ctr"/>
            <a:endParaRPr lang="zh-CN" altLang="en-US" sz="2400" u="none" dirty="0">
              <a:ea typeface="黑体" panose="02010609060101010101" pitchFamily="49" charset="-122"/>
            </a:endParaRPr>
          </a:p>
        </p:txBody>
      </p:sp>
      <p:sp>
        <p:nvSpPr>
          <p:cNvPr id="16" name="TextBox 15"/>
          <p:cNvSpPr txBox="1"/>
          <p:nvPr/>
        </p:nvSpPr>
        <p:spPr>
          <a:xfrm>
            <a:off x="5411799" y="5636237"/>
            <a:ext cx="3286170" cy="461665"/>
          </a:xfrm>
          <a:prstGeom prst="rect">
            <a:avLst/>
          </a:prstGeom>
          <a:solidFill>
            <a:srgbClr val="639500"/>
          </a:solidFill>
        </p:spPr>
        <p:txBody>
          <a:bodyPr wrap="square" rtlCol="0">
            <a:spAutoFit/>
          </a:bodyPr>
          <a:lstStyle>
            <a:defPPr>
              <a:defRPr lang="zh-CN"/>
            </a:defPPr>
            <a:lvl1pPr algn="ctr">
              <a:defRPr sz="2400" u="none">
                <a:latin typeface="黑体" panose="02010609060101010101" pitchFamily="49" charset="-122"/>
                <a:ea typeface="黑体" panose="02010609060101010101" pitchFamily="49" charset="-122"/>
              </a:defRPr>
            </a:lvl1pPr>
          </a:lstStyle>
          <a:p>
            <a:r>
              <a:rPr lang="zh-CN" altLang="en-US" dirty="0">
                <a:latin typeface="Times New Roman" panose="02020603050405020304" pitchFamily="18" charset="0"/>
              </a:rPr>
              <a:t>散列值</a:t>
            </a:r>
            <a:r>
              <a:rPr lang="en-US" i="1" dirty="0">
                <a:latin typeface="Times New Roman" panose="02020603050405020304" pitchFamily="18" charset="0"/>
              </a:rPr>
              <a:t>y</a:t>
            </a:r>
            <a:r>
              <a:rPr 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i="1" dirty="0">
                <a:latin typeface="Times New Roman" panose="02020603050405020304" pitchFamily="18" charset="0"/>
              </a:rPr>
              <a:t>x</a:t>
            </a:r>
            <a:r>
              <a:rPr lang="en-US" dirty="0">
                <a:latin typeface="Times New Roman" panose="02020603050405020304" pitchFamily="18" charset="0"/>
              </a:rPr>
              <a:t>́</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18" name="等于号 17"/>
          <p:cNvSpPr/>
          <p:nvPr/>
        </p:nvSpPr>
        <p:spPr bwMode="auto">
          <a:xfrm>
            <a:off x="4425948" y="5472555"/>
            <a:ext cx="693747" cy="778669"/>
          </a:xfrm>
          <a:prstGeom prst="mathEqual">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17" name="乘号 16"/>
          <p:cNvSpPr/>
          <p:nvPr/>
        </p:nvSpPr>
        <p:spPr bwMode="auto">
          <a:xfrm>
            <a:off x="4510224" y="5584632"/>
            <a:ext cx="584208" cy="584208"/>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fade">
                                      <p:cBhvr>
                                        <p:cTn id="11" dur="10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animEffect transition="in" filter="fade">
                                      <p:cBhvr>
                                        <p:cTn id="16" dur="1000"/>
                                        <p:tgtEl>
                                          <p:spTgt spid="2263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2" grpId="0" animBg="1"/>
      <p:bldP spid="13" grpId="0" animBg="1"/>
      <p:bldP spid="14" grpId="0" animBg="1"/>
      <p:bldP spid="15" grpId="0" animBg="1"/>
      <p:bldP spid="16" grpId="0" animBg="1"/>
      <p:bldP spid="18"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088740"/>
            <a:ext cx="8229600" cy="4824000"/>
          </a:xfrm>
        </p:spPr>
        <p:txBody>
          <a:bodyPr/>
          <a:lstStyle/>
          <a:p>
            <a:pPr marL="0" lvl="1" indent="0">
              <a:spcAft>
                <a:spcPts val="1800"/>
              </a:spcAft>
              <a:buClr>
                <a:schemeClr val="hlink"/>
              </a:buClr>
              <a:buSzPct val="90000"/>
              <a:buNone/>
            </a:pPr>
            <a:r>
              <a:rPr lang="en-US" altLang="zh-CN" sz="3200" dirty="0">
                <a:solidFill>
                  <a:srgbClr val="FF0000"/>
                </a:solidFill>
              </a:rPr>
              <a:t>5. </a:t>
            </a:r>
            <a:r>
              <a:rPr lang="zh-CN" altLang="en-US" sz="3200" dirty="0">
                <a:solidFill>
                  <a:srgbClr val="FF0000"/>
                </a:solidFill>
              </a:rPr>
              <a:t>抗强碰撞攻击（抗碰撞攻击）</a:t>
            </a:r>
            <a:endParaRPr lang="en-US" altLang="zh-CN" sz="3200" dirty="0">
              <a:solidFill>
                <a:srgbClr val="FF0000"/>
              </a:solidFill>
            </a:endParaRPr>
          </a:p>
          <a:p>
            <a:pPr marL="0" lvl="1" indent="0">
              <a:buNone/>
            </a:pPr>
            <a:r>
              <a:rPr lang="zh-CN" altLang="en-US" dirty="0"/>
              <a:t>        找出</a:t>
            </a:r>
            <a:r>
              <a:rPr lang="zh-CN" altLang="en-US" dirty="0">
                <a:solidFill>
                  <a:srgbClr val="FF0000"/>
                </a:solidFill>
              </a:rPr>
              <a:t>任意两个</a:t>
            </a:r>
            <a:r>
              <a:rPr lang="zh-CN" altLang="en-US" dirty="0"/>
              <a:t>不同的输入</a:t>
            </a:r>
            <a:r>
              <a:rPr lang="en-US" altLang="zh-CN" i="1" dirty="0"/>
              <a:t>x</a:t>
            </a:r>
            <a:r>
              <a:rPr lang="zh-CN" altLang="en-US" dirty="0"/>
              <a:t>和</a:t>
            </a:r>
            <a:r>
              <a:rPr lang="en-US" i="1" dirty="0"/>
              <a:t>x</a:t>
            </a:r>
            <a:r>
              <a:rPr lang="en-US" dirty="0"/>
              <a:t>́</a:t>
            </a:r>
            <a:r>
              <a:rPr lang="zh-CN" altLang="en-US" dirty="0"/>
              <a:t>，使得</a:t>
            </a:r>
            <a:r>
              <a:rPr lang="en-US" altLang="zh-CN" i="1" dirty="0"/>
              <a:t>h</a:t>
            </a:r>
            <a:r>
              <a:rPr lang="en-US" altLang="zh-CN" dirty="0"/>
              <a:t>(</a:t>
            </a:r>
            <a:r>
              <a:rPr lang="en-US" i="1" dirty="0"/>
              <a:t>x</a:t>
            </a:r>
            <a:r>
              <a:rPr lang="en-US" dirty="0"/>
              <a:t>́</a:t>
            </a:r>
            <a:r>
              <a:rPr lang="en-US" altLang="zh-CN" dirty="0"/>
              <a:t>)=</a:t>
            </a:r>
            <a:r>
              <a:rPr lang="en-US" altLang="zh-CN" i="1" dirty="0"/>
              <a:t>h</a:t>
            </a:r>
            <a:r>
              <a:rPr lang="en-US" altLang="zh-CN" dirty="0"/>
              <a:t>(</a:t>
            </a:r>
            <a:r>
              <a:rPr lang="en-US" altLang="zh-CN" i="1" dirty="0"/>
              <a:t>x</a:t>
            </a:r>
            <a:r>
              <a:rPr lang="en-US" altLang="zh-CN" dirty="0"/>
              <a:t>)</a:t>
            </a:r>
            <a:r>
              <a:rPr lang="zh-CN" altLang="en-US" dirty="0"/>
              <a:t>在计算上是不可行的。</a:t>
            </a:r>
            <a:endParaRPr lang="en-US" altLang="zh-CN" dirty="0"/>
          </a:p>
          <a:p>
            <a:pPr lvl="1">
              <a:buNone/>
            </a:pPr>
            <a:endParaRPr lang="zh-CN" altLang="en-US" dirty="0"/>
          </a:p>
          <a:p>
            <a:pPr lvl="1">
              <a:buSzTx/>
            </a:pPr>
            <a:endParaRPr lang="en-US" altLang="zh-CN" dirty="0"/>
          </a:p>
          <a:p>
            <a:pPr lvl="1">
              <a:buSzTx/>
              <a:buNone/>
            </a:pPr>
            <a:endParaRPr lang="zh-CN" altLang="en-US" dirty="0"/>
          </a:p>
        </p:txBody>
      </p:sp>
      <p:sp>
        <p:nvSpPr>
          <p:cNvPr id="3" name="TextBox 2"/>
          <p:cNvSpPr txBox="1"/>
          <p:nvPr/>
        </p:nvSpPr>
        <p:spPr>
          <a:xfrm>
            <a:off x="1139779" y="3253678"/>
            <a:ext cx="2957554" cy="461665"/>
          </a:xfrm>
          <a:prstGeom prst="rect">
            <a:avLst/>
          </a:prstGeom>
          <a:solidFill>
            <a:srgbClr val="639500"/>
          </a:solidFill>
        </p:spPr>
        <p:txBody>
          <a:bodyPr wrap="square" rtlCol="0">
            <a:spAutoFit/>
          </a:bodyPr>
          <a:lstStyle>
            <a:defPPr>
              <a:defRPr lang="zh-CN"/>
            </a:defPPr>
            <a:lvl1pPr algn="ctr">
              <a:defRPr sz="2400" u="none">
                <a:ea typeface="黑体" panose="02010609060101010101" pitchFamily="49" charset="-122"/>
              </a:defRPr>
            </a:lvl1pPr>
          </a:lstStyle>
          <a:p>
            <a:r>
              <a:rPr lang="zh-CN" altLang="en-US" dirty="0"/>
              <a:t>任意消息</a:t>
            </a:r>
            <a:r>
              <a:rPr lang="en-US" altLang="zh-CN" i="1" dirty="0"/>
              <a:t>x</a:t>
            </a:r>
            <a:endParaRPr lang="zh-CN" altLang="en-US" i="1" dirty="0"/>
          </a:p>
        </p:txBody>
      </p:sp>
      <p:sp>
        <p:nvSpPr>
          <p:cNvPr id="4" name="下箭头 3"/>
          <p:cNvSpPr/>
          <p:nvPr/>
        </p:nvSpPr>
        <p:spPr bwMode="auto">
          <a:xfrm>
            <a:off x="2454247" y="3704441"/>
            <a:ext cx="365130" cy="550962"/>
          </a:xfrm>
          <a:prstGeom prst="downArrow">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5" name="流程图: 手动操作 4"/>
          <p:cNvSpPr/>
          <p:nvPr/>
        </p:nvSpPr>
        <p:spPr bwMode="auto">
          <a:xfrm>
            <a:off x="1066752" y="4252498"/>
            <a:ext cx="3103605" cy="830997"/>
          </a:xfrm>
          <a:prstGeom prst="flowChartManualOperation">
            <a:avLst/>
          </a:prstGeom>
          <a:solidFill>
            <a:srgbClr val="639500"/>
          </a:solidFill>
        </p:spPr>
        <p:txBody>
          <a:bodyPr wrap="square" rtlCol="0">
            <a:spAutoFit/>
          </a:bodyPr>
          <a:lstStyle/>
          <a:p>
            <a:pPr algn="ctr"/>
            <a:r>
              <a:rPr lang="zh-CN" altLang="en-US" sz="2400" u="none" dirty="0">
                <a:ea typeface="黑体" panose="02010609060101010101" pitchFamily="49" charset="-122"/>
              </a:rPr>
              <a:t>单向散列</a:t>
            </a:r>
            <a:endParaRPr lang="en-US" altLang="zh-CN" sz="2400" u="none" dirty="0">
              <a:ea typeface="黑体" panose="02010609060101010101" pitchFamily="49" charset="-122"/>
            </a:endParaRPr>
          </a:p>
          <a:p>
            <a:pPr algn="ctr"/>
            <a:r>
              <a:rPr lang="zh-CN" altLang="en-US" sz="2400" u="none" dirty="0">
                <a:ea typeface="黑体" panose="02010609060101010101" pitchFamily="49" charset="-122"/>
              </a:rPr>
              <a:t>函数</a:t>
            </a:r>
            <a:r>
              <a:rPr lang="en-US" altLang="zh-CN" sz="2400" i="1" u="none" dirty="0">
                <a:ea typeface="黑体" panose="02010609060101010101" pitchFamily="49" charset="-122"/>
              </a:rPr>
              <a:t>h</a:t>
            </a:r>
            <a:endParaRPr lang="zh-CN" altLang="en-US" sz="2400" i="1" u="none" dirty="0">
              <a:ea typeface="黑体" panose="02010609060101010101" pitchFamily="49" charset="-122"/>
            </a:endParaRPr>
          </a:p>
        </p:txBody>
      </p:sp>
      <p:sp>
        <p:nvSpPr>
          <p:cNvPr id="6" name="下箭头 5"/>
          <p:cNvSpPr/>
          <p:nvPr/>
        </p:nvSpPr>
        <p:spPr bwMode="auto">
          <a:xfrm>
            <a:off x="2490760" y="5072593"/>
            <a:ext cx="365130" cy="550962"/>
          </a:xfrm>
          <a:prstGeom prst="downArrow">
            <a:avLst/>
          </a:prstGeom>
          <a:solidFill>
            <a:srgbClr val="639500"/>
          </a:solidFill>
        </p:spPr>
        <p:txBody>
          <a:bodyPr wrap="square" rtlCol="0">
            <a:spAutoFit/>
          </a:bodyPr>
          <a:lstStyle/>
          <a:p>
            <a:pPr algn="ctr"/>
            <a:endParaRPr lang="zh-CN" altLang="en-US" sz="2400" u="none" dirty="0">
              <a:ea typeface="黑体" panose="02010609060101010101" pitchFamily="49" charset="-122"/>
            </a:endParaRPr>
          </a:p>
        </p:txBody>
      </p:sp>
      <p:sp>
        <p:nvSpPr>
          <p:cNvPr id="7" name="TextBox 6"/>
          <p:cNvSpPr txBox="1"/>
          <p:nvPr/>
        </p:nvSpPr>
        <p:spPr>
          <a:xfrm>
            <a:off x="1139779" y="5622017"/>
            <a:ext cx="2994066" cy="461665"/>
          </a:xfrm>
          <a:prstGeom prst="rect">
            <a:avLst/>
          </a:prstGeom>
          <a:solidFill>
            <a:srgbClr val="639500"/>
          </a:solidFill>
        </p:spPr>
        <p:txBody>
          <a:bodyPr wrap="square" rtlCol="0">
            <a:spAutoFit/>
          </a:bodyPr>
          <a:lstStyle>
            <a:defPPr>
              <a:defRPr lang="zh-CN"/>
            </a:defPPr>
            <a:lvl1pPr algn="ctr">
              <a:defRPr sz="2400" u="none">
                <a:ea typeface="黑体" panose="02010609060101010101" pitchFamily="49" charset="-122"/>
              </a:defRPr>
            </a:lvl1pPr>
          </a:lstStyle>
          <a:p>
            <a:r>
              <a:rPr lang="zh-CN" altLang="en-US" dirty="0"/>
              <a:t>散列值</a:t>
            </a:r>
            <a:r>
              <a:rPr lang="en-US" altLang="zh-CN" i="1" dirty="0"/>
              <a:t>y</a:t>
            </a:r>
            <a:r>
              <a:rPr lang="en-US" altLang="zh-CN" dirty="0"/>
              <a:t>=</a:t>
            </a:r>
            <a:r>
              <a:rPr lang="en-US" altLang="zh-CN" i="1" dirty="0"/>
              <a:t>h</a:t>
            </a:r>
            <a:r>
              <a:rPr lang="en-US" altLang="zh-CN" dirty="0"/>
              <a:t>(</a:t>
            </a:r>
            <a:r>
              <a:rPr lang="en-US" altLang="zh-CN" i="1" dirty="0"/>
              <a:t>x</a:t>
            </a:r>
            <a:r>
              <a:rPr lang="en-US" altLang="zh-CN" dirty="0"/>
              <a:t>)</a:t>
            </a:r>
            <a:endParaRPr lang="zh-CN" altLang="en-US" dirty="0"/>
          </a:p>
        </p:txBody>
      </p:sp>
      <p:sp>
        <p:nvSpPr>
          <p:cNvPr id="8" name="TextBox 7"/>
          <p:cNvSpPr txBox="1"/>
          <p:nvPr/>
        </p:nvSpPr>
        <p:spPr>
          <a:xfrm>
            <a:off x="5411798" y="3289682"/>
            <a:ext cx="3286171" cy="461665"/>
          </a:xfrm>
          <a:prstGeom prst="rect">
            <a:avLst/>
          </a:prstGeom>
          <a:solidFill>
            <a:srgbClr val="639500"/>
          </a:solidFill>
        </p:spPr>
        <p:txBody>
          <a:bodyPr wrap="square" rtlCol="0">
            <a:spAutoFit/>
          </a:bodyPr>
          <a:lstStyle>
            <a:defPPr>
              <a:defRPr lang="zh-CN"/>
            </a:defPPr>
            <a:lvl1pPr algn="ctr">
              <a:defRPr sz="2400" u="none">
                <a:ea typeface="黑体" panose="02010609060101010101" pitchFamily="49" charset="-122"/>
              </a:defRPr>
            </a:lvl1pPr>
          </a:lstStyle>
          <a:p>
            <a:r>
              <a:rPr lang="zh-CN" altLang="en-US" dirty="0"/>
              <a:t>任意消息</a:t>
            </a:r>
            <a:r>
              <a:rPr lang="en-US" dirty="0"/>
              <a:t> </a:t>
            </a:r>
            <a:r>
              <a:rPr lang="en-US" i="1" dirty="0"/>
              <a:t>x</a:t>
            </a:r>
            <a:r>
              <a:rPr lang="en-US" dirty="0"/>
              <a:t>́ ≠</a:t>
            </a:r>
            <a:r>
              <a:rPr lang="en-US" altLang="zh-CN" i="1" dirty="0"/>
              <a:t>x</a:t>
            </a:r>
            <a:endParaRPr lang="zh-CN" altLang="en-US" i="1" dirty="0"/>
          </a:p>
        </p:txBody>
      </p:sp>
      <p:sp>
        <p:nvSpPr>
          <p:cNvPr id="9" name="下箭头 8"/>
          <p:cNvSpPr/>
          <p:nvPr/>
        </p:nvSpPr>
        <p:spPr bwMode="auto">
          <a:xfrm>
            <a:off x="6908832" y="3740445"/>
            <a:ext cx="365130" cy="550962"/>
          </a:xfrm>
          <a:prstGeom prst="downArrow">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10" name="流程图: 手动操作 9"/>
          <p:cNvSpPr/>
          <p:nvPr/>
        </p:nvSpPr>
        <p:spPr bwMode="auto">
          <a:xfrm>
            <a:off x="5338772" y="4288502"/>
            <a:ext cx="3395710" cy="830997"/>
          </a:xfrm>
          <a:prstGeom prst="flowChartManualOperation">
            <a:avLst/>
          </a:prstGeom>
          <a:solidFill>
            <a:srgbClr val="639500"/>
          </a:solidFill>
        </p:spPr>
        <p:txBody>
          <a:bodyPr wrap="square" rtlCol="0">
            <a:spAutoFit/>
          </a:bodyPr>
          <a:lstStyle/>
          <a:p>
            <a:pPr algn="ctr"/>
            <a:r>
              <a:rPr lang="zh-CN" altLang="en-US" sz="2400" u="none" dirty="0">
                <a:ea typeface="黑体" panose="02010609060101010101" pitchFamily="49" charset="-122"/>
              </a:rPr>
              <a:t>单向散列</a:t>
            </a:r>
            <a:endParaRPr lang="en-US" altLang="zh-CN" sz="2400" u="none" dirty="0">
              <a:ea typeface="黑体" panose="02010609060101010101" pitchFamily="49" charset="-122"/>
            </a:endParaRPr>
          </a:p>
          <a:p>
            <a:pPr algn="ctr"/>
            <a:r>
              <a:rPr lang="zh-CN" altLang="en-US" sz="2400" u="none" dirty="0">
                <a:ea typeface="黑体" panose="02010609060101010101" pitchFamily="49" charset="-122"/>
              </a:rPr>
              <a:t>函数</a:t>
            </a:r>
            <a:r>
              <a:rPr lang="en-US" altLang="zh-CN" sz="2400" i="1" u="none" dirty="0">
                <a:ea typeface="黑体" panose="02010609060101010101" pitchFamily="49" charset="-122"/>
              </a:rPr>
              <a:t>h</a:t>
            </a:r>
            <a:endParaRPr lang="zh-CN" altLang="en-US" sz="2400" i="1" u="none" dirty="0">
              <a:ea typeface="黑体" panose="02010609060101010101" pitchFamily="49" charset="-122"/>
            </a:endParaRPr>
          </a:p>
        </p:txBody>
      </p:sp>
      <p:sp>
        <p:nvSpPr>
          <p:cNvPr id="11" name="下箭头 10"/>
          <p:cNvSpPr/>
          <p:nvPr/>
        </p:nvSpPr>
        <p:spPr bwMode="auto">
          <a:xfrm>
            <a:off x="6908832" y="5108597"/>
            <a:ext cx="365130" cy="550962"/>
          </a:xfrm>
          <a:prstGeom prst="downArrow">
            <a:avLst/>
          </a:prstGeom>
          <a:solidFill>
            <a:srgbClr val="639500"/>
          </a:solidFill>
        </p:spPr>
        <p:txBody>
          <a:bodyPr wrap="square" rtlCol="0">
            <a:spAutoFit/>
          </a:bodyPr>
          <a:lstStyle/>
          <a:p>
            <a:pPr algn="ctr"/>
            <a:endParaRPr lang="zh-CN" altLang="en-US" sz="2400" u="none" dirty="0">
              <a:ea typeface="黑体" panose="02010609060101010101" pitchFamily="49" charset="-122"/>
            </a:endParaRPr>
          </a:p>
        </p:txBody>
      </p:sp>
      <p:sp>
        <p:nvSpPr>
          <p:cNvPr id="12" name="TextBox 11"/>
          <p:cNvSpPr txBox="1"/>
          <p:nvPr/>
        </p:nvSpPr>
        <p:spPr>
          <a:xfrm>
            <a:off x="5411799" y="5634055"/>
            <a:ext cx="3286170" cy="461665"/>
          </a:xfrm>
          <a:prstGeom prst="rect">
            <a:avLst/>
          </a:prstGeom>
          <a:solidFill>
            <a:srgbClr val="639500"/>
          </a:solidFill>
        </p:spPr>
        <p:txBody>
          <a:bodyPr wrap="square" rtlCol="0">
            <a:spAutoFit/>
          </a:bodyPr>
          <a:lstStyle>
            <a:defPPr>
              <a:defRPr lang="zh-CN"/>
            </a:defPPr>
            <a:lvl1pPr algn="ctr">
              <a:defRPr sz="2400" u="none">
                <a:ea typeface="黑体" panose="02010609060101010101" pitchFamily="49" charset="-122"/>
              </a:defRPr>
            </a:lvl1pPr>
          </a:lstStyle>
          <a:p>
            <a:r>
              <a:rPr lang="zh-CN" altLang="en-US" dirty="0"/>
              <a:t>散列值</a:t>
            </a:r>
            <a:r>
              <a:rPr lang="en-US" i="1" dirty="0"/>
              <a:t>y</a:t>
            </a:r>
            <a:r>
              <a:rPr lang="en-US" dirty="0"/>
              <a:t>́</a:t>
            </a:r>
            <a:r>
              <a:rPr lang="en-US" altLang="zh-CN" dirty="0"/>
              <a:t>=</a:t>
            </a:r>
            <a:r>
              <a:rPr lang="en-US" altLang="zh-CN" i="1" dirty="0"/>
              <a:t>h</a:t>
            </a:r>
            <a:r>
              <a:rPr lang="en-US" altLang="zh-CN" dirty="0"/>
              <a:t>(</a:t>
            </a:r>
            <a:r>
              <a:rPr lang="en-US" i="1" dirty="0"/>
              <a:t>x</a:t>
            </a:r>
            <a:r>
              <a:rPr lang="en-US" dirty="0"/>
              <a:t>́</a:t>
            </a:r>
            <a:r>
              <a:rPr lang="en-US" altLang="zh-CN" dirty="0"/>
              <a:t>)</a:t>
            </a:r>
            <a:endParaRPr lang="zh-CN" altLang="en-US" dirty="0"/>
          </a:p>
        </p:txBody>
      </p:sp>
      <p:sp>
        <p:nvSpPr>
          <p:cNvPr id="13" name="等于号 12"/>
          <p:cNvSpPr/>
          <p:nvPr/>
        </p:nvSpPr>
        <p:spPr bwMode="auto">
          <a:xfrm>
            <a:off x="4425948" y="5492958"/>
            <a:ext cx="693747" cy="778669"/>
          </a:xfrm>
          <a:prstGeom prst="mathEqual">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sp>
        <p:nvSpPr>
          <p:cNvPr id="14" name="乘号 13"/>
          <p:cNvSpPr/>
          <p:nvPr/>
        </p:nvSpPr>
        <p:spPr bwMode="auto">
          <a:xfrm>
            <a:off x="4455844" y="5587551"/>
            <a:ext cx="584208" cy="584208"/>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fade">
                                      <p:cBhvr>
                                        <p:cTn id="11" dur="10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381000" y="1654317"/>
          <a:ext cx="8534400" cy="3746500"/>
        </p:xfrm>
        <a:graphic>
          <a:graphicData uri="http://schemas.openxmlformats.org/presentationml/2006/ole">
            <mc:AlternateContent xmlns:mc="http://schemas.openxmlformats.org/markup-compatibility/2006">
              <mc:Choice xmlns:v="urn:schemas-microsoft-com:vml" Requires="v">
                <p:oleObj spid="_x0000_s1026" name="Visio" r:id="rId1" imgW="4867910" imgH="2066925" progId="Visio.Drawing.11">
                  <p:embed/>
                </p:oleObj>
              </mc:Choice>
              <mc:Fallback>
                <p:oleObj name="Visio" r:id="rId1" imgW="4867910" imgH="2066925" progId="Visio.Drawing.11">
                  <p:embed/>
                  <p:pic>
                    <p:nvPicPr>
                      <p:cNvPr id="0" name="Object 5"/>
                      <p:cNvPicPr>
                        <a:picLocks noChangeAspect="1" noChangeArrowheads="1"/>
                      </p:cNvPicPr>
                      <p:nvPr/>
                    </p:nvPicPr>
                    <p:blipFill>
                      <a:blip r:embed="rId2"/>
                      <a:srcRect/>
                      <a:stretch>
                        <a:fillRect/>
                      </a:stretch>
                    </p:blipFill>
                    <p:spPr bwMode="auto">
                      <a:xfrm>
                        <a:off x="381000" y="1654317"/>
                        <a:ext cx="85344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6400800" y="3635517"/>
            <a:ext cx="2209800" cy="465448"/>
          </a:xfrm>
          <a:prstGeom prst="rect">
            <a:avLst/>
          </a:prstGeom>
          <a:noFill/>
          <a:ln w="9525" algn="ctr">
            <a:noFill/>
            <a:miter lim="800000"/>
          </a:ln>
        </p:spPr>
        <p:txBody>
          <a:bodyPr wrap="square">
            <a:spAutoFit/>
          </a:bodyPr>
          <a:lstStyle/>
          <a:p>
            <a:pPr marL="342900" indent="-342900">
              <a:lnSpc>
                <a:spcPct val="110000"/>
              </a:lnSpc>
              <a:spcBef>
                <a:spcPct val="50000"/>
              </a:spcBef>
              <a:buClr>
                <a:schemeClr val="accent2"/>
              </a:buClr>
              <a:buSzPct val="75000"/>
              <a:buFont typeface="Wingdings" panose="05000000000000000000" pitchFamily="2" charset="2"/>
              <a:buNone/>
            </a:pPr>
            <a:r>
              <a:rPr lang="zh-CN" altLang="en-US" sz="2400" u="none" dirty="0">
                <a:solidFill>
                  <a:srgbClr val="FF0000"/>
                </a:solidFill>
                <a:ea typeface="黑体" panose="02010609060101010101" pitchFamily="49" charset="-122"/>
              </a:rPr>
              <a:t>分组长度</a:t>
            </a:r>
            <a:r>
              <a:rPr lang="en-US" altLang="zh-CN" sz="2400" i="1" u="none" dirty="0">
                <a:solidFill>
                  <a:srgbClr val="FF0000"/>
                </a:solidFill>
              </a:rPr>
              <a:t>r &gt; n</a:t>
            </a:r>
            <a:endParaRPr lang="en-US" altLang="zh-CN" sz="2400" i="1" u="none" dirty="0">
              <a:solidFill>
                <a:srgbClr val="FF0000"/>
              </a:solidFill>
            </a:endParaRPr>
          </a:p>
        </p:txBody>
      </p:sp>
      <p:sp>
        <p:nvSpPr>
          <p:cNvPr id="5" name="矩形 4"/>
          <p:cNvSpPr/>
          <p:nvPr/>
        </p:nvSpPr>
        <p:spPr>
          <a:xfrm>
            <a:off x="6400800" y="1520788"/>
            <a:ext cx="2362200" cy="1754326"/>
          </a:xfrm>
          <a:prstGeom prst="rect">
            <a:avLst/>
          </a:prstGeom>
        </p:spPr>
        <p:txBody>
          <a:bodyPr wrap="square">
            <a:spAutoFit/>
          </a:bodyPr>
          <a:lstStyle/>
          <a:p>
            <a:pPr eaLnBrk="1" hangingPunct="1">
              <a:lnSpc>
                <a:spcPct val="150000"/>
              </a:lnSpc>
              <a:buFont typeface="Wingdings" panose="05000000000000000000" pitchFamily="2" charset="2"/>
              <a:buNone/>
              <a:defRPr/>
            </a:pPr>
            <a:r>
              <a:rPr lang="en-US" altLang="zh-CN" sz="2400" u="none" dirty="0">
                <a:solidFill>
                  <a:schemeClr val="accent4">
                    <a:lumMod val="10000"/>
                  </a:schemeClr>
                </a:solidFill>
              </a:rPr>
              <a:t>H</a:t>
            </a:r>
            <a:r>
              <a:rPr lang="en-US" altLang="zh-CN" sz="1600" u="none" dirty="0">
                <a:solidFill>
                  <a:schemeClr val="accent4">
                    <a:lumMod val="10000"/>
                  </a:schemeClr>
                </a:solidFill>
              </a:rPr>
              <a:t>0</a:t>
            </a:r>
            <a:r>
              <a:rPr lang="en-US" altLang="zh-CN" sz="2400" u="none" dirty="0">
                <a:solidFill>
                  <a:schemeClr val="accent4">
                    <a:lumMod val="10000"/>
                  </a:schemeClr>
                </a:solidFill>
              </a:rPr>
              <a:t>=IV                                                                         H</a:t>
            </a:r>
            <a:r>
              <a:rPr lang="en-US" altLang="zh-CN" sz="1600" i="1" u="none" dirty="0">
                <a:solidFill>
                  <a:schemeClr val="accent4">
                    <a:lumMod val="10000"/>
                  </a:schemeClr>
                </a:solidFill>
              </a:rPr>
              <a:t>i</a:t>
            </a:r>
            <a:r>
              <a:rPr lang="en-US" altLang="zh-CN" sz="2400" u="none" dirty="0">
                <a:solidFill>
                  <a:schemeClr val="accent4">
                    <a:lumMod val="10000"/>
                  </a:schemeClr>
                </a:solidFill>
              </a:rPr>
              <a:t>=</a:t>
            </a:r>
            <a:r>
              <a:rPr lang="en-US" altLang="zh-CN" sz="2400" i="1" u="none" dirty="0">
                <a:solidFill>
                  <a:schemeClr val="accent4">
                    <a:lumMod val="10000"/>
                  </a:schemeClr>
                </a:solidFill>
              </a:rPr>
              <a:t>U</a:t>
            </a:r>
            <a:r>
              <a:rPr lang="en-US" altLang="zh-CN" sz="2400" u="none" dirty="0">
                <a:solidFill>
                  <a:schemeClr val="accent4">
                    <a:lumMod val="10000"/>
                  </a:schemeClr>
                </a:solidFill>
              </a:rPr>
              <a:t>(H</a:t>
            </a:r>
            <a:r>
              <a:rPr lang="en-US" altLang="zh-CN" sz="1600" i="1" u="none" dirty="0">
                <a:solidFill>
                  <a:schemeClr val="accent4">
                    <a:lumMod val="10000"/>
                  </a:schemeClr>
                </a:solidFill>
              </a:rPr>
              <a:t>i</a:t>
            </a:r>
            <a:r>
              <a:rPr lang="en-US" altLang="zh-CN" sz="1600" u="none" dirty="0">
                <a:solidFill>
                  <a:schemeClr val="accent4">
                    <a:lumMod val="10000"/>
                  </a:schemeClr>
                </a:solidFill>
              </a:rPr>
              <a:t>-1</a:t>
            </a:r>
            <a:r>
              <a:rPr lang="en-US" altLang="zh-CN" sz="2400" u="none" dirty="0">
                <a:solidFill>
                  <a:schemeClr val="accent4">
                    <a:lumMod val="10000"/>
                  </a:schemeClr>
                </a:solidFill>
              </a:rPr>
              <a:t>,M</a:t>
            </a:r>
            <a:r>
              <a:rPr lang="en-US" altLang="zh-CN" sz="1600" i="1" u="none" dirty="0">
                <a:solidFill>
                  <a:schemeClr val="accent4">
                    <a:lumMod val="10000"/>
                  </a:schemeClr>
                </a:solidFill>
              </a:rPr>
              <a:t>i</a:t>
            </a:r>
            <a:r>
              <a:rPr lang="en-US" altLang="zh-CN" sz="2400" u="none" dirty="0">
                <a:solidFill>
                  <a:schemeClr val="accent4">
                    <a:lumMod val="10000"/>
                  </a:schemeClr>
                </a:solidFill>
              </a:rPr>
              <a:t>)                                                                        </a:t>
            </a:r>
            <a:r>
              <a:rPr lang="en-US" altLang="zh-CN" sz="2400" i="1" u="none" dirty="0">
                <a:solidFill>
                  <a:schemeClr val="accent4">
                    <a:lumMod val="10000"/>
                  </a:schemeClr>
                </a:solidFill>
              </a:rPr>
              <a:t>h</a:t>
            </a:r>
            <a:r>
              <a:rPr lang="en-US" altLang="zh-CN" sz="2400" u="none" dirty="0">
                <a:solidFill>
                  <a:schemeClr val="accent4">
                    <a:lumMod val="10000"/>
                  </a:schemeClr>
                </a:solidFill>
              </a:rPr>
              <a:t>(M)=</a:t>
            </a:r>
            <a:r>
              <a:rPr lang="en-US" altLang="zh-CN" sz="2400" i="1" u="none" dirty="0">
                <a:solidFill>
                  <a:schemeClr val="accent4">
                    <a:lumMod val="10000"/>
                  </a:schemeClr>
                </a:solidFill>
              </a:rPr>
              <a:t>V</a:t>
            </a:r>
            <a:r>
              <a:rPr lang="en-US" altLang="zh-CN" sz="2400" u="none" dirty="0">
                <a:solidFill>
                  <a:schemeClr val="accent4">
                    <a:lumMod val="10000"/>
                  </a:schemeClr>
                </a:solidFill>
              </a:rPr>
              <a:t>(</a:t>
            </a:r>
            <a:r>
              <a:rPr lang="en-US" altLang="zh-CN" sz="2400" u="none" dirty="0" err="1">
                <a:solidFill>
                  <a:schemeClr val="accent4">
                    <a:lumMod val="10000"/>
                  </a:schemeClr>
                </a:solidFill>
              </a:rPr>
              <a:t>H</a:t>
            </a:r>
            <a:r>
              <a:rPr lang="en-US" altLang="zh-CN" sz="1600" i="1" u="none" dirty="0" err="1">
                <a:solidFill>
                  <a:schemeClr val="accent4">
                    <a:lumMod val="10000"/>
                  </a:schemeClr>
                </a:solidFill>
              </a:rPr>
              <a:t>k</a:t>
            </a:r>
            <a:r>
              <a:rPr lang="en-US" altLang="zh-CN" sz="2400" u="none" dirty="0">
                <a:solidFill>
                  <a:schemeClr val="accent4">
                    <a:lumMod val="10000"/>
                  </a:schemeClr>
                </a:solidFill>
              </a:rPr>
              <a:t>) </a:t>
            </a:r>
            <a:endParaRPr lang="zh-CN" altLang="en-US" sz="2400" u="none" dirty="0">
              <a:solidFill>
                <a:schemeClr val="accent4">
                  <a:lumMod val="10000"/>
                </a:schemeClr>
              </a:solidFill>
            </a:endParaRPr>
          </a:p>
        </p:txBody>
      </p:sp>
      <p:sp>
        <p:nvSpPr>
          <p:cNvPr id="6" name="Text Box 6"/>
          <p:cNvSpPr txBox="1">
            <a:spLocks noChangeArrowheads="1"/>
          </p:cNvSpPr>
          <p:nvPr/>
        </p:nvSpPr>
        <p:spPr bwMode="auto">
          <a:xfrm>
            <a:off x="2819400" y="5532269"/>
            <a:ext cx="1752600" cy="465448"/>
          </a:xfrm>
          <a:prstGeom prst="rect">
            <a:avLst/>
          </a:prstGeom>
          <a:noFill/>
          <a:ln w="9525" algn="ctr">
            <a:noFill/>
            <a:miter lim="800000"/>
          </a:ln>
        </p:spPr>
        <p:txBody>
          <a:bodyPr wrap="square">
            <a:spAutoFit/>
          </a:bodyPr>
          <a:lstStyle/>
          <a:p>
            <a:pPr marL="342900" indent="-342900">
              <a:lnSpc>
                <a:spcPct val="110000"/>
              </a:lnSpc>
              <a:spcBef>
                <a:spcPct val="50000"/>
              </a:spcBef>
              <a:buClr>
                <a:schemeClr val="accent2"/>
              </a:buClr>
              <a:buSzPct val="75000"/>
              <a:buFont typeface="Wingdings" panose="05000000000000000000" pitchFamily="2" charset="2"/>
              <a:buNone/>
            </a:pPr>
            <a:r>
              <a:rPr lang="zh-CN" altLang="en-US" sz="2400" u="none" dirty="0">
                <a:solidFill>
                  <a:srgbClr val="FF0000"/>
                </a:solidFill>
                <a:ea typeface="黑体" panose="02010609060101010101" pitchFamily="49" charset="-122"/>
              </a:rPr>
              <a:t>压缩函数</a:t>
            </a:r>
            <a:r>
              <a:rPr lang="en-US" altLang="zh-CN" sz="2400" i="1" u="none" dirty="0">
                <a:solidFill>
                  <a:srgbClr val="FF0000"/>
                </a:solidFill>
                <a:ea typeface="黑体" panose="02010609060101010101" pitchFamily="49" charset="-122"/>
              </a:rPr>
              <a:t>U</a:t>
            </a:r>
            <a:endParaRPr lang="en-US" altLang="zh-CN" sz="2400" i="1" u="none" dirty="0">
              <a:solidFill>
                <a:srgbClr val="FF0000"/>
              </a:solidFill>
              <a:ea typeface="黑体" panose="02010609060101010101" pitchFamily="49" charset="-122"/>
            </a:endParaRPr>
          </a:p>
        </p:txBody>
      </p:sp>
      <p:sp>
        <p:nvSpPr>
          <p:cNvPr id="7" name="Text Box 6"/>
          <p:cNvSpPr txBox="1">
            <a:spLocks noChangeArrowheads="1"/>
          </p:cNvSpPr>
          <p:nvPr/>
        </p:nvSpPr>
        <p:spPr bwMode="auto">
          <a:xfrm>
            <a:off x="6248400" y="5540517"/>
            <a:ext cx="2286000" cy="465448"/>
          </a:xfrm>
          <a:prstGeom prst="rect">
            <a:avLst/>
          </a:prstGeom>
          <a:noFill/>
          <a:ln w="9525" algn="ctr">
            <a:noFill/>
            <a:miter lim="800000"/>
          </a:ln>
        </p:spPr>
        <p:txBody>
          <a:bodyPr wrap="square">
            <a:spAutoFit/>
          </a:bodyPr>
          <a:lstStyle/>
          <a:p>
            <a:pPr marL="342900" indent="-342900">
              <a:lnSpc>
                <a:spcPct val="110000"/>
              </a:lnSpc>
              <a:spcBef>
                <a:spcPct val="50000"/>
              </a:spcBef>
              <a:buClr>
                <a:schemeClr val="accent2"/>
              </a:buClr>
              <a:buSzPct val="75000"/>
              <a:buFont typeface="Wingdings" panose="05000000000000000000" pitchFamily="2" charset="2"/>
              <a:buNone/>
            </a:pPr>
            <a:r>
              <a:rPr lang="zh-CN" altLang="en-US" sz="2400" u="none" dirty="0">
                <a:solidFill>
                  <a:srgbClr val="FF0000"/>
                </a:solidFill>
                <a:ea typeface="黑体" panose="02010609060101010101" pitchFamily="49" charset="-122"/>
              </a:rPr>
              <a:t>输出变换函数</a:t>
            </a:r>
            <a:r>
              <a:rPr lang="en-US" altLang="zh-CN" sz="2400" i="1" u="none" dirty="0">
                <a:solidFill>
                  <a:srgbClr val="FF0000"/>
                </a:solidFill>
                <a:ea typeface="黑体" panose="02010609060101010101" pitchFamily="49" charset="-122"/>
              </a:rPr>
              <a:t>V</a:t>
            </a:r>
            <a:endParaRPr lang="en-US" altLang="zh-CN" sz="2400" i="1" u="none" dirty="0">
              <a:solidFill>
                <a:srgbClr val="FF0000"/>
              </a:solidFill>
              <a:ea typeface="黑体" panose="02010609060101010101" pitchFamily="49" charset="-122"/>
            </a:endParaRPr>
          </a:p>
        </p:txBody>
      </p:sp>
      <p:sp>
        <p:nvSpPr>
          <p:cNvPr id="2" name="文本框 1"/>
          <p:cNvSpPr txBox="1"/>
          <p:nvPr/>
        </p:nvSpPr>
        <p:spPr>
          <a:xfrm>
            <a:off x="359532" y="991397"/>
            <a:ext cx="3744416" cy="523220"/>
          </a:xfrm>
          <a:prstGeom prst="rect">
            <a:avLst/>
          </a:prstGeom>
          <a:noFill/>
        </p:spPr>
        <p:txBody>
          <a:bodyPr wrap="square" rtlCol="0">
            <a:spAutoFit/>
          </a:bodyPr>
          <a:lstStyle/>
          <a:p>
            <a:r>
              <a:rPr lang="en-US" altLang="zh-CN" dirty="0">
                <a:solidFill>
                  <a:schemeClr val="bg1">
                    <a:lumMod val="50000"/>
                  </a:schemeClr>
                </a:solidFill>
              </a:rPr>
              <a:t>Merkle-</a:t>
            </a:r>
            <a:r>
              <a:rPr lang="en-US" altLang="zh-CN" dirty="0" err="1">
                <a:solidFill>
                  <a:schemeClr val="bg1">
                    <a:lumMod val="50000"/>
                  </a:schemeClr>
                </a:solidFill>
              </a:rPr>
              <a:t>Damgård</a:t>
            </a:r>
            <a:r>
              <a:rPr lang="zh-CN" altLang="en-US" dirty="0">
                <a:solidFill>
                  <a:schemeClr val="bg1">
                    <a:lumMod val="50000"/>
                  </a:schemeClr>
                </a:solidFill>
              </a:rPr>
              <a:t>结构</a:t>
            </a:r>
            <a:endParaRPr lang="zh-CN" alt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fill="hold"/>
                                        <p:tgtEl>
                                          <p:spTgt spid="5"/>
                                        </p:tgtEl>
                                        <p:attrNameLst>
                                          <p:attrName>ppt_x</p:attrName>
                                        </p:attrNameLst>
                                      </p:cBhvr>
                                      <p:tavLst>
                                        <p:tav tm="0">
                                          <p:val>
                                            <p:strVal val="1+#ppt_w/2"/>
                                          </p:val>
                                        </p:tav>
                                        <p:tav tm="100000">
                                          <p:val>
                                            <p:strVal val="#ppt_x"/>
                                          </p:val>
                                        </p:tav>
                                      </p:tavLst>
                                    </p:anim>
                                    <p:anim calcmode="lin" valueType="num">
                                      <p:cBhvr additive="base">
                                        <p:cTn id="31"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1. </a:t>
            </a:r>
            <a:r>
              <a:rPr lang="zh-CN" altLang="en-US" sz="3200" dirty="0">
                <a:solidFill>
                  <a:srgbClr val="FF0000"/>
                </a:solidFill>
              </a:rPr>
              <a:t>保证传输数据的完整性</a:t>
            </a:r>
            <a:endParaRPr lang="en-US" altLang="zh-CN" sz="3200" dirty="0">
              <a:solidFill>
                <a:srgbClr val="FF0000"/>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6653" y="2384884"/>
            <a:ext cx="7730694" cy="37095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10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2. </a:t>
            </a:r>
            <a:r>
              <a:rPr lang="zh-CN" altLang="en-US" sz="3200" dirty="0">
                <a:solidFill>
                  <a:srgbClr val="FF0000"/>
                </a:solidFill>
              </a:rPr>
              <a:t>在数字签名中用来产生“消息摘要”</a:t>
            </a:r>
            <a:endParaRPr lang="en-US" altLang="zh-CN" sz="3200" dirty="0">
              <a:solidFill>
                <a:srgbClr val="FF0000"/>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39652" y="2132856"/>
            <a:ext cx="6264490" cy="418802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143508" y="1270449"/>
            <a:ext cx="8543292" cy="4824000"/>
          </a:xfrm>
        </p:spPr>
        <p:txBody>
          <a:bodyPr/>
          <a:lstStyle/>
          <a:p>
            <a:pPr lvl="1">
              <a:buNone/>
            </a:pPr>
            <a:r>
              <a:rPr lang="en-US" altLang="zh-CN" sz="3200" dirty="0">
                <a:solidFill>
                  <a:srgbClr val="FF0000"/>
                </a:solidFill>
              </a:rPr>
              <a:t>3. </a:t>
            </a:r>
            <a:r>
              <a:rPr lang="zh-CN" altLang="en-US" sz="3200" dirty="0">
                <a:solidFill>
                  <a:srgbClr val="FF0000"/>
                </a:solidFill>
              </a:rPr>
              <a:t>产生单向口令文件</a:t>
            </a:r>
            <a:endParaRPr lang="en-US" altLang="zh-CN" sz="3200" dirty="0">
              <a:solidFill>
                <a:srgbClr val="FF0000"/>
              </a:solidFill>
            </a:endParaRPr>
          </a:p>
          <a:p>
            <a:pPr marL="450215" lvl="1" indent="0">
              <a:buNone/>
            </a:pPr>
            <a:r>
              <a:rPr lang="en-US" altLang="zh-CN" sz="3200" dirty="0">
                <a:solidFill>
                  <a:srgbClr val="FF0000"/>
                </a:solidFill>
              </a:rPr>
              <a:t>4. </a:t>
            </a:r>
            <a:r>
              <a:rPr lang="zh-CN" altLang="en-US" sz="3200" dirty="0">
                <a:solidFill>
                  <a:srgbClr val="FF0000"/>
                </a:solidFill>
              </a:rPr>
              <a:t>用于构建随机函数或用做伪随机数发生器</a:t>
            </a:r>
            <a:endParaRPr lang="zh-CN" altLang="en-US" sz="3200" dirty="0">
              <a:solidFill>
                <a:srgbClr val="FF0000"/>
              </a:solidFill>
            </a:endParaRPr>
          </a:p>
          <a:p>
            <a:pPr lvl="1">
              <a:buNone/>
            </a:pPr>
            <a:endParaRPr lang="en-US" altLang="zh-CN" dirty="0"/>
          </a:p>
        </p:txBody>
      </p:sp>
      <p:pic>
        <p:nvPicPr>
          <p:cNvPr id="4" name="Picture 2" descr="http://pic26.nipic.com/20121218/2562635_154812509164_2.jpg"/>
          <p:cNvPicPr>
            <a:picLocks noChangeAspect="1" noChangeArrowheads="1"/>
          </p:cNvPicPr>
          <p:nvPr/>
        </p:nvPicPr>
        <p:blipFill>
          <a:blip r:embed="rId1" cstate="print"/>
          <a:srcRect l="7916" t="11876" r="6596" b="6969"/>
          <a:stretch>
            <a:fillRect/>
          </a:stretch>
        </p:blipFill>
        <p:spPr bwMode="auto">
          <a:xfrm>
            <a:off x="1223628" y="4085536"/>
            <a:ext cx="2810107" cy="2133600"/>
          </a:xfrm>
          <a:prstGeom prst="rect">
            <a:avLst/>
          </a:prstGeom>
          <a:noFill/>
        </p:spPr>
      </p:pic>
      <p:pic>
        <p:nvPicPr>
          <p:cNvPr id="6" name="Picture 8" descr="http://m2.quanjing.com/2m/top027/top-850626.jpg"/>
          <p:cNvPicPr>
            <a:picLocks noChangeAspect="1" noChangeArrowheads="1"/>
          </p:cNvPicPr>
          <p:nvPr/>
        </p:nvPicPr>
        <p:blipFill>
          <a:blip r:embed="rId2"/>
          <a:srcRect l="36405" t="14171" r="16404" b="23071"/>
          <a:stretch>
            <a:fillRect/>
          </a:stretch>
        </p:blipFill>
        <p:spPr bwMode="auto">
          <a:xfrm>
            <a:off x="5328084" y="4085536"/>
            <a:ext cx="2209800" cy="195725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blinds(horizontal)">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307">
                                            <p:txEl>
                                              <p:pRg st="1" end="1"/>
                                            </p:txEl>
                                          </p:spTgt>
                                        </p:tgtEl>
                                        <p:attrNameLst>
                                          <p:attrName>style.visibility</p:attrName>
                                        </p:attrNameLst>
                                      </p:cBhvr>
                                      <p:to>
                                        <p:strVal val="visible"/>
                                      </p:to>
                                    </p:set>
                                    <p:animEffect transition="in" filter="fade">
                                      <p:cBhvr>
                                        <p:cTn id="17" dur="1000"/>
                                        <p:tgtEl>
                                          <p:spTgt spid="2263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088740"/>
            <a:ext cx="7912152" cy="4824000"/>
          </a:xfrm>
        </p:spPr>
        <p:txBody>
          <a:bodyPr/>
          <a:lstStyle/>
          <a:p>
            <a:pPr>
              <a:spcBef>
                <a:spcPts val="0"/>
              </a:spcBef>
              <a:spcAft>
                <a:spcPts val="1800"/>
              </a:spcAft>
              <a:buNone/>
            </a:pPr>
            <a:r>
              <a:rPr lang="en-US" altLang="zh-CN" dirty="0">
                <a:solidFill>
                  <a:srgbClr val="FF0000"/>
                </a:solidFill>
              </a:rPr>
              <a:t>1. </a:t>
            </a:r>
            <a:r>
              <a:rPr lang="zh-CN" altLang="en-US" dirty="0">
                <a:solidFill>
                  <a:srgbClr val="FF0000"/>
                </a:solidFill>
              </a:rPr>
              <a:t>密码分析法</a:t>
            </a:r>
            <a:endParaRPr lang="en-US" altLang="zh-CN" dirty="0">
              <a:solidFill>
                <a:srgbClr val="FF0000"/>
              </a:solidFill>
            </a:endParaRPr>
          </a:p>
          <a:p>
            <a:pPr marL="0" lvl="1" indent="0">
              <a:spcBef>
                <a:spcPts val="0"/>
              </a:spcBef>
              <a:buNone/>
            </a:pPr>
            <a:r>
              <a:rPr lang="zh-CN" altLang="en-US" dirty="0"/>
              <a:t>        利用哈希函数结构和代数性质的弱点进行攻击，如差分分析。</a:t>
            </a:r>
            <a:endParaRPr lang="en-US" altLang="zh-CN" dirty="0"/>
          </a:p>
          <a:p>
            <a:pPr>
              <a:spcBef>
                <a:spcPts val="2400"/>
              </a:spcBef>
              <a:spcAft>
                <a:spcPts val="1800"/>
              </a:spcAft>
              <a:buNone/>
            </a:pPr>
            <a:r>
              <a:rPr lang="en-US" altLang="zh-CN" dirty="0">
                <a:solidFill>
                  <a:srgbClr val="FF0000"/>
                </a:solidFill>
              </a:rPr>
              <a:t>2. </a:t>
            </a:r>
            <a:r>
              <a:rPr lang="zh-CN" altLang="en-US" dirty="0">
                <a:solidFill>
                  <a:srgbClr val="FF0000"/>
                </a:solidFill>
              </a:rPr>
              <a:t>穷举攻击法</a:t>
            </a:r>
            <a:endParaRPr lang="en-US" altLang="zh-CN" dirty="0">
              <a:solidFill>
                <a:srgbClr val="FF0000"/>
              </a:solidFill>
            </a:endParaRPr>
          </a:p>
          <a:p>
            <a:pPr lvl="1">
              <a:buClr>
                <a:srgbClr val="FF0000"/>
              </a:buClr>
              <a:buFont typeface="Wingdings" panose="05000000000000000000" pitchFamily="2" charset="2"/>
              <a:buChar char="u"/>
            </a:pPr>
            <a:r>
              <a:rPr lang="zh-CN" altLang="en-US" dirty="0"/>
              <a:t>对于给定的哈希值，用穷举的方法找到输入值，穷举规模是</a:t>
            </a:r>
            <a:r>
              <a:rPr lang="en-US" altLang="zh-CN" dirty="0"/>
              <a:t>2</a:t>
            </a:r>
            <a:r>
              <a:rPr lang="en-US" altLang="zh-CN" baseline="30000" dirty="0"/>
              <a:t>|</a:t>
            </a:r>
            <a:r>
              <a:rPr lang="en-US" altLang="zh-CN" i="1" baseline="30000" dirty="0"/>
              <a:t>h|</a:t>
            </a:r>
            <a:endParaRPr lang="en-US" altLang="zh-CN" i="1" baseline="30000" dirty="0"/>
          </a:p>
          <a:p>
            <a:pPr lvl="1">
              <a:buClr>
                <a:srgbClr val="FF0000"/>
              </a:buClr>
              <a:buFont typeface="Wingdings" panose="05000000000000000000" pitchFamily="2" charset="2"/>
              <a:buChar char="u"/>
            </a:pPr>
            <a:r>
              <a:rPr lang="zh-CN" altLang="en-US" dirty="0"/>
              <a:t>用穷举的方法找到哈希函数的一对或更多对碰撞消息，穷举规模是</a:t>
            </a:r>
            <a:r>
              <a:rPr lang="en-US" altLang="zh-CN" dirty="0"/>
              <a:t>2</a:t>
            </a:r>
            <a:r>
              <a:rPr lang="en-US" altLang="zh-CN" baseline="30000" dirty="0"/>
              <a:t>|</a:t>
            </a:r>
            <a:r>
              <a:rPr lang="en-US" altLang="zh-CN" i="1" baseline="30000" dirty="0"/>
              <a:t>h</a:t>
            </a:r>
            <a:r>
              <a:rPr lang="en-US" altLang="zh-CN" baseline="30000" dirty="0"/>
              <a:t>|/2</a:t>
            </a:r>
            <a:r>
              <a:rPr lang="en-US" altLang="zh-CN" dirty="0"/>
              <a:t> </a:t>
            </a:r>
            <a:endParaRPr lang="en-US" altLang="zh-CN" dirty="0"/>
          </a:p>
          <a:p>
            <a:pPr lvl="1">
              <a:buNone/>
            </a:pPr>
            <a:endParaRPr lang="en-US" altLang="zh-CN" dirty="0">
              <a:solidFill>
                <a:srgbClr val="0000FF"/>
              </a:solidFill>
            </a:endParaRPr>
          </a:p>
          <a:p>
            <a:pPr lvl="2">
              <a:buNone/>
            </a:pPr>
            <a:endParaRPr lang="en-US" altLang="zh-CN" dirty="0"/>
          </a:p>
        </p:txBody>
      </p:sp>
      <p:sp>
        <p:nvSpPr>
          <p:cNvPr id="3" name="TextBox 2"/>
          <p:cNvSpPr txBox="1"/>
          <p:nvPr/>
        </p:nvSpPr>
        <p:spPr>
          <a:xfrm>
            <a:off x="5652120" y="5760849"/>
            <a:ext cx="1676400" cy="510778"/>
          </a:xfrm>
          <a:prstGeom prst="roundRect">
            <a:avLst/>
          </a:prstGeom>
          <a:solidFill>
            <a:srgbClr val="639500"/>
          </a:solidFill>
        </p:spPr>
        <p:txBody>
          <a:bodyPr wrap="square" rtlCol="0">
            <a:spAutoFit/>
          </a:bodyPr>
          <a:lstStyle>
            <a:defPPr>
              <a:defRPr lang="zh-CN"/>
            </a:defPPr>
            <a:lvl1pPr algn="ctr">
              <a:defRPr sz="2400" u="none">
                <a:ea typeface="黑体" panose="02010609060101010101" pitchFamily="49" charset="-122"/>
              </a:defRPr>
            </a:lvl1pPr>
          </a:lstStyle>
          <a:p>
            <a:r>
              <a:rPr lang="zh-CN" altLang="en-US" dirty="0"/>
              <a:t>生日攻击</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fade">
                                      <p:cBhvr>
                                        <p:cTn id="11" dur="10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307">
                                            <p:txEl>
                                              <p:pRg st="3" end="3"/>
                                            </p:txEl>
                                          </p:spTgt>
                                        </p:tgtEl>
                                        <p:attrNameLst>
                                          <p:attrName>style.visibility</p:attrName>
                                        </p:attrNameLst>
                                      </p:cBhvr>
                                      <p:to>
                                        <p:strVal val="visible"/>
                                      </p:to>
                                    </p:set>
                                    <p:animEffect transition="in" filter="fade">
                                      <p:cBhvr>
                                        <p:cTn id="20" dur="1000"/>
                                        <p:tgtEl>
                                          <p:spTgt spid="2263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6307">
                                            <p:txEl>
                                              <p:pRg st="4" end="4"/>
                                            </p:txEl>
                                          </p:spTgt>
                                        </p:tgtEl>
                                        <p:attrNameLst>
                                          <p:attrName>style.visibility</p:attrName>
                                        </p:attrNameLst>
                                      </p:cBhvr>
                                      <p:to>
                                        <p:strVal val="visible"/>
                                      </p:to>
                                    </p:set>
                                    <p:animEffect transition="in" filter="fade">
                                      <p:cBhvr>
                                        <p:cTn id="25" dur="1000"/>
                                        <p:tgtEl>
                                          <p:spTgt spid="2263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1" nodeType="clickEffect">
                                  <p:stCondLst>
                                    <p:cond delay="0"/>
                                  </p:stCondLst>
                                  <p:iterate type="lt">
                                    <p:tmPct val="0"/>
                                  </p:iterate>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124744"/>
            <a:ext cx="8229600" cy="4824000"/>
          </a:xfrm>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marL="723900" lvl="1" indent="-457200" eaLnBrk="1" hangingPunct="1">
              <a:buClr>
                <a:srgbClr val="FF0000"/>
              </a:buClr>
              <a:buFont typeface="Wingdings" panose="05000000000000000000" pitchFamily="2" charset="2"/>
              <a:buChar char="u"/>
              <a:defRPr/>
            </a:pPr>
            <a:r>
              <a:rPr lang="zh-CN" altLang="en-US" dirty="0"/>
              <a:t>生日悖论：使</a:t>
            </a:r>
            <a:r>
              <a:rPr lang="en-US" altLang="zh-CN" i="1" dirty="0"/>
              <a:t>k</a:t>
            </a:r>
            <a:r>
              <a:rPr lang="zh-CN" altLang="en-US" dirty="0"/>
              <a:t>个人中至少有两个人生日相同的概率大于</a:t>
            </a:r>
            <a:r>
              <a:rPr lang="en-US" altLang="zh-CN" dirty="0"/>
              <a:t>1/2</a:t>
            </a:r>
            <a:r>
              <a:rPr lang="zh-CN" altLang="en-US" dirty="0"/>
              <a:t>的最小</a:t>
            </a:r>
            <a:r>
              <a:rPr lang="en-US" altLang="zh-CN" i="1" dirty="0"/>
              <a:t>k</a:t>
            </a:r>
            <a:r>
              <a:rPr lang="zh-CN" altLang="en-US" dirty="0"/>
              <a:t>值为</a:t>
            </a:r>
            <a:endParaRPr lang="en-US" altLang="zh-CN" dirty="0"/>
          </a:p>
          <a:p>
            <a:pPr marL="542925" lvl="1" indent="-276225" eaLnBrk="1" hangingPunct="1">
              <a:defRPr/>
            </a:pPr>
            <a:endParaRPr lang="en-US" altLang="zh-CN" dirty="0"/>
          </a:p>
          <a:p>
            <a:pPr marL="542925" lvl="1" indent="-276225" eaLnBrk="1" hangingPunct="1">
              <a:defRPr/>
            </a:pPr>
            <a:endParaRPr lang="en-US" altLang="zh-CN" dirty="0"/>
          </a:p>
          <a:p>
            <a:pPr marL="542925" lvl="1" indent="-276225" eaLnBrk="1" hangingPunct="1">
              <a:defRPr/>
            </a:pPr>
            <a:endParaRPr lang="en-US" altLang="zh-CN" dirty="0"/>
          </a:p>
          <a:p>
            <a:pPr marL="542925" lvl="1" indent="-276225" eaLnBrk="1" hangingPunct="1">
              <a:buNone/>
              <a:defRPr/>
            </a:pPr>
            <a:r>
              <a:rPr lang="en-US" altLang="zh-CN" dirty="0"/>
              <a:t>   </a:t>
            </a:r>
            <a:r>
              <a:rPr lang="zh-CN" altLang="en-US" dirty="0"/>
              <a:t>当</a:t>
            </a:r>
            <a:r>
              <a:rPr lang="en-US" altLang="zh-CN" i="1" dirty="0"/>
              <a:t>k</a:t>
            </a:r>
            <a:r>
              <a:rPr lang="en-US" altLang="zh-CN" dirty="0"/>
              <a:t>=23</a:t>
            </a:r>
            <a:r>
              <a:rPr lang="zh-CN" altLang="en-US" dirty="0"/>
              <a:t>时，</a:t>
            </a:r>
            <a:r>
              <a:rPr lang="en-US" altLang="zh-CN" i="1" dirty="0"/>
              <a:t>P</a:t>
            </a:r>
            <a:r>
              <a:rPr lang="en-US" altLang="zh-CN" dirty="0"/>
              <a:t>(365,</a:t>
            </a:r>
            <a:r>
              <a:rPr lang="en-US" altLang="zh-CN" i="1" dirty="0"/>
              <a:t>k</a:t>
            </a:r>
            <a:r>
              <a:rPr lang="en-US" altLang="zh-CN" dirty="0"/>
              <a:t>)=0.5073&gt;0.5</a:t>
            </a:r>
            <a:endParaRPr lang="en-US" altLang="zh-CN" dirty="0"/>
          </a:p>
          <a:p>
            <a:pPr marL="542925" lvl="1" indent="-276225" eaLnBrk="1" hangingPunct="1">
              <a:buNone/>
              <a:defRPr/>
            </a:pPr>
            <a:r>
              <a:rPr lang="en-US" altLang="zh-CN" dirty="0"/>
              <a:t>   </a:t>
            </a:r>
            <a:r>
              <a:rPr lang="zh-CN" altLang="en-US" dirty="0"/>
              <a:t>当</a:t>
            </a:r>
            <a:r>
              <a:rPr lang="en-US" altLang="zh-CN" i="1" dirty="0"/>
              <a:t>k</a:t>
            </a:r>
            <a:r>
              <a:rPr lang="en-US" altLang="zh-CN" dirty="0"/>
              <a:t>=100</a:t>
            </a:r>
            <a:r>
              <a:rPr lang="zh-CN" altLang="en-US" dirty="0"/>
              <a:t>时，</a:t>
            </a:r>
            <a:r>
              <a:rPr lang="en-US" altLang="zh-CN" i="1" dirty="0"/>
              <a:t>P</a:t>
            </a:r>
            <a:r>
              <a:rPr lang="en-US" altLang="zh-CN" dirty="0"/>
              <a:t>(365,</a:t>
            </a:r>
            <a:r>
              <a:rPr lang="en-US" altLang="zh-CN" i="1" dirty="0"/>
              <a:t>k</a:t>
            </a:r>
            <a:r>
              <a:rPr lang="en-US" altLang="zh-CN" dirty="0"/>
              <a:t>)=0.9999997</a:t>
            </a:r>
            <a:endParaRPr lang="zh-CN" altLang="en-US" dirty="0"/>
          </a:p>
          <a:p>
            <a:pPr marL="542925" lvl="1" indent="-276225" eaLnBrk="1" hangingPunct="1">
              <a:defRPr/>
            </a:pPr>
            <a:endParaRPr lang="en-US" altLang="zh-CN" sz="3600" dirty="0"/>
          </a:p>
          <a:p>
            <a:pPr marL="542925" lvl="1" indent="-276225" eaLnBrk="1" hangingPunct="1">
              <a:defRPr/>
            </a:pPr>
            <a:endParaRPr lang="en-US" altLang="zh-CN" dirty="0"/>
          </a:p>
          <a:p>
            <a:endParaRPr lang="en-US" altLang="zh-CN" dirty="0">
              <a:solidFill>
                <a:srgbClr val="0000FF"/>
              </a:solidFill>
            </a:endParaRPr>
          </a:p>
          <a:p>
            <a:pPr lvl="2">
              <a:buNone/>
            </a:pPr>
            <a:endParaRPr lang="en-US" altLang="zh-CN" dirty="0"/>
          </a:p>
        </p:txBody>
      </p:sp>
      <p:graphicFrame>
        <p:nvGraphicFramePr>
          <p:cNvPr id="1634308" name="Object 4"/>
          <p:cNvGraphicFramePr>
            <a:graphicFrameLocks noChangeAspect="1"/>
          </p:cNvGraphicFramePr>
          <p:nvPr/>
        </p:nvGraphicFramePr>
        <p:xfrm>
          <a:off x="1541421" y="3103275"/>
          <a:ext cx="6021388" cy="1806575"/>
        </p:xfrm>
        <a:graphic>
          <a:graphicData uri="http://schemas.openxmlformats.org/presentationml/2006/ole">
            <mc:AlternateContent xmlns:mc="http://schemas.openxmlformats.org/markup-compatibility/2006">
              <mc:Choice xmlns:v="urn:schemas-microsoft-com:vml" Requires="v">
                <p:oleObj spid="_x0000_s2050" name="Equation" r:id="rId1" imgW="2794000" imgH="838200" progId="Equation.DSMT4">
                  <p:embed/>
                </p:oleObj>
              </mc:Choice>
              <mc:Fallback>
                <p:oleObj name="Equation" r:id="rId1" imgW="2794000" imgH="838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21" y="3103275"/>
                        <a:ext cx="6021388"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blinds(horizontal)">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2" dur="500"/>
                                        <p:tgtEl>
                                          <p:spTgt spid="22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4308"/>
                                        </p:tgtEl>
                                        <p:attrNameLst>
                                          <p:attrName>style.visibility</p:attrName>
                                        </p:attrNameLst>
                                      </p:cBhvr>
                                      <p:to>
                                        <p:strVal val="visible"/>
                                      </p:to>
                                    </p:set>
                                    <p:animEffect transition="in" filter="dissolve">
                                      <p:cBhvr>
                                        <p:cTn id="17" dur="500"/>
                                        <p:tgtEl>
                                          <p:spTgt spid="163430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6307">
                                            <p:txEl>
                                              <p:pRg st="5" end="5"/>
                                            </p:txEl>
                                          </p:spTgt>
                                        </p:tgtEl>
                                        <p:attrNameLst>
                                          <p:attrName>style.visibility</p:attrName>
                                        </p:attrNameLst>
                                      </p:cBhvr>
                                      <p:to>
                                        <p:strVal val="visible"/>
                                      </p:to>
                                    </p:set>
                                    <p:anim calcmode="lin" valueType="num">
                                      <p:cBhvr additive="base">
                                        <p:cTn id="22" dur="500" fill="hold"/>
                                        <p:tgtEl>
                                          <p:spTgt spid="22630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6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26307">
                                            <p:txEl>
                                              <p:pRg st="6" end="6"/>
                                            </p:txEl>
                                          </p:spTgt>
                                        </p:tgtEl>
                                        <p:attrNameLst>
                                          <p:attrName>style.visibility</p:attrName>
                                        </p:attrNameLst>
                                      </p:cBhvr>
                                      <p:to>
                                        <p:strVal val="visible"/>
                                      </p:to>
                                    </p:set>
                                    <p:anim calcmode="lin" valueType="num">
                                      <p:cBhvr additive="base">
                                        <p:cTn id="28" dur="500" fill="hold"/>
                                        <p:tgtEl>
                                          <p:spTgt spid="22630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6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marL="723900" lvl="1" indent="-457200" eaLnBrk="1" hangingPunct="1">
              <a:buClr>
                <a:srgbClr val="FF0000"/>
              </a:buClr>
              <a:buFont typeface="Wingdings" panose="05000000000000000000" pitchFamily="2" charset="2"/>
              <a:buChar char="u"/>
              <a:defRPr/>
            </a:pPr>
            <a:r>
              <a:rPr lang="zh-CN" altLang="en-US" dirty="0"/>
              <a:t>生日悖论推广：已知一个在</a:t>
            </a:r>
            <a:r>
              <a:rPr lang="en-US" altLang="zh-CN" dirty="0"/>
              <a:t>1~</a:t>
            </a:r>
            <a:r>
              <a:rPr lang="en-US" altLang="zh-CN" i="1" dirty="0"/>
              <a:t>n</a:t>
            </a:r>
            <a:r>
              <a:rPr lang="zh-CN" altLang="en-US" dirty="0"/>
              <a:t>之间均匀分布的整数型随机变量，若该变量的</a:t>
            </a:r>
            <a:r>
              <a:rPr lang="en-US" altLang="zh-CN" i="1" dirty="0"/>
              <a:t>k</a:t>
            </a:r>
            <a:r>
              <a:rPr lang="zh-CN" altLang="en-US" dirty="0"/>
              <a:t>个取值中至少有两个取值相同的概率大于</a:t>
            </a:r>
            <a:r>
              <a:rPr lang="en-US" altLang="zh-CN" dirty="0"/>
              <a:t>1/2 </a:t>
            </a:r>
            <a:r>
              <a:rPr lang="zh-CN" altLang="en-US" dirty="0"/>
              <a:t>，则</a:t>
            </a:r>
            <a:r>
              <a:rPr lang="en-US" altLang="zh-CN" i="1" dirty="0"/>
              <a:t>k</a:t>
            </a:r>
            <a:r>
              <a:rPr lang="zh-CN" altLang="en-US" dirty="0"/>
              <a:t>的值为多少？</a:t>
            </a:r>
            <a:endParaRPr lang="en-US" altLang="zh-CN" dirty="0"/>
          </a:p>
          <a:p>
            <a:pPr marL="542925" lvl="1" indent="-276225" eaLnBrk="1" hangingPunct="1">
              <a:defRPr/>
            </a:pPr>
            <a:endParaRPr lang="en-US" altLang="zh-CN" i="1" dirty="0"/>
          </a:p>
          <a:p>
            <a:endParaRPr lang="en-US" altLang="zh-CN" dirty="0">
              <a:solidFill>
                <a:srgbClr val="0000FF"/>
              </a:solidFill>
            </a:endParaRPr>
          </a:p>
          <a:p>
            <a:pPr lvl="2">
              <a:buNone/>
            </a:pPr>
            <a:endParaRPr lang="en-US" altLang="zh-CN" dirty="0"/>
          </a:p>
        </p:txBody>
      </p:sp>
      <p:graphicFrame>
        <p:nvGraphicFramePr>
          <p:cNvPr id="1634309" name="Object 4"/>
          <p:cNvGraphicFramePr>
            <a:graphicFrameLocks noChangeAspect="1"/>
          </p:cNvGraphicFramePr>
          <p:nvPr/>
        </p:nvGraphicFramePr>
        <p:xfrm>
          <a:off x="2417733" y="3794130"/>
          <a:ext cx="4241800" cy="903288"/>
        </p:xfrm>
        <a:graphic>
          <a:graphicData uri="http://schemas.openxmlformats.org/presentationml/2006/ole">
            <mc:AlternateContent xmlns:mc="http://schemas.openxmlformats.org/markup-compatibility/2006">
              <mc:Choice xmlns:v="urn:schemas-microsoft-com:vml" Requires="v">
                <p:oleObj spid="_x0000_s3074" name="Equation" r:id="rId1" imgW="1968500" imgH="419100" progId="Equation.DSMT4">
                  <p:embed/>
                </p:oleObj>
              </mc:Choice>
              <mc:Fallback>
                <p:oleObj name="Equation" r:id="rId1" imgW="1968500" imgH="4191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33" y="3794130"/>
                        <a:ext cx="4241800"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下箭头 6"/>
          <p:cNvSpPr/>
          <p:nvPr/>
        </p:nvSpPr>
        <p:spPr bwMode="auto">
          <a:xfrm>
            <a:off x="4243383" y="4633929"/>
            <a:ext cx="182565" cy="506313"/>
          </a:xfrm>
          <a:prstGeom prst="downArrow">
            <a:avLst/>
          </a:prstGeom>
          <a:solidFill>
            <a:srgbClr val="639500"/>
          </a:solidFill>
        </p:spPr>
        <p:txBody>
          <a:bodyPr wrap="square" rtlCol="0">
            <a:spAutoFit/>
          </a:bodyPr>
          <a:lstStyle/>
          <a:p>
            <a:pPr algn="ctr"/>
            <a:endParaRPr lang="zh-CN" altLang="en-US" sz="2400" u="none">
              <a:ea typeface="黑体" panose="02010609060101010101" pitchFamily="49" charset="-122"/>
            </a:endParaRPr>
          </a:p>
        </p:txBody>
      </p:sp>
      <p:graphicFrame>
        <p:nvGraphicFramePr>
          <p:cNvPr id="8" name="Object 4"/>
          <p:cNvGraphicFramePr>
            <a:graphicFrameLocks noChangeAspect="1"/>
          </p:cNvGraphicFramePr>
          <p:nvPr/>
        </p:nvGraphicFramePr>
        <p:xfrm>
          <a:off x="1692275" y="5192713"/>
          <a:ext cx="5281613" cy="903287"/>
        </p:xfrm>
        <a:graphic>
          <a:graphicData uri="http://schemas.openxmlformats.org/presentationml/2006/ole">
            <mc:AlternateContent xmlns:mc="http://schemas.openxmlformats.org/markup-compatibility/2006">
              <mc:Choice xmlns:v="urn:schemas-microsoft-com:vml" Requires="v">
                <p:oleObj spid="_x0000_s3075" name="Equation" r:id="rId3" imgW="58826400" imgH="10058400" progId="Equation.DSMT4">
                  <p:embed/>
                </p:oleObj>
              </mc:Choice>
              <mc:Fallback>
                <p:oleObj name="Equation" r:id="rId3" imgW="58826400" imgH="10058400" progId="Equation.DSMT4">
                  <p:embed/>
                  <p:pic>
                    <p:nvPicPr>
                      <p:cNvPr id="0" name="Picture 6"/>
                      <p:cNvPicPr>
                        <a:picLocks noChangeAspect="1" noChangeArrowheads="1"/>
                      </p:cNvPicPr>
                      <p:nvPr/>
                    </p:nvPicPr>
                    <p:blipFill>
                      <a:blip r:embed="rId4"/>
                      <a:srcRect/>
                      <a:stretch>
                        <a:fillRect/>
                      </a:stretch>
                    </p:blipFill>
                    <p:spPr bwMode="auto">
                      <a:xfrm>
                        <a:off x="1692275" y="5192713"/>
                        <a:ext cx="5281613" cy="903287"/>
                      </a:xfrm>
                      <a:prstGeom prst="rect">
                        <a:avLst/>
                      </a:prstGeom>
                      <a:solidFill>
                        <a:srgbClr val="5A8800"/>
                      </a:solidFill>
                      <a:ln>
                        <a:noFill/>
                      </a:ln>
                      <a:effectLst/>
                    </p:spPr>
                  </p:pic>
                </p:oleObj>
              </mc:Fallback>
            </mc:AlternateContent>
          </a:graphicData>
        </a:graphic>
      </p:graphicFrame>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fade">
                                      <p:cBhvr>
                                        <p:cTn id="7" dur="1000"/>
                                        <p:tgtEl>
                                          <p:spTgt spid="226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4309"/>
                                        </p:tgtEl>
                                        <p:attrNameLst>
                                          <p:attrName>style.visibility</p:attrName>
                                        </p:attrNameLst>
                                      </p:cBhvr>
                                      <p:to>
                                        <p:strVal val="visible"/>
                                      </p:to>
                                    </p:set>
                                    <p:animEffect transition="in" filter="blinds(horizontal)">
                                      <p:cBhvr>
                                        <p:cTn id="12" dur="500"/>
                                        <p:tgtEl>
                                          <p:spTgt spid="16343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5655"/>
            <a:ext cx="8229600" cy="4824000"/>
          </a:xfrm>
        </p:spPr>
        <p:txBody>
          <a:bodyPr/>
          <a:lstStyle/>
          <a:p>
            <a:pPr lvl="1"/>
            <a:endParaRPr lang="en-US" altLang="zh-CN" dirty="0"/>
          </a:p>
          <a:p>
            <a:pPr lvl="1">
              <a:buClr>
                <a:srgbClr val="FF0000"/>
              </a:buClr>
              <a:buFont typeface="Wingdings" panose="05000000000000000000" pitchFamily="2" charset="2"/>
              <a:buChar char="u"/>
            </a:pPr>
            <a:r>
              <a:rPr lang="zh-CN" altLang="en-US" dirty="0"/>
              <a:t>被动攻击：获取消息的内容、业务流分析</a:t>
            </a:r>
            <a:endParaRPr lang="en-US" altLang="zh-CN" dirty="0"/>
          </a:p>
          <a:p>
            <a:pPr lvl="1"/>
            <a:endParaRPr lang="en-US" altLang="zh-CN" dirty="0"/>
          </a:p>
          <a:p>
            <a:pPr lvl="1"/>
            <a:endParaRPr lang="en-US" altLang="zh-CN" dirty="0"/>
          </a:p>
          <a:p>
            <a:pPr lvl="1">
              <a:buClr>
                <a:srgbClr val="FF0000"/>
              </a:buClr>
              <a:buFont typeface="Wingdings" panose="05000000000000000000" pitchFamily="2" charset="2"/>
              <a:buChar char="u"/>
            </a:pPr>
            <a:r>
              <a:rPr lang="zh-CN" altLang="en-US" dirty="0"/>
              <a:t>主动攻击：假冒、重放、消息的篡改等</a:t>
            </a:r>
            <a:endParaRPr lang="en-US" altLang="zh-CN" dirty="0"/>
          </a:p>
        </p:txBody>
      </p:sp>
      <p:sp>
        <p:nvSpPr>
          <p:cNvPr id="3" name="TextBox 2"/>
          <p:cNvSpPr txBox="1"/>
          <p:nvPr/>
        </p:nvSpPr>
        <p:spPr>
          <a:xfrm>
            <a:off x="1249317" y="2337894"/>
            <a:ext cx="5623002" cy="523220"/>
          </a:xfrm>
          <a:prstGeom prst="rect">
            <a:avLst/>
          </a:prstGeom>
          <a:solidFill>
            <a:schemeClr val="tx2">
              <a:lumMod val="85000"/>
            </a:schemeClr>
          </a:solidFill>
        </p:spPr>
        <p:txBody>
          <a:bodyPr wrap="square" rtlCol="0">
            <a:spAutoFit/>
          </a:bodyPr>
          <a:lstStyle/>
          <a:p>
            <a:r>
              <a:rPr lang="zh-CN" altLang="en-US" u="none" dirty="0">
                <a:solidFill>
                  <a:srgbClr val="FF0000"/>
                </a:solidFill>
                <a:latin typeface="黑体" panose="02010609060101010101" pitchFamily="49" charset="-122"/>
                <a:ea typeface="黑体" panose="02010609060101010101" pitchFamily="49" charset="-122"/>
              </a:rPr>
              <a:t>加密算法：对称密码和公钥密码</a:t>
            </a:r>
            <a:endParaRPr lang="zh-CN" altLang="en-US" u="none"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1727472" y="4076825"/>
            <a:ext cx="5623002" cy="1384995"/>
          </a:xfrm>
          <a:prstGeom prst="rect">
            <a:avLst/>
          </a:prstGeom>
          <a:solidFill>
            <a:schemeClr val="tx2">
              <a:lumMod val="85000"/>
            </a:schemeClr>
          </a:solidFill>
        </p:spPr>
        <p:txBody>
          <a:bodyPr wrap="square" rtlCol="0">
            <a:spAutoFit/>
          </a:bodyPr>
          <a:lstStyle/>
          <a:p>
            <a:r>
              <a:rPr lang="zh-CN" altLang="en-US" u="none" dirty="0">
                <a:solidFill>
                  <a:srgbClr val="FF0000"/>
                </a:solidFill>
                <a:latin typeface="黑体" panose="02010609060101010101" pitchFamily="49" charset="-122"/>
                <a:ea typeface="黑体" panose="02010609060101010101" pitchFamily="49" charset="-122"/>
              </a:rPr>
              <a:t>消息认证：消息的完整性、 </a:t>
            </a:r>
            <a:endParaRPr lang="en-US" altLang="zh-CN" u="none" dirty="0">
              <a:solidFill>
                <a:srgbClr val="FF0000"/>
              </a:solidFill>
              <a:latin typeface="黑体" panose="02010609060101010101" pitchFamily="49" charset="-122"/>
              <a:ea typeface="黑体" panose="02010609060101010101" pitchFamily="49" charset="-122"/>
            </a:endParaRPr>
          </a:p>
          <a:p>
            <a:r>
              <a:rPr lang="zh-CN" altLang="en-US" u="none" dirty="0">
                <a:solidFill>
                  <a:srgbClr val="FF0000"/>
                </a:solidFill>
                <a:latin typeface="黑体" panose="02010609060101010101" pitchFamily="49" charset="-122"/>
                <a:ea typeface="黑体" panose="02010609060101010101" pitchFamily="49" charset="-122"/>
              </a:rPr>
              <a:t>          消息的真实性、</a:t>
            </a:r>
            <a:endParaRPr lang="en-US" altLang="zh-CN" u="none" dirty="0">
              <a:solidFill>
                <a:srgbClr val="FF0000"/>
              </a:solidFill>
              <a:latin typeface="黑体" panose="02010609060101010101" pitchFamily="49" charset="-122"/>
              <a:ea typeface="黑体" panose="02010609060101010101" pitchFamily="49" charset="-122"/>
            </a:endParaRPr>
          </a:p>
          <a:p>
            <a:r>
              <a:rPr lang="en-US" altLang="zh-CN" u="none" dirty="0">
                <a:solidFill>
                  <a:srgbClr val="FF0000"/>
                </a:solidFill>
                <a:latin typeface="黑体" panose="02010609060101010101" pitchFamily="49" charset="-122"/>
                <a:ea typeface="黑体" panose="02010609060101010101" pitchFamily="49" charset="-122"/>
              </a:rPr>
              <a:t>          </a:t>
            </a:r>
            <a:r>
              <a:rPr lang="zh-CN" altLang="en-US" u="none" dirty="0">
                <a:solidFill>
                  <a:srgbClr val="FF0000"/>
                </a:solidFill>
                <a:latin typeface="黑体" panose="02010609060101010101" pitchFamily="49" charset="-122"/>
                <a:ea typeface="黑体" panose="02010609060101010101" pitchFamily="49" charset="-122"/>
              </a:rPr>
              <a:t>消息的不可否认性</a:t>
            </a:r>
            <a:endParaRPr lang="zh-CN" altLang="en-US" u="none" dirty="0">
              <a:solidFill>
                <a:srgbClr val="FF0000"/>
              </a:solidFill>
              <a:latin typeface="黑体" panose="02010609060101010101" pitchFamily="49" charset="-122"/>
              <a:ea typeface="黑体" panose="02010609060101010101" pitchFamily="49" charset="-122"/>
            </a:endParaRPr>
          </a:p>
        </p:txBody>
      </p:sp>
      <p:sp>
        <p:nvSpPr>
          <p:cNvPr id="5" name="右箭头 4"/>
          <p:cNvSpPr/>
          <p:nvPr/>
        </p:nvSpPr>
        <p:spPr bwMode="auto">
          <a:xfrm>
            <a:off x="6324624" y="4273083"/>
            <a:ext cx="1022364" cy="292105"/>
          </a:xfrm>
          <a:prstGeom prst="rightArrow">
            <a:avLst/>
          </a:prstGeom>
          <a:solidFill>
            <a:srgbClr val="476B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6" name="TextBox 5"/>
          <p:cNvSpPr txBox="1"/>
          <p:nvPr/>
        </p:nvSpPr>
        <p:spPr>
          <a:xfrm>
            <a:off x="7456527" y="4163544"/>
            <a:ext cx="1687473" cy="523220"/>
          </a:xfrm>
          <a:prstGeom prst="rect">
            <a:avLst/>
          </a:prstGeom>
          <a:solidFill>
            <a:schemeClr val="tx2">
              <a:lumMod val="85000"/>
            </a:schemeClr>
          </a:solidFill>
        </p:spPr>
        <p:txBody>
          <a:bodyPr wrap="square" rtlCol="0">
            <a:spAutoFit/>
          </a:bodyPr>
          <a:lstStyle/>
          <a:p>
            <a:r>
              <a:rPr lang="zh-CN" altLang="en-US" u="none" dirty="0">
                <a:solidFill>
                  <a:srgbClr val="FF0000"/>
                </a:solidFill>
                <a:latin typeface="黑体" panose="02010609060101010101" pitchFamily="49" charset="-122"/>
                <a:ea typeface="黑体" panose="02010609060101010101" pitchFamily="49" charset="-122"/>
              </a:rPr>
              <a:t>哈希函数</a:t>
            </a:r>
            <a:endParaRPr lang="zh-CN" altLang="en-US" u="none"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Horizontal)">
                                      <p:cBhvr>
                                        <p:cTn id="27" dur="500"/>
                                        <p:tgtEl>
                                          <p:spTgt spid="6"/>
                                        </p:tgtEl>
                                      </p:cBhvr>
                                    </p:animEffect>
                                  </p:childTnLst>
                                </p:cTn>
                              </p:par>
                              <p:par>
                                <p:cTn id="28" presetID="16" presetClass="entr" presetSubtype="26"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160748"/>
            <a:ext cx="8229600" cy="4824000"/>
          </a:xfrm>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marL="723900" lvl="1" indent="-457200" eaLnBrk="1" hangingPunct="1">
              <a:buClr>
                <a:srgbClr val="FF0000"/>
              </a:buClr>
              <a:buFont typeface="Wingdings" panose="05000000000000000000" pitchFamily="2" charset="2"/>
              <a:buChar char="u"/>
              <a:defRPr/>
            </a:pPr>
            <a:r>
              <a:rPr lang="zh-CN" altLang="en-US" dirty="0"/>
              <a:t>对一个输出大小为</a:t>
            </a:r>
            <a:r>
              <a:rPr lang="en-US" altLang="zh-CN" i="1" dirty="0"/>
              <a:t>n</a:t>
            </a:r>
            <a:r>
              <a:rPr lang="zh-CN" altLang="en-US" dirty="0"/>
              <a:t>的哈希函数，只需计算大约</a:t>
            </a:r>
            <a:r>
              <a:rPr lang="en-US" altLang="zh-CN" i="1" dirty="0"/>
              <a:t>n</a:t>
            </a:r>
            <a:r>
              <a:rPr lang="en-US" altLang="zh-CN" baseline="30000" dirty="0"/>
              <a:t>1/2</a:t>
            </a:r>
            <a:r>
              <a:rPr lang="zh-CN" altLang="en-US" dirty="0"/>
              <a:t>个函数值，就能以一个</a:t>
            </a:r>
            <a:r>
              <a:rPr lang="zh-CN" altLang="en-US" dirty="0">
                <a:solidFill>
                  <a:schemeClr val="bg1">
                    <a:lumMod val="60000"/>
                    <a:lumOff val="40000"/>
                  </a:schemeClr>
                </a:solidFill>
              </a:rPr>
              <a:t>不可忽略的概率</a:t>
            </a:r>
            <a:r>
              <a:rPr lang="zh-CN" altLang="en-US" dirty="0"/>
              <a:t>发现一个碰撞。</a:t>
            </a:r>
            <a:endParaRPr lang="en-US" altLang="zh-CN" dirty="0"/>
          </a:p>
          <a:p>
            <a:pPr marL="723900" lvl="1" indent="-457200" eaLnBrk="1" hangingPunct="1">
              <a:buClr>
                <a:srgbClr val="FF0000"/>
              </a:buClr>
              <a:buFont typeface="Wingdings" panose="05000000000000000000" pitchFamily="2" charset="2"/>
              <a:buChar char="u"/>
              <a:defRPr/>
            </a:pPr>
            <a:r>
              <a:rPr lang="zh-CN" altLang="en-US" dirty="0"/>
              <a:t>生日攻击说明，哈希函数的</a:t>
            </a:r>
            <a:r>
              <a:rPr lang="en-US" altLang="zh-CN" dirty="0"/>
              <a:t>2</a:t>
            </a:r>
            <a:r>
              <a:rPr lang="en-US" altLang="zh-CN" baseline="30000" dirty="0"/>
              <a:t>|</a:t>
            </a:r>
            <a:r>
              <a:rPr lang="en-US" altLang="zh-CN" i="1" baseline="30000" dirty="0"/>
              <a:t>h</a:t>
            </a:r>
            <a:r>
              <a:rPr lang="en-US" altLang="zh-CN" baseline="30000" dirty="0"/>
              <a:t>|/2</a:t>
            </a:r>
            <a:r>
              <a:rPr lang="zh-CN" altLang="en-US" dirty="0"/>
              <a:t>个随机哈希值足以使攻击者以不可忽略的概率得到一个碰撞。而且，哈希函数不是真正的随机函数，所需计算的函数值更少。</a:t>
            </a:r>
            <a:endParaRPr lang="zh-CN" altLang="en-US" dirty="0"/>
          </a:p>
          <a:p>
            <a:endParaRPr lang="en-US" altLang="zh-CN" dirty="0">
              <a:solidFill>
                <a:srgbClr val="0000FF"/>
              </a:solidFill>
            </a:endParaRPr>
          </a:p>
          <a:p>
            <a:pPr lvl="2">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7" dur="500"/>
                                        <p:tgtEl>
                                          <p:spTgt spid="226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124744"/>
            <a:ext cx="8229600" cy="4824000"/>
          </a:xfrm>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marL="723900" lvl="1" indent="-457200" eaLnBrk="1" hangingPunct="1">
              <a:lnSpc>
                <a:spcPct val="130000"/>
              </a:lnSpc>
              <a:buClr>
                <a:srgbClr val="FF0000"/>
              </a:buClr>
              <a:buFont typeface="Wingdings" panose="05000000000000000000" pitchFamily="2" charset="2"/>
              <a:buChar char="u"/>
              <a:tabLst>
                <a:tab pos="628650" algn="l"/>
              </a:tabLst>
              <a:defRPr/>
            </a:pPr>
            <a:r>
              <a:rPr lang="zh-CN" altLang="en-US" dirty="0"/>
              <a:t>生日攻击说明，哈希函数输出空间有下界</a:t>
            </a:r>
            <a:r>
              <a:rPr lang="en-US" altLang="zh-CN" dirty="0"/>
              <a:t>2</a:t>
            </a:r>
            <a:r>
              <a:rPr lang="en-US" altLang="zh-CN" baseline="30000" dirty="0"/>
              <a:t>|</a:t>
            </a:r>
            <a:r>
              <a:rPr lang="en-US" altLang="zh-CN" i="1" baseline="30000" dirty="0"/>
              <a:t>h</a:t>
            </a:r>
            <a:r>
              <a:rPr lang="en-US" altLang="zh-CN" baseline="30000" dirty="0"/>
              <a:t>|/2</a:t>
            </a:r>
            <a:endParaRPr lang="en-US" altLang="zh-CN" baseline="30000" dirty="0"/>
          </a:p>
          <a:p>
            <a:pPr marL="723900" lvl="1" indent="-457200" eaLnBrk="1" hangingPunct="1">
              <a:lnSpc>
                <a:spcPct val="130000"/>
              </a:lnSpc>
              <a:buClr>
                <a:srgbClr val="FF0000"/>
              </a:buClr>
              <a:buFont typeface="Wingdings" panose="05000000000000000000" pitchFamily="2" charset="2"/>
              <a:buChar char="u"/>
              <a:tabLst>
                <a:tab pos="628650" algn="l"/>
              </a:tabLst>
              <a:defRPr/>
            </a:pPr>
            <a:r>
              <a:rPr lang="zh-CN" altLang="en-US" dirty="0"/>
              <a:t>一个</a:t>
            </a:r>
            <a:r>
              <a:rPr lang="en-US" altLang="zh-CN" dirty="0"/>
              <a:t>40</a:t>
            </a:r>
            <a:r>
              <a:rPr lang="zh-CN" altLang="en-US" dirty="0"/>
              <a:t>比特长的消息摘要是很不安全的，因为仅仅用</a:t>
            </a:r>
            <a:r>
              <a:rPr lang="en-US" altLang="zh-CN" dirty="0"/>
              <a:t>2</a:t>
            </a:r>
            <a:r>
              <a:rPr lang="en-US" altLang="zh-CN" baseline="30000" dirty="0"/>
              <a:t>20</a:t>
            </a:r>
            <a:r>
              <a:rPr lang="en-US" altLang="zh-CN" dirty="0"/>
              <a:t> </a:t>
            </a:r>
            <a:r>
              <a:rPr lang="zh-CN" altLang="en-US" dirty="0"/>
              <a:t>（大约一百万）次随机</a:t>
            </a:r>
            <a:r>
              <a:rPr lang="en-US" altLang="zh-CN" dirty="0"/>
              <a:t>Hash</a:t>
            </a:r>
            <a:r>
              <a:rPr lang="zh-CN" altLang="en-US" dirty="0"/>
              <a:t>可至少以</a:t>
            </a:r>
            <a:r>
              <a:rPr lang="en-US" altLang="zh-CN" dirty="0"/>
              <a:t>1/2</a:t>
            </a:r>
            <a:r>
              <a:rPr lang="zh-CN" altLang="en-US" dirty="0"/>
              <a:t>的概率找到一个碰撞。</a:t>
            </a:r>
            <a:endParaRPr lang="en-US" altLang="zh-CN" dirty="0"/>
          </a:p>
          <a:p>
            <a:pPr marL="626745" lvl="2" indent="0" eaLnBrk="1" hangingPunct="1">
              <a:lnSpc>
                <a:spcPct val="130000"/>
              </a:lnSpc>
              <a:buNone/>
              <a:tabLst>
                <a:tab pos="628650" algn="l"/>
              </a:tabLst>
              <a:defRPr/>
            </a:pPr>
            <a:endParaRPr lang="en-US" altLang="zh-CN" baseline="30000" dirty="0"/>
          </a:p>
          <a:p>
            <a:pPr marL="988695" lvl="2" indent="-361950" eaLnBrk="1" hangingPunct="1">
              <a:lnSpc>
                <a:spcPct val="130000"/>
              </a:lnSpc>
              <a:tabLst>
                <a:tab pos="628650" algn="l"/>
              </a:tabLst>
              <a:defRPr/>
            </a:pPr>
            <a:endParaRPr lang="en-US" altLang="zh-CN" baseline="30000" dirty="0"/>
          </a:p>
          <a:p>
            <a:pPr lvl="2">
              <a:buNone/>
            </a:pPr>
            <a:endParaRPr lang="en-US" altLang="zh-CN" dirty="0"/>
          </a:p>
        </p:txBody>
      </p:sp>
      <p:graphicFrame>
        <p:nvGraphicFramePr>
          <p:cNvPr id="3" name="表格 2"/>
          <p:cNvGraphicFramePr>
            <a:graphicFrameLocks noGrp="1"/>
          </p:cNvGraphicFramePr>
          <p:nvPr/>
        </p:nvGraphicFramePr>
        <p:xfrm>
          <a:off x="1223628" y="4508231"/>
          <a:ext cx="6768753" cy="1691388"/>
        </p:xfrm>
        <a:graphic>
          <a:graphicData uri="http://schemas.openxmlformats.org/drawingml/2006/table">
            <a:tbl>
              <a:tblPr firstRow="1" bandRow="1">
                <a:tableStyleId>{5C22544A-7EE6-4342-B048-85BDC9FD1C3A}</a:tableStyleId>
              </a:tblPr>
              <a:tblGrid>
                <a:gridCol w="2256251"/>
                <a:gridCol w="2256251"/>
                <a:gridCol w="2256251"/>
              </a:tblGrid>
              <a:tr h="422910">
                <a:tc>
                  <a:txBody>
                    <a:bodyPr/>
                    <a:lstStyle/>
                    <a:p>
                      <a:r>
                        <a:rPr lang="zh-CN" altLang="en-US" dirty="0">
                          <a:latin typeface="黑体" panose="02010609060101010101" pitchFamily="49" charset="-122"/>
                          <a:ea typeface="黑体" panose="02010609060101010101" pitchFamily="49" charset="-122"/>
                        </a:rPr>
                        <a:t>算法</a:t>
                      </a:r>
                      <a:endParaRPr lang="zh-CN" altLang="en-US" dirty="0">
                        <a:latin typeface="黑体" panose="02010609060101010101" pitchFamily="49" charset="-122"/>
                        <a:ea typeface="黑体" panose="02010609060101010101" pitchFamily="49" charset="-122"/>
                      </a:endParaRPr>
                    </a:p>
                  </a:txBody>
                  <a:tcPr anchor="ctr" anchorCtr="1"/>
                </a:tc>
                <a:tc>
                  <a:txBody>
                    <a:bodyPr/>
                    <a:lstStyle/>
                    <a:p>
                      <a:r>
                        <a:rPr lang="zh-CN" altLang="en-US" dirty="0">
                          <a:latin typeface="黑体" panose="02010609060101010101" pitchFamily="49" charset="-122"/>
                          <a:ea typeface="黑体" panose="02010609060101010101" pitchFamily="49" charset="-122"/>
                        </a:rPr>
                        <a:t>消息摘要长度</a:t>
                      </a:r>
                      <a:endParaRPr lang="zh-CN" altLang="en-US" dirty="0">
                        <a:latin typeface="黑体" panose="02010609060101010101" pitchFamily="49" charset="-122"/>
                        <a:ea typeface="黑体" panose="02010609060101010101" pitchFamily="49" charset="-122"/>
                      </a:endParaRPr>
                    </a:p>
                  </a:txBody>
                  <a:tcPr anchor="ctr" anchorCtr="1"/>
                </a:tc>
                <a:tc>
                  <a:txBody>
                    <a:bodyPr/>
                    <a:lstStyle/>
                    <a:p>
                      <a:r>
                        <a:rPr lang="zh-CN" altLang="en-US" dirty="0">
                          <a:latin typeface="黑体" panose="02010609060101010101" pitchFamily="49" charset="-122"/>
                          <a:ea typeface="黑体" panose="02010609060101010101" pitchFamily="49" charset="-122"/>
                        </a:rPr>
                        <a:t>抗生日攻击强度</a:t>
                      </a:r>
                      <a:endParaRPr lang="zh-CN" altLang="en-US" dirty="0">
                        <a:latin typeface="黑体" panose="02010609060101010101" pitchFamily="49" charset="-122"/>
                        <a:ea typeface="黑体" panose="02010609060101010101" pitchFamily="49" charset="-122"/>
                      </a:endParaRPr>
                    </a:p>
                  </a:txBody>
                  <a:tcPr anchor="ctr" anchorCtr="1"/>
                </a:tc>
              </a:tr>
              <a:tr h="422847">
                <a:tc>
                  <a:txBody>
                    <a:bodyPr/>
                    <a:lstStyle/>
                    <a:p>
                      <a:r>
                        <a:rPr lang="en-US" altLang="zh-CN" b="1" dirty="0">
                          <a:latin typeface="Times New Roman" panose="02020603050405020304" pitchFamily="18" charset="0"/>
                          <a:cs typeface="Times New Roman" panose="02020603050405020304" pitchFamily="18" charset="0"/>
                        </a:rPr>
                        <a:t>MD5</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128bit</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2</a:t>
                      </a:r>
                      <a:r>
                        <a:rPr lang="en-US" altLang="zh-CN" b="1" baseline="30000" dirty="0">
                          <a:latin typeface="Times New Roman" panose="02020603050405020304" pitchFamily="18" charset="0"/>
                          <a:cs typeface="Times New Roman" panose="02020603050405020304" pitchFamily="18" charset="0"/>
                        </a:rPr>
                        <a:t>64</a:t>
                      </a:r>
                      <a:endParaRPr lang="zh-CN" altLang="en-US" b="1" baseline="30000" dirty="0">
                        <a:latin typeface="Times New Roman" panose="02020603050405020304" pitchFamily="18" charset="0"/>
                        <a:cs typeface="Times New Roman" panose="02020603050405020304" pitchFamily="18" charset="0"/>
                      </a:endParaRPr>
                    </a:p>
                  </a:txBody>
                  <a:tcPr anchor="ctr" anchorCtr="1"/>
                </a:tc>
              </a:tr>
              <a:tr h="422847">
                <a:tc>
                  <a:txBody>
                    <a:bodyPr/>
                    <a:lstStyle/>
                    <a:p>
                      <a:r>
                        <a:rPr lang="en-US" altLang="zh-CN" b="1" dirty="0">
                          <a:latin typeface="Times New Roman" panose="02020603050405020304" pitchFamily="18" charset="0"/>
                          <a:cs typeface="Times New Roman" panose="02020603050405020304" pitchFamily="18" charset="0"/>
                        </a:rPr>
                        <a:t>SHA-1</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160bit</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2</a:t>
                      </a:r>
                      <a:r>
                        <a:rPr lang="en-US" altLang="zh-CN" b="1" baseline="30000" dirty="0">
                          <a:latin typeface="Times New Roman" panose="02020603050405020304" pitchFamily="18" charset="0"/>
                          <a:cs typeface="Times New Roman" panose="02020603050405020304" pitchFamily="18" charset="0"/>
                        </a:rPr>
                        <a:t>80</a:t>
                      </a:r>
                      <a:endParaRPr lang="zh-CN" altLang="en-US" b="1" baseline="30000" dirty="0">
                        <a:latin typeface="Times New Roman" panose="02020603050405020304" pitchFamily="18" charset="0"/>
                        <a:cs typeface="Times New Roman" panose="02020603050405020304" pitchFamily="18" charset="0"/>
                      </a:endParaRPr>
                    </a:p>
                  </a:txBody>
                  <a:tcPr anchor="ctr" anchorCtr="1"/>
                </a:tc>
              </a:tr>
              <a:tr h="422847">
                <a:tc>
                  <a:txBody>
                    <a:bodyPr/>
                    <a:lstStyle/>
                    <a:p>
                      <a:r>
                        <a:rPr lang="en-US" altLang="zh-CN" b="1" dirty="0">
                          <a:latin typeface="Times New Roman" panose="02020603050405020304" pitchFamily="18" charset="0"/>
                          <a:cs typeface="Times New Roman" panose="02020603050405020304" pitchFamily="18" charset="0"/>
                        </a:rPr>
                        <a:t>SHA-512</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512bit</a:t>
                      </a:r>
                      <a:endParaRPr lang="zh-CN" altLang="en-US" b="1"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b="1" dirty="0">
                          <a:latin typeface="Times New Roman" panose="02020603050405020304" pitchFamily="18" charset="0"/>
                          <a:cs typeface="Times New Roman" panose="02020603050405020304" pitchFamily="18" charset="0"/>
                        </a:rPr>
                        <a:t>2</a:t>
                      </a:r>
                      <a:r>
                        <a:rPr lang="en-US" altLang="zh-CN" b="1" baseline="30000" dirty="0">
                          <a:latin typeface="Times New Roman" panose="02020603050405020304" pitchFamily="18" charset="0"/>
                          <a:cs typeface="Times New Roman" panose="02020603050405020304" pitchFamily="18" charset="0"/>
                        </a:rPr>
                        <a:t>256</a:t>
                      </a:r>
                      <a:endParaRPr lang="zh-CN" altLang="en-US" b="1" baseline="30000" dirty="0">
                        <a:latin typeface="Times New Roman" panose="02020603050405020304" pitchFamily="18" charset="0"/>
                        <a:cs typeface="Times New Roman" panose="02020603050405020304" pitchFamily="18" charset="0"/>
                      </a:endParaRPr>
                    </a:p>
                  </a:txBody>
                  <a:tcPr anchor="ctr" anchorCtr="1"/>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299979" y="1238220"/>
            <a:ext cx="8653581" cy="4824000"/>
          </a:xfrm>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a:buClr>
                <a:srgbClr val="FF0000"/>
              </a:buClr>
              <a:buFont typeface="Wingdings" panose="05000000000000000000" pitchFamily="2" charset="2"/>
              <a:buChar char="u"/>
            </a:pPr>
            <a:r>
              <a:rPr lang="zh-CN" altLang="en-US" sz="2800" dirty="0"/>
              <a:t>生日攻击实施</a:t>
            </a:r>
            <a:endParaRPr lang="en-US" altLang="zh-CN" sz="2800" dirty="0"/>
          </a:p>
          <a:p>
            <a:pPr marL="781050" lvl="1" indent="-514350" eaLnBrk="1" hangingPunct="1">
              <a:lnSpc>
                <a:spcPct val="150000"/>
              </a:lnSpc>
              <a:buClr>
                <a:schemeClr val="bg1">
                  <a:lumMod val="60000"/>
                  <a:lumOff val="40000"/>
                </a:schemeClr>
              </a:buClr>
              <a:buFont typeface="+mj-ea"/>
              <a:buAutoNum type="circleNumDbPlain"/>
              <a:tabLst>
                <a:tab pos="628650" algn="l"/>
              </a:tabLst>
              <a:defRPr/>
            </a:pPr>
            <a:r>
              <a:rPr lang="zh-CN" altLang="en-US" sz="2400" dirty="0"/>
              <a:t>消息</a:t>
            </a:r>
            <a:r>
              <a:rPr lang="en-US" altLang="zh-CN" sz="2400" dirty="0"/>
              <a:t>- </a:t>
            </a:r>
            <a:r>
              <a:rPr lang="zh-CN" altLang="en-US" sz="2400" dirty="0"/>
              <a:t>哈希值对</a:t>
            </a:r>
            <a:r>
              <a:rPr lang="en-US" altLang="zh-CN" sz="2400" dirty="0"/>
              <a:t>:</a:t>
            </a:r>
            <a:r>
              <a:rPr lang="zh-CN" altLang="en-US" sz="2400" dirty="0"/>
              <a:t> </a:t>
            </a:r>
            <a:r>
              <a:rPr lang="en-US" altLang="zh-CN" sz="2400" dirty="0"/>
              <a:t>(</a:t>
            </a:r>
            <a:r>
              <a:rPr lang="en-US" altLang="zh-CN" sz="2400" i="1" dirty="0"/>
              <a:t>m</a:t>
            </a:r>
            <a:r>
              <a:rPr lang="en-US" altLang="zh-CN" sz="2400" baseline="-25000" dirty="0"/>
              <a:t>1</a:t>
            </a:r>
            <a:r>
              <a:rPr lang="en-US" altLang="zh-CN" sz="2400" dirty="0"/>
              <a:t>, </a:t>
            </a:r>
            <a:r>
              <a:rPr lang="en-US" altLang="zh-CN" sz="2400" i="1" dirty="0"/>
              <a:t>h</a:t>
            </a:r>
            <a:r>
              <a:rPr lang="en-US" altLang="zh-CN" sz="2400" dirty="0"/>
              <a:t>(</a:t>
            </a:r>
            <a:r>
              <a:rPr lang="en-US" altLang="zh-CN" sz="2400" i="1" dirty="0"/>
              <a:t>m</a:t>
            </a:r>
            <a:r>
              <a:rPr lang="en-US" altLang="zh-CN" sz="2400" baseline="-25000" dirty="0"/>
              <a:t>1</a:t>
            </a:r>
            <a:r>
              <a:rPr lang="en-US" altLang="zh-CN" sz="2400" dirty="0"/>
              <a:t>)), (</a:t>
            </a:r>
            <a:r>
              <a:rPr lang="en-US" altLang="zh-CN" sz="2400" i="1" dirty="0"/>
              <a:t>m</a:t>
            </a:r>
            <a:r>
              <a:rPr lang="en-US" altLang="zh-CN" sz="2400" baseline="-25000" dirty="0"/>
              <a:t>2</a:t>
            </a:r>
            <a:r>
              <a:rPr lang="en-US" altLang="zh-CN" sz="2400" dirty="0"/>
              <a:t>, </a:t>
            </a:r>
            <a:r>
              <a:rPr lang="en-US" altLang="zh-CN" sz="2400" i="1" dirty="0"/>
              <a:t>h</a:t>
            </a:r>
            <a:r>
              <a:rPr lang="en-US" altLang="zh-CN" sz="2400" dirty="0"/>
              <a:t>(</a:t>
            </a:r>
            <a:r>
              <a:rPr lang="en-US" altLang="zh-CN" sz="2400" i="1" dirty="0"/>
              <a:t>m</a:t>
            </a:r>
            <a:r>
              <a:rPr lang="en-US" altLang="zh-CN" sz="2400" baseline="-25000" dirty="0"/>
              <a:t>2</a:t>
            </a:r>
            <a:r>
              <a:rPr lang="en-US" altLang="zh-CN" sz="2400" dirty="0"/>
              <a:t>)), …</a:t>
            </a:r>
            <a:endParaRPr lang="en-US" altLang="zh-CN" sz="2400" dirty="0"/>
          </a:p>
          <a:p>
            <a:pPr marL="781050" lvl="1" indent="-514350" eaLnBrk="1" hangingPunct="1">
              <a:lnSpc>
                <a:spcPct val="150000"/>
              </a:lnSpc>
              <a:buClr>
                <a:schemeClr val="bg1">
                  <a:lumMod val="60000"/>
                  <a:lumOff val="40000"/>
                </a:schemeClr>
              </a:buClr>
              <a:buFont typeface="+mj-ea"/>
              <a:buAutoNum type="circleNumDbPlain"/>
              <a:tabLst>
                <a:tab pos="628650" algn="l"/>
              </a:tabLst>
              <a:defRPr/>
            </a:pPr>
            <a:r>
              <a:rPr lang="zh-CN" altLang="en-US" sz="2400" dirty="0"/>
              <a:t>生日攻击即通过计算找到消息</a:t>
            </a:r>
            <a:r>
              <a:rPr lang="en-US" altLang="zh-CN" sz="2400" i="1" dirty="0"/>
              <a:t>m</a:t>
            </a:r>
            <a:r>
              <a:rPr lang="en-US" altLang="zh-CN" sz="2400" i="1" baseline="-25000" dirty="0"/>
              <a:t>i </a:t>
            </a:r>
            <a:r>
              <a:rPr lang="en-US" altLang="zh-CN" sz="2400" dirty="0"/>
              <a:t>≠ </a:t>
            </a:r>
            <a:r>
              <a:rPr lang="en-US" altLang="zh-CN" sz="2400" i="1" dirty="0" err="1"/>
              <a:t>m</a:t>
            </a:r>
            <a:r>
              <a:rPr lang="en-US" altLang="zh-CN" sz="2400" i="1" baseline="-25000" dirty="0" err="1"/>
              <a:t>j</a:t>
            </a:r>
            <a:r>
              <a:rPr lang="en-US" altLang="zh-CN" sz="2400" i="1" baseline="-25000" dirty="0"/>
              <a:t> </a:t>
            </a:r>
            <a:r>
              <a:rPr lang="en-US" altLang="zh-CN" sz="2400" dirty="0"/>
              <a:t>,</a:t>
            </a:r>
            <a:r>
              <a:rPr lang="en-US" altLang="zh-CN" sz="2400" i="1" dirty="0"/>
              <a:t> h</a:t>
            </a:r>
            <a:r>
              <a:rPr lang="en-US" altLang="zh-CN" sz="2400" dirty="0"/>
              <a:t>(</a:t>
            </a:r>
            <a:r>
              <a:rPr lang="en-US" altLang="zh-CN" sz="2400" i="1" dirty="0"/>
              <a:t>m</a:t>
            </a:r>
            <a:r>
              <a:rPr lang="en-US" altLang="zh-CN" sz="2400" i="1" baseline="-25000" dirty="0"/>
              <a:t>i</a:t>
            </a:r>
            <a:r>
              <a:rPr lang="en-US" altLang="zh-CN" sz="2400" dirty="0"/>
              <a:t>)=</a:t>
            </a:r>
            <a:r>
              <a:rPr lang="en-US" altLang="zh-CN" sz="2400" i="1" dirty="0"/>
              <a:t>h</a:t>
            </a:r>
            <a:r>
              <a:rPr lang="en-US" altLang="zh-CN" sz="2400" dirty="0"/>
              <a:t>(</a:t>
            </a:r>
            <a:r>
              <a:rPr lang="en-US" altLang="zh-CN" sz="2400" i="1" dirty="0" err="1"/>
              <a:t>m</a:t>
            </a:r>
            <a:r>
              <a:rPr lang="en-US" altLang="zh-CN" sz="2400" i="1" baseline="-25000" dirty="0" err="1"/>
              <a:t>j</a:t>
            </a:r>
            <a:r>
              <a:rPr lang="en-US" altLang="zh-CN" sz="2400" dirty="0"/>
              <a:t>)</a:t>
            </a:r>
            <a:endParaRPr lang="en-US" altLang="zh-CN" sz="2400" dirty="0"/>
          </a:p>
          <a:p>
            <a:pPr marL="781050" lvl="1" indent="-514350" eaLnBrk="1" hangingPunct="1">
              <a:lnSpc>
                <a:spcPct val="150000"/>
              </a:lnSpc>
              <a:buClr>
                <a:schemeClr val="bg1">
                  <a:lumMod val="60000"/>
                  <a:lumOff val="40000"/>
                </a:schemeClr>
              </a:buClr>
              <a:buFont typeface="+mj-ea"/>
              <a:buAutoNum type="circleNumDbPlain"/>
              <a:tabLst>
                <a:tab pos="628650" algn="l"/>
              </a:tabLst>
              <a:defRPr/>
            </a:pPr>
            <a:r>
              <a:rPr lang="zh-CN" altLang="en-US" sz="2400" dirty="0"/>
              <a:t>为使生日攻击对攻击者有益，</a:t>
            </a:r>
            <a:r>
              <a:rPr lang="en-US" altLang="zh-CN" sz="2400" i="1" dirty="0"/>
              <a:t>m</a:t>
            </a:r>
            <a:r>
              <a:rPr lang="en-US" altLang="zh-CN" sz="2400" i="1" baseline="-25000" dirty="0"/>
              <a:t>i </a:t>
            </a:r>
            <a:r>
              <a:rPr lang="zh-CN" altLang="en-US" sz="2400" dirty="0"/>
              <a:t>和</a:t>
            </a:r>
            <a:r>
              <a:rPr lang="en-US" altLang="zh-CN" sz="2400" i="1" dirty="0" err="1"/>
              <a:t>m</a:t>
            </a:r>
            <a:r>
              <a:rPr lang="en-US" altLang="zh-CN" sz="2400" i="1" baseline="-25000" dirty="0" err="1"/>
              <a:t>j</a:t>
            </a:r>
            <a:r>
              <a:rPr lang="en-US" altLang="zh-CN" sz="2400" i="1" baseline="-25000" dirty="0"/>
              <a:t> </a:t>
            </a:r>
            <a:r>
              <a:rPr lang="zh-CN" altLang="en-US" sz="2400" dirty="0"/>
              <a:t>应当包含一些有意义的子消息</a:t>
            </a:r>
            <a:endParaRPr lang="en-US" altLang="zh-CN" sz="2400" baseline="30000" dirty="0"/>
          </a:p>
          <a:p>
            <a:pPr marL="988695" lvl="2" indent="-361950" eaLnBrk="1" hangingPunct="1">
              <a:lnSpc>
                <a:spcPct val="130000"/>
              </a:lnSpc>
              <a:tabLst>
                <a:tab pos="628650" algn="l"/>
              </a:tabLst>
              <a:defRPr/>
            </a:pPr>
            <a:endParaRPr lang="en-US" altLang="zh-CN" baseline="30000" dirty="0"/>
          </a:p>
          <a:p>
            <a:pPr lvl="2">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7" dur="500"/>
                                        <p:tgtEl>
                                          <p:spTgt spid="2263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7">
                                            <p:txEl>
                                              <p:pRg st="3" end="3"/>
                                            </p:txEl>
                                          </p:spTgt>
                                        </p:tgtEl>
                                        <p:attrNameLst>
                                          <p:attrName>style.visibility</p:attrName>
                                        </p:attrNameLst>
                                      </p:cBhvr>
                                      <p:to>
                                        <p:strVal val="visible"/>
                                      </p:to>
                                    </p:set>
                                    <p:animEffect transition="in" filter="blinds(horizontal)">
                                      <p:cBhvr>
                                        <p:cTn id="12" dur="500"/>
                                        <p:tgtEl>
                                          <p:spTgt spid="2263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17" dur="500"/>
                                        <p:tgtEl>
                                          <p:spTgt spid="22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None/>
            </a:pPr>
            <a:r>
              <a:rPr lang="en-US" altLang="zh-CN" dirty="0">
                <a:solidFill>
                  <a:srgbClr val="FF0000"/>
                </a:solidFill>
              </a:rPr>
              <a:t>2. </a:t>
            </a:r>
            <a:r>
              <a:rPr lang="zh-CN" altLang="en-US" dirty="0">
                <a:solidFill>
                  <a:srgbClr val="FF0000"/>
                </a:solidFill>
              </a:rPr>
              <a:t>穷举攻击法</a:t>
            </a:r>
            <a:r>
              <a:rPr lang="en-US" altLang="zh-CN" dirty="0">
                <a:solidFill>
                  <a:srgbClr val="FF0000"/>
                </a:solidFill>
              </a:rPr>
              <a:t>—</a:t>
            </a:r>
            <a:r>
              <a:rPr lang="zh-CN" altLang="en-US" dirty="0">
                <a:solidFill>
                  <a:srgbClr val="FF0000"/>
                </a:solidFill>
              </a:rPr>
              <a:t>生日攻击</a:t>
            </a:r>
            <a:endParaRPr lang="en-US" altLang="zh-CN" dirty="0">
              <a:solidFill>
                <a:srgbClr val="FF0000"/>
              </a:solidFill>
            </a:endParaRPr>
          </a:p>
          <a:p>
            <a:pPr marL="0" indent="0" eaLnBrk="1" hangingPunct="1">
              <a:buNone/>
              <a:defRPr/>
            </a:pPr>
            <a:r>
              <a:rPr lang="zh-CN" altLang="en-US" sz="2800" dirty="0"/>
              <a:t>例</a:t>
            </a:r>
            <a:r>
              <a:rPr lang="en-US" altLang="zh-CN" sz="2800" dirty="0"/>
              <a:t>1</a:t>
            </a:r>
            <a:r>
              <a:rPr lang="zh-CN" altLang="en-US" sz="2800" dirty="0"/>
              <a:t>：一个要进行哈希的消息</a:t>
            </a:r>
            <a:endParaRPr lang="en-US" altLang="zh-CN" sz="2800" dirty="0"/>
          </a:p>
          <a:p>
            <a:pPr marL="0" indent="0" algn="ctr" eaLnBrk="1" hangingPunct="1">
              <a:buNone/>
              <a:defRPr/>
            </a:pPr>
            <a:r>
              <a:rPr lang="en-US" altLang="zh-CN" sz="2800" i="1" dirty="0"/>
              <a:t>m </a:t>
            </a:r>
            <a:r>
              <a:rPr lang="en-US" altLang="zh-CN" sz="2800" dirty="0"/>
              <a:t>= Price, </a:t>
            </a:r>
            <a:r>
              <a:rPr lang="en-US" altLang="zh-CN" sz="2800" dirty="0" err="1"/>
              <a:t>Goods_Description</a:t>
            </a:r>
            <a:r>
              <a:rPr lang="en-US" altLang="zh-CN" sz="2800" dirty="0"/>
              <a:t>, </a:t>
            </a:r>
            <a:r>
              <a:rPr lang="en-US" altLang="zh-CN" sz="2800" i="1" dirty="0"/>
              <a:t>r</a:t>
            </a:r>
            <a:endParaRPr lang="en-US" altLang="zh-CN" sz="2800" i="1" dirty="0"/>
          </a:p>
          <a:p>
            <a:pPr marL="0" indent="0" eaLnBrk="1" hangingPunct="1">
              <a:buNone/>
              <a:defRPr/>
            </a:pPr>
            <a:r>
              <a:rPr lang="zh-CN" altLang="en-US" sz="2800" dirty="0"/>
              <a:t>生日攻击就是要找到</a:t>
            </a:r>
            <a:endParaRPr lang="en-US" altLang="zh-CN" sz="2800" dirty="0"/>
          </a:p>
          <a:p>
            <a:pPr marL="0" indent="0" algn="ctr" eaLnBrk="1" hangingPunct="1">
              <a:buNone/>
              <a:defRPr/>
            </a:pPr>
            <a:r>
              <a:rPr lang="en-US" altLang="zh-CN" sz="2800" i="1" dirty="0"/>
              <a:t>m</a:t>
            </a:r>
            <a:r>
              <a:rPr lang="en-US" altLang="zh-CN" sz="2800" baseline="-25000" dirty="0"/>
              <a:t>1</a:t>
            </a:r>
            <a:r>
              <a:rPr lang="en-US" altLang="zh-CN" sz="2800" i="1" dirty="0"/>
              <a:t> </a:t>
            </a:r>
            <a:r>
              <a:rPr lang="en-US" altLang="zh-CN" sz="2800" dirty="0"/>
              <a:t>= </a:t>
            </a:r>
            <a:r>
              <a:rPr lang="en-US" altLang="zh-CN" sz="2800" dirty="0">
                <a:solidFill>
                  <a:srgbClr val="0000FF"/>
                </a:solidFill>
              </a:rPr>
              <a:t>Price1</a:t>
            </a:r>
            <a:r>
              <a:rPr lang="en-US" altLang="zh-CN" sz="2800" dirty="0"/>
              <a:t>, </a:t>
            </a:r>
            <a:r>
              <a:rPr lang="en-US" altLang="zh-CN" sz="2800" dirty="0" err="1"/>
              <a:t>Goods_Description</a:t>
            </a:r>
            <a:r>
              <a:rPr lang="en-US" altLang="zh-CN" sz="2800" dirty="0"/>
              <a:t>, </a:t>
            </a:r>
            <a:r>
              <a:rPr lang="en-US" altLang="zh-CN" sz="2800" i="1" dirty="0">
                <a:solidFill>
                  <a:srgbClr val="FF0000"/>
                </a:solidFill>
              </a:rPr>
              <a:t>r</a:t>
            </a:r>
            <a:r>
              <a:rPr lang="en-US" altLang="zh-CN" sz="2800" baseline="-25000" dirty="0">
                <a:solidFill>
                  <a:srgbClr val="FF0000"/>
                </a:solidFill>
              </a:rPr>
              <a:t>1</a:t>
            </a:r>
            <a:br>
              <a:rPr lang="en-US" altLang="zh-CN" sz="2800" i="1" dirty="0">
                <a:solidFill>
                  <a:srgbClr val="FF0000"/>
                </a:solidFill>
              </a:rPr>
            </a:br>
            <a:r>
              <a:rPr lang="en-US" altLang="zh-CN" sz="2800" i="1" dirty="0">
                <a:solidFill>
                  <a:srgbClr val="FF0000"/>
                </a:solidFill>
              </a:rPr>
              <a:t> </a:t>
            </a:r>
            <a:r>
              <a:rPr lang="en-US" altLang="zh-CN" sz="2800" i="1" dirty="0"/>
              <a:t>m</a:t>
            </a:r>
            <a:r>
              <a:rPr lang="en-US" altLang="zh-CN" sz="2800" baseline="-25000" dirty="0"/>
              <a:t>2</a:t>
            </a:r>
            <a:r>
              <a:rPr lang="en-US" altLang="zh-CN" sz="2800" dirty="0"/>
              <a:t> = </a:t>
            </a:r>
            <a:r>
              <a:rPr lang="en-US" altLang="zh-CN" sz="2800" dirty="0">
                <a:solidFill>
                  <a:srgbClr val="0000FF"/>
                </a:solidFill>
              </a:rPr>
              <a:t>Price2</a:t>
            </a:r>
            <a:r>
              <a:rPr lang="en-US" altLang="zh-CN" sz="2800" dirty="0"/>
              <a:t>, </a:t>
            </a:r>
            <a:r>
              <a:rPr lang="en-US" altLang="zh-CN" sz="2800" dirty="0" err="1"/>
              <a:t>Goods_Description</a:t>
            </a:r>
            <a:r>
              <a:rPr lang="en-US" altLang="zh-CN" sz="2800" dirty="0"/>
              <a:t>, </a:t>
            </a:r>
            <a:r>
              <a:rPr lang="en-US" altLang="zh-CN" sz="2800" i="1" dirty="0">
                <a:solidFill>
                  <a:srgbClr val="FF0000"/>
                </a:solidFill>
              </a:rPr>
              <a:t>r</a:t>
            </a:r>
            <a:r>
              <a:rPr lang="en-US" altLang="zh-CN" sz="2800" baseline="-25000" dirty="0">
                <a:solidFill>
                  <a:srgbClr val="FF0000"/>
                </a:solidFill>
              </a:rPr>
              <a:t>2</a:t>
            </a:r>
            <a:r>
              <a:rPr lang="en-US" altLang="zh-CN" sz="2800" dirty="0">
                <a:solidFill>
                  <a:srgbClr val="FF0000"/>
                </a:solidFill>
              </a:rPr>
              <a:t> </a:t>
            </a:r>
            <a:endParaRPr lang="en-US" altLang="zh-CN" sz="2800" dirty="0">
              <a:solidFill>
                <a:srgbClr val="FF0000"/>
              </a:solidFill>
            </a:endParaRPr>
          </a:p>
          <a:p>
            <a:pPr marL="0" indent="0" eaLnBrk="1" hangingPunct="1">
              <a:buNone/>
              <a:defRPr/>
            </a:pPr>
            <a:r>
              <a:rPr lang="zh-CN" altLang="en-US" sz="2800" dirty="0"/>
              <a:t>其中</a:t>
            </a:r>
            <a:r>
              <a:rPr lang="en-US" altLang="zh-CN" sz="2800" i="1" dirty="0"/>
              <a:t>r</a:t>
            </a:r>
            <a:r>
              <a:rPr lang="en-US" altLang="zh-CN" sz="2800" baseline="-25000" dirty="0"/>
              <a:t>1</a:t>
            </a:r>
            <a:r>
              <a:rPr lang="en-US" altLang="zh-CN" sz="2800" dirty="0"/>
              <a:t>≠ </a:t>
            </a:r>
            <a:r>
              <a:rPr lang="en-US" altLang="zh-CN" sz="2800" i="1" dirty="0"/>
              <a:t>r</a:t>
            </a:r>
            <a:r>
              <a:rPr lang="en-US" altLang="zh-CN" sz="2800" baseline="-25000" dirty="0"/>
              <a:t>2</a:t>
            </a:r>
            <a:r>
              <a:rPr lang="zh-CN" altLang="en-US" sz="2800" dirty="0"/>
              <a:t>，</a:t>
            </a:r>
            <a:r>
              <a:rPr lang="en-US" altLang="zh-CN" sz="2800" i="1" dirty="0"/>
              <a:t>h</a:t>
            </a:r>
            <a:r>
              <a:rPr lang="en-US" altLang="zh-CN" sz="2800" dirty="0"/>
              <a:t>(</a:t>
            </a:r>
            <a:r>
              <a:rPr lang="en-US" altLang="zh-CN" sz="2800" i="1" dirty="0"/>
              <a:t>m</a:t>
            </a:r>
            <a:r>
              <a:rPr lang="en-US" altLang="zh-CN" sz="2800" baseline="-25000" dirty="0"/>
              <a:t>1</a:t>
            </a:r>
            <a:r>
              <a:rPr lang="en-US" altLang="zh-CN" sz="2800" dirty="0"/>
              <a:t>) = </a:t>
            </a:r>
            <a:r>
              <a:rPr lang="en-US" altLang="zh-CN" sz="2800" i="1" dirty="0"/>
              <a:t>h</a:t>
            </a:r>
            <a:r>
              <a:rPr lang="en-US" altLang="zh-CN" sz="2800" dirty="0"/>
              <a:t>(</a:t>
            </a:r>
            <a:r>
              <a:rPr lang="en-US" altLang="zh-CN" sz="2800" i="1" dirty="0"/>
              <a:t>m</a:t>
            </a:r>
            <a:r>
              <a:rPr lang="en-US" altLang="zh-CN" sz="2800" baseline="-25000" dirty="0"/>
              <a:t>2</a:t>
            </a:r>
            <a:r>
              <a:rPr lang="en-US" altLang="zh-CN" sz="2800" dirty="0"/>
              <a:t>)</a:t>
            </a:r>
            <a:r>
              <a:rPr lang="zh-CN" altLang="en-US" sz="2800" dirty="0"/>
              <a:t>。</a:t>
            </a:r>
            <a:endParaRPr lang="zh-CN" altLang="en-US" sz="2800" dirty="0"/>
          </a:p>
          <a:p>
            <a:pPr marL="988695" lvl="2" indent="-361950" eaLnBrk="1" hangingPunct="1">
              <a:lnSpc>
                <a:spcPct val="130000"/>
              </a:lnSpc>
              <a:buNone/>
              <a:tabLst>
                <a:tab pos="628650" algn="l"/>
              </a:tabLst>
              <a:defRPr/>
            </a:pPr>
            <a:endParaRPr lang="en-US" altLang="zh-CN" baseline="30000" dirty="0"/>
          </a:p>
          <a:p>
            <a:pPr lvl="2">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63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bwMode="auto">
          <a:xfrm>
            <a:off x="2465783" y="4412196"/>
            <a:ext cx="1219200" cy="1600200"/>
            <a:chOff x="719" y="2073"/>
            <a:chExt cx="1112" cy="1496"/>
          </a:xfrm>
        </p:grpSpPr>
        <p:grpSp>
          <p:nvGrpSpPr>
            <p:cNvPr id="4" name="Group 5"/>
            <p:cNvGrpSpPr/>
            <p:nvPr/>
          </p:nvGrpSpPr>
          <p:grpSpPr bwMode="auto">
            <a:xfrm>
              <a:off x="966" y="2582"/>
              <a:ext cx="792" cy="661"/>
              <a:chOff x="966" y="2582"/>
              <a:chExt cx="792" cy="661"/>
            </a:xfrm>
          </p:grpSpPr>
          <p:sp>
            <p:nvSpPr>
              <p:cNvPr id="58" name="Freeform 6"/>
              <p:cNvSpPr/>
              <p:nvPr/>
            </p:nvSpPr>
            <p:spPr bwMode="auto">
              <a:xfrm>
                <a:off x="966" y="2582"/>
                <a:ext cx="514" cy="412"/>
              </a:xfrm>
              <a:custGeom>
                <a:avLst/>
                <a:gdLst>
                  <a:gd name="T0" fmla="*/ 353 w 514"/>
                  <a:gd name="T1" fmla="*/ 163 h 412"/>
                  <a:gd name="T2" fmla="*/ 425 w 514"/>
                  <a:gd name="T3" fmla="*/ 197 h 412"/>
                  <a:gd name="T4" fmla="*/ 446 w 514"/>
                  <a:gd name="T5" fmla="*/ 227 h 412"/>
                  <a:gd name="T6" fmla="*/ 463 w 514"/>
                  <a:gd name="T7" fmla="*/ 304 h 412"/>
                  <a:gd name="T8" fmla="*/ 491 w 514"/>
                  <a:gd name="T9" fmla="*/ 360 h 412"/>
                  <a:gd name="T10" fmla="*/ 514 w 514"/>
                  <a:gd name="T11" fmla="*/ 412 h 412"/>
                  <a:gd name="T12" fmla="*/ 458 w 514"/>
                  <a:gd name="T13" fmla="*/ 365 h 412"/>
                  <a:gd name="T14" fmla="*/ 413 w 514"/>
                  <a:gd name="T15" fmla="*/ 342 h 412"/>
                  <a:gd name="T16" fmla="*/ 348 w 514"/>
                  <a:gd name="T17" fmla="*/ 295 h 412"/>
                  <a:gd name="T18" fmla="*/ 322 w 514"/>
                  <a:gd name="T19" fmla="*/ 250 h 412"/>
                  <a:gd name="T20" fmla="*/ 306 w 514"/>
                  <a:gd name="T21" fmla="*/ 186 h 412"/>
                  <a:gd name="T22" fmla="*/ 72 w 514"/>
                  <a:gd name="T23" fmla="*/ 91 h 412"/>
                  <a:gd name="T24" fmla="*/ 0 w 514"/>
                  <a:gd name="T25" fmla="*/ 3 h 412"/>
                  <a:gd name="T26" fmla="*/ 35 w 514"/>
                  <a:gd name="T27" fmla="*/ 0 h 412"/>
                  <a:gd name="T28" fmla="*/ 112 w 514"/>
                  <a:gd name="T29" fmla="*/ 28 h 412"/>
                  <a:gd name="T30" fmla="*/ 353 w 514"/>
                  <a:gd name="T31" fmla="*/ 163 h 4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4"/>
                  <a:gd name="T49" fmla="*/ 0 h 412"/>
                  <a:gd name="T50" fmla="*/ 514 w 514"/>
                  <a:gd name="T51" fmla="*/ 412 h 4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4" h="412">
                    <a:moveTo>
                      <a:pt x="353" y="163"/>
                    </a:moveTo>
                    <a:lnTo>
                      <a:pt x="425" y="197"/>
                    </a:lnTo>
                    <a:lnTo>
                      <a:pt x="446" y="227"/>
                    </a:lnTo>
                    <a:lnTo>
                      <a:pt x="463" y="304"/>
                    </a:lnTo>
                    <a:lnTo>
                      <a:pt x="491" y="360"/>
                    </a:lnTo>
                    <a:lnTo>
                      <a:pt x="514" y="412"/>
                    </a:lnTo>
                    <a:lnTo>
                      <a:pt x="458" y="365"/>
                    </a:lnTo>
                    <a:lnTo>
                      <a:pt x="413" y="342"/>
                    </a:lnTo>
                    <a:lnTo>
                      <a:pt x="348" y="295"/>
                    </a:lnTo>
                    <a:lnTo>
                      <a:pt x="322" y="250"/>
                    </a:lnTo>
                    <a:lnTo>
                      <a:pt x="306" y="186"/>
                    </a:lnTo>
                    <a:lnTo>
                      <a:pt x="72" y="91"/>
                    </a:lnTo>
                    <a:lnTo>
                      <a:pt x="0" y="3"/>
                    </a:lnTo>
                    <a:lnTo>
                      <a:pt x="35" y="0"/>
                    </a:lnTo>
                    <a:lnTo>
                      <a:pt x="112" y="28"/>
                    </a:lnTo>
                    <a:lnTo>
                      <a:pt x="353" y="163"/>
                    </a:lnTo>
                    <a:close/>
                  </a:path>
                </a:pathLst>
              </a:custGeom>
              <a:solidFill>
                <a:srgbClr val="E040A0"/>
              </a:solidFill>
              <a:ln w="11113">
                <a:solidFill>
                  <a:srgbClr val="000000"/>
                </a:solidFill>
                <a:round/>
              </a:ln>
            </p:spPr>
            <p:txBody>
              <a:bodyPr/>
              <a:lstStyle/>
              <a:p>
                <a:endParaRPr lang="zh-CN" altLang="en-US" u="none"/>
              </a:p>
            </p:txBody>
          </p:sp>
          <p:grpSp>
            <p:nvGrpSpPr>
              <p:cNvPr id="59" name="Group 7"/>
              <p:cNvGrpSpPr/>
              <p:nvPr/>
            </p:nvGrpSpPr>
            <p:grpSpPr bwMode="auto">
              <a:xfrm>
                <a:off x="1334" y="2818"/>
                <a:ext cx="424" cy="425"/>
                <a:chOff x="1334" y="2818"/>
                <a:chExt cx="424" cy="425"/>
              </a:xfrm>
            </p:grpSpPr>
            <p:sp>
              <p:nvSpPr>
                <p:cNvPr id="60" name="Freeform 8"/>
                <p:cNvSpPr/>
                <p:nvPr/>
              </p:nvSpPr>
              <p:spPr bwMode="auto">
                <a:xfrm>
                  <a:off x="1334" y="2818"/>
                  <a:ext cx="424" cy="425"/>
                </a:xfrm>
                <a:custGeom>
                  <a:avLst/>
                  <a:gdLst>
                    <a:gd name="T0" fmla="*/ 0 w 424"/>
                    <a:gd name="T1" fmla="*/ 345 h 425"/>
                    <a:gd name="T2" fmla="*/ 57 w 424"/>
                    <a:gd name="T3" fmla="*/ 321 h 425"/>
                    <a:gd name="T4" fmla="*/ 73 w 424"/>
                    <a:gd name="T5" fmla="*/ 284 h 425"/>
                    <a:gd name="T6" fmla="*/ 87 w 424"/>
                    <a:gd name="T7" fmla="*/ 250 h 425"/>
                    <a:gd name="T8" fmla="*/ 89 w 424"/>
                    <a:gd name="T9" fmla="*/ 208 h 425"/>
                    <a:gd name="T10" fmla="*/ 78 w 424"/>
                    <a:gd name="T11" fmla="*/ 155 h 425"/>
                    <a:gd name="T12" fmla="*/ 68 w 424"/>
                    <a:gd name="T13" fmla="*/ 100 h 425"/>
                    <a:gd name="T14" fmla="*/ 83 w 424"/>
                    <a:gd name="T15" fmla="*/ 90 h 425"/>
                    <a:gd name="T16" fmla="*/ 102 w 424"/>
                    <a:gd name="T17" fmla="*/ 88 h 425"/>
                    <a:gd name="T18" fmla="*/ 125 w 424"/>
                    <a:gd name="T19" fmla="*/ 100 h 425"/>
                    <a:gd name="T20" fmla="*/ 148 w 424"/>
                    <a:gd name="T21" fmla="*/ 130 h 425"/>
                    <a:gd name="T22" fmla="*/ 174 w 424"/>
                    <a:gd name="T23" fmla="*/ 193 h 425"/>
                    <a:gd name="T24" fmla="*/ 197 w 424"/>
                    <a:gd name="T25" fmla="*/ 140 h 425"/>
                    <a:gd name="T26" fmla="*/ 232 w 424"/>
                    <a:gd name="T27" fmla="*/ 98 h 425"/>
                    <a:gd name="T28" fmla="*/ 266 w 424"/>
                    <a:gd name="T29" fmla="*/ 71 h 425"/>
                    <a:gd name="T30" fmla="*/ 313 w 424"/>
                    <a:gd name="T31" fmla="*/ 29 h 425"/>
                    <a:gd name="T32" fmla="*/ 348 w 424"/>
                    <a:gd name="T33" fmla="*/ 2 h 425"/>
                    <a:gd name="T34" fmla="*/ 371 w 424"/>
                    <a:gd name="T35" fmla="*/ 0 h 425"/>
                    <a:gd name="T36" fmla="*/ 386 w 424"/>
                    <a:gd name="T37" fmla="*/ 14 h 425"/>
                    <a:gd name="T38" fmla="*/ 379 w 424"/>
                    <a:gd name="T39" fmla="*/ 35 h 425"/>
                    <a:gd name="T40" fmla="*/ 359 w 424"/>
                    <a:gd name="T41" fmla="*/ 71 h 425"/>
                    <a:gd name="T42" fmla="*/ 330 w 424"/>
                    <a:gd name="T43" fmla="*/ 115 h 425"/>
                    <a:gd name="T44" fmla="*/ 293 w 424"/>
                    <a:gd name="T45" fmla="*/ 161 h 425"/>
                    <a:gd name="T46" fmla="*/ 344 w 424"/>
                    <a:gd name="T47" fmla="*/ 149 h 425"/>
                    <a:gd name="T48" fmla="*/ 385 w 424"/>
                    <a:gd name="T49" fmla="*/ 150 h 425"/>
                    <a:gd name="T50" fmla="*/ 406 w 424"/>
                    <a:gd name="T51" fmla="*/ 161 h 425"/>
                    <a:gd name="T52" fmla="*/ 406 w 424"/>
                    <a:gd name="T53" fmla="*/ 183 h 425"/>
                    <a:gd name="T54" fmla="*/ 395 w 424"/>
                    <a:gd name="T55" fmla="*/ 203 h 425"/>
                    <a:gd name="T56" fmla="*/ 374 w 424"/>
                    <a:gd name="T57" fmla="*/ 224 h 425"/>
                    <a:gd name="T58" fmla="*/ 339 w 424"/>
                    <a:gd name="T59" fmla="*/ 236 h 425"/>
                    <a:gd name="T60" fmla="*/ 379 w 424"/>
                    <a:gd name="T61" fmla="*/ 233 h 425"/>
                    <a:gd name="T62" fmla="*/ 412 w 424"/>
                    <a:gd name="T63" fmla="*/ 243 h 425"/>
                    <a:gd name="T64" fmla="*/ 424 w 424"/>
                    <a:gd name="T65" fmla="*/ 271 h 425"/>
                    <a:gd name="T66" fmla="*/ 413 w 424"/>
                    <a:gd name="T67" fmla="*/ 294 h 425"/>
                    <a:gd name="T68" fmla="*/ 387 w 424"/>
                    <a:gd name="T69" fmla="*/ 306 h 425"/>
                    <a:gd name="T70" fmla="*/ 319 w 424"/>
                    <a:gd name="T71" fmla="*/ 302 h 425"/>
                    <a:gd name="T72" fmla="*/ 352 w 424"/>
                    <a:gd name="T73" fmla="*/ 314 h 425"/>
                    <a:gd name="T74" fmla="*/ 368 w 424"/>
                    <a:gd name="T75" fmla="*/ 327 h 425"/>
                    <a:gd name="T76" fmla="*/ 380 w 424"/>
                    <a:gd name="T77" fmla="*/ 345 h 425"/>
                    <a:gd name="T78" fmla="*/ 376 w 424"/>
                    <a:gd name="T79" fmla="*/ 372 h 425"/>
                    <a:gd name="T80" fmla="*/ 356 w 424"/>
                    <a:gd name="T81" fmla="*/ 388 h 425"/>
                    <a:gd name="T82" fmla="*/ 334 w 424"/>
                    <a:gd name="T83" fmla="*/ 387 h 425"/>
                    <a:gd name="T84" fmla="*/ 304 w 424"/>
                    <a:gd name="T85" fmla="*/ 378 h 425"/>
                    <a:gd name="T86" fmla="*/ 275 w 424"/>
                    <a:gd name="T87" fmla="*/ 363 h 425"/>
                    <a:gd name="T88" fmla="*/ 257 w 424"/>
                    <a:gd name="T89" fmla="*/ 390 h 425"/>
                    <a:gd name="T90" fmla="*/ 238 w 424"/>
                    <a:gd name="T91" fmla="*/ 410 h 425"/>
                    <a:gd name="T92" fmla="*/ 216 w 424"/>
                    <a:gd name="T93" fmla="*/ 420 h 425"/>
                    <a:gd name="T94" fmla="*/ 188 w 424"/>
                    <a:gd name="T95" fmla="*/ 425 h 425"/>
                    <a:gd name="T96" fmla="*/ 71 w 424"/>
                    <a:gd name="T97" fmla="*/ 396 h 425"/>
                    <a:gd name="T98" fmla="*/ 0 w 424"/>
                    <a:gd name="T99" fmla="*/ 345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24"/>
                    <a:gd name="T151" fmla="*/ 0 h 425"/>
                    <a:gd name="T152" fmla="*/ 424 w 424"/>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24" h="425">
                      <a:moveTo>
                        <a:pt x="0" y="345"/>
                      </a:moveTo>
                      <a:lnTo>
                        <a:pt x="57" y="321"/>
                      </a:lnTo>
                      <a:lnTo>
                        <a:pt x="73" y="284"/>
                      </a:lnTo>
                      <a:lnTo>
                        <a:pt x="87" y="250"/>
                      </a:lnTo>
                      <a:lnTo>
                        <a:pt x="89" y="208"/>
                      </a:lnTo>
                      <a:lnTo>
                        <a:pt x="78" y="155"/>
                      </a:lnTo>
                      <a:lnTo>
                        <a:pt x="68" y="100"/>
                      </a:lnTo>
                      <a:lnTo>
                        <a:pt x="83" y="90"/>
                      </a:lnTo>
                      <a:lnTo>
                        <a:pt x="102" y="88"/>
                      </a:lnTo>
                      <a:lnTo>
                        <a:pt x="125" y="100"/>
                      </a:lnTo>
                      <a:lnTo>
                        <a:pt x="148" y="130"/>
                      </a:lnTo>
                      <a:lnTo>
                        <a:pt x="174" y="193"/>
                      </a:lnTo>
                      <a:lnTo>
                        <a:pt x="197" y="140"/>
                      </a:lnTo>
                      <a:lnTo>
                        <a:pt x="232" y="98"/>
                      </a:lnTo>
                      <a:lnTo>
                        <a:pt x="266" y="71"/>
                      </a:lnTo>
                      <a:lnTo>
                        <a:pt x="313" y="29"/>
                      </a:lnTo>
                      <a:lnTo>
                        <a:pt x="348" y="2"/>
                      </a:lnTo>
                      <a:lnTo>
                        <a:pt x="371" y="0"/>
                      </a:lnTo>
                      <a:lnTo>
                        <a:pt x="386" y="14"/>
                      </a:lnTo>
                      <a:lnTo>
                        <a:pt x="379" y="35"/>
                      </a:lnTo>
                      <a:lnTo>
                        <a:pt x="359" y="71"/>
                      </a:lnTo>
                      <a:lnTo>
                        <a:pt x="330" y="115"/>
                      </a:lnTo>
                      <a:lnTo>
                        <a:pt x="293" y="161"/>
                      </a:lnTo>
                      <a:lnTo>
                        <a:pt x="344" y="149"/>
                      </a:lnTo>
                      <a:lnTo>
                        <a:pt x="385" y="150"/>
                      </a:lnTo>
                      <a:lnTo>
                        <a:pt x="406" y="161"/>
                      </a:lnTo>
                      <a:lnTo>
                        <a:pt x="406" y="183"/>
                      </a:lnTo>
                      <a:lnTo>
                        <a:pt x="395" y="203"/>
                      </a:lnTo>
                      <a:lnTo>
                        <a:pt x="374" y="224"/>
                      </a:lnTo>
                      <a:lnTo>
                        <a:pt x="339" y="236"/>
                      </a:lnTo>
                      <a:lnTo>
                        <a:pt x="379" y="233"/>
                      </a:lnTo>
                      <a:lnTo>
                        <a:pt x="412" y="243"/>
                      </a:lnTo>
                      <a:lnTo>
                        <a:pt x="424" y="271"/>
                      </a:lnTo>
                      <a:lnTo>
                        <a:pt x="413" y="294"/>
                      </a:lnTo>
                      <a:lnTo>
                        <a:pt x="387" y="306"/>
                      </a:lnTo>
                      <a:lnTo>
                        <a:pt x="319" y="302"/>
                      </a:lnTo>
                      <a:lnTo>
                        <a:pt x="352" y="314"/>
                      </a:lnTo>
                      <a:lnTo>
                        <a:pt x="368" y="327"/>
                      </a:lnTo>
                      <a:lnTo>
                        <a:pt x="380" y="345"/>
                      </a:lnTo>
                      <a:lnTo>
                        <a:pt x="376" y="372"/>
                      </a:lnTo>
                      <a:lnTo>
                        <a:pt x="356" y="388"/>
                      </a:lnTo>
                      <a:lnTo>
                        <a:pt x="334" y="387"/>
                      </a:lnTo>
                      <a:lnTo>
                        <a:pt x="304" y="378"/>
                      </a:lnTo>
                      <a:lnTo>
                        <a:pt x="275" y="363"/>
                      </a:lnTo>
                      <a:lnTo>
                        <a:pt x="257" y="390"/>
                      </a:lnTo>
                      <a:lnTo>
                        <a:pt x="238" y="410"/>
                      </a:lnTo>
                      <a:lnTo>
                        <a:pt x="216" y="420"/>
                      </a:lnTo>
                      <a:lnTo>
                        <a:pt x="188" y="425"/>
                      </a:lnTo>
                      <a:lnTo>
                        <a:pt x="71" y="396"/>
                      </a:lnTo>
                      <a:lnTo>
                        <a:pt x="0" y="345"/>
                      </a:lnTo>
                      <a:close/>
                    </a:path>
                  </a:pathLst>
                </a:custGeom>
                <a:solidFill>
                  <a:srgbClr val="E0A080"/>
                </a:solidFill>
                <a:ln w="11113">
                  <a:solidFill>
                    <a:srgbClr val="000000"/>
                  </a:solidFill>
                  <a:round/>
                </a:ln>
              </p:spPr>
              <p:txBody>
                <a:bodyPr/>
                <a:lstStyle/>
                <a:p>
                  <a:endParaRPr lang="zh-CN" altLang="en-US" u="none"/>
                </a:p>
              </p:txBody>
            </p:sp>
            <p:grpSp>
              <p:nvGrpSpPr>
                <p:cNvPr id="61" name="Group 9"/>
                <p:cNvGrpSpPr/>
                <p:nvPr/>
              </p:nvGrpSpPr>
              <p:grpSpPr bwMode="auto">
                <a:xfrm>
                  <a:off x="1392" y="2999"/>
                  <a:ext cx="294" cy="215"/>
                  <a:chOff x="1392" y="2999"/>
                  <a:chExt cx="294" cy="215"/>
                </a:xfrm>
              </p:grpSpPr>
              <p:sp>
                <p:nvSpPr>
                  <p:cNvPr id="62" name="Freeform 10"/>
                  <p:cNvSpPr/>
                  <p:nvPr/>
                </p:nvSpPr>
                <p:spPr bwMode="auto">
                  <a:xfrm>
                    <a:off x="1590" y="3001"/>
                    <a:ext cx="96" cy="61"/>
                  </a:xfrm>
                  <a:custGeom>
                    <a:avLst/>
                    <a:gdLst>
                      <a:gd name="T0" fmla="*/ 96 w 96"/>
                      <a:gd name="T1" fmla="*/ 54 h 61"/>
                      <a:gd name="T2" fmla="*/ 60 w 96"/>
                      <a:gd name="T3" fmla="*/ 61 h 61"/>
                      <a:gd name="T4" fmla="*/ 30 w 96"/>
                      <a:gd name="T5" fmla="*/ 59 h 61"/>
                      <a:gd name="T6" fmla="*/ 9 w 96"/>
                      <a:gd name="T7" fmla="*/ 49 h 61"/>
                      <a:gd name="T8" fmla="*/ 0 w 96"/>
                      <a:gd name="T9" fmla="*/ 31 h 61"/>
                      <a:gd name="T10" fmla="*/ 6 w 96"/>
                      <a:gd name="T11" fmla="*/ 12 h 61"/>
                      <a:gd name="T12" fmla="*/ 26 w 96"/>
                      <a:gd name="T13" fmla="*/ 0 h 61"/>
                      <a:gd name="T14" fmla="*/ 0 60000 65536"/>
                      <a:gd name="T15" fmla="*/ 0 60000 65536"/>
                      <a:gd name="T16" fmla="*/ 0 60000 65536"/>
                      <a:gd name="T17" fmla="*/ 0 60000 65536"/>
                      <a:gd name="T18" fmla="*/ 0 60000 65536"/>
                      <a:gd name="T19" fmla="*/ 0 60000 65536"/>
                      <a:gd name="T20" fmla="*/ 0 60000 65536"/>
                      <a:gd name="T21" fmla="*/ 0 w 96"/>
                      <a:gd name="T22" fmla="*/ 0 h 61"/>
                      <a:gd name="T23" fmla="*/ 96 w 96"/>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1">
                        <a:moveTo>
                          <a:pt x="96" y="54"/>
                        </a:moveTo>
                        <a:lnTo>
                          <a:pt x="60" y="61"/>
                        </a:lnTo>
                        <a:lnTo>
                          <a:pt x="30" y="59"/>
                        </a:lnTo>
                        <a:lnTo>
                          <a:pt x="9" y="49"/>
                        </a:lnTo>
                        <a:lnTo>
                          <a:pt x="0" y="31"/>
                        </a:lnTo>
                        <a:lnTo>
                          <a:pt x="6" y="12"/>
                        </a:lnTo>
                        <a:lnTo>
                          <a:pt x="26" y="0"/>
                        </a:lnTo>
                      </a:path>
                    </a:pathLst>
                  </a:custGeom>
                  <a:noFill/>
                  <a:ln w="11113">
                    <a:solidFill>
                      <a:srgbClr val="000000"/>
                    </a:solidFill>
                    <a:round/>
                  </a:ln>
                </p:spPr>
                <p:txBody>
                  <a:bodyPr/>
                  <a:lstStyle/>
                  <a:p>
                    <a:endParaRPr lang="zh-CN" altLang="en-US" u="none"/>
                  </a:p>
                </p:txBody>
              </p:sp>
              <p:sp>
                <p:nvSpPr>
                  <p:cNvPr id="63" name="Freeform 11"/>
                  <p:cNvSpPr/>
                  <p:nvPr/>
                </p:nvSpPr>
                <p:spPr bwMode="auto">
                  <a:xfrm>
                    <a:off x="1573" y="3062"/>
                    <a:ext cx="103" cy="64"/>
                  </a:xfrm>
                  <a:custGeom>
                    <a:avLst/>
                    <a:gdLst>
                      <a:gd name="T0" fmla="*/ 103 w 103"/>
                      <a:gd name="T1" fmla="*/ 62 h 64"/>
                      <a:gd name="T2" fmla="*/ 67 w 103"/>
                      <a:gd name="T3" fmla="*/ 64 h 64"/>
                      <a:gd name="T4" fmla="*/ 35 w 103"/>
                      <a:gd name="T5" fmla="*/ 60 h 64"/>
                      <a:gd name="T6" fmla="*/ 13 w 103"/>
                      <a:gd name="T7" fmla="*/ 51 h 64"/>
                      <a:gd name="T8" fmla="*/ 0 w 103"/>
                      <a:gd name="T9" fmla="*/ 33 h 64"/>
                      <a:gd name="T10" fmla="*/ 5 w 103"/>
                      <a:gd name="T11" fmla="*/ 17 h 64"/>
                      <a:gd name="T12" fmla="*/ 21 w 103"/>
                      <a:gd name="T13" fmla="*/ 0 h 64"/>
                      <a:gd name="T14" fmla="*/ 0 60000 65536"/>
                      <a:gd name="T15" fmla="*/ 0 60000 65536"/>
                      <a:gd name="T16" fmla="*/ 0 60000 65536"/>
                      <a:gd name="T17" fmla="*/ 0 60000 65536"/>
                      <a:gd name="T18" fmla="*/ 0 60000 65536"/>
                      <a:gd name="T19" fmla="*/ 0 60000 65536"/>
                      <a:gd name="T20" fmla="*/ 0 60000 65536"/>
                      <a:gd name="T21" fmla="*/ 0 w 103"/>
                      <a:gd name="T22" fmla="*/ 0 h 64"/>
                      <a:gd name="T23" fmla="*/ 103 w 10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64">
                        <a:moveTo>
                          <a:pt x="103" y="62"/>
                        </a:moveTo>
                        <a:lnTo>
                          <a:pt x="67" y="64"/>
                        </a:lnTo>
                        <a:lnTo>
                          <a:pt x="35" y="60"/>
                        </a:lnTo>
                        <a:lnTo>
                          <a:pt x="13" y="51"/>
                        </a:lnTo>
                        <a:lnTo>
                          <a:pt x="0" y="33"/>
                        </a:lnTo>
                        <a:lnTo>
                          <a:pt x="5" y="17"/>
                        </a:lnTo>
                        <a:lnTo>
                          <a:pt x="21" y="0"/>
                        </a:lnTo>
                      </a:path>
                    </a:pathLst>
                  </a:custGeom>
                  <a:noFill/>
                  <a:ln w="11113">
                    <a:solidFill>
                      <a:srgbClr val="000000"/>
                    </a:solidFill>
                    <a:round/>
                  </a:ln>
                </p:spPr>
                <p:txBody>
                  <a:bodyPr/>
                  <a:lstStyle/>
                  <a:p>
                    <a:endParaRPr lang="zh-CN" altLang="en-US" u="none"/>
                  </a:p>
                </p:txBody>
              </p:sp>
              <p:sp>
                <p:nvSpPr>
                  <p:cNvPr id="64" name="Freeform 12"/>
                  <p:cNvSpPr/>
                  <p:nvPr/>
                </p:nvSpPr>
                <p:spPr bwMode="auto">
                  <a:xfrm>
                    <a:off x="1542" y="3107"/>
                    <a:ext cx="66" cy="78"/>
                  </a:xfrm>
                  <a:custGeom>
                    <a:avLst/>
                    <a:gdLst>
                      <a:gd name="T0" fmla="*/ 66 w 66"/>
                      <a:gd name="T1" fmla="*/ 78 h 78"/>
                      <a:gd name="T2" fmla="*/ 33 w 66"/>
                      <a:gd name="T3" fmla="*/ 65 h 78"/>
                      <a:gd name="T4" fmla="*/ 13 w 66"/>
                      <a:gd name="T5" fmla="*/ 50 h 78"/>
                      <a:gd name="T6" fmla="*/ 0 w 66"/>
                      <a:gd name="T7" fmla="*/ 28 h 78"/>
                      <a:gd name="T8" fmla="*/ 7 w 66"/>
                      <a:gd name="T9" fmla="*/ 7 h 78"/>
                      <a:gd name="T10" fmla="*/ 23 w 66"/>
                      <a:gd name="T11" fmla="*/ 0 h 78"/>
                      <a:gd name="T12" fmla="*/ 0 60000 65536"/>
                      <a:gd name="T13" fmla="*/ 0 60000 65536"/>
                      <a:gd name="T14" fmla="*/ 0 60000 65536"/>
                      <a:gd name="T15" fmla="*/ 0 60000 65536"/>
                      <a:gd name="T16" fmla="*/ 0 60000 65536"/>
                      <a:gd name="T17" fmla="*/ 0 60000 65536"/>
                      <a:gd name="T18" fmla="*/ 0 w 66"/>
                      <a:gd name="T19" fmla="*/ 0 h 78"/>
                      <a:gd name="T20" fmla="*/ 66 w 66"/>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66" h="78">
                        <a:moveTo>
                          <a:pt x="66" y="78"/>
                        </a:moveTo>
                        <a:lnTo>
                          <a:pt x="33" y="65"/>
                        </a:lnTo>
                        <a:lnTo>
                          <a:pt x="13" y="50"/>
                        </a:lnTo>
                        <a:lnTo>
                          <a:pt x="0" y="28"/>
                        </a:lnTo>
                        <a:lnTo>
                          <a:pt x="7" y="7"/>
                        </a:lnTo>
                        <a:lnTo>
                          <a:pt x="23" y="0"/>
                        </a:lnTo>
                      </a:path>
                    </a:pathLst>
                  </a:custGeom>
                  <a:noFill/>
                  <a:ln w="11113">
                    <a:solidFill>
                      <a:srgbClr val="000000"/>
                    </a:solidFill>
                    <a:round/>
                  </a:ln>
                </p:spPr>
                <p:txBody>
                  <a:bodyPr/>
                  <a:lstStyle/>
                  <a:p>
                    <a:endParaRPr lang="zh-CN" altLang="en-US" u="none"/>
                  </a:p>
                </p:txBody>
              </p:sp>
              <p:sp>
                <p:nvSpPr>
                  <p:cNvPr id="65" name="Freeform 13"/>
                  <p:cNvSpPr/>
                  <p:nvPr/>
                </p:nvSpPr>
                <p:spPr bwMode="auto">
                  <a:xfrm>
                    <a:off x="1508" y="2999"/>
                    <a:ext cx="14" cy="74"/>
                  </a:xfrm>
                  <a:custGeom>
                    <a:avLst/>
                    <a:gdLst>
                      <a:gd name="T0" fmla="*/ 0 w 14"/>
                      <a:gd name="T1" fmla="*/ 0 h 74"/>
                      <a:gd name="T2" fmla="*/ 12 w 14"/>
                      <a:gd name="T3" fmla="*/ 33 h 74"/>
                      <a:gd name="T4" fmla="*/ 14 w 14"/>
                      <a:gd name="T5" fmla="*/ 52 h 74"/>
                      <a:gd name="T6" fmla="*/ 12 w 14"/>
                      <a:gd name="T7" fmla="*/ 74 h 74"/>
                      <a:gd name="T8" fmla="*/ 0 60000 65536"/>
                      <a:gd name="T9" fmla="*/ 0 60000 65536"/>
                      <a:gd name="T10" fmla="*/ 0 60000 65536"/>
                      <a:gd name="T11" fmla="*/ 0 60000 65536"/>
                      <a:gd name="T12" fmla="*/ 0 w 14"/>
                      <a:gd name="T13" fmla="*/ 0 h 74"/>
                      <a:gd name="T14" fmla="*/ 14 w 14"/>
                      <a:gd name="T15" fmla="*/ 74 h 74"/>
                    </a:gdLst>
                    <a:ahLst/>
                    <a:cxnLst>
                      <a:cxn ang="T8">
                        <a:pos x="T0" y="T1"/>
                      </a:cxn>
                      <a:cxn ang="T9">
                        <a:pos x="T2" y="T3"/>
                      </a:cxn>
                      <a:cxn ang="T10">
                        <a:pos x="T4" y="T5"/>
                      </a:cxn>
                      <a:cxn ang="T11">
                        <a:pos x="T6" y="T7"/>
                      </a:cxn>
                    </a:cxnLst>
                    <a:rect l="T12" t="T13" r="T14" b="T15"/>
                    <a:pathLst>
                      <a:path w="14" h="74">
                        <a:moveTo>
                          <a:pt x="0" y="0"/>
                        </a:moveTo>
                        <a:lnTo>
                          <a:pt x="12" y="33"/>
                        </a:lnTo>
                        <a:lnTo>
                          <a:pt x="14" y="52"/>
                        </a:lnTo>
                        <a:lnTo>
                          <a:pt x="12" y="74"/>
                        </a:lnTo>
                      </a:path>
                    </a:pathLst>
                  </a:custGeom>
                  <a:noFill/>
                  <a:ln w="11113">
                    <a:solidFill>
                      <a:srgbClr val="000000"/>
                    </a:solidFill>
                    <a:round/>
                  </a:ln>
                </p:spPr>
                <p:txBody>
                  <a:bodyPr/>
                  <a:lstStyle/>
                  <a:p>
                    <a:endParaRPr lang="zh-CN" altLang="en-US" u="none"/>
                  </a:p>
                </p:txBody>
              </p:sp>
              <p:sp>
                <p:nvSpPr>
                  <p:cNvPr id="66" name="Freeform 14"/>
                  <p:cNvSpPr/>
                  <p:nvPr/>
                </p:nvSpPr>
                <p:spPr bwMode="auto">
                  <a:xfrm>
                    <a:off x="1505" y="2999"/>
                    <a:ext cx="56" cy="29"/>
                  </a:xfrm>
                  <a:custGeom>
                    <a:avLst/>
                    <a:gdLst>
                      <a:gd name="T0" fmla="*/ 0 w 56"/>
                      <a:gd name="T1" fmla="*/ 0 h 29"/>
                      <a:gd name="T2" fmla="*/ 24 w 56"/>
                      <a:gd name="T3" fmla="*/ 3 h 29"/>
                      <a:gd name="T4" fmla="*/ 42 w 56"/>
                      <a:gd name="T5" fmla="*/ 12 h 29"/>
                      <a:gd name="T6" fmla="*/ 56 w 56"/>
                      <a:gd name="T7" fmla="*/ 29 h 29"/>
                      <a:gd name="T8" fmla="*/ 0 60000 65536"/>
                      <a:gd name="T9" fmla="*/ 0 60000 65536"/>
                      <a:gd name="T10" fmla="*/ 0 60000 65536"/>
                      <a:gd name="T11" fmla="*/ 0 60000 65536"/>
                      <a:gd name="T12" fmla="*/ 0 w 56"/>
                      <a:gd name="T13" fmla="*/ 0 h 29"/>
                      <a:gd name="T14" fmla="*/ 56 w 56"/>
                      <a:gd name="T15" fmla="*/ 29 h 29"/>
                    </a:gdLst>
                    <a:ahLst/>
                    <a:cxnLst>
                      <a:cxn ang="T8">
                        <a:pos x="T0" y="T1"/>
                      </a:cxn>
                      <a:cxn ang="T9">
                        <a:pos x="T2" y="T3"/>
                      </a:cxn>
                      <a:cxn ang="T10">
                        <a:pos x="T4" y="T5"/>
                      </a:cxn>
                      <a:cxn ang="T11">
                        <a:pos x="T6" y="T7"/>
                      </a:cxn>
                    </a:cxnLst>
                    <a:rect l="T12" t="T13" r="T14" b="T15"/>
                    <a:pathLst>
                      <a:path w="56" h="29">
                        <a:moveTo>
                          <a:pt x="0" y="0"/>
                        </a:moveTo>
                        <a:lnTo>
                          <a:pt x="24" y="3"/>
                        </a:lnTo>
                        <a:lnTo>
                          <a:pt x="42" y="12"/>
                        </a:lnTo>
                        <a:lnTo>
                          <a:pt x="56" y="29"/>
                        </a:lnTo>
                      </a:path>
                    </a:pathLst>
                  </a:custGeom>
                  <a:noFill/>
                  <a:ln w="11113">
                    <a:solidFill>
                      <a:srgbClr val="000000"/>
                    </a:solidFill>
                    <a:round/>
                  </a:ln>
                </p:spPr>
                <p:txBody>
                  <a:bodyPr/>
                  <a:lstStyle/>
                  <a:p>
                    <a:endParaRPr lang="zh-CN" altLang="en-US" u="none"/>
                  </a:p>
                </p:txBody>
              </p:sp>
              <p:sp>
                <p:nvSpPr>
                  <p:cNvPr id="67" name="Freeform 15"/>
                  <p:cNvSpPr/>
                  <p:nvPr/>
                </p:nvSpPr>
                <p:spPr bwMode="auto">
                  <a:xfrm>
                    <a:off x="1392" y="3134"/>
                    <a:ext cx="96" cy="80"/>
                  </a:xfrm>
                  <a:custGeom>
                    <a:avLst/>
                    <a:gdLst>
                      <a:gd name="T0" fmla="*/ 0 w 96"/>
                      <a:gd name="T1" fmla="*/ 0 h 80"/>
                      <a:gd name="T2" fmla="*/ 2 w 96"/>
                      <a:gd name="T3" fmla="*/ 12 h 80"/>
                      <a:gd name="T4" fmla="*/ 6 w 96"/>
                      <a:gd name="T5" fmla="*/ 26 h 80"/>
                      <a:gd name="T6" fmla="*/ 12 w 96"/>
                      <a:gd name="T7" fmla="*/ 36 h 80"/>
                      <a:gd name="T8" fmla="*/ 27 w 96"/>
                      <a:gd name="T9" fmla="*/ 47 h 80"/>
                      <a:gd name="T10" fmla="*/ 45 w 96"/>
                      <a:gd name="T11" fmla="*/ 55 h 80"/>
                      <a:gd name="T12" fmla="*/ 65 w 96"/>
                      <a:gd name="T13" fmla="*/ 56 h 80"/>
                      <a:gd name="T14" fmla="*/ 80 w 96"/>
                      <a:gd name="T15" fmla="*/ 60 h 80"/>
                      <a:gd name="T16" fmla="*/ 90 w 96"/>
                      <a:gd name="T17" fmla="*/ 70 h 80"/>
                      <a:gd name="T18" fmla="*/ 96 w 96"/>
                      <a:gd name="T19" fmla="*/ 79 h 80"/>
                      <a:gd name="T20" fmla="*/ 96 w 96"/>
                      <a:gd name="T21" fmla="*/ 80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
                      <a:gd name="T34" fmla="*/ 0 h 80"/>
                      <a:gd name="T35" fmla="*/ 96 w 96"/>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 h="80">
                        <a:moveTo>
                          <a:pt x="0" y="0"/>
                        </a:moveTo>
                        <a:lnTo>
                          <a:pt x="2" y="12"/>
                        </a:lnTo>
                        <a:lnTo>
                          <a:pt x="6" y="26"/>
                        </a:lnTo>
                        <a:lnTo>
                          <a:pt x="12" y="36"/>
                        </a:lnTo>
                        <a:lnTo>
                          <a:pt x="27" y="47"/>
                        </a:lnTo>
                        <a:lnTo>
                          <a:pt x="45" y="55"/>
                        </a:lnTo>
                        <a:lnTo>
                          <a:pt x="65" y="56"/>
                        </a:lnTo>
                        <a:lnTo>
                          <a:pt x="80" y="60"/>
                        </a:lnTo>
                        <a:lnTo>
                          <a:pt x="90" y="70"/>
                        </a:lnTo>
                        <a:lnTo>
                          <a:pt x="96" y="79"/>
                        </a:lnTo>
                        <a:lnTo>
                          <a:pt x="96" y="80"/>
                        </a:lnTo>
                      </a:path>
                    </a:pathLst>
                  </a:custGeom>
                  <a:noFill/>
                  <a:ln w="11113">
                    <a:solidFill>
                      <a:srgbClr val="000000"/>
                    </a:solidFill>
                    <a:round/>
                  </a:ln>
                </p:spPr>
                <p:txBody>
                  <a:bodyPr/>
                  <a:lstStyle/>
                  <a:p>
                    <a:endParaRPr lang="zh-CN" altLang="en-US" u="none"/>
                  </a:p>
                </p:txBody>
              </p:sp>
            </p:grpSp>
          </p:grpSp>
        </p:grpSp>
        <p:grpSp>
          <p:nvGrpSpPr>
            <p:cNvPr id="5" name="Group 16"/>
            <p:cNvGrpSpPr/>
            <p:nvPr/>
          </p:nvGrpSpPr>
          <p:grpSpPr bwMode="auto">
            <a:xfrm>
              <a:off x="719" y="2073"/>
              <a:ext cx="1112" cy="1496"/>
              <a:chOff x="719" y="2073"/>
              <a:chExt cx="1112" cy="1496"/>
            </a:xfrm>
          </p:grpSpPr>
          <p:grpSp>
            <p:nvGrpSpPr>
              <p:cNvPr id="6" name="Group 17"/>
              <p:cNvGrpSpPr/>
              <p:nvPr/>
            </p:nvGrpSpPr>
            <p:grpSpPr bwMode="auto">
              <a:xfrm>
                <a:off x="914" y="2073"/>
                <a:ext cx="884" cy="829"/>
                <a:chOff x="914" y="2073"/>
                <a:chExt cx="884" cy="829"/>
              </a:xfrm>
            </p:grpSpPr>
            <p:sp>
              <p:nvSpPr>
                <p:cNvPr id="27" name="Freeform 18"/>
                <p:cNvSpPr/>
                <p:nvPr/>
              </p:nvSpPr>
              <p:spPr bwMode="auto">
                <a:xfrm>
                  <a:off x="997" y="2073"/>
                  <a:ext cx="790" cy="829"/>
                </a:xfrm>
                <a:custGeom>
                  <a:avLst/>
                  <a:gdLst>
                    <a:gd name="T0" fmla="*/ 97 w 790"/>
                    <a:gd name="T1" fmla="*/ 657 h 829"/>
                    <a:gd name="T2" fmla="*/ 135 w 790"/>
                    <a:gd name="T3" fmla="*/ 586 h 829"/>
                    <a:gd name="T4" fmla="*/ 135 w 790"/>
                    <a:gd name="T5" fmla="*/ 565 h 829"/>
                    <a:gd name="T6" fmla="*/ 121 w 790"/>
                    <a:gd name="T7" fmla="*/ 537 h 829"/>
                    <a:gd name="T8" fmla="*/ 100 w 790"/>
                    <a:gd name="T9" fmla="*/ 506 h 829"/>
                    <a:gd name="T10" fmla="*/ 61 w 790"/>
                    <a:gd name="T11" fmla="*/ 477 h 829"/>
                    <a:gd name="T12" fmla="*/ 36 w 790"/>
                    <a:gd name="T13" fmla="*/ 437 h 829"/>
                    <a:gd name="T14" fmla="*/ 24 w 790"/>
                    <a:gd name="T15" fmla="*/ 402 h 829"/>
                    <a:gd name="T16" fmla="*/ 9 w 790"/>
                    <a:gd name="T17" fmla="*/ 376 h 829"/>
                    <a:gd name="T18" fmla="*/ 9 w 790"/>
                    <a:gd name="T19" fmla="*/ 345 h 829"/>
                    <a:gd name="T20" fmla="*/ 0 w 790"/>
                    <a:gd name="T21" fmla="*/ 274 h 829"/>
                    <a:gd name="T22" fmla="*/ 9 w 790"/>
                    <a:gd name="T23" fmla="*/ 220 h 829"/>
                    <a:gd name="T24" fmla="*/ 26 w 790"/>
                    <a:gd name="T25" fmla="*/ 173 h 829"/>
                    <a:gd name="T26" fmla="*/ 50 w 790"/>
                    <a:gd name="T27" fmla="*/ 123 h 829"/>
                    <a:gd name="T28" fmla="*/ 79 w 790"/>
                    <a:gd name="T29" fmla="*/ 94 h 829"/>
                    <a:gd name="T30" fmla="*/ 133 w 790"/>
                    <a:gd name="T31" fmla="*/ 59 h 829"/>
                    <a:gd name="T32" fmla="*/ 192 w 790"/>
                    <a:gd name="T33" fmla="*/ 35 h 829"/>
                    <a:gd name="T34" fmla="*/ 254 w 790"/>
                    <a:gd name="T35" fmla="*/ 14 h 829"/>
                    <a:gd name="T36" fmla="*/ 333 w 790"/>
                    <a:gd name="T37" fmla="*/ 2 h 829"/>
                    <a:gd name="T38" fmla="*/ 389 w 790"/>
                    <a:gd name="T39" fmla="*/ 0 h 829"/>
                    <a:gd name="T40" fmla="*/ 445 w 790"/>
                    <a:gd name="T41" fmla="*/ 5 h 829"/>
                    <a:gd name="T42" fmla="*/ 516 w 790"/>
                    <a:gd name="T43" fmla="*/ 19 h 829"/>
                    <a:gd name="T44" fmla="*/ 581 w 790"/>
                    <a:gd name="T45" fmla="*/ 40 h 829"/>
                    <a:gd name="T46" fmla="*/ 628 w 790"/>
                    <a:gd name="T47" fmla="*/ 64 h 829"/>
                    <a:gd name="T48" fmla="*/ 687 w 790"/>
                    <a:gd name="T49" fmla="*/ 109 h 829"/>
                    <a:gd name="T50" fmla="*/ 727 w 790"/>
                    <a:gd name="T51" fmla="*/ 162 h 829"/>
                    <a:gd name="T52" fmla="*/ 757 w 790"/>
                    <a:gd name="T53" fmla="*/ 211 h 829"/>
                    <a:gd name="T54" fmla="*/ 772 w 790"/>
                    <a:gd name="T55" fmla="*/ 247 h 829"/>
                    <a:gd name="T56" fmla="*/ 790 w 790"/>
                    <a:gd name="T57" fmla="*/ 309 h 829"/>
                    <a:gd name="T58" fmla="*/ 790 w 790"/>
                    <a:gd name="T59" fmla="*/ 357 h 829"/>
                    <a:gd name="T60" fmla="*/ 778 w 790"/>
                    <a:gd name="T61" fmla="*/ 426 h 829"/>
                    <a:gd name="T62" fmla="*/ 760 w 790"/>
                    <a:gd name="T63" fmla="*/ 482 h 829"/>
                    <a:gd name="T64" fmla="*/ 733 w 790"/>
                    <a:gd name="T65" fmla="*/ 529 h 829"/>
                    <a:gd name="T66" fmla="*/ 710 w 790"/>
                    <a:gd name="T67" fmla="*/ 556 h 829"/>
                    <a:gd name="T68" fmla="*/ 676 w 790"/>
                    <a:gd name="T69" fmla="*/ 586 h 829"/>
                    <a:gd name="T70" fmla="*/ 620 w 790"/>
                    <a:gd name="T71" fmla="*/ 609 h 829"/>
                    <a:gd name="T72" fmla="*/ 578 w 790"/>
                    <a:gd name="T73" fmla="*/ 624 h 829"/>
                    <a:gd name="T74" fmla="*/ 531 w 790"/>
                    <a:gd name="T75" fmla="*/ 638 h 829"/>
                    <a:gd name="T76" fmla="*/ 457 w 790"/>
                    <a:gd name="T77" fmla="*/ 645 h 829"/>
                    <a:gd name="T78" fmla="*/ 393 w 790"/>
                    <a:gd name="T79" fmla="*/ 657 h 829"/>
                    <a:gd name="T80" fmla="*/ 351 w 790"/>
                    <a:gd name="T81" fmla="*/ 666 h 829"/>
                    <a:gd name="T82" fmla="*/ 339 w 790"/>
                    <a:gd name="T83" fmla="*/ 686 h 829"/>
                    <a:gd name="T84" fmla="*/ 342 w 790"/>
                    <a:gd name="T85" fmla="*/ 711 h 829"/>
                    <a:gd name="T86" fmla="*/ 339 w 790"/>
                    <a:gd name="T87" fmla="*/ 735 h 829"/>
                    <a:gd name="T88" fmla="*/ 330 w 790"/>
                    <a:gd name="T89" fmla="*/ 752 h 829"/>
                    <a:gd name="T90" fmla="*/ 325 w 790"/>
                    <a:gd name="T91" fmla="*/ 785 h 829"/>
                    <a:gd name="T92" fmla="*/ 327 w 790"/>
                    <a:gd name="T93" fmla="*/ 829 h 829"/>
                    <a:gd name="T94" fmla="*/ 274 w 790"/>
                    <a:gd name="T95" fmla="*/ 756 h 829"/>
                    <a:gd name="T96" fmla="*/ 204 w 790"/>
                    <a:gd name="T97" fmla="*/ 696 h 829"/>
                    <a:gd name="T98" fmla="*/ 145 w 790"/>
                    <a:gd name="T99" fmla="*/ 668 h 829"/>
                    <a:gd name="T100" fmla="*/ 97 w 790"/>
                    <a:gd name="T101" fmla="*/ 657 h 8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0"/>
                    <a:gd name="T154" fmla="*/ 0 h 829"/>
                    <a:gd name="T155" fmla="*/ 790 w 790"/>
                    <a:gd name="T156" fmla="*/ 829 h 8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0" h="829">
                      <a:moveTo>
                        <a:pt x="97" y="657"/>
                      </a:moveTo>
                      <a:lnTo>
                        <a:pt x="135" y="586"/>
                      </a:lnTo>
                      <a:lnTo>
                        <a:pt x="135" y="565"/>
                      </a:lnTo>
                      <a:lnTo>
                        <a:pt x="121" y="537"/>
                      </a:lnTo>
                      <a:lnTo>
                        <a:pt x="100" y="506"/>
                      </a:lnTo>
                      <a:lnTo>
                        <a:pt x="61" y="477"/>
                      </a:lnTo>
                      <a:lnTo>
                        <a:pt x="36" y="437"/>
                      </a:lnTo>
                      <a:lnTo>
                        <a:pt x="24" y="402"/>
                      </a:lnTo>
                      <a:lnTo>
                        <a:pt x="9" y="376"/>
                      </a:lnTo>
                      <a:lnTo>
                        <a:pt x="9" y="345"/>
                      </a:lnTo>
                      <a:lnTo>
                        <a:pt x="0" y="274"/>
                      </a:lnTo>
                      <a:lnTo>
                        <a:pt x="9" y="220"/>
                      </a:lnTo>
                      <a:lnTo>
                        <a:pt x="26" y="173"/>
                      </a:lnTo>
                      <a:lnTo>
                        <a:pt x="50" y="123"/>
                      </a:lnTo>
                      <a:lnTo>
                        <a:pt x="79" y="94"/>
                      </a:lnTo>
                      <a:lnTo>
                        <a:pt x="133" y="59"/>
                      </a:lnTo>
                      <a:lnTo>
                        <a:pt x="192" y="35"/>
                      </a:lnTo>
                      <a:lnTo>
                        <a:pt x="254" y="14"/>
                      </a:lnTo>
                      <a:lnTo>
                        <a:pt x="333" y="2"/>
                      </a:lnTo>
                      <a:lnTo>
                        <a:pt x="389" y="0"/>
                      </a:lnTo>
                      <a:lnTo>
                        <a:pt x="445" y="5"/>
                      </a:lnTo>
                      <a:lnTo>
                        <a:pt x="516" y="19"/>
                      </a:lnTo>
                      <a:lnTo>
                        <a:pt x="581" y="40"/>
                      </a:lnTo>
                      <a:lnTo>
                        <a:pt x="628" y="64"/>
                      </a:lnTo>
                      <a:lnTo>
                        <a:pt x="687" y="109"/>
                      </a:lnTo>
                      <a:lnTo>
                        <a:pt x="727" y="162"/>
                      </a:lnTo>
                      <a:lnTo>
                        <a:pt x="757" y="211"/>
                      </a:lnTo>
                      <a:lnTo>
                        <a:pt x="772" y="247"/>
                      </a:lnTo>
                      <a:lnTo>
                        <a:pt x="790" y="309"/>
                      </a:lnTo>
                      <a:lnTo>
                        <a:pt x="790" y="357"/>
                      </a:lnTo>
                      <a:lnTo>
                        <a:pt x="778" y="426"/>
                      </a:lnTo>
                      <a:lnTo>
                        <a:pt x="760" y="482"/>
                      </a:lnTo>
                      <a:lnTo>
                        <a:pt x="733" y="529"/>
                      </a:lnTo>
                      <a:lnTo>
                        <a:pt x="710" y="556"/>
                      </a:lnTo>
                      <a:lnTo>
                        <a:pt x="676" y="586"/>
                      </a:lnTo>
                      <a:lnTo>
                        <a:pt x="620" y="609"/>
                      </a:lnTo>
                      <a:lnTo>
                        <a:pt x="578" y="624"/>
                      </a:lnTo>
                      <a:lnTo>
                        <a:pt x="531" y="638"/>
                      </a:lnTo>
                      <a:lnTo>
                        <a:pt x="457" y="645"/>
                      </a:lnTo>
                      <a:lnTo>
                        <a:pt x="393" y="657"/>
                      </a:lnTo>
                      <a:lnTo>
                        <a:pt x="351" y="666"/>
                      </a:lnTo>
                      <a:lnTo>
                        <a:pt x="339" y="686"/>
                      </a:lnTo>
                      <a:lnTo>
                        <a:pt x="342" y="711"/>
                      </a:lnTo>
                      <a:lnTo>
                        <a:pt x="339" y="735"/>
                      </a:lnTo>
                      <a:lnTo>
                        <a:pt x="330" y="752"/>
                      </a:lnTo>
                      <a:lnTo>
                        <a:pt x="325" y="785"/>
                      </a:lnTo>
                      <a:lnTo>
                        <a:pt x="327" y="829"/>
                      </a:lnTo>
                      <a:lnTo>
                        <a:pt x="274" y="756"/>
                      </a:lnTo>
                      <a:lnTo>
                        <a:pt x="204" y="696"/>
                      </a:lnTo>
                      <a:lnTo>
                        <a:pt x="145" y="668"/>
                      </a:lnTo>
                      <a:lnTo>
                        <a:pt x="97" y="657"/>
                      </a:lnTo>
                      <a:close/>
                    </a:path>
                  </a:pathLst>
                </a:custGeom>
                <a:solidFill>
                  <a:srgbClr val="E0A080"/>
                </a:solidFill>
                <a:ln w="11113">
                  <a:solidFill>
                    <a:srgbClr val="000000"/>
                  </a:solidFill>
                  <a:round/>
                </a:ln>
              </p:spPr>
              <p:txBody>
                <a:bodyPr/>
                <a:lstStyle/>
                <a:p>
                  <a:endParaRPr lang="zh-CN" altLang="en-US" u="none"/>
                </a:p>
              </p:txBody>
            </p:sp>
            <p:grpSp>
              <p:nvGrpSpPr>
                <p:cNvPr id="28" name="Group 19"/>
                <p:cNvGrpSpPr/>
                <p:nvPr/>
              </p:nvGrpSpPr>
              <p:grpSpPr bwMode="auto">
                <a:xfrm>
                  <a:off x="914" y="2073"/>
                  <a:ext cx="741" cy="573"/>
                  <a:chOff x="914" y="2073"/>
                  <a:chExt cx="741" cy="573"/>
                </a:xfrm>
              </p:grpSpPr>
              <p:grpSp>
                <p:nvGrpSpPr>
                  <p:cNvPr id="40" name="Group 20"/>
                  <p:cNvGrpSpPr/>
                  <p:nvPr/>
                </p:nvGrpSpPr>
                <p:grpSpPr bwMode="auto">
                  <a:xfrm>
                    <a:off x="1112" y="2073"/>
                    <a:ext cx="510" cy="173"/>
                    <a:chOff x="1112" y="2073"/>
                    <a:chExt cx="510" cy="173"/>
                  </a:xfrm>
                </p:grpSpPr>
                <p:sp>
                  <p:nvSpPr>
                    <p:cNvPr id="56" name="Freeform 21"/>
                    <p:cNvSpPr/>
                    <p:nvPr/>
                  </p:nvSpPr>
                  <p:spPr bwMode="auto">
                    <a:xfrm>
                      <a:off x="1153" y="2099"/>
                      <a:ext cx="469" cy="147"/>
                    </a:xfrm>
                    <a:custGeom>
                      <a:avLst/>
                      <a:gdLst>
                        <a:gd name="T0" fmla="*/ 0 w 469"/>
                        <a:gd name="T1" fmla="*/ 147 h 147"/>
                        <a:gd name="T2" fmla="*/ 36 w 469"/>
                        <a:gd name="T3" fmla="*/ 101 h 147"/>
                        <a:gd name="T4" fmla="*/ 83 w 469"/>
                        <a:gd name="T5" fmla="*/ 65 h 147"/>
                        <a:gd name="T6" fmla="*/ 139 w 469"/>
                        <a:gd name="T7" fmla="*/ 35 h 147"/>
                        <a:gd name="T8" fmla="*/ 195 w 469"/>
                        <a:gd name="T9" fmla="*/ 17 h 147"/>
                        <a:gd name="T10" fmla="*/ 257 w 469"/>
                        <a:gd name="T11" fmla="*/ 5 h 147"/>
                        <a:gd name="T12" fmla="*/ 337 w 469"/>
                        <a:gd name="T13" fmla="*/ 0 h 147"/>
                        <a:gd name="T14" fmla="*/ 396 w 469"/>
                        <a:gd name="T15" fmla="*/ 9 h 147"/>
                        <a:gd name="T16" fmla="*/ 469 w 469"/>
                        <a:gd name="T17" fmla="*/ 33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9"/>
                        <a:gd name="T28" fmla="*/ 0 h 147"/>
                        <a:gd name="T29" fmla="*/ 469 w 469"/>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9" h="147">
                          <a:moveTo>
                            <a:pt x="0" y="147"/>
                          </a:moveTo>
                          <a:lnTo>
                            <a:pt x="36" y="101"/>
                          </a:lnTo>
                          <a:lnTo>
                            <a:pt x="83" y="65"/>
                          </a:lnTo>
                          <a:lnTo>
                            <a:pt x="139" y="35"/>
                          </a:lnTo>
                          <a:lnTo>
                            <a:pt x="195" y="17"/>
                          </a:lnTo>
                          <a:lnTo>
                            <a:pt x="257" y="5"/>
                          </a:lnTo>
                          <a:lnTo>
                            <a:pt x="337" y="0"/>
                          </a:lnTo>
                          <a:lnTo>
                            <a:pt x="396" y="9"/>
                          </a:lnTo>
                          <a:lnTo>
                            <a:pt x="469" y="33"/>
                          </a:lnTo>
                        </a:path>
                      </a:pathLst>
                    </a:custGeom>
                    <a:noFill/>
                    <a:ln w="11113">
                      <a:solidFill>
                        <a:srgbClr val="000000"/>
                      </a:solidFill>
                      <a:round/>
                    </a:ln>
                  </p:spPr>
                  <p:txBody>
                    <a:bodyPr/>
                    <a:lstStyle/>
                    <a:p>
                      <a:endParaRPr lang="zh-CN" altLang="en-US" u="none"/>
                    </a:p>
                  </p:txBody>
                </p:sp>
                <p:sp>
                  <p:nvSpPr>
                    <p:cNvPr id="57" name="Freeform 22"/>
                    <p:cNvSpPr/>
                    <p:nvPr/>
                  </p:nvSpPr>
                  <p:spPr bwMode="auto">
                    <a:xfrm>
                      <a:off x="1112" y="2073"/>
                      <a:ext cx="484" cy="162"/>
                    </a:xfrm>
                    <a:custGeom>
                      <a:avLst/>
                      <a:gdLst>
                        <a:gd name="T0" fmla="*/ 0 w 484"/>
                        <a:gd name="T1" fmla="*/ 162 h 162"/>
                        <a:gd name="T2" fmla="*/ 23 w 484"/>
                        <a:gd name="T3" fmla="*/ 115 h 162"/>
                        <a:gd name="T4" fmla="*/ 51 w 484"/>
                        <a:gd name="T5" fmla="*/ 82 h 162"/>
                        <a:gd name="T6" fmla="*/ 82 w 484"/>
                        <a:gd name="T7" fmla="*/ 55 h 162"/>
                        <a:gd name="T8" fmla="*/ 139 w 484"/>
                        <a:gd name="T9" fmla="*/ 26 h 162"/>
                        <a:gd name="T10" fmla="*/ 212 w 484"/>
                        <a:gd name="T11" fmla="*/ 5 h 162"/>
                        <a:gd name="T12" fmla="*/ 280 w 484"/>
                        <a:gd name="T13" fmla="*/ 0 h 162"/>
                        <a:gd name="T14" fmla="*/ 354 w 484"/>
                        <a:gd name="T15" fmla="*/ 8 h 162"/>
                        <a:gd name="T16" fmla="*/ 421 w 484"/>
                        <a:gd name="T17" fmla="*/ 29 h 162"/>
                        <a:gd name="T18" fmla="*/ 454 w 484"/>
                        <a:gd name="T19" fmla="*/ 38 h 162"/>
                        <a:gd name="T20" fmla="*/ 484 w 484"/>
                        <a:gd name="T21" fmla="*/ 47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4"/>
                        <a:gd name="T34" fmla="*/ 0 h 162"/>
                        <a:gd name="T35" fmla="*/ 484 w 48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4" h="162">
                          <a:moveTo>
                            <a:pt x="0" y="162"/>
                          </a:moveTo>
                          <a:lnTo>
                            <a:pt x="23" y="115"/>
                          </a:lnTo>
                          <a:lnTo>
                            <a:pt x="51" y="82"/>
                          </a:lnTo>
                          <a:lnTo>
                            <a:pt x="82" y="55"/>
                          </a:lnTo>
                          <a:lnTo>
                            <a:pt x="139" y="26"/>
                          </a:lnTo>
                          <a:lnTo>
                            <a:pt x="212" y="5"/>
                          </a:lnTo>
                          <a:lnTo>
                            <a:pt x="280" y="0"/>
                          </a:lnTo>
                          <a:lnTo>
                            <a:pt x="354" y="8"/>
                          </a:lnTo>
                          <a:lnTo>
                            <a:pt x="421" y="29"/>
                          </a:lnTo>
                          <a:lnTo>
                            <a:pt x="454" y="38"/>
                          </a:lnTo>
                          <a:lnTo>
                            <a:pt x="484" y="47"/>
                          </a:lnTo>
                        </a:path>
                      </a:pathLst>
                    </a:custGeom>
                    <a:noFill/>
                    <a:ln w="11113">
                      <a:solidFill>
                        <a:srgbClr val="000000"/>
                      </a:solidFill>
                      <a:round/>
                    </a:ln>
                  </p:spPr>
                  <p:txBody>
                    <a:bodyPr/>
                    <a:lstStyle/>
                    <a:p>
                      <a:endParaRPr lang="zh-CN" altLang="en-US" u="none"/>
                    </a:p>
                  </p:txBody>
                </p:sp>
              </p:grpSp>
              <p:grpSp>
                <p:nvGrpSpPr>
                  <p:cNvPr id="41" name="Group 23"/>
                  <p:cNvGrpSpPr/>
                  <p:nvPr/>
                </p:nvGrpSpPr>
                <p:grpSpPr bwMode="auto">
                  <a:xfrm>
                    <a:off x="914" y="2180"/>
                    <a:ext cx="278" cy="281"/>
                    <a:chOff x="914" y="2180"/>
                    <a:chExt cx="278" cy="281"/>
                  </a:xfrm>
                </p:grpSpPr>
                <p:sp>
                  <p:nvSpPr>
                    <p:cNvPr id="49" name="Freeform 24"/>
                    <p:cNvSpPr/>
                    <p:nvPr/>
                  </p:nvSpPr>
                  <p:spPr bwMode="auto">
                    <a:xfrm>
                      <a:off x="914" y="2180"/>
                      <a:ext cx="278" cy="281"/>
                    </a:xfrm>
                    <a:custGeom>
                      <a:avLst/>
                      <a:gdLst>
                        <a:gd name="T0" fmla="*/ 15 w 278"/>
                        <a:gd name="T1" fmla="*/ 233 h 281"/>
                        <a:gd name="T2" fmla="*/ 8 w 278"/>
                        <a:gd name="T3" fmla="*/ 122 h 281"/>
                        <a:gd name="T4" fmla="*/ 46 w 278"/>
                        <a:gd name="T5" fmla="*/ 53 h 281"/>
                        <a:gd name="T6" fmla="*/ 74 w 278"/>
                        <a:gd name="T7" fmla="*/ 13 h 281"/>
                        <a:gd name="T8" fmla="*/ 101 w 278"/>
                        <a:gd name="T9" fmla="*/ 0 h 281"/>
                        <a:gd name="T10" fmla="*/ 116 w 278"/>
                        <a:gd name="T11" fmla="*/ 25 h 281"/>
                        <a:gd name="T12" fmla="*/ 137 w 278"/>
                        <a:gd name="T13" fmla="*/ 14 h 281"/>
                        <a:gd name="T14" fmla="*/ 150 w 278"/>
                        <a:gd name="T15" fmla="*/ 41 h 281"/>
                        <a:gd name="T16" fmla="*/ 165 w 278"/>
                        <a:gd name="T17" fmla="*/ 58 h 281"/>
                        <a:gd name="T18" fmla="*/ 181 w 278"/>
                        <a:gd name="T19" fmla="*/ 71 h 281"/>
                        <a:gd name="T20" fmla="*/ 178 w 278"/>
                        <a:gd name="T21" fmla="*/ 95 h 281"/>
                        <a:gd name="T22" fmla="*/ 198 w 278"/>
                        <a:gd name="T23" fmla="*/ 81 h 281"/>
                        <a:gd name="T24" fmla="*/ 218 w 278"/>
                        <a:gd name="T25" fmla="*/ 93 h 281"/>
                        <a:gd name="T26" fmla="*/ 219 w 278"/>
                        <a:gd name="T27" fmla="*/ 113 h 281"/>
                        <a:gd name="T28" fmla="*/ 243 w 278"/>
                        <a:gd name="T29" fmla="*/ 116 h 281"/>
                        <a:gd name="T30" fmla="*/ 252 w 278"/>
                        <a:gd name="T31" fmla="*/ 140 h 281"/>
                        <a:gd name="T32" fmla="*/ 269 w 278"/>
                        <a:gd name="T33" fmla="*/ 161 h 281"/>
                        <a:gd name="T34" fmla="*/ 263 w 278"/>
                        <a:gd name="T35" fmla="*/ 210 h 281"/>
                        <a:gd name="T36" fmla="*/ 272 w 278"/>
                        <a:gd name="T37" fmla="*/ 239 h 281"/>
                        <a:gd name="T38" fmla="*/ 278 w 278"/>
                        <a:gd name="T39" fmla="*/ 266 h 281"/>
                        <a:gd name="T40" fmla="*/ 260 w 278"/>
                        <a:gd name="T41" fmla="*/ 281 h 281"/>
                        <a:gd name="T42" fmla="*/ 238 w 278"/>
                        <a:gd name="T43" fmla="*/ 279 h 281"/>
                        <a:gd name="T44" fmla="*/ 218 w 278"/>
                        <a:gd name="T45" fmla="*/ 257 h 281"/>
                        <a:gd name="T46" fmla="*/ 204 w 278"/>
                        <a:gd name="T47" fmla="*/ 255 h 281"/>
                        <a:gd name="T48" fmla="*/ 180 w 278"/>
                        <a:gd name="T49" fmla="*/ 249 h 281"/>
                        <a:gd name="T50" fmla="*/ 165 w 278"/>
                        <a:gd name="T51" fmla="*/ 245 h 281"/>
                        <a:gd name="T52" fmla="*/ 153 w 278"/>
                        <a:gd name="T53" fmla="*/ 240 h 281"/>
                        <a:gd name="T54" fmla="*/ 137 w 278"/>
                        <a:gd name="T55" fmla="*/ 238 h 281"/>
                        <a:gd name="T56" fmla="*/ 126 w 278"/>
                        <a:gd name="T57" fmla="*/ 221 h 281"/>
                        <a:gd name="T58" fmla="*/ 117 w 278"/>
                        <a:gd name="T59" fmla="*/ 238 h 281"/>
                        <a:gd name="T60" fmla="*/ 98 w 278"/>
                        <a:gd name="T61" fmla="*/ 243 h 281"/>
                        <a:gd name="T62" fmla="*/ 90 w 278"/>
                        <a:gd name="T63" fmla="*/ 249 h 281"/>
                        <a:gd name="T64" fmla="*/ 74 w 278"/>
                        <a:gd name="T65" fmla="*/ 267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
                        <a:gd name="T100" fmla="*/ 0 h 281"/>
                        <a:gd name="T101" fmla="*/ 278 w 278"/>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 h="281">
                          <a:moveTo>
                            <a:pt x="51" y="267"/>
                          </a:moveTo>
                          <a:lnTo>
                            <a:pt x="15" y="233"/>
                          </a:lnTo>
                          <a:lnTo>
                            <a:pt x="0" y="184"/>
                          </a:lnTo>
                          <a:lnTo>
                            <a:pt x="8" y="122"/>
                          </a:lnTo>
                          <a:lnTo>
                            <a:pt x="29" y="76"/>
                          </a:lnTo>
                          <a:lnTo>
                            <a:pt x="46" y="53"/>
                          </a:lnTo>
                          <a:lnTo>
                            <a:pt x="65" y="23"/>
                          </a:lnTo>
                          <a:lnTo>
                            <a:pt x="74" y="13"/>
                          </a:lnTo>
                          <a:lnTo>
                            <a:pt x="87" y="2"/>
                          </a:lnTo>
                          <a:lnTo>
                            <a:pt x="101" y="0"/>
                          </a:lnTo>
                          <a:lnTo>
                            <a:pt x="109" y="12"/>
                          </a:lnTo>
                          <a:lnTo>
                            <a:pt x="116" y="25"/>
                          </a:lnTo>
                          <a:lnTo>
                            <a:pt x="121" y="16"/>
                          </a:lnTo>
                          <a:lnTo>
                            <a:pt x="137" y="14"/>
                          </a:lnTo>
                          <a:lnTo>
                            <a:pt x="146" y="25"/>
                          </a:lnTo>
                          <a:lnTo>
                            <a:pt x="150" y="41"/>
                          </a:lnTo>
                          <a:lnTo>
                            <a:pt x="153" y="63"/>
                          </a:lnTo>
                          <a:lnTo>
                            <a:pt x="165" y="58"/>
                          </a:lnTo>
                          <a:lnTo>
                            <a:pt x="178" y="64"/>
                          </a:lnTo>
                          <a:lnTo>
                            <a:pt x="181" y="71"/>
                          </a:lnTo>
                          <a:lnTo>
                            <a:pt x="180" y="83"/>
                          </a:lnTo>
                          <a:lnTo>
                            <a:pt x="178" y="95"/>
                          </a:lnTo>
                          <a:lnTo>
                            <a:pt x="186" y="87"/>
                          </a:lnTo>
                          <a:lnTo>
                            <a:pt x="198" y="81"/>
                          </a:lnTo>
                          <a:lnTo>
                            <a:pt x="217" y="83"/>
                          </a:lnTo>
                          <a:lnTo>
                            <a:pt x="218" y="93"/>
                          </a:lnTo>
                          <a:lnTo>
                            <a:pt x="219" y="102"/>
                          </a:lnTo>
                          <a:lnTo>
                            <a:pt x="219" y="113"/>
                          </a:lnTo>
                          <a:lnTo>
                            <a:pt x="231" y="111"/>
                          </a:lnTo>
                          <a:lnTo>
                            <a:pt x="243" y="116"/>
                          </a:lnTo>
                          <a:lnTo>
                            <a:pt x="249" y="125"/>
                          </a:lnTo>
                          <a:lnTo>
                            <a:pt x="252" y="140"/>
                          </a:lnTo>
                          <a:lnTo>
                            <a:pt x="263" y="144"/>
                          </a:lnTo>
                          <a:lnTo>
                            <a:pt x="269" y="161"/>
                          </a:lnTo>
                          <a:lnTo>
                            <a:pt x="267" y="179"/>
                          </a:lnTo>
                          <a:lnTo>
                            <a:pt x="263" y="210"/>
                          </a:lnTo>
                          <a:lnTo>
                            <a:pt x="266" y="227"/>
                          </a:lnTo>
                          <a:lnTo>
                            <a:pt x="272" y="239"/>
                          </a:lnTo>
                          <a:lnTo>
                            <a:pt x="278" y="251"/>
                          </a:lnTo>
                          <a:lnTo>
                            <a:pt x="278" y="266"/>
                          </a:lnTo>
                          <a:lnTo>
                            <a:pt x="269" y="278"/>
                          </a:lnTo>
                          <a:lnTo>
                            <a:pt x="260" y="281"/>
                          </a:lnTo>
                          <a:lnTo>
                            <a:pt x="249" y="281"/>
                          </a:lnTo>
                          <a:lnTo>
                            <a:pt x="238" y="279"/>
                          </a:lnTo>
                          <a:lnTo>
                            <a:pt x="225" y="267"/>
                          </a:lnTo>
                          <a:lnTo>
                            <a:pt x="218" y="257"/>
                          </a:lnTo>
                          <a:lnTo>
                            <a:pt x="216" y="251"/>
                          </a:lnTo>
                          <a:lnTo>
                            <a:pt x="204" y="255"/>
                          </a:lnTo>
                          <a:lnTo>
                            <a:pt x="189" y="254"/>
                          </a:lnTo>
                          <a:lnTo>
                            <a:pt x="180" y="249"/>
                          </a:lnTo>
                          <a:lnTo>
                            <a:pt x="177" y="245"/>
                          </a:lnTo>
                          <a:lnTo>
                            <a:pt x="165" y="245"/>
                          </a:lnTo>
                          <a:lnTo>
                            <a:pt x="158" y="242"/>
                          </a:lnTo>
                          <a:lnTo>
                            <a:pt x="153" y="240"/>
                          </a:lnTo>
                          <a:lnTo>
                            <a:pt x="144" y="240"/>
                          </a:lnTo>
                          <a:lnTo>
                            <a:pt x="137" y="238"/>
                          </a:lnTo>
                          <a:lnTo>
                            <a:pt x="130" y="227"/>
                          </a:lnTo>
                          <a:lnTo>
                            <a:pt x="126" y="221"/>
                          </a:lnTo>
                          <a:lnTo>
                            <a:pt x="121" y="227"/>
                          </a:lnTo>
                          <a:lnTo>
                            <a:pt x="117" y="238"/>
                          </a:lnTo>
                          <a:lnTo>
                            <a:pt x="108" y="242"/>
                          </a:lnTo>
                          <a:lnTo>
                            <a:pt x="98" y="243"/>
                          </a:lnTo>
                          <a:lnTo>
                            <a:pt x="93" y="243"/>
                          </a:lnTo>
                          <a:lnTo>
                            <a:pt x="90" y="249"/>
                          </a:lnTo>
                          <a:lnTo>
                            <a:pt x="83" y="257"/>
                          </a:lnTo>
                          <a:lnTo>
                            <a:pt x="74" y="267"/>
                          </a:lnTo>
                          <a:lnTo>
                            <a:pt x="51" y="267"/>
                          </a:lnTo>
                          <a:close/>
                        </a:path>
                      </a:pathLst>
                    </a:custGeom>
                    <a:solidFill>
                      <a:srgbClr val="C08040"/>
                    </a:solidFill>
                    <a:ln w="11113">
                      <a:solidFill>
                        <a:srgbClr val="000000"/>
                      </a:solidFill>
                      <a:round/>
                    </a:ln>
                  </p:spPr>
                  <p:txBody>
                    <a:bodyPr/>
                    <a:lstStyle/>
                    <a:p>
                      <a:endParaRPr lang="zh-CN" altLang="en-US" u="none"/>
                    </a:p>
                  </p:txBody>
                </p:sp>
                <p:grpSp>
                  <p:nvGrpSpPr>
                    <p:cNvPr id="50" name="Group 25"/>
                    <p:cNvGrpSpPr/>
                    <p:nvPr/>
                  </p:nvGrpSpPr>
                  <p:grpSpPr bwMode="auto">
                    <a:xfrm>
                      <a:off x="928" y="2195"/>
                      <a:ext cx="211" cy="245"/>
                      <a:chOff x="928" y="2195"/>
                      <a:chExt cx="211" cy="245"/>
                    </a:xfrm>
                  </p:grpSpPr>
                  <p:sp>
                    <p:nvSpPr>
                      <p:cNvPr id="51" name="Freeform 26"/>
                      <p:cNvSpPr/>
                      <p:nvPr/>
                    </p:nvSpPr>
                    <p:spPr bwMode="auto">
                      <a:xfrm>
                        <a:off x="1097" y="2359"/>
                        <a:ext cx="42" cy="52"/>
                      </a:xfrm>
                      <a:custGeom>
                        <a:avLst/>
                        <a:gdLst>
                          <a:gd name="T0" fmla="*/ 12 w 42"/>
                          <a:gd name="T1" fmla="*/ 52 h 52"/>
                          <a:gd name="T2" fmla="*/ 9 w 42"/>
                          <a:gd name="T3" fmla="*/ 25 h 52"/>
                          <a:gd name="T4" fmla="*/ 17 w 42"/>
                          <a:gd name="T5" fmla="*/ 11 h 52"/>
                          <a:gd name="T6" fmla="*/ 42 w 42"/>
                          <a:gd name="T7" fmla="*/ 0 h 52"/>
                          <a:gd name="T8" fmla="*/ 26 w 42"/>
                          <a:gd name="T9" fmla="*/ 2 h 52"/>
                          <a:gd name="T10" fmla="*/ 6 w 42"/>
                          <a:gd name="T11" fmla="*/ 8 h 52"/>
                          <a:gd name="T12" fmla="*/ 0 w 42"/>
                          <a:gd name="T13" fmla="*/ 21 h 52"/>
                          <a:gd name="T14" fmla="*/ 12 w 42"/>
                          <a:gd name="T15" fmla="*/ 52 h 5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2"/>
                          <a:gd name="T26" fmla="*/ 42 w 42"/>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2">
                            <a:moveTo>
                              <a:pt x="12" y="52"/>
                            </a:moveTo>
                            <a:lnTo>
                              <a:pt x="9" y="25"/>
                            </a:lnTo>
                            <a:lnTo>
                              <a:pt x="17" y="11"/>
                            </a:lnTo>
                            <a:lnTo>
                              <a:pt x="42" y="0"/>
                            </a:lnTo>
                            <a:lnTo>
                              <a:pt x="26" y="2"/>
                            </a:lnTo>
                            <a:lnTo>
                              <a:pt x="6" y="8"/>
                            </a:lnTo>
                            <a:lnTo>
                              <a:pt x="0" y="21"/>
                            </a:lnTo>
                            <a:lnTo>
                              <a:pt x="12" y="52"/>
                            </a:lnTo>
                            <a:close/>
                          </a:path>
                        </a:pathLst>
                      </a:custGeom>
                      <a:solidFill>
                        <a:srgbClr val="804000"/>
                      </a:solidFill>
                      <a:ln w="11113">
                        <a:solidFill>
                          <a:srgbClr val="000000"/>
                        </a:solidFill>
                        <a:round/>
                      </a:ln>
                    </p:spPr>
                    <p:txBody>
                      <a:bodyPr/>
                      <a:lstStyle/>
                      <a:p>
                        <a:endParaRPr lang="zh-CN" altLang="en-US" u="none"/>
                      </a:p>
                    </p:txBody>
                  </p:sp>
                  <p:sp>
                    <p:nvSpPr>
                      <p:cNvPr id="52" name="Freeform 27"/>
                      <p:cNvSpPr/>
                      <p:nvPr/>
                    </p:nvSpPr>
                    <p:spPr bwMode="auto">
                      <a:xfrm>
                        <a:off x="1018" y="2275"/>
                        <a:ext cx="67" cy="126"/>
                      </a:xfrm>
                      <a:custGeom>
                        <a:avLst/>
                        <a:gdLst>
                          <a:gd name="T0" fmla="*/ 27 w 67"/>
                          <a:gd name="T1" fmla="*/ 126 h 126"/>
                          <a:gd name="T2" fmla="*/ 15 w 67"/>
                          <a:gd name="T3" fmla="*/ 98 h 126"/>
                          <a:gd name="T4" fmla="*/ 15 w 67"/>
                          <a:gd name="T5" fmla="*/ 60 h 126"/>
                          <a:gd name="T6" fmla="*/ 38 w 67"/>
                          <a:gd name="T7" fmla="*/ 30 h 126"/>
                          <a:gd name="T8" fmla="*/ 67 w 67"/>
                          <a:gd name="T9" fmla="*/ 0 h 126"/>
                          <a:gd name="T10" fmla="*/ 49 w 67"/>
                          <a:gd name="T11" fmla="*/ 17 h 126"/>
                          <a:gd name="T12" fmla="*/ 21 w 67"/>
                          <a:gd name="T13" fmla="*/ 38 h 126"/>
                          <a:gd name="T14" fmla="*/ 0 w 67"/>
                          <a:gd name="T15" fmla="*/ 56 h 126"/>
                          <a:gd name="T16" fmla="*/ 4 w 67"/>
                          <a:gd name="T17" fmla="*/ 71 h 126"/>
                          <a:gd name="T18" fmla="*/ 3 w 67"/>
                          <a:gd name="T19" fmla="*/ 88 h 126"/>
                          <a:gd name="T20" fmla="*/ 3 w 67"/>
                          <a:gd name="T21" fmla="*/ 107 h 126"/>
                          <a:gd name="T22" fmla="*/ 27 w 67"/>
                          <a:gd name="T23" fmla="*/ 126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126"/>
                          <a:gd name="T38" fmla="*/ 67 w 67"/>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126">
                            <a:moveTo>
                              <a:pt x="27" y="126"/>
                            </a:moveTo>
                            <a:lnTo>
                              <a:pt x="15" y="98"/>
                            </a:lnTo>
                            <a:lnTo>
                              <a:pt x="15" y="60"/>
                            </a:lnTo>
                            <a:lnTo>
                              <a:pt x="38" y="30"/>
                            </a:lnTo>
                            <a:lnTo>
                              <a:pt x="67" y="0"/>
                            </a:lnTo>
                            <a:lnTo>
                              <a:pt x="49" y="17"/>
                            </a:lnTo>
                            <a:lnTo>
                              <a:pt x="21" y="38"/>
                            </a:lnTo>
                            <a:lnTo>
                              <a:pt x="0" y="56"/>
                            </a:lnTo>
                            <a:lnTo>
                              <a:pt x="4" y="71"/>
                            </a:lnTo>
                            <a:lnTo>
                              <a:pt x="3" y="88"/>
                            </a:lnTo>
                            <a:lnTo>
                              <a:pt x="3" y="107"/>
                            </a:lnTo>
                            <a:lnTo>
                              <a:pt x="27" y="126"/>
                            </a:lnTo>
                            <a:close/>
                          </a:path>
                        </a:pathLst>
                      </a:custGeom>
                      <a:solidFill>
                        <a:srgbClr val="804000"/>
                      </a:solidFill>
                      <a:ln w="11113">
                        <a:solidFill>
                          <a:srgbClr val="000000"/>
                        </a:solidFill>
                        <a:round/>
                      </a:ln>
                    </p:spPr>
                    <p:txBody>
                      <a:bodyPr/>
                      <a:lstStyle/>
                      <a:p>
                        <a:endParaRPr lang="zh-CN" altLang="en-US" u="none"/>
                      </a:p>
                    </p:txBody>
                  </p:sp>
                  <p:sp>
                    <p:nvSpPr>
                      <p:cNvPr id="53" name="Freeform 28"/>
                      <p:cNvSpPr/>
                      <p:nvPr/>
                    </p:nvSpPr>
                    <p:spPr bwMode="auto">
                      <a:xfrm>
                        <a:off x="928" y="2343"/>
                        <a:ext cx="46" cy="97"/>
                      </a:xfrm>
                      <a:custGeom>
                        <a:avLst/>
                        <a:gdLst>
                          <a:gd name="T0" fmla="*/ 20 w 46"/>
                          <a:gd name="T1" fmla="*/ 81 h 97"/>
                          <a:gd name="T2" fmla="*/ 0 w 46"/>
                          <a:gd name="T3" fmla="*/ 51 h 97"/>
                          <a:gd name="T4" fmla="*/ 8 w 46"/>
                          <a:gd name="T5" fmla="*/ 30 h 97"/>
                          <a:gd name="T6" fmla="*/ 25 w 46"/>
                          <a:gd name="T7" fmla="*/ 0 h 97"/>
                          <a:gd name="T8" fmla="*/ 11 w 46"/>
                          <a:gd name="T9" fmla="*/ 52 h 97"/>
                          <a:gd name="T10" fmla="*/ 22 w 46"/>
                          <a:gd name="T11" fmla="*/ 75 h 97"/>
                          <a:gd name="T12" fmla="*/ 46 w 46"/>
                          <a:gd name="T13" fmla="*/ 97 h 97"/>
                          <a:gd name="T14" fmla="*/ 20 w 46"/>
                          <a:gd name="T15" fmla="*/ 81 h 97"/>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97"/>
                          <a:gd name="T26" fmla="*/ 46 w 46"/>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97">
                            <a:moveTo>
                              <a:pt x="20" y="81"/>
                            </a:moveTo>
                            <a:lnTo>
                              <a:pt x="0" y="51"/>
                            </a:lnTo>
                            <a:lnTo>
                              <a:pt x="8" y="30"/>
                            </a:lnTo>
                            <a:lnTo>
                              <a:pt x="25" y="0"/>
                            </a:lnTo>
                            <a:lnTo>
                              <a:pt x="11" y="52"/>
                            </a:lnTo>
                            <a:lnTo>
                              <a:pt x="22" y="75"/>
                            </a:lnTo>
                            <a:lnTo>
                              <a:pt x="46" y="97"/>
                            </a:lnTo>
                            <a:lnTo>
                              <a:pt x="20" y="81"/>
                            </a:lnTo>
                            <a:close/>
                          </a:path>
                        </a:pathLst>
                      </a:custGeom>
                      <a:solidFill>
                        <a:srgbClr val="804000"/>
                      </a:solidFill>
                      <a:ln w="11113">
                        <a:solidFill>
                          <a:srgbClr val="000000"/>
                        </a:solidFill>
                        <a:round/>
                      </a:ln>
                    </p:spPr>
                    <p:txBody>
                      <a:bodyPr/>
                      <a:lstStyle/>
                      <a:p>
                        <a:endParaRPr lang="zh-CN" altLang="en-US" u="none"/>
                      </a:p>
                    </p:txBody>
                  </p:sp>
                  <p:sp>
                    <p:nvSpPr>
                      <p:cNvPr id="54" name="Freeform 29"/>
                      <p:cNvSpPr/>
                      <p:nvPr/>
                    </p:nvSpPr>
                    <p:spPr bwMode="auto">
                      <a:xfrm>
                        <a:off x="965" y="2195"/>
                        <a:ext cx="63" cy="97"/>
                      </a:xfrm>
                      <a:custGeom>
                        <a:avLst/>
                        <a:gdLst>
                          <a:gd name="T0" fmla="*/ 63 w 63"/>
                          <a:gd name="T1" fmla="*/ 0 h 97"/>
                          <a:gd name="T2" fmla="*/ 33 w 63"/>
                          <a:gd name="T3" fmla="*/ 24 h 97"/>
                          <a:gd name="T4" fmla="*/ 9 w 63"/>
                          <a:gd name="T5" fmla="*/ 48 h 97"/>
                          <a:gd name="T6" fmla="*/ 5 w 63"/>
                          <a:gd name="T7" fmla="*/ 68 h 97"/>
                          <a:gd name="T8" fmla="*/ 0 w 63"/>
                          <a:gd name="T9" fmla="*/ 97 h 97"/>
                          <a:gd name="T10" fmla="*/ 10 w 63"/>
                          <a:gd name="T11" fmla="*/ 74 h 97"/>
                          <a:gd name="T12" fmla="*/ 19 w 63"/>
                          <a:gd name="T13" fmla="*/ 50 h 97"/>
                          <a:gd name="T14" fmla="*/ 45 w 63"/>
                          <a:gd name="T15" fmla="*/ 21 h 97"/>
                          <a:gd name="T16" fmla="*/ 63 w 63"/>
                          <a:gd name="T17" fmla="*/ 0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97"/>
                          <a:gd name="T29" fmla="*/ 63 w 63"/>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97">
                            <a:moveTo>
                              <a:pt x="63" y="0"/>
                            </a:moveTo>
                            <a:lnTo>
                              <a:pt x="33" y="24"/>
                            </a:lnTo>
                            <a:lnTo>
                              <a:pt x="9" y="48"/>
                            </a:lnTo>
                            <a:lnTo>
                              <a:pt x="5" y="68"/>
                            </a:lnTo>
                            <a:lnTo>
                              <a:pt x="0" y="97"/>
                            </a:lnTo>
                            <a:lnTo>
                              <a:pt x="10" y="74"/>
                            </a:lnTo>
                            <a:lnTo>
                              <a:pt x="19" y="50"/>
                            </a:lnTo>
                            <a:lnTo>
                              <a:pt x="45" y="21"/>
                            </a:lnTo>
                            <a:lnTo>
                              <a:pt x="63" y="0"/>
                            </a:lnTo>
                            <a:close/>
                          </a:path>
                        </a:pathLst>
                      </a:custGeom>
                      <a:solidFill>
                        <a:srgbClr val="804000"/>
                      </a:solidFill>
                      <a:ln w="11113">
                        <a:solidFill>
                          <a:srgbClr val="000000"/>
                        </a:solidFill>
                        <a:round/>
                      </a:ln>
                    </p:spPr>
                    <p:txBody>
                      <a:bodyPr/>
                      <a:lstStyle/>
                      <a:p>
                        <a:endParaRPr lang="zh-CN" altLang="en-US" u="none"/>
                      </a:p>
                    </p:txBody>
                  </p:sp>
                  <p:sp>
                    <p:nvSpPr>
                      <p:cNvPr id="55" name="Freeform 30"/>
                      <p:cNvSpPr/>
                      <p:nvPr/>
                    </p:nvSpPr>
                    <p:spPr bwMode="auto">
                      <a:xfrm>
                        <a:off x="958" y="2379"/>
                        <a:ext cx="35" cy="61"/>
                      </a:xfrm>
                      <a:custGeom>
                        <a:avLst/>
                        <a:gdLst>
                          <a:gd name="T0" fmla="*/ 14 w 35"/>
                          <a:gd name="T1" fmla="*/ 61 h 61"/>
                          <a:gd name="T2" fmla="*/ 5 w 35"/>
                          <a:gd name="T3" fmla="*/ 41 h 61"/>
                          <a:gd name="T4" fmla="*/ 0 w 35"/>
                          <a:gd name="T5" fmla="*/ 30 h 61"/>
                          <a:gd name="T6" fmla="*/ 10 w 35"/>
                          <a:gd name="T7" fmla="*/ 13 h 61"/>
                          <a:gd name="T8" fmla="*/ 32 w 35"/>
                          <a:gd name="T9" fmla="*/ 0 h 61"/>
                          <a:gd name="T10" fmla="*/ 19 w 35"/>
                          <a:gd name="T11" fmla="*/ 17 h 61"/>
                          <a:gd name="T12" fmla="*/ 12 w 35"/>
                          <a:gd name="T13" fmla="*/ 36 h 61"/>
                          <a:gd name="T14" fmla="*/ 23 w 35"/>
                          <a:gd name="T15" fmla="*/ 41 h 61"/>
                          <a:gd name="T16" fmla="*/ 35 w 35"/>
                          <a:gd name="T17" fmla="*/ 27 h 61"/>
                          <a:gd name="T18" fmla="*/ 29 w 35"/>
                          <a:gd name="T19" fmla="*/ 40 h 61"/>
                          <a:gd name="T20" fmla="*/ 14 w 35"/>
                          <a:gd name="T21" fmla="*/ 61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61"/>
                          <a:gd name="T35" fmla="*/ 35 w 35"/>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61">
                            <a:moveTo>
                              <a:pt x="14" y="61"/>
                            </a:moveTo>
                            <a:lnTo>
                              <a:pt x="5" y="41"/>
                            </a:lnTo>
                            <a:lnTo>
                              <a:pt x="0" y="30"/>
                            </a:lnTo>
                            <a:lnTo>
                              <a:pt x="10" y="13"/>
                            </a:lnTo>
                            <a:lnTo>
                              <a:pt x="32" y="0"/>
                            </a:lnTo>
                            <a:lnTo>
                              <a:pt x="19" y="17"/>
                            </a:lnTo>
                            <a:lnTo>
                              <a:pt x="12" y="36"/>
                            </a:lnTo>
                            <a:lnTo>
                              <a:pt x="23" y="41"/>
                            </a:lnTo>
                            <a:lnTo>
                              <a:pt x="35" y="27"/>
                            </a:lnTo>
                            <a:lnTo>
                              <a:pt x="29" y="40"/>
                            </a:lnTo>
                            <a:lnTo>
                              <a:pt x="14" y="61"/>
                            </a:lnTo>
                            <a:close/>
                          </a:path>
                        </a:pathLst>
                      </a:custGeom>
                      <a:solidFill>
                        <a:srgbClr val="804000"/>
                      </a:solidFill>
                      <a:ln w="11113">
                        <a:solidFill>
                          <a:srgbClr val="000000"/>
                        </a:solidFill>
                        <a:round/>
                      </a:ln>
                    </p:spPr>
                    <p:txBody>
                      <a:bodyPr/>
                      <a:lstStyle/>
                      <a:p>
                        <a:endParaRPr lang="zh-CN" altLang="en-US" u="none"/>
                      </a:p>
                    </p:txBody>
                  </p:sp>
                </p:grpSp>
              </p:grpSp>
              <p:grpSp>
                <p:nvGrpSpPr>
                  <p:cNvPr id="42" name="Group 31"/>
                  <p:cNvGrpSpPr/>
                  <p:nvPr/>
                </p:nvGrpSpPr>
                <p:grpSpPr bwMode="auto">
                  <a:xfrm>
                    <a:off x="1356" y="2499"/>
                    <a:ext cx="299" cy="147"/>
                    <a:chOff x="1356" y="2499"/>
                    <a:chExt cx="299" cy="147"/>
                  </a:xfrm>
                </p:grpSpPr>
                <p:sp>
                  <p:nvSpPr>
                    <p:cNvPr id="43" name="Freeform 32"/>
                    <p:cNvSpPr/>
                    <p:nvPr/>
                  </p:nvSpPr>
                  <p:spPr bwMode="auto">
                    <a:xfrm>
                      <a:off x="1356" y="2499"/>
                      <a:ext cx="299" cy="147"/>
                    </a:xfrm>
                    <a:custGeom>
                      <a:avLst/>
                      <a:gdLst>
                        <a:gd name="T0" fmla="*/ 18 w 299"/>
                        <a:gd name="T1" fmla="*/ 36 h 147"/>
                        <a:gd name="T2" fmla="*/ 72 w 299"/>
                        <a:gd name="T3" fmla="*/ 39 h 147"/>
                        <a:gd name="T4" fmla="*/ 110 w 299"/>
                        <a:gd name="T5" fmla="*/ 38 h 147"/>
                        <a:gd name="T6" fmla="*/ 155 w 299"/>
                        <a:gd name="T7" fmla="*/ 18 h 147"/>
                        <a:gd name="T8" fmla="*/ 193 w 299"/>
                        <a:gd name="T9" fmla="*/ 2 h 147"/>
                        <a:gd name="T10" fmla="*/ 227 w 299"/>
                        <a:gd name="T11" fmla="*/ 0 h 147"/>
                        <a:gd name="T12" fmla="*/ 242 w 299"/>
                        <a:gd name="T13" fmla="*/ 14 h 147"/>
                        <a:gd name="T14" fmla="*/ 265 w 299"/>
                        <a:gd name="T15" fmla="*/ 23 h 147"/>
                        <a:gd name="T16" fmla="*/ 292 w 299"/>
                        <a:gd name="T17" fmla="*/ 26 h 147"/>
                        <a:gd name="T18" fmla="*/ 299 w 299"/>
                        <a:gd name="T19" fmla="*/ 39 h 147"/>
                        <a:gd name="T20" fmla="*/ 296 w 299"/>
                        <a:gd name="T21" fmla="*/ 67 h 147"/>
                        <a:gd name="T22" fmla="*/ 290 w 299"/>
                        <a:gd name="T23" fmla="*/ 85 h 147"/>
                        <a:gd name="T24" fmla="*/ 277 w 299"/>
                        <a:gd name="T25" fmla="*/ 100 h 147"/>
                        <a:gd name="T26" fmla="*/ 257 w 299"/>
                        <a:gd name="T27" fmla="*/ 118 h 147"/>
                        <a:gd name="T28" fmla="*/ 248 w 299"/>
                        <a:gd name="T29" fmla="*/ 134 h 147"/>
                        <a:gd name="T30" fmla="*/ 234 w 299"/>
                        <a:gd name="T31" fmla="*/ 146 h 147"/>
                        <a:gd name="T32" fmla="*/ 222 w 299"/>
                        <a:gd name="T33" fmla="*/ 147 h 147"/>
                        <a:gd name="T34" fmla="*/ 205 w 299"/>
                        <a:gd name="T35" fmla="*/ 132 h 147"/>
                        <a:gd name="T36" fmla="*/ 195 w 299"/>
                        <a:gd name="T37" fmla="*/ 138 h 147"/>
                        <a:gd name="T38" fmla="*/ 177 w 299"/>
                        <a:gd name="T39" fmla="*/ 139 h 147"/>
                        <a:gd name="T40" fmla="*/ 165 w 299"/>
                        <a:gd name="T41" fmla="*/ 117 h 147"/>
                        <a:gd name="T42" fmla="*/ 157 w 299"/>
                        <a:gd name="T43" fmla="*/ 120 h 147"/>
                        <a:gd name="T44" fmla="*/ 146 w 299"/>
                        <a:gd name="T45" fmla="*/ 120 h 147"/>
                        <a:gd name="T46" fmla="*/ 139 w 299"/>
                        <a:gd name="T47" fmla="*/ 109 h 147"/>
                        <a:gd name="T48" fmla="*/ 126 w 299"/>
                        <a:gd name="T49" fmla="*/ 117 h 147"/>
                        <a:gd name="T50" fmla="*/ 114 w 299"/>
                        <a:gd name="T51" fmla="*/ 123 h 147"/>
                        <a:gd name="T52" fmla="*/ 98 w 299"/>
                        <a:gd name="T53" fmla="*/ 117 h 147"/>
                        <a:gd name="T54" fmla="*/ 95 w 299"/>
                        <a:gd name="T55" fmla="*/ 106 h 147"/>
                        <a:gd name="T56" fmla="*/ 93 w 299"/>
                        <a:gd name="T57" fmla="*/ 93 h 147"/>
                        <a:gd name="T58" fmla="*/ 69 w 299"/>
                        <a:gd name="T59" fmla="*/ 96 h 147"/>
                        <a:gd name="T60" fmla="*/ 50 w 299"/>
                        <a:gd name="T61" fmla="*/ 100 h 147"/>
                        <a:gd name="T62" fmla="*/ 46 w 299"/>
                        <a:gd name="T63" fmla="*/ 93 h 147"/>
                        <a:gd name="T64" fmla="*/ 30 w 299"/>
                        <a:gd name="T65" fmla="*/ 93 h 147"/>
                        <a:gd name="T66" fmla="*/ 8 w 299"/>
                        <a:gd name="T67" fmla="*/ 77 h 147"/>
                        <a:gd name="T68" fmla="*/ 0 w 299"/>
                        <a:gd name="T69" fmla="*/ 60 h 147"/>
                        <a:gd name="T70" fmla="*/ 4 w 299"/>
                        <a:gd name="T71" fmla="*/ 52 h 147"/>
                        <a:gd name="T72" fmla="*/ 1 w 299"/>
                        <a:gd name="T73" fmla="*/ 38 h 147"/>
                        <a:gd name="T74" fmla="*/ 18 w 299"/>
                        <a:gd name="T75" fmla="*/ 36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9"/>
                        <a:gd name="T115" fmla="*/ 0 h 147"/>
                        <a:gd name="T116" fmla="*/ 299 w 29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9" h="147">
                          <a:moveTo>
                            <a:pt x="18" y="36"/>
                          </a:moveTo>
                          <a:lnTo>
                            <a:pt x="72" y="39"/>
                          </a:lnTo>
                          <a:lnTo>
                            <a:pt x="110" y="38"/>
                          </a:lnTo>
                          <a:lnTo>
                            <a:pt x="155" y="18"/>
                          </a:lnTo>
                          <a:lnTo>
                            <a:pt x="193" y="2"/>
                          </a:lnTo>
                          <a:lnTo>
                            <a:pt x="227" y="0"/>
                          </a:lnTo>
                          <a:lnTo>
                            <a:pt x="242" y="14"/>
                          </a:lnTo>
                          <a:lnTo>
                            <a:pt x="265" y="23"/>
                          </a:lnTo>
                          <a:lnTo>
                            <a:pt x="292" y="26"/>
                          </a:lnTo>
                          <a:lnTo>
                            <a:pt x="299" y="39"/>
                          </a:lnTo>
                          <a:lnTo>
                            <a:pt x="296" y="67"/>
                          </a:lnTo>
                          <a:lnTo>
                            <a:pt x="290" y="85"/>
                          </a:lnTo>
                          <a:lnTo>
                            <a:pt x="277" y="100"/>
                          </a:lnTo>
                          <a:lnTo>
                            <a:pt x="257" y="118"/>
                          </a:lnTo>
                          <a:lnTo>
                            <a:pt x="248" y="134"/>
                          </a:lnTo>
                          <a:lnTo>
                            <a:pt x="234" y="146"/>
                          </a:lnTo>
                          <a:lnTo>
                            <a:pt x="222" y="147"/>
                          </a:lnTo>
                          <a:lnTo>
                            <a:pt x="205" y="132"/>
                          </a:lnTo>
                          <a:lnTo>
                            <a:pt x="195" y="138"/>
                          </a:lnTo>
                          <a:lnTo>
                            <a:pt x="177" y="139"/>
                          </a:lnTo>
                          <a:lnTo>
                            <a:pt x="165" y="117"/>
                          </a:lnTo>
                          <a:lnTo>
                            <a:pt x="157" y="120"/>
                          </a:lnTo>
                          <a:lnTo>
                            <a:pt x="146" y="120"/>
                          </a:lnTo>
                          <a:lnTo>
                            <a:pt x="139" y="109"/>
                          </a:lnTo>
                          <a:lnTo>
                            <a:pt x="126" y="117"/>
                          </a:lnTo>
                          <a:lnTo>
                            <a:pt x="114" y="123"/>
                          </a:lnTo>
                          <a:lnTo>
                            <a:pt x="98" y="117"/>
                          </a:lnTo>
                          <a:lnTo>
                            <a:pt x="95" y="106"/>
                          </a:lnTo>
                          <a:lnTo>
                            <a:pt x="93" y="93"/>
                          </a:lnTo>
                          <a:lnTo>
                            <a:pt x="69" y="96"/>
                          </a:lnTo>
                          <a:lnTo>
                            <a:pt x="50" y="100"/>
                          </a:lnTo>
                          <a:lnTo>
                            <a:pt x="46" y="93"/>
                          </a:lnTo>
                          <a:lnTo>
                            <a:pt x="30" y="93"/>
                          </a:lnTo>
                          <a:lnTo>
                            <a:pt x="8" y="77"/>
                          </a:lnTo>
                          <a:lnTo>
                            <a:pt x="0" y="60"/>
                          </a:lnTo>
                          <a:lnTo>
                            <a:pt x="4" y="52"/>
                          </a:lnTo>
                          <a:lnTo>
                            <a:pt x="1" y="38"/>
                          </a:lnTo>
                          <a:lnTo>
                            <a:pt x="18" y="36"/>
                          </a:lnTo>
                          <a:close/>
                        </a:path>
                      </a:pathLst>
                    </a:custGeom>
                    <a:solidFill>
                      <a:srgbClr val="C08040"/>
                    </a:solidFill>
                    <a:ln w="11113">
                      <a:solidFill>
                        <a:srgbClr val="000000"/>
                      </a:solidFill>
                      <a:round/>
                    </a:ln>
                  </p:spPr>
                  <p:txBody>
                    <a:bodyPr/>
                    <a:lstStyle/>
                    <a:p>
                      <a:endParaRPr lang="zh-CN" altLang="en-US" u="none"/>
                    </a:p>
                  </p:txBody>
                </p:sp>
                <p:grpSp>
                  <p:nvGrpSpPr>
                    <p:cNvPr id="44" name="Group 33"/>
                    <p:cNvGrpSpPr/>
                    <p:nvPr/>
                  </p:nvGrpSpPr>
                  <p:grpSpPr bwMode="auto">
                    <a:xfrm>
                      <a:off x="1401" y="2522"/>
                      <a:ext cx="224" cy="112"/>
                      <a:chOff x="1401" y="2522"/>
                      <a:chExt cx="224" cy="112"/>
                    </a:xfrm>
                  </p:grpSpPr>
                  <p:sp>
                    <p:nvSpPr>
                      <p:cNvPr id="45" name="Freeform 34"/>
                      <p:cNvSpPr/>
                      <p:nvPr/>
                    </p:nvSpPr>
                    <p:spPr bwMode="auto">
                      <a:xfrm>
                        <a:off x="1401" y="2559"/>
                        <a:ext cx="69" cy="33"/>
                      </a:xfrm>
                      <a:custGeom>
                        <a:avLst/>
                        <a:gdLst>
                          <a:gd name="T0" fmla="*/ 0 w 69"/>
                          <a:gd name="T1" fmla="*/ 33 h 33"/>
                          <a:gd name="T2" fmla="*/ 35 w 69"/>
                          <a:gd name="T3" fmla="*/ 22 h 33"/>
                          <a:gd name="T4" fmla="*/ 69 w 69"/>
                          <a:gd name="T5" fmla="*/ 0 h 33"/>
                          <a:gd name="T6" fmla="*/ 56 w 69"/>
                          <a:gd name="T7" fmla="*/ 17 h 33"/>
                          <a:gd name="T8" fmla="*/ 41 w 69"/>
                          <a:gd name="T9" fmla="*/ 28 h 33"/>
                          <a:gd name="T10" fmla="*/ 0 w 69"/>
                          <a:gd name="T11" fmla="*/ 33 h 33"/>
                          <a:gd name="T12" fmla="*/ 0 60000 65536"/>
                          <a:gd name="T13" fmla="*/ 0 60000 65536"/>
                          <a:gd name="T14" fmla="*/ 0 60000 65536"/>
                          <a:gd name="T15" fmla="*/ 0 60000 65536"/>
                          <a:gd name="T16" fmla="*/ 0 60000 65536"/>
                          <a:gd name="T17" fmla="*/ 0 60000 65536"/>
                          <a:gd name="T18" fmla="*/ 0 w 69"/>
                          <a:gd name="T19" fmla="*/ 0 h 33"/>
                          <a:gd name="T20" fmla="*/ 69 w 69"/>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69" h="33">
                            <a:moveTo>
                              <a:pt x="0" y="33"/>
                            </a:moveTo>
                            <a:lnTo>
                              <a:pt x="35" y="22"/>
                            </a:lnTo>
                            <a:lnTo>
                              <a:pt x="69" y="0"/>
                            </a:lnTo>
                            <a:lnTo>
                              <a:pt x="56" y="17"/>
                            </a:lnTo>
                            <a:lnTo>
                              <a:pt x="41" y="28"/>
                            </a:lnTo>
                            <a:lnTo>
                              <a:pt x="0" y="33"/>
                            </a:lnTo>
                            <a:close/>
                          </a:path>
                        </a:pathLst>
                      </a:custGeom>
                      <a:solidFill>
                        <a:srgbClr val="804000"/>
                      </a:solidFill>
                      <a:ln w="11113">
                        <a:solidFill>
                          <a:srgbClr val="000000"/>
                        </a:solidFill>
                        <a:round/>
                      </a:ln>
                    </p:spPr>
                    <p:txBody>
                      <a:bodyPr/>
                      <a:lstStyle/>
                      <a:p>
                        <a:endParaRPr lang="zh-CN" altLang="en-US" u="none"/>
                      </a:p>
                    </p:txBody>
                  </p:sp>
                  <p:sp>
                    <p:nvSpPr>
                      <p:cNvPr id="46" name="Freeform 35"/>
                      <p:cNvSpPr/>
                      <p:nvPr/>
                    </p:nvSpPr>
                    <p:spPr bwMode="auto">
                      <a:xfrm>
                        <a:off x="1492" y="2522"/>
                        <a:ext cx="56" cy="90"/>
                      </a:xfrm>
                      <a:custGeom>
                        <a:avLst/>
                        <a:gdLst>
                          <a:gd name="T0" fmla="*/ 0 w 56"/>
                          <a:gd name="T1" fmla="*/ 90 h 90"/>
                          <a:gd name="T2" fmla="*/ 19 w 56"/>
                          <a:gd name="T3" fmla="*/ 60 h 90"/>
                          <a:gd name="T4" fmla="*/ 56 w 56"/>
                          <a:gd name="T5" fmla="*/ 0 h 90"/>
                          <a:gd name="T6" fmla="*/ 45 w 56"/>
                          <a:gd name="T7" fmla="*/ 36 h 90"/>
                          <a:gd name="T8" fmla="*/ 38 w 56"/>
                          <a:gd name="T9" fmla="*/ 62 h 90"/>
                          <a:gd name="T10" fmla="*/ 0 w 56"/>
                          <a:gd name="T11" fmla="*/ 90 h 90"/>
                          <a:gd name="T12" fmla="*/ 0 60000 65536"/>
                          <a:gd name="T13" fmla="*/ 0 60000 65536"/>
                          <a:gd name="T14" fmla="*/ 0 60000 65536"/>
                          <a:gd name="T15" fmla="*/ 0 60000 65536"/>
                          <a:gd name="T16" fmla="*/ 0 60000 65536"/>
                          <a:gd name="T17" fmla="*/ 0 60000 65536"/>
                          <a:gd name="T18" fmla="*/ 0 w 56"/>
                          <a:gd name="T19" fmla="*/ 0 h 90"/>
                          <a:gd name="T20" fmla="*/ 56 w 5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56" h="90">
                            <a:moveTo>
                              <a:pt x="0" y="90"/>
                            </a:moveTo>
                            <a:lnTo>
                              <a:pt x="19" y="60"/>
                            </a:lnTo>
                            <a:lnTo>
                              <a:pt x="56" y="0"/>
                            </a:lnTo>
                            <a:lnTo>
                              <a:pt x="45" y="36"/>
                            </a:lnTo>
                            <a:lnTo>
                              <a:pt x="38" y="62"/>
                            </a:lnTo>
                            <a:lnTo>
                              <a:pt x="0" y="90"/>
                            </a:lnTo>
                            <a:close/>
                          </a:path>
                        </a:pathLst>
                      </a:custGeom>
                      <a:solidFill>
                        <a:srgbClr val="804000"/>
                      </a:solidFill>
                      <a:ln w="11113">
                        <a:solidFill>
                          <a:srgbClr val="000000"/>
                        </a:solidFill>
                        <a:round/>
                      </a:ln>
                    </p:spPr>
                    <p:txBody>
                      <a:bodyPr/>
                      <a:lstStyle/>
                      <a:p>
                        <a:endParaRPr lang="zh-CN" altLang="en-US" u="none"/>
                      </a:p>
                    </p:txBody>
                  </p:sp>
                  <p:sp>
                    <p:nvSpPr>
                      <p:cNvPr id="47" name="Freeform 36"/>
                      <p:cNvSpPr/>
                      <p:nvPr/>
                    </p:nvSpPr>
                    <p:spPr bwMode="auto">
                      <a:xfrm>
                        <a:off x="1558" y="2526"/>
                        <a:ext cx="40" cy="108"/>
                      </a:xfrm>
                      <a:custGeom>
                        <a:avLst/>
                        <a:gdLst>
                          <a:gd name="T0" fmla="*/ 0 w 40"/>
                          <a:gd name="T1" fmla="*/ 108 h 108"/>
                          <a:gd name="T2" fmla="*/ 29 w 40"/>
                          <a:gd name="T3" fmla="*/ 84 h 108"/>
                          <a:gd name="T4" fmla="*/ 28 w 40"/>
                          <a:gd name="T5" fmla="*/ 35 h 108"/>
                          <a:gd name="T6" fmla="*/ 8 w 40"/>
                          <a:gd name="T7" fmla="*/ 0 h 108"/>
                          <a:gd name="T8" fmla="*/ 32 w 40"/>
                          <a:gd name="T9" fmla="*/ 33 h 108"/>
                          <a:gd name="T10" fmla="*/ 40 w 40"/>
                          <a:gd name="T11" fmla="*/ 66 h 108"/>
                          <a:gd name="T12" fmla="*/ 38 w 40"/>
                          <a:gd name="T13" fmla="*/ 94 h 108"/>
                          <a:gd name="T14" fmla="*/ 0 w 40"/>
                          <a:gd name="T15" fmla="*/ 108 h 1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08"/>
                          <a:gd name="T26" fmla="*/ 40 w 40"/>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08">
                            <a:moveTo>
                              <a:pt x="0" y="108"/>
                            </a:moveTo>
                            <a:lnTo>
                              <a:pt x="29" y="84"/>
                            </a:lnTo>
                            <a:lnTo>
                              <a:pt x="28" y="35"/>
                            </a:lnTo>
                            <a:lnTo>
                              <a:pt x="8" y="0"/>
                            </a:lnTo>
                            <a:lnTo>
                              <a:pt x="32" y="33"/>
                            </a:lnTo>
                            <a:lnTo>
                              <a:pt x="40" y="66"/>
                            </a:lnTo>
                            <a:lnTo>
                              <a:pt x="38" y="94"/>
                            </a:lnTo>
                            <a:lnTo>
                              <a:pt x="0" y="108"/>
                            </a:lnTo>
                            <a:close/>
                          </a:path>
                        </a:pathLst>
                      </a:custGeom>
                      <a:solidFill>
                        <a:srgbClr val="804000"/>
                      </a:solidFill>
                      <a:ln w="11113">
                        <a:solidFill>
                          <a:srgbClr val="000000"/>
                        </a:solidFill>
                        <a:round/>
                      </a:ln>
                    </p:spPr>
                    <p:txBody>
                      <a:bodyPr/>
                      <a:lstStyle/>
                      <a:p>
                        <a:endParaRPr lang="zh-CN" altLang="en-US" u="none"/>
                      </a:p>
                    </p:txBody>
                  </p:sp>
                  <p:sp>
                    <p:nvSpPr>
                      <p:cNvPr id="48" name="Freeform 37"/>
                      <p:cNvSpPr/>
                      <p:nvPr/>
                    </p:nvSpPr>
                    <p:spPr bwMode="auto">
                      <a:xfrm>
                        <a:off x="1613" y="2561"/>
                        <a:ext cx="12" cy="41"/>
                      </a:xfrm>
                      <a:custGeom>
                        <a:avLst/>
                        <a:gdLst>
                          <a:gd name="T0" fmla="*/ 0 w 12"/>
                          <a:gd name="T1" fmla="*/ 0 h 41"/>
                          <a:gd name="T2" fmla="*/ 12 w 12"/>
                          <a:gd name="T3" fmla="*/ 27 h 41"/>
                          <a:gd name="T4" fmla="*/ 8 w 12"/>
                          <a:gd name="T5" fmla="*/ 41 h 41"/>
                          <a:gd name="T6" fmla="*/ 0 60000 65536"/>
                          <a:gd name="T7" fmla="*/ 0 60000 65536"/>
                          <a:gd name="T8" fmla="*/ 0 60000 65536"/>
                          <a:gd name="T9" fmla="*/ 0 w 12"/>
                          <a:gd name="T10" fmla="*/ 0 h 41"/>
                          <a:gd name="T11" fmla="*/ 12 w 12"/>
                          <a:gd name="T12" fmla="*/ 41 h 41"/>
                        </a:gdLst>
                        <a:ahLst/>
                        <a:cxnLst>
                          <a:cxn ang="T6">
                            <a:pos x="T0" y="T1"/>
                          </a:cxn>
                          <a:cxn ang="T7">
                            <a:pos x="T2" y="T3"/>
                          </a:cxn>
                          <a:cxn ang="T8">
                            <a:pos x="T4" y="T5"/>
                          </a:cxn>
                        </a:cxnLst>
                        <a:rect l="T9" t="T10" r="T11" b="T12"/>
                        <a:pathLst>
                          <a:path w="12" h="41">
                            <a:moveTo>
                              <a:pt x="0" y="0"/>
                            </a:moveTo>
                            <a:lnTo>
                              <a:pt x="12" y="27"/>
                            </a:lnTo>
                            <a:lnTo>
                              <a:pt x="8" y="41"/>
                            </a:lnTo>
                          </a:path>
                        </a:pathLst>
                      </a:custGeom>
                      <a:noFill/>
                      <a:ln w="11113">
                        <a:solidFill>
                          <a:srgbClr val="000000"/>
                        </a:solidFill>
                        <a:round/>
                      </a:ln>
                    </p:spPr>
                    <p:txBody>
                      <a:bodyPr/>
                      <a:lstStyle/>
                      <a:p>
                        <a:endParaRPr lang="zh-CN" altLang="en-US" u="none"/>
                      </a:p>
                    </p:txBody>
                  </p:sp>
                </p:grpSp>
              </p:grpSp>
            </p:grpSp>
            <p:grpSp>
              <p:nvGrpSpPr>
                <p:cNvPr id="29" name="Group 38"/>
                <p:cNvGrpSpPr/>
                <p:nvPr/>
              </p:nvGrpSpPr>
              <p:grpSpPr bwMode="auto">
                <a:xfrm>
                  <a:off x="1442" y="2249"/>
                  <a:ext cx="356" cy="307"/>
                  <a:chOff x="1442" y="2249"/>
                  <a:chExt cx="356" cy="307"/>
                </a:xfrm>
              </p:grpSpPr>
              <p:sp>
                <p:nvSpPr>
                  <p:cNvPr id="33" name="Freeform 39"/>
                  <p:cNvSpPr/>
                  <p:nvPr/>
                </p:nvSpPr>
                <p:spPr bwMode="auto">
                  <a:xfrm>
                    <a:off x="1599" y="2360"/>
                    <a:ext cx="170" cy="158"/>
                  </a:xfrm>
                  <a:custGeom>
                    <a:avLst/>
                    <a:gdLst>
                      <a:gd name="T0" fmla="*/ 12 w 170"/>
                      <a:gd name="T1" fmla="*/ 63 h 158"/>
                      <a:gd name="T2" fmla="*/ 32 w 170"/>
                      <a:gd name="T3" fmla="*/ 32 h 158"/>
                      <a:gd name="T4" fmla="*/ 44 w 170"/>
                      <a:gd name="T5" fmla="*/ 21 h 158"/>
                      <a:gd name="T6" fmla="*/ 71 w 170"/>
                      <a:gd name="T7" fmla="*/ 7 h 158"/>
                      <a:gd name="T8" fmla="*/ 101 w 170"/>
                      <a:gd name="T9" fmla="*/ 0 h 158"/>
                      <a:gd name="T10" fmla="*/ 128 w 170"/>
                      <a:gd name="T11" fmla="*/ 0 h 158"/>
                      <a:gd name="T12" fmla="*/ 145 w 170"/>
                      <a:gd name="T13" fmla="*/ 5 h 158"/>
                      <a:gd name="T14" fmla="*/ 160 w 170"/>
                      <a:gd name="T15" fmla="*/ 24 h 158"/>
                      <a:gd name="T16" fmla="*/ 170 w 170"/>
                      <a:gd name="T17" fmla="*/ 51 h 158"/>
                      <a:gd name="T18" fmla="*/ 167 w 170"/>
                      <a:gd name="T19" fmla="*/ 79 h 158"/>
                      <a:gd name="T20" fmla="*/ 152 w 170"/>
                      <a:gd name="T21" fmla="*/ 104 h 158"/>
                      <a:gd name="T22" fmla="*/ 141 w 170"/>
                      <a:gd name="T23" fmla="*/ 123 h 158"/>
                      <a:gd name="T24" fmla="*/ 110 w 170"/>
                      <a:gd name="T25" fmla="*/ 141 h 158"/>
                      <a:gd name="T26" fmla="*/ 71 w 170"/>
                      <a:gd name="T27" fmla="*/ 150 h 158"/>
                      <a:gd name="T28" fmla="*/ 37 w 170"/>
                      <a:gd name="T29" fmla="*/ 158 h 158"/>
                      <a:gd name="T30" fmla="*/ 14 w 170"/>
                      <a:gd name="T31" fmla="*/ 150 h 158"/>
                      <a:gd name="T32" fmla="*/ 2 w 170"/>
                      <a:gd name="T33" fmla="*/ 135 h 158"/>
                      <a:gd name="T34" fmla="*/ 0 w 170"/>
                      <a:gd name="T35" fmla="*/ 109 h 158"/>
                      <a:gd name="T36" fmla="*/ 12 w 170"/>
                      <a:gd name="T37" fmla="*/ 63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58"/>
                      <a:gd name="T59" fmla="*/ 170 w 170"/>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58">
                        <a:moveTo>
                          <a:pt x="12" y="63"/>
                        </a:moveTo>
                        <a:lnTo>
                          <a:pt x="32" y="32"/>
                        </a:lnTo>
                        <a:lnTo>
                          <a:pt x="44" y="21"/>
                        </a:lnTo>
                        <a:lnTo>
                          <a:pt x="71" y="7"/>
                        </a:lnTo>
                        <a:lnTo>
                          <a:pt x="101" y="0"/>
                        </a:lnTo>
                        <a:lnTo>
                          <a:pt x="128" y="0"/>
                        </a:lnTo>
                        <a:lnTo>
                          <a:pt x="145" y="5"/>
                        </a:lnTo>
                        <a:lnTo>
                          <a:pt x="160" y="24"/>
                        </a:lnTo>
                        <a:lnTo>
                          <a:pt x="170" y="51"/>
                        </a:lnTo>
                        <a:lnTo>
                          <a:pt x="167" y="79"/>
                        </a:lnTo>
                        <a:lnTo>
                          <a:pt x="152" y="104"/>
                        </a:lnTo>
                        <a:lnTo>
                          <a:pt x="141" y="123"/>
                        </a:lnTo>
                        <a:lnTo>
                          <a:pt x="110" y="141"/>
                        </a:lnTo>
                        <a:lnTo>
                          <a:pt x="71" y="150"/>
                        </a:lnTo>
                        <a:lnTo>
                          <a:pt x="37" y="158"/>
                        </a:lnTo>
                        <a:lnTo>
                          <a:pt x="14" y="150"/>
                        </a:lnTo>
                        <a:lnTo>
                          <a:pt x="2" y="135"/>
                        </a:lnTo>
                        <a:lnTo>
                          <a:pt x="0" y="109"/>
                        </a:lnTo>
                        <a:lnTo>
                          <a:pt x="12" y="63"/>
                        </a:lnTo>
                        <a:close/>
                      </a:path>
                    </a:pathLst>
                  </a:custGeom>
                  <a:solidFill>
                    <a:srgbClr val="F0F0FF"/>
                  </a:solidFill>
                  <a:ln w="11113">
                    <a:solidFill>
                      <a:srgbClr val="000000"/>
                    </a:solidFill>
                    <a:round/>
                  </a:ln>
                </p:spPr>
                <p:txBody>
                  <a:bodyPr/>
                  <a:lstStyle/>
                  <a:p>
                    <a:endParaRPr lang="zh-CN" altLang="en-US" u="none"/>
                  </a:p>
                </p:txBody>
              </p:sp>
              <p:sp>
                <p:nvSpPr>
                  <p:cNvPr id="34" name="Freeform 40"/>
                  <p:cNvSpPr/>
                  <p:nvPr/>
                </p:nvSpPr>
                <p:spPr bwMode="auto">
                  <a:xfrm>
                    <a:off x="1672" y="2311"/>
                    <a:ext cx="126" cy="98"/>
                  </a:xfrm>
                  <a:custGeom>
                    <a:avLst/>
                    <a:gdLst>
                      <a:gd name="T0" fmla="*/ 16 w 126"/>
                      <a:gd name="T1" fmla="*/ 0 h 98"/>
                      <a:gd name="T2" fmla="*/ 121 w 126"/>
                      <a:gd name="T3" fmla="*/ 58 h 98"/>
                      <a:gd name="T4" fmla="*/ 125 w 126"/>
                      <a:gd name="T5" fmla="*/ 66 h 98"/>
                      <a:gd name="T6" fmla="*/ 126 w 126"/>
                      <a:gd name="T7" fmla="*/ 78 h 98"/>
                      <a:gd name="T8" fmla="*/ 124 w 126"/>
                      <a:gd name="T9" fmla="*/ 87 h 98"/>
                      <a:gd name="T10" fmla="*/ 121 w 126"/>
                      <a:gd name="T11" fmla="*/ 95 h 98"/>
                      <a:gd name="T12" fmla="*/ 116 w 126"/>
                      <a:gd name="T13" fmla="*/ 98 h 98"/>
                      <a:gd name="T14" fmla="*/ 106 w 126"/>
                      <a:gd name="T15" fmla="*/ 98 h 98"/>
                      <a:gd name="T16" fmla="*/ 10 w 126"/>
                      <a:gd name="T17" fmla="*/ 43 h 98"/>
                      <a:gd name="T18" fmla="*/ 2 w 126"/>
                      <a:gd name="T19" fmla="*/ 35 h 98"/>
                      <a:gd name="T20" fmla="*/ 0 w 126"/>
                      <a:gd name="T21" fmla="*/ 24 h 98"/>
                      <a:gd name="T22" fmla="*/ 2 w 126"/>
                      <a:gd name="T23" fmla="*/ 12 h 98"/>
                      <a:gd name="T24" fmla="*/ 6 w 126"/>
                      <a:gd name="T25" fmla="*/ 6 h 98"/>
                      <a:gd name="T26" fmla="*/ 11 w 126"/>
                      <a:gd name="T27" fmla="*/ 1 h 98"/>
                      <a:gd name="T28" fmla="*/ 16 w 126"/>
                      <a:gd name="T29" fmla="*/ 0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6"/>
                      <a:gd name="T46" fmla="*/ 0 h 98"/>
                      <a:gd name="T47" fmla="*/ 126 w 126"/>
                      <a:gd name="T48" fmla="*/ 98 h 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6" h="98">
                        <a:moveTo>
                          <a:pt x="16" y="0"/>
                        </a:moveTo>
                        <a:lnTo>
                          <a:pt x="121" y="58"/>
                        </a:lnTo>
                        <a:lnTo>
                          <a:pt x="125" y="66"/>
                        </a:lnTo>
                        <a:lnTo>
                          <a:pt x="126" y="78"/>
                        </a:lnTo>
                        <a:lnTo>
                          <a:pt x="124" y="87"/>
                        </a:lnTo>
                        <a:lnTo>
                          <a:pt x="121" y="95"/>
                        </a:lnTo>
                        <a:lnTo>
                          <a:pt x="116" y="98"/>
                        </a:lnTo>
                        <a:lnTo>
                          <a:pt x="106" y="98"/>
                        </a:lnTo>
                        <a:lnTo>
                          <a:pt x="10" y="43"/>
                        </a:lnTo>
                        <a:lnTo>
                          <a:pt x="2" y="35"/>
                        </a:lnTo>
                        <a:lnTo>
                          <a:pt x="0" y="24"/>
                        </a:lnTo>
                        <a:lnTo>
                          <a:pt x="2" y="12"/>
                        </a:lnTo>
                        <a:lnTo>
                          <a:pt x="6" y="6"/>
                        </a:lnTo>
                        <a:lnTo>
                          <a:pt x="11" y="1"/>
                        </a:lnTo>
                        <a:lnTo>
                          <a:pt x="16" y="0"/>
                        </a:lnTo>
                        <a:close/>
                      </a:path>
                    </a:pathLst>
                  </a:custGeom>
                  <a:solidFill>
                    <a:srgbClr val="C08040"/>
                  </a:solidFill>
                  <a:ln w="11113">
                    <a:solidFill>
                      <a:srgbClr val="000000"/>
                    </a:solidFill>
                    <a:round/>
                  </a:ln>
                </p:spPr>
                <p:txBody>
                  <a:bodyPr/>
                  <a:lstStyle/>
                  <a:p>
                    <a:endParaRPr lang="zh-CN" altLang="en-US" u="none"/>
                  </a:p>
                </p:txBody>
              </p:sp>
              <p:sp>
                <p:nvSpPr>
                  <p:cNvPr id="35" name="Freeform 41"/>
                  <p:cNvSpPr/>
                  <p:nvPr/>
                </p:nvSpPr>
                <p:spPr bwMode="auto">
                  <a:xfrm>
                    <a:off x="1558" y="2317"/>
                    <a:ext cx="230" cy="239"/>
                  </a:xfrm>
                  <a:custGeom>
                    <a:avLst/>
                    <a:gdLst>
                      <a:gd name="T0" fmla="*/ 71 w 230"/>
                      <a:gd name="T1" fmla="*/ 0 h 239"/>
                      <a:gd name="T2" fmla="*/ 138 w 230"/>
                      <a:gd name="T3" fmla="*/ 55 h 239"/>
                      <a:gd name="T4" fmla="*/ 166 w 230"/>
                      <a:gd name="T5" fmla="*/ 80 h 239"/>
                      <a:gd name="T6" fmla="*/ 194 w 230"/>
                      <a:gd name="T7" fmla="*/ 109 h 239"/>
                      <a:gd name="T8" fmla="*/ 211 w 230"/>
                      <a:gd name="T9" fmla="*/ 132 h 239"/>
                      <a:gd name="T10" fmla="*/ 226 w 230"/>
                      <a:gd name="T11" fmla="*/ 155 h 239"/>
                      <a:gd name="T12" fmla="*/ 230 w 230"/>
                      <a:gd name="T13" fmla="*/ 182 h 239"/>
                      <a:gd name="T14" fmla="*/ 227 w 230"/>
                      <a:gd name="T15" fmla="*/ 210 h 239"/>
                      <a:gd name="T16" fmla="*/ 215 w 230"/>
                      <a:gd name="T17" fmla="*/ 227 h 239"/>
                      <a:gd name="T18" fmla="*/ 194 w 230"/>
                      <a:gd name="T19" fmla="*/ 239 h 239"/>
                      <a:gd name="T20" fmla="*/ 143 w 230"/>
                      <a:gd name="T21" fmla="*/ 239 h 239"/>
                      <a:gd name="T22" fmla="*/ 107 w 230"/>
                      <a:gd name="T23" fmla="*/ 234 h 239"/>
                      <a:gd name="T24" fmla="*/ 53 w 230"/>
                      <a:gd name="T25" fmla="*/ 219 h 239"/>
                      <a:gd name="T26" fmla="*/ 43 w 230"/>
                      <a:gd name="T27" fmla="*/ 203 h 239"/>
                      <a:gd name="T28" fmla="*/ 27 w 230"/>
                      <a:gd name="T29" fmla="*/ 182 h 239"/>
                      <a:gd name="T30" fmla="*/ 0 w 230"/>
                      <a:gd name="T31" fmla="*/ 171 h 239"/>
                      <a:gd name="T32" fmla="*/ 24 w 230"/>
                      <a:gd name="T33" fmla="*/ 136 h 239"/>
                      <a:gd name="T34" fmla="*/ 24 w 230"/>
                      <a:gd name="T35" fmla="*/ 55 h 239"/>
                      <a:gd name="T36" fmla="*/ 71 w 230"/>
                      <a:gd name="T37" fmla="*/ 0 h 2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39"/>
                      <a:gd name="T59" fmla="*/ 230 w 230"/>
                      <a:gd name="T60" fmla="*/ 239 h 2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39">
                        <a:moveTo>
                          <a:pt x="71" y="0"/>
                        </a:moveTo>
                        <a:lnTo>
                          <a:pt x="138" y="55"/>
                        </a:lnTo>
                        <a:lnTo>
                          <a:pt x="166" y="80"/>
                        </a:lnTo>
                        <a:lnTo>
                          <a:pt x="194" y="109"/>
                        </a:lnTo>
                        <a:lnTo>
                          <a:pt x="211" y="132"/>
                        </a:lnTo>
                        <a:lnTo>
                          <a:pt x="226" y="155"/>
                        </a:lnTo>
                        <a:lnTo>
                          <a:pt x="230" y="182"/>
                        </a:lnTo>
                        <a:lnTo>
                          <a:pt x="227" y="210"/>
                        </a:lnTo>
                        <a:lnTo>
                          <a:pt x="215" y="227"/>
                        </a:lnTo>
                        <a:lnTo>
                          <a:pt x="194" y="239"/>
                        </a:lnTo>
                        <a:lnTo>
                          <a:pt x="143" y="239"/>
                        </a:lnTo>
                        <a:lnTo>
                          <a:pt x="107" y="234"/>
                        </a:lnTo>
                        <a:lnTo>
                          <a:pt x="53" y="219"/>
                        </a:lnTo>
                        <a:lnTo>
                          <a:pt x="43" y="203"/>
                        </a:lnTo>
                        <a:lnTo>
                          <a:pt x="27" y="182"/>
                        </a:lnTo>
                        <a:lnTo>
                          <a:pt x="0" y="171"/>
                        </a:lnTo>
                        <a:lnTo>
                          <a:pt x="24" y="136"/>
                        </a:lnTo>
                        <a:lnTo>
                          <a:pt x="24" y="55"/>
                        </a:lnTo>
                        <a:lnTo>
                          <a:pt x="71" y="0"/>
                        </a:lnTo>
                        <a:close/>
                      </a:path>
                    </a:pathLst>
                  </a:custGeom>
                  <a:solidFill>
                    <a:srgbClr val="E0A080"/>
                  </a:solidFill>
                  <a:ln w="11113">
                    <a:solidFill>
                      <a:srgbClr val="000000"/>
                    </a:solidFill>
                    <a:round/>
                  </a:ln>
                </p:spPr>
                <p:txBody>
                  <a:bodyPr/>
                  <a:lstStyle/>
                  <a:p>
                    <a:endParaRPr lang="zh-CN" altLang="en-US" u="none"/>
                  </a:p>
                </p:txBody>
              </p:sp>
              <p:grpSp>
                <p:nvGrpSpPr>
                  <p:cNvPr id="36" name="Group 42"/>
                  <p:cNvGrpSpPr/>
                  <p:nvPr/>
                </p:nvGrpSpPr>
                <p:grpSpPr bwMode="auto">
                  <a:xfrm>
                    <a:off x="1442" y="2249"/>
                    <a:ext cx="216" cy="209"/>
                    <a:chOff x="1442" y="2249"/>
                    <a:chExt cx="216" cy="209"/>
                  </a:xfrm>
                </p:grpSpPr>
                <p:sp>
                  <p:nvSpPr>
                    <p:cNvPr id="37" name="Freeform 43"/>
                    <p:cNvSpPr/>
                    <p:nvPr/>
                  </p:nvSpPr>
                  <p:spPr bwMode="auto">
                    <a:xfrm>
                      <a:off x="1442" y="2300"/>
                      <a:ext cx="171" cy="158"/>
                    </a:xfrm>
                    <a:custGeom>
                      <a:avLst/>
                      <a:gdLst>
                        <a:gd name="T0" fmla="*/ 12 w 171"/>
                        <a:gd name="T1" fmla="*/ 64 h 158"/>
                        <a:gd name="T2" fmla="*/ 32 w 171"/>
                        <a:gd name="T3" fmla="*/ 33 h 158"/>
                        <a:gd name="T4" fmla="*/ 44 w 171"/>
                        <a:gd name="T5" fmla="*/ 20 h 158"/>
                        <a:gd name="T6" fmla="*/ 71 w 171"/>
                        <a:gd name="T7" fmla="*/ 6 h 158"/>
                        <a:gd name="T8" fmla="*/ 103 w 171"/>
                        <a:gd name="T9" fmla="*/ 0 h 158"/>
                        <a:gd name="T10" fmla="*/ 130 w 171"/>
                        <a:gd name="T11" fmla="*/ 0 h 158"/>
                        <a:gd name="T12" fmla="*/ 147 w 171"/>
                        <a:gd name="T13" fmla="*/ 5 h 158"/>
                        <a:gd name="T14" fmla="*/ 163 w 171"/>
                        <a:gd name="T15" fmla="*/ 24 h 158"/>
                        <a:gd name="T16" fmla="*/ 171 w 171"/>
                        <a:gd name="T17" fmla="*/ 51 h 158"/>
                        <a:gd name="T18" fmla="*/ 169 w 171"/>
                        <a:gd name="T19" fmla="*/ 81 h 158"/>
                        <a:gd name="T20" fmla="*/ 154 w 171"/>
                        <a:gd name="T21" fmla="*/ 106 h 158"/>
                        <a:gd name="T22" fmla="*/ 142 w 171"/>
                        <a:gd name="T23" fmla="*/ 123 h 158"/>
                        <a:gd name="T24" fmla="*/ 111 w 171"/>
                        <a:gd name="T25" fmla="*/ 140 h 158"/>
                        <a:gd name="T26" fmla="*/ 71 w 171"/>
                        <a:gd name="T27" fmla="*/ 150 h 158"/>
                        <a:gd name="T28" fmla="*/ 39 w 171"/>
                        <a:gd name="T29" fmla="*/ 158 h 158"/>
                        <a:gd name="T30" fmla="*/ 16 w 171"/>
                        <a:gd name="T31" fmla="*/ 150 h 158"/>
                        <a:gd name="T32" fmla="*/ 4 w 171"/>
                        <a:gd name="T33" fmla="*/ 135 h 158"/>
                        <a:gd name="T34" fmla="*/ 0 w 171"/>
                        <a:gd name="T35" fmla="*/ 110 h 158"/>
                        <a:gd name="T36" fmla="*/ 12 w 171"/>
                        <a:gd name="T37" fmla="*/ 64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58"/>
                        <a:gd name="T59" fmla="*/ 171 w 171"/>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58">
                          <a:moveTo>
                            <a:pt x="12" y="64"/>
                          </a:moveTo>
                          <a:lnTo>
                            <a:pt x="32" y="33"/>
                          </a:lnTo>
                          <a:lnTo>
                            <a:pt x="44" y="20"/>
                          </a:lnTo>
                          <a:lnTo>
                            <a:pt x="71" y="6"/>
                          </a:lnTo>
                          <a:lnTo>
                            <a:pt x="103" y="0"/>
                          </a:lnTo>
                          <a:lnTo>
                            <a:pt x="130" y="0"/>
                          </a:lnTo>
                          <a:lnTo>
                            <a:pt x="147" y="5"/>
                          </a:lnTo>
                          <a:lnTo>
                            <a:pt x="163" y="24"/>
                          </a:lnTo>
                          <a:lnTo>
                            <a:pt x="171" y="51"/>
                          </a:lnTo>
                          <a:lnTo>
                            <a:pt x="169" y="81"/>
                          </a:lnTo>
                          <a:lnTo>
                            <a:pt x="154" y="106"/>
                          </a:lnTo>
                          <a:lnTo>
                            <a:pt x="142" y="123"/>
                          </a:lnTo>
                          <a:lnTo>
                            <a:pt x="111" y="140"/>
                          </a:lnTo>
                          <a:lnTo>
                            <a:pt x="71" y="150"/>
                          </a:lnTo>
                          <a:lnTo>
                            <a:pt x="39" y="158"/>
                          </a:lnTo>
                          <a:lnTo>
                            <a:pt x="16" y="150"/>
                          </a:lnTo>
                          <a:lnTo>
                            <a:pt x="4" y="135"/>
                          </a:lnTo>
                          <a:lnTo>
                            <a:pt x="0" y="110"/>
                          </a:lnTo>
                          <a:lnTo>
                            <a:pt x="12" y="64"/>
                          </a:lnTo>
                          <a:close/>
                        </a:path>
                      </a:pathLst>
                    </a:custGeom>
                    <a:solidFill>
                      <a:srgbClr val="F0F0FF"/>
                    </a:solidFill>
                    <a:ln w="11113">
                      <a:solidFill>
                        <a:srgbClr val="000000"/>
                      </a:solidFill>
                      <a:round/>
                    </a:ln>
                  </p:spPr>
                  <p:txBody>
                    <a:bodyPr/>
                    <a:lstStyle/>
                    <a:p>
                      <a:endParaRPr lang="zh-CN" altLang="en-US" u="none"/>
                    </a:p>
                  </p:txBody>
                </p:sp>
                <p:sp>
                  <p:nvSpPr>
                    <p:cNvPr id="38" name="Oval 44"/>
                    <p:cNvSpPr>
                      <a:spLocks noChangeArrowheads="1"/>
                    </p:cNvSpPr>
                    <p:nvPr/>
                  </p:nvSpPr>
                  <p:spPr bwMode="auto">
                    <a:xfrm>
                      <a:off x="1462" y="2412"/>
                      <a:ext cx="48" cy="46"/>
                    </a:xfrm>
                    <a:prstGeom prst="ellipse">
                      <a:avLst/>
                    </a:prstGeom>
                    <a:solidFill>
                      <a:srgbClr val="008080"/>
                    </a:solidFill>
                    <a:ln w="11113">
                      <a:solidFill>
                        <a:srgbClr val="000000"/>
                      </a:solidFill>
                      <a:round/>
                    </a:ln>
                  </p:spPr>
                  <p:txBody>
                    <a:bodyPr/>
                    <a:lstStyle/>
                    <a:p>
                      <a:endParaRPr lang="zh-CN" altLang="zh-CN" u="none"/>
                    </a:p>
                  </p:txBody>
                </p:sp>
                <p:sp>
                  <p:nvSpPr>
                    <p:cNvPr id="39" name="Freeform 45"/>
                    <p:cNvSpPr/>
                    <p:nvPr/>
                  </p:nvSpPr>
                  <p:spPr bwMode="auto">
                    <a:xfrm>
                      <a:off x="1481" y="2249"/>
                      <a:ext cx="177" cy="103"/>
                    </a:xfrm>
                    <a:custGeom>
                      <a:avLst/>
                      <a:gdLst>
                        <a:gd name="T0" fmla="*/ 25 w 177"/>
                        <a:gd name="T1" fmla="*/ 0 h 103"/>
                        <a:gd name="T2" fmla="*/ 170 w 177"/>
                        <a:gd name="T3" fmla="*/ 61 h 103"/>
                        <a:gd name="T4" fmla="*/ 175 w 177"/>
                        <a:gd name="T5" fmla="*/ 69 h 103"/>
                        <a:gd name="T6" fmla="*/ 177 w 177"/>
                        <a:gd name="T7" fmla="*/ 82 h 103"/>
                        <a:gd name="T8" fmla="*/ 174 w 177"/>
                        <a:gd name="T9" fmla="*/ 91 h 103"/>
                        <a:gd name="T10" fmla="*/ 169 w 177"/>
                        <a:gd name="T11" fmla="*/ 99 h 103"/>
                        <a:gd name="T12" fmla="*/ 162 w 177"/>
                        <a:gd name="T13" fmla="*/ 102 h 103"/>
                        <a:gd name="T14" fmla="*/ 149 w 177"/>
                        <a:gd name="T15" fmla="*/ 103 h 103"/>
                        <a:gd name="T16" fmla="*/ 14 w 177"/>
                        <a:gd name="T17" fmla="*/ 45 h 103"/>
                        <a:gd name="T18" fmla="*/ 3 w 177"/>
                        <a:gd name="T19" fmla="*/ 37 h 103"/>
                        <a:gd name="T20" fmla="*/ 0 w 177"/>
                        <a:gd name="T21" fmla="*/ 25 h 103"/>
                        <a:gd name="T22" fmla="*/ 3 w 177"/>
                        <a:gd name="T23" fmla="*/ 13 h 103"/>
                        <a:gd name="T24" fmla="*/ 8 w 177"/>
                        <a:gd name="T25" fmla="*/ 7 h 103"/>
                        <a:gd name="T26" fmla="*/ 15 w 177"/>
                        <a:gd name="T27" fmla="*/ 2 h 103"/>
                        <a:gd name="T28" fmla="*/ 25 w 177"/>
                        <a:gd name="T29" fmla="*/ 0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
                        <a:gd name="T46" fmla="*/ 0 h 103"/>
                        <a:gd name="T47" fmla="*/ 177 w 177"/>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 h="103">
                          <a:moveTo>
                            <a:pt x="25" y="0"/>
                          </a:moveTo>
                          <a:lnTo>
                            <a:pt x="170" y="61"/>
                          </a:lnTo>
                          <a:lnTo>
                            <a:pt x="175" y="69"/>
                          </a:lnTo>
                          <a:lnTo>
                            <a:pt x="177" y="82"/>
                          </a:lnTo>
                          <a:lnTo>
                            <a:pt x="174" y="91"/>
                          </a:lnTo>
                          <a:lnTo>
                            <a:pt x="169" y="99"/>
                          </a:lnTo>
                          <a:lnTo>
                            <a:pt x="162" y="102"/>
                          </a:lnTo>
                          <a:lnTo>
                            <a:pt x="149" y="103"/>
                          </a:lnTo>
                          <a:lnTo>
                            <a:pt x="14" y="45"/>
                          </a:lnTo>
                          <a:lnTo>
                            <a:pt x="3" y="37"/>
                          </a:lnTo>
                          <a:lnTo>
                            <a:pt x="0" y="25"/>
                          </a:lnTo>
                          <a:lnTo>
                            <a:pt x="3" y="13"/>
                          </a:lnTo>
                          <a:lnTo>
                            <a:pt x="8" y="7"/>
                          </a:lnTo>
                          <a:lnTo>
                            <a:pt x="15" y="2"/>
                          </a:lnTo>
                          <a:lnTo>
                            <a:pt x="25" y="0"/>
                          </a:lnTo>
                          <a:close/>
                        </a:path>
                      </a:pathLst>
                    </a:custGeom>
                    <a:solidFill>
                      <a:srgbClr val="C08040"/>
                    </a:solidFill>
                    <a:ln w="11113">
                      <a:solidFill>
                        <a:srgbClr val="000000"/>
                      </a:solidFill>
                      <a:round/>
                    </a:ln>
                  </p:spPr>
                  <p:txBody>
                    <a:bodyPr/>
                    <a:lstStyle/>
                    <a:p>
                      <a:endParaRPr lang="zh-CN" altLang="en-US" u="none"/>
                    </a:p>
                  </p:txBody>
                </p:sp>
              </p:grpSp>
            </p:grpSp>
            <p:grpSp>
              <p:nvGrpSpPr>
                <p:cNvPr id="30" name="Group 46"/>
                <p:cNvGrpSpPr/>
                <p:nvPr/>
              </p:nvGrpSpPr>
              <p:grpSpPr bwMode="auto">
                <a:xfrm>
                  <a:off x="990" y="2403"/>
                  <a:ext cx="171" cy="198"/>
                  <a:chOff x="990" y="2403"/>
                  <a:chExt cx="171" cy="198"/>
                </a:xfrm>
              </p:grpSpPr>
              <p:sp>
                <p:nvSpPr>
                  <p:cNvPr id="31" name="Freeform 47"/>
                  <p:cNvSpPr/>
                  <p:nvPr/>
                </p:nvSpPr>
                <p:spPr bwMode="auto">
                  <a:xfrm>
                    <a:off x="990" y="2403"/>
                    <a:ext cx="151" cy="193"/>
                  </a:xfrm>
                  <a:custGeom>
                    <a:avLst/>
                    <a:gdLst>
                      <a:gd name="T0" fmla="*/ 123 w 151"/>
                      <a:gd name="T1" fmla="*/ 30 h 193"/>
                      <a:gd name="T2" fmla="*/ 99 w 151"/>
                      <a:gd name="T3" fmla="*/ 5 h 193"/>
                      <a:gd name="T4" fmla="*/ 82 w 151"/>
                      <a:gd name="T5" fmla="*/ 1 h 193"/>
                      <a:gd name="T6" fmla="*/ 53 w 151"/>
                      <a:gd name="T7" fmla="*/ 0 h 193"/>
                      <a:gd name="T8" fmla="*/ 28 w 151"/>
                      <a:gd name="T9" fmla="*/ 14 h 193"/>
                      <a:gd name="T10" fmla="*/ 14 w 151"/>
                      <a:gd name="T11" fmla="*/ 30 h 193"/>
                      <a:gd name="T12" fmla="*/ 4 w 151"/>
                      <a:gd name="T13" fmla="*/ 49 h 193"/>
                      <a:gd name="T14" fmla="*/ 0 w 151"/>
                      <a:gd name="T15" fmla="*/ 71 h 193"/>
                      <a:gd name="T16" fmla="*/ 1 w 151"/>
                      <a:gd name="T17" fmla="*/ 96 h 193"/>
                      <a:gd name="T18" fmla="*/ 9 w 151"/>
                      <a:gd name="T19" fmla="*/ 124 h 193"/>
                      <a:gd name="T20" fmla="*/ 26 w 151"/>
                      <a:gd name="T21" fmla="*/ 146 h 193"/>
                      <a:gd name="T22" fmla="*/ 44 w 151"/>
                      <a:gd name="T23" fmla="*/ 158 h 193"/>
                      <a:gd name="T24" fmla="*/ 67 w 151"/>
                      <a:gd name="T25" fmla="*/ 167 h 193"/>
                      <a:gd name="T26" fmla="*/ 79 w 151"/>
                      <a:gd name="T27" fmla="*/ 185 h 193"/>
                      <a:gd name="T28" fmla="*/ 91 w 151"/>
                      <a:gd name="T29" fmla="*/ 191 h 193"/>
                      <a:gd name="T30" fmla="*/ 105 w 151"/>
                      <a:gd name="T31" fmla="*/ 193 h 193"/>
                      <a:gd name="T32" fmla="*/ 122 w 151"/>
                      <a:gd name="T33" fmla="*/ 189 h 193"/>
                      <a:gd name="T34" fmla="*/ 139 w 151"/>
                      <a:gd name="T35" fmla="*/ 178 h 193"/>
                      <a:gd name="T36" fmla="*/ 147 w 151"/>
                      <a:gd name="T37" fmla="*/ 162 h 193"/>
                      <a:gd name="T38" fmla="*/ 151 w 151"/>
                      <a:gd name="T39" fmla="*/ 138 h 193"/>
                      <a:gd name="T40" fmla="*/ 142 w 151"/>
                      <a:gd name="T41" fmla="*/ 115 h 193"/>
                      <a:gd name="T42" fmla="*/ 141 w 151"/>
                      <a:gd name="T43" fmla="*/ 91 h 193"/>
                      <a:gd name="T44" fmla="*/ 134 w 151"/>
                      <a:gd name="T45" fmla="*/ 58 h 193"/>
                      <a:gd name="T46" fmla="*/ 123 w 151"/>
                      <a:gd name="T47" fmla="*/ 30 h 1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1"/>
                      <a:gd name="T73" fmla="*/ 0 h 193"/>
                      <a:gd name="T74" fmla="*/ 151 w 151"/>
                      <a:gd name="T75" fmla="*/ 193 h 1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1" h="193">
                        <a:moveTo>
                          <a:pt x="123" y="30"/>
                        </a:moveTo>
                        <a:lnTo>
                          <a:pt x="99" y="5"/>
                        </a:lnTo>
                        <a:lnTo>
                          <a:pt x="82" y="1"/>
                        </a:lnTo>
                        <a:lnTo>
                          <a:pt x="53" y="0"/>
                        </a:lnTo>
                        <a:lnTo>
                          <a:pt x="28" y="14"/>
                        </a:lnTo>
                        <a:lnTo>
                          <a:pt x="14" y="30"/>
                        </a:lnTo>
                        <a:lnTo>
                          <a:pt x="4" y="49"/>
                        </a:lnTo>
                        <a:lnTo>
                          <a:pt x="0" y="71"/>
                        </a:lnTo>
                        <a:lnTo>
                          <a:pt x="1" y="96"/>
                        </a:lnTo>
                        <a:lnTo>
                          <a:pt x="9" y="124"/>
                        </a:lnTo>
                        <a:lnTo>
                          <a:pt x="26" y="146"/>
                        </a:lnTo>
                        <a:lnTo>
                          <a:pt x="44" y="158"/>
                        </a:lnTo>
                        <a:lnTo>
                          <a:pt x="67" y="167"/>
                        </a:lnTo>
                        <a:lnTo>
                          <a:pt x="79" y="185"/>
                        </a:lnTo>
                        <a:lnTo>
                          <a:pt x="91" y="191"/>
                        </a:lnTo>
                        <a:lnTo>
                          <a:pt x="105" y="193"/>
                        </a:lnTo>
                        <a:lnTo>
                          <a:pt x="122" y="189"/>
                        </a:lnTo>
                        <a:lnTo>
                          <a:pt x="139" y="178"/>
                        </a:lnTo>
                        <a:lnTo>
                          <a:pt x="147" y="162"/>
                        </a:lnTo>
                        <a:lnTo>
                          <a:pt x="151" y="138"/>
                        </a:lnTo>
                        <a:lnTo>
                          <a:pt x="142" y="115"/>
                        </a:lnTo>
                        <a:lnTo>
                          <a:pt x="141" y="91"/>
                        </a:lnTo>
                        <a:lnTo>
                          <a:pt x="134" y="58"/>
                        </a:lnTo>
                        <a:lnTo>
                          <a:pt x="123" y="30"/>
                        </a:lnTo>
                        <a:close/>
                      </a:path>
                    </a:pathLst>
                  </a:custGeom>
                  <a:solidFill>
                    <a:srgbClr val="E0A080"/>
                  </a:solidFill>
                  <a:ln w="11113">
                    <a:solidFill>
                      <a:srgbClr val="000000"/>
                    </a:solidFill>
                    <a:round/>
                  </a:ln>
                </p:spPr>
                <p:txBody>
                  <a:bodyPr/>
                  <a:lstStyle/>
                  <a:p>
                    <a:endParaRPr lang="zh-CN" altLang="en-US" u="none"/>
                  </a:p>
                </p:txBody>
              </p:sp>
              <p:sp>
                <p:nvSpPr>
                  <p:cNvPr id="32" name="Freeform 48"/>
                  <p:cNvSpPr/>
                  <p:nvPr/>
                </p:nvSpPr>
                <p:spPr bwMode="auto">
                  <a:xfrm>
                    <a:off x="1006" y="2414"/>
                    <a:ext cx="155" cy="187"/>
                  </a:xfrm>
                  <a:custGeom>
                    <a:avLst/>
                    <a:gdLst>
                      <a:gd name="T0" fmla="*/ 127 w 155"/>
                      <a:gd name="T1" fmla="*/ 28 h 187"/>
                      <a:gd name="T2" fmla="*/ 101 w 155"/>
                      <a:gd name="T3" fmla="*/ 5 h 187"/>
                      <a:gd name="T4" fmla="*/ 84 w 155"/>
                      <a:gd name="T5" fmla="*/ 1 h 187"/>
                      <a:gd name="T6" fmla="*/ 54 w 155"/>
                      <a:gd name="T7" fmla="*/ 0 h 187"/>
                      <a:gd name="T8" fmla="*/ 28 w 155"/>
                      <a:gd name="T9" fmla="*/ 12 h 187"/>
                      <a:gd name="T10" fmla="*/ 14 w 155"/>
                      <a:gd name="T11" fmla="*/ 28 h 187"/>
                      <a:gd name="T12" fmla="*/ 4 w 155"/>
                      <a:gd name="T13" fmla="*/ 48 h 187"/>
                      <a:gd name="T14" fmla="*/ 0 w 155"/>
                      <a:gd name="T15" fmla="*/ 69 h 187"/>
                      <a:gd name="T16" fmla="*/ 1 w 155"/>
                      <a:gd name="T17" fmla="*/ 93 h 187"/>
                      <a:gd name="T18" fmla="*/ 9 w 155"/>
                      <a:gd name="T19" fmla="*/ 120 h 187"/>
                      <a:gd name="T20" fmla="*/ 26 w 155"/>
                      <a:gd name="T21" fmla="*/ 142 h 187"/>
                      <a:gd name="T22" fmla="*/ 46 w 155"/>
                      <a:gd name="T23" fmla="*/ 154 h 187"/>
                      <a:gd name="T24" fmla="*/ 68 w 155"/>
                      <a:gd name="T25" fmla="*/ 162 h 187"/>
                      <a:gd name="T26" fmla="*/ 81 w 155"/>
                      <a:gd name="T27" fmla="*/ 179 h 187"/>
                      <a:gd name="T28" fmla="*/ 93 w 155"/>
                      <a:gd name="T29" fmla="*/ 185 h 187"/>
                      <a:gd name="T30" fmla="*/ 107 w 155"/>
                      <a:gd name="T31" fmla="*/ 187 h 187"/>
                      <a:gd name="T32" fmla="*/ 126 w 155"/>
                      <a:gd name="T33" fmla="*/ 182 h 187"/>
                      <a:gd name="T34" fmla="*/ 143 w 155"/>
                      <a:gd name="T35" fmla="*/ 173 h 187"/>
                      <a:gd name="T36" fmla="*/ 151 w 155"/>
                      <a:gd name="T37" fmla="*/ 158 h 187"/>
                      <a:gd name="T38" fmla="*/ 155 w 155"/>
                      <a:gd name="T39" fmla="*/ 133 h 187"/>
                      <a:gd name="T40" fmla="*/ 146 w 155"/>
                      <a:gd name="T41" fmla="*/ 111 h 187"/>
                      <a:gd name="T42" fmla="*/ 145 w 155"/>
                      <a:gd name="T43" fmla="*/ 88 h 187"/>
                      <a:gd name="T44" fmla="*/ 138 w 155"/>
                      <a:gd name="T45" fmla="*/ 57 h 187"/>
                      <a:gd name="T46" fmla="*/ 127 w 155"/>
                      <a:gd name="T47" fmla="*/ 28 h 18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5"/>
                      <a:gd name="T73" fmla="*/ 0 h 187"/>
                      <a:gd name="T74" fmla="*/ 155 w 155"/>
                      <a:gd name="T75" fmla="*/ 187 h 18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5" h="187">
                        <a:moveTo>
                          <a:pt x="127" y="28"/>
                        </a:moveTo>
                        <a:lnTo>
                          <a:pt x="101" y="5"/>
                        </a:lnTo>
                        <a:lnTo>
                          <a:pt x="84" y="1"/>
                        </a:lnTo>
                        <a:lnTo>
                          <a:pt x="54" y="0"/>
                        </a:lnTo>
                        <a:lnTo>
                          <a:pt x="28" y="12"/>
                        </a:lnTo>
                        <a:lnTo>
                          <a:pt x="14" y="28"/>
                        </a:lnTo>
                        <a:lnTo>
                          <a:pt x="4" y="48"/>
                        </a:lnTo>
                        <a:lnTo>
                          <a:pt x="0" y="69"/>
                        </a:lnTo>
                        <a:lnTo>
                          <a:pt x="1" y="93"/>
                        </a:lnTo>
                        <a:lnTo>
                          <a:pt x="9" y="120"/>
                        </a:lnTo>
                        <a:lnTo>
                          <a:pt x="26" y="142"/>
                        </a:lnTo>
                        <a:lnTo>
                          <a:pt x="46" y="154"/>
                        </a:lnTo>
                        <a:lnTo>
                          <a:pt x="68" y="162"/>
                        </a:lnTo>
                        <a:lnTo>
                          <a:pt x="81" y="179"/>
                        </a:lnTo>
                        <a:lnTo>
                          <a:pt x="93" y="185"/>
                        </a:lnTo>
                        <a:lnTo>
                          <a:pt x="107" y="187"/>
                        </a:lnTo>
                        <a:lnTo>
                          <a:pt x="126" y="182"/>
                        </a:lnTo>
                        <a:lnTo>
                          <a:pt x="143" y="173"/>
                        </a:lnTo>
                        <a:lnTo>
                          <a:pt x="151" y="158"/>
                        </a:lnTo>
                        <a:lnTo>
                          <a:pt x="155" y="133"/>
                        </a:lnTo>
                        <a:lnTo>
                          <a:pt x="146" y="111"/>
                        </a:lnTo>
                        <a:lnTo>
                          <a:pt x="145" y="88"/>
                        </a:lnTo>
                        <a:lnTo>
                          <a:pt x="138" y="57"/>
                        </a:lnTo>
                        <a:lnTo>
                          <a:pt x="127" y="28"/>
                        </a:lnTo>
                        <a:close/>
                      </a:path>
                    </a:pathLst>
                  </a:custGeom>
                  <a:solidFill>
                    <a:srgbClr val="E0A080"/>
                  </a:solidFill>
                  <a:ln w="9525">
                    <a:noFill/>
                    <a:round/>
                  </a:ln>
                </p:spPr>
                <p:txBody>
                  <a:bodyPr/>
                  <a:lstStyle/>
                  <a:p>
                    <a:endParaRPr lang="zh-CN" altLang="en-US" u="none"/>
                  </a:p>
                </p:txBody>
              </p:sp>
            </p:grpSp>
          </p:grpSp>
          <p:grpSp>
            <p:nvGrpSpPr>
              <p:cNvPr id="7" name="Group 49"/>
              <p:cNvGrpSpPr/>
              <p:nvPr/>
            </p:nvGrpSpPr>
            <p:grpSpPr bwMode="auto">
              <a:xfrm>
                <a:off x="719" y="2589"/>
                <a:ext cx="1112" cy="980"/>
                <a:chOff x="719" y="2589"/>
                <a:chExt cx="1112" cy="980"/>
              </a:xfrm>
            </p:grpSpPr>
            <p:sp>
              <p:nvSpPr>
                <p:cNvPr id="8" name="Freeform 50"/>
                <p:cNvSpPr/>
                <p:nvPr/>
              </p:nvSpPr>
              <p:spPr bwMode="auto">
                <a:xfrm>
                  <a:off x="719" y="2589"/>
                  <a:ext cx="897" cy="889"/>
                </a:xfrm>
                <a:custGeom>
                  <a:avLst/>
                  <a:gdLst>
                    <a:gd name="T0" fmla="*/ 244 w 897"/>
                    <a:gd name="T1" fmla="*/ 0 h 889"/>
                    <a:gd name="T2" fmla="*/ 301 w 897"/>
                    <a:gd name="T3" fmla="*/ 38 h 889"/>
                    <a:gd name="T4" fmla="*/ 359 w 897"/>
                    <a:gd name="T5" fmla="*/ 76 h 889"/>
                    <a:gd name="T6" fmla="*/ 410 w 897"/>
                    <a:gd name="T7" fmla="*/ 100 h 889"/>
                    <a:gd name="T8" fmla="*/ 583 w 897"/>
                    <a:gd name="T9" fmla="*/ 172 h 889"/>
                    <a:gd name="T10" fmla="*/ 609 w 897"/>
                    <a:gd name="T11" fmla="*/ 281 h 889"/>
                    <a:gd name="T12" fmla="*/ 631 w 897"/>
                    <a:gd name="T13" fmla="*/ 338 h 889"/>
                    <a:gd name="T14" fmla="*/ 650 w 897"/>
                    <a:gd name="T15" fmla="*/ 380 h 889"/>
                    <a:gd name="T16" fmla="*/ 664 w 897"/>
                    <a:gd name="T17" fmla="*/ 422 h 889"/>
                    <a:gd name="T18" fmla="*/ 673 w 897"/>
                    <a:gd name="T19" fmla="*/ 465 h 889"/>
                    <a:gd name="T20" fmla="*/ 672 w 897"/>
                    <a:gd name="T21" fmla="*/ 492 h 889"/>
                    <a:gd name="T22" fmla="*/ 666 w 897"/>
                    <a:gd name="T23" fmla="*/ 524 h 889"/>
                    <a:gd name="T24" fmla="*/ 670 w 897"/>
                    <a:gd name="T25" fmla="*/ 562 h 889"/>
                    <a:gd name="T26" fmla="*/ 684 w 897"/>
                    <a:gd name="T27" fmla="*/ 601 h 889"/>
                    <a:gd name="T28" fmla="*/ 720 w 897"/>
                    <a:gd name="T29" fmla="*/ 616 h 889"/>
                    <a:gd name="T30" fmla="*/ 775 w 897"/>
                    <a:gd name="T31" fmla="*/ 630 h 889"/>
                    <a:gd name="T32" fmla="*/ 813 w 897"/>
                    <a:gd name="T33" fmla="*/ 642 h 889"/>
                    <a:gd name="T34" fmla="*/ 851 w 897"/>
                    <a:gd name="T35" fmla="*/ 671 h 889"/>
                    <a:gd name="T36" fmla="*/ 875 w 897"/>
                    <a:gd name="T37" fmla="*/ 703 h 889"/>
                    <a:gd name="T38" fmla="*/ 890 w 897"/>
                    <a:gd name="T39" fmla="*/ 742 h 889"/>
                    <a:gd name="T40" fmla="*/ 897 w 897"/>
                    <a:gd name="T41" fmla="*/ 787 h 889"/>
                    <a:gd name="T42" fmla="*/ 888 w 897"/>
                    <a:gd name="T43" fmla="*/ 855 h 889"/>
                    <a:gd name="T44" fmla="*/ 213 w 897"/>
                    <a:gd name="T45" fmla="*/ 889 h 889"/>
                    <a:gd name="T46" fmla="*/ 89 w 897"/>
                    <a:gd name="T47" fmla="*/ 887 h 889"/>
                    <a:gd name="T48" fmla="*/ 65 w 897"/>
                    <a:gd name="T49" fmla="*/ 855 h 889"/>
                    <a:gd name="T50" fmla="*/ 42 w 897"/>
                    <a:gd name="T51" fmla="*/ 805 h 889"/>
                    <a:gd name="T52" fmla="*/ 23 w 897"/>
                    <a:gd name="T53" fmla="*/ 749 h 889"/>
                    <a:gd name="T54" fmla="*/ 12 w 897"/>
                    <a:gd name="T55" fmla="*/ 702 h 889"/>
                    <a:gd name="T56" fmla="*/ 3 w 897"/>
                    <a:gd name="T57" fmla="*/ 651 h 889"/>
                    <a:gd name="T58" fmla="*/ 0 w 897"/>
                    <a:gd name="T59" fmla="*/ 604 h 889"/>
                    <a:gd name="T60" fmla="*/ 9 w 897"/>
                    <a:gd name="T61" fmla="*/ 527 h 889"/>
                    <a:gd name="T62" fmla="*/ 23 w 897"/>
                    <a:gd name="T63" fmla="*/ 465 h 889"/>
                    <a:gd name="T64" fmla="*/ 44 w 897"/>
                    <a:gd name="T65" fmla="*/ 397 h 889"/>
                    <a:gd name="T66" fmla="*/ 68 w 897"/>
                    <a:gd name="T67" fmla="*/ 332 h 889"/>
                    <a:gd name="T68" fmla="*/ 95 w 897"/>
                    <a:gd name="T69" fmla="*/ 279 h 889"/>
                    <a:gd name="T70" fmla="*/ 131 w 897"/>
                    <a:gd name="T71" fmla="*/ 220 h 889"/>
                    <a:gd name="T72" fmla="*/ 176 w 897"/>
                    <a:gd name="T73" fmla="*/ 172 h 889"/>
                    <a:gd name="T74" fmla="*/ 218 w 897"/>
                    <a:gd name="T75" fmla="*/ 130 h 889"/>
                    <a:gd name="T76" fmla="*/ 247 w 897"/>
                    <a:gd name="T77" fmla="*/ 109 h 889"/>
                    <a:gd name="T78" fmla="*/ 179 w 897"/>
                    <a:gd name="T79" fmla="*/ 76 h 889"/>
                    <a:gd name="T80" fmla="*/ 244 w 897"/>
                    <a:gd name="T81" fmla="*/ 0 h 8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97"/>
                    <a:gd name="T124" fmla="*/ 0 h 889"/>
                    <a:gd name="T125" fmla="*/ 897 w 897"/>
                    <a:gd name="T126" fmla="*/ 889 h 8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97" h="889">
                      <a:moveTo>
                        <a:pt x="244" y="0"/>
                      </a:moveTo>
                      <a:lnTo>
                        <a:pt x="301" y="38"/>
                      </a:lnTo>
                      <a:lnTo>
                        <a:pt x="359" y="76"/>
                      </a:lnTo>
                      <a:lnTo>
                        <a:pt x="410" y="100"/>
                      </a:lnTo>
                      <a:lnTo>
                        <a:pt x="583" y="172"/>
                      </a:lnTo>
                      <a:lnTo>
                        <a:pt x="609" y="281"/>
                      </a:lnTo>
                      <a:lnTo>
                        <a:pt x="631" y="338"/>
                      </a:lnTo>
                      <a:lnTo>
                        <a:pt x="650" y="380"/>
                      </a:lnTo>
                      <a:lnTo>
                        <a:pt x="664" y="422"/>
                      </a:lnTo>
                      <a:lnTo>
                        <a:pt x="673" y="465"/>
                      </a:lnTo>
                      <a:lnTo>
                        <a:pt x="672" y="492"/>
                      </a:lnTo>
                      <a:lnTo>
                        <a:pt x="666" y="524"/>
                      </a:lnTo>
                      <a:lnTo>
                        <a:pt x="670" y="562"/>
                      </a:lnTo>
                      <a:lnTo>
                        <a:pt x="684" y="601"/>
                      </a:lnTo>
                      <a:lnTo>
                        <a:pt x="720" y="616"/>
                      </a:lnTo>
                      <a:lnTo>
                        <a:pt x="775" y="630"/>
                      </a:lnTo>
                      <a:lnTo>
                        <a:pt x="813" y="642"/>
                      </a:lnTo>
                      <a:lnTo>
                        <a:pt x="851" y="671"/>
                      </a:lnTo>
                      <a:lnTo>
                        <a:pt x="875" y="703"/>
                      </a:lnTo>
                      <a:lnTo>
                        <a:pt x="890" y="742"/>
                      </a:lnTo>
                      <a:lnTo>
                        <a:pt x="897" y="787"/>
                      </a:lnTo>
                      <a:lnTo>
                        <a:pt x="888" y="855"/>
                      </a:lnTo>
                      <a:lnTo>
                        <a:pt x="213" y="889"/>
                      </a:lnTo>
                      <a:lnTo>
                        <a:pt x="89" y="887"/>
                      </a:lnTo>
                      <a:lnTo>
                        <a:pt x="65" y="855"/>
                      </a:lnTo>
                      <a:lnTo>
                        <a:pt x="42" y="805"/>
                      </a:lnTo>
                      <a:lnTo>
                        <a:pt x="23" y="749"/>
                      </a:lnTo>
                      <a:lnTo>
                        <a:pt x="12" y="702"/>
                      </a:lnTo>
                      <a:lnTo>
                        <a:pt x="3" y="651"/>
                      </a:lnTo>
                      <a:lnTo>
                        <a:pt x="0" y="604"/>
                      </a:lnTo>
                      <a:lnTo>
                        <a:pt x="9" y="527"/>
                      </a:lnTo>
                      <a:lnTo>
                        <a:pt x="23" y="465"/>
                      </a:lnTo>
                      <a:lnTo>
                        <a:pt x="44" y="397"/>
                      </a:lnTo>
                      <a:lnTo>
                        <a:pt x="68" y="332"/>
                      </a:lnTo>
                      <a:lnTo>
                        <a:pt x="95" y="279"/>
                      </a:lnTo>
                      <a:lnTo>
                        <a:pt x="131" y="220"/>
                      </a:lnTo>
                      <a:lnTo>
                        <a:pt x="176" y="172"/>
                      </a:lnTo>
                      <a:lnTo>
                        <a:pt x="218" y="130"/>
                      </a:lnTo>
                      <a:lnTo>
                        <a:pt x="247" y="109"/>
                      </a:lnTo>
                      <a:lnTo>
                        <a:pt x="179" y="76"/>
                      </a:lnTo>
                      <a:lnTo>
                        <a:pt x="244" y="0"/>
                      </a:lnTo>
                      <a:close/>
                    </a:path>
                  </a:pathLst>
                </a:custGeom>
                <a:solidFill>
                  <a:srgbClr val="FF60C0"/>
                </a:solidFill>
                <a:ln w="11113">
                  <a:solidFill>
                    <a:srgbClr val="000000"/>
                  </a:solidFill>
                  <a:round/>
                </a:ln>
              </p:spPr>
              <p:txBody>
                <a:bodyPr/>
                <a:lstStyle/>
                <a:p>
                  <a:endParaRPr lang="zh-CN" altLang="en-US" u="none"/>
                </a:p>
              </p:txBody>
            </p:sp>
            <p:sp>
              <p:nvSpPr>
                <p:cNvPr id="9" name="Freeform 51"/>
                <p:cNvSpPr/>
                <p:nvPr/>
              </p:nvSpPr>
              <p:spPr bwMode="auto">
                <a:xfrm>
                  <a:off x="1317" y="3059"/>
                  <a:ext cx="251" cy="326"/>
                </a:xfrm>
                <a:custGeom>
                  <a:avLst/>
                  <a:gdLst>
                    <a:gd name="T0" fmla="*/ 0 w 251"/>
                    <a:gd name="T1" fmla="*/ 0 h 326"/>
                    <a:gd name="T2" fmla="*/ 9 w 251"/>
                    <a:gd name="T3" fmla="*/ 61 h 326"/>
                    <a:gd name="T4" fmla="*/ 19 w 251"/>
                    <a:gd name="T5" fmla="*/ 110 h 326"/>
                    <a:gd name="T6" fmla="*/ 39 w 251"/>
                    <a:gd name="T7" fmla="*/ 149 h 326"/>
                    <a:gd name="T8" fmla="*/ 55 w 251"/>
                    <a:gd name="T9" fmla="*/ 171 h 326"/>
                    <a:gd name="T10" fmla="*/ 86 w 251"/>
                    <a:gd name="T11" fmla="*/ 188 h 326"/>
                    <a:gd name="T12" fmla="*/ 142 w 251"/>
                    <a:gd name="T13" fmla="*/ 209 h 326"/>
                    <a:gd name="T14" fmla="*/ 189 w 251"/>
                    <a:gd name="T15" fmla="*/ 228 h 326"/>
                    <a:gd name="T16" fmla="*/ 212 w 251"/>
                    <a:gd name="T17" fmla="*/ 238 h 326"/>
                    <a:gd name="T18" fmla="*/ 233 w 251"/>
                    <a:gd name="T19" fmla="*/ 260 h 326"/>
                    <a:gd name="T20" fmla="*/ 245 w 251"/>
                    <a:gd name="T21" fmla="*/ 290 h 326"/>
                    <a:gd name="T22" fmla="*/ 251 w 251"/>
                    <a:gd name="T23" fmla="*/ 326 h 3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1"/>
                    <a:gd name="T37" fmla="*/ 0 h 326"/>
                    <a:gd name="T38" fmla="*/ 251 w 251"/>
                    <a:gd name="T39" fmla="*/ 326 h 3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1" h="326">
                      <a:moveTo>
                        <a:pt x="0" y="0"/>
                      </a:moveTo>
                      <a:lnTo>
                        <a:pt x="9" y="61"/>
                      </a:lnTo>
                      <a:lnTo>
                        <a:pt x="19" y="110"/>
                      </a:lnTo>
                      <a:lnTo>
                        <a:pt x="39" y="149"/>
                      </a:lnTo>
                      <a:lnTo>
                        <a:pt x="55" y="171"/>
                      </a:lnTo>
                      <a:lnTo>
                        <a:pt x="86" y="188"/>
                      </a:lnTo>
                      <a:lnTo>
                        <a:pt x="142" y="209"/>
                      </a:lnTo>
                      <a:lnTo>
                        <a:pt x="189" y="228"/>
                      </a:lnTo>
                      <a:lnTo>
                        <a:pt x="212" y="238"/>
                      </a:lnTo>
                      <a:lnTo>
                        <a:pt x="233" y="260"/>
                      </a:lnTo>
                      <a:lnTo>
                        <a:pt x="245" y="290"/>
                      </a:lnTo>
                      <a:lnTo>
                        <a:pt x="251" y="326"/>
                      </a:lnTo>
                    </a:path>
                  </a:pathLst>
                </a:custGeom>
                <a:noFill/>
                <a:ln w="11113">
                  <a:solidFill>
                    <a:srgbClr val="000000"/>
                  </a:solidFill>
                  <a:round/>
                </a:ln>
              </p:spPr>
              <p:txBody>
                <a:bodyPr/>
                <a:lstStyle/>
                <a:p>
                  <a:endParaRPr lang="zh-CN" altLang="en-US" u="none"/>
                </a:p>
              </p:txBody>
            </p:sp>
            <p:sp>
              <p:nvSpPr>
                <p:cNvPr id="10" name="Freeform 52"/>
                <p:cNvSpPr/>
                <p:nvPr/>
              </p:nvSpPr>
              <p:spPr bwMode="auto">
                <a:xfrm>
                  <a:off x="960" y="2703"/>
                  <a:ext cx="369" cy="359"/>
                </a:xfrm>
                <a:custGeom>
                  <a:avLst/>
                  <a:gdLst>
                    <a:gd name="T0" fmla="*/ 0 w 369"/>
                    <a:gd name="T1" fmla="*/ 6 h 359"/>
                    <a:gd name="T2" fmla="*/ 12 w 369"/>
                    <a:gd name="T3" fmla="*/ 0 h 359"/>
                    <a:gd name="T4" fmla="*/ 50 w 369"/>
                    <a:gd name="T5" fmla="*/ 28 h 359"/>
                    <a:gd name="T6" fmla="*/ 100 w 369"/>
                    <a:gd name="T7" fmla="*/ 58 h 359"/>
                    <a:gd name="T8" fmla="*/ 141 w 369"/>
                    <a:gd name="T9" fmla="*/ 76 h 359"/>
                    <a:gd name="T10" fmla="*/ 183 w 369"/>
                    <a:gd name="T11" fmla="*/ 99 h 359"/>
                    <a:gd name="T12" fmla="*/ 242 w 369"/>
                    <a:gd name="T13" fmla="*/ 129 h 359"/>
                    <a:gd name="T14" fmla="*/ 278 w 369"/>
                    <a:gd name="T15" fmla="*/ 186 h 359"/>
                    <a:gd name="T16" fmla="*/ 306 w 369"/>
                    <a:gd name="T17" fmla="*/ 286 h 359"/>
                    <a:gd name="T18" fmla="*/ 333 w 369"/>
                    <a:gd name="T19" fmla="*/ 204 h 359"/>
                    <a:gd name="T20" fmla="*/ 354 w 369"/>
                    <a:gd name="T21" fmla="*/ 150 h 359"/>
                    <a:gd name="T22" fmla="*/ 350 w 369"/>
                    <a:gd name="T23" fmla="*/ 117 h 359"/>
                    <a:gd name="T24" fmla="*/ 362 w 369"/>
                    <a:gd name="T25" fmla="*/ 167 h 359"/>
                    <a:gd name="T26" fmla="*/ 369 w 369"/>
                    <a:gd name="T27" fmla="*/ 193 h 359"/>
                    <a:gd name="T28" fmla="*/ 357 w 369"/>
                    <a:gd name="T29" fmla="*/ 216 h 359"/>
                    <a:gd name="T30" fmla="*/ 339 w 369"/>
                    <a:gd name="T31" fmla="*/ 259 h 359"/>
                    <a:gd name="T32" fmla="*/ 318 w 369"/>
                    <a:gd name="T33" fmla="*/ 312 h 359"/>
                    <a:gd name="T34" fmla="*/ 301 w 369"/>
                    <a:gd name="T35" fmla="*/ 359 h 359"/>
                    <a:gd name="T36" fmla="*/ 278 w 369"/>
                    <a:gd name="T37" fmla="*/ 279 h 359"/>
                    <a:gd name="T38" fmla="*/ 257 w 369"/>
                    <a:gd name="T39" fmla="*/ 224 h 359"/>
                    <a:gd name="T40" fmla="*/ 245 w 369"/>
                    <a:gd name="T41" fmla="*/ 171 h 359"/>
                    <a:gd name="T42" fmla="*/ 186 w 369"/>
                    <a:gd name="T43" fmla="*/ 117 h 359"/>
                    <a:gd name="T44" fmla="*/ 83 w 369"/>
                    <a:gd name="T45" fmla="*/ 63 h 359"/>
                    <a:gd name="T46" fmla="*/ 0 w 369"/>
                    <a:gd name="T47" fmla="*/ 6 h 3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9"/>
                    <a:gd name="T73" fmla="*/ 0 h 359"/>
                    <a:gd name="T74" fmla="*/ 369 w 369"/>
                    <a:gd name="T75" fmla="*/ 359 h 3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9" h="359">
                      <a:moveTo>
                        <a:pt x="0" y="6"/>
                      </a:moveTo>
                      <a:lnTo>
                        <a:pt x="12" y="0"/>
                      </a:lnTo>
                      <a:lnTo>
                        <a:pt x="50" y="28"/>
                      </a:lnTo>
                      <a:lnTo>
                        <a:pt x="100" y="58"/>
                      </a:lnTo>
                      <a:lnTo>
                        <a:pt x="141" y="76"/>
                      </a:lnTo>
                      <a:lnTo>
                        <a:pt x="183" y="99"/>
                      </a:lnTo>
                      <a:lnTo>
                        <a:pt x="242" y="129"/>
                      </a:lnTo>
                      <a:lnTo>
                        <a:pt x="278" y="186"/>
                      </a:lnTo>
                      <a:lnTo>
                        <a:pt x="306" y="286"/>
                      </a:lnTo>
                      <a:lnTo>
                        <a:pt x="333" y="204"/>
                      </a:lnTo>
                      <a:lnTo>
                        <a:pt x="354" y="150"/>
                      </a:lnTo>
                      <a:lnTo>
                        <a:pt x="350" y="117"/>
                      </a:lnTo>
                      <a:lnTo>
                        <a:pt x="362" y="167"/>
                      </a:lnTo>
                      <a:lnTo>
                        <a:pt x="369" y="193"/>
                      </a:lnTo>
                      <a:lnTo>
                        <a:pt x="357" y="216"/>
                      </a:lnTo>
                      <a:lnTo>
                        <a:pt x="339" y="259"/>
                      </a:lnTo>
                      <a:lnTo>
                        <a:pt x="318" y="312"/>
                      </a:lnTo>
                      <a:lnTo>
                        <a:pt x="301" y="359"/>
                      </a:lnTo>
                      <a:lnTo>
                        <a:pt x="278" y="279"/>
                      </a:lnTo>
                      <a:lnTo>
                        <a:pt x="257" y="224"/>
                      </a:lnTo>
                      <a:lnTo>
                        <a:pt x="245" y="171"/>
                      </a:lnTo>
                      <a:lnTo>
                        <a:pt x="186" y="117"/>
                      </a:lnTo>
                      <a:lnTo>
                        <a:pt x="83" y="63"/>
                      </a:lnTo>
                      <a:lnTo>
                        <a:pt x="0" y="6"/>
                      </a:lnTo>
                      <a:close/>
                    </a:path>
                  </a:pathLst>
                </a:custGeom>
                <a:solidFill>
                  <a:srgbClr val="E040A0"/>
                </a:solidFill>
                <a:ln w="11113">
                  <a:solidFill>
                    <a:srgbClr val="E040A0"/>
                  </a:solidFill>
                  <a:round/>
                </a:ln>
              </p:spPr>
              <p:txBody>
                <a:bodyPr/>
                <a:lstStyle/>
                <a:p>
                  <a:endParaRPr lang="zh-CN" altLang="en-US" u="none"/>
                </a:p>
              </p:txBody>
            </p:sp>
            <p:sp>
              <p:nvSpPr>
                <p:cNvPr id="11" name="Freeform 53"/>
                <p:cNvSpPr/>
                <p:nvPr/>
              </p:nvSpPr>
              <p:spPr bwMode="auto">
                <a:xfrm>
                  <a:off x="982" y="2892"/>
                  <a:ext cx="155" cy="301"/>
                </a:xfrm>
                <a:custGeom>
                  <a:avLst/>
                  <a:gdLst>
                    <a:gd name="T0" fmla="*/ 81 w 155"/>
                    <a:gd name="T1" fmla="*/ 241 h 301"/>
                    <a:gd name="T2" fmla="*/ 41 w 155"/>
                    <a:gd name="T3" fmla="*/ 203 h 301"/>
                    <a:gd name="T4" fmla="*/ 28 w 155"/>
                    <a:gd name="T5" fmla="*/ 164 h 301"/>
                    <a:gd name="T6" fmla="*/ 23 w 155"/>
                    <a:gd name="T7" fmla="*/ 123 h 301"/>
                    <a:gd name="T8" fmla="*/ 17 w 155"/>
                    <a:gd name="T9" fmla="*/ 67 h 301"/>
                    <a:gd name="T10" fmla="*/ 39 w 155"/>
                    <a:gd name="T11" fmla="*/ 49 h 301"/>
                    <a:gd name="T12" fmla="*/ 49 w 155"/>
                    <a:gd name="T13" fmla="*/ 90 h 301"/>
                    <a:gd name="T14" fmla="*/ 67 w 155"/>
                    <a:gd name="T15" fmla="*/ 110 h 301"/>
                    <a:gd name="T16" fmla="*/ 74 w 155"/>
                    <a:gd name="T17" fmla="*/ 155 h 301"/>
                    <a:gd name="T18" fmla="*/ 86 w 155"/>
                    <a:gd name="T19" fmla="*/ 189 h 301"/>
                    <a:gd name="T20" fmla="*/ 114 w 155"/>
                    <a:gd name="T21" fmla="*/ 218 h 301"/>
                    <a:gd name="T22" fmla="*/ 135 w 155"/>
                    <a:gd name="T23" fmla="*/ 254 h 301"/>
                    <a:gd name="T24" fmla="*/ 155 w 155"/>
                    <a:gd name="T25" fmla="*/ 301 h 301"/>
                    <a:gd name="T26" fmla="*/ 153 w 155"/>
                    <a:gd name="T27" fmla="*/ 261 h 301"/>
                    <a:gd name="T28" fmla="*/ 147 w 155"/>
                    <a:gd name="T29" fmla="*/ 228 h 301"/>
                    <a:gd name="T30" fmla="*/ 120 w 155"/>
                    <a:gd name="T31" fmla="*/ 202 h 301"/>
                    <a:gd name="T32" fmla="*/ 102 w 155"/>
                    <a:gd name="T33" fmla="*/ 167 h 301"/>
                    <a:gd name="T34" fmla="*/ 87 w 155"/>
                    <a:gd name="T35" fmla="*/ 128 h 301"/>
                    <a:gd name="T36" fmla="*/ 76 w 155"/>
                    <a:gd name="T37" fmla="*/ 93 h 301"/>
                    <a:gd name="T38" fmla="*/ 61 w 155"/>
                    <a:gd name="T39" fmla="*/ 67 h 301"/>
                    <a:gd name="T40" fmla="*/ 56 w 155"/>
                    <a:gd name="T41" fmla="*/ 32 h 301"/>
                    <a:gd name="T42" fmla="*/ 47 w 155"/>
                    <a:gd name="T43" fmla="*/ 14 h 301"/>
                    <a:gd name="T44" fmla="*/ 36 w 155"/>
                    <a:gd name="T45" fmla="*/ 0 h 301"/>
                    <a:gd name="T46" fmla="*/ 16 w 155"/>
                    <a:gd name="T47" fmla="*/ 34 h 301"/>
                    <a:gd name="T48" fmla="*/ 0 w 155"/>
                    <a:gd name="T49" fmla="*/ 81 h 301"/>
                    <a:gd name="T50" fmla="*/ 12 w 155"/>
                    <a:gd name="T51" fmla="*/ 90 h 301"/>
                    <a:gd name="T52" fmla="*/ 12 w 155"/>
                    <a:gd name="T53" fmla="*/ 125 h 301"/>
                    <a:gd name="T54" fmla="*/ 19 w 155"/>
                    <a:gd name="T55" fmla="*/ 170 h 301"/>
                    <a:gd name="T56" fmla="*/ 29 w 155"/>
                    <a:gd name="T57" fmla="*/ 202 h 301"/>
                    <a:gd name="T58" fmla="*/ 49 w 155"/>
                    <a:gd name="T59" fmla="*/ 223 h 301"/>
                    <a:gd name="T60" fmla="*/ 81 w 155"/>
                    <a:gd name="T61" fmla="*/ 241 h 3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5"/>
                    <a:gd name="T94" fmla="*/ 0 h 301"/>
                    <a:gd name="T95" fmla="*/ 155 w 155"/>
                    <a:gd name="T96" fmla="*/ 301 h 3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5" h="301">
                      <a:moveTo>
                        <a:pt x="81" y="241"/>
                      </a:moveTo>
                      <a:lnTo>
                        <a:pt x="41" y="203"/>
                      </a:lnTo>
                      <a:lnTo>
                        <a:pt x="28" y="164"/>
                      </a:lnTo>
                      <a:lnTo>
                        <a:pt x="23" y="123"/>
                      </a:lnTo>
                      <a:lnTo>
                        <a:pt x="17" y="67"/>
                      </a:lnTo>
                      <a:lnTo>
                        <a:pt x="39" y="49"/>
                      </a:lnTo>
                      <a:lnTo>
                        <a:pt x="49" y="90"/>
                      </a:lnTo>
                      <a:lnTo>
                        <a:pt x="67" y="110"/>
                      </a:lnTo>
                      <a:lnTo>
                        <a:pt x="74" y="155"/>
                      </a:lnTo>
                      <a:lnTo>
                        <a:pt x="86" y="189"/>
                      </a:lnTo>
                      <a:lnTo>
                        <a:pt x="114" y="218"/>
                      </a:lnTo>
                      <a:lnTo>
                        <a:pt x="135" y="254"/>
                      </a:lnTo>
                      <a:lnTo>
                        <a:pt x="155" y="301"/>
                      </a:lnTo>
                      <a:lnTo>
                        <a:pt x="153" y="261"/>
                      </a:lnTo>
                      <a:lnTo>
                        <a:pt x="147" y="228"/>
                      </a:lnTo>
                      <a:lnTo>
                        <a:pt x="120" y="202"/>
                      </a:lnTo>
                      <a:lnTo>
                        <a:pt x="102" y="167"/>
                      </a:lnTo>
                      <a:lnTo>
                        <a:pt x="87" y="128"/>
                      </a:lnTo>
                      <a:lnTo>
                        <a:pt x="76" y="93"/>
                      </a:lnTo>
                      <a:lnTo>
                        <a:pt x="61" y="67"/>
                      </a:lnTo>
                      <a:lnTo>
                        <a:pt x="56" y="32"/>
                      </a:lnTo>
                      <a:lnTo>
                        <a:pt x="47" y="14"/>
                      </a:lnTo>
                      <a:lnTo>
                        <a:pt x="36" y="0"/>
                      </a:lnTo>
                      <a:lnTo>
                        <a:pt x="16" y="34"/>
                      </a:lnTo>
                      <a:lnTo>
                        <a:pt x="0" y="81"/>
                      </a:lnTo>
                      <a:lnTo>
                        <a:pt x="12" y="90"/>
                      </a:lnTo>
                      <a:lnTo>
                        <a:pt x="12" y="125"/>
                      </a:lnTo>
                      <a:lnTo>
                        <a:pt x="19" y="170"/>
                      </a:lnTo>
                      <a:lnTo>
                        <a:pt x="29" y="202"/>
                      </a:lnTo>
                      <a:lnTo>
                        <a:pt x="49" y="223"/>
                      </a:lnTo>
                      <a:lnTo>
                        <a:pt x="81" y="241"/>
                      </a:lnTo>
                      <a:close/>
                    </a:path>
                  </a:pathLst>
                </a:custGeom>
                <a:solidFill>
                  <a:srgbClr val="E040A0"/>
                </a:solidFill>
                <a:ln w="11113">
                  <a:solidFill>
                    <a:srgbClr val="E040A0"/>
                  </a:solidFill>
                  <a:round/>
                </a:ln>
              </p:spPr>
              <p:txBody>
                <a:bodyPr/>
                <a:lstStyle/>
                <a:p>
                  <a:endParaRPr lang="zh-CN" altLang="en-US" u="none"/>
                </a:p>
              </p:txBody>
            </p:sp>
            <p:sp>
              <p:nvSpPr>
                <p:cNvPr id="12" name="Freeform 54"/>
                <p:cNvSpPr/>
                <p:nvPr/>
              </p:nvSpPr>
              <p:spPr bwMode="auto">
                <a:xfrm>
                  <a:off x="743" y="3058"/>
                  <a:ext cx="87" cy="205"/>
                </a:xfrm>
                <a:custGeom>
                  <a:avLst/>
                  <a:gdLst>
                    <a:gd name="T0" fmla="*/ 87 w 87"/>
                    <a:gd name="T1" fmla="*/ 205 h 205"/>
                    <a:gd name="T2" fmla="*/ 64 w 87"/>
                    <a:gd name="T3" fmla="*/ 197 h 205"/>
                    <a:gd name="T4" fmla="*/ 42 w 87"/>
                    <a:gd name="T5" fmla="*/ 174 h 205"/>
                    <a:gd name="T6" fmla="*/ 32 w 87"/>
                    <a:gd name="T7" fmla="*/ 158 h 205"/>
                    <a:gd name="T8" fmla="*/ 22 w 87"/>
                    <a:gd name="T9" fmla="*/ 120 h 205"/>
                    <a:gd name="T10" fmla="*/ 16 w 87"/>
                    <a:gd name="T11" fmla="*/ 95 h 205"/>
                    <a:gd name="T12" fmla="*/ 4 w 87"/>
                    <a:gd name="T13" fmla="*/ 69 h 205"/>
                    <a:gd name="T14" fmla="*/ 0 w 87"/>
                    <a:gd name="T15" fmla="*/ 40 h 205"/>
                    <a:gd name="T16" fmla="*/ 8 w 87"/>
                    <a:gd name="T17" fmla="*/ 21 h 205"/>
                    <a:gd name="T18" fmla="*/ 30 w 87"/>
                    <a:gd name="T19" fmla="*/ 0 h 205"/>
                    <a:gd name="T20" fmla="*/ 8 w 87"/>
                    <a:gd name="T21" fmla="*/ 20 h 205"/>
                    <a:gd name="T22" fmla="*/ 2 w 87"/>
                    <a:gd name="T23" fmla="*/ 41 h 205"/>
                    <a:gd name="T24" fmla="*/ 3 w 87"/>
                    <a:gd name="T25" fmla="*/ 68 h 205"/>
                    <a:gd name="T26" fmla="*/ 14 w 87"/>
                    <a:gd name="T27" fmla="*/ 91 h 205"/>
                    <a:gd name="T28" fmla="*/ 25 w 87"/>
                    <a:gd name="T29" fmla="*/ 129 h 205"/>
                    <a:gd name="T30" fmla="*/ 31 w 87"/>
                    <a:gd name="T31" fmla="*/ 151 h 205"/>
                    <a:gd name="T32" fmla="*/ 42 w 87"/>
                    <a:gd name="T33" fmla="*/ 176 h 205"/>
                    <a:gd name="T34" fmla="*/ 66 w 87"/>
                    <a:gd name="T35" fmla="*/ 196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205"/>
                    <a:gd name="T56" fmla="*/ 87 w 87"/>
                    <a:gd name="T57" fmla="*/ 205 h 2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205">
                      <a:moveTo>
                        <a:pt x="87" y="205"/>
                      </a:moveTo>
                      <a:lnTo>
                        <a:pt x="64" y="197"/>
                      </a:lnTo>
                      <a:lnTo>
                        <a:pt x="42" y="174"/>
                      </a:lnTo>
                      <a:lnTo>
                        <a:pt x="32" y="158"/>
                      </a:lnTo>
                      <a:lnTo>
                        <a:pt x="22" y="120"/>
                      </a:lnTo>
                      <a:lnTo>
                        <a:pt x="16" y="95"/>
                      </a:lnTo>
                      <a:lnTo>
                        <a:pt x="4" y="69"/>
                      </a:lnTo>
                      <a:lnTo>
                        <a:pt x="0" y="40"/>
                      </a:lnTo>
                      <a:lnTo>
                        <a:pt x="8" y="21"/>
                      </a:lnTo>
                      <a:lnTo>
                        <a:pt x="30" y="0"/>
                      </a:lnTo>
                      <a:lnTo>
                        <a:pt x="8" y="20"/>
                      </a:lnTo>
                      <a:lnTo>
                        <a:pt x="2" y="41"/>
                      </a:lnTo>
                      <a:lnTo>
                        <a:pt x="3" y="68"/>
                      </a:lnTo>
                      <a:lnTo>
                        <a:pt x="14" y="91"/>
                      </a:lnTo>
                      <a:lnTo>
                        <a:pt x="25" y="129"/>
                      </a:lnTo>
                      <a:lnTo>
                        <a:pt x="31" y="151"/>
                      </a:lnTo>
                      <a:lnTo>
                        <a:pt x="42" y="176"/>
                      </a:lnTo>
                      <a:lnTo>
                        <a:pt x="66" y="196"/>
                      </a:lnTo>
                    </a:path>
                  </a:pathLst>
                </a:custGeom>
                <a:noFill/>
                <a:ln w="11113">
                  <a:solidFill>
                    <a:srgbClr val="000000"/>
                  </a:solidFill>
                  <a:round/>
                </a:ln>
              </p:spPr>
              <p:txBody>
                <a:bodyPr/>
                <a:lstStyle/>
                <a:p>
                  <a:endParaRPr lang="zh-CN" altLang="en-US" u="none"/>
                </a:p>
              </p:txBody>
            </p:sp>
            <p:sp>
              <p:nvSpPr>
                <p:cNvPr id="13" name="Freeform 55"/>
                <p:cNvSpPr/>
                <p:nvPr/>
              </p:nvSpPr>
              <p:spPr bwMode="auto">
                <a:xfrm>
                  <a:off x="751" y="3058"/>
                  <a:ext cx="85" cy="205"/>
                </a:xfrm>
                <a:custGeom>
                  <a:avLst/>
                  <a:gdLst>
                    <a:gd name="T0" fmla="*/ 85 w 85"/>
                    <a:gd name="T1" fmla="*/ 205 h 205"/>
                    <a:gd name="T2" fmla="*/ 53 w 85"/>
                    <a:gd name="T3" fmla="*/ 178 h 205"/>
                    <a:gd name="T4" fmla="*/ 39 w 85"/>
                    <a:gd name="T5" fmla="*/ 155 h 205"/>
                    <a:gd name="T6" fmla="*/ 33 w 85"/>
                    <a:gd name="T7" fmla="*/ 133 h 205"/>
                    <a:gd name="T8" fmla="*/ 20 w 85"/>
                    <a:gd name="T9" fmla="*/ 93 h 205"/>
                    <a:gd name="T10" fmla="*/ 12 w 85"/>
                    <a:gd name="T11" fmla="*/ 67 h 205"/>
                    <a:gd name="T12" fmla="*/ 7 w 85"/>
                    <a:gd name="T13" fmla="*/ 47 h 205"/>
                    <a:gd name="T14" fmla="*/ 14 w 85"/>
                    <a:gd name="T15" fmla="*/ 24 h 205"/>
                    <a:gd name="T16" fmla="*/ 28 w 85"/>
                    <a:gd name="T17" fmla="*/ 0 h 205"/>
                    <a:gd name="T18" fmla="*/ 6 w 85"/>
                    <a:gd name="T19" fmla="*/ 20 h 205"/>
                    <a:gd name="T20" fmla="*/ 0 w 85"/>
                    <a:gd name="T21" fmla="*/ 41 h 205"/>
                    <a:gd name="T22" fmla="*/ 1 w 85"/>
                    <a:gd name="T23" fmla="*/ 68 h 205"/>
                    <a:gd name="T24" fmla="*/ 12 w 85"/>
                    <a:gd name="T25" fmla="*/ 91 h 205"/>
                    <a:gd name="T26" fmla="*/ 23 w 85"/>
                    <a:gd name="T27" fmla="*/ 129 h 205"/>
                    <a:gd name="T28" fmla="*/ 29 w 85"/>
                    <a:gd name="T29" fmla="*/ 151 h 205"/>
                    <a:gd name="T30" fmla="*/ 40 w 85"/>
                    <a:gd name="T31" fmla="*/ 176 h 205"/>
                    <a:gd name="T32" fmla="*/ 64 w 85"/>
                    <a:gd name="T33" fmla="*/ 196 h 205"/>
                    <a:gd name="T34" fmla="*/ 85 w 85"/>
                    <a:gd name="T35" fmla="*/ 205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205"/>
                    <a:gd name="T56" fmla="*/ 85 w 85"/>
                    <a:gd name="T57" fmla="*/ 205 h 2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205">
                      <a:moveTo>
                        <a:pt x="85" y="205"/>
                      </a:moveTo>
                      <a:lnTo>
                        <a:pt x="53" y="178"/>
                      </a:lnTo>
                      <a:lnTo>
                        <a:pt x="39" y="155"/>
                      </a:lnTo>
                      <a:lnTo>
                        <a:pt x="33" y="133"/>
                      </a:lnTo>
                      <a:lnTo>
                        <a:pt x="20" y="93"/>
                      </a:lnTo>
                      <a:lnTo>
                        <a:pt x="12" y="67"/>
                      </a:lnTo>
                      <a:lnTo>
                        <a:pt x="7" y="47"/>
                      </a:lnTo>
                      <a:lnTo>
                        <a:pt x="14" y="24"/>
                      </a:lnTo>
                      <a:lnTo>
                        <a:pt x="28" y="0"/>
                      </a:lnTo>
                      <a:lnTo>
                        <a:pt x="6" y="20"/>
                      </a:lnTo>
                      <a:lnTo>
                        <a:pt x="0" y="41"/>
                      </a:lnTo>
                      <a:lnTo>
                        <a:pt x="1" y="68"/>
                      </a:lnTo>
                      <a:lnTo>
                        <a:pt x="12" y="91"/>
                      </a:lnTo>
                      <a:lnTo>
                        <a:pt x="23" y="129"/>
                      </a:lnTo>
                      <a:lnTo>
                        <a:pt x="29" y="151"/>
                      </a:lnTo>
                      <a:lnTo>
                        <a:pt x="40" y="176"/>
                      </a:lnTo>
                      <a:lnTo>
                        <a:pt x="64" y="196"/>
                      </a:lnTo>
                      <a:lnTo>
                        <a:pt x="85" y="205"/>
                      </a:lnTo>
                      <a:close/>
                    </a:path>
                  </a:pathLst>
                </a:custGeom>
                <a:solidFill>
                  <a:srgbClr val="E040A0"/>
                </a:solidFill>
                <a:ln w="11113">
                  <a:solidFill>
                    <a:srgbClr val="E040A0"/>
                  </a:solidFill>
                  <a:round/>
                </a:ln>
              </p:spPr>
              <p:txBody>
                <a:bodyPr/>
                <a:lstStyle/>
                <a:p>
                  <a:endParaRPr lang="zh-CN" altLang="en-US" u="none"/>
                </a:p>
              </p:txBody>
            </p:sp>
            <p:grpSp>
              <p:nvGrpSpPr>
                <p:cNvPr id="14" name="Group 56"/>
                <p:cNvGrpSpPr/>
                <p:nvPr/>
              </p:nvGrpSpPr>
              <p:grpSpPr bwMode="auto">
                <a:xfrm>
                  <a:off x="895" y="3231"/>
                  <a:ext cx="936" cy="338"/>
                  <a:chOff x="895" y="3231"/>
                  <a:chExt cx="936" cy="338"/>
                </a:xfrm>
              </p:grpSpPr>
              <p:sp>
                <p:nvSpPr>
                  <p:cNvPr id="18" name="Freeform 57"/>
                  <p:cNvSpPr/>
                  <p:nvPr/>
                </p:nvSpPr>
                <p:spPr bwMode="auto">
                  <a:xfrm>
                    <a:off x="895" y="3231"/>
                    <a:ext cx="931" cy="338"/>
                  </a:xfrm>
                  <a:custGeom>
                    <a:avLst/>
                    <a:gdLst>
                      <a:gd name="T0" fmla="*/ 224 w 931"/>
                      <a:gd name="T1" fmla="*/ 0 h 338"/>
                      <a:gd name="T2" fmla="*/ 239 w 931"/>
                      <a:gd name="T3" fmla="*/ 36 h 338"/>
                      <a:gd name="T4" fmla="*/ 274 w 931"/>
                      <a:gd name="T5" fmla="*/ 82 h 338"/>
                      <a:gd name="T6" fmla="*/ 333 w 931"/>
                      <a:gd name="T7" fmla="*/ 115 h 338"/>
                      <a:gd name="T8" fmla="*/ 415 w 931"/>
                      <a:gd name="T9" fmla="*/ 138 h 338"/>
                      <a:gd name="T10" fmla="*/ 510 w 931"/>
                      <a:gd name="T11" fmla="*/ 159 h 338"/>
                      <a:gd name="T12" fmla="*/ 587 w 931"/>
                      <a:gd name="T13" fmla="*/ 162 h 338"/>
                      <a:gd name="T14" fmla="*/ 666 w 931"/>
                      <a:gd name="T15" fmla="*/ 159 h 338"/>
                      <a:gd name="T16" fmla="*/ 681 w 931"/>
                      <a:gd name="T17" fmla="*/ 150 h 338"/>
                      <a:gd name="T18" fmla="*/ 703 w 931"/>
                      <a:gd name="T19" fmla="*/ 124 h 338"/>
                      <a:gd name="T20" fmla="*/ 722 w 931"/>
                      <a:gd name="T21" fmla="*/ 104 h 338"/>
                      <a:gd name="T22" fmla="*/ 748 w 931"/>
                      <a:gd name="T23" fmla="*/ 87 h 338"/>
                      <a:gd name="T24" fmla="*/ 756 w 931"/>
                      <a:gd name="T25" fmla="*/ 67 h 338"/>
                      <a:gd name="T26" fmla="*/ 769 w 931"/>
                      <a:gd name="T27" fmla="*/ 50 h 338"/>
                      <a:gd name="T28" fmla="*/ 787 w 931"/>
                      <a:gd name="T29" fmla="*/ 41 h 338"/>
                      <a:gd name="T30" fmla="*/ 809 w 931"/>
                      <a:gd name="T31" fmla="*/ 33 h 338"/>
                      <a:gd name="T32" fmla="*/ 842 w 931"/>
                      <a:gd name="T33" fmla="*/ 30 h 338"/>
                      <a:gd name="T34" fmla="*/ 876 w 931"/>
                      <a:gd name="T35" fmla="*/ 38 h 338"/>
                      <a:gd name="T36" fmla="*/ 906 w 931"/>
                      <a:gd name="T37" fmla="*/ 52 h 338"/>
                      <a:gd name="T38" fmla="*/ 922 w 931"/>
                      <a:gd name="T39" fmla="*/ 70 h 338"/>
                      <a:gd name="T40" fmla="*/ 929 w 931"/>
                      <a:gd name="T41" fmla="*/ 94 h 338"/>
                      <a:gd name="T42" fmla="*/ 917 w 931"/>
                      <a:gd name="T43" fmla="*/ 142 h 338"/>
                      <a:gd name="T44" fmla="*/ 928 w 931"/>
                      <a:gd name="T45" fmla="*/ 160 h 338"/>
                      <a:gd name="T46" fmla="*/ 931 w 931"/>
                      <a:gd name="T47" fmla="*/ 182 h 338"/>
                      <a:gd name="T48" fmla="*/ 924 w 931"/>
                      <a:gd name="T49" fmla="*/ 199 h 338"/>
                      <a:gd name="T50" fmla="*/ 907 w 931"/>
                      <a:gd name="T51" fmla="*/ 218 h 338"/>
                      <a:gd name="T52" fmla="*/ 896 w 931"/>
                      <a:gd name="T53" fmla="*/ 232 h 338"/>
                      <a:gd name="T54" fmla="*/ 905 w 931"/>
                      <a:gd name="T55" fmla="*/ 251 h 338"/>
                      <a:gd name="T56" fmla="*/ 902 w 931"/>
                      <a:gd name="T57" fmla="*/ 272 h 338"/>
                      <a:gd name="T58" fmla="*/ 892 w 931"/>
                      <a:gd name="T59" fmla="*/ 287 h 338"/>
                      <a:gd name="T60" fmla="*/ 883 w 931"/>
                      <a:gd name="T61" fmla="*/ 301 h 338"/>
                      <a:gd name="T62" fmla="*/ 877 w 931"/>
                      <a:gd name="T63" fmla="*/ 325 h 338"/>
                      <a:gd name="T64" fmla="*/ 867 w 931"/>
                      <a:gd name="T65" fmla="*/ 335 h 338"/>
                      <a:gd name="T66" fmla="*/ 840 w 931"/>
                      <a:gd name="T67" fmla="*/ 338 h 338"/>
                      <a:gd name="T68" fmla="*/ 800 w 931"/>
                      <a:gd name="T69" fmla="*/ 337 h 338"/>
                      <a:gd name="T70" fmla="*/ 764 w 931"/>
                      <a:gd name="T71" fmla="*/ 329 h 338"/>
                      <a:gd name="T72" fmla="*/ 722 w 931"/>
                      <a:gd name="T73" fmla="*/ 317 h 338"/>
                      <a:gd name="T74" fmla="*/ 694 w 931"/>
                      <a:gd name="T75" fmla="*/ 303 h 338"/>
                      <a:gd name="T76" fmla="*/ 675 w 931"/>
                      <a:gd name="T77" fmla="*/ 291 h 338"/>
                      <a:gd name="T78" fmla="*/ 607 w 931"/>
                      <a:gd name="T79" fmla="*/ 300 h 338"/>
                      <a:gd name="T80" fmla="*/ 516 w 931"/>
                      <a:gd name="T81" fmla="*/ 312 h 338"/>
                      <a:gd name="T82" fmla="*/ 448 w 931"/>
                      <a:gd name="T83" fmla="*/ 317 h 338"/>
                      <a:gd name="T84" fmla="*/ 379 w 931"/>
                      <a:gd name="T85" fmla="*/ 317 h 338"/>
                      <a:gd name="T86" fmla="*/ 289 w 931"/>
                      <a:gd name="T87" fmla="*/ 315 h 338"/>
                      <a:gd name="T88" fmla="*/ 235 w 931"/>
                      <a:gd name="T89" fmla="*/ 306 h 338"/>
                      <a:gd name="T90" fmla="*/ 141 w 931"/>
                      <a:gd name="T91" fmla="*/ 270 h 338"/>
                      <a:gd name="T92" fmla="*/ 82 w 931"/>
                      <a:gd name="T93" fmla="*/ 238 h 338"/>
                      <a:gd name="T94" fmla="*/ 47 w 931"/>
                      <a:gd name="T95" fmla="*/ 189 h 338"/>
                      <a:gd name="T96" fmla="*/ 23 w 931"/>
                      <a:gd name="T97" fmla="*/ 169 h 338"/>
                      <a:gd name="T98" fmla="*/ 0 w 931"/>
                      <a:gd name="T99" fmla="*/ 119 h 338"/>
                      <a:gd name="T100" fmla="*/ 42 w 931"/>
                      <a:gd name="T101" fmla="*/ 90 h 338"/>
                      <a:gd name="T102" fmla="*/ 99 w 931"/>
                      <a:gd name="T103" fmla="*/ 80 h 338"/>
                      <a:gd name="T104" fmla="*/ 163 w 931"/>
                      <a:gd name="T105" fmla="*/ 24 h 338"/>
                      <a:gd name="T106" fmla="*/ 200 w 931"/>
                      <a:gd name="T107" fmla="*/ 14 h 338"/>
                      <a:gd name="T108" fmla="*/ 224 w 931"/>
                      <a:gd name="T109" fmla="*/ 0 h 3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31"/>
                      <a:gd name="T166" fmla="*/ 0 h 338"/>
                      <a:gd name="T167" fmla="*/ 931 w 931"/>
                      <a:gd name="T168" fmla="*/ 338 h 3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31" h="338">
                        <a:moveTo>
                          <a:pt x="224" y="0"/>
                        </a:moveTo>
                        <a:lnTo>
                          <a:pt x="239" y="36"/>
                        </a:lnTo>
                        <a:lnTo>
                          <a:pt x="274" y="82"/>
                        </a:lnTo>
                        <a:lnTo>
                          <a:pt x="333" y="115"/>
                        </a:lnTo>
                        <a:lnTo>
                          <a:pt x="415" y="138"/>
                        </a:lnTo>
                        <a:lnTo>
                          <a:pt x="510" y="159"/>
                        </a:lnTo>
                        <a:lnTo>
                          <a:pt x="587" y="162"/>
                        </a:lnTo>
                        <a:lnTo>
                          <a:pt x="666" y="159"/>
                        </a:lnTo>
                        <a:lnTo>
                          <a:pt x="681" y="150"/>
                        </a:lnTo>
                        <a:lnTo>
                          <a:pt x="703" y="124"/>
                        </a:lnTo>
                        <a:lnTo>
                          <a:pt x="722" y="104"/>
                        </a:lnTo>
                        <a:lnTo>
                          <a:pt x="748" y="87"/>
                        </a:lnTo>
                        <a:lnTo>
                          <a:pt x="756" y="67"/>
                        </a:lnTo>
                        <a:lnTo>
                          <a:pt x="769" y="50"/>
                        </a:lnTo>
                        <a:lnTo>
                          <a:pt x="787" y="41"/>
                        </a:lnTo>
                        <a:lnTo>
                          <a:pt x="809" y="33"/>
                        </a:lnTo>
                        <a:lnTo>
                          <a:pt x="842" y="30"/>
                        </a:lnTo>
                        <a:lnTo>
                          <a:pt x="876" y="38"/>
                        </a:lnTo>
                        <a:lnTo>
                          <a:pt x="906" y="52"/>
                        </a:lnTo>
                        <a:lnTo>
                          <a:pt x="922" y="70"/>
                        </a:lnTo>
                        <a:lnTo>
                          <a:pt x="929" y="94"/>
                        </a:lnTo>
                        <a:lnTo>
                          <a:pt x="917" y="142"/>
                        </a:lnTo>
                        <a:lnTo>
                          <a:pt x="928" y="160"/>
                        </a:lnTo>
                        <a:lnTo>
                          <a:pt x="931" y="182"/>
                        </a:lnTo>
                        <a:lnTo>
                          <a:pt x="924" y="199"/>
                        </a:lnTo>
                        <a:lnTo>
                          <a:pt x="907" y="218"/>
                        </a:lnTo>
                        <a:lnTo>
                          <a:pt x="896" y="232"/>
                        </a:lnTo>
                        <a:lnTo>
                          <a:pt x="905" y="251"/>
                        </a:lnTo>
                        <a:lnTo>
                          <a:pt x="902" y="272"/>
                        </a:lnTo>
                        <a:lnTo>
                          <a:pt x="892" y="287"/>
                        </a:lnTo>
                        <a:lnTo>
                          <a:pt x="883" y="301"/>
                        </a:lnTo>
                        <a:lnTo>
                          <a:pt x="877" y="325"/>
                        </a:lnTo>
                        <a:lnTo>
                          <a:pt x="867" y="335"/>
                        </a:lnTo>
                        <a:lnTo>
                          <a:pt x="840" y="338"/>
                        </a:lnTo>
                        <a:lnTo>
                          <a:pt x="800" y="337"/>
                        </a:lnTo>
                        <a:lnTo>
                          <a:pt x="764" y="329"/>
                        </a:lnTo>
                        <a:lnTo>
                          <a:pt x="722" y="317"/>
                        </a:lnTo>
                        <a:lnTo>
                          <a:pt x="694" y="303"/>
                        </a:lnTo>
                        <a:lnTo>
                          <a:pt x="675" y="291"/>
                        </a:lnTo>
                        <a:lnTo>
                          <a:pt x="607" y="300"/>
                        </a:lnTo>
                        <a:lnTo>
                          <a:pt x="516" y="312"/>
                        </a:lnTo>
                        <a:lnTo>
                          <a:pt x="448" y="317"/>
                        </a:lnTo>
                        <a:lnTo>
                          <a:pt x="379" y="317"/>
                        </a:lnTo>
                        <a:lnTo>
                          <a:pt x="289" y="315"/>
                        </a:lnTo>
                        <a:lnTo>
                          <a:pt x="235" y="306"/>
                        </a:lnTo>
                        <a:lnTo>
                          <a:pt x="141" y="270"/>
                        </a:lnTo>
                        <a:lnTo>
                          <a:pt x="82" y="238"/>
                        </a:lnTo>
                        <a:lnTo>
                          <a:pt x="47" y="189"/>
                        </a:lnTo>
                        <a:lnTo>
                          <a:pt x="23" y="169"/>
                        </a:lnTo>
                        <a:lnTo>
                          <a:pt x="0" y="119"/>
                        </a:lnTo>
                        <a:lnTo>
                          <a:pt x="42" y="90"/>
                        </a:lnTo>
                        <a:lnTo>
                          <a:pt x="99" y="80"/>
                        </a:lnTo>
                        <a:lnTo>
                          <a:pt x="163" y="24"/>
                        </a:lnTo>
                        <a:lnTo>
                          <a:pt x="200" y="14"/>
                        </a:lnTo>
                        <a:lnTo>
                          <a:pt x="224" y="0"/>
                        </a:lnTo>
                        <a:close/>
                      </a:path>
                    </a:pathLst>
                  </a:custGeom>
                  <a:solidFill>
                    <a:srgbClr val="E0A080"/>
                  </a:solidFill>
                  <a:ln w="11113">
                    <a:solidFill>
                      <a:srgbClr val="000000"/>
                    </a:solidFill>
                    <a:round/>
                  </a:ln>
                </p:spPr>
                <p:txBody>
                  <a:bodyPr/>
                  <a:lstStyle/>
                  <a:p>
                    <a:endParaRPr lang="zh-CN" altLang="en-US" u="none"/>
                  </a:p>
                </p:txBody>
              </p:sp>
              <p:sp>
                <p:nvSpPr>
                  <p:cNvPr id="19" name="Freeform 58"/>
                  <p:cNvSpPr/>
                  <p:nvPr/>
                </p:nvSpPr>
                <p:spPr bwMode="auto">
                  <a:xfrm>
                    <a:off x="1695" y="3296"/>
                    <a:ext cx="21" cy="78"/>
                  </a:xfrm>
                  <a:custGeom>
                    <a:avLst/>
                    <a:gdLst>
                      <a:gd name="T0" fmla="*/ 21 w 21"/>
                      <a:gd name="T1" fmla="*/ 0 h 78"/>
                      <a:gd name="T2" fmla="*/ 11 w 21"/>
                      <a:gd name="T3" fmla="*/ 3 h 78"/>
                      <a:gd name="T4" fmla="*/ 4 w 21"/>
                      <a:gd name="T5" fmla="*/ 14 h 78"/>
                      <a:gd name="T6" fmla="*/ 0 w 21"/>
                      <a:gd name="T7" fmla="*/ 25 h 78"/>
                      <a:gd name="T8" fmla="*/ 0 w 21"/>
                      <a:gd name="T9" fmla="*/ 35 h 78"/>
                      <a:gd name="T10" fmla="*/ 5 w 21"/>
                      <a:gd name="T11" fmla="*/ 57 h 78"/>
                      <a:gd name="T12" fmla="*/ 4 w 21"/>
                      <a:gd name="T13" fmla="*/ 78 h 78"/>
                      <a:gd name="T14" fmla="*/ 0 60000 65536"/>
                      <a:gd name="T15" fmla="*/ 0 60000 65536"/>
                      <a:gd name="T16" fmla="*/ 0 60000 65536"/>
                      <a:gd name="T17" fmla="*/ 0 60000 65536"/>
                      <a:gd name="T18" fmla="*/ 0 60000 65536"/>
                      <a:gd name="T19" fmla="*/ 0 60000 65536"/>
                      <a:gd name="T20" fmla="*/ 0 60000 65536"/>
                      <a:gd name="T21" fmla="*/ 0 w 21"/>
                      <a:gd name="T22" fmla="*/ 0 h 78"/>
                      <a:gd name="T23" fmla="*/ 21 w 21"/>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78">
                        <a:moveTo>
                          <a:pt x="21" y="0"/>
                        </a:moveTo>
                        <a:lnTo>
                          <a:pt x="11" y="3"/>
                        </a:lnTo>
                        <a:lnTo>
                          <a:pt x="4" y="14"/>
                        </a:lnTo>
                        <a:lnTo>
                          <a:pt x="0" y="25"/>
                        </a:lnTo>
                        <a:lnTo>
                          <a:pt x="0" y="35"/>
                        </a:lnTo>
                        <a:lnTo>
                          <a:pt x="5" y="57"/>
                        </a:lnTo>
                        <a:lnTo>
                          <a:pt x="4" y="78"/>
                        </a:lnTo>
                      </a:path>
                    </a:pathLst>
                  </a:custGeom>
                  <a:noFill/>
                  <a:ln w="11113">
                    <a:solidFill>
                      <a:srgbClr val="000000"/>
                    </a:solidFill>
                    <a:round/>
                  </a:ln>
                </p:spPr>
                <p:txBody>
                  <a:bodyPr/>
                  <a:lstStyle/>
                  <a:p>
                    <a:endParaRPr lang="zh-CN" altLang="en-US" u="none"/>
                  </a:p>
                </p:txBody>
              </p:sp>
              <p:sp>
                <p:nvSpPr>
                  <p:cNvPr id="20" name="Freeform 59"/>
                  <p:cNvSpPr/>
                  <p:nvPr/>
                </p:nvSpPr>
                <p:spPr bwMode="auto">
                  <a:xfrm>
                    <a:off x="1793" y="3396"/>
                    <a:ext cx="38" cy="11"/>
                  </a:xfrm>
                  <a:custGeom>
                    <a:avLst/>
                    <a:gdLst>
                      <a:gd name="T0" fmla="*/ 38 w 38"/>
                      <a:gd name="T1" fmla="*/ 5 h 11"/>
                      <a:gd name="T2" fmla="*/ 25 w 38"/>
                      <a:gd name="T3" fmla="*/ 11 h 11"/>
                      <a:gd name="T4" fmla="*/ 9 w 38"/>
                      <a:gd name="T5" fmla="*/ 8 h 11"/>
                      <a:gd name="T6" fmla="*/ 0 w 38"/>
                      <a:gd name="T7" fmla="*/ 0 h 11"/>
                      <a:gd name="T8" fmla="*/ 0 60000 65536"/>
                      <a:gd name="T9" fmla="*/ 0 60000 65536"/>
                      <a:gd name="T10" fmla="*/ 0 60000 65536"/>
                      <a:gd name="T11" fmla="*/ 0 60000 65536"/>
                      <a:gd name="T12" fmla="*/ 0 w 38"/>
                      <a:gd name="T13" fmla="*/ 0 h 11"/>
                      <a:gd name="T14" fmla="*/ 38 w 38"/>
                      <a:gd name="T15" fmla="*/ 11 h 11"/>
                    </a:gdLst>
                    <a:ahLst/>
                    <a:cxnLst>
                      <a:cxn ang="T8">
                        <a:pos x="T0" y="T1"/>
                      </a:cxn>
                      <a:cxn ang="T9">
                        <a:pos x="T2" y="T3"/>
                      </a:cxn>
                      <a:cxn ang="T10">
                        <a:pos x="T4" y="T5"/>
                      </a:cxn>
                      <a:cxn ang="T11">
                        <a:pos x="T6" y="T7"/>
                      </a:cxn>
                    </a:cxnLst>
                    <a:rect l="T12" t="T13" r="T14" b="T15"/>
                    <a:pathLst>
                      <a:path w="38" h="11">
                        <a:moveTo>
                          <a:pt x="38" y="5"/>
                        </a:moveTo>
                        <a:lnTo>
                          <a:pt x="25" y="11"/>
                        </a:lnTo>
                        <a:lnTo>
                          <a:pt x="9" y="8"/>
                        </a:lnTo>
                        <a:lnTo>
                          <a:pt x="0" y="0"/>
                        </a:lnTo>
                      </a:path>
                    </a:pathLst>
                  </a:custGeom>
                  <a:noFill/>
                  <a:ln w="11113">
                    <a:solidFill>
                      <a:srgbClr val="000000"/>
                    </a:solidFill>
                    <a:round/>
                  </a:ln>
                </p:spPr>
                <p:txBody>
                  <a:bodyPr/>
                  <a:lstStyle/>
                  <a:p>
                    <a:endParaRPr lang="zh-CN" altLang="en-US" u="none"/>
                  </a:p>
                </p:txBody>
              </p:sp>
              <p:sp>
                <p:nvSpPr>
                  <p:cNvPr id="21" name="Freeform 60"/>
                  <p:cNvSpPr/>
                  <p:nvPr/>
                </p:nvSpPr>
                <p:spPr bwMode="auto">
                  <a:xfrm>
                    <a:off x="1773" y="3485"/>
                    <a:ext cx="42" cy="13"/>
                  </a:xfrm>
                  <a:custGeom>
                    <a:avLst/>
                    <a:gdLst>
                      <a:gd name="T0" fmla="*/ 42 w 42"/>
                      <a:gd name="T1" fmla="*/ 0 h 13"/>
                      <a:gd name="T2" fmla="*/ 37 w 42"/>
                      <a:gd name="T3" fmla="*/ 10 h 13"/>
                      <a:gd name="T4" fmla="*/ 24 w 42"/>
                      <a:gd name="T5" fmla="*/ 13 h 13"/>
                      <a:gd name="T6" fmla="*/ 12 w 42"/>
                      <a:gd name="T7" fmla="*/ 9 h 13"/>
                      <a:gd name="T8" fmla="*/ 0 w 42"/>
                      <a:gd name="T9" fmla="*/ 2 h 13"/>
                      <a:gd name="T10" fmla="*/ 0 60000 65536"/>
                      <a:gd name="T11" fmla="*/ 0 60000 65536"/>
                      <a:gd name="T12" fmla="*/ 0 60000 65536"/>
                      <a:gd name="T13" fmla="*/ 0 60000 65536"/>
                      <a:gd name="T14" fmla="*/ 0 60000 65536"/>
                      <a:gd name="T15" fmla="*/ 0 w 42"/>
                      <a:gd name="T16" fmla="*/ 0 h 13"/>
                      <a:gd name="T17" fmla="*/ 42 w 42"/>
                      <a:gd name="T18" fmla="*/ 13 h 13"/>
                    </a:gdLst>
                    <a:ahLst/>
                    <a:cxnLst>
                      <a:cxn ang="T10">
                        <a:pos x="T0" y="T1"/>
                      </a:cxn>
                      <a:cxn ang="T11">
                        <a:pos x="T2" y="T3"/>
                      </a:cxn>
                      <a:cxn ang="T12">
                        <a:pos x="T4" y="T5"/>
                      </a:cxn>
                      <a:cxn ang="T13">
                        <a:pos x="T6" y="T7"/>
                      </a:cxn>
                      <a:cxn ang="T14">
                        <a:pos x="T8" y="T9"/>
                      </a:cxn>
                    </a:cxnLst>
                    <a:rect l="T15" t="T16" r="T17" b="T18"/>
                    <a:pathLst>
                      <a:path w="42" h="13">
                        <a:moveTo>
                          <a:pt x="42" y="0"/>
                        </a:moveTo>
                        <a:lnTo>
                          <a:pt x="37" y="10"/>
                        </a:lnTo>
                        <a:lnTo>
                          <a:pt x="24" y="13"/>
                        </a:lnTo>
                        <a:lnTo>
                          <a:pt x="12" y="9"/>
                        </a:lnTo>
                        <a:lnTo>
                          <a:pt x="0" y="2"/>
                        </a:lnTo>
                      </a:path>
                    </a:pathLst>
                  </a:custGeom>
                  <a:noFill/>
                  <a:ln w="11113">
                    <a:solidFill>
                      <a:srgbClr val="000000"/>
                    </a:solidFill>
                    <a:round/>
                  </a:ln>
                </p:spPr>
                <p:txBody>
                  <a:bodyPr/>
                  <a:lstStyle/>
                  <a:p>
                    <a:endParaRPr lang="zh-CN" altLang="en-US" u="none"/>
                  </a:p>
                </p:txBody>
              </p:sp>
              <p:sp>
                <p:nvSpPr>
                  <p:cNvPr id="22" name="Freeform 61"/>
                  <p:cNvSpPr/>
                  <p:nvPr/>
                </p:nvSpPr>
                <p:spPr bwMode="auto">
                  <a:xfrm>
                    <a:off x="1529" y="3421"/>
                    <a:ext cx="53" cy="101"/>
                  </a:xfrm>
                  <a:custGeom>
                    <a:avLst/>
                    <a:gdLst>
                      <a:gd name="T0" fmla="*/ 0 w 53"/>
                      <a:gd name="T1" fmla="*/ 0 h 101"/>
                      <a:gd name="T2" fmla="*/ 17 w 53"/>
                      <a:gd name="T3" fmla="*/ 14 h 101"/>
                      <a:gd name="T4" fmla="*/ 36 w 53"/>
                      <a:gd name="T5" fmla="*/ 36 h 101"/>
                      <a:gd name="T6" fmla="*/ 45 w 53"/>
                      <a:gd name="T7" fmla="*/ 62 h 101"/>
                      <a:gd name="T8" fmla="*/ 53 w 53"/>
                      <a:gd name="T9" fmla="*/ 78 h 101"/>
                      <a:gd name="T10" fmla="*/ 45 w 53"/>
                      <a:gd name="T11" fmla="*/ 101 h 101"/>
                      <a:gd name="T12" fmla="*/ 0 60000 65536"/>
                      <a:gd name="T13" fmla="*/ 0 60000 65536"/>
                      <a:gd name="T14" fmla="*/ 0 60000 65536"/>
                      <a:gd name="T15" fmla="*/ 0 60000 65536"/>
                      <a:gd name="T16" fmla="*/ 0 60000 65536"/>
                      <a:gd name="T17" fmla="*/ 0 60000 65536"/>
                      <a:gd name="T18" fmla="*/ 0 w 53"/>
                      <a:gd name="T19" fmla="*/ 0 h 101"/>
                      <a:gd name="T20" fmla="*/ 53 w 53"/>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3" h="101">
                        <a:moveTo>
                          <a:pt x="0" y="0"/>
                        </a:moveTo>
                        <a:lnTo>
                          <a:pt x="17" y="14"/>
                        </a:lnTo>
                        <a:lnTo>
                          <a:pt x="36" y="36"/>
                        </a:lnTo>
                        <a:lnTo>
                          <a:pt x="45" y="62"/>
                        </a:lnTo>
                        <a:lnTo>
                          <a:pt x="53" y="78"/>
                        </a:lnTo>
                        <a:lnTo>
                          <a:pt x="45" y="101"/>
                        </a:lnTo>
                      </a:path>
                    </a:pathLst>
                  </a:custGeom>
                  <a:noFill/>
                  <a:ln w="11113">
                    <a:solidFill>
                      <a:srgbClr val="000000"/>
                    </a:solidFill>
                    <a:round/>
                  </a:ln>
                </p:spPr>
                <p:txBody>
                  <a:bodyPr/>
                  <a:lstStyle/>
                  <a:p>
                    <a:endParaRPr lang="zh-CN" altLang="en-US" u="none"/>
                  </a:p>
                </p:txBody>
              </p:sp>
              <p:sp>
                <p:nvSpPr>
                  <p:cNvPr id="23" name="Freeform 62"/>
                  <p:cNvSpPr/>
                  <p:nvPr/>
                </p:nvSpPr>
                <p:spPr bwMode="auto">
                  <a:xfrm>
                    <a:off x="1700" y="3360"/>
                    <a:ext cx="54" cy="27"/>
                  </a:xfrm>
                  <a:custGeom>
                    <a:avLst/>
                    <a:gdLst>
                      <a:gd name="T0" fmla="*/ 0 w 54"/>
                      <a:gd name="T1" fmla="*/ 27 h 27"/>
                      <a:gd name="T2" fmla="*/ 10 w 54"/>
                      <a:gd name="T3" fmla="*/ 14 h 27"/>
                      <a:gd name="T4" fmla="*/ 22 w 54"/>
                      <a:gd name="T5" fmla="*/ 5 h 27"/>
                      <a:gd name="T6" fmla="*/ 35 w 54"/>
                      <a:gd name="T7" fmla="*/ 0 h 27"/>
                      <a:gd name="T8" fmla="*/ 54 w 54"/>
                      <a:gd name="T9" fmla="*/ 2 h 27"/>
                      <a:gd name="T10" fmla="*/ 0 60000 65536"/>
                      <a:gd name="T11" fmla="*/ 0 60000 65536"/>
                      <a:gd name="T12" fmla="*/ 0 60000 65536"/>
                      <a:gd name="T13" fmla="*/ 0 60000 65536"/>
                      <a:gd name="T14" fmla="*/ 0 60000 65536"/>
                      <a:gd name="T15" fmla="*/ 0 w 54"/>
                      <a:gd name="T16" fmla="*/ 0 h 27"/>
                      <a:gd name="T17" fmla="*/ 54 w 54"/>
                      <a:gd name="T18" fmla="*/ 27 h 27"/>
                    </a:gdLst>
                    <a:ahLst/>
                    <a:cxnLst>
                      <a:cxn ang="T10">
                        <a:pos x="T0" y="T1"/>
                      </a:cxn>
                      <a:cxn ang="T11">
                        <a:pos x="T2" y="T3"/>
                      </a:cxn>
                      <a:cxn ang="T12">
                        <a:pos x="T4" y="T5"/>
                      </a:cxn>
                      <a:cxn ang="T13">
                        <a:pos x="T6" y="T7"/>
                      </a:cxn>
                      <a:cxn ang="T14">
                        <a:pos x="T8" y="T9"/>
                      </a:cxn>
                    </a:cxnLst>
                    <a:rect l="T15" t="T16" r="T17" b="T18"/>
                    <a:pathLst>
                      <a:path w="54" h="27">
                        <a:moveTo>
                          <a:pt x="0" y="27"/>
                        </a:moveTo>
                        <a:lnTo>
                          <a:pt x="10" y="14"/>
                        </a:lnTo>
                        <a:lnTo>
                          <a:pt x="22" y="5"/>
                        </a:lnTo>
                        <a:lnTo>
                          <a:pt x="35" y="0"/>
                        </a:lnTo>
                        <a:lnTo>
                          <a:pt x="54" y="2"/>
                        </a:lnTo>
                      </a:path>
                    </a:pathLst>
                  </a:custGeom>
                  <a:noFill/>
                  <a:ln w="11113">
                    <a:solidFill>
                      <a:srgbClr val="000000"/>
                    </a:solidFill>
                    <a:round/>
                  </a:ln>
                </p:spPr>
                <p:txBody>
                  <a:bodyPr/>
                  <a:lstStyle/>
                  <a:p>
                    <a:endParaRPr lang="zh-CN" altLang="en-US" u="none"/>
                  </a:p>
                </p:txBody>
              </p:sp>
              <p:sp>
                <p:nvSpPr>
                  <p:cNvPr id="24" name="Freeform 63"/>
                  <p:cNvSpPr/>
                  <p:nvPr/>
                </p:nvSpPr>
                <p:spPr bwMode="auto">
                  <a:xfrm>
                    <a:off x="1742" y="3331"/>
                    <a:ext cx="35" cy="29"/>
                  </a:xfrm>
                  <a:custGeom>
                    <a:avLst/>
                    <a:gdLst>
                      <a:gd name="T0" fmla="*/ 35 w 35"/>
                      <a:gd name="T1" fmla="*/ 0 h 29"/>
                      <a:gd name="T2" fmla="*/ 24 w 35"/>
                      <a:gd name="T3" fmla="*/ 0 h 29"/>
                      <a:gd name="T4" fmla="*/ 15 w 35"/>
                      <a:gd name="T5" fmla="*/ 5 h 29"/>
                      <a:gd name="T6" fmla="*/ 8 w 35"/>
                      <a:gd name="T7" fmla="*/ 10 h 29"/>
                      <a:gd name="T8" fmla="*/ 2 w 35"/>
                      <a:gd name="T9" fmla="*/ 19 h 29"/>
                      <a:gd name="T10" fmla="*/ 0 w 35"/>
                      <a:gd name="T11" fmla="*/ 29 h 29"/>
                      <a:gd name="T12" fmla="*/ 0 60000 65536"/>
                      <a:gd name="T13" fmla="*/ 0 60000 65536"/>
                      <a:gd name="T14" fmla="*/ 0 60000 65536"/>
                      <a:gd name="T15" fmla="*/ 0 60000 65536"/>
                      <a:gd name="T16" fmla="*/ 0 60000 65536"/>
                      <a:gd name="T17" fmla="*/ 0 60000 65536"/>
                      <a:gd name="T18" fmla="*/ 0 w 35"/>
                      <a:gd name="T19" fmla="*/ 0 h 29"/>
                      <a:gd name="T20" fmla="*/ 35 w 35"/>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5" h="29">
                        <a:moveTo>
                          <a:pt x="35" y="0"/>
                        </a:moveTo>
                        <a:lnTo>
                          <a:pt x="24" y="0"/>
                        </a:lnTo>
                        <a:lnTo>
                          <a:pt x="15" y="5"/>
                        </a:lnTo>
                        <a:lnTo>
                          <a:pt x="8" y="10"/>
                        </a:lnTo>
                        <a:lnTo>
                          <a:pt x="2" y="19"/>
                        </a:lnTo>
                        <a:lnTo>
                          <a:pt x="0" y="29"/>
                        </a:lnTo>
                      </a:path>
                    </a:pathLst>
                  </a:custGeom>
                  <a:noFill/>
                  <a:ln w="11113">
                    <a:solidFill>
                      <a:srgbClr val="000000"/>
                    </a:solidFill>
                    <a:round/>
                  </a:ln>
                </p:spPr>
                <p:txBody>
                  <a:bodyPr/>
                  <a:lstStyle/>
                  <a:p>
                    <a:endParaRPr lang="zh-CN" altLang="en-US" u="none"/>
                  </a:p>
                </p:txBody>
              </p:sp>
              <p:sp>
                <p:nvSpPr>
                  <p:cNvPr id="25" name="Freeform 64"/>
                  <p:cNvSpPr/>
                  <p:nvPr/>
                </p:nvSpPr>
                <p:spPr bwMode="auto">
                  <a:xfrm>
                    <a:off x="1737" y="3291"/>
                    <a:ext cx="14" cy="41"/>
                  </a:xfrm>
                  <a:custGeom>
                    <a:avLst/>
                    <a:gdLst>
                      <a:gd name="T0" fmla="*/ 14 w 14"/>
                      <a:gd name="T1" fmla="*/ 0 h 41"/>
                      <a:gd name="T2" fmla="*/ 8 w 14"/>
                      <a:gd name="T3" fmla="*/ 5 h 41"/>
                      <a:gd name="T4" fmla="*/ 3 w 14"/>
                      <a:gd name="T5" fmla="*/ 17 h 41"/>
                      <a:gd name="T6" fmla="*/ 0 w 14"/>
                      <a:gd name="T7" fmla="*/ 29 h 41"/>
                      <a:gd name="T8" fmla="*/ 0 w 14"/>
                      <a:gd name="T9" fmla="*/ 41 h 41"/>
                      <a:gd name="T10" fmla="*/ 0 60000 65536"/>
                      <a:gd name="T11" fmla="*/ 0 60000 65536"/>
                      <a:gd name="T12" fmla="*/ 0 60000 65536"/>
                      <a:gd name="T13" fmla="*/ 0 60000 65536"/>
                      <a:gd name="T14" fmla="*/ 0 60000 65536"/>
                      <a:gd name="T15" fmla="*/ 0 w 14"/>
                      <a:gd name="T16" fmla="*/ 0 h 41"/>
                      <a:gd name="T17" fmla="*/ 14 w 14"/>
                      <a:gd name="T18" fmla="*/ 41 h 41"/>
                    </a:gdLst>
                    <a:ahLst/>
                    <a:cxnLst>
                      <a:cxn ang="T10">
                        <a:pos x="T0" y="T1"/>
                      </a:cxn>
                      <a:cxn ang="T11">
                        <a:pos x="T2" y="T3"/>
                      </a:cxn>
                      <a:cxn ang="T12">
                        <a:pos x="T4" y="T5"/>
                      </a:cxn>
                      <a:cxn ang="T13">
                        <a:pos x="T6" y="T7"/>
                      </a:cxn>
                      <a:cxn ang="T14">
                        <a:pos x="T8" y="T9"/>
                      </a:cxn>
                    </a:cxnLst>
                    <a:rect l="T15" t="T16" r="T17" b="T18"/>
                    <a:pathLst>
                      <a:path w="14" h="41">
                        <a:moveTo>
                          <a:pt x="14" y="0"/>
                        </a:moveTo>
                        <a:lnTo>
                          <a:pt x="8" y="5"/>
                        </a:lnTo>
                        <a:lnTo>
                          <a:pt x="3" y="17"/>
                        </a:lnTo>
                        <a:lnTo>
                          <a:pt x="0" y="29"/>
                        </a:lnTo>
                        <a:lnTo>
                          <a:pt x="0" y="41"/>
                        </a:lnTo>
                      </a:path>
                    </a:pathLst>
                  </a:custGeom>
                  <a:noFill/>
                  <a:ln w="11113">
                    <a:solidFill>
                      <a:srgbClr val="000000"/>
                    </a:solidFill>
                    <a:round/>
                  </a:ln>
                </p:spPr>
                <p:txBody>
                  <a:bodyPr/>
                  <a:lstStyle/>
                  <a:p>
                    <a:endParaRPr lang="zh-CN" altLang="en-US" u="none"/>
                  </a:p>
                </p:txBody>
              </p:sp>
              <p:sp>
                <p:nvSpPr>
                  <p:cNvPr id="26" name="Freeform 65"/>
                  <p:cNvSpPr/>
                  <p:nvPr/>
                </p:nvSpPr>
                <p:spPr bwMode="auto">
                  <a:xfrm>
                    <a:off x="1713" y="3309"/>
                    <a:ext cx="24" cy="23"/>
                  </a:xfrm>
                  <a:custGeom>
                    <a:avLst/>
                    <a:gdLst>
                      <a:gd name="T0" fmla="*/ 0 w 24"/>
                      <a:gd name="T1" fmla="*/ 0 h 23"/>
                      <a:gd name="T2" fmla="*/ 11 w 24"/>
                      <a:gd name="T3" fmla="*/ 5 h 23"/>
                      <a:gd name="T4" fmla="*/ 18 w 24"/>
                      <a:gd name="T5" fmla="*/ 13 h 23"/>
                      <a:gd name="T6" fmla="*/ 24 w 24"/>
                      <a:gd name="T7" fmla="*/ 23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lnTo>
                          <a:pt x="11" y="5"/>
                        </a:lnTo>
                        <a:lnTo>
                          <a:pt x="18" y="13"/>
                        </a:lnTo>
                        <a:lnTo>
                          <a:pt x="24" y="23"/>
                        </a:lnTo>
                      </a:path>
                    </a:pathLst>
                  </a:custGeom>
                  <a:noFill/>
                  <a:ln w="11113">
                    <a:solidFill>
                      <a:srgbClr val="000000"/>
                    </a:solidFill>
                    <a:round/>
                  </a:ln>
                </p:spPr>
                <p:txBody>
                  <a:bodyPr/>
                  <a:lstStyle/>
                  <a:p>
                    <a:endParaRPr lang="zh-CN" altLang="en-US" u="none"/>
                  </a:p>
                </p:txBody>
              </p:sp>
            </p:grpSp>
            <p:sp>
              <p:nvSpPr>
                <p:cNvPr id="15" name="Freeform 66"/>
                <p:cNvSpPr/>
                <p:nvPr/>
              </p:nvSpPr>
              <p:spPr bwMode="auto">
                <a:xfrm>
                  <a:off x="826" y="3134"/>
                  <a:ext cx="307" cy="247"/>
                </a:xfrm>
                <a:custGeom>
                  <a:avLst/>
                  <a:gdLst>
                    <a:gd name="T0" fmla="*/ 0 w 307"/>
                    <a:gd name="T1" fmla="*/ 129 h 247"/>
                    <a:gd name="T2" fmla="*/ 3 w 307"/>
                    <a:gd name="T3" fmla="*/ 157 h 247"/>
                    <a:gd name="T4" fmla="*/ 17 w 307"/>
                    <a:gd name="T5" fmla="*/ 176 h 247"/>
                    <a:gd name="T6" fmla="*/ 18 w 307"/>
                    <a:gd name="T7" fmla="*/ 180 h 247"/>
                    <a:gd name="T8" fmla="*/ 35 w 307"/>
                    <a:gd name="T9" fmla="*/ 205 h 247"/>
                    <a:gd name="T10" fmla="*/ 33 w 307"/>
                    <a:gd name="T11" fmla="*/ 209 h 247"/>
                    <a:gd name="T12" fmla="*/ 51 w 307"/>
                    <a:gd name="T13" fmla="*/ 229 h 247"/>
                    <a:gd name="T14" fmla="*/ 78 w 307"/>
                    <a:gd name="T15" fmla="*/ 247 h 247"/>
                    <a:gd name="T16" fmla="*/ 92 w 307"/>
                    <a:gd name="T17" fmla="*/ 229 h 247"/>
                    <a:gd name="T18" fmla="*/ 111 w 307"/>
                    <a:gd name="T19" fmla="*/ 213 h 247"/>
                    <a:gd name="T20" fmla="*/ 130 w 307"/>
                    <a:gd name="T21" fmla="*/ 199 h 247"/>
                    <a:gd name="T22" fmla="*/ 151 w 307"/>
                    <a:gd name="T23" fmla="*/ 197 h 247"/>
                    <a:gd name="T24" fmla="*/ 181 w 307"/>
                    <a:gd name="T25" fmla="*/ 196 h 247"/>
                    <a:gd name="T26" fmla="*/ 197 w 307"/>
                    <a:gd name="T27" fmla="*/ 175 h 247"/>
                    <a:gd name="T28" fmla="*/ 212 w 307"/>
                    <a:gd name="T29" fmla="*/ 157 h 247"/>
                    <a:gd name="T30" fmla="*/ 231 w 307"/>
                    <a:gd name="T31" fmla="*/ 146 h 247"/>
                    <a:gd name="T32" fmla="*/ 251 w 307"/>
                    <a:gd name="T33" fmla="*/ 138 h 247"/>
                    <a:gd name="T34" fmla="*/ 282 w 307"/>
                    <a:gd name="T35" fmla="*/ 132 h 247"/>
                    <a:gd name="T36" fmla="*/ 302 w 307"/>
                    <a:gd name="T37" fmla="*/ 120 h 247"/>
                    <a:gd name="T38" fmla="*/ 307 w 307"/>
                    <a:gd name="T39" fmla="*/ 108 h 247"/>
                    <a:gd name="T40" fmla="*/ 301 w 307"/>
                    <a:gd name="T41" fmla="*/ 78 h 247"/>
                    <a:gd name="T42" fmla="*/ 298 w 307"/>
                    <a:gd name="T43" fmla="*/ 79 h 247"/>
                    <a:gd name="T44" fmla="*/ 284 w 307"/>
                    <a:gd name="T45" fmla="*/ 53 h 247"/>
                    <a:gd name="T46" fmla="*/ 278 w 307"/>
                    <a:gd name="T47" fmla="*/ 40 h 247"/>
                    <a:gd name="T48" fmla="*/ 278 w 307"/>
                    <a:gd name="T49" fmla="*/ 38 h 247"/>
                    <a:gd name="T50" fmla="*/ 266 w 307"/>
                    <a:gd name="T51" fmla="*/ 21 h 247"/>
                    <a:gd name="T52" fmla="*/ 243 w 307"/>
                    <a:gd name="T53" fmla="*/ 0 h 247"/>
                    <a:gd name="T54" fmla="*/ 203 w 307"/>
                    <a:gd name="T55" fmla="*/ 17 h 247"/>
                    <a:gd name="T56" fmla="*/ 179 w 307"/>
                    <a:gd name="T57" fmla="*/ 50 h 247"/>
                    <a:gd name="T58" fmla="*/ 148 w 307"/>
                    <a:gd name="T59" fmla="*/ 64 h 247"/>
                    <a:gd name="T60" fmla="*/ 101 w 307"/>
                    <a:gd name="T61" fmla="*/ 82 h 247"/>
                    <a:gd name="T62" fmla="*/ 87 w 307"/>
                    <a:gd name="T63" fmla="*/ 106 h 247"/>
                    <a:gd name="T64" fmla="*/ 66 w 307"/>
                    <a:gd name="T65" fmla="*/ 108 h 247"/>
                    <a:gd name="T66" fmla="*/ 37 w 307"/>
                    <a:gd name="T67" fmla="*/ 120 h 247"/>
                    <a:gd name="T68" fmla="*/ 0 w 307"/>
                    <a:gd name="T69" fmla="*/ 129 h 2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7"/>
                    <a:gd name="T106" fmla="*/ 0 h 247"/>
                    <a:gd name="T107" fmla="*/ 307 w 307"/>
                    <a:gd name="T108" fmla="*/ 247 h 2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7" h="247">
                      <a:moveTo>
                        <a:pt x="0" y="129"/>
                      </a:moveTo>
                      <a:lnTo>
                        <a:pt x="3" y="157"/>
                      </a:lnTo>
                      <a:lnTo>
                        <a:pt x="17" y="176"/>
                      </a:lnTo>
                      <a:lnTo>
                        <a:pt x="18" y="180"/>
                      </a:lnTo>
                      <a:lnTo>
                        <a:pt x="35" y="205"/>
                      </a:lnTo>
                      <a:lnTo>
                        <a:pt x="33" y="209"/>
                      </a:lnTo>
                      <a:lnTo>
                        <a:pt x="51" y="229"/>
                      </a:lnTo>
                      <a:lnTo>
                        <a:pt x="78" y="247"/>
                      </a:lnTo>
                      <a:lnTo>
                        <a:pt x="92" y="229"/>
                      </a:lnTo>
                      <a:lnTo>
                        <a:pt x="111" y="213"/>
                      </a:lnTo>
                      <a:lnTo>
                        <a:pt x="130" y="199"/>
                      </a:lnTo>
                      <a:lnTo>
                        <a:pt x="151" y="197"/>
                      </a:lnTo>
                      <a:lnTo>
                        <a:pt x="181" y="196"/>
                      </a:lnTo>
                      <a:lnTo>
                        <a:pt x="197" y="175"/>
                      </a:lnTo>
                      <a:lnTo>
                        <a:pt x="212" y="157"/>
                      </a:lnTo>
                      <a:lnTo>
                        <a:pt x="231" y="146"/>
                      </a:lnTo>
                      <a:lnTo>
                        <a:pt x="251" y="138"/>
                      </a:lnTo>
                      <a:lnTo>
                        <a:pt x="282" y="132"/>
                      </a:lnTo>
                      <a:lnTo>
                        <a:pt x="302" y="120"/>
                      </a:lnTo>
                      <a:lnTo>
                        <a:pt x="307" y="108"/>
                      </a:lnTo>
                      <a:lnTo>
                        <a:pt x="301" y="78"/>
                      </a:lnTo>
                      <a:lnTo>
                        <a:pt x="298" y="79"/>
                      </a:lnTo>
                      <a:lnTo>
                        <a:pt x="284" y="53"/>
                      </a:lnTo>
                      <a:lnTo>
                        <a:pt x="278" y="40"/>
                      </a:lnTo>
                      <a:lnTo>
                        <a:pt x="278" y="38"/>
                      </a:lnTo>
                      <a:lnTo>
                        <a:pt x="266" y="21"/>
                      </a:lnTo>
                      <a:lnTo>
                        <a:pt x="243" y="0"/>
                      </a:lnTo>
                      <a:lnTo>
                        <a:pt x="203" y="17"/>
                      </a:lnTo>
                      <a:lnTo>
                        <a:pt x="179" y="50"/>
                      </a:lnTo>
                      <a:lnTo>
                        <a:pt x="148" y="64"/>
                      </a:lnTo>
                      <a:lnTo>
                        <a:pt x="101" y="82"/>
                      </a:lnTo>
                      <a:lnTo>
                        <a:pt x="87" y="106"/>
                      </a:lnTo>
                      <a:lnTo>
                        <a:pt x="66" y="108"/>
                      </a:lnTo>
                      <a:lnTo>
                        <a:pt x="37" y="120"/>
                      </a:lnTo>
                      <a:lnTo>
                        <a:pt x="0" y="129"/>
                      </a:lnTo>
                      <a:close/>
                    </a:path>
                  </a:pathLst>
                </a:custGeom>
                <a:solidFill>
                  <a:srgbClr val="E040A0"/>
                </a:solidFill>
                <a:ln w="11113">
                  <a:solidFill>
                    <a:srgbClr val="000000"/>
                  </a:solidFill>
                  <a:round/>
                </a:ln>
              </p:spPr>
              <p:txBody>
                <a:bodyPr/>
                <a:lstStyle/>
                <a:p>
                  <a:endParaRPr lang="zh-CN" altLang="en-US" u="none"/>
                </a:p>
              </p:txBody>
            </p:sp>
            <p:sp>
              <p:nvSpPr>
                <p:cNvPr id="16" name="Freeform 67"/>
                <p:cNvSpPr/>
                <p:nvPr/>
              </p:nvSpPr>
              <p:spPr bwMode="auto">
                <a:xfrm>
                  <a:off x="956" y="2691"/>
                  <a:ext cx="358" cy="291"/>
                </a:xfrm>
                <a:custGeom>
                  <a:avLst/>
                  <a:gdLst>
                    <a:gd name="T0" fmla="*/ 0 w 358"/>
                    <a:gd name="T1" fmla="*/ 0 h 291"/>
                    <a:gd name="T2" fmla="*/ 54 w 358"/>
                    <a:gd name="T3" fmla="*/ 30 h 291"/>
                    <a:gd name="T4" fmla="*/ 104 w 358"/>
                    <a:gd name="T5" fmla="*/ 60 h 291"/>
                    <a:gd name="T6" fmla="*/ 145 w 358"/>
                    <a:gd name="T7" fmla="*/ 79 h 291"/>
                    <a:gd name="T8" fmla="*/ 187 w 358"/>
                    <a:gd name="T9" fmla="*/ 101 h 291"/>
                    <a:gd name="T10" fmla="*/ 246 w 358"/>
                    <a:gd name="T11" fmla="*/ 131 h 291"/>
                    <a:gd name="T12" fmla="*/ 282 w 358"/>
                    <a:gd name="T13" fmla="*/ 188 h 291"/>
                    <a:gd name="T14" fmla="*/ 310 w 358"/>
                    <a:gd name="T15" fmla="*/ 288 h 291"/>
                    <a:gd name="T16" fmla="*/ 337 w 358"/>
                    <a:gd name="T17" fmla="*/ 206 h 291"/>
                    <a:gd name="T18" fmla="*/ 358 w 358"/>
                    <a:gd name="T19" fmla="*/ 152 h 291"/>
                    <a:gd name="T20" fmla="*/ 355 w 358"/>
                    <a:gd name="T21" fmla="*/ 110 h 291"/>
                    <a:gd name="T22" fmla="*/ 357 w 358"/>
                    <a:gd name="T23" fmla="*/ 152 h 291"/>
                    <a:gd name="T24" fmla="*/ 334 w 358"/>
                    <a:gd name="T25" fmla="*/ 205 h 291"/>
                    <a:gd name="T26" fmla="*/ 314 w 358"/>
                    <a:gd name="T27" fmla="*/ 291 h 291"/>
                    <a:gd name="T28" fmla="*/ 283 w 358"/>
                    <a:gd name="T29" fmla="*/ 186 h 291"/>
                    <a:gd name="T30" fmla="*/ 246 w 358"/>
                    <a:gd name="T31" fmla="*/ 132 h 291"/>
                    <a:gd name="T32" fmla="*/ 186 w 358"/>
                    <a:gd name="T33" fmla="*/ 101 h 291"/>
                    <a:gd name="T34" fmla="*/ 144 w 358"/>
                    <a:gd name="T35" fmla="*/ 81 h 291"/>
                    <a:gd name="T36" fmla="*/ 103 w 358"/>
                    <a:gd name="T37" fmla="*/ 60 h 291"/>
                    <a:gd name="T38" fmla="*/ 52 w 358"/>
                    <a:gd name="T39" fmla="*/ 30 h 291"/>
                    <a:gd name="T40" fmla="*/ 0 w 358"/>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8"/>
                    <a:gd name="T64" fmla="*/ 0 h 291"/>
                    <a:gd name="T65" fmla="*/ 358 w 358"/>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8" h="291">
                      <a:moveTo>
                        <a:pt x="0" y="0"/>
                      </a:moveTo>
                      <a:lnTo>
                        <a:pt x="54" y="30"/>
                      </a:lnTo>
                      <a:lnTo>
                        <a:pt x="104" y="60"/>
                      </a:lnTo>
                      <a:lnTo>
                        <a:pt x="145" y="79"/>
                      </a:lnTo>
                      <a:lnTo>
                        <a:pt x="187" y="101"/>
                      </a:lnTo>
                      <a:lnTo>
                        <a:pt x="246" y="131"/>
                      </a:lnTo>
                      <a:lnTo>
                        <a:pt x="282" y="188"/>
                      </a:lnTo>
                      <a:lnTo>
                        <a:pt x="310" y="288"/>
                      </a:lnTo>
                      <a:lnTo>
                        <a:pt x="337" y="206"/>
                      </a:lnTo>
                      <a:lnTo>
                        <a:pt x="358" y="152"/>
                      </a:lnTo>
                      <a:lnTo>
                        <a:pt x="355" y="110"/>
                      </a:lnTo>
                      <a:lnTo>
                        <a:pt x="357" y="152"/>
                      </a:lnTo>
                      <a:lnTo>
                        <a:pt x="334" y="205"/>
                      </a:lnTo>
                      <a:lnTo>
                        <a:pt x="314" y="291"/>
                      </a:lnTo>
                      <a:lnTo>
                        <a:pt x="283" y="186"/>
                      </a:lnTo>
                      <a:lnTo>
                        <a:pt x="246" y="132"/>
                      </a:lnTo>
                      <a:lnTo>
                        <a:pt x="186" y="101"/>
                      </a:lnTo>
                      <a:lnTo>
                        <a:pt x="144" y="81"/>
                      </a:lnTo>
                      <a:lnTo>
                        <a:pt x="103" y="60"/>
                      </a:lnTo>
                      <a:lnTo>
                        <a:pt x="52" y="30"/>
                      </a:lnTo>
                      <a:lnTo>
                        <a:pt x="0" y="0"/>
                      </a:lnTo>
                      <a:close/>
                    </a:path>
                  </a:pathLst>
                </a:custGeom>
                <a:solidFill>
                  <a:srgbClr val="E040A0"/>
                </a:solidFill>
                <a:ln w="11113">
                  <a:solidFill>
                    <a:srgbClr val="000000"/>
                  </a:solidFill>
                  <a:round/>
                </a:ln>
              </p:spPr>
              <p:txBody>
                <a:bodyPr/>
                <a:lstStyle/>
                <a:p>
                  <a:endParaRPr lang="zh-CN" altLang="en-US" u="none"/>
                </a:p>
              </p:txBody>
            </p:sp>
            <p:sp>
              <p:nvSpPr>
                <p:cNvPr id="17" name="Freeform 68"/>
                <p:cNvSpPr/>
                <p:nvPr/>
              </p:nvSpPr>
              <p:spPr bwMode="auto">
                <a:xfrm>
                  <a:off x="995" y="2944"/>
                  <a:ext cx="139" cy="249"/>
                </a:xfrm>
                <a:custGeom>
                  <a:avLst/>
                  <a:gdLst>
                    <a:gd name="T0" fmla="*/ 65 w 139"/>
                    <a:gd name="T1" fmla="*/ 189 h 249"/>
                    <a:gd name="T2" fmla="*/ 25 w 139"/>
                    <a:gd name="T3" fmla="*/ 151 h 249"/>
                    <a:gd name="T4" fmla="*/ 12 w 139"/>
                    <a:gd name="T5" fmla="*/ 112 h 249"/>
                    <a:gd name="T6" fmla="*/ 7 w 139"/>
                    <a:gd name="T7" fmla="*/ 71 h 249"/>
                    <a:gd name="T8" fmla="*/ 1 w 139"/>
                    <a:gd name="T9" fmla="*/ 15 h 249"/>
                    <a:gd name="T10" fmla="*/ 14 w 139"/>
                    <a:gd name="T11" fmla="*/ 5 h 249"/>
                    <a:gd name="T12" fmla="*/ 25 w 139"/>
                    <a:gd name="T13" fmla="*/ 4 h 249"/>
                    <a:gd name="T14" fmla="*/ 33 w 139"/>
                    <a:gd name="T15" fmla="*/ 38 h 249"/>
                    <a:gd name="T16" fmla="*/ 51 w 139"/>
                    <a:gd name="T17" fmla="*/ 58 h 249"/>
                    <a:gd name="T18" fmla="*/ 58 w 139"/>
                    <a:gd name="T19" fmla="*/ 103 h 249"/>
                    <a:gd name="T20" fmla="*/ 70 w 139"/>
                    <a:gd name="T21" fmla="*/ 137 h 249"/>
                    <a:gd name="T22" fmla="*/ 98 w 139"/>
                    <a:gd name="T23" fmla="*/ 166 h 249"/>
                    <a:gd name="T24" fmla="*/ 119 w 139"/>
                    <a:gd name="T25" fmla="*/ 202 h 249"/>
                    <a:gd name="T26" fmla="*/ 139 w 139"/>
                    <a:gd name="T27" fmla="*/ 249 h 249"/>
                    <a:gd name="T28" fmla="*/ 116 w 139"/>
                    <a:gd name="T29" fmla="*/ 202 h 249"/>
                    <a:gd name="T30" fmla="*/ 95 w 139"/>
                    <a:gd name="T31" fmla="*/ 165 h 249"/>
                    <a:gd name="T32" fmla="*/ 68 w 139"/>
                    <a:gd name="T33" fmla="*/ 136 h 249"/>
                    <a:gd name="T34" fmla="*/ 57 w 139"/>
                    <a:gd name="T35" fmla="*/ 103 h 249"/>
                    <a:gd name="T36" fmla="*/ 54 w 139"/>
                    <a:gd name="T37" fmla="*/ 59 h 249"/>
                    <a:gd name="T38" fmla="*/ 33 w 139"/>
                    <a:gd name="T39" fmla="*/ 42 h 249"/>
                    <a:gd name="T40" fmla="*/ 29 w 139"/>
                    <a:gd name="T41" fmla="*/ 0 h 249"/>
                    <a:gd name="T42" fmla="*/ 16 w 139"/>
                    <a:gd name="T43" fmla="*/ 4 h 249"/>
                    <a:gd name="T44" fmla="*/ 0 w 139"/>
                    <a:gd name="T45" fmla="*/ 15 h 249"/>
                    <a:gd name="T46" fmla="*/ 2 w 139"/>
                    <a:gd name="T47" fmla="*/ 38 h 249"/>
                    <a:gd name="T48" fmla="*/ 7 w 139"/>
                    <a:gd name="T49" fmla="*/ 73 h 249"/>
                    <a:gd name="T50" fmla="*/ 12 w 139"/>
                    <a:gd name="T51" fmla="*/ 106 h 249"/>
                    <a:gd name="T52" fmla="*/ 25 w 139"/>
                    <a:gd name="T53" fmla="*/ 149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9"/>
                    <a:gd name="T82" fmla="*/ 0 h 249"/>
                    <a:gd name="T83" fmla="*/ 139 w 13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9" h="249">
                      <a:moveTo>
                        <a:pt x="65" y="189"/>
                      </a:moveTo>
                      <a:lnTo>
                        <a:pt x="25" y="151"/>
                      </a:lnTo>
                      <a:lnTo>
                        <a:pt x="12" y="112"/>
                      </a:lnTo>
                      <a:lnTo>
                        <a:pt x="7" y="71"/>
                      </a:lnTo>
                      <a:lnTo>
                        <a:pt x="1" y="15"/>
                      </a:lnTo>
                      <a:lnTo>
                        <a:pt x="14" y="5"/>
                      </a:lnTo>
                      <a:lnTo>
                        <a:pt x="25" y="4"/>
                      </a:lnTo>
                      <a:lnTo>
                        <a:pt x="33" y="38"/>
                      </a:lnTo>
                      <a:lnTo>
                        <a:pt x="51" y="58"/>
                      </a:lnTo>
                      <a:lnTo>
                        <a:pt x="58" y="103"/>
                      </a:lnTo>
                      <a:lnTo>
                        <a:pt x="70" y="137"/>
                      </a:lnTo>
                      <a:lnTo>
                        <a:pt x="98" y="166"/>
                      </a:lnTo>
                      <a:lnTo>
                        <a:pt x="119" y="202"/>
                      </a:lnTo>
                      <a:lnTo>
                        <a:pt x="139" y="249"/>
                      </a:lnTo>
                      <a:lnTo>
                        <a:pt x="116" y="202"/>
                      </a:lnTo>
                      <a:lnTo>
                        <a:pt x="95" y="165"/>
                      </a:lnTo>
                      <a:lnTo>
                        <a:pt x="68" y="136"/>
                      </a:lnTo>
                      <a:lnTo>
                        <a:pt x="57" y="103"/>
                      </a:lnTo>
                      <a:lnTo>
                        <a:pt x="54" y="59"/>
                      </a:lnTo>
                      <a:lnTo>
                        <a:pt x="33" y="42"/>
                      </a:lnTo>
                      <a:lnTo>
                        <a:pt x="29" y="0"/>
                      </a:lnTo>
                      <a:lnTo>
                        <a:pt x="16" y="4"/>
                      </a:lnTo>
                      <a:lnTo>
                        <a:pt x="0" y="15"/>
                      </a:lnTo>
                      <a:lnTo>
                        <a:pt x="2" y="38"/>
                      </a:lnTo>
                      <a:lnTo>
                        <a:pt x="7" y="73"/>
                      </a:lnTo>
                      <a:lnTo>
                        <a:pt x="12" y="106"/>
                      </a:lnTo>
                      <a:lnTo>
                        <a:pt x="25" y="149"/>
                      </a:lnTo>
                    </a:path>
                  </a:pathLst>
                </a:custGeom>
                <a:noFill/>
                <a:ln w="11113">
                  <a:solidFill>
                    <a:srgbClr val="000000"/>
                  </a:solidFill>
                  <a:round/>
                </a:ln>
              </p:spPr>
              <p:txBody>
                <a:bodyPr/>
                <a:lstStyle/>
                <a:p>
                  <a:endParaRPr lang="zh-CN" altLang="en-US" u="none"/>
                </a:p>
              </p:txBody>
            </p:sp>
          </p:grpSp>
        </p:grpSp>
      </p:grpSp>
      <p:pic>
        <p:nvPicPr>
          <p:cNvPr id="68" name="Picture 2" descr="shopper"/>
          <p:cNvPicPr>
            <a:picLocks noChangeAspect="1" noChangeArrowheads="1"/>
          </p:cNvPicPr>
          <p:nvPr/>
        </p:nvPicPr>
        <p:blipFill>
          <a:blip r:embed="rId1"/>
          <a:srcRect/>
          <a:stretch>
            <a:fillRect/>
          </a:stretch>
        </p:blipFill>
        <p:spPr bwMode="auto">
          <a:xfrm>
            <a:off x="1551383" y="2049996"/>
            <a:ext cx="1758950" cy="2057400"/>
          </a:xfrm>
          <a:prstGeom prst="rect">
            <a:avLst/>
          </a:prstGeom>
          <a:noFill/>
          <a:ln w="9525">
            <a:noFill/>
            <a:miter lim="800000"/>
            <a:headEnd/>
            <a:tailEnd/>
          </a:ln>
        </p:spPr>
      </p:pic>
      <p:sp>
        <p:nvSpPr>
          <p:cNvPr id="69" name="Rectangle 70"/>
          <p:cNvSpPr>
            <a:spLocks noChangeArrowheads="1"/>
          </p:cNvSpPr>
          <p:nvPr/>
        </p:nvSpPr>
        <p:spPr bwMode="auto">
          <a:xfrm>
            <a:off x="6656783" y="2354796"/>
            <a:ext cx="1447800" cy="2438400"/>
          </a:xfrm>
          <a:prstGeom prst="rect">
            <a:avLst/>
          </a:prstGeom>
          <a:solidFill>
            <a:srgbClr val="FF66FF"/>
          </a:solidFill>
          <a:ln w="12700">
            <a:solidFill>
              <a:schemeClr val="tx1"/>
            </a:solidFill>
            <a:miter lim="800000"/>
          </a:ln>
        </p:spPr>
        <p:txBody>
          <a:bodyPr wrap="none" anchor="ctr"/>
          <a:lstStyle/>
          <a:p>
            <a:pPr algn="ctr" eaLnBrk="0" hangingPunct="0"/>
            <a:r>
              <a:rPr lang="zh-CN" altLang="en-US" sz="2400" u="none" dirty="0">
                <a:solidFill>
                  <a:schemeClr val="accent4">
                    <a:lumMod val="10000"/>
                  </a:schemeClr>
                </a:solidFill>
                <a:latin typeface="黑体" panose="02010609060101010101" pitchFamily="49" charset="-122"/>
                <a:ea typeface="黑体" panose="02010609060101010101" pitchFamily="49" charset="-122"/>
              </a:rPr>
              <a:t>合同文本</a:t>
            </a:r>
            <a:endParaRPr lang="en-US" altLang="zh-CN" sz="2400" u="none" dirty="0">
              <a:solidFill>
                <a:schemeClr val="accent4">
                  <a:lumMod val="10000"/>
                </a:schemeClr>
              </a:solidFill>
              <a:latin typeface="黑体" panose="02010609060101010101" pitchFamily="49" charset="-122"/>
              <a:ea typeface="黑体" panose="02010609060101010101" pitchFamily="49" charset="-122"/>
            </a:endParaRPr>
          </a:p>
          <a:p>
            <a:pPr algn="ctr" eaLnBrk="0" hangingPunct="0"/>
            <a:endParaRPr lang="en-US" altLang="zh-CN" sz="1800" u="none" dirty="0">
              <a:solidFill>
                <a:schemeClr val="accent4">
                  <a:lumMod val="10000"/>
                </a:schemeClr>
              </a:solidFill>
              <a:latin typeface="黑体" panose="02010609060101010101" pitchFamily="49" charset="-122"/>
              <a:ea typeface="黑体" panose="02010609060101010101" pitchFamily="49" charset="-122"/>
            </a:endParaRPr>
          </a:p>
          <a:p>
            <a:pPr algn="ctr" eaLnBrk="0" hangingPunct="0"/>
            <a:endParaRPr lang="en-US" altLang="zh-CN" sz="1800" u="none" dirty="0">
              <a:solidFill>
                <a:schemeClr val="accent4">
                  <a:lumMod val="10000"/>
                </a:schemeClr>
              </a:solidFill>
              <a:latin typeface="黑体" panose="02010609060101010101" pitchFamily="49" charset="-122"/>
              <a:ea typeface="黑体" panose="02010609060101010101" pitchFamily="49" charset="-122"/>
            </a:endParaRPr>
          </a:p>
          <a:p>
            <a:pPr eaLnBrk="0" hangingPunct="0"/>
            <a:r>
              <a:rPr lang="en-US" altLang="zh-CN" sz="2000" u="none" dirty="0">
                <a:solidFill>
                  <a:schemeClr val="accent4">
                    <a:lumMod val="10000"/>
                  </a:schemeClr>
                </a:solidFill>
                <a:latin typeface="Comic Sans MS" panose="030F0702030302020204" pitchFamily="66" charset="0"/>
              </a:rPr>
              <a:t>12 4E 3D</a:t>
            </a:r>
            <a:endParaRPr lang="en-US" altLang="zh-CN" sz="2000" u="none" dirty="0">
              <a:solidFill>
                <a:schemeClr val="accent4">
                  <a:lumMod val="10000"/>
                </a:schemeClr>
              </a:solidFill>
              <a:latin typeface="Comic Sans MS" panose="030F0702030302020204" pitchFamily="66" charset="0"/>
            </a:endParaRPr>
          </a:p>
          <a:p>
            <a:pPr eaLnBrk="0" hangingPunct="0"/>
            <a:r>
              <a:rPr lang="en-US" altLang="zh-CN" sz="2000" u="none" dirty="0">
                <a:solidFill>
                  <a:schemeClr val="accent4">
                    <a:lumMod val="10000"/>
                  </a:schemeClr>
                </a:solidFill>
                <a:latin typeface="Comic Sans MS" panose="030F0702030302020204" pitchFamily="66" charset="0"/>
              </a:rPr>
              <a:t>82 ……</a:t>
            </a:r>
            <a:endParaRPr lang="en-US" altLang="zh-CN" sz="2000" u="none" dirty="0">
              <a:solidFill>
                <a:schemeClr val="accent4">
                  <a:lumMod val="10000"/>
                </a:schemeClr>
              </a:solidFill>
              <a:latin typeface="Comic Sans MS" panose="030F0702030302020204" pitchFamily="66" charset="0"/>
            </a:endParaRPr>
          </a:p>
        </p:txBody>
      </p:sp>
      <p:sp>
        <p:nvSpPr>
          <p:cNvPr id="70" name="Freeform 72"/>
          <p:cNvSpPr/>
          <p:nvPr/>
        </p:nvSpPr>
        <p:spPr bwMode="auto">
          <a:xfrm>
            <a:off x="5666183" y="4259796"/>
            <a:ext cx="990600" cy="228600"/>
          </a:xfrm>
          <a:custGeom>
            <a:avLst/>
            <a:gdLst>
              <a:gd name="T0" fmla="*/ 0 w 1484"/>
              <a:gd name="T1" fmla="*/ 0 h 434"/>
              <a:gd name="T2" fmla="*/ 2147483647 w 1484"/>
              <a:gd name="T3" fmla="*/ 2147483647 h 434"/>
              <a:gd name="T4" fmla="*/ 2147483647 w 1484"/>
              <a:gd name="T5" fmla="*/ 2147483647 h 434"/>
              <a:gd name="T6" fmla="*/ 2147483647 w 1484"/>
              <a:gd name="T7" fmla="*/ 2147483647 h 434"/>
              <a:gd name="T8" fmla="*/ 0 60000 65536"/>
              <a:gd name="T9" fmla="*/ 0 60000 65536"/>
              <a:gd name="T10" fmla="*/ 0 60000 65536"/>
              <a:gd name="T11" fmla="*/ 0 60000 65536"/>
              <a:gd name="T12" fmla="*/ 0 w 1484"/>
              <a:gd name="T13" fmla="*/ 0 h 434"/>
              <a:gd name="T14" fmla="*/ 1484 w 1484"/>
              <a:gd name="T15" fmla="*/ 434 h 434"/>
            </a:gdLst>
            <a:ahLst/>
            <a:cxnLst>
              <a:cxn ang="T8">
                <a:pos x="T0" y="T1"/>
              </a:cxn>
              <a:cxn ang="T9">
                <a:pos x="T2" y="T3"/>
              </a:cxn>
              <a:cxn ang="T10">
                <a:pos x="T4" y="T5"/>
              </a:cxn>
              <a:cxn ang="T11">
                <a:pos x="T6" y="T7"/>
              </a:cxn>
            </a:cxnLst>
            <a:rect l="T12" t="T13" r="T14" b="T15"/>
            <a:pathLst>
              <a:path w="1484" h="434">
                <a:moveTo>
                  <a:pt x="0" y="0"/>
                </a:moveTo>
                <a:cubicBezTo>
                  <a:pt x="43" y="66"/>
                  <a:pt x="65" y="360"/>
                  <a:pt x="257" y="397"/>
                </a:cubicBezTo>
                <a:cubicBezTo>
                  <a:pt x="449" y="434"/>
                  <a:pt x="949" y="249"/>
                  <a:pt x="1153" y="223"/>
                </a:cubicBezTo>
                <a:cubicBezTo>
                  <a:pt x="1357" y="197"/>
                  <a:pt x="1415" y="237"/>
                  <a:pt x="1484" y="240"/>
                </a:cubicBezTo>
              </a:path>
            </a:pathLst>
          </a:custGeom>
          <a:noFill/>
          <a:ln w="38100">
            <a:solidFill>
              <a:schemeClr val="accent4">
                <a:lumMod val="10000"/>
              </a:schemeClr>
            </a:solidFill>
            <a:prstDash val="dash"/>
            <a:round/>
            <a:tailEnd type="triangle" w="med" len="med"/>
          </a:ln>
        </p:spPr>
        <p:txBody>
          <a:bodyPr wrap="none" anchor="ctr"/>
          <a:lstStyle/>
          <a:p>
            <a:endParaRPr lang="zh-CN" altLang="en-US" u="none"/>
          </a:p>
        </p:txBody>
      </p:sp>
      <p:sp>
        <p:nvSpPr>
          <p:cNvPr id="71" name="Text Box 73"/>
          <p:cNvSpPr txBox="1">
            <a:spLocks noChangeArrowheads="1"/>
          </p:cNvSpPr>
          <p:nvPr/>
        </p:nvSpPr>
        <p:spPr bwMode="auto">
          <a:xfrm>
            <a:off x="6656783" y="4331531"/>
            <a:ext cx="1452642" cy="461665"/>
          </a:xfrm>
          <a:prstGeom prst="rect">
            <a:avLst/>
          </a:prstGeom>
          <a:noFill/>
          <a:ln w="12700">
            <a:noFill/>
            <a:miter lim="800000"/>
          </a:ln>
        </p:spPr>
        <p:txBody>
          <a:bodyPr wrap="none" anchor="ctr">
            <a:spAutoFit/>
          </a:bodyPr>
          <a:lstStyle/>
          <a:p>
            <a:pPr algn="ctr" eaLnBrk="0" hangingPunct="0"/>
            <a:r>
              <a:rPr lang="en-US" altLang="zh-CN" sz="2400" u="none" dirty="0">
                <a:solidFill>
                  <a:schemeClr val="accent4">
                    <a:lumMod val="10000"/>
                  </a:schemeClr>
                </a:solidFill>
                <a:latin typeface="Comic Sans MS" panose="030F0702030302020204" pitchFamily="66" charset="0"/>
              </a:rPr>
              <a:t>(Hash</a:t>
            </a:r>
            <a:r>
              <a:rPr lang="zh-CN" altLang="en-US" sz="2400" u="none" dirty="0">
                <a:solidFill>
                  <a:schemeClr val="accent4">
                    <a:lumMod val="10000"/>
                  </a:schemeClr>
                </a:solidFill>
                <a:latin typeface="黑体" panose="02010609060101010101" pitchFamily="49" charset="-122"/>
                <a:ea typeface="黑体" panose="02010609060101010101" pitchFamily="49" charset="-122"/>
              </a:rPr>
              <a:t>值</a:t>
            </a:r>
            <a:r>
              <a:rPr lang="en-US" altLang="zh-CN" sz="2400" u="none" dirty="0">
                <a:solidFill>
                  <a:schemeClr val="accent4">
                    <a:lumMod val="10000"/>
                  </a:schemeClr>
                </a:solidFill>
                <a:latin typeface="Comic Sans MS" panose="030F0702030302020204" pitchFamily="66" charset="0"/>
              </a:rPr>
              <a:t>)</a:t>
            </a:r>
            <a:endParaRPr lang="en-US" altLang="zh-CN" sz="2400" u="none" dirty="0">
              <a:solidFill>
                <a:schemeClr val="accent4">
                  <a:lumMod val="10000"/>
                </a:schemeClr>
              </a:solidFill>
              <a:latin typeface="Comic Sans MS" panose="030F0702030302020204" pitchFamily="66" charset="0"/>
            </a:endParaRPr>
          </a:p>
        </p:txBody>
      </p:sp>
      <p:sp>
        <p:nvSpPr>
          <p:cNvPr id="72" name="AutoShape 71"/>
          <p:cNvSpPr>
            <a:spLocks noChangeArrowheads="1"/>
          </p:cNvSpPr>
          <p:nvPr/>
        </p:nvSpPr>
        <p:spPr bwMode="auto">
          <a:xfrm>
            <a:off x="4142183" y="3345396"/>
            <a:ext cx="2057400" cy="990600"/>
          </a:xfrm>
          <a:prstGeom prst="cloudCallout">
            <a:avLst>
              <a:gd name="adj1" fmla="val -68731"/>
              <a:gd name="adj2" fmla="val 99204"/>
            </a:avLst>
          </a:prstGeom>
          <a:solidFill>
            <a:schemeClr val="accent4">
              <a:lumMod val="10000"/>
            </a:schemeClr>
          </a:solidFill>
          <a:ln w="12700">
            <a:solidFill>
              <a:schemeClr val="tx1"/>
            </a:solidFill>
            <a:round/>
          </a:ln>
        </p:spPr>
        <p:txBody>
          <a:bodyPr wrap="none" anchor="ctr"/>
          <a:lstStyle/>
          <a:p>
            <a:pPr algn="ctr" eaLnBrk="0" hangingPunct="0"/>
            <a:r>
              <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rPr>
              <a:t>10000</a:t>
            </a:r>
            <a:r>
              <a:rPr lang="zh-CN" altLang="en-US" sz="2000" u="none" dirty="0">
                <a:latin typeface="Comic Sans MS" panose="030F0702030302020204" pitchFamily="66" charset="0"/>
                <a:ea typeface="华文中宋" panose="02010600040101010101" pitchFamily="2" charset="-122"/>
                <a:cs typeface="Times New Roman" panose="02020603050405020304" pitchFamily="18" charset="0"/>
              </a:rPr>
              <a:t>元</a:t>
            </a:r>
            <a:r>
              <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rPr>
              <a:t>/</a:t>
            </a:r>
            <a:r>
              <a:rPr lang="zh-CN" altLang="en-US" sz="2000" u="none" dirty="0">
                <a:latin typeface="Comic Sans MS" panose="030F0702030302020204" pitchFamily="66" charset="0"/>
                <a:ea typeface="华文中宋" panose="02010600040101010101" pitchFamily="2" charset="-122"/>
                <a:cs typeface="Times New Roman" panose="02020603050405020304" pitchFamily="18" charset="0"/>
              </a:rPr>
              <a:t>台</a:t>
            </a:r>
            <a:endPar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endParaRPr>
          </a:p>
        </p:txBody>
      </p:sp>
      <p:sp>
        <p:nvSpPr>
          <p:cNvPr id="73" name="AutoShape 71"/>
          <p:cNvSpPr>
            <a:spLocks noChangeArrowheads="1"/>
          </p:cNvSpPr>
          <p:nvPr/>
        </p:nvSpPr>
        <p:spPr bwMode="auto">
          <a:xfrm>
            <a:off x="4065983" y="1592796"/>
            <a:ext cx="2057400" cy="990600"/>
          </a:xfrm>
          <a:prstGeom prst="cloudCallout">
            <a:avLst>
              <a:gd name="adj1" fmla="val -96514"/>
              <a:gd name="adj2" fmla="val 82856"/>
            </a:avLst>
          </a:prstGeom>
          <a:solidFill>
            <a:schemeClr val="bg2">
              <a:lumMod val="60000"/>
              <a:lumOff val="40000"/>
            </a:schemeClr>
          </a:solidFill>
          <a:ln w="12700">
            <a:solidFill>
              <a:schemeClr val="tx1"/>
            </a:solidFill>
            <a:round/>
          </a:ln>
        </p:spPr>
        <p:txBody>
          <a:bodyPr wrap="none" anchor="ctr"/>
          <a:lstStyle/>
          <a:p>
            <a:pPr algn="ctr" eaLnBrk="0" hangingPunct="0"/>
            <a:r>
              <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rPr>
              <a:t>5000</a:t>
            </a:r>
            <a:r>
              <a:rPr lang="zh-CN" altLang="en-US" sz="2000" u="none" dirty="0">
                <a:latin typeface="Comic Sans MS" panose="030F0702030302020204" pitchFamily="66" charset="0"/>
                <a:ea typeface="华文中宋" panose="02010600040101010101" pitchFamily="2" charset="-122"/>
                <a:cs typeface="Times New Roman" panose="02020603050405020304" pitchFamily="18" charset="0"/>
              </a:rPr>
              <a:t>元</a:t>
            </a:r>
            <a:r>
              <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rPr>
              <a:t>/</a:t>
            </a:r>
            <a:r>
              <a:rPr lang="zh-CN" altLang="en-US" sz="2000" u="none" dirty="0">
                <a:latin typeface="Comic Sans MS" panose="030F0702030302020204" pitchFamily="66" charset="0"/>
                <a:ea typeface="华文中宋" panose="02010600040101010101" pitchFamily="2" charset="-122"/>
                <a:cs typeface="Times New Roman" panose="02020603050405020304" pitchFamily="18" charset="0"/>
              </a:rPr>
              <a:t>台</a:t>
            </a:r>
            <a:endParaRPr lang="en-US" altLang="zh-CN" sz="2000" u="none" dirty="0">
              <a:latin typeface="Comic Sans MS" panose="030F0702030302020204" pitchFamily="66" charset="0"/>
              <a:ea typeface="华文中宋" panose="02010600040101010101" pitchFamily="2" charset="-122"/>
              <a:cs typeface="Times New Roman" panose="02020603050405020304" pitchFamily="18" charset="0"/>
            </a:endParaRPr>
          </a:p>
        </p:txBody>
      </p:sp>
      <p:sp>
        <p:nvSpPr>
          <p:cNvPr id="74" name="Freeform 72"/>
          <p:cNvSpPr/>
          <p:nvPr/>
        </p:nvSpPr>
        <p:spPr bwMode="auto">
          <a:xfrm>
            <a:off x="4980383" y="2659596"/>
            <a:ext cx="1676400" cy="381000"/>
          </a:xfrm>
          <a:custGeom>
            <a:avLst/>
            <a:gdLst>
              <a:gd name="T0" fmla="*/ 0 w 1484"/>
              <a:gd name="T1" fmla="*/ 0 h 434"/>
              <a:gd name="T2" fmla="*/ 2147483647 w 1484"/>
              <a:gd name="T3" fmla="*/ 2147483647 h 434"/>
              <a:gd name="T4" fmla="*/ 2147483647 w 1484"/>
              <a:gd name="T5" fmla="*/ 2147483647 h 434"/>
              <a:gd name="T6" fmla="*/ 2147483647 w 1484"/>
              <a:gd name="T7" fmla="*/ 2147483647 h 434"/>
              <a:gd name="T8" fmla="*/ 0 60000 65536"/>
              <a:gd name="T9" fmla="*/ 0 60000 65536"/>
              <a:gd name="T10" fmla="*/ 0 60000 65536"/>
              <a:gd name="T11" fmla="*/ 0 60000 65536"/>
              <a:gd name="T12" fmla="*/ 0 w 1484"/>
              <a:gd name="T13" fmla="*/ 0 h 434"/>
              <a:gd name="T14" fmla="*/ 1484 w 1484"/>
              <a:gd name="T15" fmla="*/ 434 h 434"/>
            </a:gdLst>
            <a:ahLst/>
            <a:cxnLst>
              <a:cxn ang="T8">
                <a:pos x="T0" y="T1"/>
              </a:cxn>
              <a:cxn ang="T9">
                <a:pos x="T2" y="T3"/>
              </a:cxn>
              <a:cxn ang="T10">
                <a:pos x="T4" y="T5"/>
              </a:cxn>
              <a:cxn ang="T11">
                <a:pos x="T6" y="T7"/>
              </a:cxn>
            </a:cxnLst>
            <a:rect l="T12" t="T13" r="T14" b="T15"/>
            <a:pathLst>
              <a:path w="1484" h="434">
                <a:moveTo>
                  <a:pt x="0" y="0"/>
                </a:moveTo>
                <a:cubicBezTo>
                  <a:pt x="43" y="66"/>
                  <a:pt x="65" y="360"/>
                  <a:pt x="257" y="397"/>
                </a:cubicBezTo>
                <a:cubicBezTo>
                  <a:pt x="449" y="434"/>
                  <a:pt x="949" y="249"/>
                  <a:pt x="1153" y="223"/>
                </a:cubicBezTo>
                <a:cubicBezTo>
                  <a:pt x="1357" y="197"/>
                  <a:pt x="1415" y="237"/>
                  <a:pt x="1484" y="240"/>
                </a:cubicBezTo>
              </a:path>
            </a:pathLst>
          </a:custGeom>
          <a:noFill/>
          <a:ln w="38100">
            <a:solidFill>
              <a:schemeClr val="bg2">
                <a:lumMod val="60000"/>
                <a:lumOff val="40000"/>
              </a:schemeClr>
            </a:solidFill>
            <a:round/>
            <a:tailEnd type="triangle" w="med" len="med"/>
          </a:ln>
        </p:spPr>
        <p:txBody>
          <a:bodyPr wrap="none" anchor="ctr"/>
          <a:lstStyle/>
          <a:p>
            <a:endParaRPr lang="zh-CN" altLang="en-US" u="none" dirty="0">
              <a:solidFill>
                <a:schemeClr val="accent4">
                  <a:lumMod val="10000"/>
                </a:schemeClr>
              </a:solidFill>
            </a:endParaRPr>
          </a:p>
        </p:txBody>
      </p:sp>
      <p:sp>
        <p:nvSpPr>
          <p:cNvPr id="75" name="Text Box 73"/>
          <p:cNvSpPr txBox="1">
            <a:spLocks noChangeArrowheads="1"/>
          </p:cNvSpPr>
          <p:nvPr/>
        </p:nvSpPr>
        <p:spPr bwMode="auto">
          <a:xfrm>
            <a:off x="1246583" y="2507196"/>
            <a:ext cx="910827" cy="461665"/>
          </a:xfrm>
          <a:prstGeom prst="rect">
            <a:avLst/>
          </a:prstGeom>
          <a:noFill/>
          <a:ln w="12700">
            <a:noFill/>
            <a:miter lim="800000"/>
          </a:ln>
        </p:spPr>
        <p:txBody>
          <a:bodyPr wrap="none" anchor="ctr">
            <a:spAutoFit/>
          </a:bodyPr>
          <a:lstStyle/>
          <a:p>
            <a:pPr algn="ctr" eaLnBrk="0" hangingPunct="0"/>
            <a:r>
              <a:rPr lang="en-US" altLang="zh-CN" sz="2400" u="none" dirty="0">
                <a:solidFill>
                  <a:srgbClr val="0033CC"/>
                </a:solidFill>
                <a:latin typeface="Comic Sans MS" panose="030F0702030302020204" pitchFamily="66" charset="0"/>
              </a:rPr>
              <a:t>Alice</a:t>
            </a:r>
            <a:endParaRPr lang="en-US" altLang="zh-CN" sz="2400" u="none" dirty="0">
              <a:solidFill>
                <a:srgbClr val="0033CC"/>
              </a:solidFill>
              <a:latin typeface="Comic Sans MS" panose="030F0702030302020204" pitchFamily="66" charset="0"/>
            </a:endParaRPr>
          </a:p>
        </p:txBody>
      </p:sp>
      <p:sp>
        <p:nvSpPr>
          <p:cNvPr id="76" name="Text Box 73"/>
          <p:cNvSpPr txBox="1">
            <a:spLocks noChangeArrowheads="1"/>
          </p:cNvSpPr>
          <p:nvPr/>
        </p:nvSpPr>
        <p:spPr bwMode="auto">
          <a:xfrm>
            <a:off x="1475183" y="5021796"/>
            <a:ext cx="1130439" cy="461665"/>
          </a:xfrm>
          <a:prstGeom prst="rect">
            <a:avLst/>
          </a:prstGeom>
          <a:noFill/>
          <a:ln w="12700">
            <a:noFill/>
            <a:miter lim="800000"/>
          </a:ln>
        </p:spPr>
        <p:txBody>
          <a:bodyPr wrap="none" anchor="ctr">
            <a:spAutoFit/>
          </a:bodyPr>
          <a:lstStyle/>
          <a:p>
            <a:pPr algn="ctr" eaLnBrk="0" hangingPunct="0"/>
            <a:r>
              <a:rPr lang="en-US" altLang="zh-CN" sz="2400" u="none" dirty="0">
                <a:solidFill>
                  <a:srgbClr val="FF66FF"/>
                </a:solidFill>
                <a:latin typeface="Comic Sans MS" panose="030F0702030302020204" pitchFamily="66" charset="0"/>
              </a:rPr>
              <a:t>Malice</a:t>
            </a:r>
            <a:endParaRPr lang="en-US" altLang="zh-CN" sz="2400" u="none" dirty="0">
              <a:solidFill>
                <a:srgbClr val="FF66FF"/>
              </a:solidFill>
              <a:latin typeface="Comic Sans MS" panose="030F0702030302020204" pitchFamily="66" charset="0"/>
            </a:endParaRPr>
          </a:p>
        </p:txBody>
      </p:sp>
      <p:sp>
        <p:nvSpPr>
          <p:cNvPr id="77" name="Text Box 73"/>
          <p:cNvSpPr txBox="1">
            <a:spLocks noChangeArrowheads="1"/>
          </p:cNvSpPr>
          <p:nvPr/>
        </p:nvSpPr>
        <p:spPr bwMode="auto">
          <a:xfrm>
            <a:off x="3151583" y="3954996"/>
            <a:ext cx="690563" cy="461963"/>
          </a:xfrm>
          <a:prstGeom prst="rect">
            <a:avLst/>
          </a:prstGeom>
          <a:noFill/>
          <a:ln w="12700">
            <a:noFill/>
            <a:miter lim="800000"/>
          </a:ln>
        </p:spPr>
        <p:txBody>
          <a:bodyPr wrap="none" anchor="ctr">
            <a:spAutoFit/>
          </a:bodyPr>
          <a:lstStyle/>
          <a:p>
            <a:pPr algn="ctr" eaLnBrk="0" hangingPunct="0"/>
            <a:r>
              <a:rPr lang="en-US" altLang="zh-CN" sz="2400" u="none" dirty="0">
                <a:solidFill>
                  <a:schemeClr val="accent4">
                    <a:lumMod val="10000"/>
                  </a:schemeClr>
                </a:solidFill>
                <a:latin typeface="Comic Sans MS" panose="030F0702030302020204" pitchFamily="66" charset="0"/>
              </a:rPr>
              <a:t>OK!</a:t>
            </a:r>
            <a:endParaRPr lang="en-US" altLang="zh-CN" sz="2400" u="none" dirty="0">
              <a:solidFill>
                <a:schemeClr val="accent4">
                  <a:lumMod val="10000"/>
                </a:schemeClr>
              </a:solidFill>
              <a:latin typeface="Comic Sans MS" panose="030F0702030302020204" pitchFamily="66" charset="0"/>
            </a:endParaRPr>
          </a:p>
        </p:txBody>
      </p:sp>
      <p:sp>
        <p:nvSpPr>
          <p:cNvPr id="78" name="矩形 77"/>
          <p:cNvSpPr/>
          <p:nvPr/>
        </p:nvSpPr>
        <p:spPr>
          <a:xfrm>
            <a:off x="7266383" y="4945596"/>
            <a:ext cx="906017" cy="523220"/>
          </a:xfrm>
          <a:prstGeom prst="rect">
            <a:avLst/>
          </a:prstGeom>
        </p:spPr>
        <p:txBody>
          <a:bodyPr wrap="none">
            <a:spAutoFit/>
          </a:bodyPr>
          <a:lstStyle/>
          <a:p>
            <a:r>
              <a:rPr lang="zh-CN" altLang="en-US" u="none" dirty="0">
                <a:solidFill>
                  <a:schemeClr val="accent4">
                    <a:lumMod val="10000"/>
                  </a:schemeClr>
                </a:solidFill>
                <a:latin typeface="黑体" panose="02010609060101010101" pitchFamily="49" charset="-122"/>
                <a:ea typeface="黑体" panose="02010609060101010101" pitchFamily="49" charset="-122"/>
              </a:rPr>
              <a:t>签名</a:t>
            </a:r>
            <a:endParaRPr lang="zh-CN" altLang="en-US" u="none" dirty="0"/>
          </a:p>
        </p:txBody>
      </p:sp>
      <p:sp>
        <p:nvSpPr>
          <p:cNvPr id="79" name="Freeform 72"/>
          <p:cNvSpPr/>
          <p:nvPr/>
        </p:nvSpPr>
        <p:spPr bwMode="auto">
          <a:xfrm flipH="1">
            <a:off x="4142183" y="4793196"/>
            <a:ext cx="3200400" cy="914400"/>
          </a:xfrm>
          <a:custGeom>
            <a:avLst/>
            <a:gdLst>
              <a:gd name="T0" fmla="*/ 0 w 1484"/>
              <a:gd name="T1" fmla="*/ 0 h 434"/>
              <a:gd name="T2" fmla="*/ 2147483647 w 1484"/>
              <a:gd name="T3" fmla="*/ 2147483647 h 434"/>
              <a:gd name="T4" fmla="*/ 2147483647 w 1484"/>
              <a:gd name="T5" fmla="*/ 2147483647 h 434"/>
              <a:gd name="T6" fmla="*/ 2147483647 w 1484"/>
              <a:gd name="T7" fmla="*/ 2147483647 h 434"/>
              <a:gd name="T8" fmla="*/ 0 60000 65536"/>
              <a:gd name="T9" fmla="*/ 0 60000 65536"/>
              <a:gd name="T10" fmla="*/ 0 60000 65536"/>
              <a:gd name="T11" fmla="*/ 0 60000 65536"/>
              <a:gd name="T12" fmla="*/ 0 w 1484"/>
              <a:gd name="T13" fmla="*/ 0 h 434"/>
              <a:gd name="T14" fmla="*/ 1484 w 1484"/>
              <a:gd name="T15" fmla="*/ 434 h 434"/>
            </a:gdLst>
            <a:ahLst/>
            <a:cxnLst>
              <a:cxn ang="T8">
                <a:pos x="T0" y="T1"/>
              </a:cxn>
              <a:cxn ang="T9">
                <a:pos x="T2" y="T3"/>
              </a:cxn>
              <a:cxn ang="T10">
                <a:pos x="T4" y="T5"/>
              </a:cxn>
              <a:cxn ang="T11">
                <a:pos x="T6" y="T7"/>
              </a:cxn>
            </a:cxnLst>
            <a:rect l="T12" t="T13" r="T14" b="T15"/>
            <a:pathLst>
              <a:path w="1484" h="434">
                <a:moveTo>
                  <a:pt x="0" y="0"/>
                </a:moveTo>
                <a:cubicBezTo>
                  <a:pt x="43" y="66"/>
                  <a:pt x="65" y="360"/>
                  <a:pt x="257" y="397"/>
                </a:cubicBezTo>
                <a:cubicBezTo>
                  <a:pt x="449" y="434"/>
                  <a:pt x="949" y="249"/>
                  <a:pt x="1153" y="223"/>
                </a:cubicBezTo>
                <a:cubicBezTo>
                  <a:pt x="1357" y="197"/>
                  <a:pt x="1415" y="237"/>
                  <a:pt x="1484" y="240"/>
                </a:cubicBezTo>
              </a:path>
            </a:pathLst>
          </a:custGeom>
          <a:noFill/>
          <a:ln w="38100">
            <a:solidFill>
              <a:srgbClr val="9900CC"/>
            </a:solidFill>
            <a:round/>
            <a:tailEnd type="triangle" w="med" len="med"/>
          </a:ln>
        </p:spPr>
        <p:txBody>
          <a:bodyPr wrap="none" anchor="ctr"/>
          <a:lstStyle/>
          <a:p>
            <a:endParaRPr lang="zh-CN" altLang="en-US" u="none" dirty="0">
              <a:solidFill>
                <a:schemeClr val="accent4">
                  <a:lumMod val="1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1000" fill="hold"/>
                                        <p:tgtEl>
                                          <p:spTgt spid="73"/>
                                        </p:tgtEl>
                                        <p:attrNameLst>
                                          <p:attrName>ppt_w</p:attrName>
                                        </p:attrNameLst>
                                      </p:cBhvr>
                                      <p:tavLst>
                                        <p:tav tm="0">
                                          <p:val>
                                            <p:strVal val="#ppt_w*0.70"/>
                                          </p:val>
                                        </p:tav>
                                        <p:tav tm="100000">
                                          <p:val>
                                            <p:strVal val="#ppt_w"/>
                                          </p:val>
                                        </p:tav>
                                      </p:tavLst>
                                    </p:anim>
                                    <p:anim calcmode="lin" valueType="num">
                                      <p:cBhvr>
                                        <p:cTn id="8" dur="1000" fill="hold"/>
                                        <p:tgtEl>
                                          <p:spTgt spid="73"/>
                                        </p:tgtEl>
                                        <p:attrNameLst>
                                          <p:attrName>ppt_h</p:attrName>
                                        </p:attrNameLst>
                                      </p:cBhvr>
                                      <p:tavLst>
                                        <p:tav tm="0">
                                          <p:val>
                                            <p:strVal val="#ppt_h"/>
                                          </p:val>
                                        </p:tav>
                                        <p:tav tm="100000">
                                          <p:val>
                                            <p:strVal val="#ppt_h"/>
                                          </p:val>
                                        </p:tav>
                                      </p:tavLst>
                                    </p:anim>
                                    <p:animEffect transition="in" filter="fade">
                                      <p:cBhvr>
                                        <p:cTn id="9" dur="1000"/>
                                        <p:tgtEl>
                                          <p:spTgt spid="7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left)">
                                      <p:cBhvr>
                                        <p:cTn id="20" dur="1000"/>
                                        <p:tgtEl>
                                          <p:spTgt spid="74"/>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dissolve">
                                      <p:cBhvr>
                                        <p:cTn id="24" dur="2000"/>
                                        <p:tgtEl>
                                          <p:spTgt spid="6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p:cTn id="27" dur="1000" fill="hold"/>
                                        <p:tgtEl>
                                          <p:spTgt spid="71"/>
                                        </p:tgtEl>
                                        <p:attrNameLst>
                                          <p:attrName>ppt_w</p:attrName>
                                        </p:attrNameLst>
                                      </p:cBhvr>
                                      <p:tavLst>
                                        <p:tav tm="0">
                                          <p:val>
                                            <p:fltVal val="0"/>
                                          </p:val>
                                        </p:tav>
                                        <p:tav tm="100000">
                                          <p:val>
                                            <p:strVal val="#ppt_w"/>
                                          </p:val>
                                        </p:tav>
                                      </p:tavLst>
                                    </p:anim>
                                    <p:anim calcmode="lin" valueType="num">
                                      <p:cBhvr>
                                        <p:cTn id="28" dur="1000" fill="hold"/>
                                        <p:tgtEl>
                                          <p:spTgt spid="71"/>
                                        </p:tgtEl>
                                        <p:attrNameLst>
                                          <p:attrName>ppt_h</p:attrName>
                                        </p:attrNameLst>
                                      </p:cBhvr>
                                      <p:tavLst>
                                        <p:tav tm="0">
                                          <p:val>
                                            <p:fltVal val="0"/>
                                          </p:val>
                                        </p:tav>
                                        <p:tav tm="100000">
                                          <p:val>
                                            <p:strVal val="#ppt_h"/>
                                          </p:val>
                                        </p:tav>
                                      </p:tavLst>
                                    </p:anim>
                                    <p:animEffect transition="in" filter="fade">
                                      <p:cBhvr>
                                        <p:cTn id="29" dur="1000"/>
                                        <p:tgtEl>
                                          <p:spTgt spid="7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1000"/>
                                        <p:tgtEl>
                                          <p:spTgt spid="79"/>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1000" fill="hold"/>
                                        <p:tgtEl>
                                          <p:spTgt spid="78"/>
                                        </p:tgtEl>
                                        <p:attrNameLst>
                                          <p:attrName>ppt_w</p:attrName>
                                        </p:attrNameLst>
                                      </p:cBhvr>
                                      <p:tavLst>
                                        <p:tav tm="0">
                                          <p:val>
                                            <p:strVal val="#ppt_w*0.70"/>
                                          </p:val>
                                        </p:tav>
                                        <p:tav tm="100000">
                                          <p:val>
                                            <p:strVal val="#ppt_w"/>
                                          </p:val>
                                        </p:tav>
                                      </p:tavLst>
                                    </p:anim>
                                    <p:anim calcmode="lin" valueType="num">
                                      <p:cBhvr>
                                        <p:cTn id="38" dur="1000" fill="hold"/>
                                        <p:tgtEl>
                                          <p:spTgt spid="78"/>
                                        </p:tgtEl>
                                        <p:attrNameLst>
                                          <p:attrName>ppt_h</p:attrName>
                                        </p:attrNameLst>
                                      </p:cBhvr>
                                      <p:tavLst>
                                        <p:tav tm="0">
                                          <p:val>
                                            <p:strVal val="#ppt_h"/>
                                          </p:val>
                                        </p:tav>
                                        <p:tav tm="100000">
                                          <p:val>
                                            <p:strVal val="#ppt_h"/>
                                          </p:val>
                                        </p:tav>
                                      </p:tavLst>
                                    </p:anim>
                                    <p:animEffect transition="in" filter="fade">
                                      <p:cBhvr>
                                        <p:cTn id="39" dur="1000"/>
                                        <p:tgtEl>
                                          <p:spTgt spid="7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2"/>
                                        </p:tgtEl>
                                        <p:attrNameLst>
                                          <p:attrName>style.visibility</p:attrName>
                                        </p:attrNameLst>
                                      </p:cBhvr>
                                      <p:to>
                                        <p:strVal val="visible"/>
                                      </p:to>
                                    </p:set>
                                    <p:anim calcmode="lin" valueType="num">
                                      <p:cBhvr>
                                        <p:cTn id="44" dur="3000" fill="hold"/>
                                        <p:tgtEl>
                                          <p:spTgt spid="72"/>
                                        </p:tgtEl>
                                        <p:attrNameLst>
                                          <p:attrName>ppt_w</p:attrName>
                                        </p:attrNameLst>
                                      </p:cBhvr>
                                      <p:tavLst>
                                        <p:tav tm="0">
                                          <p:val>
                                            <p:fltVal val="0"/>
                                          </p:val>
                                        </p:tav>
                                        <p:tav tm="100000">
                                          <p:val>
                                            <p:strVal val="#ppt_w"/>
                                          </p:val>
                                        </p:tav>
                                      </p:tavLst>
                                    </p:anim>
                                    <p:anim calcmode="lin" valueType="num">
                                      <p:cBhvr>
                                        <p:cTn id="45" dur="3000" fill="hold"/>
                                        <p:tgtEl>
                                          <p:spTgt spid="72"/>
                                        </p:tgtEl>
                                        <p:attrNameLst>
                                          <p:attrName>ppt_h</p:attrName>
                                        </p:attrNameLst>
                                      </p:cBhvr>
                                      <p:tavLst>
                                        <p:tav tm="0">
                                          <p:val>
                                            <p:fltVal val="0"/>
                                          </p:val>
                                        </p:tav>
                                        <p:tav tm="100000">
                                          <p:val>
                                            <p:strVal val="#ppt_h"/>
                                          </p:val>
                                        </p:tav>
                                      </p:tavLst>
                                    </p:anim>
                                    <p:animEffect transition="in" filter="fade">
                                      <p:cBhvr>
                                        <p:cTn id="46" dur="3000"/>
                                        <p:tgtEl>
                                          <p:spTgt spid="72"/>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left)">
                                      <p:cBhvr>
                                        <p:cTn id="50"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p:bldP spid="72" grpId="0" animBg="1"/>
      <p:bldP spid="73" grpId="0" animBg="1"/>
      <p:bldP spid="74" grpId="0" animBg="1"/>
      <p:bldP spid="77" grpId="0"/>
      <p:bldP spid="78" grpId="0"/>
      <p:bldP spid="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951820" y="2384884"/>
            <a:ext cx="3420380"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（一）算法概况</a:t>
            </a:r>
            <a:endParaRPr lang="zh-CN" altLang="en-US" u="none" kern="0" dirty="0">
              <a:ea typeface="黑体" panose="02010609060101010101" pitchFamily="49" charset="-122"/>
            </a:endParaRPr>
          </a:p>
        </p:txBody>
      </p:sp>
      <p:sp>
        <p:nvSpPr>
          <p:cNvPr id="11" name="文本框 10"/>
          <p:cNvSpPr txBox="1"/>
          <p:nvPr/>
        </p:nvSpPr>
        <p:spPr>
          <a:xfrm>
            <a:off x="2951820" y="3293642"/>
            <a:ext cx="3420380"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（二）算法特点</a:t>
            </a:r>
            <a:endParaRPr lang="zh-CN" altLang="en-US" u="none" kern="0" dirty="0">
              <a:ea typeface="黑体" panose="02010609060101010101" pitchFamily="49" charset="-122"/>
            </a:endParaRPr>
          </a:p>
        </p:txBody>
      </p:sp>
      <p:sp>
        <p:nvSpPr>
          <p:cNvPr id="12" name="文本框 11"/>
          <p:cNvSpPr txBox="1"/>
          <p:nvPr/>
        </p:nvSpPr>
        <p:spPr>
          <a:xfrm>
            <a:off x="2937575" y="4202400"/>
            <a:ext cx="3420380"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（三）算法描述</a:t>
            </a:r>
            <a:endParaRPr lang="zh-CN" altLang="en-US" u="none" kern="0" dirty="0">
              <a:ea typeface="黑体" panose="0201060906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088740"/>
            <a:ext cx="8229600" cy="4824000"/>
          </a:xfrm>
        </p:spPr>
        <p:txBody>
          <a:bodyPr/>
          <a:lstStyle/>
          <a:p>
            <a:pPr marL="0" lvl="0" indent="0">
              <a:spcAft>
                <a:spcPts val="1800"/>
              </a:spcAft>
              <a:buClr>
                <a:srgbClr val="86D1EC"/>
              </a:buClr>
              <a:buNone/>
            </a:pPr>
            <a:r>
              <a:rPr lang="en-US" altLang="zh-CN" dirty="0">
                <a:solidFill>
                  <a:srgbClr val="FF0000"/>
                </a:solidFill>
              </a:rPr>
              <a:t>1. MD5</a:t>
            </a:r>
            <a:r>
              <a:rPr lang="zh-CN" altLang="en-US" dirty="0">
                <a:solidFill>
                  <a:srgbClr val="FF0000"/>
                </a:solidFill>
              </a:rPr>
              <a:t>算法概况</a:t>
            </a:r>
            <a:endParaRPr lang="en-US" altLang="zh-CN" dirty="0">
              <a:solidFill>
                <a:srgbClr val="FF0000"/>
              </a:solidFill>
            </a:endParaRPr>
          </a:p>
          <a:p>
            <a:pPr lvl="1">
              <a:buClr>
                <a:srgbClr val="FF0000"/>
              </a:buClr>
              <a:buFont typeface="Wingdings" panose="05000000000000000000" pitchFamily="2" charset="2"/>
              <a:buChar char="u"/>
            </a:pPr>
            <a:r>
              <a:rPr lang="en-US" altLang="zh-CN" dirty="0"/>
              <a:t>1989</a:t>
            </a:r>
            <a:r>
              <a:rPr lang="zh-CN" altLang="en-US" dirty="0"/>
              <a:t>年，</a:t>
            </a:r>
            <a:r>
              <a:rPr lang="en-US" altLang="zh-CN" dirty="0"/>
              <a:t>Ronald </a:t>
            </a:r>
            <a:r>
              <a:rPr lang="en-US" altLang="en-US" dirty="0" err="1"/>
              <a:t>Rivest</a:t>
            </a:r>
            <a:r>
              <a:rPr lang="zh-CN" altLang="en-US" dirty="0"/>
              <a:t>开发出</a:t>
            </a:r>
            <a:r>
              <a:rPr lang="en-US" altLang="en-US" dirty="0"/>
              <a:t>MD2</a:t>
            </a:r>
            <a:endParaRPr lang="en-US" altLang="zh-CN" dirty="0"/>
          </a:p>
          <a:p>
            <a:pPr lvl="1">
              <a:buClr>
                <a:srgbClr val="FF0000"/>
              </a:buClr>
              <a:buFont typeface="Wingdings" panose="05000000000000000000" pitchFamily="2" charset="2"/>
              <a:buChar char="u"/>
            </a:pPr>
            <a:r>
              <a:rPr lang="en-US" altLang="zh-CN" dirty="0"/>
              <a:t>1990</a:t>
            </a:r>
            <a:r>
              <a:rPr lang="zh-CN" altLang="en-US" dirty="0"/>
              <a:t>年，</a:t>
            </a:r>
            <a:r>
              <a:rPr lang="en-US" altLang="zh-CN" dirty="0"/>
              <a:t>Ronald </a:t>
            </a:r>
            <a:r>
              <a:rPr lang="en-US" altLang="zh-CN" dirty="0" err="1"/>
              <a:t>Rivest</a:t>
            </a:r>
            <a:r>
              <a:rPr lang="zh-CN" altLang="en-US" dirty="0"/>
              <a:t>在欧洲密码年会上提出  </a:t>
            </a:r>
            <a:endParaRPr lang="en-US" altLang="zh-CN" dirty="0"/>
          </a:p>
          <a:p>
            <a:pPr marL="450215" lvl="1" indent="0">
              <a:buClr>
                <a:srgbClr val="FF0000"/>
              </a:buClr>
              <a:buNone/>
            </a:pPr>
            <a:r>
              <a:rPr lang="en-US" altLang="zh-CN" dirty="0"/>
              <a:t>    MD4</a:t>
            </a:r>
            <a:endParaRPr lang="en-US" altLang="zh-CN" dirty="0"/>
          </a:p>
          <a:p>
            <a:pPr lvl="1">
              <a:buClr>
                <a:srgbClr val="FF0000"/>
              </a:buClr>
              <a:buFont typeface="Wingdings" panose="05000000000000000000" pitchFamily="2" charset="2"/>
              <a:buChar char="u"/>
            </a:pPr>
            <a:r>
              <a:rPr lang="en-US" altLang="zh-CN" dirty="0"/>
              <a:t>1992</a:t>
            </a:r>
            <a:r>
              <a:rPr lang="zh-CN" altLang="en-US" dirty="0"/>
              <a:t>年</a:t>
            </a:r>
            <a:r>
              <a:rPr lang="en-US" altLang="zh-CN" dirty="0"/>
              <a:t>4</a:t>
            </a:r>
            <a:r>
              <a:rPr lang="zh-CN" altLang="en-US" dirty="0"/>
              <a:t>月，</a:t>
            </a:r>
            <a:r>
              <a:rPr lang="en-US" altLang="zh-CN" dirty="0"/>
              <a:t>MD4</a:t>
            </a:r>
            <a:r>
              <a:rPr lang="zh-CN" altLang="en-US" dirty="0"/>
              <a:t>改进为</a:t>
            </a:r>
            <a:r>
              <a:rPr lang="en-US" altLang="zh-CN" dirty="0"/>
              <a:t>MD5(RFC 1321)</a:t>
            </a:r>
            <a:endParaRPr lang="en-US" altLang="zh-CN" dirty="0"/>
          </a:p>
          <a:p>
            <a:pPr lvl="1">
              <a:buClr>
                <a:srgbClr val="FF0000"/>
              </a:buClr>
              <a:buFont typeface="Wingdings" panose="05000000000000000000" pitchFamily="2" charset="2"/>
              <a:buChar char="u"/>
            </a:pPr>
            <a:r>
              <a:rPr lang="en-US" altLang="zh-CN" dirty="0"/>
              <a:t>2004</a:t>
            </a:r>
            <a:r>
              <a:rPr lang="zh-CN" altLang="en-US" dirty="0"/>
              <a:t>年，</a:t>
            </a:r>
            <a:r>
              <a:rPr lang="zh-CN" altLang="en-US" dirty="0">
                <a:solidFill>
                  <a:srgbClr val="FF0000"/>
                </a:solidFill>
              </a:rPr>
              <a:t>王小云院士</a:t>
            </a:r>
            <a:r>
              <a:rPr lang="zh-CN" altLang="en-US" dirty="0"/>
              <a:t>在国际密码学会议上公布</a:t>
            </a:r>
            <a:endParaRPr lang="en-US" altLang="zh-CN" dirty="0"/>
          </a:p>
          <a:p>
            <a:pPr marL="450215" lvl="1" indent="0">
              <a:buClr>
                <a:srgbClr val="FF0000"/>
              </a:buClr>
              <a:buNone/>
            </a:pPr>
            <a:r>
              <a:rPr lang="en-US" altLang="zh-CN" dirty="0"/>
              <a:t>    MD5</a:t>
            </a:r>
            <a:r>
              <a:rPr lang="zh-CN" altLang="en-US" dirty="0"/>
              <a:t>的破解结果</a:t>
            </a:r>
            <a:endParaRPr lang="en-US" altLang="zh-CN" dirty="0"/>
          </a:p>
          <a:p>
            <a:pPr lvl="1"/>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6307">
                                            <p:txEl>
                                              <p:pRg st="5" end="5"/>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226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052736"/>
            <a:ext cx="8229600" cy="4824000"/>
          </a:xfrm>
        </p:spPr>
        <p:txBody>
          <a:bodyPr/>
          <a:lstStyle/>
          <a:p>
            <a:pPr marL="0" lvl="0" indent="0">
              <a:spcAft>
                <a:spcPts val="1800"/>
              </a:spcAft>
              <a:buClr>
                <a:srgbClr val="86D1EC"/>
              </a:buClr>
              <a:buNone/>
            </a:pPr>
            <a:r>
              <a:rPr lang="en-US" altLang="zh-CN" dirty="0">
                <a:solidFill>
                  <a:srgbClr val="FF0000"/>
                </a:solidFill>
              </a:rPr>
              <a:t>1. MD5</a:t>
            </a:r>
            <a:r>
              <a:rPr lang="zh-CN" altLang="en-US" dirty="0">
                <a:solidFill>
                  <a:srgbClr val="FF0000"/>
                </a:solidFill>
              </a:rPr>
              <a:t>算法概况</a:t>
            </a:r>
            <a:endParaRPr lang="en-US" altLang="zh-CN" dirty="0">
              <a:solidFill>
                <a:srgbClr val="FF0000"/>
              </a:solidFill>
            </a:endParaRPr>
          </a:p>
          <a:p>
            <a:pPr lvl="1"/>
            <a:endParaRPr lang="en-US" altLang="zh-CN"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5" y="2095163"/>
            <a:ext cx="7632849" cy="410116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0" indent="0">
              <a:spcAft>
                <a:spcPts val="1800"/>
              </a:spcAft>
              <a:buClr>
                <a:srgbClr val="86D1EC"/>
              </a:buClr>
              <a:buNone/>
            </a:pPr>
            <a:r>
              <a:rPr lang="en-US" altLang="zh-CN" dirty="0">
                <a:solidFill>
                  <a:srgbClr val="FF0000"/>
                </a:solidFill>
              </a:rPr>
              <a:t>2. MD5</a:t>
            </a:r>
            <a:r>
              <a:rPr lang="zh-CN" altLang="en-US" dirty="0">
                <a:solidFill>
                  <a:srgbClr val="FF0000"/>
                </a:solidFill>
              </a:rPr>
              <a:t>算法特点</a:t>
            </a:r>
            <a:endParaRPr lang="en-US" altLang="zh-CN" dirty="0">
              <a:solidFill>
                <a:srgbClr val="FF0000"/>
              </a:solidFill>
            </a:endParaRPr>
          </a:p>
          <a:p>
            <a:pPr lvl="1">
              <a:buClr>
                <a:srgbClr val="FF0000"/>
              </a:buClr>
              <a:buFont typeface="Wingdings" panose="05000000000000000000" pitchFamily="2" charset="2"/>
              <a:buChar char="u"/>
            </a:pPr>
            <a:r>
              <a:rPr lang="zh-CN" altLang="en-US" dirty="0"/>
              <a:t>输入：</a:t>
            </a:r>
            <a:r>
              <a:rPr lang="en-US" altLang="zh-CN" dirty="0"/>
              <a:t>512</a:t>
            </a:r>
            <a:r>
              <a:rPr lang="zh-CN" altLang="en-US" dirty="0"/>
              <a:t> </a:t>
            </a:r>
            <a:r>
              <a:rPr lang="en-US" altLang="zh-CN" dirty="0"/>
              <a:t>bits</a:t>
            </a:r>
            <a:r>
              <a:rPr lang="zh-CN" altLang="en-US" dirty="0"/>
              <a:t>整数倍的明文</a:t>
            </a:r>
            <a:endParaRPr lang="zh-CN" altLang="en-US" dirty="0"/>
          </a:p>
          <a:p>
            <a:pPr lvl="1">
              <a:buClr>
                <a:srgbClr val="FF0000"/>
              </a:buClr>
              <a:buFont typeface="Wingdings" panose="05000000000000000000" pitchFamily="2" charset="2"/>
              <a:buChar char="u"/>
            </a:pPr>
            <a:r>
              <a:rPr lang="zh-CN" altLang="en-US" dirty="0"/>
              <a:t>输出：</a:t>
            </a:r>
            <a:r>
              <a:rPr lang="en-US" altLang="zh-CN" dirty="0"/>
              <a:t>128</a:t>
            </a:r>
            <a:r>
              <a:rPr lang="zh-CN" altLang="en-US" dirty="0"/>
              <a:t> </a:t>
            </a:r>
            <a:r>
              <a:rPr lang="en-US" altLang="zh-CN" dirty="0"/>
              <a:t>bits</a:t>
            </a:r>
            <a:r>
              <a:rPr lang="zh-CN" altLang="en-US" dirty="0"/>
              <a:t>的</a:t>
            </a:r>
            <a:r>
              <a:rPr lang="en-US" altLang="zh-CN" dirty="0"/>
              <a:t>Hash</a:t>
            </a:r>
            <a:r>
              <a:rPr lang="zh-CN" altLang="en-US" dirty="0"/>
              <a:t>值</a:t>
            </a:r>
            <a:endParaRPr lang="en-US" altLang="zh-CN" dirty="0"/>
          </a:p>
          <a:p>
            <a:pPr lvl="1">
              <a:buClr>
                <a:srgbClr val="FF0000"/>
              </a:buClr>
              <a:buFont typeface="Wingdings" panose="05000000000000000000" pitchFamily="2" charset="2"/>
              <a:buChar char="u"/>
            </a:pPr>
            <a:r>
              <a:rPr lang="zh-CN" altLang="en-US" dirty="0"/>
              <a:t>迭代型哈希函数</a:t>
            </a:r>
            <a:endParaRPr lang="zh-CN" altLang="en-US" dirty="0"/>
          </a:p>
          <a:p>
            <a:pPr lvl="1">
              <a:buClr>
                <a:srgbClr val="FF0000"/>
              </a:buClr>
              <a:buFont typeface="Wingdings" panose="05000000000000000000" pitchFamily="2" charset="2"/>
              <a:buChar char="u"/>
            </a:pPr>
            <a:r>
              <a:rPr lang="zh-CN" altLang="en-US" dirty="0"/>
              <a:t>速度快，除了加法，没有大的运算</a:t>
            </a:r>
            <a:endParaRPr lang="zh-CN" altLang="en-US" dirty="0"/>
          </a:p>
          <a:p>
            <a:pPr lvl="1">
              <a:buClr>
                <a:srgbClr val="FF0000"/>
              </a:buClr>
              <a:buFont typeface="Wingdings" panose="05000000000000000000" pitchFamily="2" charset="2"/>
              <a:buChar char="u"/>
            </a:pPr>
            <a:r>
              <a:rPr lang="zh-CN" altLang="en-US" dirty="0"/>
              <a:t>简单紧凑，没有替换表等较大的数据结构和复</a:t>
            </a:r>
            <a:endParaRPr lang="en-US" altLang="zh-CN" dirty="0"/>
          </a:p>
          <a:p>
            <a:pPr marL="450215" lvl="1" indent="0">
              <a:buClr>
                <a:srgbClr val="FF0000"/>
              </a:buClr>
              <a:buNone/>
            </a:pPr>
            <a:r>
              <a:rPr lang="en-US" altLang="zh-CN" dirty="0"/>
              <a:t>    </a:t>
            </a:r>
            <a:r>
              <a:rPr lang="zh-CN" altLang="en-US" dirty="0"/>
              <a:t>杂的程序</a:t>
            </a:r>
            <a:endParaRPr lang="zh-CN" altLang="en-US" dirty="0"/>
          </a:p>
          <a:p>
            <a:pPr lvl="1"/>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26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d67"/>
          <p:cNvPicPr>
            <a:picLocks noChangeAspect="1" noChangeArrowheads="1"/>
          </p:cNvPicPr>
          <p:nvPr/>
        </p:nvPicPr>
        <p:blipFill>
          <a:blip r:embed="rId1"/>
          <a:srcRect/>
          <a:stretch>
            <a:fillRect/>
          </a:stretch>
        </p:blipFill>
        <p:spPr bwMode="auto">
          <a:xfrm>
            <a:off x="381000" y="1847892"/>
            <a:ext cx="8561388" cy="4648200"/>
          </a:xfrm>
          <a:prstGeom prst="rect">
            <a:avLst/>
          </a:prstGeom>
          <a:noFill/>
          <a:ln w="9525">
            <a:noFill/>
            <a:miter lim="800000"/>
            <a:headEnd/>
            <a:tailEnd/>
          </a:ln>
        </p:spPr>
      </p:pic>
      <p:sp>
        <p:nvSpPr>
          <p:cNvPr id="6" name="TextBox 5"/>
          <p:cNvSpPr txBox="1"/>
          <p:nvPr/>
        </p:nvSpPr>
        <p:spPr>
          <a:xfrm>
            <a:off x="3124200" y="1812636"/>
            <a:ext cx="25146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1. </a:t>
            </a:r>
            <a:r>
              <a:rPr lang="zh-CN" altLang="en-US" sz="2400" u="none" dirty="0">
                <a:solidFill>
                  <a:srgbClr val="FF0000"/>
                </a:solidFill>
                <a:latin typeface="+mn-lt"/>
                <a:ea typeface="黑体" panose="02010609060101010101" pitchFamily="49" charset="-122"/>
              </a:rPr>
              <a:t>附加填充比特</a:t>
            </a:r>
            <a:endParaRPr lang="zh-CN" altLang="en-US" sz="2400" u="none" dirty="0">
              <a:solidFill>
                <a:srgbClr val="FF0000"/>
              </a:solidFill>
              <a:latin typeface="+mn-lt"/>
              <a:ea typeface="黑体" panose="02010609060101010101" pitchFamily="49" charset="-122"/>
            </a:endParaRPr>
          </a:p>
        </p:txBody>
      </p:sp>
      <p:sp>
        <p:nvSpPr>
          <p:cNvPr id="7" name="TextBox 6"/>
          <p:cNvSpPr txBox="1"/>
          <p:nvPr/>
        </p:nvSpPr>
        <p:spPr>
          <a:xfrm>
            <a:off x="6172200" y="1390692"/>
            <a:ext cx="28956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2. </a:t>
            </a:r>
            <a:r>
              <a:rPr lang="zh-CN" altLang="en-US" sz="2400" u="none" dirty="0">
                <a:solidFill>
                  <a:srgbClr val="FF0000"/>
                </a:solidFill>
                <a:latin typeface="+mn-lt"/>
                <a:ea typeface="黑体" panose="02010609060101010101" pitchFamily="49" charset="-122"/>
              </a:rPr>
              <a:t>附加消息的长度</a:t>
            </a:r>
            <a:endParaRPr lang="zh-CN" altLang="en-US" sz="2400" u="none" dirty="0">
              <a:solidFill>
                <a:srgbClr val="FF0000"/>
              </a:solidFill>
              <a:latin typeface="+mn-lt"/>
              <a:ea typeface="黑体" panose="02010609060101010101" pitchFamily="49" charset="-122"/>
            </a:endParaRPr>
          </a:p>
        </p:txBody>
      </p:sp>
      <p:sp>
        <p:nvSpPr>
          <p:cNvPr id="8" name="TextBox 7"/>
          <p:cNvSpPr txBox="1"/>
          <p:nvPr/>
        </p:nvSpPr>
        <p:spPr>
          <a:xfrm>
            <a:off x="1295400" y="3371892"/>
            <a:ext cx="19050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3. </a:t>
            </a:r>
            <a:r>
              <a:rPr lang="zh-CN" altLang="en-US" sz="2400" u="none" dirty="0">
                <a:solidFill>
                  <a:srgbClr val="FF0000"/>
                </a:solidFill>
                <a:latin typeface="+mn-lt"/>
                <a:ea typeface="黑体" panose="02010609060101010101" pitchFamily="49" charset="-122"/>
              </a:rPr>
              <a:t>消息分组</a:t>
            </a:r>
            <a:endParaRPr lang="zh-CN" altLang="en-US" sz="2400" u="none" dirty="0">
              <a:solidFill>
                <a:srgbClr val="FF0000"/>
              </a:solidFill>
              <a:latin typeface="+mn-lt"/>
              <a:ea typeface="黑体" panose="02010609060101010101" pitchFamily="49" charset="-122"/>
            </a:endParaRPr>
          </a:p>
        </p:txBody>
      </p:sp>
      <p:sp>
        <p:nvSpPr>
          <p:cNvPr id="9" name="TextBox 8"/>
          <p:cNvSpPr txBox="1"/>
          <p:nvPr/>
        </p:nvSpPr>
        <p:spPr>
          <a:xfrm>
            <a:off x="533400" y="5810292"/>
            <a:ext cx="25146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4. </a:t>
            </a:r>
            <a:r>
              <a:rPr lang="zh-CN" altLang="en-US" sz="2400" u="none" dirty="0">
                <a:solidFill>
                  <a:srgbClr val="FF0000"/>
                </a:solidFill>
                <a:latin typeface="+mn-lt"/>
                <a:ea typeface="黑体" panose="02010609060101010101" pitchFamily="49" charset="-122"/>
              </a:rPr>
              <a:t>缓冲区初始化</a:t>
            </a:r>
            <a:endParaRPr lang="zh-CN" altLang="en-US" sz="2400" u="none" dirty="0">
              <a:solidFill>
                <a:srgbClr val="FF0000"/>
              </a:solidFill>
              <a:latin typeface="+mn-lt"/>
              <a:ea typeface="黑体" panose="02010609060101010101" pitchFamily="49" charset="-122"/>
            </a:endParaRPr>
          </a:p>
        </p:txBody>
      </p:sp>
      <p:sp>
        <p:nvSpPr>
          <p:cNvPr id="10" name="TextBox 9"/>
          <p:cNvSpPr txBox="1"/>
          <p:nvPr/>
        </p:nvSpPr>
        <p:spPr>
          <a:xfrm>
            <a:off x="3096904" y="5810292"/>
            <a:ext cx="25146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5. </a:t>
            </a:r>
            <a:r>
              <a:rPr lang="zh-CN" altLang="en-US" sz="2400" u="none" dirty="0">
                <a:solidFill>
                  <a:srgbClr val="FF0000"/>
                </a:solidFill>
                <a:latin typeface="+mn-lt"/>
                <a:ea typeface="黑体" panose="02010609060101010101" pitchFamily="49" charset="-122"/>
              </a:rPr>
              <a:t>处理消息分组</a:t>
            </a:r>
            <a:endParaRPr lang="zh-CN" altLang="en-US" sz="2400" u="none" dirty="0">
              <a:solidFill>
                <a:srgbClr val="FF0000"/>
              </a:solidFill>
              <a:latin typeface="+mn-lt"/>
              <a:ea typeface="黑体" panose="02010609060101010101" pitchFamily="49" charset="-122"/>
            </a:endParaRPr>
          </a:p>
        </p:txBody>
      </p:sp>
      <p:sp>
        <p:nvSpPr>
          <p:cNvPr id="11" name="TextBox 10"/>
          <p:cNvSpPr txBox="1"/>
          <p:nvPr/>
        </p:nvSpPr>
        <p:spPr>
          <a:xfrm>
            <a:off x="5611504" y="6003636"/>
            <a:ext cx="2286000" cy="461665"/>
          </a:xfrm>
          <a:prstGeom prst="rect">
            <a:avLst/>
          </a:prstGeom>
          <a:noFill/>
        </p:spPr>
        <p:txBody>
          <a:bodyPr wrap="square" rtlCol="0">
            <a:spAutoFit/>
          </a:bodyPr>
          <a:lstStyle/>
          <a:p>
            <a:r>
              <a:rPr lang="en-US" altLang="zh-CN" sz="2400" u="none" dirty="0">
                <a:solidFill>
                  <a:srgbClr val="FF0000"/>
                </a:solidFill>
                <a:latin typeface="+mn-lt"/>
                <a:ea typeface="黑体" panose="02010609060101010101" pitchFamily="49" charset="-122"/>
              </a:rPr>
              <a:t>6. </a:t>
            </a:r>
            <a:r>
              <a:rPr lang="zh-CN" altLang="en-US" sz="2400" u="none" dirty="0">
                <a:solidFill>
                  <a:srgbClr val="FF0000"/>
                </a:solidFill>
                <a:latin typeface="+mn-lt"/>
                <a:ea typeface="黑体" panose="02010609060101010101" pitchFamily="49" charset="-122"/>
              </a:rPr>
              <a:t>输出摘要值</a:t>
            </a:r>
            <a:endParaRPr lang="zh-CN" altLang="en-US" sz="2400" u="none" dirty="0">
              <a:solidFill>
                <a:srgbClr val="FF0000"/>
              </a:solidFill>
              <a:latin typeface="+mn-lt"/>
              <a:ea typeface="黑体" panose="02010609060101010101" pitchFamily="49" charset="-122"/>
            </a:endParaRPr>
          </a:p>
        </p:txBody>
      </p:sp>
      <p:sp>
        <p:nvSpPr>
          <p:cNvPr id="12" name="矩形 11"/>
          <p:cNvSpPr/>
          <p:nvPr/>
        </p:nvSpPr>
        <p:spPr bwMode="auto">
          <a:xfrm>
            <a:off x="7308304" y="2831832"/>
            <a:ext cx="936104"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 name="矩形 12"/>
          <p:cNvSpPr/>
          <p:nvPr/>
        </p:nvSpPr>
        <p:spPr bwMode="auto">
          <a:xfrm>
            <a:off x="8100392" y="2831832"/>
            <a:ext cx="636054"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 name="矩形 13"/>
          <p:cNvSpPr/>
          <p:nvPr/>
        </p:nvSpPr>
        <p:spPr bwMode="auto">
          <a:xfrm>
            <a:off x="669032" y="4041068"/>
            <a:ext cx="8079432"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5" name="矩形 14"/>
          <p:cNvSpPr/>
          <p:nvPr/>
        </p:nvSpPr>
        <p:spPr bwMode="auto">
          <a:xfrm>
            <a:off x="1115615" y="5087527"/>
            <a:ext cx="756085"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6" name="矩形 15"/>
          <p:cNvSpPr/>
          <p:nvPr/>
        </p:nvSpPr>
        <p:spPr bwMode="auto">
          <a:xfrm>
            <a:off x="2606315" y="5101120"/>
            <a:ext cx="756085"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 name="矩形 16"/>
          <p:cNvSpPr/>
          <p:nvPr/>
        </p:nvSpPr>
        <p:spPr bwMode="auto">
          <a:xfrm>
            <a:off x="5209672" y="5076888"/>
            <a:ext cx="756085"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 name="矩形 17"/>
          <p:cNvSpPr/>
          <p:nvPr/>
        </p:nvSpPr>
        <p:spPr bwMode="auto">
          <a:xfrm>
            <a:off x="7560331" y="5049180"/>
            <a:ext cx="756085"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9" name="矩形 18"/>
          <p:cNvSpPr/>
          <p:nvPr/>
        </p:nvSpPr>
        <p:spPr bwMode="auto">
          <a:xfrm>
            <a:off x="7722349" y="5956032"/>
            <a:ext cx="1014097"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xit" presetSubtype="0" fill="hold" grpId="1" nodeType="with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blinds(horizontal)">
                                      <p:cBhvr>
                                        <p:cTn id="64" dur="500"/>
                                        <p:tgtEl>
                                          <p:spTgt spid="16"/>
                                        </p:tgtEl>
                                      </p:cBhvr>
                                    </p:animEffect>
                                  </p:childTnLst>
                                </p:cTn>
                              </p:par>
                            </p:childTnLst>
                          </p:cTn>
                        </p:par>
                        <p:par>
                          <p:cTn id="65" fill="hold">
                            <p:stCondLst>
                              <p:cond delay="1000"/>
                            </p:stCondLst>
                            <p:childTnLst>
                              <p:par>
                                <p:cTn id="66" presetID="3" presetClass="entr" presetSubtype="1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childTnLst>
                          </p:cTn>
                        </p:par>
                        <p:par>
                          <p:cTn id="69" fill="hold">
                            <p:stCondLst>
                              <p:cond delay="1500"/>
                            </p:stCondLst>
                            <p:childTnLst>
                              <p:par>
                                <p:cTn id="70" presetID="3" presetClass="entr" presetSubtype="1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par>
                                <p:cTn id="78" presetID="10" presetClass="exit" presetSubtype="0" fill="hold" grpId="1"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7"/>
                                        </p:tgtEl>
                                      </p:cBhvr>
                                    </p:animEffect>
                                    <p:set>
                                      <p:cBhvr>
                                        <p:cTn id="83" dur="1" fill="hold">
                                          <p:stCondLst>
                                            <p:cond delay="499"/>
                                          </p:stCondLst>
                                        </p:cTn>
                                        <p:tgtEl>
                                          <p:spTgt spid="17"/>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childTnLst>
                          </p:cTn>
                        </p:par>
                        <p:par>
                          <p:cTn id="87" fill="hold">
                            <p:stCondLst>
                              <p:cond delay="500"/>
                            </p:stCondLst>
                            <p:childTnLst>
                              <p:par>
                                <p:cTn id="88" presetID="3" presetClass="entr" presetSubtype="1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blinds(horizontal)">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969060"/>
            <a:ext cx="8229600" cy="2520280"/>
          </a:xfrm>
        </p:spPr>
        <p:txBody>
          <a:bodyPr/>
          <a:lstStyle/>
          <a:p>
            <a:pPr marL="0" lvl="1">
              <a:buNone/>
            </a:pPr>
            <a:r>
              <a:rPr lang="en-US" altLang="zh-CN" sz="2400" dirty="0">
                <a:solidFill>
                  <a:srgbClr val="FF0000"/>
                </a:solidFill>
              </a:rPr>
              <a:t>1. </a:t>
            </a:r>
            <a:r>
              <a:rPr lang="zh-CN" altLang="en-US" sz="2400" dirty="0">
                <a:solidFill>
                  <a:srgbClr val="FF0000"/>
                </a:solidFill>
              </a:rPr>
              <a:t>附加填充比特</a:t>
            </a:r>
            <a:endParaRPr lang="en-US" altLang="zh-CN" sz="2400" dirty="0"/>
          </a:p>
          <a:p>
            <a:pPr lvl="1">
              <a:buNone/>
            </a:pPr>
            <a:r>
              <a:rPr lang="zh-CN" altLang="en-US" sz="2400" dirty="0"/>
              <a:t>对</a:t>
            </a:r>
            <a:r>
              <a:rPr lang="en-US" altLang="zh-CN" sz="2400" i="1" dirty="0"/>
              <a:t>K</a:t>
            </a:r>
            <a:r>
              <a:rPr lang="zh-CN" altLang="en-US" sz="2400" i="1" dirty="0"/>
              <a:t> </a:t>
            </a:r>
            <a:r>
              <a:rPr lang="en-US" altLang="zh-CN" sz="2400" dirty="0"/>
              <a:t>bits</a:t>
            </a:r>
            <a:r>
              <a:rPr lang="zh-CN" altLang="en-US" sz="2400" dirty="0"/>
              <a:t>消息填充，使得填充后消息的长度为</a:t>
            </a:r>
            <a:r>
              <a:rPr lang="en-US" altLang="zh-CN" sz="2400" dirty="0"/>
              <a:t>512</a:t>
            </a:r>
            <a:r>
              <a:rPr lang="zh-CN" altLang="en-US" sz="2400" dirty="0"/>
              <a:t>的倍数</a:t>
            </a:r>
            <a:endParaRPr lang="en-US" altLang="zh-CN" sz="2400" dirty="0"/>
          </a:p>
          <a:p>
            <a:pPr marL="0" lvl="1">
              <a:buNone/>
            </a:pPr>
            <a:r>
              <a:rPr lang="zh-CN" altLang="en-US" sz="2400" dirty="0"/>
              <a:t>减</a:t>
            </a:r>
            <a:r>
              <a:rPr lang="en-US" altLang="zh-CN" sz="2400" dirty="0"/>
              <a:t>64</a:t>
            </a:r>
            <a:r>
              <a:rPr lang="zh-CN" altLang="en-US" sz="2400" dirty="0"/>
              <a:t>（留出的</a:t>
            </a:r>
            <a:r>
              <a:rPr lang="en-US" altLang="zh-CN" sz="2400" dirty="0"/>
              <a:t>64 bits</a:t>
            </a:r>
            <a:r>
              <a:rPr lang="zh-CN" altLang="en-US" sz="2400" dirty="0"/>
              <a:t>以备步骤</a:t>
            </a:r>
            <a:r>
              <a:rPr lang="en-US" altLang="zh-CN" sz="2400" dirty="0"/>
              <a:t>2</a:t>
            </a:r>
            <a:r>
              <a:rPr lang="zh-CN" altLang="en-US" sz="2400" dirty="0"/>
              <a:t>使用）。</a:t>
            </a:r>
            <a:endParaRPr lang="zh-CN" altLang="en-US" sz="2400" dirty="0"/>
          </a:p>
          <a:p>
            <a:pPr marL="720090" lvl="2">
              <a:lnSpc>
                <a:spcPct val="100000"/>
              </a:lnSpc>
            </a:pPr>
            <a:r>
              <a:rPr lang="zh-CN" altLang="en-US" sz="2400" dirty="0"/>
              <a:t>填充的比特数： </a:t>
            </a:r>
            <a:r>
              <a:rPr lang="en-US" altLang="zh-CN" sz="2400" dirty="0"/>
              <a:t>1 ~ 512</a:t>
            </a:r>
            <a:endParaRPr lang="en-US" altLang="zh-CN" sz="2400" dirty="0"/>
          </a:p>
          <a:p>
            <a:pPr marL="720090" lvl="2">
              <a:lnSpc>
                <a:spcPct val="100000"/>
              </a:lnSpc>
            </a:pPr>
            <a:r>
              <a:rPr lang="zh-CN" altLang="en-US" sz="2400" dirty="0"/>
              <a:t>填充方式：第</a:t>
            </a:r>
            <a:r>
              <a:rPr lang="en-US" altLang="zh-CN" sz="2400" dirty="0"/>
              <a:t>1</a:t>
            </a:r>
            <a:r>
              <a:rPr lang="zh-CN" altLang="en-US" sz="2400" dirty="0"/>
              <a:t>位为</a:t>
            </a:r>
            <a:r>
              <a:rPr lang="en-US" altLang="zh-CN" sz="2400" dirty="0"/>
              <a:t>1</a:t>
            </a:r>
            <a:r>
              <a:rPr lang="zh-CN" altLang="en-US" sz="2400" dirty="0"/>
              <a:t>，其后各位皆为</a:t>
            </a:r>
            <a:r>
              <a:rPr lang="en-US" altLang="zh-CN" sz="2400" dirty="0"/>
              <a:t>0</a:t>
            </a:r>
            <a:endParaRPr lang="en-US" altLang="zh-CN" dirty="0"/>
          </a:p>
          <a:p>
            <a:endParaRPr lang="en-US" altLang="zh-CN" dirty="0"/>
          </a:p>
          <a:p>
            <a:pPr lvl="1">
              <a:buNone/>
            </a:pPr>
            <a:endParaRPr lang="en-US" altLang="zh-CN" dirty="0"/>
          </a:p>
          <a:p>
            <a:pPr marL="0" lvl="1">
              <a:buNone/>
            </a:pPr>
            <a:r>
              <a:rPr lang="en-US" altLang="zh-CN" sz="2400" dirty="0">
                <a:solidFill>
                  <a:srgbClr val="FF0000"/>
                </a:solidFill>
              </a:rPr>
              <a:t>        </a:t>
            </a:r>
            <a:endParaRPr lang="en-US" altLang="zh-CN" sz="2400" dirty="0">
              <a:solidFill>
                <a:srgbClr val="FF0000"/>
              </a:solidFill>
            </a:endParaRPr>
          </a:p>
        </p:txBody>
      </p:sp>
      <p:pic>
        <p:nvPicPr>
          <p:cNvPr id="12" name="Picture 4" descr="xd67"/>
          <p:cNvPicPr>
            <a:picLocks noChangeAspect="1" noChangeArrowheads="1"/>
          </p:cNvPicPr>
          <p:nvPr/>
        </p:nvPicPr>
        <p:blipFill>
          <a:blip r:embed="rId1"/>
          <a:srcRect/>
          <a:stretch>
            <a:fillRect/>
          </a:stretch>
        </p:blipFill>
        <p:spPr bwMode="auto">
          <a:xfrm>
            <a:off x="2735796" y="728700"/>
            <a:ext cx="6408204" cy="3479182"/>
          </a:xfrm>
          <a:prstGeom prst="rect">
            <a:avLst/>
          </a:prstGeom>
          <a:noFill/>
          <a:ln w="9525">
            <a:noFill/>
            <a:miter lim="800000"/>
            <a:headEnd/>
            <a:tailEnd/>
          </a:ln>
        </p:spPr>
      </p:pic>
      <p:sp>
        <p:nvSpPr>
          <p:cNvPr id="4" name="矩形 3"/>
          <p:cNvSpPr/>
          <p:nvPr/>
        </p:nvSpPr>
        <p:spPr bwMode="auto">
          <a:xfrm>
            <a:off x="7812360" y="1448780"/>
            <a:ext cx="849096" cy="54006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lnSpc>
                <a:spcPct val="100000"/>
              </a:lnSpc>
              <a:buNone/>
            </a:pPr>
            <a:endParaRPr lang="en-US" altLang="zh-CN" dirty="0"/>
          </a:p>
          <a:p>
            <a:pPr lvl="1">
              <a:lnSpc>
                <a:spcPct val="100000"/>
              </a:lnSpc>
              <a:buNone/>
            </a:pPr>
            <a:endParaRPr lang="en-US" altLang="zh-CN" sz="2400" dirty="0">
              <a:solidFill>
                <a:srgbClr val="FF0000"/>
              </a:solidFill>
            </a:endParaRPr>
          </a:p>
          <a:p>
            <a:pPr marL="0" lvl="1">
              <a:lnSpc>
                <a:spcPct val="100000"/>
              </a:lnSpc>
              <a:buNone/>
            </a:pPr>
            <a:r>
              <a:rPr lang="en-US" altLang="zh-CN" sz="2400" dirty="0">
                <a:solidFill>
                  <a:srgbClr val="FF0000"/>
                </a:solidFill>
              </a:rPr>
              <a:t> 1. </a:t>
            </a:r>
            <a:r>
              <a:rPr lang="zh-CN" altLang="en-US" sz="2400" dirty="0">
                <a:solidFill>
                  <a:srgbClr val="FF0000"/>
                </a:solidFill>
              </a:rPr>
              <a:t>附加填充比特</a:t>
            </a:r>
            <a:r>
              <a:rPr lang="en-US" altLang="zh-CN" sz="2400" dirty="0">
                <a:solidFill>
                  <a:srgbClr val="FF0000"/>
                </a:solidFill>
              </a:rPr>
              <a:t>      </a:t>
            </a:r>
            <a:endParaRPr lang="en-US" altLang="zh-CN" sz="2400" dirty="0">
              <a:solidFill>
                <a:srgbClr val="FF0000"/>
              </a:solidFill>
            </a:endParaRPr>
          </a:p>
          <a:p>
            <a:pPr lvl="1">
              <a:lnSpc>
                <a:spcPct val="100000"/>
              </a:lnSpc>
              <a:buNone/>
            </a:pPr>
            <a:r>
              <a:rPr lang="zh-CN" altLang="en-US" sz="2400" dirty="0"/>
              <a:t>例</a:t>
            </a:r>
            <a:r>
              <a:rPr lang="en-US" altLang="zh-CN" sz="2400" dirty="0"/>
              <a:t>2</a:t>
            </a:r>
            <a:r>
              <a:rPr lang="zh-CN" altLang="en-US" sz="2400" dirty="0"/>
              <a:t>：设消息为“</a:t>
            </a:r>
            <a:r>
              <a:rPr lang="en-US" altLang="zh-CN" sz="2400" dirty="0" err="1"/>
              <a:t>abc</a:t>
            </a:r>
            <a:r>
              <a:rPr lang="en-US" altLang="zh-CN" sz="2400" dirty="0"/>
              <a:t>”</a:t>
            </a:r>
            <a:r>
              <a:rPr lang="zh-CN" altLang="en-US" sz="2400" dirty="0"/>
              <a:t>（</a:t>
            </a:r>
            <a:r>
              <a:rPr lang="en-US" altLang="zh-CN" sz="2400" dirty="0"/>
              <a:t>ASCII</a:t>
            </a:r>
            <a:r>
              <a:rPr lang="zh-CN" altLang="en-US" sz="2400" dirty="0"/>
              <a:t>码）</a:t>
            </a:r>
            <a:endParaRPr lang="en-US" altLang="zh-CN" sz="2400" dirty="0"/>
          </a:p>
          <a:p>
            <a:pPr lvl="1"/>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2735796" y="727036"/>
            <a:ext cx="6408204" cy="3479181"/>
          </a:xfrm>
          <a:prstGeom prst="rect">
            <a:avLst/>
          </a:prstGeom>
          <a:noFill/>
          <a:ln w="9525">
            <a:noFill/>
            <a:miter lim="800000"/>
            <a:headEnd/>
            <a:tailEnd/>
          </a:ln>
        </p:spPr>
      </p:pic>
      <p:graphicFrame>
        <p:nvGraphicFramePr>
          <p:cNvPr id="4" name="Object 8"/>
          <p:cNvGraphicFramePr>
            <a:graphicFrameLocks noChangeAspect="1"/>
          </p:cNvGraphicFramePr>
          <p:nvPr/>
        </p:nvGraphicFramePr>
        <p:xfrm>
          <a:off x="838200" y="4691109"/>
          <a:ext cx="7900341" cy="2133600"/>
        </p:xfrm>
        <a:graphic>
          <a:graphicData uri="http://schemas.openxmlformats.org/presentationml/2006/ole">
            <mc:AlternateContent xmlns:mc="http://schemas.openxmlformats.org/markup-compatibility/2006">
              <mc:Choice xmlns:v="urn:schemas-microsoft-com:vml" Requires="v">
                <p:oleObj spid="_x0000_s4098" name="Visio" r:id="rId2" imgW="5634355" imgH="1525905" progId="Visio.Drawing.11">
                  <p:embed/>
                </p:oleObj>
              </mc:Choice>
              <mc:Fallback>
                <p:oleObj name="Visio" r:id="rId2" imgW="5634355" imgH="1525905" progId="Visio.Drawing.11">
                  <p:embed/>
                  <p:pic>
                    <p:nvPicPr>
                      <p:cNvPr id="0" name="Object 8"/>
                      <p:cNvPicPr>
                        <a:picLocks noChangeAspect="1" noChangeArrowheads="1"/>
                      </p:cNvPicPr>
                      <p:nvPr/>
                    </p:nvPicPr>
                    <p:blipFill>
                      <a:blip r:embed="rId3"/>
                      <a:srcRect/>
                      <a:stretch>
                        <a:fillRect/>
                      </a:stretch>
                    </p:blipFill>
                    <p:spPr bwMode="auto">
                      <a:xfrm>
                        <a:off x="838200" y="4691109"/>
                        <a:ext cx="790034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2555776" y="5055567"/>
            <a:ext cx="2854424" cy="549942"/>
            <a:chOff x="2555776" y="4707858"/>
            <a:chExt cx="2854424" cy="549942"/>
          </a:xfrm>
        </p:grpSpPr>
        <p:cxnSp>
          <p:nvCxnSpPr>
            <p:cNvPr id="6" name="直接箭头连接符 5"/>
            <p:cNvCxnSpPr/>
            <p:nvPr/>
          </p:nvCxnSpPr>
          <p:spPr bwMode="auto">
            <a:xfrm>
              <a:off x="4499992" y="5025507"/>
              <a:ext cx="910208" cy="232293"/>
            </a:xfrm>
            <a:prstGeom prst="straightConnector1">
              <a:avLst/>
            </a:prstGeom>
            <a:noFill/>
            <a:ln w="50800" cap="flat" cmpd="sng" algn="ctr">
              <a:solidFill>
                <a:srgbClr val="FF66FF"/>
              </a:solidFill>
              <a:prstDash val="solid"/>
              <a:round/>
              <a:headEnd type="none" w="med" len="med"/>
              <a:tailEnd type="arrow"/>
            </a:ln>
            <a:effectLst/>
          </p:spPr>
        </p:cxnSp>
        <p:sp>
          <p:nvSpPr>
            <p:cNvPr id="7" name="TextBox 6"/>
            <p:cNvSpPr txBox="1"/>
            <p:nvPr/>
          </p:nvSpPr>
          <p:spPr>
            <a:xfrm>
              <a:off x="2555776" y="4707858"/>
              <a:ext cx="2057400" cy="461665"/>
            </a:xfrm>
            <a:prstGeom prst="rect">
              <a:avLst/>
            </a:prstGeom>
            <a:noFill/>
          </p:spPr>
          <p:txBody>
            <a:bodyPr wrap="square" rtlCol="0">
              <a:spAutoFit/>
            </a:bodyPr>
            <a:lstStyle/>
            <a:p>
              <a:r>
                <a:rPr lang="zh-CN" altLang="en-US" sz="2400" u="none" dirty="0">
                  <a:solidFill>
                    <a:srgbClr val="FF0000"/>
                  </a:solidFill>
                  <a:latin typeface="+mn-lt"/>
                  <a:ea typeface="黑体" panose="02010609060101010101" pitchFamily="49" charset="-122"/>
                </a:rPr>
                <a:t>附加填充比特</a:t>
              </a:r>
              <a:endParaRPr lang="zh-CN" altLang="en-US" sz="2400" u="none" dirty="0">
                <a:solidFill>
                  <a:srgbClr val="FF0000"/>
                </a:solidFill>
                <a:latin typeface="+mn-lt"/>
                <a:ea typeface="黑体" panose="02010609060101010101" pitchFamily="49" charset="-122"/>
              </a:endParaRPr>
            </a:p>
          </p:txBody>
        </p:sp>
      </p:grpSp>
      <p:sp>
        <p:nvSpPr>
          <p:cNvPr id="9" name="矩形 8"/>
          <p:cNvSpPr/>
          <p:nvPr/>
        </p:nvSpPr>
        <p:spPr bwMode="auto">
          <a:xfrm>
            <a:off x="7929549" y="1448780"/>
            <a:ext cx="657234" cy="43815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982980" lvl="1" indent="-532130">
              <a:buNone/>
            </a:pPr>
            <a:endParaRPr lang="en-US" altLang="zh-CN" sz="2400" dirty="0"/>
          </a:p>
          <a:p>
            <a:pPr marL="982980" lvl="1" indent="-532130">
              <a:buNone/>
            </a:pPr>
            <a:endParaRPr lang="en-US" altLang="zh-CN" sz="2400" dirty="0"/>
          </a:p>
          <a:p>
            <a:pPr marL="0" lvl="1" indent="-532130">
              <a:buNone/>
            </a:pPr>
            <a:r>
              <a:rPr lang="en-US" altLang="zh-CN" sz="2400" dirty="0">
                <a:solidFill>
                  <a:srgbClr val="FF0000"/>
                </a:solidFill>
              </a:rPr>
              <a:t>2. </a:t>
            </a:r>
            <a:r>
              <a:rPr lang="zh-CN" altLang="en-US" sz="2400" dirty="0">
                <a:solidFill>
                  <a:srgbClr val="FF0000"/>
                </a:solidFill>
              </a:rPr>
              <a:t>附加消息的长度</a:t>
            </a:r>
            <a:endParaRPr lang="en-US" altLang="zh-CN" sz="2400" dirty="0"/>
          </a:p>
          <a:p>
            <a:pPr marL="1080135" lvl="1" indent="-532130">
              <a:buNone/>
            </a:pPr>
            <a:r>
              <a:rPr lang="zh-CN" altLang="en-US" sz="2400" dirty="0"/>
              <a:t>用</a:t>
            </a:r>
            <a:r>
              <a:rPr lang="zh-CN" altLang="en-US" sz="2400" dirty="0">
                <a:solidFill>
                  <a:srgbClr val="0000FF"/>
                </a:solidFill>
              </a:rPr>
              <a:t>步骤</a:t>
            </a:r>
            <a:r>
              <a:rPr lang="en-US" altLang="zh-CN" sz="2400" dirty="0">
                <a:solidFill>
                  <a:srgbClr val="0000FF"/>
                </a:solidFill>
              </a:rPr>
              <a:t>1</a:t>
            </a:r>
            <a:r>
              <a:rPr lang="zh-CN" altLang="en-US" sz="2400" dirty="0"/>
              <a:t>留出的</a:t>
            </a:r>
            <a:r>
              <a:rPr lang="en-US" altLang="zh-CN" sz="2400" dirty="0"/>
              <a:t>64</a:t>
            </a:r>
            <a:r>
              <a:rPr lang="zh-CN" altLang="en-US" sz="2400" dirty="0"/>
              <a:t> </a:t>
            </a:r>
            <a:r>
              <a:rPr lang="en-US" altLang="zh-CN" sz="2400" dirty="0"/>
              <a:t>bits</a:t>
            </a:r>
            <a:r>
              <a:rPr lang="zh-CN" altLang="en-US" sz="2400" dirty="0"/>
              <a:t>以</a:t>
            </a:r>
            <a:r>
              <a:rPr lang="en-US" altLang="zh-CN" sz="2400" dirty="0">
                <a:solidFill>
                  <a:schemeClr val="bg1">
                    <a:lumMod val="60000"/>
                    <a:lumOff val="40000"/>
                  </a:schemeClr>
                </a:solidFill>
              </a:rPr>
              <a:t>Little-endian</a:t>
            </a:r>
            <a:r>
              <a:rPr lang="zh-CN" altLang="en-US" sz="2400" dirty="0">
                <a:solidFill>
                  <a:schemeClr val="bg1">
                    <a:lumMod val="60000"/>
                    <a:lumOff val="40000"/>
                  </a:schemeClr>
                </a:solidFill>
              </a:rPr>
              <a:t>存储方式</a:t>
            </a:r>
            <a:r>
              <a:rPr lang="zh-CN" altLang="en-US" sz="2400" dirty="0"/>
              <a:t>表示消息</a:t>
            </a:r>
            <a:endParaRPr lang="en-US" altLang="zh-CN" sz="2400" dirty="0"/>
          </a:p>
          <a:p>
            <a:pPr marL="0" lvl="1" indent="-532130">
              <a:buNone/>
            </a:pPr>
            <a:r>
              <a:rPr lang="zh-CN" altLang="en-US" sz="2400" dirty="0"/>
              <a:t>原长度值</a:t>
            </a:r>
            <a:r>
              <a:rPr lang="en-US" altLang="zh-CN" sz="2400" i="1" dirty="0"/>
              <a:t>K</a:t>
            </a:r>
            <a:endParaRPr lang="zh-CN" altLang="en-US" sz="2400" i="1" dirty="0"/>
          </a:p>
          <a:p>
            <a:pPr lvl="1">
              <a:lnSpc>
                <a:spcPct val="100000"/>
              </a:lnSpc>
              <a:buClr>
                <a:schemeClr val="bg1">
                  <a:lumMod val="60000"/>
                  <a:lumOff val="40000"/>
                </a:schemeClr>
              </a:buClr>
              <a:buFont typeface="Wingdings" panose="05000000000000000000" pitchFamily="2" charset="2"/>
              <a:buChar char="n"/>
            </a:pPr>
            <a:r>
              <a:rPr lang="zh-CN" altLang="en-US" sz="2400" dirty="0"/>
              <a:t>如果消息原长度值大于</a:t>
            </a:r>
            <a:r>
              <a:rPr lang="en-US" altLang="zh-CN" sz="2400" dirty="0"/>
              <a:t>2</a:t>
            </a:r>
            <a:r>
              <a:rPr lang="en-US" altLang="zh-CN" sz="2400" baseline="30000" dirty="0"/>
              <a:t>64</a:t>
            </a:r>
            <a:r>
              <a:rPr lang="en-US" altLang="zh-CN" sz="2400" dirty="0"/>
              <a:t>, </a:t>
            </a:r>
            <a:r>
              <a:rPr lang="zh-CN" altLang="en-US" sz="2400" dirty="0"/>
              <a:t>则以</a:t>
            </a:r>
            <a:r>
              <a:rPr lang="en-US" altLang="zh-CN" sz="2400" dirty="0"/>
              <a:t>2</a:t>
            </a:r>
            <a:r>
              <a:rPr lang="en-US" altLang="zh-CN" sz="2400" baseline="30000" dirty="0"/>
              <a:t>64</a:t>
            </a:r>
            <a:r>
              <a:rPr lang="zh-CN" altLang="en-US" sz="2400" dirty="0"/>
              <a:t>为模数取模</a:t>
            </a:r>
            <a:endParaRPr lang="zh-CN" altLang="en-US" sz="2400" dirty="0"/>
          </a:p>
          <a:p>
            <a:pPr marL="450215" lvl="1" indent="0">
              <a:buNone/>
            </a:pPr>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2735796" y="727037"/>
            <a:ext cx="6408204" cy="3479181"/>
          </a:xfrm>
          <a:prstGeom prst="rect">
            <a:avLst/>
          </a:prstGeom>
          <a:noFill/>
          <a:ln w="9525">
            <a:noFill/>
            <a:miter lim="800000"/>
            <a:headEnd/>
            <a:tailEnd/>
          </a:ln>
        </p:spPr>
      </p:pic>
      <p:sp>
        <p:nvSpPr>
          <p:cNvPr id="4" name="矩形 3"/>
          <p:cNvSpPr/>
          <p:nvPr/>
        </p:nvSpPr>
        <p:spPr bwMode="auto">
          <a:xfrm>
            <a:off x="8568444" y="1448780"/>
            <a:ext cx="346955"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982980" lvl="1" indent="-532130">
              <a:buNone/>
            </a:pPr>
            <a:endParaRPr lang="en-US" altLang="zh-CN" dirty="0"/>
          </a:p>
          <a:p>
            <a:pPr marL="982980" lvl="1" indent="-532130">
              <a:buNone/>
            </a:pPr>
            <a:endParaRPr lang="en-US" altLang="zh-CN" sz="2400" dirty="0"/>
          </a:p>
          <a:p>
            <a:pPr marL="982980" lvl="1" indent="-532130">
              <a:buNone/>
            </a:pPr>
            <a:r>
              <a:rPr lang="en-US" altLang="zh-CN" sz="2400" dirty="0">
                <a:solidFill>
                  <a:srgbClr val="FF0000"/>
                </a:solidFill>
              </a:rPr>
              <a:t>2. </a:t>
            </a:r>
            <a:r>
              <a:rPr lang="zh-CN" altLang="en-US" sz="2400" dirty="0">
                <a:solidFill>
                  <a:srgbClr val="FF0000"/>
                </a:solidFill>
              </a:rPr>
              <a:t>附加消息的长度</a:t>
            </a:r>
            <a:endParaRPr lang="en-US" altLang="zh-CN" sz="2400" dirty="0">
              <a:solidFill>
                <a:srgbClr val="FF0000"/>
              </a:solidFill>
            </a:endParaRPr>
          </a:p>
          <a:p>
            <a:pPr marL="450215" lvl="1" indent="0">
              <a:lnSpc>
                <a:spcPct val="100000"/>
              </a:lnSpc>
              <a:buNone/>
            </a:pPr>
            <a:r>
              <a:rPr lang="zh-CN" altLang="en-US" sz="2400" dirty="0"/>
              <a:t>    例</a:t>
            </a:r>
            <a:r>
              <a:rPr lang="en-US" altLang="zh-CN" sz="2400" dirty="0"/>
              <a:t>2</a:t>
            </a:r>
            <a:r>
              <a:rPr lang="zh-CN" altLang="en-US" sz="2400" dirty="0"/>
              <a:t>：设消息为“</a:t>
            </a:r>
            <a:r>
              <a:rPr lang="en-US" altLang="zh-CN" sz="2400" dirty="0" err="1"/>
              <a:t>abc</a:t>
            </a:r>
            <a:r>
              <a:rPr lang="en-US" altLang="zh-CN" sz="2400" dirty="0"/>
              <a:t>”</a:t>
            </a:r>
            <a:r>
              <a:rPr lang="zh-CN" altLang="en-US" sz="2400" dirty="0"/>
              <a:t>（</a:t>
            </a:r>
            <a:r>
              <a:rPr lang="en-US" altLang="zh-CN" sz="2400" dirty="0"/>
              <a:t>ASCII</a:t>
            </a:r>
            <a:r>
              <a:rPr lang="zh-CN" altLang="en-US" sz="2400" dirty="0"/>
              <a:t>码）</a:t>
            </a:r>
            <a:endParaRPr lang="zh-CN" altLang="en-US" sz="2400" dirty="0"/>
          </a:p>
          <a:p>
            <a:pPr lvl="1">
              <a:lnSpc>
                <a:spcPct val="100000"/>
              </a:lnSpc>
            </a:pPr>
            <a:endParaRPr lang="zh-CN" altLang="en-US" dirty="0"/>
          </a:p>
          <a:p>
            <a:pPr lvl="1"/>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2344742" y="727038"/>
            <a:ext cx="6799258" cy="3691494"/>
          </a:xfrm>
          <a:prstGeom prst="rect">
            <a:avLst/>
          </a:prstGeom>
          <a:noFill/>
          <a:ln w="9525">
            <a:noFill/>
            <a:miter lim="800000"/>
            <a:headEnd/>
            <a:tailEnd/>
          </a:ln>
        </p:spPr>
      </p:pic>
      <p:graphicFrame>
        <p:nvGraphicFramePr>
          <p:cNvPr id="4" name="Object 8"/>
          <p:cNvGraphicFramePr>
            <a:graphicFrameLocks noChangeAspect="1"/>
          </p:cNvGraphicFramePr>
          <p:nvPr/>
        </p:nvGraphicFramePr>
        <p:xfrm>
          <a:off x="1171512" y="4713518"/>
          <a:ext cx="7900988" cy="2133600"/>
        </p:xfrm>
        <a:graphic>
          <a:graphicData uri="http://schemas.openxmlformats.org/presentationml/2006/ole">
            <mc:AlternateContent xmlns:mc="http://schemas.openxmlformats.org/markup-compatibility/2006">
              <mc:Choice xmlns:v="urn:schemas-microsoft-com:vml" Requires="v">
                <p:oleObj spid="_x0000_s5122" name="Visio" r:id="rId2" imgW="8902700" imgH="2413000" progId="Visio.Drawing.11">
                  <p:embed/>
                </p:oleObj>
              </mc:Choice>
              <mc:Fallback>
                <p:oleObj name="Visio" r:id="rId2" imgW="8902700" imgH="2413000" progId="Visio.Drawing.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12" y="4713518"/>
                        <a:ext cx="79009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6477000" y="4418532"/>
            <a:ext cx="2438400" cy="950473"/>
            <a:chOff x="6059511" y="3338789"/>
            <a:chExt cx="2438400" cy="1401827"/>
          </a:xfrm>
        </p:grpSpPr>
        <p:cxnSp>
          <p:nvCxnSpPr>
            <p:cNvPr id="6" name="直接箭头连接符 5"/>
            <p:cNvCxnSpPr/>
            <p:nvPr/>
          </p:nvCxnSpPr>
          <p:spPr bwMode="auto">
            <a:xfrm rot="5400000">
              <a:off x="6630996" y="4265946"/>
              <a:ext cx="803285" cy="146055"/>
            </a:xfrm>
            <a:prstGeom prst="straightConnector1">
              <a:avLst/>
            </a:prstGeom>
            <a:noFill/>
            <a:ln w="50800" cap="flat" cmpd="sng" algn="ctr">
              <a:solidFill>
                <a:srgbClr val="FF66FF"/>
              </a:solidFill>
              <a:prstDash val="solid"/>
              <a:round/>
              <a:headEnd type="none" w="med" len="med"/>
              <a:tailEnd type="arrow"/>
            </a:ln>
            <a:effectLst/>
          </p:spPr>
        </p:cxnSp>
        <p:sp>
          <p:nvSpPr>
            <p:cNvPr id="7" name="TextBox 6"/>
            <p:cNvSpPr txBox="1"/>
            <p:nvPr/>
          </p:nvSpPr>
          <p:spPr>
            <a:xfrm>
              <a:off x="6059511" y="3338789"/>
              <a:ext cx="2438400" cy="461665"/>
            </a:xfrm>
            <a:prstGeom prst="rect">
              <a:avLst/>
            </a:prstGeom>
            <a:noFill/>
          </p:spPr>
          <p:txBody>
            <a:bodyPr wrap="square" rtlCol="0">
              <a:spAutoFit/>
            </a:bodyPr>
            <a:lstStyle/>
            <a:p>
              <a:r>
                <a:rPr lang="zh-CN" altLang="en-US" sz="2400" u="none" dirty="0">
                  <a:solidFill>
                    <a:srgbClr val="FF0000"/>
                  </a:solidFill>
                  <a:latin typeface="+mn-lt"/>
                  <a:ea typeface="黑体" panose="02010609060101010101" pitchFamily="49" charset="-122"/>
                </a:rPr>
                <a:t>附加消息的长度</a:t>
              </a:r>
              <a:endParaRPr lang="zh-CN" altLang="en-US" sz="2400" u="none" dirty="0">
                <a:solidFill>
                  <a:srgbClr val="FF0000"/>
                </a:solidFill>
                <a:latin typeface="+mn-lt"/>
                <a:ea typeface="黑体" panose="02010609060101010101" pitchFamily="49" charset="-122"/>
              </a:endParaRPr>
            </a:p>
          </p:txBody>
        </p:sp>
      </p:grpSp>
      <p:sp>
        <p:nvSpPr>
          <p:cNvPr id="8" name="矩形 7"/>
          <p:cNvSpPr/>
          <p:nvPr/>
        </p:nvSpPr>
        <p:spPr bwMode="auto">
          <a:xfrm>
            <a:off x="8513756" y="1520788"/>
            <a:ext cx="401643" cy="43815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ppt_x"/>
                                          </p:val>
                                        </p:tav>
                                        <p:tav tm="100000">
                                          <p:val>
                                            <p:strVal val="#ppt_x"/>
                                          </p:val>
                                        </p:tav>
                                      </p:tavLst>
                                    </p:anim>
                                    <p:anim calcmode="lin" valueType="num">
                                      <p:cBhvr additive="base">
                                        <p:cTn id="17"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9153594" cy="4824000"/>
          </a:xfrm>
        </p:spPr>
        <p:txBody>
          <a:bodyPr/>
          <a:lstStyle/>
          <a:p>
            <a:endParaRPr lang="en-US" altLang="zh-CN" dirty="0"/>
          </a:p>
          <a:p>
            <a:endParaRPr lang="en-US" altLang="zh-CN" dirty="0"/>
          </a:p>
          <a:p>
            <a:endParaRPr lang="en-US" altLang="zh-CN" dirty="0"/>
          </a:p>
          <a:p>
            <a:pPr marL="982980" lvl="1" indent="-532130">
              <a:buNone/>
            </a:pPr>
            <a:endParaRPr lang="en-US" altLang="zh-CN" sz="2400" dirty="0">
              <a:solidFill>
                <a:srgbClr val="FF0000"/>
              </a:solidFill>
            </a:endParaRPr>
          </a:p>
          <a:p>
            <a:pPr marL="982980" lvl="1" indent="-532130">
              <a:buNone/>
            </a:pPr>
            <a:endParaRPr lang="en-US" altLang="zh-CN" sz="2400" dirty="0">
              <a:solidFill>
                <a:srgbClr val="FF0000"/>
              </a:solidFill>
            </a:endParaRPr>
          </a:p>
          <a:p>
            <a:pPr marL="982980" lvl="1" indent="-532130">
              <a:buNone/>
            </a:pPr>
            <a:r>
              <a:rPr lang="en-US" altLang="zh-CN" sz="2400" dirty="0">
                <a:solidFill>
                  <a:srgbClr val="FF0000"/>
                </a:solidFill>
              </a:rPr>
              <a:t>3. </a:t>
            </a:r>
            <a:r>
              <a:rPr lang="zh-CN" altLang="en-US" sz="2400" dirty="0">
                <a:solidFill>
                  <a:srgbClr val="FF0000"/>
                </a:solidFill>
              </a:rPr>
              <a:t>消息分组</a:t>
            </a:r>
            <a:endParaRPr lang="en-US" altLang="zh-CN" sz="2400" dirty="0">
              <a:solidFill>
                <a:srgbClr val="FF0000"/>
              </a:solidFill>
            </a:endParaRPr>
          </a:p>
          <a:p>
            <a:pPr marL="450215" lvl="1" indent="0">
              <a:spcBef>
                <a:spcPts val="0"/>
              </a:spcBef>
              <a:buNone/>
            </a:pPr>
            <a:r>
              <a:rPr lang="zh-CN" altLang="en-US" sz="2400" dirty="0">
                <a:solidFill>
                  <a:srgbClr val="0000FF"/>
                </a:solidFill>
              </a:rPr>
              <a:t>        步骤</a:t>
            </a:r>
            <a:r>
              <a:rPr lang="en-US" altLang="zh-CN" sz="2400" dirty="0">
                <a:solidFill>
                  <a:srgbClr val="0000FF"/>
                </a:solidFill>
              </a:rPr>
              <a:t>1</a:t>
            </a:r>
            <a:r>
              <a:rPr lang="zh-CN" altLang="en-US" sz="2400" dirty="0"/>
              <a:t>和</a:t>
            </a:r>
            <a:r>
              <a:rPr lang="zh-CN" altLang="en-US" sz="2400" dirty="0">
                <a:solidFill>
                  <a:srgbClr val="0000FF"/>
                </a:solidFill>
              </a:rPr>
              <a:t>步骤</a:t>
            </a:r>
            <a:r>
              <a:rPr lang="en-US" altLang="zh-CN" sz="2400" dirty="0">
                <a:solidFill>
                  <a:srgbClr val="0000FF"/>
                </a:solidFill>
              </a:rPr>
              <a:t>2</a:t>
            </a:r>
            <a:r>
              <a:rPr lang="zh-CN" altLang="en-US" sz="2400" dirty="0"/>
              <a:t>执行完后，消息的长度为</a:t>
            </a:r>
            <a:r>
              <a:rPr lang="en-US" altLang="zh-CN" sz="2400" i="1" dirty="0"/>
              <a:t>L</a:t>
            </a:r>
            <a:r>
              <a:rPr lang="en-US" altLang="zh-CN" sz="2400" dirty="0"/>
              <a:t>×512</a:t>
            </a:r>
            <a:r>
              <a:rPr lang="zh-CN" altLang="en-US" sz="2400" dirty="0"/>
              <a:t> </a:t>
            </a:r>
            <a:r>
              <a:rPr lang="en-US" altLang="zh-CN" sz="2400" dirty="0"/>
              <a:t>bits</a:t>
            </a:r>
            <a:endParaRPr lang="en-US" altLang="zh-CN" sz="2400" dirty="0"/>
          </a:p>
          <a:p>
            <a:pPr lvl="1">
              <a:spcBef>
                <a:spcPts val="0"/>
              </a:spcBef>
              <a:buClr>
                <a:schemeClr val="bg1">
                  <a:lumMod val="60000"/>
                  <a:lumOff val="40000"/>
                </a:schemeClr>
              </a:buClr>
              <a:buFont typeface="Wingdings" panose="05000000000000000000" pitchFamily="2" charset="2"/>
              <a:buChar char="n"/>
            </a:pPr>
            <a:r>
              <a:rPr lang="zh-CN" altLang="en-US" sz="2400" dirty="0"/>
              <a:t>将消息按 </a:t>
            </a:r>
            <a:r>
              <a:rPr lang="en-US" altLang="zh-CN" sz="2400" dirty="0"/>
              <a:t>512</a:t>
            </a:r>
            <a:r>
              <a:rPr lang="zh-CN" altLang="en-US" sz="2400" dirty="0"/>
              <a:t> </a:t>
            </a:r>
            <a:r>
              <a:rPr lang="en-US" altLang="zh-CN" sz="2400" dirty="0"/>
              <a:t>bits</a:t>
            </a:r>
            <a:r>
              <a:rPr lang="zh-CN" altLang="en-US" sz="2400" dirty="0"/>
              <a:t>分组：</a:t>
            </a:r>
            <a:r>
              <a:rPr lang="en-US" altLang="zh-CN" sz="2400" i="1" dirty="0"/>
              <a:t>Y</a:t>
            </a:r>
            <a:r>
              <a:rPr lang="en-US" altLang="zh-CN" sz="2400" baseline="-25000" dirty="0"/>
              <a:t>0</a:t>
            </a:r>
            <a:r>
              <a:rPr lang="zh-CN" altLang="en-US" sz="2400" dirty="0"/>
              <a:t>，</a:t>
            </a:r>
            <a:r>
              <a:rPr lang="en-US" altLang="zh-CN" sz="2400" i="1" dirty="0"/>
              <a:t>Y</a:t>
            </a:r>
            <a:r>
              <a:rPr lang="en-US" altLang="zh-CN" sz="2400" baseline="-25000" dirty="0"/>
              <a:t>1</a:t>
            </a:r>
            <a:r>
              <a:rPr lang="zh-CN" altLang="en-US" sz="2400" dirty="0"/>
              <a:t>，</a:t>
            </a:r>
            <a:r>
              <a:rPr lang="en-US" altLang="zh-CN" sz="2400" dirty="0"/>
              <a:t>…</a:t>
            </a:r>
            <a:r>
              <a:rPr lang="zh-CN" altLang="en-US" sz="2400" dirty="0"/>
              <a:t>，</a:t>
            </a:r>
            <a:r>
              <a:rPr lang="en-US" altLang="zh-CN" sz="2400" i="1" dirty="0"/>
              <a:t>Y</a:t>
            </a:r>
            <a:r>
              <a:rPr lang="en-US" altLang="zh-CN" sz="2400" i="1" baseline="-25000" dirty="0"/>
              <a:t>L</a:t>
            </a:r>
            <a:r>
              <a:rPr lang="en-US" altLang="zh-CN" sz="2400" baseline="-25000" dirty="0"/>
              <a:t>-1</a:t>
            </a:r>
            <a:endParaRPr lang="en-US" altLang="zh-CN" sz="2400" baseline="-25000" dirty="0"/>
          </a:p>
          <a:p>
            <a:pPr lvl="1">
              <a:spcBef>
                <a:spcPts val="0"/>
              </a:spcBef>
              <a:buClr>
                <a:schemeClr val="bg1">
                  <a:lumMod val="60000"/>
                  <a:lumOff val="40000"/>
                </a:schemeClr>
              </a:buClr>
              <a:buFont typeface="Wingdings" panose="05000000000000000000" pitchFamily="2" charset="2"/>
              <a:buChar char="n"/>
            </a:pPr>
            <a:r>
              <a:rPr lang="zh-CN" altLang="en-US" sz="2400" dirty="0"/>
              <a:t>每一分组又可表示为 </a:t>
            </a:r>
            <a:r>
              <a:rPr lang="en-US" altLang="zh-CN" sz="2400" dirty="0"/>
              <a:t>16 </a:t>
            </a:r>
            <a:r>
              <a:rPr lang="zh-CN" altLang="en-US" sz="2400" dirty="0"/>
              <a:t>个 </a:t>
            </a:r>
            <a:r>
              <a:rPr lang="en-US" altLang="zh-CN" sz="2400" dirty="0"/>
              <a:t>32</a:t>
            </a:r>
            <a:r>
              <a:rPr lang="zh-CN" altLang="en-US" sz="2400" dirty="0"/>
              <a:t> </a:t>
            </a:r>
            <a:r>
              <a:rPr lang="en-US" altLang="zh-CN" sz="2400" dirty="0"/>
              <a:t>bits</a:t>
            </a:r>
            <a:r>
              <a:rPr lang="zh-CN" altLang="en-US" sz="2400" dirty="0"/>
              <a:t>长的字，这样</a:t>
            </a:r>
            <a:endParaRPr lang="en-US" altLang="zh-CN" sz="2400" dirty="0"/>
          </a:p>
          <a:p>
            <a:pPr marL="450215" lvl="1" indent="0">
              <a:spcBef>
                <a:spcPts val="0"/>
              </a:spcBef>
              <a:buClr>
                <a:schemeClr val="bg1">
                  <a:lumMod val="60000"/>
                  <a:lumOff val="40000"/>
                </a:schemeClr>
              </a:buClr>
              <a:buNone/>
            </a:pPr>
            <a:r>
              <a:rPr lang="en-US" altLang="zh-CN" sz="2400" dirty="0"/>
              <a:t>    </a:t>
            </a:r>
            <a:r>
              <a:rPr lang="zh-CN" altLang="en-US" sz="2400" dirty="0"/>
              <a:t>消息中的总字数为 </a:t>
            </a:r>
            <a:r>
              <a:rPr lang="en-US" altLang="zh-CN" sz="2400" i="1" dirty="0"/>
              <a:t>N</a:t>
            </a:r>
            <a:r>
              <a:rPr lang="en-US" altLang="zh-CN" sz="2400" dirty="0"/>
              <a:t> = </a:t>
            </a:r>
            <a:r>
              <a:rPr lang="en-US" altLang="zh-CN" sz="2400" i="1" dirty="0"/>
              <a:t>L</a:t>
            </a:r>
            <a:r>
              <a:rPr lang="en-US" altLang="zh-CN" sz="2400" dirty="0"/>
              <a:t>×16</a:t>
            </a:r>
            <a:endParaRPr lang="en-US" altLang="zh-CN" sz="2400" dirty="0"/>
          </a:p>
          <a:p>
            <a:pPr lvl="1">
              <a:lnSpc>
                <a:spcPct val="100000"/>
              </a:lnSpc>
            </a:pPr>
            <a:endParaRPr lang="zh-CN" altLang="en-US" dirty="0"/>
          </a:p>
          <a:p>
            <a:pPr lvl="1"/>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2447764" y="728700"/>
            <a:ext cx="6696236" cy="3635560"/>
          </a:xfrm>
          <a:prstGeom prst="rect">
            <a:avLst/>
          </a:prstGeom>
          <a:noFill/>
          <a:ln w="9525">
            <a:noFill/>
            <a:miter lim="800000"/>
            <a:headEnd/>
            <a:tailEnd/>
          </a:ln>
        </p:spPr>
      </p:pic>
      <p:sp>
        <p:nvSpPr>
          <p:cNvPr id="4" name="矩形 3"/>
          <p:cNvSpPr/>
          <p:nvPr/>
        </p:nvSpPr>
        <p:spPr bwMode="auto">
          <a:xfrm>
            <a:off x="2450158" y="2204864"/>
            <a:ext cx="6622342" cy="68407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686800" cy="4824000"/>
          </a:xfrm>
        </p:spPr>
        <p:txBody>
          <a:bodyPr/>
          <a:lstStyle/>
          <a:p>
            <a:pPr marL="982980" lvl="1" indent="-525780">
              <a:buNone/>
            </a:pPr>
            <a:r>
              <a:rPr lang="en-US" altLang="zh-CN" sz="2400" dirty="0">
                <a:solidFill>
                  <a:srgbClr val="FF0000"/>
                </a:solidFill>
              </a:rPr>
              <a:t>4. </a:t>
            </a:r>
            <a:r>
              <a:rPr lang="zh-CN" altLang="en-US" sz="2400" dirty="0">
                <a:solidFill>
                  <a:srgbClr val="FF0000"/>
                </a:solidFill>
              </a:rPr>
              <a:t>对缓冲区初始化</a:t>
            </a:r>
            <a:endParaRPr lang="en-US" altLang="zh-CN" sz="2400" dirty="0">
              <a:solidFill>
                <a:srgbClr val="FF0000"/>
              </a:solidFill>
            </a:endParaRPr>
          </a:p>
          <a:p>
            <a:pPr marL="982980" lvl="1" indent="-525780">
              <a:buNone/>
            </a:pPr>
            <a:r>
              <a:rPr lang="zh-CN" altLang="en-US" sz="2400" dirty="0"/>
              <a:t>        算法使用</a:t>
            </a:r>
            <a:r>
              <a:rPr lang="en-US" altLang="zh-CN" sz="2400" dirty="0"/>
              <a:t>128</a:t>
            </a:r>
            <a:r>
              <a:rPr lang="zh-CN" altLang="en-US" sz="2400" dirty="0"/>
              <a:t> </a:t>
            </a:r>
            <a:r>
              <a:rPr lang="en-US" altLang="zh-CN" sz="2400" dirty="0"/>
              <a:t>bits</a:t>
            </a:r>
            <a:r>
              <a:rPr lang="zh-CN" altLang="en-US" sz="2400" dirty="0"/>
              <a:t>的缓冲区存储中间结果和最终</a:t>
            </a:r>
            <a:endParaRPr lang="en-US" altLang="zh-CN" sz="2400" dirty="0"/>
          </a:p>
          <a:p>
            <a:pPr marL="982980" lvl="1" indent="-525780">
              <a:buNone/>
            </a:pPr>
            <a:r>
              <a:rPr lang="zh-CN" altLang="en-US" sz="2400" dirty="0"/>
              <a:t>哈希值，缓冲区可表示为</a:t>
            </a:r>
            <a:r>
              <a:rPr lang="en-US" altLang="zh-CN" sz="2400" dirty="0"/>
              <a:t>4</a:t>
            </a:r>
            <a:r>
              <a:rPr lang="zh-CN" altLang="en-US" sz="2400" dirty="0"/>
              <a:t>个</a:t>
            </a:r>
            <a:r>
              <a:rPr lang="en-US" altLang="zh-CN" sz="2400" dirty="0"/>
              <a:t>32</a:t>
            </a:r>
            <a:r>
              <a:rPr lang="zh-CN" altLang="en-US" sz="2400" dirty="0"/>
              <a:t> </a:t>
            </a:r>
            <a:r>
              <a:rPr lang="en-US" altLang="zh-CN" sz="2400" dirty="0"/>
              <a:t>bits</a:t>
            </a:r>
            <a:r>
              <a:rPr lang="zh-CN" altLang="en-US" sz="2400" dirty="0"/>
              <a:t>长的寄存器</a:t>
            </a:r>
            <a:r>
              <a:rPr lang="en-US" altLang="zh-CN" sz="2400" dirty="0"/>
              <a:t>A, B, </a:t>
            </a:r>
            <a:endParaRPr lang="en-US" altLang="zh-CN" sz="2400" dirty="0"/>
          </a:p>
          <a:p>
            <a:pPr marL="982980" lvl="1" indent="-525780">
              <a:buNone/>
            </a:pPr>
            <a:r>
              <a:rPr lang="en-US" altLang="zh-CN" sz="2400" dirty="0"/>
              <a:t>C, D, </a:t>
            </a:r>
            <a:r>
              <a:rPr lang="zh-CN" altLang="en-US" sz="2400" dirty="0"/>
              <a:t>存储初值为：                 </a:t>
            </a:r>
            <a:endParaRPr lang="zh-CN" altLang="en-US" sz="2400" dirty="0"/>
          </a:p>
          <a:p>
            <a:pPr>
              <a:lnSpc>
                <a:spcPct val="100000"/>
              </a:lnSpc>
              <a:spcBef>
                <a:spcPts val="0"/>
              </a:spcBef>
              <a:buNone/>
            </a:pPr>
            <a:r>
              <a:rPr lang="zh-CN" altLang="en-US" sz="2400" dirty="0"/>
              <a:t>              </a:t>
            </a:r>
            <a:r>
              <a:rPr lang="en-US" altLang="zh-CN" sz="2400" dirty="0"/>
              <a:t>A = 01   23  45  67         B = 89  AB CD  EF</a:t>
            </a:r>
            <a:endParaRPr lang="en-US" altLang="zh-CN" sz="2400" dirty="0"/>
          </a:p>
          <a:p>
            <a:pPr>
              <a:lnSpc>
                <a:spcPct val="100000"/>
              </a:lnSpc>
              <a:buNone/>
            </a:pPr>
            <a:r>
              <a:rPr lang="en-US" altLang="zh-CN" sz="2400" dirty="0"/>
              <a:t>              C = FE DC BA 98         D =76   54   32   10</a:t>
            </a:r>
            <a:endParaRPr lang="en-US" altLang="zh-CN" sz="2400" dirty="0"/>
          </a:p>
          <a:p>
            <a:pPr indent="12700">
              <a:lnSpc>
                <a:spcPct val="100000"/>
              </a:lnSpc>
              <a:spcBef>
                <a:spcPts val="0"/>
              </a:spcBef>
              <a:buNone/>
            </a:pPr>
            <a:r>
              <a:rPr lang="zh-CN" altLang="en-US" sz="2400" dirty="0">
                <a:solidFill>
                  <a:srgbClr val="0000FF"/>
                </a:solidFill>
              </a:rPr>
              <a:t>        每个寄存器都以</a:t>
            </a:r>
            <a:r>
              <a:rPr lang="en-US" altLang="zh-CN" sz="2400" dirty="0">
                <a:solidFill>
                  <a:srgbClr val="0000FF"/>
                </a:solidFill>
              </a:rPr>
              <a:t>Little-endian</a:t>
            </a:r>
            <a:r>
              <a:rPr lang="zh-CN" altLang="en-US" sz="2400" dirty="0">
                <a:solidFill>
                  <a:srgbClr val="0000FF"/>
                </a:solidFill>
              </a:rPr>
              <a:t>方式存储数据，</a:t>
            </a:r>
            <a:endParaRPr lang="en-US" altLang="zh-CN" sz="2400" dirty="0">
              <a:solidFill>
                <a:srgbClr val="0000FF"/>
              </a:solidFill>
            </a:endParaRPr>
          </a:p>
          <a:p>
            <a:pPr indent="12700">
              <a:lnSpc>
                <a:spcPct val="100000"/>
              </a:lnSpc>
              <a:spcBef>
                <a:spcPts val="0"/>
              </a:spcBef>
              <a:buNone/>
            </a:pPr>
            <a:r>
              <a:rPr lang="en-US" altLang="zh-CN" sz="2400" dirty="0">
                <a:solidFill>
                  <a:srgbClr val="0000FF"/>
                </a:solidFill>
              </a:rPr>
              <a:t>  </a:t>
            </a:r>
            <a:r>
              <a:rPr lang="zh-CN" altLang="en-US" sz="2400" dirty="0">
                <a:solidFill>
                  <a:srgbClr val="0000FF"/>
                </a:solidFill>
              </a:rPr>
              <a:t>实际值为：</a:t>
            </a:r>
            <a:endParaRPr lang="zh-CN" altLang="en-US" sz="2400" dirty="0">
              <a:solidFill>
                <a:srgbClr val="0000FF"/>
              </a:solidFill>
            </a:endParaRPr>
          </a:p>
          <a:p>
            <a:pPr>
              <a:lnSpc>
                <a:spcPct val="100000"/>
              </a:lnSpc>
              <a:buNone/>
            </a:pPr>
            <a:r>
              <a:rPr lang="zh-CN" altLang="en-US" sz="2400" dirty="0"/>
              <a:t>              </a:t>
            </a:r>
            <a:r>
              <a:rPr lang="en-US" altLang="zh-CN" sz="2400" dirty="0">
                <a:solidFill>
                  <a:srgbClr val="0000FF"/>
                </a:solidFill>
              </a:rPr>
              <a:t>A= 67  45   23   01         B= EF CD AB 89</a:t>
            </a:r>
            <a:endParaRPr lang="en-US" altLang="zh-CN" sz="2400" dirty="0">
              <a:solidFill>
                <a:srgbClr val="0000FF"/>
              </a:solidFill>
            </a:endParaRPr>
          </a:p>
          <a:p>
            <a:pPr>
              <a:lnSpc>
                <a:spcPct val="100000"/>
              </a:lnSpc>
              <a:buNone/>
            </a:pPr>
            <a:r>
              <a:rPr lang="en-US" altLang="zh-CN" sz="2400" dirty="0">
                <a:solidFill>
                  <a:srgbClr val="0000FF"/>
                </a:solidFill>
              </a:rPr>
              <a:t>              C= 98 BA DC FE          D= 10  32   54 76</a:t>
            </a:r>
            <a:endParaRPr lang="en-US" altLang="zh-CN" sz="2400" dirty="0">
              <a:solidFill>
                <a:srgbClr val="0000FF"/>
              </a:solidFill>
            </a:endParaRPr>
          </a:p>
          <a:p>
            <a:pPr marL="982980" lvl="1" indent="-532130">
              <a:buNone/>
            </a:pPr>
            <a:endParaRPr lang="en-US" altLang="zh-CN" dirty="0"/>
          </a:p>
          <a:p>
            <a:pPr lvl="1">
              <a:lnSpc>
                <a:spcPct val="100000"/>
              </a:lnSpc>
            </a:pPr>
            <a:endParaRPr lang="zh-CN" altLang="en-US"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270449"/>
            <a:ext cx="8686800" cy="4970052"/>
          </a:xfrm>
        </p:spPr>
        <p:txBody>
          <a:bodyPr/>
          <a:lstStyle/>
          <a:p>
            <a:endParaRPr lang="en-US" altLang="zh-CN" dirty="0"/>
          </a:p>
          <a:p>
            <a:endParaRPr lang="en-US" altLang="zh-CN" dirty="0"/>
          </a:p>
          <a:p>
            <a:endParaRPr lang="en-US" altLang="zh-CN" dirty="0"/>
          </a:p>
          <a:p>
            <a:pPr marL="982980" lvl="1" indent="-525780">
              <a:buNone/>
            </a:pPr>
            <a:endParaRPr lang="en-US" altLang="zh-CN" dirty="0"/>
          </a:p>
          <a:p>
            <a:pPr marL="982980" lvl="1" indent="-525780">
              <a:buNone/>
            </a:pPr>
            <a:r>
              <a:rPr lang="en-US" altLang="zh-CN" sz="2400" dirty="0">
                <a:solidFill>
                  <a:srgbClr val="FF0000"/>
                </a:solidFill>
              </a:rPr>
              <a:t>5. </a:t>
            </a:r>
            <a:r>
              <a:rPr lang="zh-CN" altLang="en-US" sz="2400" dirty="0">
                <a:solidFill>
                  <a:srgbClr val="FF0000"/>
                </a:solidFill>
              </a:rPr>
              <a:t>处理消息分组</a:t>
            </a:r>
            <a:endParaRPr lang="en-US" altLang="zh-CN" sz="2400" dirty="0"/>
          </a:p>
          <a:p>
            <a:pPr marL="982980" lvl="1" indent="-525780">
              <a:buNone/>
            </a:pPr>
            <a:r>
              <a:rPr lang="en-US" altLang="zh-CN" sz="2400" dirty="0"/>
              <a:t>        </a:t>
            </a:r>
            <a:r>
              <a:rPr lang="zh-CN" altLang="en-US" sz="2400" dirty="0"/>
              <a:t>以</a:t>
            </a:r>
            <a:r>
              <a:rPr lang="en-US" altLang="zh-CN" sz="2400" dirty="0"/>
              <a:t>512</a:t>
            </a:r>
            <a:r>
              <a:rPr lang="zh-CN" altLang="en-US" sz="2400" dirty="0"/>
              <a:t> </a:t>
            </a:r>
            <a:r>
              <a:rPr lang="en-US" altLang="zh-CN" sz="2400" dirty="0"/>
              <a:t>bits</a:t>
            </a:r>
            <a:r>
              <a:rPr lang="zh-CN" altLang="en-US" sz="2400" dirty="0"/>
              <a:t>的分组</a:t>
            </a:r>
            <a:r>
              <a:rPr lang="en-US" altLang="zh-CN" sz="2400" dirty="0" err="1"/>
              <a:t>Y</a:t>
            </a:r>
            <a:r>
              <a:rPr lang="en-US" altLang="zh-CN" sz="2400" i="1" baseline="-25000" dirty="0" err="1"/>
              <a:t>q</a:t>
            </a:r>
            <a:r>
              <a:rPr lang="en-US" altLang="zh-CN" sz="2400" i="1" baseline="-25000" dirty="0"/>
              <a:t>  </a:t>
            </a:r>
            <a:r>
              <a:rPr lang="en-US" altLang="zh-CN" sz="2400" dirty="0"/>
              <a:t>(0 </a:t>
            </a:r>
            <a:r>
              <a:rPr lang="en-US" altLang="en-US" sz="2400" dirty="0"/>
              <a:t>≤ </a:t>
            </a:r>
            <a:r>
              <a:rPr lang="en-US" altLang="zh-CN" sz="2400" i="1" dirty="0"/>
              <a:t>q</a:t>
            </a:r>
            <a:r>
              <a:rPr lang="en-US" altLang="en-US" sz="2400" dirty="0"/>
              <a:t>≤ </a:t>
            </a:r>
            <a:r>
              <a:rPr lang="en-US" altLang="zh-CN" sz="2400" i="1" dirty="0"/>
              <a:t>L</a:t>
            </a:r>
            <a:r>
              <a:rPr lang="en-US" altLang="zh-CN" sz="2400" dirty="0"/>
              <a:t>-1)</a:t>
            </a:r>
            <a:r>
              <a:rPr lang="zh-CN" altLang="en-US" sz="2400" dirty="0"/>
              <a:t>为单位处理，</a:t>
            </a:r>
            <a:endParaRPr lang="en-US" altLang="zh-CN" sz="2400" dirty="0"/>
          </a:p>
          <a:p>
            <a:pPr marL="982980" lvl="1" indent="-525780">
              <a:buNone/>
            </a:pPr>
            <a:r>
              <a:rPr lang="zh-CN" altLang="en-US" sz="2400" dirty="0"/>
              <a:t>核心是压缩函数</a:t>
            </a:r>
            <a:r>
              <a:rPr lang="en-US" altLang="zh-CN" sz="2400" i="1" dirty="0"/>
              <a:t>H</a:t>
            </a:r>
            <a:r>
              <a:rPr lang="en-US" altLang="zh-CN" sz="2400" baseline="-25000" dirty="0"/>
              <a:t>MD5</a:t>
            </a:r>
            <a:r>
              <a:rPr lang="zh-CN" altLang="en-US" sz="2400" dirty="0"/>
              <a:t>。</a:t>
            </a:r>
            <a:endParaRPr lang="zh-CN" altLang="en-US" sz="2400" dirty="0"/>
          </a:p>
          <a:p>
            <a:pPr lvl="1">
              <a:spcBef>
                <a:spcPts val="0"/>
              </a:spcBef>
              <a:buClr>
                <a:schemeClr val="bg1">
                  <a:lumMod val="60000"/>
                  <a:lumOff val="40000"/>
                </a:schemeClr>
              </a:buClr>
              <a:buFont typeface="Wingdings" panose="05000000000000000000" pitchFamily="2" charset="2"/>
              <a:buChar char="n"/>
            </a:pPr>
            <a:r>
              <a:rPr lang="zh-CN" altLang="en-US" sz="2400" dirty="0"/>
              <a:t>输入：</a:t>
            </a:r>
            <a:r>
              <a:rPr lang="en-US" altLang="zh-CN" sz="2400" dirty="0"/>
              <a:t>128</a:t>
            </a:r>
            <a:r>
              <a:rPr lang="zh-CN" altLang="en-US" sz="2400" dirty="0"/>
              <a:t> </a:t>
            </a:r>
            <a:r>
              <a:rPr lang="en-US" altLang="zh-CN" sz="2400" dirty="0"/>
              <a:t>bits</a:t>
            </a:r>
            <a:r>
              <a:rPr lang="zh-CN" altLang="en-US" sz="2400" dirty="0"/>
              <a:t>的值</a:t>
            </a:r>
            <a:r>
              <a:rPr lang="en-US" altLang="zh-CN" sz="2400" i="1" dirty="0" err="1"/>
              <a:t>CV</a:t>
            </a:r>
            <a:r>
              <a:rPr lang="en-US" altLang="zh-CN" sz="2400" i="1" baseline="-25000" dirty="0" err="1"/>
              <a:t>q</a:t>
            </a:r>
            <a:r>
              <a:rPr lang="zh-CN" altLang="en-US" sz="2400" dirty="0"/>
              <a:t>和</a:t>
            </a:r>
            <a:r>
              <a:rPr lang="en-US" altLang="zh-CN" sz="2400" dirty="0"/>
              <a:t>512</a:t>
            </a:r>
            <a:r>
              <a:rPr lang="zh-CN" altLang="en-US" sz="2400" dirty="0"/>
              <a:t> </a:t>
            </a:r>
            <a:r>
              <a:rPr lang="en-US" altLang="zh-CN" sz="2400" dirty="0"/>
              <a:t>bits</a:t>
            </a:r>
            <a:r>
              <a:rPr lang="zh-CN" altLang="en-US" sz="2400" dirty="0"/>
              <a:t>的数据分组</a:t>
            </a:r>
            <a:r>
              <a:rPr lang="en-US" altLang="zh-CN" sz="2400" i="1" dirty="0" err="1"/>
              <a:t>Y</a:t>
            </a:r>
            <a:r>
              <a:rPr lang="en-US" altLang="zh-CN" sz="2400" i="1" baseline="-25000" dirty="0" err="1"/>
              <a:t>q</a:t>
            </a:r>
            <a:r>
              <a:rPr lang="en-US" altLang="zh-CN" sz="2400" dirty="0"/>
              <a:t> </a:t>
            </a:r>
            <a:endParaRPr lang="en-US" altLang="zh-CN" sz="2400" i="1" baseline="-25000" dirty="0"/>
          </a:p>
          <a:p>
            <a:pPr lvl="1">
              <a:buClr>
                <a:schemeClr val="bg1">
                  <a:lumMod val="60000"/>
                  <a:lumOff val="40000"/>
                </a:schemeClr>
              </a:buClr>
              <a:buFont typeface="Wingdings" panose="05000000000000000000" pitchFamily="2" charset="2"/>
              <a:buChar char="n"/>
            </a:pPr>
            <a:r>
              <a:rPr lang="zh-CN" altLang="en-US" sz="2400" dirty="0"/>
              <a:t>输出：</a:t>
            </a:r>
            <a:r>
              <a:rPr lang="en-US" altLang="zh-CN" sz="2400" i="1" dirty="0"/>
              <a:t>CV</a:t>
            </a:r>
            <a:r>
              <a:rPr lang="en-US" altLang="zh-CN" sz="2400" i="1" baseline="-25000" dirty="0"/>
              <a:t>q</a:t>
            </a:r>
            <a:r>
              <a:rPr lang="en-US" altLang="zh-CN" sz="2400" baseline="-25000" dirty="0"/>
              <a:t>+1</a:t>
            </a:r>
            <a:endParaRPr lang="en-US" altLang="zh-CN" sz="2400" baseline="-25000" dirty="0"/>
          </a:p>
          <a:p>
            <a:pPr lvl="1">
              <a:lnSpc>
                <a:spcPct val="100000"/>
              </a:lnSpc>
            </a:pPr>
            <a:endParaRPr lang="zh-CN" altLang="en-US" dirty="0"/>
          </a:p>
          <a:p>
            <a:pPr lvl="1"/>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3249274" y="727038"/>
            <a:ext cx="5894726" cy="3200400"/>
          </a:xfrm>
          <a:prstGeom prst="rect">
            <a:avLst/>
          </a:prstGeom>
          <a:noFill/>
          <a:ln w="9525">
            <a:noFill/>
            <a:miter lim="800000"/>
            <a:headEnd/>
            <a:tailEnd/>
          </a:ln>
        </p:spPr>
      </p:pic>
      <p:sp>
        <p:nvSpPr>
          <p:cNvPr id="4" name="矩形 3"/>
          <p:cNvSpPr/>
          <p:nvPr/>
        </p:nvSpPr>
        <p:spPr bwMode="auto">
          <a:xfrm>
            <a:off x="6069033" y="2224071"/>
            <a:ext cx="1277955" cy="127795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270449"/>
            <a:ext cx="8686800" cy="4824000"/>
          </a:xfrm>
        </p:spPr>
        <p:txBody>
          <a:bodyPr/>
          <a:lstStyle/>
          <a:p>
            <a:endParaRPr lang="en-US" altLang="zh-CN" dirty="0"/>
          </a:p>
          <a:p>
            <a:endParaRPr lang="en-US" altLang="zh-CN" dirty="0"/>
          </a:p>
          <a:p>
            <a:endParaRPr lang="en-US" altLang="zh-CN" dirty="0"/>
          </a:p>
          <a:p>
            <a:pPr lvl="1">
              <a:buNone/>
            </a:pPr>
            <a:endParaRPr lang="en-US" altLang="zh-CN" sz="2400" dirty="0"/>
          </a:p>
          <a:p>
            <a:pPr lvl="1">
              <a:buNone/>
            </a:pPr>
            <a:endParaRPr lang="en-US" altLang="zh-CN" sz="2400" dirty="0"/>
          </a:p>
          <a:p>
            <a:pPr lvl="1">
              <a:buNone/>
            </a:pPr>
            <a:r>
              <a:rPr lang="en-US" altLang="zh-CN" sz="2400" dirty="0">
                <a:solidFill>
                  <a:srgbClr val="FF0000"/>
                </a:solidFill>
              </a:rPr>
              <a:t>6. </a:t>
            </a:r>
            <a:r>
              <a:rPr lang="zh-CN" altLang="en-US" sz="2400" dirty="0">
                <a:solidFill>
                  <a:srgbClr val="FF0000"/>
                </a:solidFill>
              </a:rPr>
              <a:t>输出摘要值</a:t>
            </a:r>
            <a:endParaRPr lang="en-US" altLang="zh-CN" sz="2400" dirty="0">
              <a:solidFill>
                <a:srgbClr val="FF0000"/>
              </a:solidFill>
            </a:endParaRPr>
          </a:p>
          <a:p>
            <a:pPr marL="450215" lvl="1" indent="0">
              <a:buNone/>
            </a:pPr>
            <a:r>
              <a:rPr lang="zh-CN" altLang="en-US" sz="2400" dirty="0"/>
              <a:t>        消息的</a:t>
            </a:r>
            <a:r>
              <a:rPr lang="en-US" altLang="zh-CN" sz="2400" i="1" dirty="0"/>
              <a:t>L</a:t>
            </a:r>
            <a:r>
              <a:rPr lang="zh-CN" altLang="en-US" sz="2400" dirty="0"/>
              <a:t>个分组都被处理完后，最后一个</a:t>
            </a:r>
            <a:r>
              <a:rPr lang="en-US" altLang="zh-CN" sz="2400" i="1" dirty="0"/>
              <a:t>H</a:t>
            </a:r>
            <a:r>
              <a:rPr lang="en-US" altLang="zh-CN" sz="2400" baseline="-25000" dirty="0"/>
              <a:t>MD5</a:t>
            </a:r>
            <a:r>
              <a:rPr lang="zh-CN" altLang="en-US" sz="2400" dirty="0"/>
              <a:t>的输出即为产生的</a:t>
            </a:r>
            <a:r>
              <a:rPr lang="en-US" altLang="zh-CN" sz="2400" dirty="0"/>
              <a:t>128</a:t>
            </a:r>
            <a:r>
              <a:rPr lang="zh-CN" altLang="en-US" sz="2400" dirty="0"/>
              <a:t> </a:t>
            </a:r>
            <a:r>
              <a:rPr lang="en-US" altLang="zh-CN" sz="2400" dirty="0"/>
              <a:t>bits</a:t>
            </a:r>
            <a:r>
              <a:rPr lang="zh-CN" altLang="en-US" sz="2400" dirty="0"/>
              <a:t>的消息摘要。</a:t>
            </a:r>
            <a:endParaRPr lang="en-US" altLang="zh-CN" sz="2400" dirty="0"/>
          </a:p>
          <a:p>
            <a:pPr lvl="2"/>
            <a:r>
              <a:rPr lang="en-US" altLang="zh-CN" sz="2400" dirty="0"/>
              <a:t>MD = </a:t>
            </a:r>
            <a:r>
              <a:rPr lang="en-US" altLang="zh-CN" sz="2400" i="1" dirty="0"/>
              <a:t>CV</a:t>
            </a:r>
            <a:r>
              <a:rPr lang="en-US" altLang="zh-CN" sz="2400" i="1" baseline="-25000" dirty="0"/>
              <a:t>L</a:t>
            </a:r>
            <a:endParaRPr lang="en-US" altLang="zh-CN" sz="2400" i="1" baseline="-25000" dirty="0"/>
          </a:p>
          <a:p>
            <a:pPr lvl="2"/>
            <a:endParaRPr lang="zh-CN" altLang="en-US" dirty="0"/>
          </a:p>
          <a:p>
            <a:pPr lvl="1">
              <a:lnSpc>
                <a:spcPct val="100000"/>
              </a:lnSpc>
            </a:pPr>
            <a:endParaRPr lang="zh-CN" altLang="en-US" dirty="0"/>
          </a:p>
          <a:p>
            <a:pPr lvl="1"/>
            <a:endParaRPr lang="zh-CN" altLang="en-US" dirty="0"/>
          </a:p>
        </p:txBody>
      </p:sp>
      <p:pic>
        <p:nvPicPr>
          <p:cNvPr id="12" name="Picture 4" descr="xd67"/>
          <p:cNvPicPr>
            <a:picLocks noChangeAspect="1" noChangeArrowheads="1"/>
          </p:cNvPicPr>
          <p:nvPr/>
        </p:nvPicPr>
        <p:blipFill>
          <a:blip r:embed="rId1"/>
          <a:srcRect/>
          <a:stretch>
            <a:fillRect/>
          </a:stretch>
        </p:blipFill>
        <p:spPr bwMode="auto">
          <a:xfrm>
            <a:off x="2555776" y="727038"/>
            <a:ext cx="6588224" cy="3576918"/>
          </a:xfrm>
          <a:prstGeom prst="rect">
            <a:avLst/>
          </a:prstGeom>
          <a:noFill/>
          <a:ln w="9525">
            <a:noFill/>
            <a:miter lim="800000"/>
            <a:headEnd/>
            <a:tailEnd/>
          </a:ln>
        </p:spPr>
      </p:pic>
      <p:sp>
        <p:nvSpPr>
          <p:cNvPr id="4" name="矩形 3"/>
          <p:cNvSpPr/>
          <p:nvPr/>
        </p:nvSpPr>
        <p:spPr bwMode="auto">
          <a:xfrm>
            <a:off x="8208404" y="3897052"/>
            <a:ext cx="693747" cy="40215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514" y="2095699"/>
            <a:ext cx="4716526" cy="4321633"/>
          </a:xfrm>
        </p:spPr>
        <p:txBody>
          <a:bodyPr/>
          <a:lstStyle/>
          <a:p>
            <a:pPr marL="457200" lvl="1" indent="-457200">
              <a:lnSpc>
                <a:spcPts val="3200"/>
              </a:lnSpc>
              <a:buClr>
                <a:srgbClr val="FF0000"/>
              </a:buClr>
              <a:buFont typeface="Wingdings" panose="05000000000000000000" pitchFamily="2" charset="2"/>
              <a:buChar char="u"/>
            </a:pPr>
            <a:r>
              <a:rPr lang="zh-CN" altLang="en-US" dirty="0"/>
              <a:t>输入</a:t>
            </a:r>
            <a:endParaRPr lang="en-US" altLang="zh-CN" dirty="0"/>
          </a:p>
          <a:p>
            <a:pPr marL="400050" lvl="2" indent="0">
              <a:buNone/>
            </a:pPr>
            <a:r>
              <a:rPr lang="en-US" altLang="zh-CN" dirty="0"/>
              <a:t>128</a:t>
            </a:r>
            <a:r>
              <a:rPr lang="zh-CN" altLang="en-US" dirty="0"/>
              <a:t> </a:t>
            </a:r>
            <a:r>
              <a:rPr lang="en-US" altLang="zh-CN" dirty="0"/>
              <a:t>bits</a:t>
            </a:r>
            <a:r>
              <a:rPr lang="zh-CN" altLang="en-US" dirty="0"/>
              <a:t>缓冲区</a:t>
            </a:r>
            <a:r>
              <a:rPr lang="en-US" altLang="zh-CN" dirty="0" err="1"/>
              <a:t>CV</a:t>
            </a:r>
            <a:r>
              <a:rPr lang="en-US" altLang="zh-CN" i="1" baseline="-25000" dirty="0" err="1"/>
              <a:t>q</a:t>
            </a:r>
            <a:r>
              <a:rPr lang="zh-CN" altLang="en-US" dirty="0"/>
              <a:t>；</a:t>
            </a:r>
            <a:endParaRPr lang="en-US" altLang="zh-CN" i="1" baseline="-25000" dirty="0"/>
          </a:p>
          <a:p>
            <a:pPr marL="400050" lvl="2" indent="0">
              <a:buNone/>
            </a:pPr>
            <a:r>
              <a:rPr lang="zh-CN" altLang="en-US" dirty="0"/>
              <a:t>当前</a:t>
            </a:r>
            <a:r>
              <a:rPr lang="en-US" altLang="zh-CN" dirty="0"/>
              <a:t>512</a:t>
            </a:r>
            <a:r>
              <a:rPr lang="zh-CN" altLang="en-US" dirty="0"/>
              <a:t> </a:t>
            </a:r>
            <a:r>
              <a:rPr lang="en-US" altLang="zh-CN" dirty="0"/>
              <a:t>bits</a:t>
            </a:r>
            <a:r>
              <a:rPr lang="zh-CN" altLang="en-US" dirty="0"/>
              <a:t>数据分组</a:t>
            </a:r>
            <a:r>
              <a:rPr lang="en-US" altLang="zh-CN" dirty="0" err="1"/>
              <a:t>Y</a:t>
            </a:r>
            <a:r>
              <a:rPr lang="en-US" altLang="zh-CN" i="1" baseline="-25000" dirty="0" err="1"/>
              <a:t>q</a:t>
            </a:r>
            <a:endParaRPr lang="en-US" altLang="zh-CN" dirty="0"/>
          </a:p>
          <a:p>
            <a:pPr marL="457200" lvl="1" indent="-457200">
              <a:lnSpc>
                <a:spcPts val="3200"/>
              </a:lnSpc>
              <a:buClr>
                <a:srgbClr val="FF0000"/>
              </a:buClr>
              <a:buFont typeface="Wingdings" panose="05000000000000000000" pitchFamily="2" charset="2"/>
              <a:buChar char="u"/>
            </a:pPr>
            <a:r>
              <a:rPr lang="zh-CN" altLang="en-US" dirty="0"/>
              <a:t>迭代四轮，每轮</a:t>
            </a:r>
            <a:r>
              <a:rPr lang="en-US" altLang="zh-CN" dirty="0"/>
              <a:t>16</a:t>
            </a:r>
            <a:r>
              <a:rPr lang="zh-CN" altLang="en-US" dirty="0"/>
              <a:t>步</a:t>
            </a:r>
            <a:endParaRPr lang="en-US" altLang="zh-CN" dirty="0"/>
          </a:p>
          <a:p>
            <a:pPr marL="400050" lvl="2" indent="0">
              <a:lnSpc>
                <a:spcPts val="3200"/>
              </a:lnSpc>
              <a:buNone/>
            </a:pPr>
            <a:r>
              <a:rPr lang="en-US" altLang="zh-CN" dirty="0">
                <a:solidFill>
                  <a:srgbClr val="FF0000"/>
                </a:solidFill>
              </a:rPr>
              <a:t>A, B, C, D</a:t>
            </a:r>
            <a:r>
              <a:rPr lang="zh-CN" altLang="en-US" dirty="0">
                <a:solidFill>
                  <a:srgbClr val="FF0000"/>
                </a:solidFill>
              </a:rPr>
              <a:t>寄存器在不同</a:t>
            </a:r>
            <a:endParaRPr lang="en-US" altLang="zh-CN" dirty="0">
              <a:solidFill>
                <a:srgbClr val="FF0000"/>
              </a:solidFill>
            </a:endParaRPr>
          </a:p>
          <a:p>
            <a:pPr marL="400050" lvl="2" indent="0">
              <a:lnSpc>
                <a:spcPts val="3200"/>
              </a:lnSpc>
              <a:buNone/>
            </a:pPr>
            <a:r>
              <a:rPr lang="zh-CN" altLang="en-US" dirty="0">
                <a:solidFill>
                  <a:srgbClr val="FF0000"/>
                </a:solidFill>
              </a:rPr>
              <a:t>的逻辑函数下运算</a:t>
            </a:r>
            <a:endParaRPr lang="zh-CN" altLang="en-US" dirty="0">
              <a:solidFill>
                <a:srgbClr val="FF0000"/>
              </a:solidFill>
            </a:endParaRPr>
          </a:p>
          <a:p>
            <a:pPr marL="457200" lvl="1" indent="-457200">
              <a:lnSpc>
                <a:spcPts val="3200"/>
              </a:lnSpc>
              <a:buClr>
                <a:srgbClr val="FF0000"/>
              </a:buClr>
              <a:buFont typeface="Wingdings" panose="05000000000000000000" pitchFamily="2" charset="2"/>
              <a:buChar char="u"/>
            </a:pPr>
            <a:r>
              <a:rPr lang="zh-CN" altLang="en-US" dirty="0"/>
              <a:t>迭代结束后更新缓冲区</a:t>
            </a:r>
            <a:r>
              <a:rPr lang="en-US" altLang="zh-CN" dirty="0"/>
              <a:t>CV</a:t>
            </a:r>
            <a:r>
              <a:rPr lang="en-US" altLang="zh-CN" i="1" baseline="-25000" dirty="0"/>
              <a:t>q</a:t>
            </a:r>
            <a:r>
              <a:rPr lang="en-US" altLang="zh-CN" baseline="-25000" dirty="0"/>
              <a:t>+1</a:t>
            </a:r>
            <a:endParaRPr lang="en-US" altLang="zh-CN" baseline="-25000" dirty="0"/>
          </a:p>
          <a:p>
            <a:pPr marL="268605" lvl="1" indent="-268605">
              <a:lnSpc>
                <a:spcPts val="3200"/>
              </a:lnSpc>
            </a:pPr>
            <a:endParaRPr lang="en-US" altLang="zh-CN" dirty="0"/>
          </a:p>
          <a:p>
            <a:pPr lvl="1"/>
            <a:endParaRPr lang="zh-CN" altLang="en-US" dirty="0"/>
          </a:p>
        </p:txBody>
      </p:sp>
      <p:graphicFrame>
        <p:nvGraphicFramePr>
          <p:cNvPr id="294919" name="Object 7"/>
          <p:cNvGraphicFramePr>
            <a:graphicFrameLocks noChangeAspect="1"/>
          </p:cNvGraphicFramePr>
          <p:nvPr/>
        </p:nvGraphicFramePr>
        <p:xfrm>
          <a:off x="4427984" y="681038"/>
          <a:ext cx="4722364" cy="6100762"/>
        </p:xfrm>
        <a:graphic>
          <a:graphicData uri="http://schemas.openxmlformats.org/presentationml/2006/ole">
            <mc:AlternateContent xmlns:mc="http://schemas.openxmlformats.org/markup-compatibility/2006">
              <mc:Choice xmlns:v="urn:schemas-microsoft-com:vml" Requires="v">
                <p:oleObj spid="_x0000_s6146" name="Visio" r:id="rId1" imgW="3639820" imgH="4697730" progId="Visio.Drawing.11">
                  <p:embed/>
                </p:oleObj>
              </mc:Choice>
              <mc:Fallback>
                <p:oleObj name="Visio" r:id="rId1" imgW="3639820" imgH="469773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681038"/>
                        <a:ext cx="4722364" cy="6100762"/>
                      </a:xfrm>
                      <a:prstGeom prst="rect">
                        <a:avLst/>
                      </a:prstGeom>
                      <a:solidFill>
                        <a:schemeClr val="tx1"/>
                      </a:solidFill>
                      <a:ln>
                        <a:noFill/>
                      </a:ln>
                      <a:effectLst/>
                    </p:spPr>
                  </p:pic>
                </p:oleObj>
              </mc:Fallback>
            </mc:AlternateContent>
          </a:graphicData>
        </a:graphic>
      </p:graphicFrame>
      <p:sp>
        <p:nvSpPr>
          <p:cNvPr id="3" name="文本框 2"/>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94919"/>
                                        </p:tgtEl>
                                        <p:attrNameLst>
                                          <p:attrName>style.visibility</p:attrName>
                                        </p:attrNameLst>
                                      </p:cBhvr>
                                      <p:to>
                                        <p:strVal val="visible"/>
                                      </p:to>
                                    </p:set>
                                    <p:anim calcmode="lin" valueType="num">
                                      <p:cBhvr additive="base">
                                        <p:cTn id="7" dur="2000" fill="hold"/>
                                        <p:tgtEl>
                                          <p:spTgt spid="294919"/>
                                        </p:tgtEl>
                                        <p:attrNameLst>
                                          <p:attrName>ppt_x</p:attrName>
                                        </p:attrNameLst>
                                      </p:cBhvr>
                                      <p:tavLst>
                                        <p:tav tm="0">
                                          <p:val>
                                            <p:strVal val="1+#ppt_w/2"/>
                                          </p:val>
                                        </p:tav>
                                        <p:tav tm="100000">
                                          <p:val>
                                            <p:strVal val="#ppt_x"/>
                                          </p:val>
                                        </p:tav>
                                      </p:tavLst>
                                    </p:anim>
                                    <p:anim calcmode="lin" valueType="num">
                                      <p:cBhvr additive="base">
                                        <p:cTn id="8" dur="2000" fill="hold"/>
                                        <p:tgtEl>
                                          <p:spTgt spid="2949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1916832"/>
            <a:ext cx="3895721" cy="4824000"/>
          </a:xfrm>
        </p:spPr>
        <p:txBody>
          <a:bodyPr/>
          <a:lstStyle/>
          <a:p>
            <a:pPr marL="268605" lvl="1" indent="-268605">
              <a:lnSpc>
                <a:spcPts val="3200"/>
              </a:lnSpc>
            </a:pPr>
            <a:endParaRPr lang="en-US" altLang="zh-CN" dirty="0"/>
          </a:p>
          <a:p>
            <a:pPr marL="457200" lvl="1" indent="-457200">
              <a:lnSpc>
                <a:spcPts val="3200"/>
              </a:lnSpc>
              <a:buClr>
                <a:srgbClr val="FF0000"/>
              </a:buClr>
              <a:buFont typeface="Wingdings" panose="05000000000000000000" pitchFamily="2" charset="2"/>
              <a:buChar char="u"/>
            </a:pPr>
            <a:r>
              <a:rPr lang="zh-CN" altLang="en-US" dirty="0"/>
              <a:t>每一轮</a:t>
            </a:r>
            <a:endParaRPr lang="en-US" altLang="zh-CN" dirty="0"/>
          </a:p>
          <a:p>
            <a:pPr marL="0" lvl="1" indent="0">
              <a:lnSpc>
                <a:spcPts val="3200"/>
              </a:lnSpc>
              <a:buClr>
                <a:srgbClr val="FF0000"/>
              </a:buClr>
              <a:buNone/>
            </a:pPr>
            <a:endParaRPr lang="en-US" altLang="zh-CN" dirty="0"/>
          </a:p>
          <a:p>
            <a:pPr marL="0" lvl="1" indent="0">
              <a:lnSpc>
                <a:spcPts val="3200"/>
              </a:lnSpc>
              <a:buClr>
                <a:srgbClr val="FF0000"/>
              </a:buClr>
              <a:buNone/>
            </a:pPr>
            <a:endParaRPr lang="en-US" altLang="zh-CN" dirty="0"/>
          </a:p>
          <a:p>
            <a:pPr marL="0" lvl="1" indent="0">
              <a:lnSpc>
                <a:spcPts val="3200"/>
              </a:lnSpc>
              <a:buClr>
                <a:srgbClr val="FF0000"/>
              </a:buClr>
              <a:buNone/>
            </a:pPr>
            <a:endParaRPr lang="pt-BR" altLang="zh-CN" dirty="0"/>
          </a:p>
          <a:p>
            <a:pPr marL="360045" lvl="2" indent="0">
              <a:lnSpc>
                <a:spcPts val="3200"/>
              </a:lnSpc>
              <a:buNone/>
            </a:pPr>
            <a:r>
              <a:rPr lang="pt-BR" altLang="zh-CN" dirty="0"/>
              <a:t> A = d</a:t>
            </a:r>
            <a:endParaRPr lang="pt-BR" altLang="zh-CN" dirty="0"/>
          </a:p>
          <a:p>
            <a:pPr marL="360045" lvl="2" indent="0">
              <a:lnSpc>
                <a:spcPts val="3200"/>
              </a:lnSpc>
              <a:buNone/>
            </a:pPr>
            <a:r>
              <a:rPr lang="pt-BR" altLang="zh-CN" dirty="0"/>
              <a:t> B = a</a:t>
            </a:r>
            <a:endParaRPr lang="pt-BR" altLang="zh-CN" dirty="0"/>
          </a:p>
          <a:p>
            <a:pPr marL="360045" lvl="2" indent="0">
              <a:lnSpc>
                <a:spcPts val="3200"/>
              </a:lnSpc>
              <a:buNone/>
            </a:pPr>
            <a:r>
              <a:rPr lang="pt-BR" altLang="zh-CN" dirty="0"/>
              <a:t> C = b</a:t>
            </a:r>
            <a:endParaRPr lang="pt-BR" altLang="zh-CN" dirty="0"/>
          </a:p>
          <a:p>
            <a:pPr marL="360045" lvl="2" indent="0">
              <a:lnSpc>
                <a:spcPts val="3200"/>
              </a:lnSpc>
              <a:buNone/>
            </a:pPr>
            <a:r>
              <a:rPr lang="pt-BR" altLang="zh-CN" dirty="0"/>
              <a:t> D = c</a:t>
            </a:r>
            <a:endParaRPr lang="pt-BR" altLang="zh-CN" dirty="0"/>
          </a:p>
          <a:p>
            <a:pPr marL="628015" lvl="2" indent="-268605">
              <a:lnSpc>
                <a:spcPts val="3200"/>
              </a:lnSpc>
              <a:buNone/>
            </a:pPr>
            <a:endParaRPr lang="en-US" altLang="zh-CN" dirty="0"/>
          </a:p>
          <a:p>
            <a:pPr lvl="1"/>
            <a:endParaRPr lang="zh-CN" altLang="en-US" dirty="0"/>
          </a:p>
        </p:txBody>
      </p:sp>
      <p:graphicFrame>
        <p:nvGraphicFramePr>
          <p:cNvPr id="300040" name="Object 8"/>
          <p:cNvGraphicFramePr>
            <a:graphicFrameLocks noChangeAspect="1"/>
          </p:cNvGraphicFramePr>
          <p:nvPr/>
        </p:nvGraphicFramePr>
        <p:xfrm>
          <a:off x="3765612" y="1128753"/>
          <a:ext cx="5334000" cy="5257800"/>
        </p:xfrm>
        <a:graphic>
          <a:graphicData uri="http://schemas.openxmlformats.org/presentationml/2006/ole">
            <mc:AlternateContent xmlns:mc="http://schemas.openxmlformats.org/markup-compatibility/2006">
              <mc:Choice xmlns:v="urn:schemas-microsoft-com:vml" Requires="v">
                <p:oleObj spid="_x0000_s7170" name="Visio" r:id="rId1" imgW="4584700" imgH="4635500" progId="Visio.Drawing.11">
                  <p:embed/>
                </p:oleObj>
              </mc:Choice>
              <mc:Fallback>
                <p:oleObj name="Visio" r:id="rId1" imgW="4584700" imgH="4635500"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612" y="1128753"/>
                        <a:ext cx="5334000" cy="5257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a:xfrm>
            <a:off x="179512" y="3757653"/>
            <a:ext cx="4756381" cy="461665"/>
          </a:xfrm>
          <a:prstGeom prst="rect">
            <a:avLst/>
          </a:prstGeom>
          <a:solidFill>
            <a:schemeClr val="bg1">
              <a:lumMod val="60000"/>
              <a:lumOff val="40000"/>
            </a:schemeClr>
          </a:solidFill>
        </p:spPr>
        <p:txBody>
          <a:bodyPr wrap="square" rtlCol="0">
            <a:spAutoFit/>
          </a:bodyPr>
          <a:lstStyle/>
          <a:p>
            <a:pPr marL="0" lvl="1"/>
            <a:r>
              <a:rPr lang="pl-PL" altLang="en-US" sz="2400" u="none" dirty="0"/>
              <a:t>a=b+((a+</a:t>
            </a:r>
            <a:r>
              <a:rPr lang="en-US" altLang="zh-CN" sz="2400" u="none" dirty="0"/>
              <a:t>g</a:t>
            </a:r>
            <a:r>
              <a:rPr lang="pl-PL" altLang="en-US" sz="2400" u="none" dirty="0"/>
              <a:t>(b,c,d)+X[k]+T[i])&lt;&lt;&lt;s)</a:t>
            </a:r>
            <a:endParaRPr lang="en-US" altLang="en-US" sz="2400" u="none" dirty="0"/>
          </a:p>
        </p:txBody>
      </p:sp>
      <p:sp>
        <p:nvSpPr>
          <p:cNvPr id="7" name="文本框 6"/>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0040"/>
                                        </p:tgtEl>
                                        <p:attrNameLst>
                                          <p:attrName>style.visibility</p:attrName>
                                        </p:attrNameLst>
                                      </p:cBhvr>
                                      <p:to>
                                        <p:strVal val="visible"/>
                                      </p:to>
                                    </p:set>
                                    <p:animEffect transition="in" filter="wipe(up)">
                                      <p:cBhvr>
                                        <p:cTn id="7" dur="1000"/>
                                        <p:tgtEl>
                                          <p:spTgt spid="3000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blinds(horizontal)">
                                      <p:cBhvr>
                                        <p:cTn id="29" dur="500"/>
                                        <p:tgtEl>
                                          <p:spTgt spid="2">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1270449"/>
            <a:ext cx="8459846" cy="4824000"/>
          </a:xfrm>
        </p:spPr>
        <p:txBody>
          <a:bodyPr/>
          <a:lstStyle/>
          <a:p>
            <a:pPr marL="268605" lvl="1" indent="-268605">
              <a:lnSpc>
                <a:spcPts val="3200"/>
              </a:lnSpc>
            </a:pPr>
            <a:endParaRPr lang="en-US" altLang="zh-CN" dirty="0"/>
          </a:p>
          <a:p>
            <a:pPr marL="268605" lvl="1" indent="-268605">
              <a:lnSpc>
                <a:spcPts val="3200"/>
              </a:lnSpc>
            </a:pPr>
            <a:endParaRPr lang="en-US" altLang="zh-CN" dirty="0"/>
          </a:p>
          <a:p>
            <a:pPr marL="268605" lvl="1" indent="-268605">
              <a:lnSpc>
                <a:spcPts val="3200"/>
              </a:lnSpc>
            </a:pPr>
            <a:endParaRPr lang="en-US" altLang="zh-CN" dirty="0"/>
          </a:p>
          <a:p>
            <a:pPr marL="625475" indent="-184150" eaLnBrk="1" hangingPunct="1">
              <a:lnSpc>
                <a:spcPct val="100000"/>
              </a:lnSpc>
              <a:buClr>
                <a:srgbClr val="0000FF"/>
              </a:buClr>
              <a:buFont typeface="Wingdings 3" panose="05040102010807070707" pitchFamily="18" charset="2"/>
              <a:buChar char="ª"/>
              <a:defRPr/>
            </a:pPr>
            <a:r>
              <a:rPr lang="zh-CN" altLang="en-US" sz="2800" dirty="0"/>
              <a:t>非线性函数 </a:t>
            </a:r>
            <a:r>
              <a:rPr lang="en-US" altLang="zh-CN" sz="2800" dirty="0"/>
              <a:t>g(</a:t>
            </a:r>
            <a:r>
              <a:rPr lang="en-US" altLang="zh-CN" sz="2800" dirty="0" err="1"/>
              <a:t>b,c,d</a:t>
            </a:r>
            <a:r>
              <a:rPr lang="en-US" altLang="zh-CN" sz="2800" dirty="0"/>
              <a:t>) </a:t>
            </a:r>
            <a:r>
              <a:rPr lang="zh-CN" altLang="en-US" sz="2800" dirty="0"/>
              <a:t>分别为</a:t>
            </a:r>
            <a:endParaRPr lang="zh-CN" altLang="en-US" sz="2800" dirty="0"/>
          </a:p>
          <a:p>
            <a:pPr marL="355600" indent="-355600" eaLnBrk="1" hangingPunct="1">
              <a:lnSpc>
                <a:spcPct val="100000"/>
              </a:lnSpc>
              <a:buNone/>
              <a:defRPr/>
            </a:pPr>
            <a:r>
              <a:rPr lang="zh-CN" altLang="en-US" dirty="0"/>
              <a:t>         </a:t>
            </a:r>
            <a:r>
              <a:rPr lang="zh-CN" altLang="en-US" sz="2800" dirty="0"/>
              <a:t>第一轮：</a:t>
            </a:r>
            <a:r>
              <a:rPr lang="en-US" altLang="zh-CN" sz="2800" dirty="0"/>
              <a:t>F(</a:t>
            </a:r>
            <a:r>
              <a:rPr lang="en-US" altLang="zh-CN" sz="2800" dirty="0" err="1"/>
              <a:t>b,c,d</a:t>
            </a:r>
            <a:r>
              <a:rPr lang="en-US" altLang="zh-CN" sz="2800" dirty="0"/>
              <a:t>) = (</a:t>
            </a:r>
            <a:r>
              <a:rPr lang="en-US" altLang="zh-CN" sz="2800" dirty="0" err="1"/>
              <a:t>b</a:t>
            </a:r>
            <a:r>
              <a:rPr lang="en-US" altLang="zh-CN" sz="2800" dirty="0" err="1">
                <a:sym typeface="Symbol" panose="05050102010706020507" pitchFamily="18" charset="2"/>
              </a:rPr>
              <a:t>c</a:t>
            </a:r>
            <a:r>
              <a:rPr lang="en-US" altLang="zh-CN" sz="2800" dirty="0">
                <a:sym typeface="Symbol" panose="05050102010706020507" pitchFamily="18" charset="2"/>
              </a:rPr>
              <a:t>)(~</a:t>
            </a:r>
            <a:r>
              <a:rPr lang="en-US" altLang="zh-CN" sz="2800" dirty="0" err="1">
                <a:sym typeface="Symbol" panose="05050102010706020507" pitchFamily="18" charset="2"/>
              </a:rPr>
              <a:t>bd</a:t>
            </a:r>
            <a:r>
              <a:rPr lang="en-US" altLang="zh-CN" sz="2800" dirty="0">
                <a:sym typeface="Symbol" panose="05050102010706020507" pitchFamily="18" charset="2"/>
              </a:rPr>
              <a:t>)</a:t>
            </a:r>
            <a:endParaRPr lang="en-US" altLang="zh-CN" sz="2800" dirty="0">
              <a:sym typeface="Symbol" panose="05050102010706020507" pitchFamily="18" charset="2"/>
            </a:endParaRPr>
          </a:p>
          <a:p>
            <a:pPr marL="355600" indent="-355600" eaLnBrk="1" hangingPunct="1">
              <a:lnSpc>
                <a:spcPct val="100000"/>
              </a:lnSpc>
              <a:buNone/>
              <a:defRPr/>
            </a:pPr>
            <a:r>
              <a:rPr lang="en-US" altLang="zh-CN" sz="2800" dirty="0">
                <a:sym typeface="Symbol" panose="05050102010706020507" pitchFamily="18" charset="2"/>
              </a:rPr>
              <a:t>          </a:t>
            </a:r>
            <a:r>
              <a:rPr lang="zh-CN" altLang="en-US" sz="2800" dirty="0">
                <a:sym typeface="Symbol" panose="05050102010706020507" pitchFamily="18" charset="2"/>
              </a:rPr>
              <a:t>第二轮：</a:t>
            </a:r>
            <a:r>
              <a:rPr lang="en-US" altLang="zh-CN" sz="2800" dirty="0">
                <a:sym typeface="Symbol" panose="05050102010706020507" pitchFamily="18" charset="2"/>
              </a:rPr>
              <a:t>G(</a:t>
            </a:r>
            <a:r>
              <a:rPr lang="en-US" altLang="zh-CN" sz="2800" dirty="0" err="1">
                <a:sym typeface="Symbol" panose="05050102010706020507" pitchFamily="18" charset="2"/>
              </a:rPr>
              <a:t>b,c,d</a:t>
            </a:r>
            <a:r>
              <a:rPr lang="en-US" altLang="zh-CN" sz="2800" dirty="0">
                <a:sym typeface="Symbol" panose="05050102010706020507" pitchFamily="18" charset="2"/>
              </a:rPr>
              <a:t>) = (</a:t>
            </a:r>
            <a:r>
              <a:rPr lang="en-US" altLang="zh-CN" sz="2800" dirty="0" err="1">
                <a:sym typeface="Symbol" panose="05050102010706020507" pitchFamily="18" charset="2"/>
              </a:rPr>
              <a:t>bd</a:t>
            </a:r>
            <a:r>
              <a:rPr lang="en-US" altLang="zh-CN" sz="2800" dirty="0">
                <a:sym typeface="Symbol" panose="05050102010706020507" pitchFamily="18" charset="2"/>
              </a:rPr>
              <a:t>)(c~d)</a:t>
            </a:r>
            <a:endParaRPr lang="en-US" altLang="zh-CN" sz="2800" dirty="0">
              <a:sym typeface="Symbol" panose="05050102010706020507" pitchFamily="18" charset="2"/>
            </a:endParaRPr>
          </a:p>
          <a:p>
            <a:pPr marL="355600" indent="-355600">
              <a:lnSpc>
                <a:spcPct val="100000"/>
              </a:lnSpc>
              <a:buClrTx/>
              <a:buFontTx/>
              <a:buNone/>
              <a:defRPr/>
            </a:pPr>
            <a:r>
              <a:rPr lang="en-US" altLang="zh-CN" sz="2800" dirty="0">
                <a:sym typeface="Symbol" panose="05050102010706020507" pitchFamily="18" charset="2"/>
              </a:rPr>
              <a:t>          </a:t>
            </a:r>
            <a:r>
              <a:rPr lang="zh-CN" altLang="en-US" sz="2800" dirty="0">
                <a:sym typeface="Symbol" panose="05050102010706020507" pitchFamily="18" charset="2"/>
              </a:rPr>
              <a:t>第三轮：</a:t>
            </a:r>
            <a:r>
              <a:rPr lang="en-US" altLang="zh-CN" sz="2800" dirty="0">
                <a:sym typeface="Symbol" panose="05050102010706020507" pitchFamily="18" charset="2"/>
              </a:rPr>
              <a:t>H(</a:t>
            </a:r>
            <a:r>
              <a:rPr lang="en-US" altLang="zh-CN" sz="2800" dirty="0" err="1">
                <a:sym typeface="Symbol" panose="05050102010706020507" pitchFamily="18" charset="2"/>
              </a:rPr>
              <a:t>b,c,d</a:t>
            </a:r>
            <a:r>
              <a:rPr lang="en-US" altLang="zh-CN" sz="2800" dirty="0">
                <a:sym typeface="Symbol" panose="05050102010706020507" pitchFamily="18" charset="2"/>
              </a:rPr>
              <a:t>) = </a:t>
            </a:r>
            <a:r>
              <a:rPr lang="en-US" altLang="zh-CN" sz="2800" dirty="0" err="1">
                <a:sym typeface="Symbol" panose="05050102010706020507" pitchFamily="18" charset="2"/>
              </a:rPr>
              <a:t>bcd</a:t>
            </a:r>
            <a:endParaRPr lang="en-US" altLang="zh-CN" sz="2800" dirty="0">
              <a:sym typeface="Symbol" panose="05050102010706020507" pitchFamily="18" charset="2"/>
            </a:endParaRPr>
          </a:p>
          <a:p>
            <a:pPr marL="355600" indent="-355600">
              <a:lnSpc>
                <a:spcPct val="100000"/>
              </a:lnSpc>
              <a:buClrTx/>
              <a:buFontTx/>
              <a:buNone/>
              <a:defRPr/>
            </a:pPr>
            <a:r>
              <a:rPr lang="en-US" altLang="zh-CN" sz="2800" dirty="0">
                <a:sym typeface="Symbol" panose="05050102010706020507" pitchFamily="18" charset="2"/>
              </a:rPr>
              <a:t>          </a:t>
            </a:r>
            <a:r>
              <a:rPr lang="zh-CN" altLang="en-US" sz="2800" dirty="0">
                <a:sym typeface="Symbol" panose="05050102010706020507" pitchFamily="18" charset="2"/>
              </a:rPr>
              <a:t>第四轮：</a:t>
            </a:r>
            <a:r>
              <a:rPr lang="en-US" altLang="zh-CN" sz="2800" dirty="0">
                <a:sym typeface="Symbol" panose="05050102010706020507" pitchFamily="18" charset="2"/>
              </a:rPr>
              <a:t>I(</a:t>
            </a:r>
            <a:r>
              <a:rPr lang="en-US" altLang="zh-CN" sz="2800" dirty="0" err="1">
                <a:sym typeface="Symbol" panose="05050102010706020507" pitchFamily="18" charset="2"/>
              </a:rPr>
              <a:t>b,c,d</a:t>
            </a:r>
            <a:r>
              <a:rPr lang="en-US" altLang="zh-CN" sz="2800" dirty="0">
                <a:sym typeface="Symbol" panose="05050102010706020507" pitchFamily="18" charset="2"/>
              </a:rPr>
              <a:t>)   = c(b~d)</a:t>
            </a:r>
            <a:r>
              <a:rPr lang="en-US" altLang="zh-CN" dirty="0">
                <a:sym typeface="Symbol" panose="05050102010706020507" pitchFamily="18" charset="2"/>
              </a:rPr>
              <a:t>    </a:t>
            </a:r>
            <a:endParaRPr lang="en-US" altLang="zh-CN" dirty="0">
              <a:sym typeface="Symbol" panose="05050102010706020507" pitchFamily="18" charset="2"/>
            </a:endParaRPr>
          </a:p>
          <a:p>
            <a:pPr marL="355600" indent="-355600">
              <a:lnSpc>
                <a:spcPct val="100000"/>
              </a:lnSpc>
              <a:buClrTx/>
              <a:buFontTx/>
              <a:buNone/>
              <a:defRPr/>
            </a:pPr>
            <a:r>
              <a:rPr lang="en-US" altLang="zh-CN" sz="2800" dirty="0">
                <a:sym typeface="Symbol" panose="05050102010706020507" pitchFamily="18" charset="2"/>
              </a:rPr>
              <a:t>     </a:t>
            </a:r>
            <a:r>
              <a:rPr lang="zh-CN" altLang="en-US" sz="2800" dirty="0">
                <a:sym typeface="Symbol" panose="05050102010706020507" pitchFamily="18" charset="2"/>
              </a:rPr>
              <a:t>其中</a:t>
            </a:r>
            <a:r>
              <a:rPr lang="en-US" altLang="zh-CN" sz="2800" dirty="0">
                <a:sym typeface="Symbol" panose="05050102010706020507" pitchFamily="18" charset="2"/>
              </a:rPr>
              <a:t>, </a:t>
            </a:r>
            <a:r>
              <a:rPr lang="zh-CN" altLang="en-US" sz="2800" dirty="0">
                <a:sym typeface="Symbol" panose="05050102010706020507" pitchFamily="18" charset="2"/>
              </a:rPr>
              <a:t>按位与</a:t>
            </a:r>
            <a:r>
              <a:rPr lang="en-US" altLang="zh-CN" sz="2800" dirty="0">
                <a:sym typeface="Symbol" panose="05050102010706020507" pitchFamily="18" charset="2"/>
              </a:rPr>
              <a:t>, </a:t>
            </a:r>
            <a:r>
              <a:rPr lang="zh-CN" altLang="en-US" sz="2800" dirty="0">
                <a:sym typeface="Symbol" panose="05050102010706020507" pitchFamily="18" charset="2"/>
              </a:rPr>
              <a:t>按位或</a:t>
            </a:r>
            <a:r>
              <a:rPr lang="en-US" altLang="zh-CN" sz="2800" dirty="0">
                <a:sym typeface="Symbol" panose="05050102010706020507" pitchFamily="18" charset="2"/>
              </a:rPr>
              <a:t>, ~</a:t>
            </a:r>
            <a:r>
              <a:rPr lang="zh-CN" altLang="en-US" sz="2800" dirty="0">
                <a:sym typeface="Symbol" panose="05050102010706020507" pitchFamily="18" charset="2"/>
              </a:rPr>
              <a:t>按位取反</a:t>
            </a:r>
            <a:r>
              <a:rPr lang="en-US" altLang="zh-CN" sz="2800" dirty="0">
                <a:sym typeface="Symbol" panose="05050102010706020507" pitchFamily="18" charset="2"/>
              </a:rPr>
              <a:t>, </a:t>
            </a:r>
            <a:r>
              <a:rPr lang="zh-CN" altLang="en-US" sz="2800" dirty="0">
                <a:sym typeface="Symbol" panose="05050102010706020507" pitchFamily="18" charset="2"/>
              </a:rPr>
              <a:t>按位异或</a:t>
            </a:r>
            <a:endParaRPr lang="zh-CN" altLang="en-US" sz="2800" dirty="0">
              <a:sym typeface="Symbol" panose="05050102010706020507" pitchFamily="18" charset="2"/>
            </a:endParaRPr>
          </a:p>
          <a:p>
            <a:pPr marL="628015" lvl="2" indent="-268605">
              <a:lnSpc>
                <a:spcPts val="3200"/>
              </a:lnSpc>
              <a:buNone/>
            </a:pPr>
            <a:endParaRPr lang="en-US" altLang="zh-CN" dirty="0"/>
          </a:p>
          <a:p>
            <a:pPr lvl="1"/>
            <a:endParaRPr lang="zh-CN" altLang="en-US" dirty="0"/>
          </a:p>
        </p:txBody>
      </p:sp>
      <p:sp>
        <p:nvSpPr>
          <p:cNvPr id="6" name="文本框 5"/>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
        <p:nvSpPr>
          <p:cNvPr id="9" name="矩形 8"/>
          <p:cNvSpPr/>
          <p:nvPr/>
        </p:nvSpPr>
        <p:spPr>
          <a:xfrm>
            <a:off x="1007604" y="2211251"/>
            <a:ext cx="4716523" cy="461665"/>
          </a:xfrm>
          <a:prstGeom prst="rect">
            <a:avLst/>
          </a:prstGeom>
          <a:solidFill>
            <a:schemeClr val="bg1">
              <a:lumMod val="60000"/>
              <a:lumOff val="40000"/>
            </a:schemeClr>
          </a:solidFill>
        </p:spPr>
        <p:txBody>
          <a:bodyPr wrap="square" rtlCol="0">
            <a:spAutoFit/>
          </a:bodyPr>
          <a:lstStyle/>
          <a:p>
            <a:pPr marL="0" lvl="1"/>
            <a:r>
              <a:rPr lang="pl-PL" altLang="en-US" sz="2400" u="none" dirty="0"/>
              <a:t>a=b+((a+</a:t>
            </a:r>
            <a:r>
              <a:rPr lang="en-US" altLang="zh-CN" sz="2400" u="none" dirty="0">
                <a:solidFill>
                  <a:srgbClr val="FFFF00"/>
                </a:solidFill>
              </a:rPr>
              <a:t>g</a:t>
            </a:r>
            <a:r>
              <a:rPr lang="pl-PL" altLang="en-US" sz="2400" u="none" dirty="0">
                <a:solidFill>
                  <a:srgbClr val="FFFF00"/>
                </a:solidFill>
              </a:rPr>
              <a:t>(b,c,d)</a:t>
            </a:r>
            <a:r>
              <a:rPr lang="pl-PL" altLang="en-US" sz="2400" u="none" dirty="0"/>
              <a:t>+X[k]+T[i])&lt;&lt;&lt;s)</a:t>
            </a:r>
            <a:endParaRPr lang="en-US" altLang="en-US" sz="2400" u="non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up)">
                                      <p:cBhvr>
                                        <p:cTn id="20" dur="500"/>
                                        <p:tgtEl>
                                          <p:spTgt spid="2">
                                            <p:txEl>
                                              <p:pRg st="5" end="5"/>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up)">
                                      <p:cBhvr>
                                        <p:cTn id="24" dur="500"/>
                                        <p:tgtEl>
                                          <p:spTgt spid="2">
                                            <p:txEl>
                                              <p:pRg st="6" end="6"/>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up)">
                                      <p:cBhvr>
                                        <p:cTn id="28" dur="500"/>
                                        <p:tgtEl>
                                          <p:spTgt spid="2">
                                            <p:txEl>
                                              <p:pRg st="7" end="7"/>
                                            </p:txEl>
                                          </p:spTgt>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up)">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1270449"/>
            <a:ext cx="8459846" cy="4824000"/>
          </a:xfrm>
        </p:spPr>
        <p:txBody>
          <a:bodyPr/>
          <a:lstStyle/>
          <a:p>
            <a:pPr marL="268605" lvl="1" indent="-268605">
              <a:lnSpc>
                <a:spcPts val="3200"/>
              </a:lnSpc>
            </a:pPr>
            <a:endParaRPr lang="en-US" altLang="zh-CN" dirty="0"/>
          </a:p>
          <a:p>
            <a:pPr marL="268605" lvl="1" indent="-268605">
              <a:lnSpc>
                <a:spcPts val="3200"/>
              </a:lnSpc>
            </a:pPr>
            <a:endParaRPr lang="en-US" altLang="zh-CN" dirty="0"/>
          </a:p>
          <a:p>
            <a:pPr marL="725805" indent="-363855" eaLnBrk="1" hangingPunct="1">
              <a:spcBef>
                <a:spcPts val="0"/>
              </a:spcBef>
              <a:buClr>
                <a:srgbClr val="0000FF"/>
              </a:buClr>
              <a:buFont typeface="Wingdings 3" panose="05040102010807070707" pitchFamily="18" charset="2"/>
              <a:buChar char="ª"/>
              <a:defRPr/>
            </a:pPr>
            <a:endParaRPr lang="en-US" altLang="zh-CN" sz="2800" dirty="0"/>
          </a:p>
          <a:p>
            <a:pPr marL="725805" indent="-363855" eaLnBrk="1" hangingPunct="1">
              <a:spcBef>
                <a:spcPts val="0"/>
              </a:spcBef>
              <a:buClr>
                <a:srgbClr val="0000FF"/>
              </a:buClr>
              <a:buFont typeface="Wingdings 3" panose="05040102010807070707" pitchFamily="18" charset="2"/>
              <a:buChar char="ª"/>
              <a:defRPr/>
            </a:pPr>
            <a:r>
              <a:rPr lang="en-US" altLang="zh-CN" sz="2800" dirty="0"/>
              <a:t>X[k]</a:t>
            </a:r>
            <a:r>
              <a:rPr lang="zh-CN" altLang="en-US" sz="2800" dirty="0"/>
              <a:t>保存了当前待处理的</a:t>
            </a:r>
            <a:r>
              <a:rPr lang="en-US" altLang="zh-CN" sz="2800" dirty="0"/>
              <a:t>512</a:t>
            </a:r>
            <a:r>
              <a:rPr lang="zh-CN" altLang="en-US" sz="2800" dirty="0"/>
              <a:t> </a:t>
            </a:r>
            <a:r>
              <a:rPr lang="en-US" altLang="zh-CN" sz="2800" dirty="0"/>
              <a:t>bits</a:t>
            </a:r>
            <a:r>
              <a:rPr lang="zh-CN" altLang="en-US" sz="2800" dirty="0"/>
              <a:t>分组</a:t>
            </a:r>
            <a:r>
              <a:rPr lang="en-US" altLang="zh-CN" sz="2800" i="1" dirty="0" err="1"/>
              <a:t>Y</a:t>
            </a:r>
            <a:r>
              <a:rPr lang="en-US" altLang="zh-CN" sz="2800" i="1" baseline="-25000" dirty="0" err="1"/>
              <a:t>q</a:t>
            </a:r>
            <a:r>
              <a:rPr lang="zh-CN" altLang="en-US" sz="2800" dirty="0"/>
              <a:t>的值，分</a:t>
            </a:r>
            <a:r>
              <a:rPr lang="en-US" altLang="zh-CN" sz="2800" dirty="0"/>
              <a:t>16</a:t>
            </a:r>
            <a:r>
              <a:rPr lang="zh-CN" altLang="en-US" sz="2800" dirty="0"/>
              <a:t>个</a:t>
            </a:r>
            <a:r>
              <a:rPr lang="en-US" altLang="zh-CN" sz="2800" dirty="0"/>
              <a:t>32</a:t>
            </a:r>
            <a:r>
              <a:rPr lang="zh-CN" altLang="en-US" sz="2800" dirty="0"/>
              <a:t> </a:t>
            </a:r>
            <a:r>
              <a:rPr lang="en-US" altLang="zh-CN" sz="2800" dirty="0"/>
              <a:t>bits</a:t>
            </a:r>
            <a:r>
              <a:rPr lang="zh-CN" altLang="en-US" sz="2800" dirty="0"/>
              <a:t>字：</a:t>
            </a:r>
            <a:r>
              <a:rPr lang="en-US" altLang="zh-CN" sz="2800" dirty="0"/>
              <a:t>X[0,…,15]</a:t>
            </a:r>
            <a:endParaRPr lang="en-US" altLang="zh-CN" sz="2800" dirty="0"/>
          </a:p>
          <a:p>
            <a:pPr marL="457200" lvl="1" indent="-457200">
              <a:buClr>
                <a:srgbClr val="FF0000"/>
              </a:buClr>
              <a:buFont typeface="Wingdings" panose="05000000000000000000" pitchFamily="2" charset="2"/>
              <a:buChar char="u"/>
              <a:tabLst>
                <a:tab pos="264795" algn="l"/>
              </a:tabLst>
              <a:defRPr/>
            </a:pPr>
            <a:r>
              <a:rPr lang="zh-CN" altLang="en-US" dirty="0"/>
              <a:t>第一轮第</a:t>
            </a:r>
            <a:r>
              <a:rPr lang="en-US" altLang="zh-CN" i="1" dirty="0"/>
              <a:t>j</a:t>
            </a:r>
            <a:r>
              <a:rPr lang="zh-CN" altLang="en-US" dirty="0"/>
              <a:t>步使用</a:t>
            </a:r>
            <a:r>
              <a:rPr lang="en-US" altLang="zh-CN" dirty="0"/>
              <a:t>X[0,…,15]</a:t>
            </a:r>
            <a:r>
              <a:rPr lang="zh-CN" altLang="en-US" dirty="0"/>
              <a:t>的第</a:t>
            </a:r>
            <a:r>
              <a:rPr lang="en-US" altLang="zh-CN" i="1" dirty="0"/>
              <a:t>j</a:t>
            </a:r>
            <a:r>
              <a:rPr lang="zh-CN" altLang="en-US" dirty="0"/>
              <a:t>个字</a:t>
            </a:r>
            <a:endParaRPr lang="en-US" altLang="zh-CN" dirty="0"/>
          </a:p>
          <a:p>
            <a:pPr marL="457200" lvl="1" indent="-457200">
              <a:buClr>
                <a:srgbClr val="FF0000"/>
              </a:buClr>
              <a:buFont typeface="Wingdings" panose="05000000000000000000" pitchFamily="2" charset="2"/>
              <a:buChar char="u"/>
              <a:tabLst>
                <a:tab pos="264795" algn="l"/>
              </a:tabLst>
              <a:defRPr/>
            </a:pPr>
            <a:r>
              <a:rPr lang="zh-CN" altLang="en-US" dirty="0"/>
              <a:t>第二轮第</a:t>
            </a:r>
            <a:r>
              <a:rPr lang="en-US" altLang="zh-CN" i="1" dirty="0"/>
              <a:t>j</a:t>
            </a:r>
            <a:r>
              <a:rPr lang="zh-CN" altLang="en-US" dirty="0"/>
              <a:t>步使用</a:t>
            </a:r>
            <a:r>
              <a:rPr lang="en-US" altLang="zh-CN" dirty="0"/>
              <a:t>X[0,…,15]</a:t>
            </a:r>
            <a:r>
              <a:rPr lang="zh-CN" altLang="en-US" dirty="0"/>
              <a:t>的第</a:t>
            </a:r>
            <a:r>
              <a:rPr lang="en-US" altLang="zh-CN" dirty="0"/>
              <a:t>(1+5</a:t>
            </a:r>
            <a:r>
              <a:rPr lang="en-US" altLang="zh-CN" i="1" dirty="0"/>
              <a:t>j</a:t>
            </a:r>
            <a:r>
              <a:rPr lang="en-US" altLang="zh-CN" dirty="0"/>
              <a:t>) mod16</a:t>
            </a:r>
            <a:r>
              <a:rPr lang="zh-CN" altLang="en-US" dirty="0"/>
              <a:t>个字</a:t>
            </a:r>
            <a:endParaRPr lang="en-US" altLang="zh-CN" dirty="0"/>
          </a:p>
          <a:p>
            <a:pPr marL="457200" lvl="1" indent="-457200">
              <a:buClr>
                <a:srgbClr val="FF0000"/>
              </a:buClr>
              <a:buFont typeface="Wingdings" panose="05000000000000000000" pitchFamily="2" charset="2"/>
              <a:buChar char="u"/>
              <a:tabLst>
                <a:tab pos="264795" algn="l"/>
              </a:tabLst>
              <a:defRPr/>
            </a:pPr>
            <a:r>
              <a:rPr lang="zh-CN" altLang="en-US" dirty="0"/>
              <a:t>第三轮第</a:t>
            </a:r>
            <a:r>
              <a:rPr lang="en-US" altLang="zh-CN" i="1" dirty="0"/>
              <a:t>j</a:t>
            </a:r>
            <a:r>
              <a:rPr lang="zh-CN" altLang="en-US" dirty="0"/>
              <a:t>步使用</a:t>
            </a:r>
            <a:r>
              <a:rPr lang="en-US" altLang="zh-CN" dirty="0"/>
              <a:t>X[0,…,15]</a:t>
            </a:r>
            <a:r>
              <a:rPr lang="zh-CN" altLang="en-US" dirty="0"/>
              <a:t>的第</a:t>
            </a:r>
            <a:r>
              <a:rPr lang="en-US" altLang="zh-CN" dirty="0"/>
              <a:t>(5+3</a:t>
            </a:r>
            <a:r>
              <a:rPr lang="en-US" altLang="zh-CN" i="1" dirty="0"/>
              <a:t>j</a:t>
            </a:r>
            <a:r>
              <a:rPr lang="en-US" altLang="zh-CN" dirty="0"/>
              <a:t>) mod16</a:t>
            </a:r>
            <a:r>
              <a:rPr lang="zh-CN" altLang="en-US" dirty="0"/>
              <a:t>个字</a:t>
            </a:r>
            <a:endParaRPr lang="en-US" altLang="zh-CN" dirty="0"/>
          </a:p>
          <a:p>
            <a:pPr marL="457200" lvl="1" indent="-457200">
              <a:buClr>
                <a:srgbClr val="FF0000"/>
              </a:buClr>
              <a:buFont typeface="Wingdings" panose="05000000000000000000" pitchFamily="2" charset="2"/>
              <a:buChar char="u"/>
              <a:tabLst>
                <a:tab pos="264795" algn="l"/>
              </a:tabLst>
              <a:defRPr/>
            </a:pPr>
            <a:r>
              <a:rPr lang="zh-CN" altLang="en-US" dirty="0"/>
              <a:t>第四轮第</a:t>
            </a:r>
            <a:r>
              <a:rPr lang="en-US" altLang="zh-CN" i="1" dirty="0"/>
              <a:t>j</a:t>
            </a:r>
            <a:r>
              <a:rPr lang="zh-CN" altLang="en-US" dirty="0"/>
              <a:t>步使用</a:t>
            </a:r>
            <a:r>
              <a:rPr lang="en-US" altLang="zh-CN" dirty="0"/>
              <a:t>X[0,…,15]</a:t>
            </a:r>
            <a:r>
              <a:rPr lang="zh-CN" altLang="en-US" dirty="0"/>
              <a:t>的第</a:t>
            </a:r>
            <a:r>
              <a:rPr lang="en-US" altLang="zh-CN" dirty="0"/>
              <a:t>7</a:t>
            </a:r>
            <a:r>
              <a:rPr lang="en-US" altLang="zh-CN" i="1" dirty="0"/>
              <a:t>j</a:t>
            </a:r>
            <a:r>
              <a:rPr lang="en-US" altLang="zh-CN" dirty="0"/>
              <a:t> mod16</a:t>
            </a:r>
            <a:r>
              <a:rPr lang="zh-CN" altLang="en-US" dirty="0"/>
              <a:t>个字</a:t>
            </a:r>
            <a:endParaRPr lang="zh-CN" altLang="en-US" dirty="0"/>
          </a:p>
          <a:p>
            <a:pPr marL="628015" lvl="2" indent="-268605">
              <a:lnSpc>
                <a:spcPts val="3200"/>
              </a:lnSpc>
              <a:buNone/>
            </a:pPr>
            <a:endParaRPr lang="en-US" altLang="zh-CN" dirty="0"/>
          </a:p>
          <a:p>
            <a:pPr lvl="1"/>
            <a:endParaRPr lang="zh-CN" altLang="en-US" dirty="0"/>
          </a:p>
        </p:txBody>
      </p:sp>
      <p:sp>
        <p:nvSpPr>
          <p:cNvPr id="4" name="文本框 3"/>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
        <p:nvSpPr>
          <p:cNvPr id="7" name="矩形 6"/>
          <p:cNvSpPr/>
          <p:nvPr/>
        </p:nvSpPr>
        <p:spPr>
          <a:xfrm>
            <a:off x="1007604" y="2211251"/>
            <a:ext cx="4716523" cy="461665"/>
          </a:xfrm>
          <a:prstGeom prst="rect">
            <a:avLst/>
          </a:prstGeom>
          <a:solidFill>
            <a:schemeClr val="bg1">
              <a:lumMod val="60000"/>
              <a:lumOff val="40000"/>
            </a:schemeClr>
          </a:solidFill>
        </p:spPr>
        <p:txBody>
          <a:bodyPr wrap="square" rtlCol="0">
            <a:spAutoFit/>
          </a:bodyPr>
          <a:lstStyle/>
          <a:p>
            <a:pPr marL="0" lvl="1"/>
            <a:r>
              <a:rPr lang="pl-PL" altLang="en-US" sz="2400" u="none" dirty="0"/>
              <a:t>a=b+((a+</a:t>
            </a:r>
            <a:r>
              <a:rPr lang="en-US" altLang="zh-CN" sz="2400" u="none" dirty="0"/>
              <a:t>g</a:t>
            </a:r>
            <a:r>
              <a:rPr lang="pl-PL" altLang="en-US" sz="2400" u="none" dirty="0"/>
              <a:t>(b,c,d)+</a:t>
            </a:r>
            <a:r>
              <a:rPr lang="pl-PL" altLang="en-US" sz="2400" u="none" dirty="0">
                <a:solidFill>
                  <a:srgbClr val="FFFF00"/>
                </a:solidFill>
              </a:rPr>
              <a:t>X[k]</a:t>
            </a:r>
            <a:r>
              <a:rPr lang="pl-PL" altLang="en-US" sz="2400" u="none" dirty="0"/>
              <a:t>+T[i])&lt;&lt;&lt;s)</a:t>
            </a:r>
            <a:endParaRPr lang="en-US" altLang="en-US" sz="2400" u="non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wipe(up)">
                                      <p:cBhvr>
                                        <p:cTn id="11" dur="500"/>
                                        <p:tgtEl>
                                          <p:spTgt spid="2">
                                            <p:txEl>
                                              <p:pRg st="4" end="4"/>
                                            </p:txEl>
                                          </p:spTgt>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up)">
                                      <p:cBhvr>
                                        <p:cTn id="15" dur="500"/>
                                        <p:tgtEl>
                                          <p:spTgt spid="2">
                                            <p:txEl>
                                              <p:pRg st="5" end="5"/>
                                            </p:txEl>
                                          </p:spTgt>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up)">
                                      <p:cBhvr>
                                        <p:cTn id="19" dur="500"/>
                                        <p:tgtEl>
                                          <p:spTgt spid="2">
                                            <p:txEl>
                                              <p:pRg st="6" end="6"/>
                                            </p:txEl>
                                          </p:spTgt>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up)">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486" y="1304764"/>
            <a:ext cx="8971028" cy="4824000"/>
          </a:xfrm>
        </p:spPr>
        <p:txBody>
          <a:bodyPr/>
          <a:lstStyle/>
          <a:p>
            <a:pPr marL="268605" lvl="1" indent="-268605">
              <a:lnSpc>
                <a:spcPts val="3200"/>
              </a:lnSpc>
            </a:pPr>
            <a:endParaRPr lang="en-US" altLang="zh-CN" dirty="0"/>
          </a:p>
          <a:p>
            <a:pPr marL="268605" lvl="1" indent="-268605">
              <a:lnSpc>
                <a:spcPts val="3200"/>
              </a:lnSpc>
            </a:pPr>
            <a:endParaRPr lang="en-US" altLang="zh-CN" dirty="0"/>
          </a:p>
          <a:p>
            <a:pPr marL="725805" indent="-363855" eaLnBrk="1" hangingPunct="1">
              <a:spcBef>
                <a:spcPts val="0"/>
              </a:spcBef>
              <a:buClr>
                <a:srgbClr val="0000FF"/>
              </a:buClr>
              <a:buFont typeface="Wingdings 3" panose="05040102010807070707" pitchFamily="18" charset="2"/>
              <a:buChar char="ª"/>
              <a:defRPr/>
            </a:pPr>
            <a:endParaRPr lang="en-US" altLang="zh-CN" sz="2800" dirty="0"/>
          </a:p>
          <a:p>
            <a:pPr marL="725805" indent="-363855" eaLnBrk="1" hangingPunct="1">
              <a:spcBef>
                <a:spcPts val="0"/>
              </a:spcBef>
              <a:buClr>
                <a:srgbClr val="0000FF"/>
              </a:buClr>
              <a:buFont typeface="Wingdings 3" panose="05040102010807070707" pitchFamily="18" charset="2"/>
              <a:buChar char="ª"/>
              <a:defRPr/>
            </a:pPr>
            <a:r>
              <a:rPr lang="zh-CN" altLang="en-US" sz="2800" dirty="0"/>
              <a:t>常数 </a:t>
            </a:r>
            <a:r>
              <a:rPr lang="en-US" altLang="zh-CN" sz="2800" dirty="0"/>
              <a:t>T </a:t>
            </a:r>
            <a:r>
              <a:rPr lang="zh-CN" altLang="en-US" sz="2800" dirty="0"/>
              <a:t>表</a:t>
            </a:r>
            <a:r>
              <a:rPr lang="zh-CN" altLang="zh-CN" sz="2800" dirty="0"/>
              <a:t>由</a:t>
            </a:r>
            <a:r>
              <a:rPr lang="zh-CN" altLang="en-US" sz="2800" dirty="0"/>
              <a:t> </a:t>
            </a:r>
            <a:r>
              <a:rPr lang="en-US" altLang="zh-CN" sz="2800" dirty="0"/>
              <a:t>sin </a:t>
            </a:r>
            <a:r>
              <a:rPr lang="zh-CN" altLang="en-US" sz="2800" dirty="0"/>
              <a:t>函数构造而成</a:t>
            </a:r>
            <a:endParaRPr lang="en-US" altLang="zh-CN" sz="2800" dirty="0"/>
          </a:p>
          <a:p>
            <a:pPr marL="898525" lvl="1" indent="-457200" eaLnBrk="1" hangingPunct="1">
              <a:spcBef>
                <a:spcPts val="0"/>
              </a:spcBef>
              <a:buClr>
                <a:srgbClr val="FF0000"/>
              </a:buClr>
              <a:buFont typeface="Wingdings" panose="05000000000000000000" pitchFamily="2" charset="2"/>
              <a:buChar char="u"/>
              <a:defRPr/>
            </a:pPr>
            <a:r>
              <a:rPr lang="en-US" altLang="zh-CN" dirty="0"/>
              <a:t>T[</a:t>
            </a:r>
            <a:r>
              <a:rPr lang="en-US" altLang="zh-CN" dirty="0" err="1"/>
              <a:t>i</a:t>
            </a:r>
            <a:r>
              <a:rPr lang="en-US" altLang="zh-CN" dirty="0"/>
              <a:t>]=2</a:t>
            </a:r>
            <a:r>
              <a:rPr lang="en-US" altLang="zh-CN" baseline="30000" dirty="0"/>
              <a:t>32</a:t>
            </a:r>
            <a:r>
              <a:rPr lang="en-US" altLang="zh-CN" dirty="0">
                <a:sym typeface="Symbol" panose="05050102010706020507" pitchFamily="18" charset="2"/>
              </a:rPr>
              <a:t>abs(sin(</a:t>
            </a:r>
            <a:r>
              <a:rPr lang="en-US" altLang="zh-CN" dirty="0" err="1">
                <a:sym typeface="Symbol" panose="05050102010706020507" pitchFamily="18" charset="2"/>
              </a:rPr>
              <a:t>i</a:t>
            </a:r>
            <a:r>
              <a:rPr lang="en-US" altLang="zh-CN" dirty="0">
                <a:sym typeface="Symbol" panose="05050102010706020507" pitchFamily="18" charset="2"/>
              </a:rPr>
              <a:t>))</a:t>
            </a:r>
            <a:r>
              <a:rPr lang="zh-CN" altLang="en-US" dirty="0">
                <a:sym typeface="Symbol" panose="05050102010706020507" pitchFamily="18" charset="2"/>
              </a:rPr>
              <a:t>的整数部分，</a:t>
            </a:r>
            <a:r>
              <a:rPr lang="zh-CN" altLang="zh-CN" dirty="0">
                <a:sym typeface="Symbol" panose="05050102010706020507" pitchFamily="18" charset="2"/>
              </a:rPr>
              <a:t>其中</a:t>
            </a:r>
            <a:r>
              <a:rPr lang="en-US" altLang="zh-CN" dirty="0" err="1">
                <a:sym typeface="Symbol" panose="05050102010706020507" pitchFamily="18" charset="2"/>
              </a:rPr>
              <a:t>i</a:t>
            </a:r>
            <a:r>
              <a:rPr lang="zh-CN" altLang="en-US" dirty="0">
                <a:sym typeface="Symbol" panose="05050102010706020507" pitchFamily="18" charset="2"/>
              </a:rPr>
              <a:t>是弧度</a:t>
            </a:r>
            <a:endParaRPr lang="en-US" altLang="zh-CN" dirty="0">
              <a:sym typeface="Symbol" panose="05050102010706020507" pitchFamily="18" charset="2"/>
            </a:endParaRPr>
          </a:p>
          <a:p>
            <a:pPr marL="898525" lvl="1" indent="-457200" eaLnBrk="1" hangingPunct="1">
              <a:spcBef>
                <a:spcPts val="0"/>
              </a:spcBef>
              <a:buClr>
                <a:srgbClr val="FF0000"/>
              </a:buClr>
              <a:buFont typeface="Wingdings" panose="05000000000000000000" pitchFamily="2" charset="2"/>
              <a:buChar char="u"/>
              <a:defRPr/>
            </a:pPr>
            <a:r>
              <a:rPr lang="en-US" altLang="zh-CN" dirty="0">
                <a:sym typeface="Symbol" panose="05050102010706020507" pitchFamily="18" charset="2"/>
              </a:rPr>
              <a:t>T</a:t>
            </a:r>
            <a:r>
              <a:rPr lang="zh-CN" altLang="en-US" dirty="0">
                <a:sym typeface="Symbol" panose="05050102010706020507" pitchFamily="18" charset="2"/>
              </a:rPr>
              <a:t>表有</a:t>
            </a:r>
            <a:r>
              <a:rPr lang="en-US" altLang="zh-CN" dirty="0">
                <a:sym typeface="Symbol" panose="05050102010706020507" pitchFamily="18" charset="2"/>
              </a:rPr>
              <a:t>64</a:t>
            </a:r>
            <a:r>
              <a:rPr lang="zh-CN" altLang="en-US" dirty="0">
                <a:sym typeface="Symbol" panose="05050102010706020507" pitchFamily="18" charset="2"/>
              </a:rPr>
              <a:t>个元素，每个元素可以表示成一个</a:t>
            </a:r>
            <a:r>
              <a:rPr lang="en-US" altLang="zh-CN" dirty="0">
                <a:sym typeface="Symbol" panose="05050102010706020507" pitchFamily="18" charset="2"/>
              </a:rPr>
              <a:t>32</a:t>
            </a:r>
            <a:r>
              <a:rPr lang="zh-CN" altLang="en-US" dirty="0">
                <a:sym typeface="Symbol" panose="05050102010706020507" pitchFamily="18" charset="2"/>
              </a:rPr>
              <a:t>位字</a:t>
            </a:r>
            <a:endParaRPr lang="en-US" altLang="zh-CN" dirty="0">
              <a:sym typeface="Symbol" panose="05050102010706020507" pitchFamily="18" charset="2"/>
            </a:endParaRPr>
          </a:p>
          <a:p>
            <a:pPr marL="898525" lvl="1" indent="-457200" eaLnBrk="1" hangingPunct="1">
              <a:spcBef>
                <a:spcPts val="0"/>
              </a:spcBef>
              <a:buClr>
                <a:srgbClr val="FF0000"/>
              </a:buClr>
              <a:buFont typeface="Wingdings" panose="05000000000000000000" pitchFamily="2" charset="2"/>
              <a:buChar char="u"/>
              <a:defRPr/>
            </a:pPr>
            <a:r>
              <a:rPr lang="zh-CN" altLang="en-US" dirty="0"/>
              <a:t>每轮使用表 </a:t>
            </a:r>
            <a:r>
              <a:rPr lang="en-US" altLang="zh-CN" dirty="0"/>
              <a:t>T[1,…,64]</a:t>
            </a:r>
            <a:r>
              <a:rPr lang="zh-CN" altLang="en-US" dirty="0"/>
              <a:t>中的四分之一</a:t>
            </a:r>
            <a:endParaRPr lang="zh-CN" altLang="en-US" dirty="0"/>
          </a:p>
          <a:p>
            <a:pPr marL="268605" lvl="1" indent="-268605">
              <a:tabLst>
                <a:tab pos="264795" algn="l"/>
              </a:tabLst>
              <a:defRPr/>
            </a:pPr>
            <a:endParaRPr lang="en-US" altLang="zh-CN" dirty="0"/>
          </a:p>
          <a:p>
            <a:pPr marL="628015" lvl="2" indent="-268605">
              <a:lnSpc>
                <a:spcPts val="3200"/>
              </a:lnSpc>
              <a:buNone/>
            </a:pPr>
            <a:endParaRPr lang="en-US" altLang="zh-CN" dirty="0"/>
          </a:p>
          <a:p>
            <a:pPr lvl="1"/>
            <a:endParaRPr lang="zh-CN" altLang="en-US" dirty="0"/>
          </a:p>
        </p:txBody>
      </p:sp>
      <p:sp>
        <p:nvSpPr>
          <p:cNvPr id="8" name="文本框 7"/>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
        <p:nvSpPr>
          <p:cNvPr id="10" name="矩形 9"/>
          <p:cNvSpPr/>
          <p:nvPr/>
        </p:nvSpPr>
        <p:spPr>
          <a:xfrm>
            <a:off x="1007604" y="2211251"/>
            <a:ext cx="4716523" cy="461665"/>
          </a:xfrm>
          <a:prstGeom prst="rect">
            <a:avLst/>
          </a:prstGeom>
          <a:solidFill>
            <a:schemeClr val="bg1">
              <a:lumMod val="60000"/>
              <a:lumOff val="40000"/>
            </a:schemeClr>
          </a:solidFill>
        </p:spPr>
        <p:txBody>
          <a:bodyPr wrap="square" rtlCol="0">
            <a:spAutoFit/>
          </a:bodyPr>
          <a:lstStyle/>
          <a:p>
            <a:pPr marL="0" lvl="1"/>
            <a:r>
              <a:rPr lang="pl-PL" altLang="en-US" sz="2400" u="none" dirty="0"/>
              <a:t>a=b+((a+</a:t>
            </a:r>
            <a:r>
              <a:rPr lang="en-US" altLang="zh-CN" sz="2400" u="none" dirty="0"/>
              <a:t>g</a:t>
            </a:r>
            <a:r>
              <a:rPr lang="pl-PL" altLang="en-US" sz="2400" u="none" dirty="0"/>
              <a:t>(b,c,d)+X[k]+</a:t>
            </a:r>
            <a:r>
              <a:rPr lang="pl-PL" altLang="en-US" sz="2400" u="none" dirty="0">
                <a:solidFill>
                  <a:srgbClr val="FFFF00"/>
                </a:solidFill>
              </a:rPr>
              <a:t>T[i]</a:t>
            </a:r>
            <a:r>
              <a:rPr lang="pl-PL" altLang="en-US" sz="2400" u="none" dirty="0"/>
              <a:t>)&lt;&lt;&lt;s)</a:t>
            </a:r>
            <a:endParaRPr lang="en-US" altLang="en-US" sz="2400" u="none" dirty="0"/>
          </a:p>
        </p:txBody>
      </p:sp>
      <p:grpSp>
        <p:nvGrpSpPr>
          <p:cNvPr id="4" name="组合 3"/>
          <p:cNvGrpSpPr/>
          <p:nvPr/>
        </p:nvGrpSpPr>
        <p:grpSpPr>
          <a:xfrm>
            <a:off x="1007604" y="3628241"/>
            <a:ext cx="7692527" cy="2828467"/>
            <a:chOff x="993913" y="228600"/>
            <a:chExt cx="7692527" cy="2828467"/>
          </a:xfrm>
          <a:solidFill>
            <a:srgbClr val="507900"/>
          </a:solidFill>
        </p:grpSpPr>
        <p:sp>
          <p:nvSpPr>
            <p:cNvPr id="6" name="Text Box 9"/>
            <p:cNvSpPr txBox="1">
              <a:spLocks noChangeArrowheads="1"/>
            </p:cNvSpPr>
            <p:nvPr/>
          </p:nvSpPr>
          <p:spPr bwMode="ltGray">
            <a:xfrm>
              <a:off x="993913" y="228600"/>
              <a:ext cx="3689953" cy="2828467"/>
            </a:xfrm>
            <a:prstGeom prst="rect">
              <a:avLst/>
            </a:prstGeom>
            <a:grpFill/>
            <a:ln w="9525" cap="rnd">
              <a:noFill/>
              <a:miter lim="800000"/>
            </a:ln>
          </p:spPr>
          <p:txBody>
            <a:bodyPr wrap="square">
              <a:spAutoFit/>
            </a:bodyPr>
            <a:lstStyle/>
            <a:p>
              <a:pPr eaLnBrk="0" hangingPunct="0">
                <a:lnSpc>
                  <a:spcPct val="120000"/>
                </a:lnSpc>
              </a:pPr>
              <a:r>
                <a:rPr lang="en-US" altLang="zh-CN" sz="2400" u="none" dirty="0">
                  <a:latin typeface="Courier New" panose="02070309020205020404" pitchFamily="49" charset="0"/>
                </a:rPr>
                <a:t>T[1]  = D76AA478</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T[2]  = E8C7B756</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T[3]  = 242070DB</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T[4]  = C1BDCEEE</a:t>
              </a:r>
              <a:endParaRPr lang="en-US" altLang="zh-CN" sz="2400" u="none" dirty="0">
                <a:latin typeface="Courier New" panose="02070309020205020404" pitchFamily="49" charset="0"/>
              </a:endParaRPr>
            </a:p>
            <a:p>
              <a:pPr eaLnBrk="0" hangingPunct="0">
                <a:lnSpc>
                  <a:spcPct val="120000"/>
                </a:lnSpc>
              </a:pPr>
              <a:r>
                <a:rPr lang="zh-CN" altLang="en-US" sz="2400" u="none" dirty="0">
                  <a:latin typeface="Courier New" panose="02070309020205020404" pitchFamily="49" charset="0"/>
                </a:rPr>
                <a:t>．．．</a:t>
              </a:r>
              <a:endParaRPr lang="zh-CN" altLang="en-US" sz="2400" u="none" dirty="0">
                <a:latin typeface="Courier New" panose="02070309020205020404" pitchFamily="49" charset="0"/>
              </a:endParaRPr>
            </a:p>
            <a:p>
              <a:pPr eaLnBrk="0" hangingPunct="0">
                <a:lnSpc>
                  <a:spcPct val="120000"/>
                </a:lnSpc>
                <a:spcBef>
                  <a:spcPts val="600"/>
                </a:spcBef>
              </a:pPr>
              <a:r>
                <a:rPr lang="en-US" altLang="zh-CN" sz="2400" u="none" dirty="0">
                  <a:latin typeface="Courier New" panose="02070309020205020404" pitchFamily="49" charset="0"/>
                </a:rPr>
                <a:t>T[16] = 49b40821</a:t>
              </a:r>
              <a:endParaRPr lang="en-US" altLang="zh-CN" sz="2400" u="none" dirty="0">
                <a:latin typeface="Courier New" panose="02070309020205020404" pitchFamily="49" charset="0"/>
              </a:endParaRPr>
            </a:p>
          </p:txBody>
        </p:sp>
        <p:sp>
          <p:nvSpPr>
            <p:cNvPr id="7" name="Text Box 10"/>
            <p:cNvSpPr txBox="1">
              <a:spLocks noChangeArrowheads="1"/>
            </p:cNvSpPr>
            <p:nvPr/>
          </p:nvSpPr>
          <p:spPr bwMode="ltGray">
            <a:xfrm>
              <a:off x="4680449" y="228600"/>
              <a:ext cx="4005991" cy="2828467"/>
            </a:xfrm>
            <a:prstGeom prst="rect">
              <a:avLst/>
            </a:prstGeom>
            <a:grpFill/>
            <a:ln w="9525" cap="rnd">
              <a:noFill/>
              <a:miter lim="800000"/>
            </a:ln>
          </p:spPr>
          <p:txBody>
            <a:bodyPr wrap="square">
              <a:spAutoFit/>
            </a:bodyPr>
            <a:lstStyle/>
            <a:p>
              <a:pPr eaLnBrk="0" hangingPunct="0">
                <a:lnSpc>
                  <a:spcPct val="120000"/>
                </a:lnSpc>
              </a:pPr>
              <a:r>
                <a:rPr lang="en-US" altLang="zh-CN" sz="2400" u="none" dirty="0">
                  <a:latin typeface="Courier New" panose="02070309020205020404" pitchFamily="49" charset="0"/>
                </a:rPr>
                <a:t>T[49]  = F4292244</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T[50]  = 432AFF97</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T[51]  = AB9423A7</a:t>
              </a:r>
              <a:endParaRPr lang="en-US" altLang="zh-CN" sz="2400" u="none" dirty="0">
                <a:latin typeface="Courier New" panose="02070309020205020404" pitchFamily="49" charset="0"/>
              </a:endParaRPr>
            </a:p>
            <a:p>
              <a:pPr eaLnBrk="0" hangingPunct="0">
                <a:lnSpc>
                  <a:spcPct val="120000"/>
                </a:lnSpc>
              </a:pPr>
              <a:r>
                <a:rPr lang="en-US" altLang="zh-CN" sz="2400" u="none" dirty="0">
                  <a:latin typeface="Courier New" panose="02070309020205020404" pitchFamily="49" charset="0"/>
                </a:rPr>
                <a:t>T[52]  = FC93A039</a:t>
              </a:r>
              <a:endParaRPr lang="en-US" altLang="zh-CN" sz="2400" u="none" dirty="0">
                <a:latin typeface="Courier New" panose="02070309020205020404" pitchFamily="49" charset="0"/>
              </a:endParaRPr>
            </a:p>
            <a:p>
              <a:pPr eaLnBrk="0" hangingPunct="0">
                <a:lnSpc>
                  <a:spcPct val="120000"/>
                </a:lnSpc>
              </a:pPr>
              <a:r>
                <a:rPr lang="zh-CN" altLang="en-US" sz="2400" u="none" dirty="0">
                  <a:latin typeface="Courier New" panose="02070309020205020404" pitchFamily="49" charset="0"/>
                </a:rPr>
                <a:t>．．．</a:t>
              </a:r>
              <a:endParaRPr lang="zh-CN" altLang="en-US" sz="2400" u="none" dirty="0">
                <a:latin typeface="Courier New" panose="02070309020205020404" pitchFamily="49" charset="0"/>
              </a:endParaRPr>
            </a:p>
            <a:p>
              <a:pPr eaLnBrk="0" hangingPunct="0">
                <a:lnSpc>
                  <a:spcPct val="120000"/>
                </a:lnSpc>
                <a:spcBef>
                  <a:spcPts val="600"/>
                </a:spcBef>
              </a:pPr>
              <a:r>
                <a:rPr lang="en-US" altLang="zh-CN" sz="2400" u="none" dirty="0">
                  <a:latin typeface="Courier New" panose="02070309020205020404" pitchFamily="49" charset="0"/>
                </a:rPr>
                <a:t>T[64]  = EB86D391</a:t>
              </a:r>
              <a:endParaRPr lang="en-US" altLang="zh-CN" sz="2400" b="0" u="none" dirty="0">
                <a:latin typeface="Courier New" panose="020703090202050204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nodeType="clickEffect">
                                  <p:stCondLst>
                                    <p:cond delay="0"/>
                                  </p:stCondLst>
                                  <p:childTnLst>
                                    <p:animMotion origin="layout" path="M 8.33333E-7 4.81481E-6 L 0.00087 -0.42709 " pathEditMode="relative" rAng="0" ptsTypes="AA">
                                      <p:cBhvr>
                                        <p:cTn id="23" dur="2000" fill="hold"/>
                                        <p:tgtEl>
                                          <p:spTgt spid="4"/>
                                        </p:tgtEl>
                                        <p:attrNameLst>
                                          <p:attrName>ppt_x</p:attrName>
                                          <p:attrName>ppt_y</p:attrName>
                                        </p:attrNameLst>
                                      </p:cBhvr>
                                      <p:rCtr x="35" y="-21366"/>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1270449"/>
            <a:ext cx="8459846" cy="4824000"/>
          </a:xfrm>
        </p:spPr>
        <p:txBody>
          <a:bodyPr/>
          <a:lstStyle/>
          <a:p>
            <a:pPr marL="268605" lvl="1" indent="-268605">
              <a:lnSpc>
                <a:spcPts val="3200"/>
              </a:lnSpc>
            </a:pPr>
            <a:endParaRPr lang="en-US" altLang="zh-CN" dirty="0"/>
          </a:p>
          <a:p>
            <a:pPr marL="268605" lvl="1" indent="-268605">
              <a:lnSpc>
                <a:spcPts val="3200"/>
              </a:lnSpc>
            </a:pPr>
            <a:endParaRPr lang="en-US" altLang="zh-CN" dirty="0"/>
          </a:p>
          <a:p>
            <a:pPr marL="268605" lvl="1" indent="-268605">
              <a:lnSpc>
                <a:spcPts val="3200"/>
              </a:lnSpc>
            </a:pPr>
            <a:endParaRPr lang="en-US" altLang="zh-CN" dirty="0"/>
          </a:p>
          <a:p>
            <a:pPr marL="434975" indent="-73025" eaLnBrk="1" hangingPunct="1">
              <a:spcBef>
                <a:spcPts val="0"/>
              </a:spcBef>
              <a:buClr>
                <a:srgbClr val="0000FF"/>
              </a:buClr>
              <a:buFont typeface="Wingdings 3" panose="05040102010807070707" pitchFamily="18" charset="2"/>
              <a:buChar char="ª"/>
              <a:defRPr/>
            </a:pPr>
            <a:r>
              <a:rPr lang="en-US" altLang="zh-CN" sz="2800" dirty="0"/>
              <a:t> s</a:t>
            </a:r>
            <a:r>
              <a:rPr lang="zh-CN" altLang="en-US" sz="2800" dirty="0"/>
              <a:t>：循环左移的位数</a:t>
            </a:r>
            <a:endParaRPr lang="zh-CN" altLang="en-US" sz="2800" dirty="0"/>
          </a:p>
          <a:p>
            <a:pPr marL="628015" lvl="2" indent="-268605">
              <a:lnSpc>
                <a:spcPts val="3200"/>
              </a:lnSpc>
              <a:buNone/>
            </a:pPr>
            <a:endParaRPr lang="en-US" altLang="zh-CN" dirty="0"/>
          </a:p>
          <a:p>
            <a:pPr lvl="1"/>
            <a:endParaRPr lang="zh-CN" altLang="en-US" dirty="0"/>
          </a:p>
        </p:txBody>
      </p:sp>
      <p:graphicFrame>
        <p:nvGraphicFramePr>
          <p:cNvPr id="7" name="Group 535"/>
          <p:cNvGraphicFramePr>
            <a:graphicFrameLocks noGrp="1"/>
          </p:cNvGraphicFramePr>
          <p:nvPr/>
        </p:nvGraphicFramePr>
        <p:xfrm>
          <a:off x="884187" y="3356992"/>
          <a:ext cx="7391399" cy="2895600"/>
        </p:xfrm>
        <a:graphic>
          <a:graphicData uri="http://schemas.openxmlformats.org/drawingml/2006/table">
            <a:tbl>
              <a:tblPr/>
              <a:tblGrid>
                <a:gridCol w="2716780"/>
                <a:gridCol w="1169048"/>
                <a:gridCol w="1167475"/>
                <a:gridCol w="1169048"/>
                <a:gridCol w="1169048"/>
              </a:tblGrid>
              <a:tr h="505160">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第一轮</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第二轮</a:t>
                      </a:r>
                      <a:endPar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第三轮</a:t>
                      </a:r>
                      <a:endPar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第四轮</a:t>
                      </a:r>
                      <a:endParaRPr kumimoji="0" lang="zh-CN" altLang="en-US"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r>
              <a:tr h="589933">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9</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13</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步</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r>
              <a:tr h="636804">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10</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14</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步</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9</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10</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r>
              <a:tr h="620641">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3</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11</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15</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步</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r>
              <a:tr h="543062">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第</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8</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12</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16</a:t>
                      </a:r>
                      <a:r>
                        <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步</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22</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20</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c>
                  <a:txBody>
                    <a:bodyPr/>
                    <a:lstStyle>
                      <a:defPPr>
                        <a:defRPr lang="zh-CN"/>
                      </a:defPPr>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
                          <a:schemeClr val="accent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507900"/>
                    </a:solidFill>
                  </a:tcPr>
                </a:tc>
              </a:tr>
            </a:tbl>
          </a:graphicData>
        </a:graphic>
      </p:graphicFrame>
      <p:sp>
        <p:nvSpPr>
          <p:cNvPr id="6" name="文本框 5"/>
          <p:cNvSpPr txBox="1"/>
          <p:nvPr/>
        </p:nvSpPr>
        <p:spPr>
          <a:xfrm>
            <a:off x="107504" y="1304764"/>
            <a:ext cx="2591780" cy="523220"/>
          </a:xfrm>
          <a:prstGeom prst="rect">
            <a:avLst/>
          </a:prstGeom>
          <a:solidFill>
            <a:srgbClr val="5079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压缩函数</a:t>
            </a:r>
            <a:r>
              <a:rPr lang="en-US" altLang="zh-CN" i="1" u="none" dirty="0">
                <a:ea typeface="黑体" panose="02010609060101010101" pitchFamily="49" charset="-122"/>
              </a:rPr>
              <a:t>H</a:t>
            </a:r>
            <a:r>
              <a:rPr lang="en-US" altLang="zh-CN" u="none" baseline="-25000" dirty="0">
                <a:ea typeface="黑体" panose="02010609060101010101" pitchFamily="49" charset="-122"/>
              </a:rPr>
              <a:t>MD5</a:t>
            </a:r>
            <a:endParaRPr lang="zh-CN" altLang="en-US" u="none" baseline="-25000" dirty="0">
              <a:ea typeface="黑体" panose="02010609060101010101" pitchFamily="49" charset="-122"/>
            </a:endParaRPr>
          </a:p>
        </p:txBody>
      </p:sp>
      <p:sp>
        <p:nvSpPr>
          <p:cNvPr id="9" name="矩形 8"/>
          <p:cNvSpPr/>
          <p:nvPr/>
        </p:nvSpPr>
        <p:spPr>
          <a:xfrm>
            <a:off x="1007604" y="2211251"/>
            <a:ext cx="4716523" cy="461665"/>
          </a:xfrm>
          <a:prstGeom prst="rect">
            <a:avLst/>
          </a:prstGeom>
          <a:solidFill>
            <a:schemeClr val="bg1">
              <a:lumMod val="60000"/>
              <a:lumOff val="40000"/>
            </a:schemeClr>
          </a:solidFill>
        </p:spPr>
        <p:txBody>
          <a:bodyPr wrap="square" rtlCol="0">
            <a:spAutoFit/>
          </a:bodyPr>
          <a:lstStyle/>
          <a:p>
            <a:pPr marL="0" lvl="1"/>
            <a:r>
              <a:rPr lang="pl-PL" altLang="en-US" sz="2400" u="none" dirty="0"/>
              <a:t>a=b+((a+</a:t>
            </a:r>
            <a:r>
              <a:rPr lang="en-US" altLang="zh-CN" sz="2400" u="none" dirty="0"/>
              <a:t>g</a:t>
            </a:r>
            <a:r>
              <a:rPr lang="pl-PL" altLang="en-US" sz="2400" u="none" dirty="0"/>
              <a:t>(b,c,d)+X[k]+T[i])&lt;&lt;&lt;</a:t>
            </a:r>
            <a:r>
              <a:rPr lang="pl-PL" altLang="en-US" sz="2400" u="none" dirty="0">
                <a:solidFill>
                  <a:srgbClr val="FFFF00"/>
                </a:solidFill>
              </a:rPr>
              <a:t>s</a:t>
            </a:r>
            <a:r>
              <a:rPr lang="pl-PL" altLang="en-US" sz="2400" u="none" dirty="0"/>
              <a:t>)</a:t>
            </a:r>
            <a:endParaRPr lang="en-US" altLang="en-US" sz="2400" u="non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95736" y="1988840"/>
            <a:ext cx="464451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（一）算法概况</a:t>
            </a:r>
            <a:endParaRPr lang="zh-CN" altLang="en-US" u="none" kern="0" dirty="0">
              <a:ea typeface="黑体" panose="02010609060101010101" pitchFamily="49" charset="-122"/>
            </a:endParaRPr>
          </a:p>
        </p:txBody>
      </p:sp>
      <p:sp>
        <p:nvSpPr>
          <p:cNvPr id="5" name="文本框 4"/>
          <p:cNvSpPr txBox="1"/>
          <p:nvPr/>
        </p:nvSpPr>
        <p:spPr>
          <a:xfrm>
            <a:off x="2195735" y="2897598"/>
            <a:ext cx="4644515"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（二）算法描述</a:t>
            </a:r>
            <a:endParaRPr lang="zh-CN" altLang="en-US" u="none" kern="0" dirty="0">
              <a:ea typeface="黑体" panose="02010609060101010101" pitchFamily="49" charset="-122"/>
            </a:endParaRPr>
          </a:p>
        </p:txBody>
      </p:sp>
      <p:sp>
        <p:nvSpPr>
          <p:cNvPr id="6" name="文本框 5"/>
          <p:cNvSpPr txBox="1"/>
          <p:nvPr/>
        </p:nvSpPr>
        <p:spPr>
          <a:xfrm>
            <a:off x="2181490" y="3806356"/>
            <a:ext cx="4658762"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（三）算法设计原则和特点</a:t>
            </a:r>
            <a:endParaRPr lang="zh-CN" altLang="en-US" u="none" kern="0" dirty="0">
              <a:ea typeface="黑体" panose="02010609060101010101" pitchFamily="49" charset="-122"/>
            </a:endParaRPr>
          </a:p>
        </p:txBody>
      </p:sp>
      <p:sp>
        <p:nvSpPr>
          <p:cNvPr id="7" name="文本框 6"/>
          <p:cNvSpPr txBox="1"/>
          <p:nvPr/>
        </p:nvSpPr>
        <p:spPr>
          <a:xfrm>
            <a:off x="2174870" y="4713947"/>
            <a:ext cx="4665381"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（四）算法安全性</a:t>
            </a:r>
            <a:endParaRPr lang="zh-CN" altLang="en-US" u="none" kern="0" dirty="0">
              <a:ea typeface="黑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270449"/>
            <a:ext cx="8686801" cy="4824000"/>
          </a:xfrm>
        </p:spPr>
        <p:txBody>
          <a:bodyPr/>
          <a:lstStyle/>
          <a:p>
            <a:pPr marL="0" indent="0">
              <a:buNone/>
            </a:pPr>
            <a:r>
              <a:rPr lang="zh-CN" altLang="en-US" dirty="0">
                <a:solidFill>
                  <a:srgbClr val="000000"/>
                </a:solidFill>
              </a:rPr>
              <a:t>密码哈希函数标准</a:t>
            </a:r>
            <a:r>
              <a:rPr lang="en-US" altLang="zh-CN" dirty="0">
                <a:solidFill>
                  <a:srgbClr val="000000"/>
                </a:solidFill>
              </a:rPr>
              <a:t>SHA</a:t>
            </a:r>
            <a:r>
              <a:rPr lang="zh-CN" altLang="en-US" dirty="0">
                <a:solidFill>
                  <a:srgbClr val="000000"/>
                </a:solidFill>
              </a:rPr>
              <a:t>系列</a:t>
            </a:r>
            <a:endParaRPr lang="en-US" altLang="zh-CN" dirty="0">
              <a:solidFill>
                <a:srgbClr val="000000"/>
              </a:solidFill>
            </a:endParaRPr>
          </a:p>
          <a:p>
            <a:pPr lvl="1">
              <a:buNone/>
            </a:pPr>
            <a:endParaRPr lang="en-US" altLang="zh-CN" dirty="0"/>
          </a:p>
          <a:p>
            <a:pPr marL="628015" lvl="2" indent="-268605">
              <a:lnSpc>
                <a:spcPts val="3200"/>
              </a:lnSpc>
              <a:buNone/>
            </a:pPr>
            <a:endParaRPr lang="en-US" altLang="zh-CN" dirty="0"/>
          </a:p>
          <a:p>
            <a:pPr lvl="1"/>
            <a:endParaRPr lang="zh-CN" altLang="en-US" dirty="0"/>
          </a:p>
        </p:txBody>
      </p:sp>
      <p:sp>
        <p:nvSpPr>
          <p:cNvPr id="3" name="右箭头 2"/>
          <p:cNvSpPr/>
          <p:nvPr/>
        </p:nvSpPr>
        <p:spPr bwMode="auto">
          <a:xfrm>
            <a:off x="299979" y="4195773"/>
            <a:ext cx="8690094" cy="292104"/>
          </a:xfrm>
          <a:prstGeom prst="right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 name="流程图: 联系 3"/>
          <p:cNvSpPr/>
          <p:nvPr/>
        </p:nvSpPr>
        <p:spPr bwMode="auto">
          <a:xfrm>
            <a:off x="482544" y="4159260"/>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5" name="流程图: 联系 4"/>
          <p:cNvSpPr/>
          <p:nvPr/>
        </p:nvSpPr>
        <p:spPr bwMode="auto">
          <a:xfrm>
            <a:off x="1176291" y="4159260"/>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6" name="流程图: 联系 5"/>
          <p:cNvSpPr/>
          <p:nvPr/>
        </p:nvSpPr>
        <p:spPr bwMode="auto">
          <a:xfrm>
            <a:off x="2089116" y="4159260"/>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7" name="流程图: 联系 6"/>
          <p:cNvSpPr/>
          <p:nvPr/>
        </p:nvSpPr>
        <p:spPr bwMode="auto">
          <a:xfrm>
            <a:off x="3659175" y="4195773"/>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8" name="流程图: 联系 7"/>
          <p:cNvSpPr/>
          <p:nvPr/>
        </p:nvSpPr>
        <p:spPr bwMode="auto">
          <a:xfrm>
            <a:off x="4206870" y="4195773"/>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9" name="流程图: 联系 8"/>
          <p:cNvSpPr/>
          <p:nvPr/>
        </p:nvSpPr>
        <p:spPr bwMode="auto">
          <a:xfrm>
            <a:off x="6142059" y="4159260"/>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0" name="流程图: 联系 9"/>
          <p:cNvSpPr/>
          <p:nvPr/>
        </p:nvSpPr>
        <p:spPr bwMode="auto">
          <a:xfrm>
            <a:off x="8186787" y="4159260"/>
            <a:ext cx="255591" cy="328617"/>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1" name="下箭头 10"/>
          <p:cNvSpPr/>
          <p:nvPr/>
        </p:nvSpPr>
        <p:spPr bwMode="auto">
          <a:xfrm>
            <a:off x="519057" y="4524390"/>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2" name="TextBox 11"/>
          <p:cNvSpPr txBox="1"/>
          <p:nvPr/>
        </p:nvSpPr>
        <p:spPr>
          <a:xfrm>
            <a:off x="44388" y="3611565"/>
            <a:ext cx="1277955" cy="400110"/>
          </a:xfrm>
          <a:prstGeom prst="rect">
            <a:avLst/>
          </a:prstGeom>
          <a:noFill/>
        </p:spPr>
        <p:txBody>
          <a:bodyPr wrap="square" rtlCol="0">
            <a:spAutoFit/>
          </a:bodyPr>
          <a:lstStyle/>
          <a:p>
            <a:r>
              <a:rPr lang="en-US" altLang="zh-CN" sz="2000" u="none" dirty="0">
                <a:solidFill>
                  <a:srgbClr val="000000"/>
                </a:solidFill>
              </a:rPr>
              <a:t>1993</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3" name="TextBox 12"/>
          <p:cNvSpPr txBox="1"/>
          <p:nvPr/>
        </p:nvSpPr>
        <p:spPr>
          <a:xfrm>
            <a:off x="-109539" y="5167485"/>
            <a:ext cx="1468395" cy="707886"/>
          </a:xfrm>
          <a:prstGeom prst="rect">
            <a:avLst/>
          </a:prstGeom>
          <a:noFill/>
        </p:spPr>
        <p:txBody>
          <a:bodyPr wrap="square" rtlCol="0">
            <a:spAutoFit/>
          </a:bodyPr>
          <a:lstStyle/>
          <a:p>
            <a:pPr algn="ctr"/>
            <a:r>
              <a:rPr lang="en-US" altLang="zh-CN" sz="2000" u="none" dirty="0">
                <a:solidFill>
                  <a:srgbClr val="FF0000"/>
                </a:solidFill>
              </a:rPr>
              <a:t>SHA-0</a:t>
            </a:r>
            <a:endParaRPr lang="en-US" altLang="zh-CN" sz="2000" u="none" dirty="0">
              <a:solidFill>
                <a:srgbClr val="FF0000"/>
              </a:solidFill>
            </a:endParaRPr>
          </a:p>
          <a:p>
            <a:pPr algn="ctr"/>
            <a:r>
              <a:rPr lang="en-US" altLang="zh-CN" sz="2000" u="none" dirty="0">
                <a:solidFill>
                  <a:srgbClr val="000000"/>
                </a:solidFill>
                <a:ea typeface="黑体" panose="02010609060101010101" pitchFamily="49" charset="-122"/>
              </a:rPr>
              <a:t>NSA</a:t>
            </a:r>
            <a:r>
              <a:rPr lang="zh-CN" altLang="en-US" sz="2000" u="none" dirty="0">
                <a:solidFill>
                  <a:srgbClr val="000000"/>
                </a:solidFill>
                <a:latin typeface="黑体" panose="02010609060101010101" pitchFamily="49" charset="-122"/>
                <a:ea typeface="黑体" panose="02010609060101010101" pitchFamily="49" charset="-122"/>
              </a:rPr>
              <a:t>设计</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4" name="TextBox 13"/>
          <p:cNvSpPr txBox="1"/>
          <p:nvPr/>
        </p:nvSpPr>
        <p:spPr>
          <a:xfrm>
            <a:off x="847674" y="4597416"/>
            <a:ext cx="1277955" cy="400110"/>
          </a:xfrm>
          <a:prstGeom prst="rect">
            <a:avLst/>
          </a:prstGeom>
          <a:noFill/>
        </p:spPr>
        <p:txBody>
          <a:bodyPr wrap="square" rtlCol="0">
            <a:spAutoFit/>
          </a:bodyPr>
          <a:lstStyle/>
          <a:p>
            <a:r>
              <a:rPr lang="en-US" altLang="zh-CN" sz="2000" u="none" dirty="0">
                <a:solidFill>
                  <a:srgbClr val="000000"/>
                </a:solidFill>
              </a:rPr>
              <a:t>1995</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5" name="下箭头 14"/>
          <p:cNvSpPr/>
          <p:nvPr/>
        </p:nvSpPr>
        <p:spPr bwMode="auto">
          <a:xfrm rot="10800000">
            <a:off x="1212804" y="3502025"/>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6" name="TextBox 15"/>
          <p:cNvSpPr txBox="1"/>
          <p:nvPr/>
        </p:nvSpPr>
        <p:spPr>
          <a:xfrm>
            <a:off x="555570" y="2735253"/>
            <a:ext cx="1468395" cy="707886"/>
          </a:xfrm>
          <a:prstGeom prst="rect">
            <a:avLst/>
          </a:prstGeom>
          <a:noFill/>
        </p:spPr>
        <p:txBody>
          <a:bodyPr wrap="square" rtlCol="0">
            <a:spAutoFit/>
          </a:bodyPr>
          <a:lstStyle/>
          <a:p>
            <a:pPr algn="ctr"/>
            <a:r>
              <a:rPr lang="en-US" altLang="zh-CN" sz="2000" u="none" dirty="0">
                <a:solidFill>
                  <a:srgbClr val="FF0000"/>
                </a:solidFill>
              </a:rPr>
              <a:t>SHA-1</a:t>
            </a:r>
            <a:endParaRPr lang="en-US" altLang="zh-CN" sz="2000" u="none" dirty="0">
              <a:solidFill>
                <a:srgbClr val="FF0000"/>
              </a:solidFill>
            </a:endParaRPr>
          </a:p>
          <a:p>
            <a:pPr algn="ctr"/>
            <a:r>
              <a:rPr lang="en-US" altLang="zh-CN" sz="2000" u="none" dirty="0">
                <a:solidFill>
                  <a:srgbClr val="000000"/>
                </a:solidFill>
                <a:ea typeface="黑体" panose="02010609060101010101" pitchFamily="49" charset="-122"/>
              </a:rPr>
              <a:t>NSA</a:t>
            </a:r>
            <a:r>
              <a:rPr lang="zh-CN" altLang="en-US" sz="2000" u="none" dirty="0">
                <a:solidFill>
                  <a:srgbClr val="000000"/>
                </a:solidFill>
                <a:latin typeface="黑体" panose="02010609060101010101" pitchFamily="49" charset="-122"/>
                <a:ea typeface="黑体" panose="02010609060101010101" pitchFamily="49" charset="-122"/>
              </a:rPr>
              <a:t>发布</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7" name="TextBox 16"/>
          <p:cNvSpPr txBox="1"/>
          <p:nvPr/>
        </p:nvSpPr>
        <p:spPr>
          <a:xfrm>
            <a:off x="1760499" y="3684591"/>
            <a:ext cx="1277955" cy="400110"/>
          </a:xfrm>
          <a:prstGeom prst="rect">
            <a:avLst/>
          </a:prstGeom>
          <a:noFill/>
        </p:spPr>
        <p:txBody>
          <a:bodyPr wrap="square" rtlCol="0">
            <a:spAutoFit/>
          </a:bodyPr>
          <a:lstStyle/>
          <a:p>
            <a:r>
              <a:rPr lang="en-US" altLang="zh-CN" sz="2000" u="none" dirty="0">
                <a:solidFill>
                  <a:srgbClr val="000000"/>
                </a:solidFill>
              </a:rPr>
              <a:t>2002</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8" name="TextBox 17"/>
          <p:cNvSpPr txBox="1"/>
          <p:nvPr/>
        </p:nvSpPr>
        <p:spPr>
          <a:xfrm>
            <a:off x="1460520" y="5181624"/>
            <a:ext cx="1468395" cy="707886"/>
          </a:xfrm>
          <a:prstGeom prst="rect">
            <a:avLst/>
          </a:prstGeom>
          <a:noFill/>
        </p:spPr>
        <p:txBody>
          <a:bodyPr wrap="square" rtlCol="0">
            <a:spAutoFit/>
          </a:bodyPr>
          <a:lstStyle/>
          <a:p>
            <a:pPr algn="ctr"/>
            <a:r>
              <a:rPr lang="en-US" altLang="zh-CN" sz="2000" u="none" dirty="0">
                <a:solidFill>
                  <a:srgbClr val="FF0000"/>
                </a:solidFill>
              </a:rPr>
              <a:t>SHA-2</a:t>
            </a:r>
            <a:endParaRPr lang="en-US" altLang="zh-CN" sz="2000" u="none" dirty="0">
              <a:solidFill>
                <a:srgbClr val="FF0000"/>
              </a:solidFill>
            </a:endParaRPr>
          </a:p>
          <a:p>
            <a:pPr algn="ctr"/>
            <a:r>
              <a:rPr lang="en-US" altLang="zh-CN" sz="2000" u="none" dirty="0">
                <a:solidFill>
                  <a:srgbClr val="000000"/>
                </a:solidFill>
                <a:ea typeface="黑体" panose="02010609060101010101" pitchFamily="49" charset="-122"/>
              </a:rPr>
              <a:t>NSA</a:t>
            </a:r>
            <a:r>
              <a:rPr lang="zh-CN" altLang="en-US" sz="2000" u="none" dirty="0">
                <a:solidFill>
                  <a:srgbClr val="000000"/>
                </a:solidFill>
                <a:latin typeface="黑体" panose="02010609060101010101" pitchFamily="49" charset="-122"/>
                <a:ea typeface="黑体" panose="02010609060101010101" pitchFamily="49" charset="-122"/>
              </a:rPr>
              <a:t>发布</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19" name="下箭头 18"/>
          <p:cNvSpPr/>
          <p:nvPr/>
        </p:nvSpPr>
        <p:spPr bwMode="auto">
          <a:xfrm>
            <a:off x="2125629" y="4487877"/>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0" name="TextBox 19"/>
          <p:cNvSpPr txBox="1"/>
          <p:nvPr/>
        </p:nvSpPr>
        <p:spPr>
          <a:xfrm>
            <a:off x="3294045" y="4635462"/>
            <a:ext cx="1277955" cy="400110"/>
          </a:xfrm>
          <a:prstGeom prst="rect">
            <a:avLst/>
          </a:prstGeom>
          <a:noFill/>
        </p:spPr>
        <p:txBody>
          <a:bodyPr wrap="square" rtlCol="0">
            <a:spAutoFit/>
          </a:bodyPr>
          <a:lstStyle/>
          <a:p>
            <a:r>
              <a:rPr lang="en-US" altLang="zh-CN" sz="2000" u="none" dirty="0">
                <a:solidFill>
                  <a:srgbClr val="000000"/>
                </a:solidFill>
              </a:rPr>
              <a:t>2005</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21" name="下箭头 20"/>
          <p:cNvSpPr/>
          <p:nvPr/>
        </p:nvSpPr>
        <p:spPr bwMode="auto">
          <a:xfrm rot="10800000">
            <a:off x="3695688" y="3538539"/>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2" name="TextBox 21"/>
          <p:cNvSpPr txBox="1"/>
          <p:nvPr/>
        </p:nvSpPr>
        <p:spPr>
          <a:xfrm>
            <a:off x="2782863" y="2479662"/>
            <a:ext cx="2008215" cy="1015663"/>
          </a:xfrm>
          <a:prstGeom prst="rect">
            <a:avLst/>
          </a:prstGeom>
          <a:noFill/>
        </p:spPr>
        <p:txBody>
          <a:bodyPr wrap="square" rtlCol="0">
            <a:spAutoFit/>
          </a:bodyPr>
          <a:lstStyle/>
          <a:p>
            <a:pPr algn="ctr"/>
            <a:r>
              <a:rPr lang="zh-CN" altLang="en-US" sz="2000" u="none" dirty="0">
                <a:solidFill>
                  <a:srgbClr val="000000"/>
                </a:solidFill>
                <a:latin typeface="黑体" panose="02010609060101010101" pitchFamily="49" charset="-122"/>
                <a:ea typeface="黑体" panose="02010609060101010101" pitchFamily="49" charset="-122"/>
              </a:rPr>
              <a:t>王小云教授等人给出</a:t>
            </a:r>
            <a:r>
              <a:rPr lang="en-US" altLang="zh-CN" sz="2000" u="none" dirty="0">
                <a:solidFill>
                  <a:srgbClr val="FF0000"/>
                </a:solidFill>
                <a:ea typeface="黑体" panose="02010609060101010101" pitchFamily="49" charset="-122"/>
              </a:rPr>
              <a:t>MD5</a:t>
            </a:r>
            <a:r>
              <a:rPr lang="zh-CN" altLang="en-US" sz="2000" u="none" dirty="0">
                <a:solidFill>
                  <a:srgbClr val="000000"/>
                </a:solidFill>
                <a:ea typeface="黑体" panose="02010609060101010101" pitchFamily="49" charset="-122"/>
              </a:rPr>
              <a:t>、</a:t>
            </a:r>
            <a:r>
              <a:rPr lang="en-US" altLang="zh-CN" sz="2000" u="none" dirty="0">
                <a:solidFill>
                  <a:srgbClr val="FF0000"/>
                </a:solidFill>
                <a:ea typeface="黑体" panose="02010609060101010101" pitchFamily="49" charset="-122"/>
              </a:rPr>
              <a:t>SHA-1</a:t>
            </a:r>
            <a:r>
              <a:rPr lang="zh-CN" altLang="en-US" sz="2000" u="none" dirty="0">
                <a:solidFill>
                  <a:srgbClr val="000000"/>
                </a:solidFill>
                <a:latin typeface="黑体" panose="02010609060101010101" pitchFamily="49" charset="-122"/>
                <a:ea typeface="黑体" panose="02010609060101010101" pitchFamily="49" charset="-122"/>
              </a:rPr>
              <a:t>碰撞攻击</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23" name="下箭头 22"/>
          <p:cNvSpPr/>
          <p:nvPr/>
        </p:nvSpPr>
        <p:spPr bwMode="auto">
          <a:xfrm>
            <a:off x="4243383" y="4560903"/>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4" name="TextBox 23"/>
          <p:cNvSpPr txBox="1"/>
          <p:nvPr/>
        </p:nvSpPr>
        <p:spPr>
          <a:xfrm>
            <a:off x="3951279" y="3721104"/>
            <a:ext cx="1277955" cy="400110"/>
          </a:xfrm>
          <a:prstGeom prst="rect">
            <a:avLst/>
          </a:prstGeom>
          <a:noFill/>
        </p:spPr>
        <p:txBody>
          <a:bodyPr wrap="square" rtlCol="0">
            <a:spAutoFit/>
          </a:bodyPr>
          <a:lstStyle/>
          <a:p>
            <a:r>
              <a:rPr lang="en-US" altLang="zh-CN" sz="2000" u="none" dirty="0">
                <a:solidFill>
                  <a:srgbClr val="000000"/>
                </a:solidFill>
              </a:rPr>
              <a:t>2006</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25" name="TextBox 24"/>
          <p:cNvSpPr txBox="1"/>
          <p:nvPr/>
        </p:nvSpPr>
        <p:spPr>
          <a:xfrm>
            <a:off x="3001941" y="5218137"/>
            <a:ext cx="2701962" cy="707886"/>
          </a:xfrm>
          <a:prstGeom prst="rect">
            <a:avLst/>
          </a:prstGeom>
          <a:noFill/>
        </p:spPr>
        <p:txBody>
          <a:bodyPr wrap="square" rtlCol="0">
            <a:spAutoFit/>
          </a:bodyPr>
          <a:lstStyle/>
          <a:p>
            <a:pPr algn="ctr"/>
            <a:r>
              <a:rPr lang="en-US" altLang="zh-CN" sz="2000" u="none" dirty="0">
                <a:solidFill>
                  <a:srgbClr val="000000"/>
                </a:solidFill>
                <a:ea typeface="黑体" panose="02010609060101010101" pitchFamily="49" charset="-122"/>
              </a:rPr>
              <a:t>NIST</a:t>
            </a:r>
            <a:r>
              <a:rPr lang="zh-CN" altLang="en-US" sz="2000" u="none" dirty="0">
                <a:solidFill>
                  <a:srgbClr val="000000"/>
                </a:solidFill>
                <a:latin typeface="黑体" panose="02010609060101010101" pitchFamily="49" charset="-122"/>
                <a:ea typeface="黑体" panose="02010609060101010101" pitchFamily="49" charset="-122"/>
              </a:rPr>
              <a:t>专门召开</a:t>
            </a:r>
            <a:endParaRPr lang="en-US" altLang="zh-CN" sz="2000" u="none" dirty="0">
              <a:solidFill>
                <a:srgbClr val="000000"/>
              </a:solidFill>
              <a:latin typeface="黑体" panose="02010609060101010101" pitchFamily="49" charset="-122"/>
              <a:ea typeface="黑体" panose="02010609060101010101" pitchFamily="49" charset="-122"/>
            </a:endParaRPr>
          </a:p>
          <a:p>
            <a:pPr algn="ctr"/>
            <a:r>
              <a:rPr lang="zh-CN" altLang="en-US" sz="2000" u="none" dirty="0">
                <a:solidFill>
                  <a:srgbClr val="FF0000"/>
                </a:solidFill>
                <a:latin typeface="黑体" panose="02010609060101010101" pitchFamily="49" charset="-122"/>
                <a:ea typeface="黑体" panose="02010609060101010101" pitchFamily="49" charset="-122"/>
              </a:rPr>
              <a:t>两次哈希函数研讨会</a:t>
            </a:r>
            <a:endParaRPr lang="zh-CN" altLang="en-US" sz="2000" u="none" dirty="0">
              <a:solidFill>
                <a:srgbClr val="FF0000"/>
              </a:solidFill>
              <a:latin typeface="黑体" panose="02010609060101010101" pitchFamily="49" charset="-122"/>
              <a:ea typeface="黑体" panose="02010609060101010101" pitchFamily="49" charset="-122"/>
            </a:endParaRPr>
          </a:p>
        </p:txBody>
      </p:sp>
      <p:sp>
        <p:nvSpPr>
          <p:cNvPr id="27" name="下箭头 26"/>
          <p:cNvSpPr/>
          <p:nvPr/>
        </p:nvSpPr>
        <p:spPr bwMode="auto">
          <a:xfrm>
            <a:off x="8223300" y="4487877"/>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9" name="TextBox 28"/>
          <p:cNvSpPr txBox="1"/>
          <p:nvPr/>
        </p:nvSpPr>
        <p:spPr>
          <a:xfrm>
            <a:off x="5557851" y="2808279"/>
            <a:ext cx="1468395" cy="707886"/>
          </a:xfrm>
          <a:prstGeom prst="rect">
            <a:avLst/>
          </a:prstGeom>
          <a:noFill/>
        </p:spPr>
        <p:txBody>
          <a:bodyPr wrap="square" rtlCol="0">
            <a:spAutoFit/>
          </a:bodyPr>
          <a:lstStyle/>
          <a:p>
            <a:pPr algn="ctr"/>
            <a:r>
              <a:rPr lang="en-US" altLang="zh-CN" sz="2000" u="none" dirty="0">
                <a:solidFill>
                  <a:srgbClr val="000000"/>
                </a:solidFill>
                <a:ea typeface="黑体" panose="02010609060101010101" pitchFamily="49" charset="-122"/>
              </a:rPr>
              <a:t>NIST</a:t>
            </a:r>
            <a:r>
              <a:rPr lang="zh-CN" altLang="en-US" sz="2000" u="none" dirty="0">
                <a:solidFill>
                  <a:srgbClr val="000000"/>
                </a:solidFill>
                <a:ea typeface="黑体" panose="02010609060101010101" pitchFamily="49" charset="-122"/>
              </a:rPr>
              <a:t>启动</a:t>
            </a:r>
            <a:endParaRPr lang="en-US" altLang="zh-CN" sz="2000" u="none" dirty="0">
              <a:solidFill>
                <a:srgbClr val="000000"/>
              </a:solidFill>
              <a:ea typeface="黑体" panose="02010609060101010101" pitchFamily="49" charset="-122"/>
            </a:endParaRPr>
          </a:p>
          <a:p>
            <a:pPr algn="ctr"/>
            <a:r>
              <a:rPr lang="en-US" altLang="zh-CN" sz="2000" u="none" dirty="0">
                <a:solidFill>
                  <a:srgbClr val="FF0000"/>
                </a:solidFill>
                <a:ea typeface="黑体" panose="02010609060101010101" pitchFamily="49" charset="-122"/>
              </a:rPr>
              <a:t>SHA-3</a:t>
            </a:r>
            <a:r>
              <a:rPr lang="zh-CN" altLang="en-US" sz="2000" u="none" dirty="0">
                <a:solidFill>
                  <a:srgbClr val="FF0000"/>
                </a:solidFill>
                <a:latin typeface="黑体" panose="02010609060101010101" pitchFamily="49" charset="-122"/>
                <a:ea typeface="黑体" panose="02010609060101010101" pitchFamily="49" charset="-122"/>
              </a:rPr>
              <a:t>计划</a:t>
            </a:r>
            <a:endParaRPr lang="zh-CN" altLang="en-US" sz="2000" u="none" dirty="0">
              <a:solidFill>
                <a:srgbClr val="FF0000"/>
              </a:solidFill>
              <a:latin typeface="黑体" panose="02010609060101010101" pitchFamily="49" charset="-122"/>
              <a:ea typeface="黑体" panose="02010609060101010101" pitchFamily="49" charset="-122"/>
            </a:endParaRPr>
          </a:p>
        </p:txBody>
      </p:sp>
      <p:sp>
        <p:nvSpPr>
          <p:cNvPr id="30" name="TextBox 29"/>
          <p:cNvSpPr txBox="1"/>
          <p:nvPr/>
        </p:nvSpPr>
        <p:spPr>
          <a:xfrm>
            <a:off x="7346988" y="5218137"/>
            <a:ext cx="1833525" cy="707886"/>
          </a:xfrm>
          <a:prstGeom prst="rect">
            <a:avLst/>
          </a:prstGeom>
          <a:noFill/>
        </p:spPr>
        <p:txBody>
          <a:bodyPr wrap="square" rtlCol="0">
            <a:spAutoFit/>
          </a:bodyPr>
          <a:lstStyle/>
          <a:p>
            <a:pPr algn="ctr"/>
            <a:r>
              <a:rPr lang="en-US" altLang="zh-CN" sz="2000" u="none" dirty="0">
                <a:solidFill>
                  <a:srgbClr val="000000"/>
                </a:solidFill>
                <a:ea typeface="黑体" panose="02010609060101010101" pitchFamily="49" charset="-122"/>
              </a:rPr>
              <a:t>NIST</a:t>
            </a:r>
            <a:r>
              <a:rPr lang="zh-CN" altLang="en-US" sz="2000" u="none" dirty="0">
                <a:solidFill>
                  <a:srgbClr val="000000"/>
                </a:solidFill>
                <a:ea typeface="黑体" panose="02010609060101010101" pitchFamily="49" charset="-122"/>
              </a:rPr>
              <a:t>公布获选算法</a:t>
            </a:r>
            <a:r>
              <a:rPr lang="en-US" altLang="zh-CN" sz="2000" u="none">
                <a:solidFill>
                  <a:srgbClr val="FF0000"/>
                </a:solidFill>
                <a:ea typeface="黑体" panose="02010609060101010101" pitchFamily="49" charset="-122"/>
              </a:rPr>
              <a:t>Keccak</a:t>
            </a:r>
            <a:endParaRPr lang="en-US" altLang="zh-CN" sz="2000" u="none" dirty="0">
              <a:solidFill>
                <a:srgbClr val="FF0000"/>
              </a:solidFill>
              <a:ea typeface="黑体" panose="02010609060101010101" pitchFamily="49" charset="-122"/>
            </a:endParaRPr>
          </a:p>
        </p:txBody>
      </p:sp>
      <p:sp>
        <p:nvSpPr>
          <p:cNvPr id="31" name="TextBox 30"/>
          <p:cNvSpPr txBox="1"/>
          <p:nvPr/>
        </p:nvSpPr>
        <p:spPr>
          <a:xfrm>
            <a:off x="5813442" y="4560903"/>
            <a:ext cx="1277955" cy="400110"/>
          </a:xfrm>
          <a:prstGeom prst="rect">
            <a:avLst/>
          </a:prstGeom>
          <a:noFill/>
        </p:spPr>
        <p:txBody>
          <a:bodyPr wrap="square" rtlCol="0">
            <a:spAutoFit/>
          </a:bodyPr>
          <a:lstStyle/>
          <a:p>
            <a:r>
              <a:rPr lang="en-US" altLang="zh-CN" sz="2000" u="none" dirty="0">
                <a:solidFill>
                  <a:srgbClr val="000000"/>
                </a:solidFill>
              </a:rPr>
              <a:t>2007</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32" name="TextBox 31"/>
          <p:cNvSpPr txBox="1"/>
          <p:nvPr/>
        </p:nvSpPr>
        <p:spPr>
          <a:xfrm>
            <a:off x="7866045" y="3684591"/>
            <a:ext cx="1277955" cy="400110"/>
          </a:xfrm>
          <a:prstGeom prst="rect">
            <a:avLst/>
          </a:prstGeom>
          <a:noFill/>
        </p:spPr>
        <p:txBody>
          <a:bodyPr wrap="square" rtlCol="0">
            <a:spAutoFit/>
          </a:bodyPr>
          <a:lstStyle/>
          <a:p>
            <a:r>
              <a:rPr lang="en-US" altLang="zh-CN" sz="2000" u="none" dirty="0">
                <a:solidFill>
                  <a:srgbClr val="000000"/>
                </a:solidFill>
              </a:rPr>
              <a:t>2012</a:t>
            </a:r>
            <a:r>
              <a:rPr lang="zh-CN" altLang="en-US" sz="2000" u="none" dirty="0">
                <a:solidFill>
                  <a:srgbClr val="000000"/>
                </a:solidFill>
                <a:latin typeface="黑体" panose="02010609060101010101" pitchFamily="49" charset="-122"/>
                <a:ea typeface="黑体" panose="02010609060101010101" pitchFamily="49" charset="-122"/>
              </a:rPr>
              <a:t>年</a:t>
            </a:r>
            <a:endParaRPr lang="zh-CN" altLang="en-US" sz="2000" u="none" dirty="0">
              <a:solidFill>
                <a:srgbClr val="000000"/>
              </a:solidFill>
              <a:latin typeface="黑体" panose="02010609060101010101" pitchFamily="49" charset="-122"/>
              <a:ea typeface="黑体" panose="02010609060101010101" pitchFamily="49" charset="-122"/>
            </a:endParaRPr>
          </a:p>
        </p:txBody>
      </p:sp>
      <p:sp>
        <p:nvSpPr>
          <p:cNvPr id="33" name="下箭头 32"/>
          <p:cNvSpPr/>
          <p:nvPr/>
        </p:nvSpPr>
        <p:spPr bwMode="auto">
          <a:xfrm rot="10800000">
            <a:off x="6178572" y="3538539"/>
            <a:ext cx="182565" cy="620721"/>
          </a:xfrm>
          <a:prstGeom prst="downArrow">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linds(horizontal)">
                                      <p:cBhvr>
                                        <p:cTn id="59" dur="500"/>
                                        <p:tgtEl>
                                          <p:spTgt spid="22"/>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blinds(horizontal)">
                                      <p:cBhvr>
                                        <p:cTn id="73" dur="500"/>
                                        <p:tgtEl>
                                          <p:spTgt spid="2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linds(horizontal)">
                                      <p:cBhvr>
                                        <p:cTn id="87" dur="500"/>
                                        <p:tgtEl>
                                          <p:spTgt spid="29"/>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linds(horizontal)">
                                      <p:cBhvr>
                                        <p:cTn id="100" dur="500"/>
                                        <p:tgtEl>
                                          <p:spTgt spid="27"/>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blinds(horizontal)">
                                      <p:cBhvr>
                                        <p:cTn id="10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animBg="1"/>
      <p:bldP spid="16" grpId="0"/>
      <p:bldP spid="17" grpId="0"/>
      <p:bldP spid="18" grpId="0"/>
      <p:bldP spid="19" grpId="0" animBg="1"/>
      <p:bldP spid="20" grpId="0"/>
      <p:bldP spid="21" grpId="0" animBg="1"/>
      <p:bldP spid="22" grpId="0"/>
      <p:bldP spid="23" grpId="0" animBg="1"/>
      <p:bldP spid="24" grpId="0"/>
      <p:bldP spid="25" grpId="0"/>
      <p:bldP spid="27" grpId="0" animBg="1"/>
      <p:bldP spid="29" grpId="0"/>
      <p:bldP spid="30" grpId="0"/>
      <p:bldP spid="31" grpId="0"/>
      <p:bldP spid="32" grpId="0"/>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Aft>
                <a:spcPts val="1800"/>
              </a:spcAft>
              <a:buNone/>
            </a:pPr>
            <a:r>
              <a:rPr lang="en-US" altLang="zh-CN" dirty="0">
                <a:solidFill>
                  <a:srgbClr val="FF0000"/>
                </a:solidFill>
              </a:rPr>
              <a:t>1. </a:t>
            </a:r>
            <a:r>
              <a:rPr lang="zh-CN" altLang="en-US" dirty="0">
                <a:solidFill>
                  <a:srgbClr val="FF0000"/>
                </a:solidFill>
              </a:rPr>
              <a:t>算法概况</a:t>
            </a:r>
            <a:endParaRPr lang="en-US" altLang="zh-CN" dirty="0">
              <a:solidFill>
                <a:srgbClr val="FF0000"/>
              </a:solidFill>
            </a:endParaRPr>
          </a:p>
          <a:p>
            <a:pPr lvl="1">
              <a:buClr>
                <a:srgbClr val="FF0000"/>
              </a:buClr>
              <a:buFont typeface="Wingdings" panose="05000000000000000000" pitchFamily="2" charset="2"/>
              <a:buChar char="u"/>
            </a:pPr>
            <a:r>
              <a:rPr lang="en-US" altLang="zh-CN" dirty="0"/>
              <a:t>2010</a:t>
            </a:r>
            <a:r>
              <a:rPr lang="zh-CN" altLang="en-US" dirty="0"/>
              <a:t>年，国家密码管理局发布</a:t>
            </a:r>
            <a:r>
              <a:rPr lang="en-US" altLang="zh-CN" dirty="0"/>
              <a:t>SM3</a:t>
            </a:r>
            <a:endParaRPr lang="en-US" altLang="zh-CN" dirty="0"/>
          </a:p>
          <a:p>
            <a:pPr lvl="1">
              <a:buClr>
                <a:srgbClr val="FF0000"/>
              </a:buClr>
              <a:buFont typeface="Wingdings" panose="05000000000000000000" pitchFamily="2" charset="2"/>
              <a:buChar char="u"/>
            </a:pPr>
            <a:r>
              <a:rPr lang="en-US" altLang="zh-CN" dirty="0"/>
              <a:t>2012</a:t>
            </a:r>
            <a:r>
              <a:rPr lang="zh-CN" altLang="en-US" dirty="0"/>
              <a:t>年，</a:t>
            </a:r>
            <a:r>
              <a:rPr lang="en-US" altLang="zh-CN" dirty="0"/>
              <a:t>SM3</a:t>
            </a:r>
            <a:r>
              <a:rPr lang="zh-CN" altLang="en-US" dirty="0"/>
              <a:t>成为密码行业标准</a:t>
            </a:r>
            <a:endParaRPr lang="en-US" altLang="zh-CN" dirty="0"/>
          </a:p>
          <a:p>
            <a:pPr lvl="1">
              <a:buClr>
                <a:srgbClr val="FF0000"/>
              </a:buClr>
              <a:buFont typeface="Wingdings" panose="05000000000000000000" pitchFamily="2" charset="2"/>
              <a:buChar char="u"/>
            </a:pPr>
            <a:r>
              <a:rPr lang="en-US" altLang="zh-CN" dirty="0"/>
              <a:t>2016</a:t>
            </a:r>
            <a:r>
              <a:rPr lang="zh-CN" altLang="en-US" dirty="0"/>
              <a:t>年，</a:t>
            </a:r>
            <a:r>
              <a:rPr lang="en-US" altLang="zh-CN" dirty="0"/>
              <a:t>SM3</a:t>
            </a:r>
            <a:r>
              <a:rPr lang="zh-CN" altLang="en-US" dirty="0"/>
              <a:t>成为国家标准</a:t>
            </a:r>
            <a:endParaRPr lang="en-US" altLang="zh-CN" dirty="0"/>
          </a:p>
          <a:p>
            <a:pPr lvl="1">
              <a:buClr>
                <a:srgbClr val="FF0000"/>
              </a:buClr>
              <a:buFont typeface="Wingdings" panose="05000000000000000000" pitchFamily="2" charset="2"/>
              <a:buChar char="u"/>
            </a:pPr>
            <a:r>
              <a:rPr lang="en-US" altLang="zh-CN" dirty="0"/>
              <a:t>2017</a:t>
            </a:r>
            <a:r>
              <a:rPr lang="zh-CN" altLang="en-US" dirty="0"/>
              <a:t>年，</a:t>
            </a:r>
            <a:r>
              <a:rPr lang="en-US" altLang="zh-CN" dirty="0"/>
              <a:t>SM3</a:t>
            </a:r>
            <a:r>
              <a:rPr lang="zh-CN" altLang="en-US" dirty="0"/>
              <a:t>进入国际标准草案阶段</a:t>
            </a:r>
            <a:endParaRPr lang="en-US" altLang="zh-CN" dirty="0"/>
          </a:p>
          <a:p>
            <a:pPr lvl="1">
              <a:buClr>
                <a:srgbClr val="FF0000"/>
              </a:buClr>
              <a:buFont typeface="Wingdings" panose="05000000000000000000" pitchFamily="2" charset="2"/>
              <a:buChar char="u"/>
            </a:pPr>
            <a:r>
              <a:rPr lang="en-US" altLang="zh-CN" dirty="0"/>
              <a:t>2018</a:t>
            </a:r>
            <a:r>
              <a:rPr lang="zh-CN" altLang="en-US" dirty="0"/>
              <a:t>年，</a:t>
            </a:r>
            <a:r>
              <a:rPr lang="en-US" altLang="zh-CN" dirty="0"/>
              <a:t>SM3</a:t>
            </a:r>
            <a:r>
              <a:rPr lang="zh-CN" altLang="en-US" dirty="0"/>
              <a:t>正式成为国际标准</a:t>
            </a:r>
            <a:endParaRPr lang="en-US" altLang="zh-CN" dirty="0"/>
          </a:p>
        </p:txBody>
      </p:sp>
      <p:pic>
        <p:nvPicPr>
          <p:cNvPr id="1748993" name="Picture 1" descr="F:\教学\密码学（54）\ppt\2020.6.11\第一专题   密码学基础理论\第8讲  杂凑函数\SM3国标.jpg"/>
          <p:cNvPicPr>
            <a:picLocks noChangeAspect="1" noChangeArrowheads="1"/>
          </p:cNvPicPr>
          <p:nvPr/>
        </p:nvPicPr>
        <p:blipFill>
          <a:blip r:embed="rId1"/>
          <a:srcRect/>
          <a:stretch>
            <a:fillRect/>
          </a:stretch>
        </p:blipFill>
        <p:spPr bwMode="auto">
          <a:xfrm>
            <a:off x="2400607" y="615357"/>
            <a:ext cx="4342785" cy="61341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48993"/>
                                        </p:tgtEl>
                                        <p:attrNameLst>
                                          <p:attrName>style.visibility</p:attrName>
                                        </p:attrNameLst>
                                      </p:cBhvr>
                                      <p:to>
                                        <p:strVal val="visible"/>
                                      </p:to>
                                    </p:set>
                                    <p:animEffect transition="in" filter="dissolve">
                                      <p:cBhvr>
                                        <p:cTn id="19" dur="500"/>
                                        <p:tgtEl>
                                          <p:spTgt spid="174899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748993"/>
                                        </p:tgtEl>
                                        <p:attrNameLst>
                                          <p:attrName>ppt_x</p:attrName>
                                        </p:attrNameLst>
                                      </p:cBhvr>
                                      <p:tavLst>
                                        <p:tav tm="0">
                                          <p:val>
                                            <p:strVal val="ppt_x"/>
                                          </p:val>
                                        </p:tav>
                                        <p:tav tm="100000">
                                          <p:val>
                                            <p:strVal val="ppt_x"/>
                                          </p:val>
                                        </p:tav>
                                      </p:tavLst>
                                    </p:anim>
                                    <p:anim calcmode="lin" valueType="num">
                                      <p:cBhvr additive="base">
                                        <p:cTn id="24" dur="500"/>
                                        <p:tgtEl>
                                          <p:spTgt spid="1748993"/>
                                        </p:tgtEl>
                                        <p:attrNameLst>
                                          <p:attrName>ppt_y</p:attrName>
                                        </p:attrNameLst>
                                      </p:cBhvr>
                                      <p:tavLst>
                                        <p:tav tm="0">
                                          <p:val>
                                            <p:strVal val="ppt_y"/>
                                          </p:val>
                                        </p:tav>
                                        <p:tav tm="100000">
                                          <p:val>
                                            <p:strVal val="1+ppt_h/2"/>
                                          </p:val>
                                        </p:tav>
                                      </p:tavLst>
                                    </p:anim>
                                    <p:set>
                                      <p:cBhvr>
                                        <p:cTn id="25" dur="1" fill="hold">
                                          <p:stCondLst>
                                            <p:cond delay="499"/>
                                          </p:stCondLst>
                                        </p:cTn>
                                        <p:tgtEl>
                                          <p:spTgt spid="174899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算法应用</a:t>
            </a:r>
            <a:endParaRPr lang="en-US" altLang="zh-CN" dirty="0">
              <a:solidFill>
                <a:srgbClr val="FF0000"/>
              </a:solidFill>
            </a:endParaRPr>
          </a:p>
          <a:p>
            <a:pPr lvl="1">
              <a:buClr>
                <a:srgbClr val="FF0000"/>
              </a:buClr>
              <a:buFont typeface="Wingdings" panose="05000000000000000000" pitchFamily="2" charset="2"/>
              <a:buChar char="u"/>
            </a:pPr>
            <a:r>
              <a:rPr lang="en-US" altLang="zh-CN" dirty="0"/>
              <a:t>SM3</a:t>
            </a:r>
            <a:r>
              <a:rPr lang="zh-CN" altLang="en-US" dirty="0"/>
              <a:t>密码哈希函数可用于数字签名、完整性保护、安全认证、口令保护等</a:t>
            </a:r>
            <a:endParaRPr lang="en-US" altLang="zh-CN" dirty="0"/>
          </a:p>
          <a:p>
            <a:pPr lvl="1">
              <a:buClr>
                <a:srgbClr val="FF0000"/>
              </a:buClr>
              <a:buFont typeface="Wingdings" panose="05000000000000000000" pitchFamily="2" charset="2"/>
              <a:buChar char="u"/>
            </a:pPr>
            <a:r>
              <a:rPr lang="zh-CN" altLang="en-US" dirty="0"/>
              <a:t>在实现上，</a:t>
            </a:r>
            <a:r>
              <a:rPr lang="en-US" altLang="zh-CN" dirty="0"/>
              <a:t>SM3</a:t>
            </a:r>
            <a:r>
              <a:rPr lang="zh-CN" altLang="en-US" dirty="0"/>
              <a:t>运算速率高、使用灵活、支持跨平台的高效实现，具有较好的实现效能</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43708" y="1772816"/>
            <a:ext cx="4687815"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（一）哈希函数概念和特点</a:t>
            </a:r>
            <a:endParaRPr lang="en-US" altLang="zh-CN" u="none" kern="0" dirty="0">
              <a:ea typeface="黑体" panose="02010609060101010101" pitchFamily="49" charset="-122"/>
            </a:endParaRPr>
          </a:p>
        </p:txBody>
      </p:sp>
      <p:sp>
        <p:nvSpPr>
          <p:cNvPr id="9" name="文本框 8"/>
          <p:cNvSpPr txBox="1"/>
          <p:nvPr/>
        </p:nvSpPr>
        <p:spPr>
          <a:xfrm>
            <a:off x="1943708" y="2681574"/>
            <a:ext cx="4687815"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（二）哈希函数性质</a:t>
            </a:r>
            <a:endParaRPr lang="en-US" altLang="zh-CN" u="none" kern="0" dirty="0">
              <a:ea typeface="黑体" panose="02010609060101010101" pitchFamily="49" charset="-122"/>
            </a:endParaRPr>
          </a:p>
        </p:txBody>
      </p:sp>
      <p:sp>
        <p:nvSpPr>
          <p:cNvPr id="10" name="文本框 9"/>
          <p:cNvSpPr txBox="1"/>
          <p:nvPr/>
        </p:nvSpPr>
        <p:spPr>
          <a:xfrm>
            <a:off x="1943708" y="3552136"/>
            <a:ext cx="4687815"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（三）迭代型哈希函数结构</a:t>
            </a:r>
            <a:endParaRPr lang="en-US" altLang="zh-CN" u="none" kern="0" dirty="0">
              <a:ea typeface="黑体" panose="02010609060101010101" pitchFamily="49" charset="-122"/>
            </a:endParaRPr>
          </a:p>
        </p:txBody>
      </p:sp>
      <p:sp>
        <p:nvSpPr>
          <p:cNvPr id="11" name="文本框 10"/>
          <p:cNvSpPr txBox="1"/>
          <p:nvPr/>
        </p:nvSpPr>
        <p:spPr>
          <a:xfrm>
            <a:off x="1949426" y="4441017"/>
            <a:ext cx="4674802"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（四）哈希函数应用</a:t>
            </a:r>
            <a:endParaRPr lang="en-US" altLang="zh-CN" u="none" kern="0" dirty="0">
              <a:ea typeface="黑体" panose="02010609060101010101" pitchFamily="49" charset="-122"/>
            </a:endParaRPr>
          </a:p>
        </p:txBody>
      </p:sp>
      <p:sp>
        <p:nvSpPr>
          <p:cNvPr id="12" name="文本框 11"/>
          <p:cNvSpPr txBox="1"/>
          <p:nvPr/>
        </p:nvSpPr>
        <p:spPr>
          <a:xfrm>
            <a:off x="1943708" y="5356703"/>
            <a:ext cx="4687815"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（五）哈希函数安全性</a:t>
            </a:r>
            <a:endParaRPr lang="en-US" altLang="zh-CN" u="none" kern="0" dirty="0">
              <a:ea typeface="黑体" panose="02010609060101010101"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270449"/>
            <a:ext cx="8686800" cy="4824000"/>
          </a:xfrm>
        </p:spPr>
        <p:txBody>
          <a:bodyPr/>
          <a:lstStyle/>
          <a:p>
            <a:pPr marL="0" indent="0">
              <a:spcAft>
                <a:spcPts val="1800"/>
              </a:spcAft>
              <a:buNone/>
            </a:pPr>
            <a:r>
              <a:rPr lang="en-US" altLang="zh-CN" dirty="0">
                <a:solidFill>
                  <a:srgbClr val="FF0000"/>
                </a:solidFill>
              </a:rPr>
              <a:t>1. </a:t>
            </a:r>
            <a:r>
              <a:rPr lang="zh-CN" altLang="en-US" dirty="0">
                <a:solidFill>
                  <a:srgbClr val="FF0000"/>
                </a:solidFill>
              </a:rPr>
              <a:t>算法基础</a:t>
            </a:r>
            <a:endParaRPr lang="en-US" altLang="zh-CN" dirty="0">
              <a:solidFill>
                <a:srgbClr val="FF0000"/>
              </a:solidFill>
            </a:endParaRPr>
          </a:p>
          <a:p>
            <a:pPr lvl="1">
              <a:buClr>
                <a:srgbClr val="FF0000"/>
              </a:buClr>
              <a:buFont typeface="Wingdings" panose="05000000000000000000" pitchFamily="2" charset="2"/>
              <a:buChar char="u"/>
            </a:pPr>
            <a:r>
              <a:rPr lang="zh-CN" altLang="en-US" dirty="0"/>
              <a:t>算法的输入数据长度为</a:t>
            </a:r>
            <a:r>
              <a:rPr lang="en-US" i="1" dirty="0"/>
              <a:t>l</a:t>
            </a:r>
            <a:r>
              <a:rPr lang="zh-CN" altLang="en-US" dirty="0"/>
              <a:t>比特</a:t>
            </a:r>
            <a:r>
              <a:rPr lang="en-US" altLang="zh-CN" dirty="0"/>
              <a:t>,</a:t>
            </a:r>
            <a:r>
              <a:rPr lang="en-US" dirty="0"/>
              <a:t> 1</a:t>
            </a:r>
            <a:r>
              <a:rPr lang="zh-CN" altLang="en-US" dirty="0"/>
              <a:t>≤</a:t>
            </a:r>
            <a:r>
              <a:rPr lang="en-US" i="1" dirty="0"/>
              <a:t>l</a:t>
            </a:r>
            <a:r>
              <a:rPr lang="zh-CN" altLang="en-US" dirty="0"/>
              <a:t>≤</a:t>
            </a:r>
            <a:r>
              <a:rPr lang="en-US" dirty="0"/>
              <a:t>2</a:t>
            </a:r>
            <a:r>
              <a:rPr lang="en-US" baseline="30000" dirty="0"/>
              <a:t>64</a:t>
            </a:r>
            <a:r>
              <a:rPr lang="en-US" dirty="0"/>
              <a:t>-1</a:t>
            </a:r>
            <a:r>
              <a:rPr lang="en-US" altLang="zh-CN" dirty="0"/>
              <a:t>,</a:t>
            </a:r>
            <a:r>
              <a:rPr lang="zh-CN" altLang="en-US" dirty="0"/>
              <a:t>输出哈希值长度为</a:t>
            </a:r>
            <a:r>
              <a:rPr lang="en-US" altLang="zh-CN" dirty="0"/>
              <a:t>256</a:t>
            </a:r>
            <a:r>
              <a:rPr lang="zh-CN" altLang="en-US" dirty="0"/>
              <a:t>比特。</a:t>
            </a:r>
            <a:endParaRPr lang="en-US" altLang="zh-CN" dirty="0"/>
          </a:p>
          <a:p>
            <a:pPr lvl="1">
              <a:buClr>
                <a:srgbClr val="FF0000"/>
              </a:buClr>
              <a:buFont typeface="Wingdings" panose="05000000000000000000" pitchFamily="2" charset="2"/>
              <a:buChar char="u"/>
            </a:pPr>
            <a:r>
              <a:rPr lang="zh-CN" altLang="en-US" dirty="0"/>
              <a:t>算法中使用的常量</a:t>
            </a:r>
            <a:endParaRPr lang="en-US" altLang="zh-CN" dirty="0"/>
          </a:p>
          <a:p>
            <a:pPr marL="810260" lvl="2" indent="0">
              <a:buNone/>
            </a:pPr>
            <a:endParaRPr lang="en-US" altLang="zh-CN" dirty="0"/>
          </a:p>
          <a:p>
            <a:pPr marL="810260" lvl="2" indent="0">
              <a:buNone/>
            </a:pPr>
            <a:endParaRPr lang="en-US" altLang="zh-CN" i="1" dirty="0"/>
          </a:p>
          <a:p>
            <a:pPr marL="810260" lvl="2" indent="0">
              <a:buNone/>
            </a:pPr>
            <a:endParaRPr lang="en-US" altLang="zh-CN" i="1" dirty="0"/>
          </a:p>
          <a:p>
            <a:pPr lvl="2"/>
            <a:endParaRPr lang="en-US" altLang="zh-CN" i="1" dirty="0"/>
          </a:p>
          <a:p>
            <a:pPr lvl="2"/>
            <a:endParaRPr lang="en-US" altLang="zh-CN" i="1" dirty="0"/>
          </a:p>
          <a:p>
            <a:pPr lvl="2"/>
            <a:endParaRPr lang="en-US" altLang="zh-CN" i="1" dirty="0"/>
          </a:p>
        </p:txBody>
      </p:sp>
      <p:graphicFrame>
        <p:nvGraphicFramePr>
          <p:cNvPr id="1688579" name="对象 14"/>
          <p:cNvGraphicFramePr>
            <a:graphicFrameLocks noChangeAspect="1"/>
          </p:cNvGraphicFramePr>
          <p:nvPr/>
        </p:nvGraphicFramePr>
        <p:xfrm>
          <a:off x="2447764" y="4041068"/>
          <a:ext cx="6527800" cy="838200"/>
        </p:xfrm>
        <a:graphic>
          <a:graphicData uri="http://schemas.openxmlformats.org/presentationml/2006/ole">
            <mc:AlternateContent xmlns:mc="http://schemas.openxmlformats.org/markup-compatibility/2006">
              <mc:Choice xmlns:v="urn:schemas-microsoft-com:vml" Requires="v">
                <p:oleObj spid="_x0000_s8194" name="Equation" r:id="rId1" imgW="3263900" imgH="419100" progId="Equation.DSMT4">
                  <p:embed/>
                </p:oleObj>
              </mc:Choice>
              <mc:Fallback>
                <p:oleObj name="Equation" r:id="rId1" imgW="3263900" imgH="419100" progId="Equation.DSMT4">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64" y="4041068"/>
                        <a:ext cx="6527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580" name="对象 5"/>
          <p:cNvGraphicFramePr>
            <a:graphicFrameLocks noChangeAspect="1"/>
          </p:cNvGraphicFramePr>
          <p:nvPr/>
        </p:nvGraphicFramePr>
        <p:xfrm>
          <a:off x="2447764" y="5438936"/>
          <a:ext cx="4489450" cy="833437"/>
        </p:xfrm>
        <a:graphic>
          <a:graphicData uri="http://schemas.openxmlformats.org/presentationml/2006/ole">
            <mc:AlternateContent xmlns:mc="http://schemas.openxmlformats.org/markup-compatibility/2006">
              <mc:Choice xmlns:v="urn:schemas-microsoft-com:vml" Requires="v">
                <p:oleObj spid="_x0000_s8195" name="Equation" r:id="rId3" imgW="2171700" imgH="406400" progId="Equation.DSMT4">
                  <p:embed/>
                </p:oleObj>
              </mc:Choice>
              <mc:Fallback>
                <p:oleObj name="Equation" r:id="rId3" imgW="2171700" imgH="4064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764" y="5438936"/>
                        <a:ext cx="4489450"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1079612" y="4227475"/>
            <a:ext cx="1174726" cy="461665"/>
          </a:xfrm>
          <a:prstGeom prst="rect">
            <a:avLst/>
          </a:prstGeom>
          <a:solidFill>
            <a:srgbClr val="507900"/>
          </a:solidFill>
        </p:spPr>
        <p:txBody>
          <a:bodyPr wrap="square" rtlCol="0">
            <a:spAutoFit/>
          </a:bodyPr>
          <a:lstStyle/>
          <a:p>
            <a:r>
              <a:rPr lang="zh-CN" altLang="en-US" sz="2400" u="none" dirty="0">
                <a:ea typeface="黑体" panose="02010609060101010101" pitchFamily="49" charset="-122"/>
              </a:rPr>
              <a:t>常量</a:t>
            </a:r>
            <a:r>
              <a:rPr lang="en-US" altLang="zh-CN" sz="2400" i="1" u="none" dirty="0">
                <a:ea typeface="黑体" panose="02010609060101010101" pitchFamily="49" charset="-122"/>
              </a:rPr>
              <a:t>IV</a:t>
            </a:r>
            <a:endParaRPr lang="zh-CN" altLang="en-US" sz="2400" i="1" u="none" dirty="0">
              <a:ea typeface="黑体" panose="02010609060101010101" pitchFamily="49" charset="-122"/>
            </a:endParaRPr>
          </a:p>
        </p:txBody>
      </p:sp>
      <p:sp>
        <p:nvSpPr>
          <p:cNvPr id="6" name="文本框 5"/>
          <p:cNvSpPr txBox="1"/>
          <p:nvPr/>
        </p:nvSpPr>
        <p:spPr>
          <a:xfrm>
            <a:off x="1093018" y="5564722"/>
            <a:ext cx="1174726" cy="523220"/>
          </a:xfrm>
          <a:prstGeom prst="rect">
            <a:avLst/>
          </a:prstGeom>
          <a:solidFill>
            <a:srgbClr val="507900"/>
          </a:solidFill>
        </p:spPr>
        <p:txBody>
          <a:bodyPr wrap="square" rtlCol="0">
            <a:spAutoFit/>
          </a:bodyPr>
          <a:lstStyle/>
          <a:p>
            <a:pPr marL="0" lvl="2"/>
            <a:r>
              <a:rPr lang="zh-CN" altLang="en-US" sz="2400" u="none" dirty="0">
                <a:ea typeface="黑体" panose="02010609060101010101" pitchFamily="49" charset="-122"/>
              </a:rPr>
              <a:t>常量</a:t>
            </a:r>
            <a:r>
              <a:rPr lang="en-US" altLang="zh-CN" i="1" u="none" dirty="0" err="1"/>
              <a:t>T</a:t>
            </a:r>
            <a:r>
              <a:rPr lang="en-US" altLang="zh-CN" i="1" u="none" baseline="-25000" dirty="0" err="1"/>
              <a:t>j</a:t>
            </a:r>
            <a:endParaRPr lang="zh-CN" altLang="en-US" u="non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1688579"/>
                                        </p:tgtEl>
                                        <p:attrNameLst>
                                          <p:attrName>style.visibility</p:attrName>
                                        </p:attrNameLst>
                                      </p:cBhvr>
                                      <p:to>
                                        <p:strVal val="visible"/>
                                      </p:to>
                                    </p:set>
                                    <p:animEffect transition="in" filter="wipe(down)">
                                      <p:cBhvr>
                                        <p:cTn id="18" dur="500"/>
                                        <p:tgtEl>
                                          <p:spTgt spid="168857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nodeType="withEffect">
                                  <p:stCondLst>
                                    <p:cond delay="0"/>
                                  </p:stCondLst>
                                  <p:childTnLst>
                                    <p:set>
                                      <p:cBhvr>
                                        <p:cTn id="25" dur="1" fill="hold">
                                          <p:stCondLst>
                                            <p:cond delay="0"/>
                                          </p:stCondLst>
                                        </p:cTn>
                                        <p:tgtEl>
                                          <p:spTgt spid="1688580"/>
                                        </p:tgtEl>
                                        <p:attrNameLst>
                                          <p:attrName>style.visibility</p:attrName>
                                        </p:attrNameLst>
                                      </p:cBhvr>
                                      <p:to>
                                        <p:strVal val="visible"/>
                                      </p:to>
                                    </p:set>
                                    <p:animEffect transition="in" filter="wipe(down)">
                                      <p:cBhvr>
                                        <p:cTn id="26" dur="500"/>
                                        <p:tgtEl>
                                          <p:spTgt spid="168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270449"/>
            <a:ext cx="8686800" cy="4824000"/>
          </a:xfrm>
        </p:spPr>
        <p:txBody>
          <a:bodyPr/>
          <a:lstStyle/>
          <a:p>
            <a:pPr marL="0" indent="0">
              <a:spcAft>
                <a:spcPts val="1800"/>
              </a:spcAft>
              <a:buNone/>
            </a:pPr>
            <a:r>
              <a:rPr lang="en-US" altLang="zh-CN" dirty="0">
                <a:solidFill>
                  <a:srgbClr val="FF0000"/>
                </a:solidFill>
              </a:rPr>
              <a:t>1. </a:t>
            </a:r>
            <a:r>
              <a:rPr lang="zh-CN" altLang="en-US" dirty="0">
                <a:solidFill>
                  <a:srgbClr val="FF0000"/>
                </a:solidFill>
              </a:rPr>
              <a:t>算法基础</a:t>
            </a:r>
            <a:endParaRPr lang="en-US" altLang="zh-CN" dirty="0">
              <a:solidFill>
                <a:srgbClr val="FF0000"/>
              </a:solidFill>
            </a:endParaRPr>
          </a:p>
          <a:p>
            <a:pPr lvl="1">
              <a:buClr>
                <a:srgbClr val="FF0000"/>
              </a:buClr>
              <a:buFont typeface="Wingdings" panose="05000000000000000000" pitchFamily="2" charset="2"/>
              <a:buChar char="u"/>
            </a:pPr>
            <a:r>
              <a:rPr lang="zh-CN" altLang="en-US" dirty="0"/>
              <a:t>算法中使用的函数</a:t>
            </a:r>
            <a:endParaRPr lang="en-US" altLang="zh-CN" dirty="0"/>
          </a:p>
          <a:p>
            <a:pPr lvl="2"/>
            <a:endParaRPr lang="en-US" altLang="zh-CN" dirty="0"/>
          </a:p>
          <a:p>
            <a:pPr lvl="2"/>
            <a:endParaRPr lang="en-US" altLang="zh-CN" dirty="0"/>
          </a:p>
          <a:p>
            <a:pPr lvl="2">
              <a:buNone/>
            </a:pPr>
            <a:endParaRPr lang="en-US" altLang="zh-CN" dirty="0"/>
          </a:p>
          <a:p>
            <a:pPr lvl="2">
              <a:buNone/>
            </a:pPr>
            <a:endParaRPr lang="en-US" altLang="zh-CN" i="1" dirty="0"/>
          </a:p>
          <a:p>
            <a:pPr lvl="2"/>
            <a:endParaRPr lang="en-US" altLang="zh-CN" i="1" dirty="0"/>
          </a:p>
          <a:p>
            <a:pPr lvl="2"/>
            <a:endParaRPr lang="en-US" altLang="zh-CN" i="1" dirty="0"/>
          </a:p>
          <a:p>
            <a:pPr lvl="2"/>
            <a:endParaRPr lang="en-US" altLang="zh-CN" i="1" dirty="0"/>
          </a:p>
        </p:txBody>
      </p:sp>
      <p:graphicFrame>
        <p:nvGraphicFramePr>
          <p:cNvPr id="1689604" name="对象 10"/>
          <p:cNvGraphicFramePr>
            <a:graphicFrameLocks noChangeAspect="1"/>
          </p:cNvGraphicFramePr>
          <p:nvPr/>
        </p:nvGraphicFramePr>
        <p:xfrm>
          <a:off x="1403648" y="3537012"/>
          <a:ext cx="7315200" cy="1857375"/>
        </p:xfrm>
        <a:graphic>
          <a:graphicData uri="http://schemas.openxmlformats.org/presentationml/2006/ole">
            <mc:AlternateContent xmlns:mc="http://schemas.openxmlformats.org/markup-compatibility/2006">
              <mc:Choice xmlns:v="urn:schemas-microsoft-com:vml" Requires="v">
                <p:oleObj spid="_x0000_s9218" name="Equation" r:id="rId1" imgW="3898900" imgH="990600" progId="Equation.DSMT4">
                  <p:embed/>
                </p:oleObj>
              </mc:Choice>
              <mc:Fallback>
                <p:oleObj name="Equation" r:id="rId1" imgW="3898900" imgH="990600" progId="Equation.DSMT4">
                  <p:embed/>
                  <p:pic>
                    <p:nvPicPr>
                      <p:cNvPr id="0" name="对象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37012"/>
                        <a:ext cx="7315200"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05" name="对象 10"/>
          <p:cNvGraphicFramePr>
            <a:graphicFrameLocks noChangeAspect="1"/>
          </p:cNvGraphicFramePr>
          <p:nvPr/>
        </p:nvGraphicFramePr>
        <p:xfrm>
          <a:off x="3370150" y="5589240"/>
          <a:ext cx="4694238" cy="857250"/>
        </p:xfrm>
        <a:graphic>
          <a:graphicData uri="http://schemas.openxmlformats.org/presentationml/2006/ole">
            <mc:AlternateContent xmlns:mc="http://schemas.openxmlformats.org/markup-compatibility/2006">
              <mc:Choice xmlns:v="urn:schemas-microsoft-com:vml" Requires="v">
                <p:oleObj spid="_x0000_s9219" name="Equation" r:id="rId3" imgW="2501900" imgH="457200" progId="Equation.DSMT4">
                  <p:embed/>
                </p:oleObj>
              </mc:Choice>
              <mc:Fallback>
                <p:oleObj name="Equation" r:id="rId3" imgW="2501900" imgH="457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150" y="5589240"/>
                        <a:ext cx="469423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1439652" y="3039343"/>
            <a:ext cx="1426754" cy="461665"/>
          </a:xfrm>
          <a:prstGeom prst="rect">
            <a:avLst/>
          </a:prstGeom>
          <a:solidFill>
            <a:srgbClr val="507900"/>
          </a:solidFill>
        </p:spPr>
        <p:txBody>
          <a:bodyPr wrap="square" rtlCol="0">
            <a:spAutoFit/>
          </a:bodyPr>
          <a:lstStyle/>
          <a:p>
            <a:r>
              <a:rPr lang="zh-CN" altLang="en-US" sz="2400" u="none" dirty="0">
                <a:ea typeface="黑体" panose="02010609060101010101" pitchFamily="49" charset="-122"/>
              </a:rPr>
              <a:t>布尔函数</a:t>
            </a:r>
            <a:endParaRPr lang="zh-CN" altLang="en-US" sz="2400" i="1" u="none" dirty="0">
              <a:ea typeface="黑体" panose="02010609060101010101" pitchFamily="49" charset="-122"/>
            </a:endParaRPr>
          </a:p>
        </p:txBody>
      </p:sp>
      <p:sp>
        <p:nvSpPr>
          <p:cNvPr id="6" name="文本框 5"/>
          <p:cNvSpPr txBox="1"/>
          <p:nvPr/>
        </p:nvSpPr>
        <p:spPr>
          <a:xfrm>
            <a:off x="1439652" y="5847655"/>
            <a:ext cx="1426754" cy="461665"/>
          </a:xfrm>
          <a:prstGeom prst="rect">
            <a:avLst/>
          </a:prstGeom>
          <a:solidFill>
            <a:srgbClr val="507900"/>
          </a:solidFill>
        </p:spPr>
        <p:txBody>
          <a:bodyPr wrap="square" rtlCol="0">
            <a:spAutoFit/>
          </a:bodyPr>
          <a:lstStyle/>
          <a:p>
            <a:r>
              <a:rPr lang="zh-CN" altLang="en-US" sz="2400" u="none" dirty="0">
                <a:ea typeface="黑体" panose="02010609060101010101" pitchFamily="49" charset="-122"/>
              </a:rPr>
              <a:t>置换函数</a:t>
            </a:r>
            <a:endParaRPr lang="zh-CN" altLang="en-US" sz="2400" i="1" u="none"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1689604"/>
                                        </p:tgtEl>
                                        <p:attrNameLst>
                                          <p:attrName>style.visibility</p:attrName>
                                        </p:attrNameLst>
                                      </p:cBhvr>
                                      <p:to>
                                        <p:strVal val="visible"/>
                                      </p:to>
                                    </p:set>
                                    <p:animEffect transition="in" filter="wipe(down)">
                                      <p:cBhvr>
                                        <p:cTn id="14" dur="500"/>
                                        <p:tgtEl>
                                          <p:spTgt spid="168960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1689605"/>
                                        </p:tgtEl>
                                        <p:attrNameLst>
                                          <p:attrName>style.visibility</p:attrName>
                                        </p:attrNameLst>
                                      </p:cBhvr>
                                      <p:to>
                                        <p:strVal val="visible"/>
                                      </p:to>
                                    </p:set>
                                    <p:animEffect transition="in" filter="wipe(down)">
                                      <p:cBhvr>
                                        <p:cTn id="22" dur="500"/>
                                        <p:tgtEl>
                                          <p:spTgt spid="168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270449"/>
            <a:ext cx="8686800" cy="4824000"/>
          </a:xfrm>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算法步骤</a:t>
            </a:r>
            <a:endParaRPr lang="en-US" altLang="zh-CN" dirty="0">
              <a:solidFill>
                <a:srgbClr val="FF0000"/>
              </a:solidFill>
            </a:endParaRPr>
          </a:p>
          <a:p>
            <a:pPr lvl="1">
              <a:buNone/>
            </a:pPr>
            <a:endParaRPr lang="en-US" altLang="zh-CN" i="1" dirty="0"/>
          </a:p>
          <a:p>
            <a:pPr lvl="2"/>
            <a:endParaRPr lang="en-US" altLang="zh-CN" i="1" dirty="0"/>
          </a:p>
          <a:p>
            <a:pPr lvl="2"/>
            <a:endParaRPr lang="en-US" altLang="zh-CN" i="1" dirty="0"/>
          </a:p>
          <a:p>
            <a:pPr marL="810260" lvl="2" indent="0">
              <a:buNone/>
            </a:pPr>
            <a:endParaRPr lang="en-US" altLang="zh-CN" i="1" dirty="0"/>
          </a:p>
        </p:txBody>
      </p:sp>
      <p:sp>
        <p:nvSpPr>
          <p:cNvPr id="4" name="TextBox 3"/>
          <p:cNvSpPr txBox="1"/>
          <p:nvPr/>
        </p:nvSpPr>
        <p:spPr>
          <a:xfrm>
            <a:off x="373005" y="3611565"/>
            <a:ext cx="365130" cy="523220"/>
          </a:xfrm>
          <a:prstGeom prst="rect">
            <a:avLst/>
          </a:prstGeom>
          <a:noFill/>
        </p:spPr>
        <p:txBody>
          <a:bodyPr wrap="square" rtlCol="0">
            <a:spAutoFit/>
          </a:bodyPr>
          <a:lstStyle/>
          <a:p>
            <a:r>
              <a:rPr lang="en-US" altLang="zh-CN" u="none" dirty="0"/>
              <a:t>0</a:t>
            </a:r>
            <a:endParaRPr lang="zh-CN" altLang="en-US" u="none"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6502" y="2466327"/>
            <a:ext cx="8770995" cy="3336915"/>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185082"/>
            <a:ext cx="8678926" cy="2304257"/>
          </a:xfrm>
        </p:spPr>
        <p:txBody>
          <a:bodyPr/>
          <a:lstStyle/>
          <a:p>
            <a:pPr marL="0" lvl="1">
              <a:buNone/>
            </a:pPr>
            <a:r>
              <a:rPr lang="en-US" altLang="zh-CN" sz="2400" dirty="0">
                <a:solidFill>
                  <a:srgbClr val="FF0000"/>
                </a:solidFill>
              </a:rPr>
              <a:t>2. </a:t>
            </a:r>
            <a:r>
              <a:rPr lang="zh-CN" altLang="en-US" sz="2400" dirty="0">
                <a:solidFill>
                  <a:srgbClr val="FF0000"/>
                </a:solidFill>
              </a:rPr>
              <a:t>算法步骤</a:t>
            </a:r>
            <a:r>
              <a:rPr lang="en-US" altLang="zh-CN" sz="2400" dirty="0">
                <a:solidFill>
                  <a:srgbClr val="FF0000"/>
                </a:solidFill>
              </a:rPr>
              <a:t>—</a:t>
            </a:r>
            <a:r>
              <a:rPr lang="zh-CN" altLang="en-US" sz="2400" dirty="0">
                <a:solidFill>
                  <a:srgbClr val="FF0000"/>
                </a:solidFill>
              </a:rPr>
              <a:t>消息填充</a:t>
            </a:r>
            <a:endParaRPr lang="en-US" altLang="zh-CN" sz="2400" dirty="0"/>
          </a:p>
          <a:p>
            <a:pPr marL="0" lvl="1">
              <a:buNone/>
            </a:pPr>
            <a:r>
              <a:rPr lang="en-US" altLang="zh-CN" sz="2400" dirty="0"/>
              <a:t>         </a:t>
            </a:r>
            <a:r>
              <a:rPr lang="zh-CN" altLang="en-US" sz="2400" dirty="0"/>
              <a:t>对</a:t>
            </a:r>
            <a:r>
              <a:rPr lang="en-US" altLang="zh-CN" sz="2400" i="1" dirty="0"/>
              <a:t>l</a:t>
            </a:r>
            <a:r>
              <a:rPr lang="zh-CN" altLang="en-US" sz="2400" i="1" dirty="0"/>
              <a:t> </a:t>
            </a:r>
            <a:r>
              <a:rPr lang="en-US" altLang="zh-CN" sz="2400" dirty="0"/>
              <a:t>bits</a:t>
            </a:r>
            <a:r>
              <a:rPr lang="zh-CN" altLang="en-US" sz="2400" dirty="0"/>
              <a:t>消息填充，使得填充后消息的长度为</a:t>
            </a:r>
            <a:r>
              <a:rPr lang="en-US" altLang="zh-CN" sz="2400" dirty="0"/>
              <a:t>512</a:t>
            </a:r>
            <a:r>
              <a:rPr lang="zh-CN" altLang="en-US" sz="2400" dirty="0"/>
              <a:t>的倍数减</a:t>
            </a:r>
            <a:r>
              <a:rPr lang="en-US" altLang="zh-CN" sz="2400" dirty="0"/>
              <a:t>64</a:t>
            </a:r>
            <a:r>
              <a:rPr lang="zh-CN" altLang="en-US" sz="2400" dirty="0"/>
              <a:t>，最后</a:t>
            </a:r>
            <a:r>
              <a:rPr lang="en-US" altLang="zh-CN" sz="2400" dirty="0"/>
              <a:t>64</a:t>
            </a:r>
            <a:r>
              <a:rPr lang="zh-CN" altLang="en-US" sz="2400" dirty="0"/>
              <a:t>位比特串是明文消息长度的二进制表示</a:t>
            </a:r>
            <a:endParaRPr lang="en-US" altLang="zh-CN" sz="2400" dirty="0"/>
          </a:p>
          <a:p>
            <a:pPr marL="720090" lvl="2">
              <a:lnSpc>
                <a:spcPct val="100000"/>
              </a:lnSpc>
            </a:pPr>
            <a:r>
              <a:rPr lang="zh-CN" altLang="en-US" sz="2400" dirty="0"/>
              <a:t>填充的比特数： </a:t>
            </a:r>
            <a:r>
              <a:rPr lang="en-US" altLang="zh-CN" sz="2400" dirty="0"/>
              <a:t>1 ~ 512</a:t>
            </a:r>
            <a:endParaRPr lang="en-US" altLang="zh-CN" sz="2400" dirty="0"/>
          </a:p>
          <a:p>
            <a:pPr marL="720090" lvl="2">
              <a:lnSpc>
                <a:spcPct val="100000"/>
              </a:lnSpc>
            </a:pPr>
            <a:r>
              <a:rPr lang="zh-CN" altLang="en-US" sz="2400" dirty="0"/>
              <a:t>填充方式：第</a:t>
            </a:r>
            <a:r>
              <a:rPr lang="en-US" altLang="zh-CN" sz="2400" dirty="0"/>
              <a:t>1</a:t>
            </a:r>
            <a:r>
              <a:rPr lang="zh-CN" altLang="en-US" sz="2400" dirty="0"/>
              <a:t>位为</a:t>
            </a:r>
            <a:r>
              <a:rPr lang="en-US" altLang="zh-CN" sz="2400" dirty="0"/>
              <a:t>1</a:t>
            </a:r>
            <a:r>
              <a:rPr lang="zh-CN" altLang="en-US" sz="2400" dirty="0"/>
              <a:t>，其后各位皆为</a:t>
            </a:r>
            <a:r>
              <a:rPr lang="en-US" altLang="zh-CN" sz="2400" dirty="0"/>
              <a:t>0</a:t>
            </a:r>
            <a:endParaRPr lang="en-US" altLang="zh-CN" sz="2400" dirty="0"/>
          </a:p>
          <a:p>
            <a:pPr marL="0" indent="0">
              <a:buNone/>
            </a:pPr>
            <a:endParaRPr lang="en-US" altLang="zh-CN" dirty="0"/>
          </a:p>
          <a:p>
            <a:endParaRPr lang="en-US" altLang="zh-CN" dirty="0"/>
          </a:p>
          <a:p>
            <a:pPr lvl="1">
              <a:buNone/>
            </a:pPr>
            <a:endParaRPr lang="en-US" altLang="zh-CN" dirty="0"/>
          </a:p>
          <a:p>
            <a:pPr lvl="1">
              <a:buNone/>
            </a:pPr>
            <a:endParaRPr lang="en-US" altLang="zh-CN"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1600" y="1092168"/>
            <a:ext cx="8184287" cy="3113703"/>
          </a:xfrm>
          <a:prstGeom prst="rect">
            <a:avLst/>
          </a:prstGeom>
        </p:spPr>
      </p:pic>
      <p:sp>
        <p:nvSpPr>
          <p:cNvPr id="4" name="矩形 3"/>
          <p:cNvSpPr/>
          <p:nvPr/>
        </p:nvSpPr>
        <p:spPr bwMode="auto">
          <a:xfrm>
            <a:off x="951840" y="1092169"/>
            <a:ext cx="8074745" cy="80944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buNone/>
            </a:pPr>
            <a:endParaRPr lang="en-US" altLang="zh-CN" dirty="0"/>
          </a:p>
          <a:p>
            <a:pPr lvl="1">
              <a:buNone/>
            </a:pPr>
            <a:endParaRPr lang="en-US" altLang="zh-CN" sz="2400" dirty="0"/>
          </a:p>
          <a:p>
            <a:pPr marL="0" lvl="1">
              <a:buNone/>
            </a:pPr>
            <a:r>
              <a:rPr lang="en-US" altLang="zh-CN" sz="2400" dirty="0">
                <a:solidFill>
                  <a:srgbClr val="FF0000"/>
                </a:solidFill>
              </a:rPr>
              <a:t>2. </a:t>
            </a:r>
            <a:r>
              <a:rPr lang="zh-CN" altLang="en-US" sz="2400" dirty="0">
                <a:solidFill>
                  <a:srgbClr val="FF0000"/>
                </a:solidFill>
              </a:rPr>
              <a:t>算法步骤</a:t>
            </a:r>
            <a:r>
              <a:rPr lang="en-US" altLang="zh-CN" sz="2400" dirty="0">
                <a:solidFill>
                  <a:srgbClr val="FF0000"/>
                </a:solidFill>
              </a:rPr>
              <a:t>—</a:t>
            </a:r>
            <a:r>
              <a:rPr lang="zh-CN" altLang="en-US" sz="2400" dirty="0">
                <a:solidFill>
                  <a:srgbClr val="FF0000"/>
                </a:solidFill>
              </a:rPr>
              <a:t>消息填充</a:t>
            </a:r>
            <a:endParaRPr lang="en-US" altLang="zh-CN" sz="2400" dirty="0"/>
          </a:p>
          <a:p>
            <a:pPr lvl="1">
              <a:buNone/>
            </a:pPr>
            <a:r>
              <a:rPr lang="zh-CN" altLang="en-US" sz="2400" dirty="0"/>
              <a:t>例</a:t>
            </a:r>
            <a:r>
              <a:rPr lang="en-US" altLang="zh-CN" sz="2400" dirty="0"/>
              <a:t>3</a:t>
            </a:r>
            <a:r>
              <a:rPr lang="zh-CN" altLang="en-US" sz="2400" dirty="0"/>
              <a:t>：设消息为“</a:t>
            </a:r>
            <a:r>
              <a:rPr lang="en-US" altLang="zh-CN" sz="2400" dirty="0" err="1"/>
              <a:t>abc</a:t>
            </a:r>
            <a:r>
              <a:rPr lang="zh-CN" altLang="en-US" sz="2400" dirty="0"/>
              <a:t>”</a:t>
            </a:r>
            <a:endParaRPr lang="en-US" altLang="zh-CN" sz="2400" dirty="0"/>
          </a:p>
        </p:txBody>
      </p:sp>
      <p:graphicFrame>
        <p:nvGraphicFramePr>
          <p:cNvPr id="268296" name="Object 8"/>
          <p:cNvGraphicFramePr>
            <a:graphicFrameLocks noChangeAspect="1"/>
          </p:cNvGraphicFramePr>
          <p:nvPr/>
        </p:nvGraphicFramePr>
        <p:xfrm>
          <a:off x="803113" y="4545124"/>
          <a:ext cx="7900988" cy="2133600"/>
        </p:xfrm>
        <a:graphic>
          <a:graphicData uri="http://schemas.openxmlformats.org/presentationml/2006/ole">
            <mc:AlternateContent xmlns:mc="http://schemas.openxmlformats.org/markup-compatibility/2006">
              <mc:Choice xmlns:v="urn:schemas-microsoft-com:vml" Requires="v">
                <p:oleObj spid="_x0000_s10242" name="Visio" r:id="rId1" imgW="5640705" imgH="1525905" progId="Visio.Drawing.11">
                  <p:embed/>
                </p:oleObj>
              </mc:Choice>
              <mc:Fallback>
                <p:oleObj name="Visio" r:id="rId1" imgW="5640705" imgH="1525905"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13" y="4545124"/>
                        <a:ext cx="79009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5688124" y="4146176"/>
            <a:ext cx="2709770" cy="1101496"/>
            <a:chOff x="6059511" y="3391314"/>
            <a:chExt cx="2438400" cy="1748328"/>
          </a:xfrm>
        </p:grpSpPr>
        <p:cxnSp>
          <p:nvCxnSpPr>
            <p:cNvPr id="6" name="直接箭头连接符 5"/>
            <p:cNvCxnSpPr/>
            <p:nvPr/>
          </p:nvCxnSpPr>
          <p:spPr bwMode="auto">
            <a:xfrm>
              <a:off x="7031462" y="4653154"/>
              <a:ext cx="342000" cy="486488"/>
            </a:xfrm>
            <a:prstGeom prst="straightConnector1">
              <a:avLst/>
            </a:prstGeom>
            <a:noFill/>
            <a:ln w="50800" cap="flat" cmpd="sng" algn="ctr">
              <a:solidFill>
                <a:srgbClr val="FF66FF"/>
              </a:solidFill>
              <a:prstDash val="solid"/>
              <a:round/>
              <a:headEnd type="none" w="med" len="med"/>
              <a:tailEnd type="arrow"/>
            </a:ln>
            <a:effectLst/>
          </p:spPr>
        </p:cxnSp>
        <p:sp>
          <p:nvSpPr>
            <p:cNvPr id="7" name="TextBox 6"/>
            <p:cNvSpPr txBox="1"/>
            <p:nvPr/>
          </p:nvSpPr>
          <p:spPr>
            <a:xfrm>
              <a:off x="6059511" y="3391314"/>
              <a:ext cx="2438400" cy="1318984"/>
            </a:xfrm>
            <a:prstGeom prst="rect">
              <a:avLst/>
            </a:prstGeom>
            <a:noFill/>
          </p:spPr>
          <p:txBody>
            <a:bodyPr wrap="square" rtlCol="0">
              <a:spAutoFit/>
            </a:bodyPr>
            <a:lstStyle/>
            <a:p>
              <a:r>
                <a:rPr lang="zh-CN" altLang="en-US" sz="2400" u="none" dirty="0">
                  <a:solidFill>
                    <a:srgbClr val="FF0000"/>
                  </a:solidFill>
                  <a:latin typeface="+mn-lt"/>
                  <a:ea typeface="黑体" panose="02010609060101010101" pitchFamily="49" charset="-122"/>
                </a:rPr>
                <a:t>附加消息的长度（大端方式）</a:t>
              </a:r>
              <a:endParaRPr lang="zh-CN" altLang="en-US" sz="2400" u="none" dirty="0">
                <a:solidFill>
                  <a:srgbClr val="FF0000"/>
                </a:solidFill>
                <a:latin typeface="+mn-lt"/>
                <a:ea typeface="黑体" panose="02010609060101010101" pitchFamily="49" charset="-122"/>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092168"/>
            <a:ext cx="8184287" cy="3113703"/>
          </a:xfrm>
          <a:prstGeom prst="rect">
            <a:avLst/>
          </a:prstGeom>
        </p:spPr>
      </p:pic>
      <p:sp>
        <p:nvSpPr>
          <p:cNvPr id="10" name="矩形 9"/>
          <p:cNvSpPr/>
          <p:nvPr/>
        </p:nvSpPr>
        <p:spPr bwMode="auto">
          <a:xfrm>
            <a:off x="951840" y="1092169"/>
            <a:ext cx="8074745" cy="83099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68296"/>
                                        </p:tgtEl>
                                        <p:attrNameLst>
                                          <p:attrName>style.visibility</p:attrName>
                                        </p:attrNameLst>
                                      </p:cBhvr>
                                      <p:to>
                                        <p:strVal val="visible"/>
                                      </p:to>
                                    </p:set>
                                    <p:animEffect transition="in" filter="dissolve">
                                      <p:cBhvr>
                                        <p:cTn id="11" dur="500"/>
                                        <p:tgtEl>
                                          <p:spTgt spid="26829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4185082"/>
            <a:ext cx="8386821" cy="2340261"/>
          </a:xfrm>
        </p:spPr>
        <p:txBody>
          <a:bodyPr/>
          <a:lstStyle/>
          <a:p>
            <a:pPr marL="0" lvl="1" indent="-532130">
              <a:buNone/>
            </a:pPr>
            <a:r>
              <a:rPr lang="en-US" altLang="zh-CN" sz="2400" dirty="0">
                <a:solidFill>
                  <a:srgbClr val="FF0000"/>
                </a:solidFill>
              </a:rPr>
              <a:t>2. </a:t>
            </a:r>
            <a:r>
              <a:rPr lang="zh-CN" altLang="en-US" sz="2400" dirty="0">
                <a:solidFill>
                  <a:srgbClr val="FF0000"/>
                </a:solidFill>
              </a:rPr>
              <a:t>算法步骤</a:t>
            </a:r>
            <a:r>
              <a:rPr lang="en-US" altLang="zh-CN" sz="2400" dirty="0">
                <a:solidFill>
                  <a:srgbClr val="FF0000"/>
                </a:solidFill>
              </a:rPr>
              <a:t>—</a:t>
            </a:r>
            <a:r>
              <a:rPr lang="zh-CN" altLang="en-US" sz="2400" dirty="0">
                <a:solidFill>
                  <a:srgbClr val="FF0000"/>
                </a:solidFill>
              </a:rPr>
              <a:t>消息扩展</a:t>
            </a:r>
            <a:endParaRPr lang="en-US" altLang="zh-CN" sz="2400" dirty="0">
              <a:solidFill>
                <a:srgbClr val="FF0000"/>
              </a:solidFill>
            </a:endParaRPr>
          </a:p>
          <a:p>
            <a:pPr lvl="1" indent="-532130">
              <a:buNone/>
            </a:pPr>
            <a:r>
              <a:rPr lang="zh-CN" altLang="en-US" sz="2400" dirty="0">
                <a:solidFill>
                  <a:srgbClr val="0000FF"/>
                </a:solidFill>
              </a:rPr>
              <a:t>       步骤</a:t>
            </a:r>
            <a:r>
              <a:rPr lang="en-US" altLang="zh-CN" sz="2400" dirty="0">
                <a:solidFill>
                  <a:srgbClr val="0000FF"/>
                </a:solidFill>
              </a:rPr>
              <a:t>1</a:t>
            </a:r>
            <a:r>
              <a:rPr lang="zh-CN" altLang="en-US" sz="2400" dirty="0"/>
              <a:t>执行完后，消息的长度为</a:t>
            </a:r>
            <a:r>
              <a:rPr lang="en-US" altLang="zh-CN" sz="2400" i="1" dirty="0"/>
              <a:t>L</a:t>
            </a:r>
            <a:r>
              <a:rPr lang="en-US" altLang="zh-CN" sz="2400" dirty="0"/>
              <a:t>×512</a:t>
            </a:r>
            <a:r>
              <a:rPr lang="zh-CN" altLang="en-US" sz="2400" dirty="0"/>
              <a:t> </a:t>
            </a:r>
            <a:r>
              <a:rPr lang="en-US" altLang="zh-CN" sz="2400" dirty="0"/>
              <a:t>bits</a:t>
            </a:r>
            <a:endParaRPr lang="en-US" altLang="zh-CN" sz="2400" dirty="0"/>
          </a:p>
          <a:p>
            <a:pPr marL="720090" lvl="2">
              <a:spcBef>
                <a:spcPts val="0"/>
              </a:spcBef>
            </a:pPr>
            <a:r>
              <a:rPr lang="zh-CN" altLang="en-US" sz="2400" dirty="0"/>
              <a:t>将消息按 </a:t>
            </a:r>
            <a:r>
              <a:rPr lang="en-US" altLang="zh-CN" sz="2400" dirty="0"/>
              <a:t>512</a:t>
            </a:r>
            <a:r>
              <a:rPr lang="zh-CN" altLang="en-US" sz="2400" dirty="0"/>
              <a:t> </a:t>
            </a:r>
            <a:r>
              <a:rPr lang="en-US" altLang="zh-CN" sz="2400" dirty="0"/>
              <a:t>bits</a:t>
            </a:r>
            <a:r>
              <a:rPr lang="zh-CN" altLang="en-US" sz="2400" dirty="0"/>
              <a:t>分组</a:t>
            </a:r>
            <a:r>
              <a:rPr lang="en-US" altLang="zh-CN" sz="2400" dirty="0"/>
              <a:t>: </a:t>
            </a:r>
            <a:r>
              <a:rPr lang="en-US" altLang="zh-CN" sz="2400" i="1" dirty="0"/>
              <a:t>B</a:t>
            </a:r>
            <a:r>
              <a:rPr lang="en-US" altLang="zh-CN" sz="2400" baseline="30000" dirty="0"/>
              <a:t>(0)</a:t>
            </a:r>
            <a:r>
              <a:rPr lang="zh-CN" altLang="en-US" sz="2400" dirty="0"/>
              <a:t>，</a:t>
            </a:r>
            <a:r>
              <a:rPr lang="en-US" altLang="zh-CN" sz="2400" i="1" dirty="0"/>
              <a:t> B</a:t>
            </a:r>
            <a:r>
              <a:rPr lang="en-US" altLang="zh-CN" sz="2400" baseline="30000" dirty="0"/>
              <a:t>(1) </a:t>
            </a:r>
            <a:r>
              <a:rPr lang="zh-CN" altLang="en-US" sz="2400" dirty="0"/>
              <a:t>，</a:t>
            </a:r>
            <a:r>
              <a:rPr lang="en-US" altLang="zh-CN" sz="2400" dirty="0"/>
              <a:t>…</a:t>
            </a:r>
            <a:r>
              <a:rPr lang="zh-CN" altLang="en-US" sz="2400" dirty="0"/>
              <a:t>，</a:t>
            </a:r>
            <a:r>
              <a:rPr lang="en-US" altLang="zh-CN" sz="2400" i="1" dirty="0"/>
              <a:t> B</a:t>
            </a:r>
            <a:r>
              <a:rPr lang="en-US" altLang="zh-CN" sz="2400" baseline="30000" dirty="0"/>
              <a:t>(</a:t>
            </a:r>
            <a:r>
              <a:rPr lang="en-US" altLang="zh-CN" sz="2400" i="1" baseline="30000" dirty="0"/>
              <a:t>L</a:t>
            </a:r>
            <a:r>
              <a:rPr lang="en-US" altLang="zh-CN" sz="2400" baseline="30000" dirty="0"/>
              <a:t>-1)</a:t>
            </a:r>
            <a:endParaRPr lang="en-US" altLang="zh-CN" sz="2400" baseline="-25000" dirty="0"/>
          </a:p>
          <a:p>
            <a:pPr marL="720090" lvl="2">
              <a:spcBef>
                <a:spcPts val="0"/>
              </a:spcBef>
            </a:pPr>
            <a:r>
              <a:rPr lang="zh-CN" altLang="en-US" sz="2400" dirty="0"/>
              <a:t>消息</a:t>
            </a:r>
            <a:r>
              <a:rPr lang="en-US" altLang="zh-CN" sz="2400" i="1" dirty="0"/>
              <a:t>B</a:t>
            </a:r>
            <a:r>
              <a:rPr lang="en-US" altLang="zh-CN" sz="2400" baseline="30000" dirty="0"/>
              <a:t>(</a:t>
            </a:r>
            <a:r>
              <a:rPr lang="en-US" altLang="zh-CN" sz="2400" i="1" baseline="30000" dirty="0" err="1"/>
              <a:t>i</a:t>
            </a:r>
            <a:r>
              <a:rPr lang="en-US" altLang="zh-CN" sz="2400" baseline="30000" dirty="0"/>
              <a:t>)</a:t>
            </a:r>
            <a:r>
              <a:rPr lang="zh-CN" altLang="en-US" sz="2400" dirty="0"/>
              <a:t>按照以下方式扩展成</a:t>
            </a:r>
            <a:r>
              <a:rPr lang="en-US" altLang="zh-CN" sz="2400" dirty="0"/>
              <a:t>132</a:t>
            </a:r>
            <a:r>
              <a:rPr lang="zh-CN" altLang="en-US" sz="2400" dirty="0"/>
              <a:t>个字</a:t>
            </a:r>
            <a:endParaRPr lang="en-US" altLang="zh-CN" sz="2400" baseline="-25000" dirty="0"/>
          </a:p>
          <a:p>
            <a:pPr lvl="1" algn="ctr">
              <a:lnSpc>
                <a:spcPts val="3000"/>
              </a:lnSpc>
              <a:buNone/>
            </a:pPr>
            <a:r>
              <a:rPr lang="en-US" altLang="zh-CN" sz="2400" i="1" dirty="0"/>
              <a:t>W</a:t>
            </a:r>
            <a:r>
              <a:rPr lang="en-US" altLang="zh-CN" sz="2400" baseline="-25000" dirty="0"/>
              <a:t>0</a:t>
            </a:r>
            <a:r>
              <a:rPr lang="en-US" altLang="zh-CN" sz="2400" dirty="0"/>
              <a:t>, </a:t>
            </a:r>
            <a:r>
              <a:rPr lang="en-US" altLang="zh-CN" sz="2400" i="1" dirty="0"/>
              <a:t>W</a:t>
            </a:r>
            <a:r>
              <a:rPr lang="en-US" altLang="zh-CN" sz="2400" baseline="-25000" dirty="0"/>
              <a:t>1</a:t>
            </a:r>
            <a:r>
              <a:rPr lang="en-US" altLang="zh-CN" sz="2400" dirty="0"/>
              <a:t>, …, </a:t>
            </a:r>
            <a:r>
              <a:rPr lang="en-US" altLang="zh-CN" sz="2400" i="1" dirty="0"/>
              <a:t>W</a:t>
            </a:r>
            <a:r>
              <a:rPr lang="en-US" altLang="zh-CN" sz="2400" baseline="-25000" dirty="0"/>
              <a:t>67</a:t>
            </a:r>
            <a:r>
              <a:rPr lang="en-US" altLang="zh-CN" sz="2400" i="1" dirty="0"/>
              <a:t> </a:t>
            </a:r>
            <a:r>
              <a:rPr lang="en-US" altLang="zh-CN" sz="2400" dirty="0"/>
              <a:t>,</a:t>
            </a:r>
            <a:r>
              <a:rPr lang="en-US" altLang="zh-CN" sz="2400" i="1" dirty="0"/>
              <a:t> W</a:t>
            </a:r>
            <a:r>
              <a:rPr lang="en-US" altLang="zh-CN" sz="2400" baseline="-25000" dirty="0"/>
              <a:t>0</a:t>
            </a:r>
            <a:r>
              <a:rPr lang="en-US" altLang="zh-CN" sz="2400" dirty="0"/>
              <a:t>́, </a:t>
            </a:r>
            <a:r>
              <a:rPr lang="en-US" altLang="zh-CN" sz="2400" i="1" dirty="0"/>
              <a:t>W</a:t>
            </a:r>
            <a:r>
              <a:rPr lang="en-US" altLang="zh-CN" sz="2400" baseline="-25000" dirty="0"/>
              <a:t>1</a:t>
            </a:r>
            <a:r>
              <a:rPr lang="en-US" altLang="zh-CN" sz="2400" dirty="0"/>
              <a:t>́,…,</a:t>
            </a:r>
            <a:r>
              <a:rPr lang="en-US" altLang="zh-CN" sz="2400" i="1" dirty="0"/>
              <a:t>W</a:t>
            </a:r>
            <a:r>
              <a:rPr lang="en-US" altLang="zh-CN" sz="2400" baseline="-25000" dirty="0"/>
              <a:t>63</a:t>
            </a:r>
            <a:r>
              <a:rPr lang="en-US" altLang="zh-CN" sz="2400" dirty="0"/>
              <a:t>́</a:t>
            </a:r>
            <a:endParaRPr lang="zh-CN" altLang="en-US" sz="2400" dirty="0"/>
          </a:p>
          <a:p>
            <a:endParaRPr lang="en-US" altLang="zh-CN" dirty="0"/>
          </a:p>
          <a:p>
            <a:endParaRPr lang="en-US" altLang="zh-CN" dirty="0"/>
          </a:p>
          <a:p>
            <a:pPr marL="982980" lvl="1" indent="-532130">
              <a:buNone/>
            </a:pPr>
            <a:endParaRPr lang="en-US" altLang="zh-CN" dirty="0"/>
          </a:p>
          <a:p>
            <a:pPr marL="0" lvl="1" indent="-532130">
              <a:buNone/>
            </a:pPr>
            <a:endParaRPr lang="en-US" altLang="zh-CN" sz="2400" dirty="0">
              <a:solidFill>
                <a:srgbClr val="FF0000"/>
              </a:solidFill>
            </a:endParaRPr>
          </a:p>
          <a:p>
            <a:pPr lvl="1"/>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1600" y="1092168"/>
            <a:ext cx="8184287" cy="3113703"/>
          </a:xfrm>
          <a:prstGeom prst="rect">
            <a:avLst/>
          </a:prstGeom>
        </p:spPr>
      </p:pic>
      <p:sp>
        <p:nvSpPr>
          <p:cNvPr id="4" name="矩形 3"/>
          <p:cNvSpPr/>
          <p:nvPr/>
        </p:nvSpPr>
        <p:spPr bwMode="auto">
          <a:xfrm>
            <a:off x="971600" y="2132856"/>
            <a:ext cx="7872420" cy="12601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算法步骤</a:t>
            </a:r>
            <a:r>
              <a:rPr lang="en-US" altLang="zh-CN" dirty="0">
                <a:solidFill>
                  <a:srgbClr val="FF0000"/>
                </a:solidFill>
              </a:rPr>
              <a:t>—</a:t>
            </a:r>
            <a:r>
              <a:rPr lang="zh-CN" altLang="en-US" dirty="0">
                <a:solidFill>
                  <a:srgbClr val="FF0000"/>
                </a:solidFill>
              </a:rPr>
              <a:t>消息扩展</a:t>
            </a:r>
            <a:endParaRPr lang="zh-CN" altLang="en-US" dirty="0">
              <a:solidFill>
                <a:srgbClr val="FF0000"/>
              </a:solidFill>
            </a:endParaRPr>
          </a:p>
          <a:p>
            <a:pPr lvl="1">
              <a:spcBef>
                <a:spcPts val="0"/>
              </a:spcBef>
              <a:buClr>
                <a:schemeClr val="bg1">
                  <a:lumMod val="60000"/>
                  <a:lumOff val="40000"/>
                </a:schemeClr>
              </a:buClr>
              <a:buFont typeface="Wingdings" panose="05000000000000000000" pitchFamily="2" charset="2"/>
              <a:buChar char="u"/>
            </a:pPr>
            <a:r>
              <a:rPr lang="zh-CN" altLang="en-US" dirty="0">
                <a:solidFill>
                  <a:srgbClr val="000000"/>
                </a:solidFill>
              </a:rPr>
              <a:t>将消息分组</a:t>
            </a:r>
            <a:r>
              <a:rPr lang="en-US" i="1" dirty="0"/>
              <a:t>B</a:t>
            </a:r>
            <a:r>
              <a:rPr lang="en-US" baseline="30000" dirty="0"/>
              <a:t>(</a:t>
            </a:r>
            <a:r>
              <a:rPr lang="en-US" i="1" baseline="30000" dirty="0" err="1"/>
              <a:t>i</a:t>
            </a:r>
            <a:r>
              <a:rPr lang="en-US" baseline="30000" dirty="0"/>
              <a:t>)</a:t>
            </a:r>
            <a:r>
              <a:rPr lang="zh-CN" altLang="en-US" dirty="0">
                <a:solidFill>
                  <a:srgbClr val="000000"/>
                </a:solidFill>
              </a:rPr>
              <a:t>划分为</a:t>
            </a:r>
            <a:r>
              <a:rPr lang="en-US" altLang="zh-CN" dirty="0">
                <a:solidFill>
                  <a:srgbClr val="000000"/>
                </a:solidFill>
              </a:rPr>
              <a:t>16</a:t>
            </a:r>
            <a:r>
              <a:rPr lang="zh-CN" altLang="en-US" dirty="0">
                <a:solidFill>
                  <a:srgbClr val="000000"/>
                </a:solidFill>
              </a:rPr>
              <a:t>个字</a:t>
            </a:r>
            <a:r>
              <a:rPr lang="en-US" i="1" dirty="0"/>
              <a:t>W</a:t>
            </a:r>
            <a:r>
              <a:rPr lang="en-US" baseline="-25000" dirty="0"/>
              <a:t>0</a:t>
            </a:r>
            <a:r>
              <a:rPr lang="en-US" dirty="0"/>
              <a:t>, </a:t>
            </a:r>
            <a:r>
              <a:rPr lang="en-US" i="1" dirty="0"/>
              <a:t>W</a:t>
            </a:r>
            <a:r>
              <a:rPr lang="en-US" baseline="-25000" dirty="0"/>
              <a:t>1</a:t>
            </a:r>
            <a:r>
              <a:rPr lang="en-US" dirty="0"/>
              <a:t>, …, </a:t>
            </a:r>
            <a:r>
              <a:rPr lang="en-US" i="1" dirty="0"/>
              <a:t>W</a:t>
            </a:r>
            <a:r>
              <a:rPr lang="en-US" baseline="-25000" dirty="0"/>
              <a:t>15</a:t>
            </a:r>
            <a:endParaRPr lang="en-US" baseline="-25000" dirty="0"/>
          </a:p>
          <a:p>
            <a:pPr lvl="1">
              <a:spcBef>
                <a:spcPts val="0"/>
              </a:spcBef>
              <a:buClr>
                <a:schemeClr val="bg1">
                  <a:lumMod val="60000"/>
                  <a:lumOff val="40000"/>
                </a:schemeClr>
              </a:buClr>
              <a:buFont typeface="Wingdings" panose="05000000000000000000" pitchFamily="2" charset="2"/>
              <a:buChar char="u"/>
            </a:pPr>
            <a:r>
              <a:rPr lang="zh-CN" altLang="en-US" dirty="0">
                <a:solidFill>
                  <a:srgbClr val="000000"/>
                </a:solidFill>
              </a:rPr>
              <a:t>执行循环生成</a:t>
            </a:r>
            <a:r>
              <a:rPr lang="en-US" i="1" dirty="0"/>
              <a:t>W</a:t>
            </a:r>
            <a:r>
              <a:rPr lang="en-US" baseline="-25000" dirty="0"/>
              <a:t>16</a:t>
            </a:r>
            <a:r>
              <a:rPr lang="en-US" dirty="0"/>
              <a:t>, </a:t>
            </a:r>
            <a:r>
              <a:rPr lang="en-US" i="1" dirty="0"/>
              <a:t>W</a:t>
            </a:r>
            <a:r>
              <a:rPr lang="en-US" baseline="-25000" dirty="0"/>
              <a:t>17</a:t>
            </a:r>
            <a:r>
              <a:rPr lang="en-US" dirty="0"/>
              <a:t>, …, </a:t>
            </a:r>
            <a:r>
              <a:rPr lang="en-US" i="1" dirty="0"/>
              <a:t>W</a:t>
            </a:r>
            <a:r>
              <a:rPr lang="en-US" baseline="-25000" dirty="0"/>
              <a:t>67</a:t>
            </a:r>
            <a:endParaRPr lang="en-US" baseline="-25000" dirty="0"/>
          </a:p>
          <a:p>
            <a:pPr lvl="1">
              <a:spcBef>
                <a:spcPts val="0"/>
              </a:spcBef>
              <a:buNone/>
            </a:pPr>
            <a:r>
              <a:rPr lang="en-US" altLang="zh-CN" dirty="0">
                <a:solidFill>
                  <a:srgbClr val="000000"/>
                </a:solidFill>
              </a:rPr>
              <a:t>   for </a:t>
            </a:r>
            <a:r>
              <a:rPr lang="en-US" altLang="zh-CN" i="1" dirty="0">
                <a:solidFill>
                  <a:srgbClr val="000000"/>
                </a:solidFill>
              </a:rPr>
              <a:t>j</a:t>
            </a:r>
            <a:r>
              <a:rPr lang="en-US" altLang="zh-CN" dirty="0">
                <a:solidFill>
                  <a:srgbClr val="000000"/>
                </a:solidFill>
              </a:rPr>
              <a:t>=16 to 67</a:t>
            </a:r>
            <a:endParaRPr lang="en-US" altLang="zh-CN" dirty="0">
              <a:solidFill>
                <a:srgbClr val="000000"/>
              </a:solidFill>
            </a:endParaRPr>
          </a:p>
          <a:p>
            <a:pPr lvl="1">
              <a:spcBef>
                <a:spcPts val="0"/>
              </a:spcBef>
              <a:buNone/>
            </a:pPr>
            <a:r>
              <a:rPr lang="en-US" altLang="zh-CN" dirty="0">
                <a:solidFill>
                  <a:srgbClr val="000000"/>
                </a:solidFill>
              </a:rPr>
              <a:t>   </a:t>
            </a:r>
            <a:endParaRPr lang="en-US" altLang="zh-CN" dirty="0">
              <a:solidFill>
                <a:srgbClr val="000000"/>
              </a:solidFill>
            </a:endParaRPr>
          </a:p>
          <a:p>
            <a:pPr lvl="1">
              <a:spcBef>
                <a:spcPts val="0"/>
              </a:spcBef>
              <a:buNone/>
            </a:pPr>
            <a:r>
              <a:rPr lang="en-US" altLang="zh-CN" dirty="0">
                <a:solidFill>
                  <a:srgbClr val="000000"/>
                </a:solidFill>
              </a:rPr>
              <a:t>   end for</a:t>
            </a:r>
            <a:endParaRPr lang="zh-CN" altLang="en-US" dirty="0">
              <a:solidFill>
                <a:srgbClr val="000000"/>
              </a:solidFill>
            </a:endParaRPr>
          </a:p>
          <a:p>
            <a:pPr lvl="1">
              <a:spcBef>
                <a:spcPts val="0"/>
              </a:spcBef>
              <a:buClr>
                <a:schemeClr val="bg1">
                  <a:lumMod val="60000"/>
                  <a:lumOff val="40000"/>
                </a:schemeClr>
              </a:buClr>
              <a:buFont typeface="Wingdings" panose="05000000000000000000" pitchFamily="2" charset="2"/>
              <a:buChar char="u"/>
            </a:pPr>
            <a:r>
              <a:rPr lang="zh-CN" altLang="en-US" dirty="0">
                <a:solidFill>
                  <a:srgbClr val="000000"/>
                </a:solidFill>
              </a:rPr>
              <a:t>执行循环生成</a:t>
            </a:r>
            <a:r>
              <a:rPr lang="en-US" i="1" dirty="0"/>
              <a:t>W</a:t>
            </a:r>
            <a:r>
              <a:rPr lang="en-US" baseline="-25000" dirty="0"/>
              <a:t>0</a:t>
            </a:r>
            <a:r>
              <a:rPr lang="en-US" dirty="0"/>
              <a:t>́, </a:t>
            </a:r>
            <a:r>
              <a:rPr lang="en-US" i="1" dirty="0"/>
              <a:t>W</a:t>
            </a:r>
            <a:r>
              <a:rPr lang="en-US" baseline="-25000" dirty="0"/>
              <a:t>1</a:t>
            </a:r>
            <a:r>
              <a:rPr lang="en-US" dirty="0"/>
              <a:t>́,…,</a:t>
            </a:r>
            <a:r>
              <a:rPr lang="en-US" i="1" dirty="0"/>
              <a:t>W</a:t>
            </a:r>
            <a:r>
              <a:rPr lang="en-US" baseline="-25000" dirty="0"/>
              <a:t>63</a:t>
            </a:r>
            <a:r>
              <a:rPr lang="en-US" dirty="0"/>
              <a:t>́</a:t>
            </a:r>
            <a:endParaRPr lang="en-US" baseline="-25000" dirty="0">
              <a:solidFill>
                <a:srgbClr val="DADADA">
                  <a:lumMod val="10000"/>
                </a:srgbClr>
              </a:solidFill>
            </a:endParaRPr>
          </a:p>
          <a:p>
            <a:pPr lvl="1">
              <a:buNone/>
            </a:pPr>
            <a:endParaRPr lang="zh-CN" altLang="en-US" dirty="0"/>
          </a:p>
        </p:txBody>
      </p:sp>
      <p:graphicFrame>
        <p:nvGraphicFramePr>
          <p:cNvPr id="1698819" name="Object 3"/>
          <p:cNvGraphicFramePr>
            <a:graphicFrameLocks noChangeAspect="1"/>
          </p:cNvGraphicFramePr>
          <p:nvPr/>
        </p:nvGraphicFramePr>
        <p:xfrm>
          <a:off x="1797012" y="3724122"/>
          <a:ext cx="7302600" cy="460962"/>
        </p:xfrm>
        <a:graphic>
          <a:graphicData uri="http://schemas.openxmlformats.org/presentationml/2006/ole">
            <mc:AlternateContent xmlns:mc="http://schemas.openxmlformats.org/markup-compatibility/2006">
              <mc:Choice xmlns:v="urn:schemas-microsoft-com:vml" Requires="v">
                <p:oleObj spid="_x0000_s11266" name="Equation" r:id="rId1" imgW="3822700" imgH="241300" progId="Equation.DSMT4">
                  <p:embed/>
                </p:oleObj>
              </mc:Choice>
              <mc:Fallback>
                <p:oleObj name="Equation" r:id="rId1" imgW="3822700" imgH="241300" progId="Equation.DSMT4">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12" y="3724122"/>
                        <a:ext cx="7302600" cy="46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8820" name="Object 4"/>
          <p:cNvGraphicFramePr>
            <a:graphicFrameLocks noChangeAspect="1"/>
          </p:cNvGraphicFramePr>
          <p:nvPr/>
        </p:nvGraphicFramePr>
        <p:xfrm>
          <a:off x="3587018" y="5284056"/>
          <a:ext cx="3397250" cy="557212"/>
        </p:xfrm>
        <a:graphic>
          <a:graphicData uri="http://schemas.openxmlformats.org/presentationml/2006/ole">
            <mc:AlternateContent xmlns:mc="http://schemas.openxmlformats.org/markup-compatibility/2006">
              <mc:Choice xmlns:v="urn:schemas-microsoft-com:vml" Requires="v">
                <p:oleObj spid="_x0000_s11267" name="Equation" r:id="rId3" imgW="1777365" imgH="292100" progId="Equation.DSMT4">
                  <p:embed/>
                </p:oleObj>
              </mc:Choice>
              <mc:Fallback>
                <p:oleObj name="Equation" r:id="rId3" imgW="1777365" imgH="2921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018" y="5284056"/>
                        <a:ext cx="339725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88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98820"/>
                                        </p:tgtEl>
                                        <p:attrNameLst>
                                          <p:attrName>style.visibility</p:attrName>
                                        </p:attrNameLst>
                                      </p:cBhvr>
                                      <p:to>
                                        <p:strVal val="visible"/>
                                      </p:to>
                                    </p:set>
                                    <p:animEffect transition="in" filter="blinds(horizontal)">
                                      <p:cBhvr>
                                        <p:cTn id="27" dur="500"/>
                                        <p:tgtEl>
                                          <p:spTgt spid="169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算法步骤</a:t>
            </a:r>
            <a:r>
              <a:rPr lang="en-US" altLang="zh-CN" dirty="0">
                <a:solidFill>
                  <a:srgbClr val="FF0000"/>
                </a:solidFill>
              </a:rPr>
              <a:t>—</a:t>
            </a:r>
            <a:r>
              <a:rPr lang="zh-CN" altLang="en-US" dirty="0">
                <a:solidFill>
                  <a:srgbClr val="FF0000"/>
                </a:solidFill>
              </a:rPr>
              <a:t>消息扩展</a:t>
            </a:r>
            <a:endParaRPr lang="zh-CN" altLang="en-US" dirty="0">
              <a:solidFill>
                <a:srgbClr val="FF0000"/>
              </a:solidFill>
            </a:endParaRPr>
          </a:p>
          <a:p>
            <a:pPr lvl="1">
              <a:spcBef>
                <a:spcPts val="0"/>
              </a:spcBef>
              <a:buClr>
                <a:schemeClr val="bg1">
                  <a:lumMod val="60000"/>
                  <a:lumOff val="40000"/>
                </a:schemeClr>
              </a:buClr>
              <a:buFont typeface="Wingdings" panose="05000000000000000000" pitchFamily="2" charset="2"/>
              <a:buChar char="u"/>
            </a:pPr>
            <a:r>
              <a:rPr lang="zh-CN" altLang="en-US" dirty="0">
                <a:solidFill>
                  <a:srgbClr val="000000"/>
                </a:solidFill>
              </a:rPr>
              <a:t>将消息分组</a:t>
            </a:r>
            <a:r>
              <a:rPr lang="en-US" i="1" dirty="0"/>
              <a:t>B</a:t>
            </a:r>
            <a:r>
              <a:rPr lang="en-US" baseline="30000" dirty="0"/>
              <a:t>(</a:t>
            </a:r>
            <a:r>
              <a:rPr lang="en-US" i="1" baseline="30000" dirty="0" err="1"/>
              <a:t>i</a:t>
            </a:r>
            <a:r>
              <a:rPr lang="en-US" baseline="30000" dirty="0"/>
              <a:t>)</a:t>
            </a:r>
            <a:r>
              <a:rPr lang="zh-CN" altLang="en-US" dirty="0">
                <a:solidFill>
                  <a:srgbClr val="000000"/>
                </a:solidFill>
              </a:rPr>
              <a:t>划分为</a:t>
            </a:r>
            <a:r>
              <a:rPr lang="en-US" altLang="zh-CN" dirty="0">
                <a:solidFill>
                  <a:srgbClr val="000000"/>
                </a:solidFill>
              </a:rPr>
              <a:t>16</a:t>
            </a:r>
            <a:r>
              <a:rPr lang="zh-CN" altLang="en-US" dirty="0">
                <a:solidFill>
                  <a:srgbClr val="000000"/>
                </a:solidFill>
              </a:rPr>
              <a:t>个字</a:t>
            </a:r>
            <a:r>
              <a:rPr lang="en-US" i="1" dirty="0"/>
              <a:t>W</a:t>
            </a:r>
            <a:r>
              <a:rPr lang="en-US" baseline="-25000" dirty="0"/>
              <a:t>0</a:t>
            </a:r>
            <a:r>
              <a:rPr lang="en-US" dirty="0"/>
              <a:t>, </a:t>
            </a:r>
            <a:r>
              <a:rPr lang="en-US" i="1" dirty="0"/>
              <a:t>W</a:t>
            </a:r>
            <a:r>
              <a:rPr lang="en-US" baseline="-25000" dirty="0"/>
              <a:t>1</a:t>
            </a:r>
            <a:r>
              <a:rPr lang="en-US" dirty="0"/>
              <a:t>, …, </a:t>
            </a:r>
            <a:r>
              <a:rPr lang="en-US" i="1" dirty="0"/>
              <a:t>W</a:t>
            </a:r>
            <a:r>
              <a:rPr lang="en-US" baseline="-25000" dirty="0"/>
              <a:t>15</a:t>
            </a:r>
            <a:endParaRPr lang="en-US" baseline="-25000" dirty="0"/>
          </a:p>
          <a:p>
            <a:pPr lvl="1">
              <a:spcBef>
                <a:spcPts val="0"/>
              </a:spcBef>
              <a:buClr>
                <a:schemeClr val="bg1">
                  <a:lumMod val="60000"/>
                  <a:lumOff val="40000"/>
                </a:schemeClr>
              </a:buClr>
              <a:buFont typeface="Wingdings" panose="05000000000000000000" pitchFamily="2" charset="2"/>
              <a:buChar char="u"/>
            </a:pPr>
            <a:r>
              <a:rPr lang="zh-CN" altLang="en-US" dirty="0">
                <a:solidFill>
                  <a:srgbClr val="000000"/>
                </a:solidFill>
              </a:rPr>
              <a:t>执行循环生成</a:t>
            </a:r>
            <a:r>
              <a:rPr lang="en-US" i="1" dirty="0"/>
              <a:t>W</a:t>
            </a:r>
            <a:r>
              <a:rPr lang="en-US" baseline="-25000" dirty="0"/>
              <a:t>16</a:t>
            </a:r>
            <a:r>
              <a:rPr lang="en-US" dirty="0"/>
              <a:t>, </a:t>
            </a:r>
            <a:r>
              <a:rPr lang="en-US" i="1" dirty="0"/>
              <a:t>W</a:t>
            </a:r>
            <a:r>
              <a:rPr lang="en-US" baseline="-25000" dirty="0"/>
              <a:t>17</a:t>
            </a:r>
            <a:r>
              <a:rPr lang="en-US" dirty="0"/>
              <a:t>, …, </a:t>
            </a:r>
            <a:r>
              <a:rPr lang="en-US" i="1" dirty="0"/>
              <a:t>W</a:t>
            </a:r>
            <a:r>
              <a:rPr lang="en-US" baseline="-25000" dirty="0"/>
              <a:t>67</a:t>
            </a:r>
            <a:r>
              <a:rPr lang="zh-CN" altLang="en-US" dirty="0">
                <a:solidFill>
                  <a:srgbClr val="000000"/>
                </a:solidFill>
              </a:rPr>
              <a:t>和</a:t>
            </a:r>
            <a:r>
              <a:rPr lang="en-US" i="1" dirty="0"/>
              <a:t>W</a:t>
            </a:r>
            <a:r>
              <a:rPr lang="en-US" baseline="-25000" dirty="0"/>
              <a:t>0</a:t>
            </a:r>
            <a:r>
              <a:rPr lang="en-US" dirty="0"/>
              <a:t>́, </a:t>
            </a:r>
            <a:r>
              <a:rPr lang="en-US" i="1" dirty="0"/>
              <a:t>W</a:t>
            </a:r>
            <a:r>
              <a:rPr lang="en-US" baseline="-25000" dirty="0"/>
              <a:t>1</a:t>
            </a:r>
            <a:r>
              <a:rPr lang="en-US" dirty="0"/>
              <a:t>́,…,</a:t>
            </a:r>
            <a:r>
              <a:rPr lang="en-US" i="1" dirty="0"/>
              <a:t>W</a:t>
            </a:r>
            <a:r>
              <a:rPr lang="en-US" baseline="-25000" dirty="0"/>
              <a:t>63</a:t>
            </a:r>
            <a:r>
              <a:rPr lang="en-US" dirty="0"/>
              <a:t>́</a:t>
            </a:r>
            <a:endParaRPr lang="en-US" baseline="-25000" dirty="0"/>
          </a:p>
          <a:p>
            <a:pPr lvl="1">
              <a:buNone/>
            </a:pPr>
            <a:endParaRPr lang="zh-CN" altLang="en-US" dirty="0"/>
          </a:p>
        </p:txBody>
      </p:sp>
      <p:sp>
        <p:nvSpPr>
          <p:cNvPr id="5" name="矩形 4"/>
          <p:cNvSpPr/>
          <p:nvPr/>
        </p:nvSpPr>
        <p:spPr bwMode="auto">
          <a:xfrm>
            <a:off x="665109"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0</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4" name="矩形 33"/>
          <p:cNvSpPr/>
          <p:nvPr/>
        </p:nvSpPr>
        <p:spPr bwMode="auto">
          <a:xfrm>
            <a:off x="5192720" y="4569889"/>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10</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5" name="矩形 34"/>
          <p:cNvSpPr/>
          <p:nvPr/>
        </p:nvSpPr>
        <p:spPr bwMode="auto">
          <a:xfrm>
            <a:off x="1103264"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6" name="矩形 35"/>
          <p:cNvSpPr/>
          <p:nvPr/>
        </p:nvSpPr>
        <p:spPr bwMode="auto">
          <a:xfrm>
            <a:off x="1577934"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2</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 name="矩形 36"/>
          <p:cNvSpPr/>
          <p:nvPr/>
        </p:nvSpPr>
        <p:spPr bwMode="auto">
          <a:xfrm>
            <a:off x="2016089"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3</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 name="矩形 37"/>
          <p:cNvSpPr/>
          <p:nvPr/>
        </p:nvSpPr>
        <p:spPr bwMode="auto">
          <a:xfrm>
            <a:off x="2490758"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4</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9" name="矩形 38"/>
          <p:cNvSpPr/>
          <p:nvPr/>
        </p:nvSpPr>
        <p:spPr bwMode="auto">
          <a:xfrm>
            <a:off x="2928913"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5</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0" name="矩形 39"/>
          <p:cNvSpPr/>
          <p:nvPr/>
        </p:nvSpPr>
        <p:spPr bwMode="auto">
          <a:xfrm>
            <a:off x="3403583"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6</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1" name="矩形 40"/>
          <p:cNvSpPr/>
          <p:nvPr/>
        </p:nvSpPr>
        <p:spPr bwMode="auto">
          <a:xfrm>
            <a:off x="3841738"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7</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2" name="矩形 41"/>
          <p:cNvSpPr/>
          <p:nvPr/>
        </p:nvSpPr>
        <p:spPr bwMode="auto">
          <a:xfrm>
            <a:off x="4316408"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8</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3" name="矩形 42"/>
          <p:cNvSpPr/>
          <p:nvPr/>
        </p:nvSpPr>
        <p:spPr bwMode="auto">
          <a:xfrm>
            <a:off x="4754563" y="4569888"/>
            <a:ext cx="474668"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9</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6" name="矩形 45"/>
          <p:cNvSpPr/>
          <p:nvPr/>
        </p:nvSpPr>
        <p:spPr bwMode="auto">
          <a:xfrm>
            <a:off x="5667389" y="4569888"/>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11</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7" name="矩形 46"/>
          <p:cNvSpPr/>
          <p:nvPr/>
        </p:nvSpPr>
        <p:spPr bwMode="auto">
          <a:xfrm>
            <a:off x="6142058" y="4569889"/>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12</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8" name="矩形 47"/>
          <p:cNvSpPr/>
          <p:nvPr/>
        </p:nvSpPr>
        <p:spPr bwMode="auto">
          <a:xfrm>
            <a:off x="6616727" y="4569888"/>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13</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49" name="矩形 48"/>
          <p:cNvSpPr/>
          <p:nvPr/>
        </p:nvSpPr>
        <p:spPr bwMode="auto">
          <a:xfrm>
            <a:off x="7091396" y="4569888"/>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14</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50" name="矩形 49"/>
          <p:cNvSpPr/>
          <p:nvPr/>
        </p:nvSpPr>
        <p:spPr bwMode="auto">
          <a:xfrm>
            <a:off x="7566065" y="4569887"/>
            <a:ext cx="503306" cy="36513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sz="1600" i="1" u="none" dirty="0"/>
              <a:t>W</a:t>
            </a:r>
            <a:r>
              <a:rPr lang="en-US" sz="1600" u="none" baseline="-25000" dirty="0"/>
              <a:t>15</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cxnSp>
        <p:nvCxnSpPr>
          <p:cNvPr id="52" name="直接箭头连接符 51"/>
          <p:cNvCxnSpPr/>
          <p:nvPr/>
        </p:nvCxnSpPr>
        <p:spPr bwMode="auto">
          <a:xfrm rot="16200000" flipV="1">
            <a:off x="703219" y="4422236"/>
            <a:ext cx="365130" cy="3197"/>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sp>
        <p:nvSpPr>
          <p:cNvPr id="56" name="矩形 55"/>
          <p:cNvSpPr/>
          <p:nvPr/>
        </p:nvSpPr>
        <p:spPr>
          <a:xfrm>
            <a:off x="592083" y="3876140"/>
            <a:ext cx="545341" cy="523220"/>
          </a:xfrm>
          <a:prstGeom prst="rect">
            <a:avLst/>
          </a:prstGeom>
        </p:spPr>
        <p:txBody>
          <a:bodyPr wrap="none">
            <a:spAutoFit/>
          </a:bodyPr>
          <a:lstStyle/>
          <a:p>
            <a:pPr algn="ctr"/>
            <a:r>
              <a:rPr lang="zh-CN" altLang="en-US" u="none" dirty="0">
                <a:solidFill>
                  <a:srgbClr val="000000"/>
                </a:solidFill>
              </a:rPr>
              <a:t>⊕</a:t>
            </a:r>
            <a:endParaRPr lang="zh-CN" altLang="en-US" u="none" dirty="0">
              <a:solidFill>
                <a:srgbClr val="000000"/>
              </a:solidFill>
            </a:endParaRPr>
          </a:p>
        </p:txBody>
      </p:sp>
      <p:cxnSp>
        <p:nvCxnSpPr>
          <p:cNvPr id="57" name="直接箭头连接符 56"/>
          <p:cNvCxnSpPr/>
          <p:nvPr/>
        </p:nvCxnSpPr>
        <p:spPr bwMode="auto">
          <a:xfrm rot="16200000" flipV="1">
            <a:off x="2455844" y="4349211"/>
            <a:ext cx="511184" cy="3198"/>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61" name="直接箭头连接符 60"/>
          <p:cNvCxnSpPr/>
          <p:nvPr/>
        </p:nvCxnSpPr>
        <p:spPr bwMode="auto">
          <a:xfrm>
            <a:off x="993726" y="4131731"/>
            <a:ext cx="1716111" cy="1588"/>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cxnSp>
        <p:nvCxnSpPr>
          <p:cNvPr id="62" name="直接箭头连接符 61"/>
          <p:cNvCxnSpPr/>
          <p:nvPr/>
        </p:nvCxnSpPr>
        <p:spPr bwMode="auto">
          <a:xfrm>
            <a:off x="299979" y="4131731"/>
            <a:ext cx="438156" cy="1588"/>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64" name="矩形 63"/>
          <p:cNvSpPr/>
          <p:nvPr/>
        </p:nvSpPr>
        <p:spPr>
          <a:xfrm>
            <a:off x="190440" y="3720151"/>
            <a:ext cx="405880" cy="338554"/>
          </a:xfrm>
          <a:prstGeom prst="rect">
            <a:avLst/>
          </a:prstGeom>
        </p:spPr>
        <p:txBody>
          <a:bodyPr wrap="none">
            <a:spAutoFit/>
          </a:bodyPr>
          <a:lstStyle/>
          <a:p>
            <a:pPr algn="ctr"/>
            <a:r>
              <a:rPr lang="en-US" sz="1600" i="1" u="none" dirty="0" err="1">
                <a:solidFill>
                  <a:srgbClr val="000000"/>
                </a:solidFill>
              </a:rPr>
              <a:t>W</a:t>
            </a:r>
            <a:r>
              <a:rPr lang="en-US" sz="1600" i="1" u="none" baseline="-25000" dirty="0" err="1">
                <a:solidFill>
                  <a:srgbClr val="000000"/>
                </a:solidFill>
              </a:rPr>
              <a:t>j</a:t>
            </a:r>
            <a:r>
              <a:rPr lang="en-US" sz="1600" u="none" dirty="0">
                <a:solidFill>
                  <a:srgbClr val="000000"/>
                </a:solidFill>
              </a:rPr>
              <a:t>́</a:t>
            </a:r>
            <a:endParaRPr lang="zh-CN" altLang="en-US" sz="1600" u="none" dirty="0">
              <a:solidFill>
                <a:srgbClr val="000000"/>
              </a:solidFill>
            </a:endParaRPr>
          </a:p>
        </p:txBody>
      </p:sp>
      <p:cxnSp>
        <p:nvCxnSpPr>
          <p:cNvPr id="65" name="直接箭头连接符 64"/>
          <p:cNvCxnSpPr/>
          <p:nvPr/>
        </p:nvCxnSpPr>
        <p:spPr bwMode="auto">
          <a:xfrm rot="5400000" flipH="1" flipV="1">
            <a:off x="428570" y="5354918"/>
            <a:ext cx="912030" cy="793"/>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69" name="矩形 68"/>
          <p:cNvSpPr/>
          <p:nvPr/>
        </p:nvSpPr>
        <p:spPr>
          <a:xfrm>
            <a:off x="3805227" y="5519225"/>
            <a:ext cx="545341" cy="523220"/>
          </a:xfrm>
          <a:prstGeom prst="rect">
            <a:avLst/>
          </a:prstGeom>
        </p:spPr>
        <p:txBody>
          <a:bodyPr wrap="none">
            <a:spAutoFit/>
          </a:bodyPr>
          <a:lstStyle/>
          <a:p>
            <a:pPr algn="ctr"/>
            <a:r>
              <a:rPr lang="zh-CN" altLang="en-US" u="none" dirty="0">
                <a:solidFill>
                  <a:srgbClr val="000000"/>
                </a:solidFill>
              </a:rPr>
              <a:t>⊕</a:t>
            </a:r>
            <a:endParaRPr lang="zh-CN" altLang="en-US" u="none" dirty="0">
              <a:solidFill>
                <a:srgbClr val="000000"/>
              </a:solidFill>
            </a:endParaRPr>
          </a:p>
        </p:txBody>
      </p:sp>
      <p:cxnSp>
        <p:nvCxnSpPr>
          <p:cNvPr id="70" name="直接箭头连接符 69"/>
          <p:cNvCxnSpPr>
            <a:endCxn id="41" idx="2"/>
          </p:cNvCxnSpPr>
          <p:nvPr/>
        </p:nvCxnSpPr>
        <p:spPr bwMode="auto">
          <a:xfrm rot="16200000" flipV="1">
            <a:off x="3704817" y="5309273"/>
            <a:ext cx="766772" cy="18261"/>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73" name="矩形 72"/>
          <p:cNvSpPr/>
          <p:nvPr/>
        </p:nvSpPr>
        <p:spPr>
          <a:xfrm>
            <a:off x="6580215" y="5519225"/>
            <a:ext cx="545341" cy="523220"/>
          </a:xfrm>
          <a:prstGeom prst="rect">
            <a:avLst/>
          </a:prstGeom>
        </p:spPr>
        <p:txBody>
          <a:bodyPr wrap="none">
            <a:spAutoFit/>
          </a:bodyPr>
          <a:lstStyle/>
          <a:p>
            <a:pPr algn="ctr"/>
            <a:r>
              <a:rPr lang="zh-CN" altLang="en-US" u="none" dirty="0">
                <a:solidFill>
                  <a:srgbClr val="000000"/>
                </a:solidFill>
              </a:rPr>
              <a:t>⊕</a:t>
            </a:r>
            <a:endParaRPr lang="zh-CN" altLang="en-US" u="none" dirty="0">
              <a:solidFill>
                <a:srgbClr val="000000"/>
              </a:solidFill>
            </a:endParaRPr>
          </a:p>
        </p:txBody>
      </p:sp>
      <p:cxnSp>
        <p:nvCxnSpPr>
          <p:cNvPr id="76" name="直接箭头连接符 75"/>
          <p:cNvCxnSpPr/>
          <p:nvPr/>
        </p:nvCxnSpPr>
        <p:spPr bwMode="auto">
          <a:xfrm rot="5400000" flipH="1" flipV="1">
            <a:off x="6744524" y="5062813"/>
            <a:ext cx="255590" cy="1"/>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77" name="矩形 76"/>
          <p:cNvSpPr/>
          <p:nvPr/>
        </p:nvSpPr>
        <p:spPr>
          <a:xfrm>
            <a:off x="6507189" y="5081069"/>
            <a:ext cx="740908" cy="338554"/>
          </a:xfrm>
          <a:prstGeom prst="rect">
            <a:avLst/>
          </a:prstGeom>
          <a:solidFill>
            <a:srgbClr val="507800"/>
          </a:solidFill>
          <a:ln>
            <a:noFill/>
          </a:ln>
        </p:spPr>
        <p:txBody>
          <a:bodyPr wrap="none">
            <a:spAutoFit/>
          </a:bodyPr>
          <a:lstStyle/>
          <a:p>
            <a:pPr algn="ctr"/>
            <a:r>
              <a:rPr lang="en-US" altLang="zh-CN" sz="1600" u="none" dirty="0"/>
              <a:t>&lt;&lt;&lt;15</a:t>
            </a:r>
            <a:endParaRPr lang="zh-CN" altLang="en-US" sz="1600" u="none" dirty="0"/>
          </a:p>
        </p:txBody>
      </p:sp>
      <p:cxnSp>
        <p:nvCxnSpPr>
          <p:cNvPr id="78" name="直接箭头连接符 77"/>
          <p:cNvCxnSpPr>
            <a:endCxn id="77" idx="2"/>
          </p:cNvCxnSpPr>
          <p:nvPr/>
        </p:nvCxnSpPr>
        <p:spPr bwMode="auto">
          <a:xfrm rot="5400000" flipH="1" flipV="1">
            <a:off x="6735495" y="5559644"/>
            <a:ext cx="282168" cy="2127"/>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cxnSp>
        <p:nvCxnSpPr>
          <p:cNvPr id="95" name="直接箭头连接符 94"/>
          <p:cNvCxnSpPr/>
          <p:nvPr/>
        </p:nvCxnSpPr>
        <p:spPr bwMode="auto">
          <a:xfrm flipV="1">
            <a:off x="920700" y="5780835"/>
            <a:ext cx="2994066" cy="30494"/>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99" name="直接箭头连接符 98"/>
          <p:cNvCxnSpPr/>
          <p:nvPr/>
        </p:nvCxnSpPr>
        <p:spPr bwMode="auto">
          <a:xfrm flipV="1">
            <a:off x="4279896" y="5776404"/>
            <a:ext cx="2375699" cy="4431"/>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05" name="直接箭头连接符 104"/>
          <p:cNvCxnSpPr/>
          <p:nvPr/>
        </p:nvCxnSpPr>
        <p:spPr bwMode="auto">
          <a:xfrm flipV="1">
            <a:off x="6981858" y="5774816"/>
            <a:ext cx="1606572" cy="4432"/>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07" name="直接箭头连接符 106"/>
          <p:cNvCxnSpPr/>
          <p:nvPr/>
        </p:nvCxnSpPr>
        <p:spPr bwMode="auto">
          <a:xfrm rot="16200000" flipV="1">
            <a:off x="1889893" y="4257929"/>
            <a:ext cx="693749" cy="3198"/>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09" name="直接箭头连接符 108"/>
          <p:cNvCxnSpPr/>
          <p:nvPr/>
        </p:nvCxnSpPr>
        <p:spPr bwMode="auto">
          <a:xfrm flipV="1">
            <a:off x="2235168" y="3912653"/>
            <a:ext cx="1058877" cy="4432"/>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sp>
        <p:nvSpPr>
          <p:cNvPr id="110" name="矩形 109"/>
          <p:cNvSpPr/>
          <p:nvPr/>
        </p:nvSpPr>
        <p:spPr>
          <a:xfrm>
            <a:off x="3330558" y="3730088"/>
            <a:ext cx="638316" cy="338554"/>
          </a:xfrm>
          <a:prstGeom prst="rect">
            <a:avLst/>
          </a:prstGeom>
          <a:solidFill>
            <a:srgbClr val="507800"/>
          </a:solidFill>
          <a:ln>
            <a:noFill/>
          </a:ln>
        </p:spPr>
        <p:txBody>
          <a:bodyPr wrap="none">
            <a:spAutoFit/>
          </a:bodyPr>
          <a:lstStyle/>
          <a:p>
            <a:pPr algn="ctr"/>
            <a:r>
              <a:rPr lang="en-US" altLang="zh-CN" sz="1600" u="none" dirty="0"/>
              <a:t>&lt;&lt;&lt;7</a:t>
            </a:r>
            <a:endParaRPr lang="zh-CN" altLang="en-US" sz="1600" u="none" dirty="0"/>
          </a:p>
        </p:txBody>
      </p:sp>
      <p:cxnSp>
        <p:nvCxnSpPr>
          <p:cNvPr id="112" name="直接箭头连接符 111"/>
          <p:cNvCxnSpPr>
            <a:endCxn id="115" idx="1"/>
          </p:cNvCxnSpPr>
          <p:nvPr/>
        </p:nvCxnSpPr>
        <p:spPr bwMode="auto">
          <a:xfrm flipV="1">
            <a:off x="3951279" y="3906634"/>
            <a:ext cx="1207283" cy="10451"/>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13" name="直接箭头连接符 112"/>
          <p:cNvCxnSpPr/>
          <p:nvPr/>
        </p:nvCxnSpPr>
        <p:spPr bwMode="auto">
          <a:xfrm rot="16200000" flipV="1">
            <a:off x="5230832" y="4349212"/>
            <a:ext cx="438159" cy="3198"/>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sp>
        <p:nvSpPr>
          <p:cNvPr id="115" name="矩形 114"/>
          <p:cNvSpPr/>
          <p:nvPr/>
        </p:nvSpPr>
        <p:spPr>
          <a:xfrm>
            <a:off x="5158562" y="3645024"/>
            <a:ext cx="545341" cy="523220"/>
          </a:xfrm>
          <a:prstGeom prst="rect">
            <a:avLst/>
          </a:prstGeom>
        </p:spPr>
        <p:txBody>
          <a:bodyPr wrap="none">
            <a:spAutoFit/>
          </a:bodyPr>
          <a:lstStyle/>
          <a:p>
            <a:pPr algn="ctr"/>
            <a:r>
              <a:rPr lang="zh-CN" altLang="en-US" u="none" dirty="0">
                <a:solidFill>
                  <a:srgbClr val="000000"/>
                </a:solidFill>
              </a:rPr>
              <a:t>⊕</a:t>
            </a:r>
            <a:endParaRPr lang="zh-CN" altLang="en-US" u="none" dirty="0">
              <a:solidFill>
                <a:srgbClr val="000000"/>
              </a:solidFill>
            </a:endParaRPr>
          </a:p>
        </p:txBody>
      </p:sp>
      <p:cxnSp>
        <p:nvCxnSpPr>
          <p:cNvPr id="119" name="直接箭头连接符 118"/>
          <p:cNvCxnSpPr/>
          <p:nvPr/>
        </p:nvCxnSpPr>
        <p:spPr bwMode="auto">
          <a:xfrm flipV="1">
            <a:off x="5630877" y="3912653"/>
            <a:ext cx="2044728" cy="10453"/>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sp>
        <p:nvSpPr>
          <p:cNvPr id="122" name="矩形 121"/>
          <p:cNvSpPr/>
          <p:nvPr/>
        </p:nvSpPr>
        <p:spPr>
          <a:xfrm>
            <a:off x="7495394" y="3645024"/>
            <a:ext cx="545341" cy="523220"/>
          </a:xfrm>
          <a:prstGeom prst="rect">
            <a:avLst/>
          </a:prstGeom>
        </p:spPr>
        <p:txBody>
          <a:bodyPr wrap="none">
            <a:spAutoFit/>
          </a:bodyPr>
          <a:lstStyle/>
          <a:p>
            <a:pPr algn="ctr"/>
            <a:r>
              <a:rPr lang="zh-CN" altLang="en-US" u="none" dirty="0">
                <a:solidFill>
                  <a:srgbClr val="000000"/>
                </a:solidFill>
              </a:rPr>
              <a:t>⊕</a:t>
            </a:r>
            <a:endParaRPr lang="zh-CN" altLang="en-US" u="none" dirty="0">
              <a:solidFill>
                <a:srgbClr val="000000"/>
              </a:solidFill>
            </a:endParaRPr>
          </a:p>
        </p:txBody>
      </p:sp>
      <p:cxnSp>
        <p:nvCxnSpPr>
          <p:cNvPr id="124" name="直接箭头连接符 123"/>
          <p:cNvCxnSpPr/>
          <p:nvPr/>
        </p:nvCxnSpPr>
        <p:spPr bwMode="auto">
          <a:xfrm rot="16200000" flipV="1">
            <a:off x="7567663" y="4349212"/>
            <a:ext cx="438159" cy="3198"/>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126" name="矩形 125"/>
          <p:cNvSpPr/>
          <p:nvPr/>
        </p:nvSpPr>
        <p:spPr>
          <a:xfrm>
            <a:off x="8403093" y="4569887"/>
            <a:ext cx="378629" cy="338554"/>
          </a:xfrm>
          <a:prstGeom prst="rect">
            <a:avLst/>
          </a:prstGeom>
          <a:solidFill>
            <a:srgbClr val="507800"/>
          </a:solidFill>
          <a:ln>
            <a:noFill/>
          </a:ln>
        </p:spPr>
        <p:txBody>
          <a:bodyPr wrap="none">
            <a:spAutoFit/>
          </a:bodyPr>
          <a:lstStyle/>
          <a:p>
            <a:pPr algn="ctr"/>
            <a:r>
              <a:rPr lang="en-US" sz="1600" i="1" u="none" dirty="0"/>
              <a:t>P</a:t>
            </a:r>
            <a:r>
              <a:rPr lang="en-US" sz="1600" u="none" baseline="-25000" dirty="0"/>
              <a:t>1</a:t>
            </a:r>
            <a:endParaRPr lang="zh-CN" altLang="en-US" sz="1600" u="none" baseline="-25000" dirty="0"/>
          </a:p>
        </p:txBody>
      </p:sp>
      <p:cxnSp>
        <p:nvCxnSpPr>
          <p:cNvPr id="127" name="直接箭头连接符 126"/>
          <p:cNvCxnSpPr>
            <a:endCxn id="126" idx="2"/>
          </p:cNvCxnSpPr>
          <p:nvPr/>
        </p:nvCxnSpPr>
        <p:spPr bwMode="auto">
          <a:xfrm flipV="1">
            <a:off x="8591627" y="4908441"/>
            <a:ext cx="781" cy="866380"/>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30" name="直接箭头连接符 129"/>
          <p:cNvCxnSpPr/>
          <p:nvPr/>
        </p:nvCxnSpPr>
        <p:spPr bwMode="auto">
          <a:xfrm rot="5400000" flipH="1" flipV="1">
            <a:off x="8259813" y="4241270"/>
            <a:ext cx="657234" cy="1588"/>
          </a:xfrm>
          <a:prstGeom prst="straightConnector1">
            <a:avLst/>
          </a:prstGeom>
          <a:solidFill>
            <a:schemeClr val="accent1"/>
          </a:solidFill>
          <a:ln w="19050" cap="flat" cmpd="sng" algn="ctr">
            <a:solidFill>
              <a:srgbClr val="000000"/>
            </a:solidFill>
            <a:prstDash val="solid"/>
            <a:round/>
            <a:headEnd type="none" w="med" len="med"/>
            <a:tailEnd type="arrow"/>
          </a:ln>
          <a:effectLst/>
        </p:spPr>
      </p:cxnSp>
      <p:cxnSp>
        <p:nvCxnSpPr>
          <p:cNvPr id="135" name="直接箭头连接符 134"/>
          <p:cNvCxnSpPr/>
          <p:nvPr/>
        </p:nvCxnSpPr>
        <p:spPr bwMode="auto">
          <a:xfrm>
            <a:off x="7894683" y="3912653"/>
            <a:ext cx="693747" cy="1588"/>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cxnSp>
        <p:nvCxnSpPr>
          <p:cNvPr id="51" name="直接箭头连接符 50"/>
          <p:cNvCxnSpPr/>
          <p:nvPr/>
        </p:nvCxnSpPr>
        <p:spPr bwMode="auto">
          <a:xfrm>
            <a:off x="226953" y="4798902"/>
            <a:ext cx="438156" cy="1588"/>
          </a:xfrm>
          <a:prstGeom prst="straightConnector1">
            <a:avLst/>
          </a:prstGeom>
          <a:solidFill>
            <a:schemeClr val="accent1"/>
          </a:solidFill>
          <a:ln w="19050" cap="flat" cmpd="sng" algn="ctr">
            <a:solidFill>
              <a:srgbClr val="000000"/>
            </a:solidFill>
            <a:prstDash val="solid"/>
            <a:round/>
            <a:headEnd type="arrow" w="med" len="med"/>
            <a:tailEnd type="none"/>
          </a:ln>
          <a:effectLst/>
        </p:spPr>
      </p:cxnSp>
      <p:sp>
        <p:nvSpPr>
          <p:cNvPr id="53" name="矩形 52"/>
          <p:cNvSpPr/>
          <p:nvPr/>
        </p:nvSpPr>
        <p:spPr>
          <a:xfrm>
            <a:off x="190440" y="4387322"/>
            <a:ext cx="405880" cy="338554"/>
          </a:xfrm>
          <a:prstGeom prst="rect">
            <a:avLst/>
          </a:prstGeom>
        </p:spPr>
        <p:txBody>
          <a:bodyPr wrap="none">
            <a:spAutoFit/>
          </a:bodyPr>
          <a:lstStyle/>
          <a:p>
            <a:pPr algn="ctr"/>
            <a:r>
              <a:rPr lang="en-US" sz="1600" i="1" u="none" dirty="0" err="1">
                <a:solidFill>
                  <a:srgbClr val="000000"/>
                </a:solidFill>
              </a:rPr>
              <a:t>W</a:t>
            </a:r>
            <a:r>
              <a:rPr lang="en-US" sz="1600" i="1" u="none" baseline="-25000" dirty="0" err="1">
                <a:solidFill>
                  <a:srgbClr val="000000"/>
                </a:solidFill>
              </a:rPr>
              <a:t>j</a:t>
            </a:r>
            <a:endParaRPr lang="zh-CN" altLang="en-US" sz="1600" u="none"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dissolve">
                                      <p:cBhvr>
                                        <p:cTn id="25" dur="500"/>
                                        <p:tgtEl>
                                          <p:spTgt spid="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dissolve">
                                      <p:cBhvr>
                                        <p:cTn id="28" dur="500"/>
                                        <p:tgtEl>
                                          <p:spTgt spid="4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500"/>
                                        <p:tgtEl>
                                          <p:spTgt spid="4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dissolve">
                                      <p:cBhvr>
                                        <p:cTn id="40" dur="500"/>
                                        <p:tgtEl>
                                          <p:spTgt spid="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dissolve">
                                      <p:cBhvr>
                                        <p:cTn id="49" dur="500"/>
                                        <p:tgtEl>
                                          <p:spTgt spid="4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dissolve">
                                      <p:cBhvr>
                                        <p:cTn id="52" dur="500"/>
                                        <p:tgtEl>
                                          <p:spTgt spid="50"/>
                                        </p:tgtEl>
                                      </p:cBhvr>
                                    </p:animEffect>
                                  </p:childTnLst>
                                </p:cTn>
                              </p:par>
                              <p:par>
                                <p:cTn id="53" presetID="9"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dissolve">
                                      <p:cBhvr>
                                        <p:cTn id="55" dur="500"/>
                                        <p:tgtEl>
                                          <p:spTgt spid="5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dissolve">
                                      <p:cBhvr>
                                        <p:cTn id="58" dur="500"/>
                                        <p:tgtEl>
                                          <p:spTgt spid="56"/>
                                        </p:tgtEl>
                                      </p:cBhvr>
                                    </p:animEffect>
                                  </p:childTnLst>
                                </p:cTn>
                              </p:par>
                              <p:par>
                                <p:cTn id="59" presetID="9"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dissolve">
                                      <p:cBhvr>
                                        <p:cTn id="61" dur="500"/>
                                        <p:tgtEl>
                                          <p:spTgt spid="57"/>
                                        </p:tgtEl>
                                      </p:cBhvr>
                                    </p:animEffect>
                                  </p:childTnLst>
                                </p:cTn>
                              </p:par>
                              <p:par>
                                <p:cTn id="62" presetID="9"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dissolve">
                                      <p:cBhvr>
                                        <p:cTn id="70" dur="500"/>
                                        <p:tgtEl>
                                          <p:spTgt spid="64"/>
                                        </p:tgtEl>
                                      </p:cBhvr>
                                    </p:animEffect>
                                  </p:childTnLst>
                                </p:cTn>
                              </p:par>
                              <p:par>
                                <p:cTn id="71" presetID="9"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dissolve">
                                      <p:cBhvr>
                                        <p:cTn id="76" dur="500"/>
                                        <p:tgtEl>
                                          <p:spTgt spid="69"/>
                                        </p:tgtEl>
                                      </p:cBhvr>
                                    </p:animEffect>
                                  </p:childTnLst>
                                </p:cTn>
                              </p:par>
                              <p:par>
                                <p:cTn id="77" presetID="9"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dissolve">
                                      <p:cBhvr>
                                        <p:cTn id="79" dur="500"/>
                                        <p:tgtEl>
                                          <p:spTgt spid="7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dissolve">
                                      <p:cBhvr>
                                        <p:cTn id="82" dur="500"/>
                                        <p:tgtEl>
                                          <p:spTgt spid="73"/>
                                        </p:tgtEl>
                                      </p:cBhvr>
                                    </p:animEffect>
                                  </p:childTnLst>
                                </p:cTn>
                              </p:par>
                              <p:par>
                                <p:cTn id="83" presetID="9"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nodeType="with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dissolve">
                                      <p:cBhvr>
                                        <p:cTn id="94" dur="500"/>
                                        <p:tgtEl>
                                          <p:spTgt spid="95"/>
                                        </p:tgtEl>
                                      </p:cBhvr>
                                    </p:animEffect>
                                  </p:childTnLst>
                                </p:cTn>
                              </p:par>
                              <p:par>
                                <p:cTn id="95" presetID="9" presetClass="entr" presetSubtype="0" fill="hold"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dissolve">
                                      <p:cBhvr>
                                        <p:cTn id="97" dur="500"/>
                                        <p:tgtEl>
                                          <p:spTgt spid="99"/>
                                        </p:tgtEl>
                                      </p:cBhvr>
                                    </p:animEffect>
                                  </p:childTnLst>
                                </p:cTn>
                              </p:par>
                              <p:par>
                                <p:cTn id="98" presetID="9" presetClass="entr" presetSubtype="0" fill="hold" nodeType="withEffect">
                                  <p:stCondLst>
                                    <p:cond delay="0"/>
                                  </p:stCondLst>
                                  <p:childTnLst>
                                    <p:set>
                                      <p:cBhvr>
                                        <p:cTn id="99" dur="1" fill="hold">
                                          <p:stCondLst>
                                            <p:cond delay="0"/>
                                          </p:stCondLst>
                                        </p:cTn>
                                        <p:tgtEl>
                                          <p:spTgt spid="105"/>
                                        </p:tgtEl>
                                        <p:attrNameLst>
                                          <p:attrName>style.visibility</p:attrName>
                                        </p:attrNameLst>
                                      </p:cBhvr>
                                      <p:to>
                                        <p:strVal val="visible"/>
                                      </p:to>
                                    </p:set>
                                    <p:animEffect transition="in" filter="dissolve">
                                      <p:cBhvr>
                                        <p:cTn id="100" dur="500"/>
                                        <p:tgtEl>
                                          <p:spTgt spid="105"/>
                                        </p:tgtEl>
                                      </p:cBhvr>
                                    </p:animEffect>
                                  </p:childTnLst>
                                </p:cTn>
                              </p:par>
                              <p:par>
                                <p:cTn id="101" presetID="9" presetClass="entr" presetSubtype="0" fill="hold" nodeType="with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dissolve">
                                      <p:cBhvr>
                                        <p:cTn id="103" dur="500"/>
                                        <p:tgtEl>
                                          <p:spTgt spid="107"/>
                                        </p:tgtEl>
                                      </p:cBhvr>
                                    </p:animEffect>
                                  </p:childTnLst>
                                </p:cTn>
                              </p:par>
                              <p:par>
                                <p:cTn id="104" presetID="9" presetClass="entr" presetSubtype="0" fill="hold"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dissolve">
                                      <p:cBhvr>
                                        <p:cTn id="106" dur="500"/>
                                        <p:tgtEl>
                                          <p:spTgt spid="10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dissolve">
                                      <p:cBhvr>
                                        <p:cTn id="109" dur="500"/>
                                        <p:tgtEl>
                                          <p:spTgt spid="110"/>
                                        </p:tgtEl>
                                      </p:cBhvr>
                                    </p:animEffect>
                                  </p:childTnLst>
                                </p:cTn>
                              </p:par>
                              <p:par>
                                <p:cTn id="110" presetID="9" presetClass="entr" presetSubtype="0" fill="hold"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dissolve">
                                      <p:cBhvr>
                                        <p:cTn id="112" dur="500"/>
                                        <p:tgtEl>
                                          <p:spTgt spid="112"/>
                                        </p:tgtEl>
                                      </p:cBhvr>
                                    </p:animEffect>
                                  </p:childTnLst>
                                </p:cTn>
                              </p:par>
                              <p:par>
                                <p:cTn id="113" presetID="9" presetClass="entr" presetSubtype="0" fill="hold" nodeType="withEffect">
                                  <p:stCondLst>
                                    <p:cond delay="0"/>
                                  </p:stCondLst>
                                  <p:childTnLst>
                                    <p:set>
                                      <p:cBhvr>
                                        <p:cTn id="114" dur="1" fill="hold">
                                          <p:stCondLst>
                                            <p:cond delay="0"/>
                                          </p:stCondLst>
                                        </p:cTn>
                                        <p:tgtEl>
                                          <p:spTgt spid="113"/>
                                        </p:tgtEl>
                                        <p:attrNameLst>
                                          <p:attrName>style.visibility</p:attrName>
                                        </p:attrNameLst>
                                      </p:cBhvr>
                                      <p:to>
                                        <p:strVal val="visible"/>
                                      </p:to>
                                    </p:set>
                                    <p:animEffect transition="in" filter="dissolve">
                                      <p:cBhvr>
                                        <p:cTn id="115" dur="500"/>
                                        <p:tgtEl>
                                          <p:spTgt spid="1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15"/>
                                        </p:tgtEl>
                                        <p:attrNameLst>
                                          <p:attrName>style.visibility</p:attrName>
                                        </p:attrNameLst>
                                      </p:cBhvr>
                                      <p:to>
                                        <p:strVal val="visible"/>
                                      </p:to>
                                    </p:set>
                                    <p:animEffect transition="in" filter="dissolve">
                                      <p:cBhvr>
                                        <p:cTn id="118" dur="500"/>
                                        <p:tgtEl>
                                          <p:spTgt spid="115"/>
                                        </p:tgtEl>
                                      </p:cBhvr>
                                    </p:animEffect>
                                  </p:childTnLst>
                                </p:cTn>
                              </p:par>
                              <p:par>
                                <p:cTn id="119" presetID="9"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animEffect transition="in" filter="dissolve">
                                      <p:cBhvr>
                                        <p:cTn id="121" dur="500"/>
                                        <p:tgtEl>
                                          <p:spTgt spid="119"/>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dissolve">
                                      <p:cBhvr>
                                        <p:cTn id="124" dur="500"/>
                                        <p:tgtEl>
                                          <p:spTgt spid="122"/>
                                        </p:tgtEl>
                                      </p:cBhvr>
                                    </p:animEffect>
                                  </p:childTnLst>
                                </p:cTn>
                              </p:par>
                              <p:par>
                                <p:cTn id="125" presetID="9" presetClass="entr" presetSubtype="0" fill="hold" nodeType="withEffect">
                                  <p:stCondLst>
                                    <p:cond delay="0"/>
                                  </p:stCondLst>
                                  <p:childTnLst>
                                    <p:set>
                                      <p:cBhvr>
                                        <p:cTn id="126" dur="1" fill="hold">
                                          <p:stCondLst>
                                            <p:cond delay="0"/>
                                          </p:stCondLst>
                                        </p:cTn>
                                        <p:tgtEl>
                                          <p:spTgt spid="124"/>
                                        </p:tgtEl>
                                        <p:attrNameLst>
                                          <p:attrName>style.visibility</p:attrName>
                                        </p:attrNameLst>
                                      </p:cBhvr>
                                      <p:to>
                                        <p:strVal val="visible"/>
                                      </p:to>
                                    </p:set>
                                    <p:animEffect transition="in" filter="dissolve">
                                      <p:cBhvr>
                                        <p:cTn id="127" dur="500"/>
                                        <p:tgtEl>
                                          <p:spTgt spid="12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126"/>
                                        </p:tgtEl>
                                        <p:attrNameLst>
                                          <p:attrName>style.visibility</p:attrName>
                                        </p:attrNameLst>
                                      </p:cBhvr>
                                      <p:to>
                                        <p:strVal val="visible"/>
                                      </p:to>
                                    </p:set>
                                    <p:animEffect transition="in" filter="dissolve">
                                      <p:cBhvr>
                                        <p:cTn id="130" dur="500"/>
                                        <p:tgtEl>
                                          <p:spTgt spid="126"/>
                                        </p:tgtEl>
                                      </p:cBhvr>
                                    </p:animEffect>
                                  </p:childTnLst>
                                </p:cTn>
                              </p:par>
                              <p:par>
                                <p:cTn id="131" presetID="9" presetClass="entr" presetSubtype="0" fill="hold" nodeType="withEffect">
                                  <p:stCondLst>
                                    <p:cond delay="0"/>
                                  </p:stCondLst>
                                  <p:childTnLst>
                                    <p:set>
                                      <p:cBhvr>
                                        <p:cTn id="132" dur="1" fill="hold">
                                          <p:stCondLst>
                                            <p:cond delay="0"/>
                                          </p:stCondLst>
                                        </p:cTn>
                                        <p:tgtEl>
                                          <p:spTgt spid="127"/>
                                        </p:tgtEl>
                                        <p:attrNameLst>
                                          <p:attrName>style.visibility</p:attrName>
                                        </p:attrNameLst>
                                      </p:cBhvr>
                                      <p:to>
                                        <p:strVal val="visible"/>
                                      </p:to>
                                    </p:set>
                                    <p:animEffect transition="in" filter="dissolve">
                                      <p:cBhvr>
                                        <p:cTn id="133" dur="500"/>
                                        <p:tgtEl>
                                          <p:spTgt spid="127"/>
                                        </p:tgtEl>
                                      </p:cBhvr>
                                    </p:animEffect>
                                  </p:childTnLst>
                                </p:cTn>
                              </p:par>
                              <p:par>
                                <p:cTn id="134" presetID="9" presetClass="entr" presetSubtype="0" fill="hold"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dissolve">
                                      <p:cBhvr>
                                        <p:cTn id="136" dur="500"/>
                                        <p:tgtEl>
                                          <p:spTgt spid="130"/>
                                        </p:tgtEl>
                                      </p:cBhvr>
                                    </p:animEffect>
                                  </p:childTnLst>
                                </p:cTn>
                              </p:par>
                              <p:par>
                                <p:cTn id="137" presetID="9" presetClass="entr" presetSubtype="0" fill="hold" nodeType="withEffect">
                                  <p:stCondLst>
                                    <p:cond delay="0"/>
                                  </p:stCondLst>
                                  <p:childTnLst>
                                    <p:set>
                                      <p:cBhvr>
                                        <p:cTn id="138" dur="1" fill="hold">
                                          <p:stCondLst>
                                            <p:cond delay="0"/>
                                          </p:stCondLst>
                                        </p:cTn>
                                        <p:tgtEl>
                                          <p:spTgt spid="135"/>
                                        </p:tgtEl>
                                        <p:attrNameLst>
                                          <p:attrName>style.visibility</p:attrName>
                                        </p:attrNameLst>
                                      </p:cBhvr>
                                      <p:to>
                                        <p:strVal val="visible"/>
                                      </p:to>
                                    </p:set>
                                    <p:animEffect transition="in" filter="dissolve">
                                      <p:cBhvr>
                                        <p:cTn id="139" dur="500"/>
                                        <p:tgtEl>
                                          <p:spTgt spid="135"/>
                                        </p:tgtEl>
                                      </p:cBhvr>
                                    </p:animEffect>
                                  </p:childTnLst>
                                </p:cTn>
                              </p:par>
                              <p:par>
                                <p:cTn id="140" presetID="9" presetClass="entr" presetSubtype="0" fill="hold"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dissolve">
                                      <p:cBhvr>
                                        <p:cTn id="14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7" grpId="0" animBg="1"/>
      <p:bldP spid="48" grpId="0" animBg="1"/>
      <p:bldP spid="49" grpId="0" animBg="1"/>
      <p:bldP spid="50" grpId="0" animBg="1"/>
      <p:bldP spid="56" grpId="0"/>
      <p:bldP spid="64" grpId="0"/>
      <p:bldP spid="69" grpId="0"/>
      <p:bldP spid="73" grpId="0"/>
      <p:bldP spid="77" grpId="0" animBg="1"/>
      <p:bldP spid="110" grpId="0" animBg="1"/>
      <p:bldP spid="115" grpId="0"/>
      <p:bldP spid="122" grpId="0"/>
      <p:bldP spid="126" grpId="0" animBg="1"/>
      <p:bldP spid="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471284" cy="4824000"/>
          </a:xfrm>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算法步骤</a:t>
            </a:r>
            <a:r>
              <a:rPr lang="en-US" altLang="zh-CN" dirty="0">
                <a:solidFill>
                  <a:srgbClr val="FF0000"/>
                </a:solidFill>
              </a:rPr>
              <a:t>—</a:t>
            </a:r>
            <a:r>
              <a:rPr lang="zh-CN" altLang="en-US" dirty="0">
                <a:solidFill>
                  <a:srgbClr val="FF0000"/>
                </a:solidFill>
              </a:rPr>
              <a:t>迭代压缩</a:t>
            </a:r>
            <a:endParaRPr lang="en-US" altLang="zh-CN" dirty="0">
              <a:solidFill>
                <a:srgbClr val="FF0000"/>
              </a:solidFill>
            </a:endParaRPr>
          </a:p>
          <a:p>
            <a:pPr marL="1440180" lvl="1" indent="-525780">
              <a:buNone/>
            </a:pPr>
            <a:r>
              <a:rPr lang="zh-CN" altLang="en-US" dirty="0"/>
              <a:t>设</a:t>
            </a:r>
            <a:r>
              <a:rPr lang="en-US" altLang="zh-CN" i="1" dirty="0"/>
              <a:t>A</a:t>
            </a:r>
            <a:r>
              <a:rPr lang="en-US" altLang="zh-CN" dirty="0"/>
              <a:t>, </a:t>
            </a:r>
            <a:r>
              <a:rPr lang="en-US" altLang="zh-CN" i="1" dirty="0"/>
              <a:t>B</a:t>
            </a:r>
            <a:r>
              <a:rPr lang="en-US" altLang="zh-CN" dirty="0"/>
              <a:t>, </a:t>
            </a:r>
            <a:r>
              <a:rPr lang="en-US" altLang="zh-CN" i="1" dirty="0"/>
              <a:t>C</a:t>
            </a:r>
            <a:r>
              <a:rPr lang="en-US" altLang="zh-CN" dirty="0"/>
              <a:t>, </a:t>
            </a:r>
            <a:r>
              <a:rPr lang="en-US" altLang="zh-CN" i="1" dirty="0"/>
              <a:t>D</a:t>
            </a:r>
            <a:r>
              <a:rPr lang="en-US" altLang="zh-CN" dirty="0"/>
              <a:t>, </a:t>
            </a:r>
            <a:r>
              <a:rPr lang="en-US" altLang="zh-CN" i="1" dirty="0"/>
              <a:t>E</a:t>
            </a:r>
            <a:r>
              <a:rPr lang="en-US" altLang="zh-CN" dirty="0"/>
              <a:t>, </a:t>
            </a:r>
            <a:r>
              <a:rPr lang="en-US" altLang="zh-CN" i="1" dirty="0"/>
              <a:t>F</a:t>
            </a:r>
            <a:r>
              <a:rPr lang="en-US" altLang="zh-CN" dirty="0"/>
              <a:t>, </a:t>
            </a:r>
            <a:r>
              <a:rPr lang="en-US" altLang="zh-CN" i="1" dirty="0"/>
              <a:t>G</a:t>
            </a:r>
            <a:r>
              <a:rPr lang="en-US" altLang="zh-CN" dirty="0"/>
              <a:t>, </a:t>
            </a:r>
            <a:r>
              <a:rPr lang="en-US" altLang="zh-CN" i="1" dirty="0"/>
              <a:t>H</a:t>
            </a:r>
            <a:r>
              <a:rPr lang="zh-CN" altLang="en-US" dirty="0"/>
              <a:t>为字寄存器，</a:t>
            </a:r>
            <a:r>
              <a:rPr lang="en-US" i="1" dirty="0"/>
              <a:t>SS</a:t>
            </a:r>
            <a:r>
              <a:rPr lang="en-US" baseline="-25000" dirty="0"/>
              <a:t>1</a:t>
            </a:r>
            <a:r>
              <a:rPr lang="en-US" dirty="0"/>
              <a:t>,</a:t>
            </a:r>
            <a:r>
              <a:rPr lang="en-US" i="1" dirty="0"/>
              <a:t>SS</a:t>
            </a:r>
            <a:r>
              <a:rPr lang="en-US" baseline="-25000" dirty="0"/>
              <a:t>2</a:t>
            </a:r>
            <a:r>
              <a:rPr lang="en-US" dirty="0"/>
              <a:t>, </a:t>
            </a:r>
            <a:endParaRPr lang="en-US" dirty="0"/>
          </a:p>
          <a:p>
            <a:pPr marL="0" lvl="1" indent="-525780">
              <a:buNone/>
            </a:pPr>
            <a:r>
              <a:rPr lang="en-US" i="1" dirty="0"/>
              <a:t>TT</a:t>
            </a:r>
            <a:r>
              <a:rPr lang="en-US" baseline="-25000" dirty="0"/>
              <a:t>1</a:t>
            </a:r>
            <a:r>
              <a:rPr lang="en-US" dirty="0"/>
              <a:t>,</a:t>
            </a:r>
            <a:r>
              <a:rPr lang="en-US" i="1" dirty="0"/>
              <a:t>TT</a:t>
            </a:r>
            <a:r>
              <a:rPr lang="en-US" baseline="-25000" dirty="0"/>
              <a:t>2</a:t>
            </a:r>
            <a:r>
              <a:rPr lang="zh-CN" altLang="en-US" dirty="0"/>
              <a:t> 为中间变量，压缩函数</a:t>
            </a:r>
            <a:r>
              <a:rPr lang="en-US" i="1" dirty="0"/>
              <a:t>V</a:t>
            </a:r>
            <a:r>
              <a:rPr lang="en-US" baseline="30000" dirty="0"/>
              <a:t>(</a:t>
            </a:r>
            <a:r>
              <a:rPr lang="en-US" i="1" baseline="30000" dirty="0"/>
              <a:t>i</a:t>
            </a:r>
            <a:r>
              <a:rPr lang="en-US" baseline="30000" dirty="0"/>
              <a:t>+1)</a:t>
            </a:r>
            <a:r>
              <a:rPr lang="en-US" dirty="0"/>
              <a:t>=</a:t>
            </a:r>
            <a:r>
              <a:rPr lang="en-US" i="1" dirty="0"/>
              <a:t>CF</a:t>
            </a:r>
            <a:r>
              <a:rPr lang="en-US" dirty="0"/>
              <a:t>(</a:t>
            </a:r>
            <a:r>
              <a:rPr lang="en-US" i="1" dirty="0"/>
              <a:t>V</a:t>
            </a:r>
            <a:r>
              <a:rPr lang="en-US" baseline="30000" dirty="0"/>
              <a:t>(</a:t>
            </a:r>
            <a:r>
              <a:rPr lang="en-US" i="1" baseline="30000" dirty="0" err="1"/>
              <a:t>i</a:t>
            </a:r>
            <a:r>
              <a:rPr lang="en-US" baseline="30000" dirty="0"/>
              <a:t>)</a:t>
            </a:r>
            <a:r>
              <a:rPr lang="en-US" dirty="0"/>
              <a:t>, </a:t>
            </a:r>
            <a:r>
              <a:rPr lang="en-US" i="1" dirty="0"/>
              <a:t>B</a:t>
            </a:r>
            <a:r>
              <a:rPr lang="en-US" baseline="30000" dirty="0"/>
              <a:t>(</a:t>
            </a:r>
            <a:r>
              <a:rPr lang="en-US" i="1" baseline="30000" dirty="0" err="1"/>
              <a:t>i</a:t>
            </a:r>
            <a:r>
              <a:rPr lang="en-US" baseline="30000" dirty="0"/>
              <a:t>)</a:t>
            </a:r>
            <a:r>
              <a:rPr lang="en-US" dirty="0"/>
              <a:t>), 0</a:t>
            </a:r>
            <a:r>
              <a:rPr lang="zh-CN" altLang="en-US" dirty="0"/>
              <a:t>≤</a:t>
            </a:r>
            <a:r>
              <a:rPr lang="en-US" i="1" dirty="0" err="1"/>
              <a:t>i</a:t>
            </a:r>
            <a:r>
              <a:rPr lang="zh-CN" altLang="en-US" dirty="0"/>
              <a:t>≤</a:t>
            </a:r>
            <a:r>
              <a:rPr lang="en-US" i="1" dirty="0"/>
              <a:t>n</a:t>
            </a:r>
            <a:r>
              <a:rPr lang="en-US" dirty="0"/>
              <a:t>-1</a:t>
            </a:r>
            <a:r>
              <a:rPr lang="zh-CN" altLang="en-US" dirty="0"/>
              <a:t>的计算过程如下：</a:t>
            </a:r>
            <a:endParaRPr lang="zh-CN" altLang="en-US" dirty="0"/>
          </a:p>
          <a:p>
            <a:pPr marL="982980" lvl="1" indent="-525780">
              <a:buNone/>
            </a:pPr>
            <a:endParaRPr lang="en-US" altLang="zh-CN" dirty="0"/>
          </a:p>
          <a:p>
            <a:pPr lvl="1">
              <a:lnSpc>
                <a:spcPct val="100000"/>
              </a:lnSpc>
            </a:pPr>
            <a:endParaRPr lang="zh-CN" altLang="en-US" dirty="0"/>
          </a:p>
          <a:p>
            <a:pPr lvl="1"/>
            <a:endParaRPr lang="zh-CN" altLang="en-US" dirty="0"/>
          </a:p>
        </p:txBody>
      </p:sp>
      <p:sp>
        <p:nvSpPr>
          <p:cNvPr id="1699841"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CF</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0≤</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99692" y="1916832"/>
            <a:ext cx="5829035" cy="4628715"/>
          </a:xfrm>
          <a:prstGeom prst="rect">
            <a:avLst/>
          </a:prstGeom>
        </p:spPr>
      </p:pic>
      <p:sp>
        <p:nvSpPr>
          <p:cNvPr id="3" name="内容占位符 2"/>
          <p:cNvSpPr>
            <a:spLocks noGrp="1"/>
          </p:cNvSpPr>
          <p:nvPr>
            <p:ph idx="1"/>
          </p:nvPr>
        </p:nvSpPr>
        <p:spPr>
          <a:xfrm>
            <a:off x="457200" y="1270449"/>
            <a:ext cx="8471284" cy="4824000"/>
          </a:xfrm>
        </p:spPr>
        <p:txBody>
          <a:bodyPr/>
          <a:lstStyle/>
          <a:p>
            <a:pPr marL="0" indent="0">
              <a:spcAft>
                <a:spcPts val="1800"/>
              </a:spcAft>
              <a:buNone/>
            </a:pPr>
            <a:r>
              <a:rPr lang="en-US" altLang="zh-CN" dirty="0">
                <a:solidFill>
                  <a:srgbClr val="FF0000"/>
                </a:solidFill>
              </a:rPr>
              <a:t>2. </a:t>
            </a:r>
            <a:r>
              <a:rPr lang="zh-CN" altLang="en-US" dirty="0">
                <a:solidFill>
                  <a:srgbClr val="FF0000"/>
                </a:solidFill>
              </a:rPr>
              <a:t>算法步骤</a:t>
            </a:r>
            <a:r>
              <a:rPr lang="en-US" altLang="zh-CN" dirty="0">
                <a:solidFill>
                  <a:srgbClr val="FF0000"/>
                </a:solidFill>
              </a:rPr>
              <a:t>—</a:t>
            </a:r>
            <a:r>
              <a:rPr lang="zh-CN" altLang="en-US" dirty="0">
                <a:solidFill>
                  <a:srgbClr val="FF0000"/>
                </a:solidFill>
              </a:rPr>
              <a:t>迭代压缩</a:t>
            </a:r>
            <a:endParaRPr lang="en-US" altLang="zh-CN" dirty="0"/>
          </a:p>
          <a:p>
            <a:pPr lvl="1">
              <a:lnSpc>
                <a:spcPct val="100000"/>
              </a:lnSpc>
            </a:pPr>
            <a:endParaRPr lang="zh-CN" altLang="en-US" dirty="0"/>
          </a:p>
          <a:p>
            <a:pPr lvl="1"/>
            <a:endParaRPr lang="zh-CN" altLang="en-US" dirty="0"/>
          </a:p>
        </p:txBody>
      </p:sp>
      <p:sp>
        <p:nvSpPr>
          <p:cNvPr id="1699841"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CF</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0≤</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4384241" y="6039307"/>
            <a:ext cx="617201" cy="400110"/>
          </a:xfrm>
          <a:prstGeom prst="rect">
            <a:avLst/>
          </a:prstGeom>
          <a:solidFill>
            <a:srgbClr val="5A8800"/>
          </a:solidFill>
        </p:spPr>
        <p:txBody>
          <a:bodyPr wrap="square" rtlCol="0">
            <a:spAutoFit/>
          </a:bodyPr>
          <a:lstStyle/>
          <a:p>
            <a:r>
              <a:rPr kumimoji="0" lang="en-US" altLang="zh-CN" sz="2000" b="1" i="1"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SS</a:t>
            </a:r>
            <a:r>
              <a:rPr kumimoji="0" lang="en-US" altLang="zh-CN" sz="2000" b="1" i="0" u="none" strike="noStrike" kern="0" cap="none" spc="0" normalizeH="0" baseline="-25000" noProof="0" dirty="0">
                <a:ln>
                  <a:noFill/>
                </a:ln>
                <a:effectLst/>
                <a:uLnTx/>
                <a:uFillTx/>
                <a:ea typeface="黑体" panose="02010609060101010101" pitchFamily="49" charset="-122"/>
              </a:rPr>
              <a:t>1</a:t>
            </a:r>
            <a:endParaRPr lang="zh-CN" altLang="en-US" sz="2000" dirty="0"/>
          </a:p>
        </p:txBody>
      </p:sp>
      <p:sp>
        <p:nvSpPr>
          <p:cNvPr id="6" name="文本框 5"/>
          <p:cNvSpPr txBox="1"/>
          <p:nvPr/>
        </p:nvSpPr>
        <p:spPr>
          <a:xfrm>
            <a:off x="4247964" y="4905164"/>
            <a:ext cx="617201" cy="400110"/>
          </a:xfrm>
          <a:prstGeom prst="rect">
            <a:avLst/>
          </a:prstGeom>
          <a:solidFill>
            <a:srgbClr val="5A8800"/>
          </a:solidFill>
        </p:spPr>
        <p:txBody>
          <a:bodyPr wrap="square" rtlCol="0">
            <a:spAutoFit/>
          </a:bodyPr>
          <a:lstStyle/>
          <a:p>
            <a:r>
              <a:rPr kumimoji="0" lang="en-US" altLang="zh-CN" sz="2000" b="1" i="1"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SS</a:t>
            </a:r>
            <a:r>
              <a:rPr kumimoji="0" lang="en-US" altLang="zh-CN" sz="2000" b="1" i="0" u="none" strike="noStrike" kern="0" cap="none" spc="0" normalizeH="0" baseline="-25000" noProof="0" dirty="0">
                <a:ln>
                  <a:noFill/>
                </a:ln>
                <a:effectLst/>
                <a:uLnTx/>
                <a:uFillTx/>
                <a:ea typeface="黑体" panose="02010609060101010101" pitchFamily="49" charset="-122"/>
              </a:rPr>
              <a:t>2</a:t>
            </a:r>
            <a:endParaRPr lang="zh-CN" altLang="en-US" sz="2000" dirty="0"/>
          </a:p>
        </p:txBody>
      </p:sp>
      <p:sp>
        <p:nvSpPr>
          <p:cNvPr id="7" name="文本框 6"/>
          <p:cNvSpPr txBox="1"/>
          <p:nvPr/>
        </p:nvSpPr>
        <p:spPr>
          <a:xfrm>
            <a:off x="5688124" y="3482394"/>
            <a:ext cx="617201" cy="400110"/>
          </a:xfrm>
          <a:prstGeom prst="rect">
            <a:avLst/>
          </a:prstGeom>
          <a:solidFill>
            <a:srgbClr val="5A8800"/>
          </a:solidFill>
        </p:spPr>
        <p:txBody>
          <a:bodyPr wrap="square" rtlCol="0">
            <a:spAutoFit/>
          </a:bodyPr>
          <a:lstStyle/>
          <a:p>
            <a:r>
              <a:rPr kumimoji="0" lang="en-US" altLang="zh-CN" sz="2000" b="1" i="1"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TT</a:t>
            </a:r>
            <a:r>
              <a:rPr kumimoji="0" lang="en-US" altLang="zh-CN" sz="2000" b="1" i="0" u="none" strike="noStrike" kern="0" cap="none" spc="0" normalizeH="0" baseline="-25000" noProof="0" dirty="0">
                <a:ln>
                  <a:noFill/>
                </a:ln>
                <a:effectLst/>
                <a:uLnTx/>
                <a:uFillTx/>
                <a:ea typeface="黑体" panose="02010609060101010101" pitchFamily="49" charset="-122"/>
              </a:rPr>
              <a:t>1</a:t>
            </a:r>
            <a:endParaRPr lang="zh-CN" altLang="en-US" sz="2000" dirty="0"/>
          </a:p>
        </p:txBody>
      </p:sp>
      <p:sp>
        <p:nvSpPr>
          <p:cNvPr id="9" name="文本框 8"/>
          <p:cNvSpPr txBox="1"/>
          <p:nvPr/>
        </p:nvSpPr>
        <p:spPr>
          <a:xfrm>
            <a:off x="5073318" y="5586885"/>
            <a:ext cx="617201" cy="400110"/>
          </a:xfrm>
          <a:prstGeom prst="rect">
            <a:avLst/>
          </a:prstGeom>
          <a:solidFill>
            <a:srgbClr val="5A8800"/>
          </a:solidFill>
        </p:spPr>
        <p:txBody>
          <a:bodyPr wrap="square" rtlCol="0">
            <a:spAutoFit/>
          </a:bodyPr>
          <a:lstStyle/>
          <a:p>
            <a:r>
              <a:rPr kumimoji="0" lang="en-US" altLang="zh-CN" sz="2000" b="1" i="1"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TT</a:t>
            </a:r>
            <a:r>
              <a:rPr kumimoji="0" lang="en-US" altLang="zh-CN" sz="2000" b="1" i="0" u="none" strike="noStrike" kern="0" cap="none" spc="0" normalizeH="0" baseline="-25000" noProof="0" dirty="0">
                <a:ln>
                  <a:noFill/>
                </a:ln>
                <a:effectLst/>
                <a:uLnTx/>
                <a:uFillTx/>
                <a:ea typeface="黑体" panose="02010609060101010101" pitchFamily="49" charset="-122"/>
              </a:rPr>
              <a:t>2</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None/>
            </a:pPr>
            <a:r>
              <a:rPr lang="en-US" altLang="zh-CN" dirty="0">
                <a:solidFill>
                  <a:srgbClr val="FF0000"/>
                </a:solidFill>
              </a:rPr>
              <a:t>1. </a:t>
            </a:r>
            <a:r>
              <a:rPr lang="zh-CN" altLang="en-US" dirty="0">
                <a:solidFill>
                  <a:srgbClr val="FF0000"/>
                </a:solidFill>
              </a:rPr>
              <a:t>哈希函数概念</a:t>
            </a:r>
            <a:endParaRPr lang="en-US" altLang="zh-CN" dirty="0">
              <a:solidFill>
                <a:srgbClr val="FF0000"/>
              </a:solidFill>
            </a:endParaRPr>
          </a:p>
          <a:p>
            <a:pPr marL="1440180">
              <a:buNone/>
            </a:pPr>
            <a:endParaRPr lang="en-US" altLang="zh-CN" dirty="0"/>
          </a:p>
        </p:txBody>
      </p:sp>
      <p:sp>
        <p:nvSpPr>
          <p:cNvPr id="4" name="TextBox 3"/>
          <p:cNvSpPr txBox="1"/>
          <p:nvPr/>
        </p:nvSpPr>
        <p:spPr>
          <a:xfrm>
            <a:off x="847674" y="2078849"/>
            <a:ext cx="7839126" cy="2246769"/>
          </a:xfrm>
          <a:prstGeom prst="rect">
            <a:avLst/>
          </a:prstGeom>
          <a:noFill/>
        </p:spPr>
        <p:txBody>
          <a:bodyPr wrap="square" rtlCol="0">
            <a:spAutoFit/>
          </a:bodyPr>
          <a:lstStyle/>
          <a:p>
            <a:r>
              <a:rPr lang="zh-CN" altLang="en-US" u="none" dirty="0">
                <a:solidFill>
                  <a:schemeClr val="accent4">
                    <a:lumMod val="10000"/>
                  </a:schemeClr>
                </a:solidFill>
                <a:latin typeface="黑体" panose="02010609060101010101" pitchFamily="49" charset="-122"/>
                <a:ea typeface="黑体" panose="02010609060101010101" pitchFamily="49" charset="-122"/>
              </a:rPr>
              <a:t>    该函数将一个任意长的比特串映射到一个固定长的比特串。</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r>
              <a:rPr lang="en-US" altLang="zh-CN" u="none" dirty="0">
                <a:solidFill>
                  <a:schemeClr val="accent4">
                    <a:lumMod val="10000"/>
                  </a:schemeClr>
                </a:solidFill>
                <a:latin typeface="黑体" panose="02010609060101010101" pitchFamily="49" charset="-122"/>
                <a:ea typeface="黑体" panose="02010609060101010101" pitchFamily="49" charset="-122"/>
              </a:rPr>
              <a:t>    </a:t>
            </a:r>
            <a:r>
              <a:rPr lang="zh-CN" altLang="en-US" u="none" dirty="0">
                <a:solidFill>
                  <a:schemeClr val="accent4">
                    <a:lumMod val="10000"/>
                  </a:schemeClr>
                </a:solidFill>
                <a:latin typeface="黑体" panose="02010609060101010101" pitchFamily="49" charset="-122"/>
                <a:ea typeface="黑体" panose="02010609060101010101" pitchFamily="49" charset="-122"/>
              </a:rPr>
              <a:t>哈希函数又称散列函数、杂凑</a:t>
            </a:r>
            <a:r>
              <a:rPr lang="en-US" altLang="zh-CN"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ea typeface="黑体" panose="02010609060101010101" pitchFamily="49" charset="-122"/>
              </a:rPr>
              <a:t>Hash</a:t>
            </a:r>
            <a:r>
              <a:rPr lang="en-US" altLang="zh-CN" u="none" dirty="0">
                <a:solidFill>
                  <a:schemeClr val="accent4">
                    <a:lumMod val="10000"/>
                  </a:schemeClr>
                </a:solidFill>
                <a:latin typeface="黑体" panose="02010609060101010101" pitchFamily="49" charset="-122"/>
                <a:ea typeface="黑体" panose="02010609060101010101" pitchFamily="49" charset="-122"/>
              </a:rPr>
              <a:t>)</a:t>
            </a:r>
            <a:r>
              <a:rPr lang="zh-CN" altLang="en-US" u="none" dirty="0">
                <a:solidFill>
                  <a:schemeClr val="accent4">
                    <a:lumMod val="10000"/>
                  </a:schemeClr>
                </a:solidFill>
                <a:latin typeface="黑体" panose="02010609060101010101" pitchFamily="49" charset="-122"/>
                <a:ea typeface="黑体" panose="02010609060101010101" pitchFamily="49" charset="-122"/>
              </a:rPr>
              <a:t>函数，它的函数值也称哈希值、散列值、杂凑值、消息摘要。</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wipe(left)">
                                      <p:cBhvr>
                                        <p:cTn id="1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Aft>
                <a:spcPts val="1200"/>
              </a:spcAft>
              <a:buNone/>
            </a:pPr>
            <a:r>
              <a:rPr lang="en-US" altLang="zh-CN" dirty="0">
                <a:solidFill>
                  <a:srgbClr val="FF0000"/>
                </a:solidFill>
              </a:rPr>
              <a:t>1. </a:t>
            </a:r>
            <a:r>
              <a:rPr lang="zh-CN" altLang="en-US" dirty="0">
                <a:solidFill>
                  <a:srgbClr val="FF0000"/>
                </a:solidFill>
              </a:rPr>
              <a:t>算法设计原则</a:t>
            </a:r>
            <a:endParaRPr lang="en-US" altLang="zh-CN" dirty="0">
              <a:solidFill>
                <a:srgbClr val="FF0000"/>
              </a:solidFill>
            </a:endParaRPr>
          </a:p>
          <a:p>
            <a:pPr lvl="1">
              <a:buClr>
                <a:srgbClr val="FF0000"/>
              </a:buClr>
              <a:buFont typeface="Wingdings" panose="05000000000000000000" pitchFamily="2" charset="2"/>
              <a:buChar char="u"/>
            </a:pPr>
            <a:r>
              <a:rPr lang="zh-CN" altLang="en-US" dirty="0"/>
              <a:t>能够有效抵抗比特追踪法及其他分析方法</a:t>
            </a:r>
            <a:endParaRPr lang="en-US" altLang="zh-CN" dirty="0"/>
          </a:p>
          <a:p>
            <a:pPr lvl="1">
              <a:buClr>
                <a:srgbClr val="FF0000"/>
              </a:buClr>
              <a:buFont typeface="Wingdings" panose="05000000000000000000" pitchFamily="2" charset="2"/>
              <a:buChar char="u"/>
            </a:pPr>
            <a:r>
              <a:rPr lang="zh-CN" altLang="en-US" dirty="0"/>
              <a:t>软硬件实现需求合理</a:t>
            </a:r>
            <a:endParaRPr lang="en-US" altLang="zh-CN" dirty="0"/>
          </a:p>
          <a:p>
            <a:pPr lvl="1">
              <a:buClr>
                <a:srgbClr val="FF0000"/>
              </a:buClr>
              <a:buFont typeface="Wingdings" panose="05000000000000000000" pitchFamily="2" charset="2"/>
              <a:buChar char="u"/>
            </a:pPr>
            <a:r>
              <a:rPr lang="zh-CN" altLang="en-US" dirty="0"/>
              <a:t>综合性能指标与</a:t>
            </a:r>
            <a:r>
              <a:rPr lang="en-US" altLang="zh-CN" dirty="0"/>
              <a:t>SHA-256</a:t>
            </a:r>
            <a:r>
              <a:rPr lang="zh-CN" altLang="en-US" dirty="0"/>
              <a:t>同等条件下相当</a:t>
            </a:r>
            <a:endParaRPr lang="en-US" altLang="zh-CN" dirty="0"/>
          </a:p>
          <a:p>
            <a:pPr marL="0" indent="0">
              <a:spcAft>
                <a:spcPts val="1200"/>
              </a:spcAft>
              <a:buNone/>
            </a:pPr>
            <a:r>
              <a:rPr lang="en-US" altLang="zh-CN" dirty="0">
                <a:solidFill>
                  <a:srgbClr val="FF0000"/>
                </a:solidFill>
              </a:rPr>
              <a:t>2. </a:t>
            </a:r>
            <a:r>
              <a:rPr lang="zh-CN" altLang="en-US" dirty="0">
                <a:solidFill>
                  <a:srgbClr val="FF0000"/>
                </a:solidFill>
              </a:rPr>
              <a:t>算法特点</a:t>
            </a:r>
            <a:endParaRPr lang="en-US" altLang="zh-CN" dirty="0">
              <a:solidFill>
                <a:srgbClr val="FF0000"/>
              </a:solidFill>
            </a:endParaRPr>
          </a:p>
          <a:p>
            <a:pPr lvl="1">
              <a:buClr>
                <a:srgbClr val="FF0000"/>
              </a:buClr>
              <a:buFont typeface="Wingdings" panose="05000000000000000000" pitchFamily="2" charset="2"/>
              <a:buChar char="u"/>
            </a:pPr>
            <a:r>
              <a:rPr lang="en-US" altLang="zh-CN" dirty="0"/>
              <a:t>16</a:t>
            </a:r>
            <a:r>
              <a:rPr lang="zh-CN" altLang="en-US" dirty="0"/>
              <a:t>步全异或操作</a:t>
            </a:r>
            <a:endParaRPr lang="en-US" altLang="zh-CN" dirty="0"/>
          </a:p>
          <a:p>
            <a:pPr lvl="1">
              <a:buClr>
                <a:srgbClr val="FF0000"/>
              </a:buClr>
              <a:buFont typeface="Wingdings" panose="05000000000000000000" pitchFamily="2" charset="2"/>
              <a:buChar char="u"/>
            </a:pPr>
            <a:r>
              <a:rPr lang="zh-CN" altLang="en-US" dirty="0"/>
              <a:t>消息双字介入</a:t>
            </a:r>
            <a:endParaRPr lang="en-US" altLang="zh-CN" dirty="0"/>
          </a:p>
          <a:p>
            <a:pPr lvl="1">
              <a:buClr>
                <a:srgbClr val="FF0000"/>
              </a:buClr>
              <a:buFont typeface="Wingdings" panose="05000000000000000000" pitchFamily="2" charset="2"/>
              <a:buChar char="u"/>
            </a:pPr>
            <a:r>
              <a:rPr lang="zh-CN" altLang="en-US" dirty="0"/>
              <a:t>增加快速雪崩效应的</a:t>
            </a:r>
            <a:r>
              <a:rPr lang="en-US" altLang="zh-CN" dirty="0"/>
              <a:t>P</a:t>
            </a:r>
            <a:r>
              <a:rPr lang="zh-CN" altLang="en-US" dirty="0"/>
              <a:t>置换</a:t>
            </a:r>
            <a:endParaRPr lang="en-US" altLang="zh-CN" dirty="0"/>
          </a:p>
          <a:p>
            <a:pPr marL="982980" lvl="1" indent="-525780">
              <a:buNone/>
            </a:pPr>
            <a:endParaRPr lang="en-US" altLang="zh-CN" dirty="0"/>
          </a:p>
          <a:p>
            <a:pPr lvl="1">
              <a:lnSpc>
                <a:spcPct val="100000"/>
              </a:lnSpc>
            </a:pPr>
            <a:endParaRPr lang="zh-CN" altLang="en-US" dirty="0"/>
          </a:p>
          <a:p>
            <a:pPr lvl="1"/>
            <a:endParaRPr lang="zh-CN" altLang="en-US" dirty="0"/>
          </a:p>
        </p:txBody>
      </p:sp>
      <p:sp>
        <p:nvSpPr>
          <p:cNvPr id="1699841"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CF</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0≤</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lgn="ctr">
              <a:buNone/>
            </a:pPr>
            <a:r>
              <a:rPr lang="en-US" altLang="zh-CN" sz="2400" dirty="0"/>
              <a:t>SM3</a:t>
            </a:r>
            <a:r>
              <a:rPr lang="zh-CN" altLang="en-US" sz="2400" dirty="0"/>
              <a:t>和</a:t>
            </a:r>
            <a:r>
              <a:rPr lang="en-US" altLang="zh-CN" sz="2400" dirty="0"/>
              <a:t>MD5</a:t>
            </a:r>
            <a:r>
              <a:rPr lang="zh-CN" altLang="en-US" sz="2400" dirty="0"/>
              <a:t>的比较</a:t>
            </a:r>
            <a:endParaRPr lang="zh-CN" altLang="en-US" sz="2400" dirty="0"/>
          </a:p>
        </p:txBody>
      </p:sp>
      <p:graphicFrame>
        <p:nvGraphicFramePr>
          <p:cNvPr id="6" name="表格 5"/>
          <p:cNvGraphicFramePr>
            <a:graphicFrameLocks noGrp="1"/>
          </p:cNvGraphicFramePr>
          <p:nvPr/>
        </p:nvGraphicFramePr>
        <p:xfrm>
          <a:off x="431540" y="1844825"/>
          <a:ext cx="8226354" cy="4428491"/>
        </p:xfrm>
        <a:graphic>
          <a:graphicData uri="http://schemas.openxmlformats.org/drawingml/2006/table">
            <a:tbl>
              <a:tblPr firstRow="1" bandRow="1">
                <a:tableStyleId>{5C22544A-7EE6-4342-B048-85BDC9FD1C3A}</a:tableStyleId>
              </a:tblPr>
              <a:tblGrid>
                <a:gridCol w="2742118"/>
                <a:gridCol w="2742118"/>
                <a:gridCol w="2742118"/>
              </a:tblGrid>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类型</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SM3</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MD5</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算法结构</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迭代型</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迭代型</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输入值</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512bit</a:t>
                      </a:r>
                      <a:r>
                        <a:rPr lang="zh-CN" altLang="en-US" baseline="0" dirty="0">
                          <a:latin typeface="Times New Roman" panose="02020603050405020304" pitchFamily="18" charset="0"/>
                          <a:ea typeface="黑体" panose="02010609060101010101" pitchFamily="49" charset="-122"/>
                          <a:cs typeface="Times New Roman" panose="02020603050405020304" pitchFamily="18" charset="0"/>
                        </a:rPr>
                        <a:t>的整数倍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512bit</a:t>
                      </a:r>
                      <a:r>
                        <a:rPr lang="zh-CN" altLang="en-US" baseline="0" dirty="0">
                          <a:latin typeface="Times New Roman" panose="02020603050405020304" pitchFamily="18" charset="0"/>
                          <a:ea typeface="黑体" panose="02010609060101010101" pitchFamily="49" charset="-122"/>
                          <a:cs typeface="Times New Roman" panose="02020603050405020304" pitchFamily="18" charset="0"/>
                        </a:rPr>
                        <a:t>的整数倍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输出值</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256bit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128bit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消息存储方式</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大端方式</a:t>
                      </a:r>
                      <a:endPar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小端方式</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989345">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压缩函数</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每轮处理</a:t>
                      </a:r>
                      <a:r>
                        <a:rPr lang="en-US" altLang="zh-CN"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个消息字</a:t>
                      </a:r>
                      <a:endPar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每轮处理</a:t>
                      </a:r>
                      <a:r>
                        <a:rPr lang="en-US" altLang="zh-CN"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个消息字</a:t>
                      </a:r>
                      <a:endPar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r h="573191">
                <a:tc>
                  <a: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算法安全性</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较强</a:t>
                      </a:r>
                      <a:endParaRPr lang="zh-CN" altLang="en-US" sz="18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较弱</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tc>
              </a:tr>
            </a:tbl>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1741" y="2672916"/>
            <a:ext cx="464451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（一）消息认证码</a:t>
            </a:r>
            <a:endParaRPr lang="zh-CN" altLang="en-US" u="none" kern="0" dirty="0">
              <a:ea typeface="黑体" panose="02010609060101010101" pitchFamily="49" charset="-122"/>
            </a:endParaRPr>
          </a:p>
        </p:txBody>
      </p:sp>
      <p:sp>
        <p:nvSpPr>
          <p:cNvPr id="5" name="文本框 4"/>
          <p:cNvSpPr txBox="1"/>
          <p:nvPr/>
        </p:nvSpPr>
        <p:spPr>
          <a:xfrm>
            <a:off x="2231740" y="3581674"/>
            <a:ext cx="4644515"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u="none" kern="0" dirty="0">
                <a:ea typeface="黑体" panose="02010609060101010101" pitchFamily="49" charset="-122"/>
              </a:rPr>
              <a:t>（二）</a:t>
            </a:r>
            <a:r>
              <a:rPr lang="en-US" altLang="zh-CN" u="none" kern="0" dirty="0">
                <a:ea typeface="黑体" panose="02010609060101010101" pitchFamily="49" charset="-122"/>
              </a:rPr>
              <a:t>HMAC</a:t>
            </a:r>
            <a:r>
              <a:rPr lang="zh-CN" altLang="en-US" u="none" kern="0" dirty="0">
                <a:ea typeface="黑体" panose="02010609060101010101" pitchFamily="49" charset="-122"/>
              </a:rPr>
              <a:t>算法</a:t>
            </a:r>
            <a:endParaRPr lang="zh-CN" altLang="en-US" u="none" kern="0" dirty="0">
              <a:ea typeface="黑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4524" y="1340768"/>
            <a:ext cx="8861490" cy="4824000"/>
          </a:xfrm>
        </p:spPr>
        <p:txBody>
          <a:bodyPr/>
          <a:lstStyle/>
          <a:p>
            <a:pPr lvl="1">
              <a:buClr>
                <a:srgbClr val="FF0000"/>
              </a:buClr>
              <a:buFont typeface="Wingdings" panose="05000000000000000000" pitchFamily="2" charset="2"/>
              <a:buChar char="u"/>
            </a:pPr>
            <a:r>
              <a:rPr lang="zh-CN" altLang="en-US" dirty="0">
                <a:solidFill>
                  <a:srgbClr val="DADADA">
                    <a:lumMod val="10000"/>
                  </a:srgbClr>
                </a:solidFill>
              </a:rPr>
              <a:t>消息认证码</a:t>
            </a:r>
            <a:r>
              <a:rPr lang="en-US" altLang="zh-CN" dirty="0">
                <a:solidFill>
                  <a:srgbClr val="DADADA">
                    <a:lumMod val="10000"/>
                  </a:srgbClr>
                </a:solidFill>
              </a:rPr>
              <a:t>(Message Authentication Code, MAC)</a:t>
            </a:r>
            <a:endParaRPr lang="en-US" altLang="zh-CN" dirty="0">
              <a:solidFill>
                <a:srgbClr val="DADADA">
                  <a:lumMod val="10000"/>
                </a:srgbClr>
              </a:solidFill>
            </a:endParaRPr>
          </a:p>
          <a:p>
            <a:pPr marL="0" lvl="1" indent="0">
              <a:buClr>
                <a:srgbClr val="FF0000"/>
              </a:buClr>
              <a:buNone/>
            </a:pPr>
            <a:r>
              <a:rPr lang="zh-CN" altLang="en-US" dirty="0">
                <a:solidFill>
                  <a:srgbClr val="DADADA">
                    <a:lumMod val="10000"/>
                  </a:srgbClr>
                </a:solidFill>
              </a:rPr>
              <a:t>         是用于提供</a:t>
            </a:r>
            <a:r>
              <a:rPr lang="zh-CN" altLang="en-US" dirty="0">
                <a:solidFill>
                  <a:srgbClr val="FF0000"/>
                </a:solidFill>
              </a:rPr>
              <a:t>数据真实性和完整性</a:t>
            </a:r>
            <a:r>
              <a:rPr lang="zh-CN" altLang="en-US" dirty="0">
                <a:solidFill>
                  <a:srgbClr val="DADADA">
                    <a:lumMod val="10000"/>
                  </a:srgbClr>
                </a:solidFill>
              </a:rPr>
              <a:t>的密码校验值。</a:t>
            </a:r>
            <a:endParaRPr lang="en-US" altLang="zh-CN" dirty="0">
              <a:solidFill>
                <a:srgbClr val="DADADA">
                  <a:lumMod val="10000"/>
                </a:srgbClr>
              </a:solidFill>
            </a:endParaRPr>
          </a:p>
          <a:p>
            <a:pPr lvl="1">
              <a:buClr>
                <a:srgbClr val="FF0000"/>
              </a:buClr>
              <a:buFont typeface="Wingdings" panose="05000000000000000000" pitchFamily="2" charset="2"/>
              <a:buChar char="u"/>
            </a:pPr>
            <a:r>
              <a:rPr lang="en-US" altLang="zh-CN" dirty="0">
                <a:solidFill>
                  <a:srgbClr val="DADADA">
                    <a:lumMod val="10000"/>
                  </a:srgbClr>
                </a:solidFill>
              </a:rPr>
              <a:t>MAC</a:t>
            </a:r>
            <a:r>
              <a:rPr lang="zh-CN" altLang="en-US" dirty="0">
                <a:solidFill>
                  <a:srgbClr val="DADADA">
                    <a:lumMod val="10000"/>
                  </a:srgbClr>
                </a:solidFill>
              </a:rPr>
              <a:t>码是使用一个特定的密钥将消息通过一种认证算法处理所得的定长输出。一个</a:t>
            </a:r>
            <a:r>
              <a:rPr lang="en-US" altLang="zh-CN" dirty="0">
                <a:solidFill>
                  <a:srgbClr val="DADADA">
                    <a:lumMod val="10000"/>
                  </a:srgbClr>
                </a:solidFill>
              </a:rPr>
              <a:t>MAC</a:t>
            </a:r>
            <a:r>
              <a:rPr lang="zh-CN" altLang="en-US" dirty="0">
                <a:solidFill>
                  <a:srgbClr val="DADADA">
                    <a:lumMod val="10000"/>
                  </a:srgbClr>
                </a:solidFill>
              </a:rPr>
              <a:t>算法是由一个秘密密钥</a:t>
            </a:r>
            <a:r>
              <a:rPr lang="en-US" altLang="zh-CN" i="1" dirty="0">
                <a:solidFill>
                  <a:srgbClr val="DADADA">
                    <a:lumMod val="10000"/>
                  </a:srgbClr>
                </a:solidFill>
              </a:rPr>
              <a:t>K</a:t>
            </a:r>
            <a:r>
              <a:rPr lang="zh-CN" altLang="en-US" dirty="0">
                <a:solidFill>
                  <a:srgbClr val="DADADA">
                    <a:lumMod val="10000"/>
                  </a:srgbClr>
                </a:solidFill>
              </a:rPr>
              <a:t>和参数化的一簇函数</a:t>
            </a:r>
            <a:r>
              <a:rPr lang="en-US" altLang="zh-CN" dirty="0">
                <a:solidFill>
                  <a:srgbClr val="DADADA">
                    <a:lumMod val="10000"/>
                  </a:srgbClr>
                </a:solidFill>
              </a:rPr>
              <a:t>C</a:t>
            </a:r>
            <a:r>
              <a:rPr lang="en-US" altLang="zh-CN" i="1" baseline="-25000" dirty="0">
                <a:solidFill>
                  <a:srgbClr val="DADADA">
                    <a:lumMod val="10000"/>
                  </a:srgbClr>
                </a:solidFill>
              </a:rPr>
              <a:t>K</a:t>
            </a:r>
            <a:r>
              <a:rPr lang="zh-CN" altLang="en-US" dirty="0">
                <a:solidFill>
                  <a:srgbClr val="DADADA">
                    <a:lumMod val="10000"/>
                  </a:srgbClr>
                </a:solidFill>
              </a:rPr>
              <a:t>构成。</a:t>
            </a:r>
            <a:r>
              <a:rPr lang="en-US" altLang="zh-CN" i="1" dirty="0">
                <a:solidFill>
                  <a:srgbClr val="DADADA">
                    <a:lumMod val="10000"/>
                  </a:srgbClr>
                </a:solidFill>
              </a:rPr>
              <a:t> </a:t>
            </a:r>
            <a:r>
              <a:rPr lang="en-US" altLang="zh-CN" dirty="0">
                <a:solidFill>
                  <a:srgbClr val="DADADA">
                    <a:lumMod val="10000"/>
                  </a:srgbClr>
                </a:solidFill>
              </a:rPr>
              <a:t>C</a:t>
            </a:r>
            <a:r>
              <a:rPr lang="en-US" altLang="zh-CN" i="1" baseline="-25000" dirty="0">
                <a:solidFill>
                  <a:srgbClr val="DADADA">
                    <a:lumMod val="10000"/>
                  </a:srgbClr>
                </a:solidFill>
              </a:rPr>
              <a:t>K</a:t>
            </a:r>
            <a:r>
              <a:rPr lang="zh-CN" altLang="en-US" dirty="0">
                <a:solidFill>
                  <a:srgbClr val="DADADA">
                    <a:lumMod val="10000"/>
                  </a:srgbClr>
                </a:solidFill>
              </a:rPr>
              <a:t>满足</a:t>
            </a:r>
            <a:endParaRPr lang="en-US" altLang="zh-CN" dirty="0">
              <a:solidFill>
                <a:srgbClr val="DADADA">
                  <a:lumMod val="10000"/>
                </a:srgbClr>
              </a:solidFill>
            </a:endParaRPr>
          </a:p>
          <a:p>
            <a:pPr marL="0" lvl="1">
              <a:buNone/>
            </a:pPr>
            <a:endParaRPr lang="en-US" altLang="zh-CN" dirty="0">
              <a:solidFill>
                <a:srgbClr val="DADADA">
                  <a:lumMod val="10000"/>
                </a:srgbClr>
              </a:solidFill>
            </a:endParaRPr>
          </a:p>
          <a:p>
            <a:pPr marL="342900" lvl="1" indent="-342900">
              <a:buClr>
                <a:schemeClr val="hlink"/>
              </a:buClr>
              <a:buSzPct val="90000"/>
              <a:buBlip>
                <a:blip r:embed="rId1"/>
              </a:buBlip>
            </a:pPr>
            <a:endParaRPr lang="en-US" altLang="zh-CN" dirty="0"/>
          </a:p>
        </p:txBody>
      </p:sp>
      <p:sp>
        <p:nvSpPr>
          <p:cNvPr id="3" name="文本框 2"/>
          <p:cNvSpPr txBox="1"/>
          <p:nvPr/>
        </p:nvSpPr>
        <p:spPr>
          <a:xfrm>
            <a:off x="864254" y="4797152"/>
            <a:ext cx="2160240" cy="523220"/>
          </a:xfrm>
          <a:prstGeom prst="rect">
            <a:avLst/>
          </a:prstGeom>
          <a:solidFill>
            <a:srgbClr val="5079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易计算</a:t>
            </a:r>
            <a:endParaRPr lang="zh-CN" altLang="en-US" u="none" baseline="-25000" dirty="0">
              <a:ea typeface="黑体" panose="02010609060101010101" pitchFamily="49" charset="-122"/>
            </a:endParaRPr>
          </a:p>
        </p:txBody>
      </p:sp>
      <p:sp>
        <p:nvSpPr>
          <p:cNvPr id="4" name="文本框 3"/>
          <p:cNvSpPr txBox="1"/>
          <p:nvPr/>
        </p:nvSpPr>
        <p:spPr>
          <a:xfrm>
            <a:off x="3510215" y="4797152"/>
            <a:ext cx="2160240" cy="523220"/>
          </a:xfrm>
          <a:prstGeom prst="rect">
            <a:avLst/>
          </a:prstGeom>
          <a:solidFill>
            <a:srgbClr val="5079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压缩性</a:t>
            </a:r>
            <a:endParaRPr lang="zh-CN" altLang="en-US" u="none" baseline="-25000" dirty="0">
              <a:ea typeface="黑体" panose="02010609060101010101" pitchFamily="49" charset="-122"/>
            </a:endParaRPr>
          </a:p>
        </p:txBody>
      </p:sp>
      <p:sp>
        <p:nvSpPr>
          <p:cNvPr id="5" name="文本框 4"/>
          <p:cNvSpPr txBox="1"/>
          <p:nvPr/>
        </p:nvSpPr>
        <p:spPr>
          <a:xfrm>
            <a:off x="6156176" y="4797152"/>
            <a:ext cx="2160240" cy="523220"/>
          </a:xfrm>
          <a:prstGeom prst="rect">
            <a:avLst/>
          </a:prstGeom>
          <a:solidFill>
            <a:srgbClr val="5079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强抗碰撞性</a:t>
            </a:r>
            <a:endParaRPr lang="zh-CN" altLang="en-US" u="none" baseline="-25000" dirty="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1. </a:t>
            </a:r>
            <a:r>
              <a:rPr lang="zh-CN" altLang="en-US" sz="3200" dirty="0">
                <a:solidFill>
                  <a:srgbClr val="FF0000"/>
                </a:solidFill>
              </a:rPr>
              <a:t>消息认证码的构造</a:t>
            </a:r>
            <a:endParaRPr lang="zh-CN" altLang="en-US" sz="3200" dirty="0">
              <a:solidFill>
                <a:srgbClr val="FF0000"/>
              </a:solidFill>
            </a:endParaRPr>
          </a:p>
          <a:p>
            <a:pPr lvl="1">
              <a:buClr>
                <a:srgbClr val="FF0000"/>
              </a:buClr>
              <a:buFont typeface="Wingdings" panose="05000000000000000000" pitchFamily="2" charset="2"/>
              <a:buChar char="u"/>
            </a:pPr>
            <a:r>
              <a:rPr lang="zh-CN" altLang="en-US" dirty="0">
                <a:solidFill>
                  <a:srgbClr val="DADADA">
                    <a:lumMod val="10000"/>
                  </a:srgbClr>
                </a:solidFill>
              </a:rPr>
              <a:t>基于分组密码</a:t>
            </a:r>
            <a:r>
              <a:rPr lang="en-US" altLang="zh-CN" dirty="0">
                <a:solidFill>
                  <a:srgbClr val="DADADA">
                    <a:lumMod val="10000"/>
                  </a:srgbClr>
                </a:solidFill>
              </a:rPr>
              <a:t>CBC</a:t>
            </a:r>
            <a:r>
              <a:rPr lang="zh-CN" altLang="en-US" dirty="0">
                <a:solidFill>
                  <a:srgbClr val="DADADA">
                    <a:lumMod val="10000"/>
                  </a:srgbClr>
                </a:solidFill>
              </a:rPr>
              <a:t>模式的构造方法，称为  </a:t>
            </a:r>
            <a:endParaRPr lang="en-US" altLang="zh-CN" dirty="0">
              <a:solidFill>
                <a:srgbClr val="DADADA">
                  <a:lumMod val="10000"/>
                </a:srgbClr>
              </a:solidFill>
            </a:endParaRPr>
          </a:p>
          <a:p>
            <a:pPr marL="450215" lvl="1" indent="0">
              <a:buClr>
                <a:srgbClr val="FF0000"/>
              </a:buClr>
              <a:buNone/>
            </a:pPr>
            <a:r>
              <a:rPr lang="en-US" altLang="zh-CN" dirty="0">
                <a:solidFill>
                  <a:srgbClr val="DADADA">
                    <a:lumMod val="10000"/>
                  </a:srgbClr>
                </a:solidFill>
              </a:rPr>
              <a:t>    CBC-MAC</a:t>
            </a:r>
            <a:r>
              <a:rPr lang="zh-CN" altLang="en-US" dirty="0">
                <a:solidFill>
                  <a:srgbClr val="DADADA">
                    <a:lumMod val="10000"/>
                  </a:srgbClr>
                </a:solidFill>
              </a:rPr>
              <a:t>。（</a:t>
            </a:r>
            <a:r>
              <a:rPr lang="zh-CN" altLang="en-US" dirty="0">
                <a:solidFill>
                  <a:srgbClr val="FF0000"/>
                </a:solidFill>
              </a:rPr>
              <a:t>只能用于定长消息</a:t>
            </a:r>
            <a:r>
              <a:rPr lang="zh-CN" altLang="en-US" dirty="0">
                <a:solidFill>
                  <a:srgbClr val="DADADA">
                    <a:lumMod val="10000"/>
                  </a:srgbClr>
                </a:solidFill>
              </a:rPr>
              <a:t>）</a:t>
            </a:r>
            <a:endParaRPr lang="en-US" altLang="zh-CN" dirty="0">
              <a:solidFill>
                <a:srgbClr val="DADADA">
                  <a:lumMod val="10000"/>
                </a:srgbClr>
              </a:solidFill>
            </a:endParaRPr>
          </a:p>
          <a:p>
            <a:pPr marL="342900" lvl="1" indent="-342900">
              <a:buClr>
                <a:schemeClr val="hlink"/>
              </a:buClr>
              <a:buSzPct val="90000"/>
              <a:buBlip>
                <a:blip r:embed="rId1"/>
              </a:buBlip>
            </a:pPr>
            <a:endParaRPr lang="en-US" altLang="zh-CN" dirty="0"/>
          </a:p>
        </p:txBody>
      </p:sp>
      <p:graphicFrame>
        <p:nvGraphicFramePr>
          <p:cNvPr id="6" name="Object 10"/>
          <p:cNvGraphicFramePr>
            <a:graphicFrameLocks noChangeAspect="1"/>
          </p:cNvGraphicFramePr>
          <p:nvPr/>
        </p:nvGraphicFramePr>
        <p:xfrm>
          <a:off x="0" y="3305324"/>
          <a:ext cx="9144000" cy="3148012"/>
        </p:xfrm>
        <a:graphic>
          <a:graphicData uri="http://schemas.openxmlformats.org/presentationml/2006/ole">
            <mc:AlternateContent xmlns:mc="http://schemas.openxmlformats.org/markup-compatibility/2006">
              <mc:Choice xmlns:v="urn:schemas-microsoft-com:vml" Requires="v">
                <p:oleObj spid="_x0000_s12290" name="Visio" r:id="rId2" imgW="3477260" imgH="1197610" progId="Visio.Drawing.11">
                  <p:embed/>
                </p:oleObj>
              </mc:Choice>
              <mc:Fallback>
                <p:oleObj name="Visio" r:id="rId2" imgW="3477260" imgH="1197610" progId="Visio.Drawing.11">
                  <p:embed/>
                  <p:pic>
                    <p:nvPicPr>
                      <p:cNvPr id="0" name="Object 10"/>
                      <p:cNvPicPr>
                        <a:picLocks noChangeAspect="1" noChangeArrowheads="1"/>
                      </p:cNvPicPr>
                      <p:nvPr/>
                    </p:nvPicPr>
                    <p:blipFill>
                      <a:blip r:embed="rId3"/>
                      <a:srcRect/>
                      <a:stretch>
                        <a:fillRect/>
                      </a:stretch>
                    </p:blipFill>
                    <p:spPr bwMode="auto">
                      <a:xfrm>
                        <a:off x="0" y="3305324"/>
                        <a:ext cx="9144000" cy="3148012"/>
                      </a:xfrm>
                      <a:prstGeom prst="rect">
                        <a:avLst/>
                      </a:prstGeom>
                      <a:solidFill>
                        <a:srgbClr val="FFFFFF"/>
                      </a:solidFill>
                    </p:spPr>
                  </p:pic>
                </p:oleObj>
              </mc:Fallback>
            </mc:AlternateContent>
          </a:graphicData>
        </a:graphic>
      </p:graphicFrame>
      <p:sp>
        <p:nvSpPr>
          <p:cNvPr id="7" name="椭圆 6"/>
          <p:cNvSpPr/>
          <p:nvPr/>
        </p:nvSpPr>
        <p:spPr bwMode="auto">
          <a:xfrm>
            <a:off x="228600" y="4014936"/>
            <a:ext cx="762000" cy="533400"/>
          </a:xfrm>
          <a:prstGeom prst="ellipse">
            <a:avLst/>
          </a:prstGeom>
          <a:noFill/>
          <a:ln w="28575" cap="flat" cmpd="sng" algn="ctr">
            <a:solidFill>
              <a:srgbClr val="990000">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10000"/>
              </a:lnSpc>
              <a:spcBef>
                <a:spcPct val="20000"/>
              </a:spcBef>
              <a:spcAft>
                <a:spcPct val="0"/>
              </a:spcAft>
              <a:buClr>
                <a:srgbClr val="990000"/>
              </a:buClr>
              <a:buSzPct val="75000"/>
              <a:buFont typeface="Wingdings" panose="05000000000000000000" pitchFamily="2" charset="2"/>
              <a:buChar char="n"/>
              <a:defRPr/>
            </a:pPr>
            <a:endParaRPr kumimoji="0" lang="zh-CN" altLang="en-US" sz="32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椭圆 7"/>
          <p:cNvSpPr/>
          <p:nvPr/>
        </p:nvSpPr>
        <p:spPr bwMode="auto">
          <a:xfrm>
            <a:off x="8069240" y="5955940"/>
            <a:ext cx="762000" cy="533400"/>
          </a:xfrm>
          <a:prstGeom prst="ellipse">
            <a:avLst/>
          </a:prstGeom>
          <a:noFill/>
          <a:ln w="28575" cap="flat" cmpd="sng" algn="ctr">
            <a:solidFill>
              <a:srgbClr val="990000">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10000"/>
              </a:lnSpc>
              <a:spcBef>
                <a:spcPct val="20000"/>
              </a:spcBef>
              <a:spcAft>
                <a:spcPct val="0"/>
              </a:spcAft>
              <a:buClr>
                <a:srgbClr val="990000"/>
              </a:buClr>
              <a:buSzPct val="75000"/>
              <a:buFont typeface="Wingdings" panose="05000000000000000000" pitchFamily="2" charset="2"/>
              <a:buChar char="n"/>
              <a:defRPr/>
            </a:pPr>
            <a:endParaRPr kumimoji="0" lang="zh-CN" altLang="en-US" sz="32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1. </a:t>
            </a:r>
            <a:r>
              <a:rPr lang="zh-CN" altLang="en-US" sz="3200" dirty="0">
                <a:solidFill>
                  <a:srgbClr val="FF0000"/>
                </a:solidFill>
              </a:rPr>
              <a:t>消息认证码的构造</a:t>
            </a:r>
            <a:endParaRPr lang="zh-CN" altLang="en-US" sz="3200" dirty="0">
              <a:solidFill>
                <a:srgbClr val="FF0000"/>
              </a:solidFill>
            </a:endParaRPr>
          </a:p>
          <a:p>
            <a:pPr lvl="1">
              <a:buClr>
                <a:srgbClr val="FF0000"/>
              </a:buClr>
              <a:buFont typeface="Wingdings" panose="05000000000000000000" pitchFamily="2" charset="2"/>
              <a:buChar char="u"/>
            </a:pPr>
            <a:r>
              <a:rPr lang="zh-CN" altLang="en-US" dirty="0">
                <a:solidFill>
                  <a:srgbClr val="DADADA">
                    <a:lumMod val="10000"/>
                  </a:srgbClr>
                </a:solidFill>
              </a:rPr>
              <a:t>基于哈希函数的构造方法</a:t>
            </a:r>
            <a:endParaRPr lang="en-US" altLang="zh-CN" dirty="0">
              <a:solidFill>
                <a:srgbClr val="DADADA">
                  <a:lumMod val="10000"/>
                </a:srgbClr>
              </a:solidFill>
            </a:endParaRPr>
          </a:p>
          <a:p>
            <a:pPr lvl="1">
              <a:buClr>
                <a:srgbClr val="FF0000"/>
              </a:buClr>
              <a:buFont typeface="Wingdings" panose="05000000000000000000" pitchFamily="2" charset="2"/>
              <a:buChar char="u"/>
            </a:pPr>
            <a:r>
              <a:rPr lang="zh-CN" altLang="en-US" dirty="0">
                <a:solidFill>
                  <a:srgbClr val="DADADA">
                    <a:lumMod val="10000"/>
                  </a:srgbClr>
                </a:solidFill>
              </a:rPr>
              <a:t>思想：将某个哈希函数嵌入到消息认证码的构 </a:t>
            </a:r>
            <a:endParaRPr lang="en-US" altLang="zh-CN" dirty="0">
              <a:solidFill>
                <a:srgbClr val="DADADA">
                  <a:lumMod val="10000"/>
                </a:srgbClr>
              </a:solidFill>
            </a:endParaRPr>
          </a:p>
          <a:p>
            <a:pPr marL="450215" lvl="1" indent="0">
              <a:buClr>
                <a:srgbClr val="FF0000"/>
              </a:buClr>
              <a:buNone/>
            </a:pPr>
            <a:r>
              <a:rPr lang="en-US" altLang="zh-CN" dirty="0">
                <a:solidFill>
                  <a:srgbClr val="DADADA">
                    <a:lumMod val="10000"/>
                  </a:srgbClr>
                </a:solidFill>
              </a:rPr>
              <a:t>                </a:t>
            </a:r>
            <a:r>
              <a:rPr lang="zh-CN" altLang="en-US" dirty="0">
                <a:solidFill>
                  <a:srgbClr val="DADADA">
                    <a:lumMod val="10000"/>
                  </a:srgbClr>
                </a:solidFill>
              </a:rPr>
              <a:t>造过程中</a:t>
            </a:r>
            <a:endParaRPr lang="en-US" altLang="zh-CN" dirty="0">
              <a:solidFill>
                <a:srgbClr val="DADADA">
                  <a:lumMod val="10000"/>
                </a:srgbClr>
              </a:solidFill>
            </a:endParaRPr>
          </a:p>
          <a:p>
            <a:pPr lvl="1">
              <a:buClr>
                <a:srgbClr val="FF0000"/>
              </a:buClr>
              <a:buFont typeface="Wingdings" panose="05000000000000000000" pitchFamily="2" charset="2"/>
              <a:buChar char="u"/>
            </a:pPr>
            <a:r>
              <a:rPr lang="zh-CN" altLang="en-US" dirty="0">
                <a:solidFill>
                  <a:srgbClr val="DADADA">
                    <a:lumMod val="10000"/>
                  </a:srgbClr>
                </a:solidFill>
              </a:rPr>
              <a:t>代表算法：</a:t>
            </a:r>
            <a:r>
              <a:rPr lang="en-US" altLang="zh-CN" dirty="0">
                <a:solidFill>
                  <a:srgbClr val="DADADA">
                    <a:lumMod val="10000"/>
                  </a:srgbClr>
                </a:solidFill>
              </a:rPr>
              <a:t>HMAC</a:t>
            </a:r>
            <a:r>
              <a:rPr lang="zh-CN" altLang="en-US" dirty="0">
                <a:solidFill>
                  <a:srgbClr val="DADADA">
                    <a:lumMod val="10000"/>
                  </a:srgbClr>
                </a:solidFill>
              </a:rPr>
              <a:t>算法</a:t>
            </a:r>
            <a:endParaRPr lang="en-US" altLang="zh-CN" dirty="0">
              <a:solidFill>
                <a:srgbClr val="DADADA">
                  <a:lumMod val="10000"/>
                </a:srgbClr>
              </a:solidFill>
            </a:endParaRPr>
          </a:p>
          <a:p>
            <a:pPr lvl="1">
              <a:buClr>
                <a:srgbClr val="FF0000"/>
              </a:buClr>
              <a:buFont typeface="Wingdings" panose="05000000000000000000" pitchFamily="2" charset="2"/>
              <a:buChar char="u"/>
            </a:pPr>
            <a:r>
              <a:rPr lang="zh-CN" altLang="en-US" dirty="0">
                <a:solidFill>
                  <a:srgbClr val="DADADA">
                    <a:lumMod val="10000"/>
                  </a:srgbClr>
                </a:solidFill>
              </a:rPr>
              <a:t>应用：</a:t>
            </a:r>
            <a:r>
              <a:rPr lang="en-US" altLang="zh-CN" dirty="0">
                <a:solidFill>
                  <a:srgbClr val="DADADA">
                    <a:lumMod val="10000"/>
                  </a:srgbClr>
                </a:solidFill>
              </a:rPr>
              <a:t>HMAC</a:t>
            </a:r>
            <a:r>
              <a:rPr lang="zh-CN" altLang="en-US" dirty="0">
                <a:solidFill>
                  <a:srgbClr val="DADADA">
                    <a:lumMod val="10000"/>
                  </a:srgbClr>
                </a:solidFill>
              </a:rPr>
              <a:t>算法在</a:t>
            </a:r>
            <a:r>
              <a:rPr lang="en-US" altLang="zh-CN" dirty="0">
                <a:solidFill>
                  <a:srgbClr val="DADADA">
                    <a:lumMod val="10000"/>
                  </a:srgbClr>
                </a:solidFill>
              </a:rPr>
              <a:t>IPSec</a:t>
            </a:r>
            <a:r>
              <a:rPr lang="zh-CN" altLang="en-US" dirty="0">
                <a:solidFill>
                  <a:srgbClr val="DADADA">
                    <a:lumMod val="10000"/>
                  </a:srgbClr>
                </a:solidFill>
              </a:rPr>
              <a:t>和其他网络协议</a:t>
            </a:r>
            <a:endParaRPr lang="en-US" altLang="zh-CN" dirty="0">
              <a:solidFill>
                <a:srgbClr val="DADADA">
                  <a:lumMod val="10000"/>
                </a:srgbClr>
              </a:solidFill>
            </a:endParaRPr>
          </a:p>
          <a:p>
            <a:pPr marL="450215" lvl="1" indent="0">
              <a:buClr>
                <a:srgbClr val="FF0000"/>
              </a:buClr>
              <a:buNone/>
            </a:pPr>
            <a:r>
              <a:rPr lang="zh-CN" altLang="en-US" dirty="0">
                <a:solidFill>
                  <a:srgbClr val="DADADA">
                    <a:lumMod val="10000"/>
                  </a:srgbClr>
                </a:solidFill>
              </a:rPr>
              <a:t>             （如</a:t>
            </a:r>
            <a:r>
              <a:rPr lang="en-US" altLang="zh-CN" dirty="0">
                <a:solidFill>
                  <a:srgbClr val="DADADA">
                    <a:lumMod val="10000"/>
                  </a:srgbClr>
                </a:solidFill>
              </a:rPr>
              <a:t>SSL</a:t>
            </a:r>
            <a:r>
              <a:rPr lang="zh-CN" altLang="en-US" dirty="0">
                <a:solidFill>
                  <a:srgbClr val="DADADA">
                    <a:lumMod val="10000"/>
                  </a:srgbClr>
                </a:solidFill>
              </a:rPr>
              <a:t>）中广泛应用</a:t>
            </a:r>
            <a:endParaRPr lang="en-US" altLang="zh-CN" dirty="0">
              <a:solidFill>
                <a:srgbClr val="DADADA">
                  <a:lumMod val="10000"/>
                </a:srgbClr>
              </a:solidFill>
            </a:endParaRPr>
          </a:p>
          <a:p>
            <a:pPr marL="342900" lvl="1" indent="-342900">
              <a:buClr>
                <a:schemeClr val="hlink"/>
              </a:buClr>
              <a:buSzPct val="90000"/>
              <a:buBlip>
                <a:blip r:embed="rId1"/>
              </a:buBlip>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up)">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up)">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up)">
                                      <p:cBhvr>
                                        <p:cTn id="25" dur="500"/>
                                        <p:tgtEl>
                                          <p:spTgt spid="2">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up)">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5563" y="1017000"/>
            <a:ext cx="8532873" cy="5328324"/>
          </a:xfrm>
        </p:spPr>
        <p:txBody>
          <a:bodyPr/>
          <a:lstStyle/>
          <a:p>
            <a:pPr marL="0" lvl="1" indent="0">
              <a:spcAft>
                <a:spcPts val="1800"/>
              </a:spcAft>
              <a:buClr>
                <a:schemeClr val="hlink"/>
              </a:buClr>
              <a:buSzPct val="90000"/>
              <a:buNone/>
            </a:pPr>
            <a:r>
              <a:rPr lang="en-US" altLang="zh-CN" sz="3200" dirty="0">
                <a:solidFill>
                  <a:srgbClr val="FF0000"/>
                </a:solidFill>
              </a:rPr>
              <a:t>2. HMAC—</a:t>
            </a:r>
            <a:r>
              <a:rPr lang="zh-CN" altLang="en-US" sz="3200" dirty="0">
                <a:solidFill>
                  <a:srgbClr val="FF0000"/>
                </a:solidFill>
              </a:rPr>
              <a:t>设计目标</a:t>
            </a:r>
            <a:endParaRPr lang="en-US" altLang="zh-CN" sz="3200" dirty="0">
              <a:solidFill>
                <a:srgbClr val="FF0000"/>
              </a:solidFill>
            </a:endParaRPr>
          </a:p>
          <a:p>
            <a:pPr lvl="1">
              <a:buClr>
                <a:srgbClr val="FF0000"/>
              </a:buClr>
              <a:buFont typeface="Wingdings" panose="05000000000000000000" pitchFamily="2" charset="2"/>
              <a:buChar char="u"/>
            </a:pPr>
            <a:r>
              <a:rPr lang="zh-CN" altLang="en-US" sz="2400" dirty="0">
                <a:solidFill>
                  <a:srgbClr val="DADADA">
                    <a:lumMod val="10000"/>
                  </a:srgbClr>
                </a:solidFill>
              </a:rPr>
              <a:t>可不经修改而使用现有的哈希函数，特别是那些易于软件实现的、源代码可方便获取且</a:t>
            </a:r>
            <a:r>
              <a:rPr lang="zh-CN" altLang="en-US" sz="2400" dirty="0">
                <a:solidFill>
                  <a:srgbClr val="FF0000"/>
                </a:solidFill>
              </a:rPr>
              <a:t>免费使用</a:t>
            </a:r>
            <a:r>
              <a:rPr lang="zh-CN" altLang="en-US" sz="2400" dirty="0">
                <a:solidFill>
                  <a:srgbClr val="DADADA">
                    <a:lumMod val="10000"/>
                  </a:srgbClr>
                </a:solidFill>
              </a:rPr>
              <a:t>的哈希函数</a:t>
            </a:r>
            <a:endParaRPr lang="en-US" altLang="zh-CN" sz="2400" dirty="0">
              <a:solidFill>
                <a:srgbClr val="DADADA">
                  <a:lumMod val="10000"/>
                </a:srgbClr>
              </a:solidFill>
            </a:endParaRPr>
          </a:p>
          <a:p>
            <a:pPr lvl="1">
              <a:buClr>
                <a:srgbClr val="FF0000"/>
              </a:buClr>
              <a:buFont typeface="Wingdings" panose="05000000000000000000" pitchFamily="2" charset="2"/>
              <a:buChar char="u"/>
            </a:pPr>
            <a:r>
              <a:rPr lang="zh-CN" altLang="en-US" sz="2400" dirty="0">
                <a:solidFill>
                  <a:srgbClr val="DADADA">
                    <a:lumMod val="10000"/>
                  </a:srgbClr>
                </a:solidFill>
              </a:rPr>
              <a:t>其中嵌入的哈希函数可以</a:t>
            </a:r>
            <a:r>
              <a:rPr lang="zh-CN" altLang="en-US" sz="2400" dirty="0">
                <a:solidFill>
                  <a:srgbClr val="FF0000"/>
                </a:solidFill>
              </a:rPr>
              <a:t>易于替换</a:t>
            </a:r>
            <a:r>
              <a:rPr lang="zh-CN" altLang="en-US" sz="2400" dirty="0">
                <a:solidFill>
                  <a:srgbClr val="DADADA">
                    <a:lumMod val="10000"/>
                  </a:srgbClr>
                </a:solidFill>
              </a:rPr>
              <a:t>为更快或更安全的哈希函数，以适应不同的安全需求</a:t>
            </a:r>
            <a:endParaRPr lang="en-US" altLang="zh-CN" sz="2400" dirty="0">
              <a:solidFill>
                <a:srgbClr val="DADADA">
                  <a:lumMod val="10000"/>
                </a:srgbClr>
              </a:solidFill>
            </a:endParaRPr>
          </a:p>
          <a:p>
            <a:pPr lvl="1">
              <a:buClr>
                <a:srgbClr val="FF0000"/>
              </a:buClr>
              <a:buFont typeface="Wingdings" panose="05000000000000000000" pitchFamily="2" charset="2"/>
              <a:buChar char="u"/>
            </a:pPr>
            <a:r>
              <a:rPr lang="zh-CN" altLang="en-US" sz="2400" dirty="0">
                <a:solidFill>
                  <a:srgbClr val="DADADA">
                    <a:lumMod val="10000"/>
                  </a:srgbClr>
                </a:solidFill>
              </a:rPr>
              <a:t>保持嵌入的哈希函数的原有性能，不因用于</a:t>
            </a:r>
            <a:r>
              <a:rPr lang="en-US" altLang="zh-CN" sz="2400" dirty="0">
                <a:solidFill>
                  <a:srgbClr val="DADADA">
                    <a:lumMod val="10000"/>
                  </a:srgbClr>
                </a:solidFill>
              </a:rPr>
              <a:t>HMAC</a:t>
            </a:r>
            <a:r>
              <a:rPr lang="zh-CN" altLang="en-US" sz="2400" dirty="0">
                <a:solidFill>
                  <a:srgbClr val="DADADA">
                    <a:lumMod val="10000"/>
                  </a:srgbClr>
                </a:solidFill>
              </a:rPr>
              <a:t>而使其性能降低</a:t>
            </a:r>
            <a:endParaRPr lang="en-US" altLang="zh-CN" sz="2400" dirty="0">
              <a:solidFill>
                <a:srgbClr val="DADADA">
                  <a:lumMod val="10000"/>
                </a:srgbClr>
              </a:solidFill>
            </a:endParaRPr>
          </a:p>
          <a:p>
            <a:pPr lvl="1">
              <a:buClr>
                <a:srgbClr val="FF0000"/>
              </a:buClr>
              <a:buFont typeface="Wingdings" panose="05000000000000000000" pitchFamily="2" charset="2"/>
              <a:buChar char="u"/>
            </a:pPr>
            <a:r>
              <a:rPr lang="zh-CN" altLang="en-US" sz="2400" dirty="0">
                <a:solidFill>
                  <a:srgbClr val="DADADA">
                    <a:lumMod val="10000"/>
                  </a:srgbClr>
                </a:solidFill>
              </a:rPr>
              <a:t>密钥的使用和处理简单方便</a:t>
            </a:r>
            <a:endParaRPr lang="en-US" altLang="zh-CN" sz="2400" dirty="0">
              <a:solidFill>
                <a:srgbClr val="DADADA">
                  <a:lumMod val="10000"/>
                </a:srgbClr>
              </a:solidFill>
            </a:endParaRPr>
          </a:p>
          <a:p>
            <a:pPr lvl="1">
              <a:buClr>
                <a:srgbClr val="FF0000"/>
              </a:buClr>
              <a:buFont typeface="Wingdings" panose="05000000000000000000" pitchFamily="2" charset="2"/>
              <a:buChar char="u"/>
            </a:pPr>
            <a:r>
              <a:rPr lang="zh-CN" altLang="en-US" sz="2400" dirty="0">
                <a:solidFill>
                  <a:srgbClr val="DADADA">
                    <a:lumMod val="10000"/>
                  </a:srgbClr>
                </a:solidFill>
              </a:rPr>
              <a:t>以嵌入的哈希函数安全假设为基础，易于分析</a:t>
            </a:r>
            <a:r>
              <a:rPr lang="en-US" altLang="zh-CN" sz="2400" dirty="0">
                <a:solidFill>
                  <a:srgbClr val="DADADA">
                    <a:lumMod val="10000"/>
                  </a:srgbClr>
                </a:solidFill>
              </a:rPr>
              <a:t>HMAC</a:t>
            </a:r>
            <a:r>
              <a:rPr lang="zh-CN" altLang="en-US" sz="2400" dirty="0">
                <a:solidFill>
                  <a:srgbClr val="DADADA">
                    <a:lumMod val="10000"/>
                  </a:srgbClr>
                </a:solidFill>
              </a:rPr>
              <a:t>用于认证时的安全强度</a:t>
            </a:r>
            <a:endParaRPr lang="en-US" altLang="zh-CN" sz="2400" dirty="0">
              <a:solidFill>
                <a:srgbClr val="DADADA">
                  <a:lumMod val="10000"/>
                </a:srgbClr>
              </a:solidFill>
            </a:endParaRPr>
          </a:p>
          <a:p>
            <a:pPr marL="702945" lvl="2" indent="-342900">
              <a:buClr>
                <a:schemeClr val="hlink"/>
              </a:buClr>
              <a:buBlip>
                <a:blip r:embed="rId1"/>
              </a:buBlip>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up)">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2. HMAC—</a:t>
            </a:r>
            <a:r>
              <a:rPr lang="zh-CN" altLang="en-US" sz="3200" dirty="0">
                <a:solidFill>
                  <a:srgbClr val="FF0000"/>
                </a:solidFill>
              </a:rPr>
              <a:t>算法描述</a:t>
            </a:r>
            <a:endParaRPr lang="en-US" altLang="zh-CN" sz="3200" dirty="0">
              <a:solidFill>
                <a:srgbClr val="FF0000"/>
              </a:solidFill>
            </a:endParaRPr>
          </a:p>
          <a:p>
            <a:pPr marL="874395" lvl="2" indent="-514350">
              <a:buClr>
                <a:srgbClr val="00FF00"/>
              </a:buClr>
              <a:buFont typeface="+mj-ea"/>
              <a:buAutoNum type="circleNumDbPlain"/>
            </a:pPr>
            <a:endParaRPr lang="en-US" altLang="zh-CN" dirty="0"/>
          </a:p>
        </p:txBody>
      </p:sp>
      <p:pic>
        <p:nvPicPr>
          <p:cNvPr id="1775618" name="Picture 2"/>
          <p:cNvPicPr>
            <a:picLocks noChangeAspect="1" noChangeArrowheads="1"/>
          </p:cNvPicPr>
          <p:nvPr/>
        </p:nvPicPr>
        <p:blipFill>
          <a:blip r:embed="rId1"/>
          <a:srcRect/>
          <a:stretch>
            <a:fillRect/>
          </a:stretch>
        </p:blipFill>
        <p:spPr bwMode="auto">
          <a:xfrm>
            <a:off x="5565772" y="1530324"/>
            <a:ext cx="3578228" cy="4951347"/>
          </a:xfrm>
          <a:prstGeom prst="rect">
            <a:avLst/>
          </a:prstGeom>
          <a:noFill/>
          <a:ln w="9525">
            <a:noFill/>
            <a:miter lim="800000"/>
            <a:headEnd/>
            <a:tailEnd/>
          </a:ln>
          <a:effectLst/>
        </p:spPr>
      </p:pic>
      <p:sp>
        <p:nvSpPr>
          <p:cNvPr id="4" name="TextBox 3"/>
          <p:cNvSpPr txBox="1"/>
          <p:nvPr/>
        </p:nvSpPr>
        <p:spPr>
          <a:xfrm>
            <a:off x="373006" y="1958205"/>
            <a:ext cx="4892742" cy="4647426"/>
          </a:xfrm>
          <a:prstGeom prst="rect">
            <a:avLst/>
          </a:prstGeom>
          <a:noFill/>
        </p:spPr>
        <p:txBody>
          <a:bodyPr wrap="square" rtlCol="0">
            <a:spAutoFit/>
          </a:bodyPr>
          <a:lstStyle/>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i="1" u="none" dirty="0">
                <a:solidFill>
                  <a:schemeClr val="accent4">
                    <a:lumMod val="10000"/>
                  </a:schemeClr>
                </a:solidFill>
                <a:ea typeface="黑体" panose="02010609060101010101" pitchFamily="49" charset="-122"/>
              </a:rPr>
              <a:t>K</a:t>
            </a:r>
            <a:r>
              <a:rPr lang="zh-CN" altLang="en-US" sz="2400" u="none" dirty="0">
                <a:solidFill>
                  <a:schemeClr val="accent4">
                    <a:lumMod val="10000"/>
                  </a:schemeClr>
                </a:solidFill>
                <a:ea typeface="黑体" panose="02010609060101010101" pitchFamily="49" charset="-122"/>
              </a:rPr>
              <a:t>的左边填充</a:t>
            </a:r>
            <a:r>
              <a:rPr lang="en-US" altLang="zh-CN" sz="2400" u="none" dirty="0">
                <a:solidFill>
                  <a:schemeClr val="accent4">
                    <a:lumMod val="10000"/>
                  </a:schemeClr>
                </a:solidFill>
                <a:ea typeface="黑体" panose="02010609060101010101" pitchFamily="49" charset="-122"/>
              </a:rPr>
              <a:t>0</a:t>
            </a:r>
            <a:r>
              <a:rPr lang="zh-CN" altLang="en-US" sz="2400" u="none" dirty="0">
                <a:solidFill>
                  <a:schemeClr val="accent4">
                    <a:lumMod val="10000"/>
                  </a:schemeClr>
                </a:solidFill>
                <a:ea typeface="黑体" panose="02010609060101010101" pitchFamily="49" charset="-122"/>
              </a:rPr>
              <a:t>以产生一个</a:t>
            </a:r>
            <a:r>
              <a:rPr lang="en-US" altLang="zh-CN" sz="2400" i="1" u="none" dirty="0">
                <a:solidFill>
                  <a:schemeClr val="accent4">
                    <a:lumMod val="10000"/>
                  </a:schemeClr>
                </a:solidFill>
                <a:ea typeface="黑体" panose="02010609060101010101" pitchFamily="49" charset="-122"/>
              </a:rPr>
              <a:t>b</a:t>
            </a:r>
            <a:r>
              <a:rPr lang="en-US" altLang="zh-CN" sz="2400" u="none" dirty="0">
                <a:solidFill>
                  <a:schemeClr val="accent4">
                    <a:lumMod val="10000"/>
                  </a:schemeClr>
                </a:solidFill>
                <a:ea typeface="黑体" panose="02010609060101010101" pitchFamily="49" charset="-122"/>
              </a:rPr>
              <a:t>  bit</a:t>
            </a:r>
            <a:r>
              <a:rPr lang="zh-CN" altLang="en-US" sz="2400" u="none" dirty="0">
                <a:solidFill>
                  <a:schemeClr val="accent4">
                    <a:lumMod val="10000"/>
                  </a:schemeClr>
                </a:solidFill>
                <a:ea typeface="黑体" panose="02010609060101010101" pitchFamily="49" charset="-122"/>
              </a:rPr>
              <a:t>长的</a:t>
            </a:r>
            <a:r>
              <a:rPr lang="en-US" altLang="zh-CN" sz="2400" i="1" u="none" dirty="0">
                <a:solidFill>
                  <a:schemeClr val="accent4">
                    <a:lumMod val="10000"/>
                  </a:schemeClr>
                </a:solidFill>
                <a:ea typeface="黑体" panose="02010609060101010101" pitchFamily="49" charset="-122"/>
              </a:rPr>
              <a:t>K</a:t>
            </a:r>
            <a:r>
              <a:rPr lang="en-US" altLang="zh-CN" sz="2400" u="none" baseline="30000" dirty="0">
                <a:solidFill>
                  <a:schemeClr val="accent4">
                    <a:lumMod val="10000"/>
                  </a:schemeClr>
                </a:solidFill>
                <a:ea typeface="黑体" panose="02010609060101010101" pitchFamily="49" charset="-122"/>
              </a:rPr>
              <a:t>+</a:t>
            </a:r>
            <a:endParaRPr lang="en-US" altLang="zh-CN" sz="2400" u="none" baseline="30000"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i="1" u="none" dirty="0">
                <a:solidFill>
                  <a:schemeClr val="accent4">
                    <a:lumMod val="10000"/>
                  </a:schemeClr>
                </a:solidFill>
                <a:ea typeface="黑体" panose="02010609060101010101" pitchFamily="49" charset="-122"/>
              </a:rPr>
              <a:t>K</a:t>
            </a:r>
            <a:r>
              <a:rPr lang="en-US" altLang="zh-CN" sz="2400" u="none" baseline="30000" dirty="0">
                <a:solidFill>
                  <a:schemeClr val="accent4">
                    <a:lumMod val="10000"/>
                  </a:schemeClr>
                </a:solidFill>
                <a:ea typeface="黑体" panose="02010609060101010101" pitchFamily="49" charset="-122"/>
              </a:rPr>
              <a:t>+</a:t>
            </a:r>
            <a:r>
              <a:rPr lang="zh-CN" altLang="en-US" sz="2400" u="none" dirty="0">
                <a:solidFill>
                  <a:schemeClr val="accent4">
                    <a:lumMod val="10000"/>
                  </a:schemeClr>
                </a:solidFill>
                <a:ea typeface="黑体" panose="02010609060101010101" pitchFamily="49" charset="-122"/>
              </a:rPr>
              <a:t>与</a:t>
            </a:r>
            <a:r>
              <a:rPr lang="en-US" altLang="zh-CN" sz="2400" u="none" dirty="0" err="1">
                <a:solidFill>
                  <a:schemeClr val="accent4">
                    <a:lumMod val="10000"/>
                  </a:schemeClr>
                </a:solidFill>
                <a:ea typeface="黑体" panose="02010609060101010101" pitchFamily="49" charset="-122"/>
              </a:rPr>
              <a:t>ipad</a:t>
            </a:r>
            <a:r>
              <a:rPr lang="zh-CN" altLang="en-US" sz="2400" u="none" dirty="0">
                <a:solidFill>
                  <a:schemeClr val="accent4">
                    <a:lumMod val="10000"/>
                  </a:schemeClr>
                </a:solidFill>
                <a:ea typeface="黑体" panose="02010609060101010101" pitchFamily="49" charset="-122"/>
              </a:rPr>
              <a:t>逐比特异或以产生</a:t>
            </a:r>
            <a:r>
              <a:rPr lang="en-US" altLang="zh-CN" sz="2400" i="1" u="none" dirty="0">
                <a:solidFill>
                  <a:schemeClr val="accent4">
                    <a:lumMod val="10000"/>
                  </a:schemeClr>
                </a:solidFill>
                <a:ea typeface="黑体" panose="02010609060101010101" pitchFamily="49" charset="-122"/>
              </a:rPr>
              <a:t>b</a:t>
            </a:r>
            <a:r>
              <a:rPr lang="en-US" altLang="zh-CN" sz="2400" u="none" dirty="0">
                <a:solidFill>
                  <a:schemeClr val="accent4">
                    <a:lumMod val="10000"/>
                  </a:schemeClr>
                </a:solidFill>
                <a:ea typeface="黑体" panose="02010609060101010101" pitchFamily="49" charset="-122"/>
              </a:rPr>
              <a:t> bit</a:t>
            </a:r>
            <a:r>
              <a:rPr lang="zh-CN" altLang="en-US" sz="2400" u="none" dirty="0">
                <a:solidFill>
                  <a:schemeClr val="accent4">
                    <a:lumMod val="10000"/>
                  </a:schemeClr>
                </a:solidFill>
                <a:ea typeface="黑体" panose="02010609060101010101" pitchFamily="49" charset="-122"/>
              </a:rPr>
              <a:t>长的分组</a:t>
            </a:r>
            <a:r>
              <a:rPr lang="en-US" altLang="zh-CN" sz="2400" i="1" u="none" dirty="0">
                <a:solidFill>
                  <a:schemeClr val="accent4">
                    <a:lumMod val="10000"/>
                  </a:schemeClr>
                </a:solidFill>
                <a:ea typeface="黑体" panose="02010609060101010101" pitchFamily="49" charset="-122"/>
              </a:rPr>
              <a:t>S</a:t>
            </a:r>
            <a:r>
              <a:rPr lang="en-US" altLang="zh-CN" sz="2400" i="1" u="none" baseline="-25000" dirty="0">
                <a:solidFill>
                  <a:schemeClr val="accent4">
                    <a:lumMod val="10000"/>
                  </a:schemeClr>
                </a:solidFill>
                <a:ea typeface="黑体" panose="02010609060101010101" pitchFamily="49" charset="-122"/>
              </a:rPr>
              <a:t>i</a:t>
            </a:r>
            <a:endParaRPr lang="en-US" altLang="zh-CN" sz="2400" i="1" u="none" baseline="-25000"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i="1" u="none" dirty="0">
                <a:solidFill>
                  <a:schemeClr val="accent4">
                    <a:lumMod val="10000"/>
                  </a:schemeClr>
                </a:solidFill>
                <a:ea typeface="黑体" panose="02010609060101010101" pitchFamily="49" charset="-122"/>
              </a:rPr>
              <a:t>M</a:t>
            </a:r>
            <a:r>
              <a:rPr lang="zh-CN" altLang="en-US" sz="2400" u="none" dirty="0">
                <a:solidFill>
                  <a:schemeClr val="accent4">
                    <a:lumMod val="10000"/>
                  </a:schemeClr>
                </a:solidFill>
                <a:ea typeface="黑体" panose="02010609060101010101" pitchFamily="49" charset="-122"/>
              </a:rPr>
              <a:t>链接到</a:t>
            </a:r>
            <a:r>
              <a:rPr lang="en-US" altLang="zh-CN" sz="2400" i="1" u="none" dirty="0">
                <a:solidFill>
                  <a:schemeClr val="accent4">
                    <a:lumMod val="10000"/>
                  </a:schemeClr>
                </a:solidFill>
                <a:ea typeface="黑体" panose="02010609060101010101" pitchFamily="49" charset="-122"/>
              </a:rPr>
              <a:t>S</a:t>
            </a:r>
            <a:r>
              <a:rPr lang="en-US" altLang="zh-CN" sz="2400" i="1" u="none" baseline="-25000" dirty="0">
                <a:solidFill>
                  <a:schemeClr val="accent4">
                    <a:lumMod val="10000"/>
                  </a:schemeClr>
                </a:solidFill>
                <a:ea typeface="黑体" panose="02010609060101010101" pitchFamily="49" charset="-122"/>
              </a:rPr>
              <a:t>i</a:t>
            </a:r>
            <a:r>
              <a:rPr lang="zh-CN" altLang="en-US" sz="2400" u="none" dirty="0">
                <a:solidFill>
                  <a:schemeClr val="accent4">
                    <a:lumMod val="10000"/>
                  </a:schemeClr>
                </a:solidFill>
                <a:ea typeface="黑体" panose="02010609060101010101" pitchFamily="49" charset="-122"/>
              </a:rPr>
              <a:t>后</a:t>
            </a:r>
            <a:endParaRPr lang="en-US" altLang="zh-CN" sz="2400" u="none"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u="none" dirty="0">
                <a:solidFill>
                  <a:schemeClr val="accent4">
                    <a:lumMod val="10000"/>
                  </a:schemeClr>
                </a:solidFill>
                <a:ea typeface="黑体" panose="02010609060101010101" pitchFamily="49" charset="-122"/>
              </a:rPr>
              <a:t>H</a:t>
            </a:r>
            <a:r>
              <a:rPr lang="zh-CN" altLang="en-US" sz="2400" u="none" dirty="0">
                <a:solidFill>
                  <a:schemeClr val="accent4">
                    <a:lumMod val="10000"/>
                  </a:schemeClr>
                </a:solidFill>
                <a:ea typeface="黑体" panose="02010609060101010101" pitchFamily="49" charset="-122"/>
              </a:rPr>
              <a:t>作用于步骤</a:t>
            </a:r>
            <a:r>
              <a:rPr lang="en-US" altLang="zh-CN" sz="2400" u="none" dirty="0">
                <a:solidFill>
                  <a:schemeClr val="accent4">
                    <a:lumMod val="10000"/>
                  </a:schemeClr>
                </a:solidFill>
                <a:ea typeface="黑体" panose="02010609060101010101" pitchFamily="49" charset="-122"/>
              </a:rPr>
              <a:t>3</a:t>
            </a:r>
            <a:r>
              <a:rPr lang="zh-CN" altLang="en-US" sz="2400" u="none" dirty="0">
                <a:solidFill>
                  <a:schemeClr val="accent4">
                    <a:lumMod val="10000"/>
                  </a:schemeClr>
                </a:solidFill>
                <a:ea typeface="黑体" panose="02010609060101010101" pitchFamily="49" charset="-122"/>
              </a:rPr>
              <a:t>产生的数据流</a:t>
            </a:r>
            <a:endParaRPr lang="en-US" altLang="zh-CN" sz="2400" u="none"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i="1" u="none" dirty="0">
                <a:solidFill>
                  <a:schemeClr val="accent4">
                    <a:lumMod val="10000"/>
                  </a:schemeClr>
                </a:solidFill>
                <a:ea typeface="黑体" panose="02010609060101010101" pitchFamily="49" charset="-122"/>
              </a:rPr>
              <a:t>K</a:t>
            </a:r>
            <a:r>
              <a:rPr lang="en-US" altLang="zh-CN" sz="2400" u="none" baseline="30000" dirty="0">
                <a:solidFill>
                  <a:schemeClr val="accent4">
                    <a:lumMod val="10000"/>
                  </a:schemeClr>
                </a:solidFill>
                <a:ea typeface="黑体" panose="02010609060101010101" pitchFamily="49" charset="-122"/>
              </a:rPr>
              <a:t>+</a:t>
            </a:r>
            <a:r>
              <a:rPr lang="zh-CN" altLang="en-US" sz="2400" u="none" dirty="0">
                <a:solidFill>
                  <a:schemeClr val="accent4">
                    <a:lumMod val="10000"/>
                  </a:schemeClr>
                </a:solidFill>
                <a:ea typeface="黑体" panose="02010609060101010101" pitchFamily="49" charset="-122"/>
              </a:rPr>
              <a:t>与</a:t>
            </a:r>
            <a:r>
              <a:rPr lang="en-US" altLang="zh-CN" sz="2400" u="none" dirty="0" err="1">
                <a:solidFill>
                  <a:schemeClr val="accent4">
                    <a:lumMod val="10000"/>
                  </a:schemeClr>
                </a:solidFill>
                <a:ea typeface="黑体" panose="02010609060101010101" pitchFamily="49" charset="-122"/>
              </a:rPr>
              <a:t>opad</a:t>
            </a:r>
            <a:r>
              <a:rPr lang="zh-CN" altLang="en-US" sz="2400" u="none" dirty="0">
                <a:solidFill>
                  <a:schemeClr val="accent4">
                    <a:lumMod val="10000"/>
                  </a:schemeClr>
                </a:solidFill>
                <a:ea typeface="黑体" panose="02010609060101010101" pitchFamily="49" charset="-122"/>
              </a:rPr>
              <a:t>逐比特异或，以产生</a:t>
            </a:r>
            <a:r>
              <a:rPr lang="en-US" altLang="zh-CN" sz="2400" i="1" u="none" dirty="0">
                <a:solidFill>
                  <a:schemeClr val="accent4">
                    <a:lumMod val="10000"/>
                  </a:schemeClr>
                </a:solidFill>
                <a:ea typeface="黑体" panose="02010609060101010101" pitchFamily="49" charset="-122"/>
              </a:rPr>
              <a:t>b</a:t>
            </a:r>
            <a:r>
              <a:rPr lang="zh-CN" altLang="en-US" sz="2400" u="none" dirty="0">
                <a:solidFill>
                  <a:schemeClr val="accent4">
                    <a:lumMod val="10000"/>
                  </a:schemeClr>
                </a:solidFill>
                <a:ea typeface="黑体" panose="02010609060101010101" pitchFamily="49" charset="-122"/>
              </a:rPr>
              <a:t>比特长的</a:t>
            </a:r>
            <a:r>
              <a:rPr lang="en-US" altLang="zh-CN" sz="2400" i="1" u="none" dirty="0">
                <a:solidFill>
                  <a:schemeClr val="accent4">
                    <a:lumMod val="10000"/>
                  </a:schemeClr>
                </a:solidFill>
                <a:ea typeface="黑体" panose="02010609060101010101" pitchFamily="49" charset="-122"/>
              </a:rPr>
              <a:t>S</a:t>
            </a:r>
            <a:r>
              <a:rPr lang="en-US" altLang="zh-CN" sz="2400" i="1" u="none" baseline="-25000" dirty="0">
                <a:solidFill>
                  <a:schemeClr val="accent4">
                    <a:lumMod val="10000"/>
                  </a:schemeClr>
                </a:solidFill>
                <a:ea typeface="黑体" panose="02010609060101010101" pitchFamily="49" charset="-122"/>
              </a:rPr>
              <a:t>o</a:t>
            </a:r>
            <a:endParaRPr lang="en-US" altLang="zh-CN" sz="2400" i="1" u="none" baseline="-25000"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将步骤</a:t>
            </a:r>
            <a:r>
              <a:rPr lang="en-US" altLang="zh-CN" sz="2400" u="none" dirty="0">
                <a:solidFill>
                  <a:schemeClr val="accent4">
                    <a:lumMod val="10000"/>
                  </a:schemeClr>
                </a:solidFill>
                <a:ea typeface="黑体" panose="02010609060101010101" pitchFamily="49" charset="-122"/>
              </a:rPr>
              <a:t>4</a:t>
            </a:r>
            <a:r>
              <a:rPr lang="zh-CN" altLang="en-US" sz="2400" u="none" dirty="0">
                <a:solidFill>
                  <a:schemeClr val="accent4">
                    <a:lumMod val="10000"/>
                  </a:schemeClr>
                </a:solidFill>
                <a:ea typeface="黑体" panose="02010609060101010101" pitchFamily="49" charset="-122"/>
              </a:rPr>
              <a:t>得到的哈希值链接在</a:t>
            </a:r>
            <a:r>
              <a:rPr lang="en-US" altLang="zh-CN" sz="2400" i="1" u="none" dirty="0">
                <a:solidFill>
                  <a:schemeClr val="accent4">
                    <a:lumMod val="10000"/>
                  </a:schemeClr>
                </a:solidFill>
                <a:ea typeface="黑体" panose="02010609060101010101" pitchFamily="49" charset="-122"/>
              </a:rPr>
              <a:t>S</a:t>
            </a:r>
            <a:r>
              <a:rPr lang="en-US" altLang="zh-CN" sz="2400" i="1" u="none" baseline="-25000" dirty="0">
                <a:solidFill>
                  <a:schemeClr val="accent4">
                    <a:lumMod val="10000"/>
                  </a:schemeClr>
                </a:solidFill>
                <a:ea typeface="黑体" panose="02010609060101010101" pitchFamily="49" charset="-122"/>
              </a:rPr>
              <a:t>o</a:t>
            </a:r>
            <a:r>
              <a:rPr lang="zh-CN" altLang="en-US" sz="2400" u="none" dirty="0">
                <a:solidFill>
                  <a:schemeClr val="accent4">
                    <a:lumMod val="10000"/>
                  </a:schemeClr>
                </a:solidFill>
                <a:ea typeface="黑体" panose="02010609060101010101" pitchFamily="49" charset="-122"/>
              </a:rPr>
              <a:t>之后</a:t>
            </a:r>
            <a:endParaRPr lang="en-US" altLang="zh-CN" sz="2400" u="none" dirty="0">
              <a:solidFill>
                <a:schemeClr val="accent4">
                  <a:lumMod val="10000"/>
                </a:schemeClr>
              </a:solidFill>
              <a:ea typeface="黑体" panose="02010609060101010101" pitchFamily="49" charset="-122"/>
            </a:endParaRPr>
          </a:p>
          <a:p>
            <a:pPr marL="514350" indent="-514350">
              <a:buClr>
                <a:schemeClr val="bg1">
                  <a:lumMod val="60000"/>
                  <a:lumOff val="40000"/>
                </a:schemeClr>
              </a:buClr>
              <a:buFont typeface="+mj-ea"/>
              <a:buAutoNum type="circleNumDbPlain"/>
            </a:pPr>
            <a:r>
              <a:rPr lang="zh-CN" altLang="en-US" sz="2400" u="none" dirty="0">
                <a:solidFill>
                  <a:schemeClr val="accent4">
                    <a:lumMod val="10000"/>
                  </a:schemeClr>
                </a:solidFill>
                <a:ea typeface="黑体" panose="02010609060101010101" pitchFamily="49" charset="-122"/>
              </a:rPr>
              <a:t>将</a:t>
            </a:r>
            <a:r>
              <a:rPr lang="en-US" altLang="zh-CN" sz="2400" u="none" dirty="0">
                <a:solidFill>
                  <a:schemeClr val="accent4">
                    <a:lumMod val="10000"/>
                  </a:schemeClr>
                </a:solidFill>
                <a:ea typeface="黑体" panose="02010609060101010101" pitchFamily="49" charset="-122"/>
              </a:rPr>
              <a:t>H</a:t>
            </a:r>
            <a:r>
              <a:rPr lang="zh-CN" altLang="en-US" sz="2400" u="none" dirty="0">
                <a:solidFill>
                  <a:schemeClr val="accent4">
                    <a:lumMod val="10000"/>
                  </a:schemeClr>
                </a:solidFill>
                <a:ea typeface="黑体" panose="02010609060101010101" pitchFamily="49" charset="-122"/>
              </a:rPr>
              <a:t>作用于步骤</a:t>
            </a:r>
            <a:r>
              <a:rPr lang="en-US" altLang="zh-CN" sz="2400" u="none" dirty="0">
                <a:solidFill>
                  <a:schemeClr val="accent4">
                    <a:lumMod val="10000"/>
                  </a:schemeClr>
                </a:solidFill>
                <a:ea typeface="黑体" panose="02010609060101010101" pitchFamily="49" charset="-122"/>
              </a:rPr>
              <a:t>6</a:t>
            </a:r>
            <a:r>
              <a:rPr lang="zh-CN" altLang="en-US" sz="2400" u="none" dirty="0">
                <a:solidFill>
                  <a:schemeClr val="accent4">
                    <a:lumMod val="10000"/>
                  </a:schemeClr>
                </a:solidFill>
                <a:ea typeface="黑体" panose="02010609060101010101" pitchFamily="49" charset="-122"/>
              </a:rPr>
              <a:t>产生的数据流并输出最终结果</a:t>
            </a:r>
            <a:endParaRPr lang="zh-CN" altLang="en-US" sz="2400" u="none" dirty="0">
              <a:solidFill>
                <a:schemeClr val="accent4">
                  <a:lumMod val="10000"/>
                </a:schemeClr>
              </a:solidFill>
              <a:ea typeface="黑体" panose="02010609060101010101" pitchFamily="49" charset="-122"/>
            </a:endParaRPr>
          </a:p>
        </p:txBody>
      </p:sp>
      <p:sp>
        <p:nvSpPr>
          <p:cNvPr id="5" name="TextBox 5"/>
          <p:cNvSpPr txBox="1"/>
          <p:nvPr/>
        </p:nvSpPr>
        <p:spPr>
          <a:xfrm>
            <a:off x="863588" y="5527564"/>
            <a:ext cx="5158243" cy="954107"/>
          </a:xfrm>
          <a:prstGeom prst="rect">
            <a:avLst/>
          </a:prstGeom>
          <a:solidFill>
            <a:srgbClr val="507900"/>
          </a:solidFill>
        </p:spPr>
        <p:txBody>
          <a:bodyPr wrap="square" rtlCol="0">
            <a:spAutoFit/>
          </a:bodyPr>
          <a:lstStyle>
            <a:defPPr>
              <a:defRPr lang="zh-CN"/>
            </a:defPPr>
            <a:lvl1pPr algn="ctr">
              <a:defRPr u="none">
                <a:latin typeface="黑体" panose="02010609060101010101" pitchFamily="49" charset="-122"/>
                <a:ea typeface="黑体" panose="02010609060101010101" pitchFamily="49" charset="-122"/>
              </a:defRPr>
            </a:lvl1pPr>
          </a:lstStyle>
          <a:p>
            <a:r>
              <a:rPr lang="en-US" altLang="zh-CN" dirty="0">
                <a:latin typeface="Times New Roman" panose="02020603050405020304" pitchFamily="18" charset="0"/>
              </a:rPr>
              <a:t>HMAC(K, M)=</a:t>
            </a:r>
            <a:endParaRPr lang="en-US" altLang="zh-CN" dirty="0">
              <a:latin typeface="Times New Roman" panose="02020603050405020304" pitchFamily="18" charset="0"/>
            </a:endParaRPr>
          </a:p>
          <a:p>
            <a:r>
              <a:rPr lang="en-US" altLang="zh-CN" dirty="0">
                <a:latin typeface="Times New Roman" panose="02020603050405020304" pitchFamily="18" charset="0"/>
              </a:rPr>
              <a:t>H[(K</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dirty="0" err="1">
                <a:latin typeface="Times New Roman" panose="02020603050405020304" pitchFamily="18" charset="0"/>
              </a:rPr>
              <a:t>opad</a:t>
            </a:r>
            <a:r>
              <a:rPr lang="en-US" altLang="zh-CN" dirty="0">
                <a:latin typeface="Times New Roman" panose="02020603050405020304" pitchFamily="18" charset="0"/>
              </a:rPr>
              <a:t>)||H[K</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dirty="0" err="1">
                <a:latin typeface="Times New Roman" panose="02020603050405020304" pitchFamily="18" charset="0"/>
              </a:rPr>
              <a:t>ipad</a:t>
            </a:r>
            <a:r>
              <a:rPr lang="en-US" altLang="zh-CN" dirty="0">
                <a:latin typeface="Times New Roman" panose="02020603050405020304" pitchFamily="18" charset="0"/>
              </a:rPr>
              <a:t>||M]]</a:t>
            </a:r>
            <a:endParaRPr lang="zh-CN" altLang="en-US" dirty="0">
              <a:latin typeface="Times New Roman" panose="02020603050405020304" pitchFamily="18" charset="0"/>
            </a:endParaRPr>
          </a:p>
        </p:txBody>
      </p:sp>
      <p:sp>
        <p:nvSpPr>
          <p:cNvPr id="6" name="TextBox 5"/>
          <p:cNvSpPr txBox="1"/>
          <p:nvPr/>
        </p:nvSpPr>
        <p:spPr>
          <a:xfrm>
            <a:off x="6608821" y="1530324"/>
            <a:ext cx="1548172" cy="400110"/>
          </a:xfrm>
          <a:prstGeom prst="rect">
            <a:avLst/>
          </a:prstGeom>
          <a:solidFill>
            <a:srgbClr val="507900"/>
          </a:solidFill>
        </p:spPr>
        <p:txBody>
          <a:bodyPr wrap="square" rtlCol="0">
            <a:spAutoFit/>
          </a:bodyPr>
          <a:lstStyle>
            <a:defPPr>
              <a:defRPr lang="zh-CN"/>
            </a:defPPr>
            <a:lvl1pPr algn="ctr">
              <a:defRPr u="none">
                <a:latin typeface="黑体" panose="02010609060101010101" pitchFamily="49" charset="-122"/>
                <a:ea typeface="黑体" panose="02010609060101010101" pitchFamily="49" charset="-122"/>
              </a:defRPr>
            </a:lvl1pPr>
          </a:lstStyle>
          <a:p>
            <a:pPr algn="l"/>
            <a:r>
              <a:rPr lang="en-US" altLang="zh-CN" sz="2000" dirty="0">
                <a:latin typeface="Times New Roman" panose="02020603050405020304" pitchFamily="18" charset="0"/>
              </a:rPr>
              <a:t>00110110…</a:t>
            </a:r>
            <a:endParaRPr lang="zh-CN" altLang="en-US" sz="2000" dirty="0">
              <a:latin typeface="Times New Roman" panose="02020603050405020304" pitchFamily="18" charset="0"/>
            </a:endParaRPr>
          </a:p>
        </p:txBody>
      </p:sp>
      <p:sp>
        <p:nvSpPr>
          <p:cNvPr id="7" name="TextBox 5"/>
          <p:cNvSpPr txBox="1"/>
          <p:nvPr/>
        </p:nvSpPr>
        <p:spPr>
          <a:xfrm>
            <a:off x="6624228" y="3568950"/>
            <a:ext cx="1548172" cy="400110"/>
          </a:xfrm>
          <a:prstGeom prst="rect">
            <a:avLst/>
          </a:prstGeom>
          <a:solidFill>
            <a:srgbClr val="507900"/>
          </a:solidFill>
        </p:spPr>
        <p:txBody>
          <a:bodyPr wrap="square" rtlCol="0">
            <a:spAutoFit/>
          </a:bodyPr>
          <a:lstStyle>
            <a:defPPr>
              <a:defRPr lang="zh-CN"/>
            </a:defPPr>
            <a:lvl1pPr algn="ctr">
              <a:defRPr u="none">
                <a:latin typeface="黑体" panose="02010609060101010101" pitchFamily="49" charset="-122"/>
                <a:ea typeface="黑体" panose="02010609060101010101" pitchFamily="49" charset="-122"/>
              </a:defRPr>
            </a:lvl1pPr>
          </a:lstStyle>
          <a:p>
            <a:pPr algn="l"/>
            <a:r>
              <a:rPr lang="en-US" altLang="zh-CN" sz="2000" dirty="0">
                <a:latin typeface="Times New Roman" panose="02020603050405020304" pitchFamily="18" charset="0"/>
              </a:rPr>
              <a:t>01011010…</a:t>
            </a: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75618"/>
                                        </p:tgtEl>
                                        <p:attrNameLst>
                                          <p:attrName>style.visibility</p:attrName>
                                        </p:attrNameLst>
                                      </p:cBhvr>
                                      <p:to>
                                        <p:strVal val="visible"/>
                                      </p:to>
                                    </p:set>
                                    <p:animEffect transition="in" filter="barn(inVertical)">
                                      <p:cBhvr>
                                        <p:cTn id="12" dur="500"/>
                                        <p:tgtEl>
                                          <p:spTgt spid="17756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down)">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wipe(down)">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wipe(down)">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wipe(down)">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wipe(down)">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ppt_x"/>
                                          </p:val>
                                        </p:tav>
                                        <p:tav tm="100000">
                                          <p:val>
                                            <p:strVal val="#ppt_x"/>
                                          </p:val>
                                        </p:tav>
                                      </p:tavLst>
                                    </p:anim>
                                    <p:anim calcmode="lin" valueType="num">
                                      <p:cBhvr additive="base">
                                        <p:cTn id="6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2. HMAC—</a:t>
            </a:r>
            <a:r>
              <a:rPr lang="zh-CN" altLang="en-US" sz="3200" dirty="0">
                <a:solidFill>
                  <a:srgbClr val="FF0000"/>
                </a:solidFill>
              </a:rPr>
              <a:t>有效实现</a:t>
            </a:r>
            <a:endParaRPr lang="en-US" altLang="zh-CN" sz="3200" dirty="0">
              <a:solidFill>
                <a:srgbClr val="FF0000"/>
              </a:solidFill>
            </a:endParaRPr>
          </a:p>
          <a:p>
            <a:pPr marL="342900" lvl="1" indent="-342900">
              <a:buClr>
                <a:schemeClr val="hlink"/>
              </a:buClr>
              <a:buSzPct val="90000"/>
              <a:buNone/>
            </a:pPr>
            <a:endParaRPr lang="en-US" altLang="zh-CN" sz="3200" dirty="0"/>
          </a:p>
          <a:p>
            <a:pPr marL="702945" lvl="2" indent="-342900">
              <a:buClr>
                <a:schemeClr val="hlink"/>
              </a:buClr>
              <a:buBlip>
                <a:blip r:embed="rId1"/>
              </a:buBlip>
            </a:pPr>
            <a:endParaRPr lang="en-US" altLang="zh-CN" dirty="0"/>
          </a:p>
        </p:txBody>
      </p:sp>
      <p:pic>
        <p:nvPicPr>
          <p:cNvPr id="1776642" name="Picture 2"/>
          <p:cNvPicPr>
            <a:picLocks noChangeAspect="1" noChangeArrowheads="1"/>
          </p:cNvPicPr>
          <p:nvPr/>
        </p:nvPicPr>
        <p:blipFill>
          <a:blip r:embed="rId2"/>
          <a:srcRect/>
          <a:stretch>
            <a:fillRect/>
          </a:stretch>
        </p:blipFill>
        <p:spPr bwMode="auto">
          <a:xfrm>
            <a:off x="4827591" y="1566837"/>
            <a:ext cx="4178300" cy="4832350"/>
          </a:xfrm>
          <a:prstGeom prst="rect">
            <a:avLst/>
          </a:prstGeom>
          <a:noFill/>
          <a:ln w="9525">
            <a:noFill/>
            <a:miter lim="800000"/>
            <a:headEnd/>
            <a:tailEnd/>
          </a:ln>
          <a:effectLst/>
        </p:spPr>
      </p:pic>
      <p:sp>
        <p:nvSpPr>
          <p:cNvPr id="7" name="TextBox 6"/>
          <p:cNvSpPr txBox="1"/>
          <p:nvPr/>
        </p:nvSpPr>
        <p:spPr>
          <a:xfrm>
            <a:off x="299979" y="2051274"/>
            <a:ext cx="4162482" cy="1815882"/>
          </a:xfrm>
          <a:prstGeom prst="rect">
            <a:avLst/>
          </a:prstGeom>
          <a:noFill/>
        </p:spPr>
        <p:txBody>
          <a:bodyPr wrap="square" rtlCol="0">
            <a:spAutoFit/>
          </a:bodyPr>
          <a:lstStyle/>
          <a:p>
            <a:pPr marL="457200" indent="-457200">
              <a:buFont typeface="Wingdings" panose="05000000000000000000" pitchFamily="2" charset="2"/>
              <a:buChar char="u"/>
            </a:pPr>
            <a:r>
              <a:rPr lang="zh-CN" altLang="en-US" u="none" dirty="0">
                <a:solidFill>
                  <a:schemeClr val="bg1">
                    <a:lumMod val="60000"/>
                    <a:lumOff val="40000"/>
                  </a:schemeClr>
                </a:solidFill>
                <a:ea typeface="黑体" panose="02010609060101010101" pitchFamily="49" charset="-122"/>
              </a:rPr>
              <a:t>长消息处理</a:t>
            </a:r>
            <a:r>
              <a:rPr lang="zh-CN" altLang="en-US" u="none" dirty="0">
                <a:solidFill>
                  <a:schemeClr val="accent4">
                    <a:lumMod val="10000"/>
                  </a:schemeClr>
                </a:solidFill>
                <a:ea typeface="黑体" panose="02010609060101010101" pitchFamily="49" charset="-122"/>
              </a:rPr>
              <a:t>：</a:t>
            </a:r>
            <a:r>
              <a:rPr lang="en-US" altLang="zh-CN" u="none" dirty="0">
                <a:solidFill>
                  <a:schemeClr val="accent4">
                    <a:lumMod val="10000"/>
                  </a:schemeClr>
                </a:solidFill>
                <a:ea typeface="黑体" panose="02010609060101010101" pitchFamily="49" charset="-122"/>
              </a:rPr>
              <a:t>HMAC</a:t>
            </a:r>
            <a:r>
              <a:rPr lang="zh-CN" altLang="en-US" u="none" dirty="0">
                <a:solidFill>
                  <a:schemeClr val="accent4">
                    <a:lumMod val="10000"/>
                  </a:schemeClr>
                </a:solidFill>
                <a:ea typeface="黑体" panose="02010609060101010101" pitchFamily="49" charset="-122"/>
              </a:rPr>
              <a:t>多执行了</a:t>
            </a:r>
            <a:r>
              <a:rPr lang="en-US" altLang="zh-CN" u="none" dirty="0">
                <a:solidFill>
                  <a:schemeClr val="accent4">
                    <a:lumMod val="10000"/>
                  </a:schemeClr>
                </a:solidFill>
                <a:ea typeface="黑体" panose="02010609060101010101" pitchFamily="49" charset="-122"/>
              </a:rPr>
              <a:t>3</a:t>
            </a:r>
            <a:r>
              <a:rPr lang="zh-CN" altLang="en-US" u="none" dirty="0">
                <a:solidFill>
                  <a:schemeClr val="accent4">
                    <a:lumMod val="10000"/>
                  </a:schemeClr>
                </a:solidFill>
                <a:ea typeface="黑体" panose="02010609060101010101" pitchFamily="49" charset="-122"/>
              </a:rPr>
              <a:t>次</a:t>
            </a:r>
            <a:r>
              <a:rPr lang="en-US" altLang="zh-CN" u="none" dirty="0">
                <a:solidFill>
                  <a:schemeClr val="accent4">
                    <a:lumMod val="10000"/>
                  </a:schemeClr>
                </a:solidFill>
                <a:ea typeface="黑体" panose="02010609060101010101" pitchFamily="49" charset="-122"/>
              </a:rPr>
              <a:t>Hash</a:t>
            </a:r>
            <a:r>
              <a:rPr lang="zh-CN" altLang="en-US" u="none" dirty="0">
                <a:solidFill>
                  <a:schemeClr val="accent4">
                    <a:lumMod val="10000"/>
                  </a:schemeClr>
                </a:solidFill>
                <a:ea typeface="黑体" panose="02010609060101010101" pitchFamily="49" charset="-122"/>
              </a:rPr>
              <a:t>压缩函数，</a:t>
            </a:r>
            <a:r>
              <a:rPr lang="en-US" altLang="zh-CN" u="none" dirty="0">
                <a:solidFill>
                  <a:schemeClr val="accent4">
                    <a:lumMod val="10000"/>
                  </a:schemeClr>
                </a:solidFill>
                <a:ea typeface="黑体" panose="02010609060101010101" pitchFamily="49" charset="-122"/>
              </a:rPr>
              <a:t>HMAC</a:t>
            </a:r>
            <a:r>
              <a:rPr lang="zh-CN" altLang="en-US" u="none" dirty="0">
                <a:solidFill>
                  <a:schemeClr val="accent4">
                    <a:lumMod val="10000"/>
                  </a:schemeClr>
                </a:solidFill>
                <a:ea typeface="黑体" panose="02010609060101010101" pitchFamily="49" charset="-122"/>
              </a:rPr>
              <a:t>和</a:t>
            </a:r>
            <a:r>
              <a:rPr lang="en-US" altLang="zh-CN" u="none" dirty="0">
                <a:solidFill>
                  <a:schemeClr val="accent4">
                    <a:lumMod val="10000"/>
                  </a:schemeClr>
                </a:solidFill>
                <a:ea typeface="黑体" panose="02010609060101010101" pitchFamily="49" charset="-122"/>
              </a:rPr>
              <a:t>Hash</a:t>
            </a:r>
            <a:r>
              <a:rPr lang="zh-CN" altLang="en-US" u="none" dirty="0">
                <a:solidFill>
                  <a:schemeClr val="accent4">
                    <a:lumMod val="10000"/>
                  </a:schemeClr>
                </a:solidFill>
                <a:ea typeface="黑体" panose="02010609060101010101" pitchFamily="49" charset="-122"/>
              </a:rPr>
              <a:t>函数时间大致相同。</a:t>
            </a:r>
            <a:endParaRPr lang="zh-CN" altLang="en-US" u="none" dirty="0">
              <a:solidFill>
                <a:schemeClr val="accent4">
                  <a:lumMod val="10000"/>
                </a:schemeClr>
              </a:solidFill>
              <a:ea typeface="黑体" panose="02010609060101010101" pitchFamily="49" charset="-122"/>
            </a:endParaRPr>
          </a:p>
        </p:txBody>
      </p:sp>
      <p:sp>
        <p:nvSpPr>
          <p:cNvPr id="8" name="TextBox 7"/>
          <p:cNvSpPr txBox="1"/>
          <p:nvPr/>
        </p:nvSpPr>
        <p:spPr>
          <a:xfrm>
            <a:off x="336492" y="4086234"/>
            <a:ext cx="4162482" cy="2246769"/>
          </a:xfrm>
          <a:prstGeom prst="rect">
            <a:avLst/>
          </a:prstGeom>
          <a:noFill/>
        </p:spPr>
        <p:txBody>
          <a:bodyPr wrap="square" rtlCol="0">
            <a:spAutoFit/>
          </a:bodyPr>
          <a:lstStyle/>
          <a:p>
            <a:pPr marL="457200" indent="-457200">
              <a:buFont typeface="Wingdings" panose="05000000000000000000" pitchFamily="2" charset="2"/>
              <a:buChar char="u"/>
            </a:pPr>
            <a:r>
              <a:rPr lang="zh-CN" altLang="en-US" u="none" dirty="0">
                <a:solidFill>
                  <a:schemeClr val="bg1">
                    <a:lumMod val="60000"/>
                    <a:lumOff val="40000"/>
                  </a:schemeClr>
                </a:solidFill>
                <a:ea typeface="黑体" panose="02010609060101010101" pitchFamily="49" charset="-122"/>
              </a:rPr>
              <a:t>短消息处理</a:t>
            </a:r>
            <a:r>
              <a:rPr lang="zh-CN" altLang="en-US" u="none" dirty="0">
                <a:solidFill>
                  <a:schemeClr val="accent4">
                    <a:lumMod val="10000"/>
                  </a:schemeClr>
                </a:solidFill>
                <a:ea typeface="黑体" panose="02010609060101010101" pitchFamily="49" charset="-122"/>
              </a:rPr>
              <a:t>：预计算</a:t>
            </a:r>
            <a:endParaRPr lang="en-US" altLang="zh-CN" u="none" dirty="0">
              <a:solidFill>
                <a:schemeClr val="accent4">
                  <a:lumMod val="10000"/>
                </a:schemeClr>
              </a:solidFill>
              <a:ea typeface="黑体" panose="02010609060101010101" pitchFamily="49" charset="-122"/>
            </a:endParaRPr>
          </a:p>
          <a:p>
            <a:pPr algn="ctr"/>
            <a:r>
              <a:rPr lang="en-US" altLang="zh-CN" i="1" u="none" dirty="0">
                <a:solidFill>
                  <a:schemeClr val="accent4">
                    <a:lumMod val="10000"/>
                  </a:schemeClr>
                </a:solidFill>
                <a:ea typeface="黑体" panose="02010609060101010101" pitchFamily="49" charset="-122"/>
              </a:rPr>
              <a:t>f</a:t>
            </a:r>
            <a:r>
              <a:rPr lang="en-US" altLang="zh-CN" u="none" dirty="0">
                <a:solidFill>
                  <a:schemeClr val="accent4">
                    <a:lumMod val="10000"/>
                  </a:schemeClr>
                </a:solidFill>
                <a:ea typeface="黑体" panose="02010609060101010101" pitchFamily="49" charset="-122"/>
              </a:rPr>
              <a:t>(IV, (</a:t>
            </a:r>
            <a:r>
              <a:rPr lang="en-US" altLang="zh-CN" i="1" u="none" dirty="0">
                <a:solidFill>
                  <a:schemeClr val="accent4">
                    <a:lumMod val="10000"/>
                  </a:schemeClr>
                </a:solidFill>
                <a:ea typeface="黑体" panose="02010609060101010101" pitchFamily="49" charset="-122"/>
              </a:rPr>
              <a:t>K</a:t>
            </a:r>
            <a:r>
              <a:rPr lang="en-US" altLang="zh-CN" u="none" baseline="30000" dirty="0">
                <a:solidFill>
                  <a:schemeClr val="accent4">
                    <a:lumMod val="10000"/>
                  </a:schemeClr>
                </a:solidFill>
                <a:ea typeface="黑体" panose="02010609060101010101" pitchFamily="49" charset="-122"/>
              </a:rPr>
              <a:t>+</a:t>
            </a:r>
            <a:r>
              <a:rPr lang="en-US" altLang="zh-CN" u="none" dirty="0">
                <a:solidFill>
                  <a:schemeClr val="accent4">
                    <a:lumMod val="10000"/>
                  </a:schemeClr>
                </a:solidFill>
                <a:ea typeface="黑体" panose="02010609060101010101" pitchFamily="49" charset="-122"/>
              </a:rPr>
              <a:t>⊕</a:t>
            </a:r>
            <a:r>
              <a:rPr lang="en-US" altLang="zh-CN" u="none" dirty="0" err="1">
                <a:solidFill>
                  <a:schemeClr val="accent4">
                    <a:lumMod val="10000"/>
                  </a:schemeClr>
                </a:solidFill>
                <a:ea typeface="黑体" panose="02010609060101010101" pitchFamily="49" charset="-122"/>
              </a:rPr>
              <a:t>ipad</a:t>
            </a:r>
            <a:r>
              <a:rPr lang="en-US" altLang="zh-CN" u="none" dirty="0">
                <a:solidFill>
                  <a:schemeClr val="accent4">
                    <a:lumMod val="10000"/>
                  </a:schemeClr>
                </a:solidFill>
                <a:ea typeface="黑体" panose="02010609060101010101" pitchFamily="49" charset="-122"/>
              </a:rPr>
              <a:t>))</a:t>
            </a:r>
            <a:endParaRPr lang="en-US" altLang="zh-CN" u="none" dirty="0">
              <a:solidFill>
                <a:schemeClr val="accent4">
                  <a:lumMod val="10000"/>
                </a:schemeClr>
              </a:solidFill>
              <a:ea typeface="黑体" panose="02010609060101010101" pitchFamily="49" charset="-122"/>
            </a:endParaRPr>
          </a:p>
          <a:p>
            <a:pPr algn="ctr"/>
            <a:r>
              <a:rPr lang="en-US" altLang="zh-CN" i="1" u="none" dirty="0">
                <a:solidFill>
                  <a:schemeClr val="accent4">
                    <a:lumMod val="10000"/>
                  </a:schemeClr>
                </a:solidFill>
                <a:ea typeface="黑体" panose="02010609060101010101" pitchFamily="49" charset="-122"/>
              </a:rPr>
              <a:t>f</a:t>
            </a:r>
            <a:r>
              <a:rPr lang="en-US" altLang="zh-CN" u="none" dirty="0">
                <a:solidFill>
                  <a:schemeClr val="accent4">
                    <a:lumMod val="10000"/>
                  </a:schemeClr>
                </a:solidFill>
                <a:ea typeface="黑体" panose="02010609060101010101" pitchFamily="49" charset="-122"/>
              </a:rPr>
              <a:t>(IV, (</a:t>
            </a:r>
            <a:r>
              <a:rPr lang="en-US" altLang="zh-CN" i="1" u="none" dirty="0">
                <a:solidFill>
                  <a:schemeClr val="accent4">
                    <a:lumMod val="10000"/>
                  </a:schemeClr>
                </a:solidFill>
                <a:ea typeface="黑体" panose="02010609060101010101" pitchFamily="49" charset="-122"/>
              </a:rPr>
              <a:t>K</a:t>
            </a:r>
            <a:r>
              <a:rPr lang="en-US" altLang="zh-CN" u="none" baseline="30000" dirty="0">
                <a:solidFill>
                  <a:schemeClr val="accent4">
                    <a:lumMod val="10000"/>
                  </a:schemeClr>
                </a:solidFill>
                <a:ea typeface="黑体" panose="02010609060101010101" pitchFamily="49" charset="-122"/>
              </a:rPr>
              <a:t>+</a:t>
            </a:r>
            <a:r>
              <a:rPr lang="en-US" altLang="zh-CN" u="none" dirty="0">
                <a:solidFill>
                  <a:schemeClr val="accent4">
                    <a:lumMod val="10000"/>
                  </a:schemeClr>
                </a:solidFill>
                <a:ea typeface="黑体" panose="02010609060101010101" pitchFamily="49" charset="-122"/>
              </a:rPr>
              <a:t>⊕</a:t>
            </a:r>
            <a:r>
              <a:rPr lang="en-US" altLang="zh-CN" u="none" dirty="0" err="1">
                <a:solidFill>
                  <a:schemeClr val="accent4">
                    <a:lumMod val="10000"/>
                  </a:schemeClr>
                </a:solidFill>
                <a:ea typeface="黑体" panose="02010609060101010101" pitchFamily="49" charset="-122"/>
              </a:rPr>
              <a:t>opad</a:t>
            </a:r>
            <a:r>
              <a:rPr lang="en-US" altLang="zh-CN" u="none" dirty="0">
                <a:solidFill>
                  <a:schemeClr val="accent4">
                    <a:lumMod val="10000"/>
                  </a:schemeClr>
                </a:solidFill>
                <a:ea typeface="黑体" panose="02010609060101010101" pitchFamily="49" charset="-122"/>
              </a:rPr>
              <a:t>))</a:t>
            </a:r>
            <a:endParaRPr lang="en-US" altLang="zh-CN" u="none" dirty="0">
              <a:solidFill>
                <a:schemeClr val="accent4">
                  <a:lumMod val="10000"/>
                </a:schemeClr>
              </a:solidFill>
              <a:ea typeface="黑体" panose="02010609060101010101" pitchFamily="49" charset="-122"/>
            </a:endParaRPr>
          </a:p>
          <a:p>
            <a:r>
              <a:rPr lang="zh-CN" altLang="en-US" u="none" dirty="0">
                <a:solidFill>
                  <a:schemeClr val="accent4">
                    <a:lumMod val="10000"/>
                  </a:schemeClr>
                </a:solidFill>
                <a:ea typeface="黑体" panose="02010609060101010101" pitchFamily="49" charset="-122"/>
              </a:rPr>
              <a:t>     只多执行了</a:t>
            </a:r>
            <a:r>
              <a:rPr lang="en-US" altLang="zh-CN" u="none" dirty="0">
                <a:solidFill>
                  <a:schemeClr val="accent4">
                    <a:lumMod val="10000"/>
                  </a:schemeClr>
                </a:solidFill>
                <a:ea typeface="黑体" panose="02010609060101010101" pitchFamily="49" charset="-122"/>
              </a:rPr>
              <a:t>1</a:t>
            </a:r>
            <a:r>
              <a:rPr lang="zh-CN" altLang="en-US" u="none" dirty="0">
                <a:solidFill>
                  <a:schemeClr val="accent4">
                    <a:lumMod val="10000"/>
                  </a:schemeClr>
                </a:solidFill>
                <a:ea typeface="黑体" panose="02010609060101010101" pitchFamily="49" charset="-122"/>
              </a:rPr>
              <a:t>次</a:t>
            </a:r>
            <a:r>
              <a:rPr lang="en-US" altLang="zh-CN" u="none" dirty="0">
                <a:solidFill>
                  <a:schemeClr val="accent4">
                    <a:lumMod val="10000"/>
                  </a:schemeClr>
                </a:solidFill>
                <a:ea typeface="黑体" panose="02010609060101010101" pitchFamily="49" charset="-122"/>
              </a:rPr>
              <a:t>Hash  </a:t>
            </a:r>
            <a:endParaRPr lang="en-US" altLang="zh-CN" u="none" dirty="0">
              <a:solidFill>
                <a:schemeClr val="accent4">
                  <a:lumMod val="10000"/>
                </a:schemeClr>
              </a:solidFill>
              <a:ea typeface="黑体" panose="02010609060101010101" pitchFamily="49" charset="-122"/>
            </a:endParaRPr>
          </a:p>
          <a:p>
            <a:r>
              <a:rPr lang="en-US" altLang="zh-CN" u="none" dirty="0">
                <a:solidFill>
                  <a:schemeClr val="accent4">
                    <a:lumMod val="10000"/>
                  </a:schemeClr>
                </a:solidFill>
                <a:ea typeface="黑体" panose="02010609060101010101" pitchFamily="49" charset="-122"/>
              </a:rPr>
              <a:t>     </a:t>
            </a:r>
            <a:r>
              <a:rPr lang="zh-CN" altLang="en-US" u="none" dirty="0">
                <a:solidFill>
                  <a:schemeClr val="accent4">
                    <a:lumMod val="10000"/>
                  </a:schemeClr>
                </a:solidFill>
                <a:ea typeface="黑体" panose="02010609060101010101" pitchFamily="49" charset="-122"/>
              </a:rPr>
              <a:t>压缩函数。</a:t>
            </a:r>
            <a:endParaRPr lang="en-US" altLang="zh-CN" u="none" dirty="0">
              <a:solidFill>
                <a:schemeClr val="accent4">
                  <a:lumMod val="10000"/>
                </a:schemeClr>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76642"/>
                                        </p:tgtEl>
                                        <p:attrNameLst>
                                          <p:attrName>style.visibility</p:attrName>
                                        </p:attrNameLst>
                                      </p:cBhvr>
                                      <p:to>
                                        <p:strVal val="visible"/>
                                      </p:to>
                                    </p:set>
                                    <p:animEffect transition="in" filter="barn(inVertical)">
                                      <p:cBhvr>
                                        <p:cTn id="12" dur="500"/>
                                        <p:tgtEl>
                                          <p:spTgt spid="17766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wipe(down)">
                                      <p:cBhvr>
                                        <p:cTn id="25" dur="500"/>
                                        <p:tgtEl>
                                          <p:spTgt spid="8">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wipe(down)">
                                      <p:cBhvr>
                                        <p:cTn id="28" dur="500"/>
                                        <p:tgtEl>
                                          <p:spTgt spid="8">
                                            <p:txEl>
                                              <p:pRg st="2" end="2"/>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wipe(down)">
                                      <p:cBhvr>
                                        <p:cTn id="31" dur="500"/>
                                        <p:tgtEl>
                                          <p:spTgt spid="8">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wipe(down)">
                                      <p:cBhvr>
                                        <p:cTn id="3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None/>
            </a:pPr>
            <a:r>
              <a:rPr lang="en-US" altLang="zh-CN" dirty="0">
                <a:solidFill>
                  <a:srgbClr val="FF0000"/>
                </a:solidFill>
              </a:rPr>
              <a:t>2. </a:t>
            </a:r>
            <a:r>
              <a:rPr lang="zh-CN" altLang="en-US" dirty="0">
                <a:solidFill>
                  <a:srgbClr val="FF0000"/>
                </a:solidFill>
              </a:rPr>
              <a:t>哈希函数特点</a:t>
            </a:r>
            <a:endParaRPr lang="en-US" altLang="zh-CN" dirty="0">
              <a:solidFill>
                <a:srgbClr val="FF0000"/>
              </a:solidFill>
            </a:endParaRPr>
          </a:p>
          <a:p>
            <a:pPr lvl="1">
              <a:lnSpc>
                <a:spcPct val="150000"/>
              </a:lnSpc>
              <a:buClr>
                <a:srgbClr val="FF0000"/>
              </a:buClr>
              <a:buFont typeface="Wingdings" panose="05000000000000000000" pitchFamily="2" charset="2"/>
              <a:buChar char="u"/>
            </a:pPr>
            <a:r>
              <a:rPr lang="zh-CN" altLang="en-US" dirty="0"/>
              <a:t>确定变换：将任意长比特串映射为定长比特串</a:t>
            </a:r>
            <a:endParaRPr lang="zh-CN" altLang="en-US" dirty="0"/>
          </a:p>
          <a:p>
            <a:pPr lvl="1">
              <a:lnSpc>
                <a:spcPct val="150000"/>
              </a:lnSpc>
              <a:spcBef>
                <a:spcPts val="1200"/>
              </a:spcBef>
              <a:buClr>
                <a:srgbClr val="FF0000"/>
              </a:buClr>
              <a:buFont typeface="Wingdings" panose="05000000000000000000" pitchFamily="2" charset="2"/>
              <a:buChar char="u"/>
            </a:pPr>
            <a:r>
              <a:rPr lang="zh-CN" altLang="en-US" dirty="0"/>
              <a:t>单向密码变换：从消息到哈希值的不可逆映射</a:t>
            </a:r>
            <a:endParaRPr lang="zh-CN" altLang="en-US" dirty="0"/>
          </a:p>
          <a:p>
            <a:pPr lvl="1">
              <a:lnSpc>
                <a:spcPct val="150000"/>
              </a:lnSpc>
              <a:spcBef>
                <a:spcPts val="1200"/>
              </a:spcBef>
              <a:buClr>
                <a:srgbClr val="FF0000"/>
              </a:buClr>
              <a:buFont typeface="Wingdings" panose="05000000000000000000" pitchFamily="2" charset="2"/>
              <a:buChar char="u"/>
            </a:pPr>
            <a:r>
              <a:rPr lang="zh-CN" altLang="en-US" dirty="0"/>
              <a:t>算法公开，</a:t>
            </a:r>
            <a:r>
              <a:rPr lang="zh-CN" altLang="en-US" dirty="0">
                <a:solidFill>
                  <a:schemeClr val="bg2">
                    <a:lumMod val="60000"/>
                    <a:lumOff val="40000"/>
                  </a:schemeClr>
                </a:solidFill>
              </a:rPr>
              <a:t>不需要密钥</a:t>
            </a:r>
            <a:endParaRPr lang="zh-CN" altLang="en-US" dirty="0">
              <a:solidFill>
                <a:schemeClr val="bg2">
                  <a:lumMod val="60000"/>
                  <a:lumOff val="40000"/>
                </a:schemeClr>
              </a:solidFill>
            </a:endParaRPr>
          </a:p>
          <a:p>
            <a:pPr lvl="1">
              <a:lnSpc>
                <a:spcPct val="150000"/>
              </a:lnSpc>
              <a:spcBef>
                <a:spcPts val="1200"/>
              </a:spcBef>
              <a:buClr>
                <a:srgbClr val="FF0000"/>
              </a:buClr>
              <a:buFont typeface="Wingdings" panose="05000000000000000000" pitchFamily="2" charset="2"/>
              <a:buChar char="u"/>
            </a:pPr>
            <a:r>
              <a:rPr lang="zh-CN" altLang="en-US" dirty="0"/>
              <a:t>雪崩效应</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1" dur="5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6" dur="500"/>
                                        <p:tgtEl>
                                          <p:spTgt spid="2263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6307">
                                            <p:txEl>
                                              <p:pRg st="3" end="3"/>
                                            </p:txEl>
                                          </p:spTgt>
                                        </p:tgtEl>
                                        <p:attrNameLst>
                                          <p:attrName>style.visibility</p:attrName>
                                        </p:attrNameLst>
                                      </p:cBhvr>
                                      <p:to>
                                        <p:strVal val="visible"/>
                                      </p:to>
                                    </p:set>
                                    <p:animEffect transition="in" filter="blinds(horizontal)">
                                      <p:cBhvr>
                                        <p:cTn id="21" dur="500"/>
                                        <p:tgtEl>
                                          <p:spTgt spid="22630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26" dur="500"/>
                                        <p:tgtEl>
                                          <p:spTgt spid="22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52736"/>
            <a:ext cx="9144000" cy="5357239"/>
          </a:xfrm>
          <a:prstGeom prst="rect">
            <a:avLst/>
          </a:prstGeo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5320"/>
            <a:ext cx="8229600" cy="4824000"/>
          </a:xfrm>
        </p:spPr>
        <p:txBody>
          <a:bodyPr/>
          <a:lstStyle/>
          <a:p>
            <a:pPr>
              <a:buNone/>
            </a:pPr>
            <a:r>
              <a:rPr lang="en-US" altLang="zh-CN" sz="2800" dirty="0"/>
              <a:t>1. </a:t>
            </a:r>
            <a:r>
              <a:rPr lang="zh-CN" altLang="en-US" sz="2800" dirty="0"/>
              <a:t>若</a:t>
            </a:r>
            <a:r>
              <a:rPr lang="en-US" altLang="zh-CN" sz="2800" i="1" dirty="0"/>
              <a:t>X</a:t>
            </a:r>
            <a:r>
              <a:rPr lang="en-US" altLang="zh-CN" sz="2800" dirty="0"/>
              <a:t>=0xab, </a:t>
            </a:r>
            <a:r>
              <a:rPr lang="en-US" altLang="zh-CN" sz="2800" i="1" dirty="0"/>
              <a:t>Y</a:t>
            </a:r>
            <a:r>
              <a:rPr lang="en-US" altLang="zh-CN" sz="2800" dirty="0"/>
              <a:t>=0x15, </a:t>
            </a:r>
            <a:r>
              <a:rPr lang="en-US" altLang="zh-CN" sz="2800" i="1" dirty="0"/>
              <a:t>Z</a:t>
            </a:r>
            <a:r>
              <a:rPr lang="en-US" altLang="zh-CN" sz="2800" dirty="0"/>
              <a:t>=0x67, </a:t>
            </a:r>
            <a:r>
              <a:rPr lang="zh-CN" altLang="en-US" sz="2800" dirty="0"/>
              <a:t>求以下两个布尔函数的值分别是多少？</a:t>
            </a:r>
            <a:endParaRPr lang="en-US" altLang="zh-CN" sz="2800" dirty="0"/>
          </a:p>
          <a:p>
            <a:pPr marL="514350" indent="-514350">
              <a:buAutoNum type="arabicPeriod"/>
            </a:pPr>
            <a:endParaRPr lang="en-US" altLang="zh-CN" sz="2800" dirty="0"/>
          </a:p>
          <a:p>
            <a:pPr marL="0" indent="0">
              <a:buNone/>
            </a:pPr>
            <a:endParaRPr lang="en-US" altLang="zh-CN" sz="2800" dirty="0"/>
          </a:p>
          <a:p>
            <a:pPr>
              <a:buNone/>
            </a:pPr>
            <a:r>
              <a:rPr lang="en-US" altLang="zh-CN" sz="2800" dirty="0"/>
              <a:t>2. </a:t>
            </a:r>
            <a:r>
              <a:rPr lang="zh-CN" altLang="en-US" sz="2800" dirty="0"/>
              <a:t>对于</a:t>
            </a:r>
            <a:r>
              <a:rPr lang="en-US" altLang="zh-CN" sz="2800" dirty="0"/>
              <a:t>SM3</a:t>
            </a:r>
            <a:r>
              <a:rPr lang="zh-CN" altLang="en-US" sz="2800" dirty="0"/>
              <a:t>，若输入消息“</a:t>
            </a:r>
            <a:r>
              <a:rPr lang="en-US" altLang="zh-CN" sz="2800" dirty="0" err="1"/>
              <a:t>abcd</a:t>
            </a:r>
            <a:r>
              <a:rPr lang="zh-CN" altLang="en-US" sz="2800" dirty="0"/>
              <a:t>”的</a:t>
            </a:r>
            <a:r>
              <a:rPr lang="en-US" altLang="zh-CN" sz="2800" dirty="0"/>
              <a:t>ASCII</a:t>
            </a:r>
            <a:r>
              <a:rPr lang="zh-CN" altLang="en-US" sz="2800" dirty="0"/>
              <a:t>码表示为“</a:t>
            </a:r>
            <a:r>
              <a:rPr lang="en-US" altLang="zh-CN" sz="2800" dirty="0"/>
              <a:t>979899100</a:t>
            </a:r>
            <a:r>
              <a:rPr lang="zh-CN" altLang="en-US" sz="2800" dirty="0"/>
              <a:t>”，求其填充后的消息（用十六进制表示）。</a:t>
            </a:r>
            <a:endParaRPr lang="en-US" altLang="zh-CN" sz="2800" dirty="0"/>
          </a:p>
          <a:p>
            <a:pPr>
              <a:buNone/>
            </a:pPr>
            <a:r>
              <a:rPr lang="en-US" altLang="zh-CN" sz="2800" dirty="0"/>
              <a:t>3. </a:t>
            </a:r>
            <a:r>
              <a:rPr lang="zh-CN" altLang="en-US" sz="2800" dirty="0"/>
              <a:t>对于</a:t>
            </a:r>
            <a:r>
              <a:rPr lang="en-US" altLang="zh-CN" sz="2800" dirty="0"/>
              <a:t>SM3</a:t>
            </a:r>
            <a:r>
              <a:rPr lang="zh-CN" altLang="en-US" sz="2800" dirty="0"/>
              <a:t>，对消息“</a:t>
            </a:r>
            <a:r>
              <a:rPr lang="en-US" altLang="zh-CN" sz="2800" dirty="0" err="1"/>
              <a:t>abcd</a:t>
            </a:r>
            <a:r>
              <a:rPr lang="zh-CN" altLang="en-US" sz="2800" dirty="0"/>
              <a:t>”，求扩展后</a:t>
            </a:r>
            <a:r>
              <a:rPr lang="en-US" sz="2800" i="1" dirty="0"/>
              <a:t>W</a:t>
            </a:r>
            <a:r>
              <a:rPr lang="en-US" sz="2800" baseline="-25000" dirty="0"/>
              <a:t>16</a:t>
            </a:r>
            <a:r>
              <a:rPr lang="en-US" sz="2800" dirty="0"/>
              <a:t>,</a:t>
            </a:r>
            <a:r>
              <a:rPr lang="en-US" sz="2800" i="1" dirty="0"/>
              <a:t>W</a:t>
            </a:r>
            <a:r>
              <a:rPr lang="en-US" sz="2800" baseline="-25000" dirty="0"/>
              <a:t>17</a:t>
            </a:r>
            <a:r>
              <a:rPr lang="en-US" sz="2800" dirty="0"/>
              <a:t>,</a:t>
            </a:r>
            <a:endParaRPr lang="en-US" sz="2800" dirty="0"/>
          </a:p>
          <a:p>
            <a:pPr>
              <a:buNone/>
            </a:pPr>
            <a:r>
              <a:rPr lang="en-US" sz="2800" i="1" dirty="0"/>
              <a:t>    W</a:t>
            </a:r>
            <a:r>
              <a:rPr lang="en-US" sz="2800" baseline="-25000" dirty="0"/>
              <a:t>16</a:t>
            </a:r>
            <a:r>
              <a:rPr lang="en-US" sz="2800" dirty="0"/>
              <a:t>́, </a:t>
            </a:r>
            <a:r>
              <a:rPr lang="en-US" sz="2800" i="1" dirty="0"/>
              <a:t>W</a:t>
            </a:r>
            <a:r>
              <a:rPr lang="en-US" sz="2800" baseline="-25000" dirty="0"/>
              <a:t>17</a:t>
            </a:r>
            <a:r>
              <a:rPr lang="en-US" sz="2800" dirty="0"/>
              <a:t>́</a:t>
            </a:r>
            <a:r>
              <a:rPr lang="zh-CN" altLang="en-US" sz="2800" dirty="0"/>
              <a:t>。</a:t>
            </a:r>
            <a:endParaRPr lang="en-US" altLang="zh-CN" sz="2800" dirty="0"/>
          </a:p>
          <a:p>
            <a:pPr>
              <a:buNone/>
            </a:pPr>
            <a:endParaRPr lang="zh-CN" altLang="en-US" sz="2800" dirty="0"/>
          </a:p>
        </p:txBody>
      </p:sp>
      <p:graphicFrame>
        <p:nvGraphicFramePr>
          <p:cNvPr id="3" name="对象 10"/>
          <p:cNvGraphicFramePr>
            <a:graphicFrameLocks noChangeAspect="1"/>
          </p:cNvGraphicFramePr>
          <p:nvPr/>
        </p:nvGraphicFramePr>
        <p:xfrm>
          <a:off x="1522371" y="2620516"/>
          <a:ext cx="6145973" cy="1096516"/>
        </p:xfrm>
        <a:graphic>
          <a:graphicData uri="http://schemas.openxmlformats.org/presentationml/2006/ole">
            <mc:AlternateContent xmlns:mc="http://schemas.openxmlformats.org/markup-compatibility/2006">
              <mc:Choice xmlns:v="urn:schemas-microsoft-com:vml" Requires="v">
                <p:oleObj spid="_x0000_s13314" name="Equation" r:id="rId1" imgW="68275200" imgH="12192000" progId="Equation.DSMT4">
                  <p:embed/>
                </p:oleObj>
              </mc:Choice>
              <mc:Fallback>
                <p:oleObj name="Equation" r:id="rId1" imgW="68275200" imgH="12192000" progId="Equation.DSMT4">
                  <p:embed/>
                  <p:pic>
                    <p:nvPicPr>
                      <p:cNvPr id="0" name="对象 10"/>
                      <p:cNvPicPr>
                        <a:picLocks noChangeAspect="1" noChangeArrowheads="1"/>
                      </p:cNvPicPr>
                      <p:nvPr/>
                    </p:nvPicPr>
                    <p:blipFill>
                      <a:blip r:embed="rId2"/>
                      <a:srcRect/>
                      <a:stretch>
                        <a:fillRect/>
                      </a:stretch>
                    </p:blipFill>
                    <p:spPr bwMode="auto">
                      <a:xfrm>
                        <a:off x="1522371" y="2620516"/>
                        <a:ext cx="6145973" cy="1096516"/>
                      </a:xfrm>
                      <a:prstGeom prst="rect">
                        <a:avLst/>
                      </a:prstGeom>
                      <a:noFill/>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74094" y="1696903"/>
            <a:ext cx="3420380" cy="559897"/>
          </a:xfrm>
          <a:prstGeom prst="rect">
            <a:avLst/>
          </a:prstGeom>
          <a:solidFill>
            <a:srgbClr val="5A8800"/>
          </a:solidFill>
          <a:ln>
            <a:solidFill>
              <a:srgbClr val="80C535"/>
            </a:solidFill>
          </a:ln>
        </p:spPr>
        <p:txBody>
          <a:bodyPr wrap="square" rtlCol="0">
            <a:spAutoFit/>
          </a:bodyPr>
          <a:lstStyle/>
          <a:p>
            <a:pPr marL="0" lvl="1" indent="-269875" algn="ctr" eaLnBrk="0" hangingPunct="0">
              <a:lnSpc>
                <a:spcPct val="120000"/>
              </a:lnSpc>
              <a:spcBef>
                <a:spcPts val="600"/>
              </a:spcBef>
              <a:buClr>
                <a:srgbClr val="00FF00"/>
              </a:buClr>
            </a:pPr>
            <a:r>
              <a:rPr lang="zh-CN" altLang="en-US" u="none" kern="0" dirty="0">
                <a:ea typeface="黑体" panose="02010609060101010101" pitchFamily="49" charset="-122"/>
              </a:rPr>
              <a:t>（伪）随机性</a:t>
            </a:r>
            <a:endParaRPr lang="en-US" altLang="zh-CN" u="none" kern="0" dirty="0">
              <a:ea typeface="黑体" panose="02010609060101010101" pitchFamily="49" charset="-122"/>
            </a:endParaRPr>
          </a:p>
        </p:txBody>
      </p:sp>
      <p:sp>
        <p:nvSpPr>
          <p:cNvPr id="5" name="文本框 4"/>
          <p:cNvSpPr txBox="1"/>
          <p:nvPr/>
        </p:nvSpPr>
        <p:spPr>
          <a:xfrm>
            <a:off x="2874094" y="2605661"/>
            <a:ext cx="3420380" cy="559897"/>
          </a:xfrm>
          <a:prstGeom prst="rect">
            <a:avLst/>
          </a:prstGeom>
          <a:solidFill>
            <a:srgbClr val="5A8800"/>
          </a:solidFill>
          <a:ln>
            <a:solidFill>
              <a:srgbClr val="80C535"/>
            </a:solidFill>
          </a:ln>
        </p:spPr>
        <p:txBody>
          <a:bodyPr wrap="square" rtlCol="0">
            <a:spAutoFit/>
          </a:bodyPr>
          <a:lstStyle/>
          <a:p>
            <a:pPr marL="0" lvl="1" indent="-269875" algn="ctr" eaLnBrk="0" hangingPunct="0">
              <a:lnSpc>
                <a:spcPct val="120000"/>
              </a:lnSpc>
              <a:spcBef>
                <a:spcPts val="600"/>
              </a:spcBef>
              <a:buClr>
                <a:srgbClr val="00FF00"/>
              </a:buClr>
            </a:pPr>
            <a:r>
              <a:rPr lang="zh-CN" altLang="en-US" u="none" kern="0" dirty="0">
                <a:ea typeface="黑体" panose="02010609060101010101" pitchFamily="49" charset="-122"/>
              </a:rPr>
              <a:t>实用有效性</a:t>
            </a:r>
            <a:endParaRPr lang="en-US" altLang="zh-CN" u="none" kern="0" dirty="0">
              <a:ea typeface="黑体" panose="02010609060101010101" pitchFamily="49" charset="-122"/>
            </a:endParaRPr>
          </a:p>
        </p:txBody>
      </p:sp>
      <p:sp>
        <p:nvSpPr>
          <p:cNvPr id="6" name="文本框 5"/>
          <p:cNvSpPr txBox="1"/>
          <p:nvPr/>
        </p:nvSpPr>
        <p:spPr>
          <a:xfrm>
            <a:off x="2874094" y="3476223"/>
            <a:ext cx="3420380" cy="559897"/>
          </a:xfrm>
          <a:prstGeom prst="rect">
            <a:avLst/>
          </a:prstGeom>
          <a:solidFill>
            <a:srgbClr val="5A8800"/>
          </a:solidFill>
          <a:ln>
            <a:solidFill>
              <a:srgbClr val="80C535"/>
            </a:solidFill>
          </a:ln>
        </p:spPr>
        <p:txBody>
          <a:bodyPr wrap="square" rtlCol="0">
            <a:spAutoFit/>
          </a:bodyPr>
          <a:lstStyle/>
          <a:p>
            <a:pPr marL="0" lvl="1" indent="-269875" algn="ctr" eaLnBrk="0" hangingPunct="0">
              <a:lnSpc>
                <a:spcPct val="120000"/>
              </a:lnSpc>
              <a:spcBef>
                <a:spcPts val="600"/>
              </a:spcBef>
              <a:buClr>
                <a:srgbClr val="00FF00"/>
              </a:buClr>
            </a:pPr>
            <a:r>
              <a:rPr lang="zh-CN" altLang="en-US" u="none" kern="0" dirty="0">
                <a:ea typeface="黑体" panose="02010609060101010101" pitchFamily="49" charset="-122"/>
              </a:rPr>
              <a:t>抗原像攻击</a:t>
            </a:r>
            <a:endParaRPr lang="en-US" altLang="zh-CN" u="none" kern="0" dirty="0">
              <a:ea typeface="黑体" panose="02010609060101010101" pitchFamily="49" charset="-122"/>
            </a:endParaRPr>
          </a:p>
        </p:txBody>
      </p:sp>
      <p:sp>
        <p:nvSpPr>
          <p:cNvPr id="7" name="文本框 6"/>
          <p:cNvSpPr txBox="1"/>
          <p:nvPr/>
        </p:nvSpPr>
        <p:spPr>
          <a:xfrm>
            <a:off x="2879812" y="4365104"/>
            <a:ext cx="3420380" cy="559897"/>
          </a:xfrm>
          <a:prstGeom prst="rect">
            <a:avLst/>
          </a:prstGeom>
          <a:solidFill>
            <a:srgbClr val="5A8800"/>
          </a:solidFill>
          <a:ln>
            <a:solidFill>
              <a:srgbClr val="80C535"/>
            </a:solidFill>
          </a:ln>
        </p:spPr>
        <p:txBody>
          <a:bodyPr wrap="square" rtlCol="0">
            <a:spAutoFit/>
          </a:bodyPr>
          <a:lstStyle/>
          <a:p>
            <a:pPr marL="0" lvl="1" indent="-269875" algn="ctr" eaLnBrk="0" hangingPunct="0">
              <a:lnSpc>
                <a:spcPct val="120000"/>
              </a:lnSpc>
              <a:spcBef>
                <a:spcPts val="600"/>
              </a:spcBef>
              <a:buClr>
                <a:srgbClr val="00FF00"/>
              </a:buClr>
            </a:pPr>
            <a:r>
              <a:rPr lang="zh-CN" altLang="en-US" u="none" kern="0" dirty="0">
                <a:ea typeface="黑体" panose="02010609060101010101" pitchFamily="49" charset="-122"/>
              </a:rPr>
              <a:t>抗弱碰撞攻击</a:t>
            </a:r>
            <a:endParaRPr lang="en-US" altLang="zh-CN" u="none" kern="0" dirty="0">
              <a:ea typeface="黑体" panose="02010609060101010101" pitchFamily="49" charset="-122"/>
            </a:endParaRPr>
          </a:p>
        </p:txBody>
      </p:sp>
      <p:sp>
        <p:nvSpPr>
          <p:cNvPr id="8" name="文本框 7"/>
          <p:cNvSpPr txBox="1"/>
          <p:nvPr/>
        </p:nvSpPr>
        <p:spPr>
          <a:xfrm>
            <a:off x="2874094" y="5280790"/>
            <a:ext cx="3420380" cy="559897"/>
          </a:xfrm>
          <a:prstGeom prst="rect">
            <a:avLst/>
          </a:prstGeom>
          <a:solidFill>
            <a:srgbClr val="5A8800"/>
          </a:solidFill>
          <a:ln>
            <a:solidFill>
              <a:srgbClr val="80C535"/>
            </a:solidFill>
          </a:ln>
        </p:spPr>
        <p:txBody>
          <a:bodyPr wrap="square" rtlCol="0">
            <a:spAutoFit/>
          </a:bodyPr>
          <a:lstStyle/>
          <a:p>
            <a:pPr marL="0" lvl="1" indent="-269875" algn="ctr" eaLnBrk="0" hangingPunct="0">
              <a:lnSpc>
                <a:spcPct val="120000"/>
              </a:lnSpc>
              <a:spcBef>
                <a:spcPts val="600"/>
              </a:spcBef>
              <a:buClr>
                <a:srgbClr val="00FF00"/>
              </a:buClr>
            </a:pPr>
            <a:r>
              <a:rPr lang="zh-CN" altLang="en-US" u="none" kern="0" dirty="0">
                <a:ea typeface="黑体" panose="02010609060101010101" pitchFamily="49" charset="-122"/>
              </a:rPr>
              <a:t>抗强碰撞攻击</a:t>
            </a:r>
            <a:endParaRPr lang="en-US" altLang="zh-CN" u="none" kern="0" dirty="0">
              <a:ea typeface="黑体" panose="020106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252730" y="909134"/>
            <a:ext cx="8229600" cy="4824000"/>
          </a:xfrm>
        </p:spPr>
        <p:txBody>
          <a:bodyPr/>
          <a:lstStyle/>
          <a:p>
            <a:pPr>
              <a:spcAft>
                <a:spcPts val="1800"/>
              </a:spcAft>
              <a:buNone/>
            </a:pPr>
            <a:r>
              <a:rPr lang="en-US" altLang="zh-CN" dirty="0">
                <a:solidFill>
                  <a:srgbClr val="FF0000"/>
                </a:solidFill>
              </a:rPr>
              <a:t>1. </a:t>
            </a:r>
            <a:r>
              <a:rPr lang="zh-CN" altLang="en-US" dirty="0">
                <a:solidFill>
                  <a:srgbClr val="FF0000"/>
                </a:solidFill>
              </a:rPr>
              <a:t>（伪）随机性</a:t>
            </a:r>
            <a:endParaRPr lang="en-US" altLang="zh-CN" dirty="0">
              <a:solidFill>
                <a:srgbClr val="FF0000"/>
              </a:solidFill>
            </a:endParaRPr>
          </a:p>
          <a:p>
            <a:pPr marL="0">
              <a:buNone/>
            </a:pPr>
            <a:r>
              <a:rPr lang="zh-CN" altLang="en-US" dirty="0"/>
              <a:t>        </a:t>
            </a:r>
            <a:r>
              <a:rPr lang="zh-CN" altLang="en-US" sz="2800" dirty="0"/>
              <a:t>对于任意长度的输入</a:t>
            </a:r>
            <a:r>
              <a:rPr lang="en-US" altLang="zh-CN" sz="2800" i="1" dirty="0"/>
              <a:t>x</a:t>
            </a:r>
            <a:r>
              <a:rPr lang="zh-CN" altLang="en-US" sz="2800" dirty="0"/>
              <a:t>，输出的哈希值</a:t>
            </a:r>
            <a:r>
              <a:rPr lang="en-US" altLang="zh-CN" sz="2800" i="1" dirty="0"/>
              <a:t>h</a:t>
            </a:r>
            <a:r>
              <a:rPr lang="en-US" altLang="zh-CN" sz="2800" dirty="0"/>
              <a:t>(</a:t>
            </a:r>
            <a:r>
              <a:rPr lang="en-US" altLang="zh-CN" sz="2800" i="1" dirty="0"/>
              <a:t>x</a:t>
            </a:r>
            <a:r>
              <a:rPr lang="en-US" altLang="zh-CN" sz="2800" dirty="0"/>
              <a:t>)</a:t>
            </a:r>
            <a:r>
              <a:rPr lang="zh-CN" altLang="en-US" sz="2800" dirty="0"/>
              <a:t>应当和</a:t>
            </a:r>
            <a:r>
              <a:rPr lang="en-US" altLang="zh-CN" sz="2800" dirty="0"/>
              <a:t>[0, 2</a:t>
            </a:r>
            <a:r>
              <a:rPr lang="en-US" altLang="zh-CN" sz="2800" baseline="30000" dirty="0"/>
              <a:t>|</a:t>
            </a:r>
            <a:r>
              <a:rPr lang="en-US" altLang="zh-CN" sz="2800" i="1" baseline="30000" dirty="0"/>
              <a:t>h</a:t>
            </a:r>
            <a:r>
              <a:rPr lang="en-US" altLang="zh-CN" sz="2800" baseline="30000" dirty="0"/>
              <a:t>|</a:t>
            </a:r>
            <a:r>
              <a:rPr lang="en-US" altLang="zh-CN" sz="2800" dirty="0"/>
              <a:t>-1]</a:t>
            </a:r>
            <a:r>
              <a:rPr lang="zh-CN" altLang="en-US" sz="2800" dirty="0"/>
              <a:t>中均匀分布的二进制串是不可区分的。</a:t>
            </a:r>
            <a:endParaRPr lang="en-US" altLang="zh-CN" sz="2800" dirty="0"/>
          </a:p>
          <a:p>
            <a:pPr>
              <a:spcBef>
                <a:spcPts val="2400"/>
              </a:spcBef>
              <a:spcAft>
                <a:spcPts val="1800"/>
              </a:spcAft>
              <a:buNone/>
            </a:pPr>
            <a:r>
              <a:rPr lang="en-US" altLang="zh-CN" dirty="0">
                <a:solidFill>
                  <a:srgbClr val="FF0000"/>
                </a:solidFill>
              </a:rPr>
              <a:t>2. </a:t>
            </a:r>
            <a:r>
              <a:rPr lang="zh-CN" altLang="en-US" dirty="0">
                <a:solidFill>
                  <a:srgbClr val="FF0000"/>
                </a:solidFill>
              </a:rPr>
              <a:t>实用有效性</a:t>
            </a:r>
            <a:endParaRPr lang="en-US" altLang="zh-CN" dirty="0">
              <a:solidFill>
                <a:srgbClr val="FF0000"/>
              </a:solidFill>
            </a:endParaRPr>
          </a:p>
          <a:p>
            <a:pPr marL="0" lvl="1" indent="-342900">
              <a:buClr>
                <a:schemeClr val="hlink"/>
              </a:buClr>
              <a:buSzPct val="90000"/>
              <a:buNone/>
            </a:pPr>
            <a:r>
              <a:rPr lang="zh-CN" altLang="en-US" sz="3200" dirty="0"/>
              <a:t>        </a:t>
            </a:r>
            <a:r>
              <a:rPr lang="zh-CN" altLang="en-US" dirty="0"/>
              <a:t>给定一个输入串</a:t>
            </a:r>
            <a:r>
              <a:rPr lang="en-US" altLang="zh-CN" i="1" dirty="0"/>
              <a:t>x</a:t>
            </a:r>
            <a:r>
              <a:rPr lang="zh-CN" altLang="en-US" dirty="0"/>
              <a:t>，</a:t>
            </a:r>
            <a:r>
              <a:rPr lang="en-US" altLang="zh-CN" i="1" dirty="0"/>
              <a:t>h</a:t>
            </a:r>
            <a:r>
              <a:rPr lang="en-US" altLang="zh-CN" dirty="0"/>
              <a:t>(</a:t>
            </a:r>
            <a:r>
              <a:rPr lang="en-US" altLang="zh-CN" i="1" dirty="0"/>
              <a:t>x</a:t>
            </a:r>
            <a:r>
              <a:rPr lang="en-US" altLang="zh-CN" dirty="0"/>
              <a:t>)</a:t>
            </a:r>
            <a:r>
              <a:rPr lang="zh-CN" altLang="en-US" dirty="0"/>
              <a:t>的计算可以在关于</a:t>
            </a:r>
            <a:r>
              <a:rPr lang="en-US" altLang="zh-CN" i="1" dirty="0"/>
              <a:t>x</a:t>
            </a:r>
            <a:r>
              <a:rPr lang="zh-CN" altLang="en-US" dirty="0"/>
              <a:t>的长度规模的低阶多项式（理想情况是线性的，即一阶多项式）时间内完成。</a:t>
            </a:r>
            <a:endParaRPr lang="en-US" altLang="zh-CN" dirty="0"/>
          </a:p>
          <a:p>
            <a:pPr marL="0">
              <a:buNone/>
            </a:pPr>
            <a:endParaRPr lang="en-US" altLang="zh-CN" sz="2800" dirty="0"/>
          </a:p>
          <a:p>
            <a:pPr lvl="1"/>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DU5NzU2ZGQzNzg4N2I2YmJmMmFlZTUyMWRlYTkzNGUifQ=="/>
</p:tagLst>
</file>

<file path=ppt/theme/theme1.xml><?xml version="1.0" encoding="utf-8"?>
<a:theme xmlns:a="http://schemas.openxmlformats.org/drawingml/2006/main" name="密码学与网络安全">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solidFill>
          <a:schemeClr val="accent1"/>
        </a:solidFill>
        <a:ln w="19050" cap="flat" cmpd="sng" algn="ctr">
          <a:solidFill>
            <a:srgbClr val="000000"/>
          </a:solidFill>
          <a:prstDash val="solid"/>
          <a:round/>
          <a:headEnd type="none" w="med" len="med"/>
          <a:tailEnd type="arrow"/>
        </a:ln>
      </a:spPr>
      <a:body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themeOverride>
</file>

<file path=docProps/app.xml><?xml version="1.0" encoding="utf-8"?>
<Properties xmlns="http://schemas.openxmlformats.org/officeDocument/2006/extended-properties" xmlns:vt="http://schemas.openxmlformats.org/officeDocument/2006/docPropsVTypes">
  <TotalTime>0</TotalTime>
  <Words>6697</Words>
  <Application>WPS 演示</Application>
  <PresentationFormat>全屏显示(4:3)</PresentationFormat>
  <Paragraphs>848</Paragraphs>
  <Slides>71</Slides>
  <Notes>49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17</vt:i4>
      </vt:variant>
      <vt:variant>
        <vt:lpstr>幻灯片标题</vt:lpstr>
      </vt:variant>
      <vt:variant>
        <vt:i4>71</vt:i4>
      </vt:variant>
    </vt:vector>
  </HeadingPairs>
  <TitlesOfParts>
    <vt:vector size="106" baseType="lpstr">
      <vt:lpstr>Arial</vt:lpstr>
      <vt:lpstr>宋体</vt:lpstr>
      <vt:lpstr>Wingdings</vt:lpstr>
      <vt:lpstr>Times New Roman</vt:lpstr>
      <vt:lpstr>华文中宋</vt:lpstr>
      <vt:lpstr>黑体</vt:lpstr>
      <vt:lpstr>方正大黑简体</vt:lpstr>
      <vt:lpstr>方正粗圆简体</vt:lpstr>
      <vt:lpstr>微软雅黑</vt:lpstr>
      <vt:lpstr>Arial Unicode MS</vt:lpstr>
      <vt:lpstr>Comic Sans MS</vt:lpstr>
      <vt:lpstr>Verdana</vt:lpstr>
      <vt:lpstr>Wingdings 3</vt:lpstr>
      <vt:lpstr>Symbol</vt:lpstr>
      <vt:lpstr>Courier New</vt:lpstr>
      <vt:lpstr>Times New Roman</vt:lpstr>
      <vt:lpstr>Calibri</vt:lpstr>
      <vt:lpstr>密码学与网络安全</vt:lpstr>
      <vt:lpstr>Visio.Drawing.11</vt:lpstr>
      <vt:lpstr>Equation.DSMT4</vt:lpstr>
      <vt:lpstr>Equation.DSMT4</vt:lpstr>
      <vt:lpstr>Equation.DSMT4</vt:lpstr>
      <vt:lpstr>Visio.Drawing.11</vt:lpstr>
      <vt:lpstr>Equation.DSMT4</vt:lpstr>
      <vt:lpstr>Equation.DSMT4</vt:lpstr>
      <vt:lpstr>Visio.Drawing.11</vt:lpstr>
      <vt:lpstr>Equation.DSMT4</vt:lpstr>
      <vt:lpstr>Equation.DSMT4</vt:lpstr>
      <vt:lpstr>Equation.DSMT4</vt:lpstr>
      <vt:lpstr>Equation.DSMT4</vt:lpstr>
      <vt:lpstr>Visio.Drawing.11</vt:lpstr>
      <vt:lpstr>Visio.Drawing.11</vt:lpstr>
      <vt:lpstr>Visio.Drawing.11</vt:lpstr>
      <vt:lpstr>Visio.Drawing.11</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对称密钥加密技术</dc:title>
  <dc:creator>ZC</dc:creator>
  <cp:lastModifiedBy>断</cp:lastModifiedBy>
  <cp:revision>1881</cp:revision>
  <cp:lastPrinted>2113-01-01T00:00:00Z</cp:lastPrinted>
  <dcterms:created xsi:type="dcterms:W3CDTF">2113-01-01T00:00:00Z</dcterms:created>
  <dcterms:modified xsi:type="dcterms:W3CDTF">2024-06-16T13:15:06Z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CC62878E7A04498F8B091BC5E425EF14_12</vt:lpwstr>
  </property>
  <property fmtid="{D5CDD505-2E9C-101B-9397-08002B2CF9AE}" pid="4" name="KSOProductBuildVer">
    <vt:lpwstr>2052-12.1.0.16929</vt:lpwstr>
  </property>
</Properties>
</file>