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A2類件數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93年</c:v>
                </c:pt>
                <c:pt idx="1">
                  <c:v>94年</c:v>
                </c:pt>
                <c:pt idx="2">
                  <c:v>95年</c:v>
                </c:pt>
                <c:pt idx="3">
                  <c:v>96年</c:v>
                </c:pt>
                <c:pt idx="4">
                  <c:v>97年</c:v>
                </c:pt>
                <c:pt idx="5">
                  <c:v>98年</c:v>
                </c:pt>
                <c:pt idx="6">
                  <c:v>99年</c:v>
                </c:pt>
                <c:pt idx="7">
                  <c:v>100年</c:v>
                </c:pt>
                <c:pt idx="8">
                  <c:v>101年</c:v>
                </c:pt>
                <c:pt idx="9">
                  <c:v>102年</c:v>
                </c:pt>
                <c:pt idx="10">
                  <c:v>103年</c:v>
                </c:pt>
                <c:pt idx="11">
                  <c:v>104年</c:v>
                </c:pt>
                <c:pt idx="12">
                  <c:v>105年</c:v>
                </c:pt>
              </c:strCache>
            </c:strRef>
          </c:cat>
          <c:val>
            <c:numRef>
              <c:f>工作表1!$C$2:$C$14</c:f>
              <c:numCache>
                <c:formatCode>#,##0</c:formatCode>
                <c:ptCount val="13"/>
                <c:pt idx="0">
                  <c:v>134719</c:v>
                </c:pt>
                <c:pt idx="1">
                  <c:v>153047</c:v>
                </c:pt>
                <c:pt idx="2">
                  <c:v>157898</c:v>
                </c:pt>
                <c:pt idx="3">
                  <c:v>161508</c:v>
                </c:pt>
                <c:pt idx="4">
                  <c:v>167977</c:v>
                </c:pt>
                <c:pt idx="5">
                  <c:v>182733</c:v>
                </c:pt>
                <c:pt idx="6">
                  <c:v>217678</c:v>
                </c:pt>
                <c:pt idx="7">
                  <c:v>233739</c:v>
                </c:pt>
                <c:pt idx="8">
                  <c:v>247501</c:v>
                </c:pt>
                <c:pt idx="9">
                  <c:v>276521</c:v>
                </c:pt>
                <c:pt idx="10">
                  <c:v>306072</c:v>
                </c:pt>
                <c:pt idx="11">
                  <c:v>303774</c:v>
                </c:pt>
                <c:pt idx="12">
                  <c:v>304001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D-491F-B50B-940A758D87BC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受傷人數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93年</c:v>
                </c:pt>
                <c:pt idx="1">
                  <c:v>94年</c:v>
                </c:pt>
                <c:pt idx="2">
                  <c:v>95年</c:v>
                </c:pt>
                <c:pt idx="3">
                  <c:v>96年</c:v>
                </c:pt>
                <c:pt idx="4">
                  <c:v>97年</c:v>
                </c:pt>
                <c:pt idx="5">
                  <c:v>98年</c:v>
                </c:pt>
                <c:pt idx="6">
                  <c:v>99年</c:v>
                </c:pt>
                <c:pt idx="7">
                  <c:v>100年</c:v>
                </c:pt>
                <c:pt idx="8">
                  <c:v>101年</c:v>
                </c:pt>
                <c:pt idx="9">
                  <c:v>102年</c:v>
                </c:pt>
                <c:pt idx="10">
                  <c:v>103年</c:v>
                </c:pt>
                <c:pt idx="11">
                  <c:v>104年</c:v>
                </c:pt>
                <c:pt idx="12">
                  <c:v>105年</c:v>
                </c:pt>
              </c:strCache>
            </c:strRef>
          </c:cat>
          <c:val>
            <c:numRef>
              <c:f>工作表1!$E$2:$E$14</c:f>
              <c:numCache>
                <c:formatCode>#,##0</c:formatCode>
                <c:ptCount val="13"/>
                <c:pt idx="0">
                  <c:v>179108</c:v>
                </c:pt>
                <c:pt idx="1">
                  <c:v>203087</c:v>
                </c:pt>
                <c:pt idx="2">
                  <c:v>211176</c:v>
                </c:pt>
                <c:pt idx="3">
                  <c:v>216927</c:v>
                </c:pt>
                <c:pt idx="4">
                  <c:v>227423</c:v>
                </c:pt>
                <c:pt idx="5">
                  <c:v>246994</c:v>
                </c:pt>
                <c:pt idx="6">
                  <c:v>293764</c:v>
                </c:pt>
                <c:pt idx="7">
                  <c:v>315201</c:v>
                </c:pt>
                <c:pt idx="8">
                  <c:v>334082</c:v>
                </c:pt>
                <c:pt idx="9">
                  <c:v>373568</c:v>
                </c:pt>
                <c:pt idx="10">
                  <c:v>413229</c:v>
                </c:pt>
                <c:pt idx="11">
                  <c:v>410073</c:v>
                </c:pt>
                <c:pt idx="12">
                  <c:v>403906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D-491F-B50B-940A758D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26970768"/>
        <c:axId val="434167056"/>
      </c:barChar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A1類件數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工作表1!$A$2:$A$14</c:f>
              <c:strCache>
                <c:ptCount val="13"/>
                <c:pt idx="0">
                  <c:v>93年</c:v>
                </c:pt>
                <c:pt idx="1">
                  <c:v>94年</c:v>
                </c:pt>
                <c:pt idx="2">
                  <c:v>95年</c:v>
                </c:pt>
                <c:pt idx="3">
                  <c:v>96年</c:v>
                </c:pt>
                <c:pt idx="4">
                  <c:v>97年</c:v>
                </c:pt>
                <c:pt idx="5">
                  <c:v>98年</c:v>
                </c:pt>
                <c:pt idx="6">
                  <c:v>99年</c:v>
                </c:pt>
                <c:pt idx="7">
                  <c:v>100年</c:v>
                </c:pt>
                <c:pt idx="8">
                  <c:v>101年</c:v>
                </c:pt>
                <c:pt idx="9">
                  <c:v>102年</c:v>
                </c:pt>
                <c:pt idx="10">
                  <c:v>103年</c:v>
                </c:pt>
                <c:pt idx="11">
                  <c:v>104年</c:v>
                </c:pt>
                <c:pt idx="12">
                  <c:v>105年</c:v>
                </c:pt>
              </c:strCache>
            </c:strRef>
          </c:cat>
          <c:val>
            <c:numRef>
              <c:f>工作表1!$B$2:$B$14</c:f>
              <c:numCache>
                <c:formatCode>#,##0</c:formatCode>
                <c:ptCount val="13"/>
                <c:pt idx="0">
                  <c:v>2502</c:v>
                </c:pt>
                <c:pt idx="1">
                  <c:v>2767</c:v>
                </c:pt>
                <c:pt idx="2">
                  <c:v>2999</c:v>
                </c:pt>
                <c:pt idx="3">
                  <c:v>2463</c:v>
                </c:pt>
                <c:pt idx="4">
                  <c:v>2150</c:v>
                </c:pt>
                <c:pt idx="5">
                  <c:v>2016</c:v>
                </c:pt>
                <c:pt idx="6">
                  <c:v>1973</c:v>
                </c:pt>
                <c:pt idx="7">
                  <c:v>2037</c:v>
                </c:pt>
                <c:pt idx="8">
                  <c:v>1964</c:v>
                </c:pt>
                <c:pt idx="9">
                  <c:v>1867</c:v>
                </c:pt>
                <c:pt idx="10">
                  <c:v>1770</c:v>
                </c:pt>
                <c:pt idx="11">
                  <c:v>1639</c:v>
                </c:pt>
                <c:pt idx="12">
                  <c:v>1555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4D-491F-B50B-940A758D87B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死亡人數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工作表1!$A$2:$A$14</c:f>
              <c:strCache>
                <c:ptCount val="13"/>
                <c:pt idx="0">
                  <c:v>93年</c:v>
                </c:pt>
                <c:pt idx="1">
                  <c:v>94年</c:v>
                </c:pt>
                <c:pt idx="2">
                  <c:v>95年</c:v>
                </c:pt>
                <c:pt idx="3">
                  <c:v>96年</c:v>
                </c:pt>
                <c:pt idx="4">
                  <c:v>97年</c:v>
                </c:pt>
                <c:pt idx="5">
                  <c:v>98年</c:v>
                </c:pt>
                <c:pt idx="6">
                  <c:v>99年</c:v>
                </c:pt>
                <c:pt idx="7">
                  <c:v>100年</c:v>
                </c:pt>
                <c:pt idx="8">
                  <c:v>101年</c:v>
                </c:pt>
                <c:pt idx="9">
                  <c:v>102年</c:v>
                </c:pt>
                <c:pt idx="10">
                  <c:v>103年</c:v>
                </c:pt>
                <c:pt idx="11">
                  <c:v>104年</c:v>
                </c:pt>
                <c:pt idx="12">
                  <c:v>105年</c:v>
                </c:pt>
              </c:strCache>
            </c:strRef>
          </c:cat>
          <c:val>
            <c:numRef>
              <c:f>工作表1!$D$2:$D$14</c:f>
              <c:numCache>
                <c:formatCode>#,##0</c:formatCode>
                <c:ptCount val="13"/>
                <c:pt idx="0">
                  <c:v>2634</c:v>
                </c:pt>
                <c:pt idx="1">
                  <c:v>2894</c:v>
                </c:pt>
                <c:pt idx="2">
                  <c:v>3140</c:v>
                </c:pt>
                <c:pt idx="3">
                  <c:v>2573</c:v>
                </c:pt>
                <c:pt idx="4">
                  <c:v>2224</c:v>
                </c:pt>
                <c:pt idx="5">
                  <c:v>2092</c:v>
                </c:pt>
                <c:pt idx="6">
                  <c:v>2047</c:v>
                </c:pt>
                <c:pt idx="7">
                  <c:v>2117</c:v>
                </c:pt>
                <c:pt idx="8">
                  <c:v>2040</c:v>
                </c:pt>
                <c:pt idx="9">
                  <c:v>1928</c:v>
                </c:pt>
                <c:pt idx="10">
                  <c:v>1819</c:v>
                </c:pt>
                <c:pt idx="11">
                  <c:v>1696</c:v>
                </c:pt>
                <c:pt idx="12">
                  <c:v>1604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4D-491F-B50B-940A758D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949184"/>
        <c:axId val="383798544"/>
      </c:lineChart>
      <c:catAx>
        <c:axId val="426970768"/>
        <c:scaling>
          <c:orientation val="minMax"/>
        </c:scaling>
        <c:delete val="0"/>
        <c:axPos val="b"/>
        <c:numFmt formatCode="#,##0.0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167056"/>
        <c:crosses val="autoZero"/>
        <c:auto val="1"/>
        <c:lblAlgn val="ctr"/>
        <c:lblOffset val="100"/>
        <c:noMultiLvlLbl val="0"/>
      </c:catAx>
      <c:valAx>
        <c:axId val="43416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6970768"/>
        <c:crosses val="autoZero"/>
        <c:crossBetween val="between"/>
        <c:majorUnit val="100000"/>
      </c:valAx>
      <c:valAx>
        <c:axId val="383798544"/>
        <c:scaling>
          <c:orientation val="minMax"/>
          <c:max val="3500"/>
          <c:min val="1500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0949184"/>
        <c:crosses val="max"/>
        <c:crossBetween val="between"/>
        <c:majorUnit val="500"/>
      </c:valAx>
      <c:catAx>
        <c:axId val="2909491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8379854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1" i="0" u="none" strike="noStrike" baseline="0" dirty="0" smtClean="0">
                <a:effectLst/>
              </a:rPr>
              <a:t>105</a:t>
            </a:r>
            <a:r>
              <a:rPr lang="zh-TW" altLang="zh-TW" sz="2400" b="1" i="0" u="none" strike="noStrike" baseline="0" dirty="0" smtClean="0">
                <a:effectLst/>
              </a:rPr>
              <a:t>年</a:t>
            </a:r>
            <a:r>
              <a:rPr lang="en-US" altLang="zh-TW" sz="2400" b="1" i="0" u="none" strike="noStrike" baseline="0" dirty="0" smtClean="0">
                <a:effectLst/>
              </a:rPr>
              <a:t>A1</a:t>
            </a:r>
            <a:r>
              <a:rPr lang="zh-TW" altLang="zh-TW" sz="2400" b="1" i="0" u="none" strike="noStrike" baseline="0" dirty="0" smtClean="0">
                <a:effectLst/>
              </a:rPr>
              <a:t>及</a:t>
            </a:r>
            <a:r>
              <a:rPr lang="en-US" altLang="zh-TW" sz="2400" b="1" i="0" u="none" strike="noStrike" baseline="0" dirty="0" smtClean="0">
                <a:effectLst/>
              </a:rPr>
              <a:t>A2</a:t>
            </a:r>
            <a:r>
              <a:rPr lang="zh-TW" altLang="zh-TW" sz="2400" b="1" i="0" u="none" strike="noStrike" baseline="0" dirty="0" smtClean="0">
                <a:effectLst/>
              </a:rPr>
              <a:t>類機車肇事</a:t>
            </a:r>
            <a:r>
              <a:rPr lang="zh-TW" altLang="en-US" sz="2400" b="1" i="0" u="none" strike="noStrike" baseline="0" dirty="0" smtClean="0">
                <a:effectLst/>
              </a:rPr>
              <a:t>事</a:t>
            </a:r>
            <a:r>
              <a:rPr lang="zh-TW" altLang="zh-TW" sz="2400" b="1" i="0" u="none" strike="noStrike" baseline="0" dirty="0" smtClean="0">
                <a:effectLst/>
              </a:rPr>
              <a:t>件主要原因</a:t>
            </a:r>
            <a:r>
              <a:rPr lang="zh-TW" altLang="en-US" sz="2400" dirty="0" smtClean="0"/>
              <a:t>占</a:t>
            </a:r>
            <a:r>
              <a:rPr lang="zh-TW" altLang="en-US" sz="2400" dirty="0"/>
              <a:t>比</a:t>
            </a:r>
          </a:p>
        </c:rich>
      </c:tx>
      <c:layout>
        <c:manualLayout>
          <c:xMode val="edge"/>
          <c:yMode val="edge"/>
          <c:x val="0.56579595203835209"/>
          <c:y val="3.0961114486816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件數</c:v>
                </c:pt>
              </c:strCache>
            </c:strRef>
          </c:tx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工作表1!$A$2:$A$8</c:f>
              <c:strCache>
                <c:ptCount val="7"/>
                <c:pt idx="0">
                  <c:v>未依規定讓車</c:v>
                </c:pt>
                <c:pt idx="1">
                  <c:v>轉彎(向)不當</c:v>
                </c:pt>
                <c:pt idx="2">
                  <c:v>未保持安全距離、間隔</c:v>
                </c:pt>
                <c:pt idx="3">
                  <c:v>違反號誌、標誌管制</c:v>
                </c:pt>
                <c:pt idx="4">
                  <c:v>起步時未注意其他車(人)安全</c:v>
                </c:pt>
                <c:pt idx="5">
                  <c:v>酒後駕車</c:v>
                </c:pt>
                <c:pt idx="6">
                  <c:v>其他</c:v>
                </c:pt>
              </c:strCache>
            </c:strRef>
          </c:cat>
          <c:val>
            <c:numRef>
              <c:f>工作表1!$B$2:$B$8</c:f>
            </c:numRef>
          </c:val>
          <c:extLst>
            <c:ext xmlns:c16="http://schemas.microsoft.com/office/drawing/2014/chart" uri="{C3380CC4-5D6E-409C-BE32-E72D297353CC}">
              <c16:uniqueId val="{00000000-A8B8-4C7F-8DBA-4A47D3417B0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A8B8-4C7F-8DBA-4A47D3417B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A8B8-4C7F-8DBA-4A47D3417B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A8B8-4C7F-8DBA-4A47D3417B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A8B8-4C7F-8DBA-4A47D3417B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A-A8B8-4C7F-8DBA-4A47D3417B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A8B8-4C7F-8DBA-4A47D3417B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E-A8B8-4C7F-8DBA-4A47D3417B06}"/>
              </c:ext>
            </c:extLst>
          </c:dPt>
          <c:dLbls>
            <c:dLbl>
              <c:idx val="4"/>
              <c:layout>
                <c:manualLayout>
                  <c:x val="-7.2409236989030887E-2"/>
                  <c:y val="-0.2557263663843167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8B8-4C7F-8DBA-4A47D3417B06}"/>
                </c:ext>
              </c:extLst>
            </c:dLbl>
            <c:dLbl>
              <c:idx val="5"/>
              <c:layout>
                <c:manualLayout>
                  <c:x val="-2.9684000093494981E-2"/>
                  <c:y val="-0.174923536780396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8B8-4C7F-8DBA-4A47D3417B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工作表1!$A$2:$A$8</c:f>
              <c:strCache>
                <c:ptCount val="7"/>
                <c:pt idx="0">
                  <c:v>未依規定讓車</c:v>
                </c:pt>
                <c:pt idx="1">
                  <c:v>轉彎(向)不當</c:v>
                </c:pt>
                <c:pt idx="2">
                  <c:v>未保持安全距離、間隔</c:v>
                </c:pt>
                <c:pt idx="3">
                  <c:v>違反號誌、標誌管制</c:v>
                </c:pt>
                <c:pt idx="4">
                  <c:v>起步時未注意其他車(人)安全</c:v>
                </c:pt>
                <c:pt idx="5">
                  <c:v>酒後駕車</c:v>
                </c:pt>
                <c:pt idx="6">
                  <c:v>其他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16.754405461184316</c:v>
                </c:pt>
                <c:pt idx="1">
                  <c:v>9.8282267026512145</c:v>
                </c:pt>
                <c:pt idx="2">
                  <c:v>9.0026988410858859</c:v>
                </c:pt>
                <c:pt idx="3">
                  <c:v>8.9671376408953805</c:v>
                </c:pt>
                <c:pt idx="4">
                  <c:v>2.4594380060327037</c:v>
                </c:pt>
                <c:pt idx="5">
                  <c:v>2.3292586124781711</c:v>
                </c:pt>
                <c:pt idx="6">
                  <c:v>50.658834735672329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8B8-4C7F-8DBA-4A47D3417B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200" b="0" i="0" u="none" strike="noStrike" cap="none" normalizeH="0" baseline="0" dirty="0" smtClean="0">
                <a:effectLst/>
              </a:rPr>
              <a:t>A1</a:t>
            </a:r>
            <a:r>
              <a:rPr lang="zh-TW" altLang="zh-TW" sz="2200" b="0" i="0" u="none" strike="noStrike" cap="none" normalizeH="0" baseline="0" dirty="0" smtClean="0">
                <a:effectLst/>
              </a:rPr>
              <a:t>類道路交通事故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60716043307086"/>
          <c:y val="0.13578524017069143"/>
          <c:w val="0.87670533956692909"/>
          <c:h val="0.6937990468873618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貨車,客車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工作表1!$A$2:$A$8</c:f>
              <c:strCache>
                <c:ptCount val="6"/>
                <c:pt idx="0">
                  <c:v>100年</c:v>
                </c:pt>
                <c:pt idx="1">
                  <c:v>101年</c:v>
                </c:pt>
                <c:pt idx="2">
                  <c:v>102年</c:v>
                </c:pt>
                <c:pt idx="3">
                  <c:v>103年</c:v>
                </c:pt>
                <c:pt idx="4">
                  <c:v>104年</c:v>
                </c:pt>
                <c:pt idx="5">
                  <c:v>105年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924</c:v>
                </c:pt>
                <c:pt idx="1">
                  <c:v>882</c:v>
                </c:pt>
                <c:pt idx="2">
                  <c:v>881</c:v>
                </c:pt>
                <c:pt idx="3">
                  <c:v>823</c:v>
                </c:pt>
                <c:pt idx="4">
                  <c:v>799</c:v>
                </c:pt>
                <c:pt idx="5">
                  <c:v>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D-4CE6-9EBD-A77F7C688D5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機車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工作表1!$A$2:$A$8</c:f>
              <c:strCache>
                <c:ptCount val="6"/>
                <c:pt idx="0">
                  <c:v>100年</c:v>
                </c:pt>
                <c:pt idx="1">
                  <c:v>101年</c:v>
                </c:pt>
                <c:pt idx="2">
                  <c:v>102年</c:v>
                </c:pt>
                <c:pt idx="3">
                  <c:v>103年</c:v>
                </c:pt>
                <c:pt idx="4">
                  <c:v>104年</c:v>
                </c:pt>
                <c:pt idx="5">
                  <c:v>105年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956</c:v>
                </c:pt>
                <c:pt idx="1">
                  <c:v>925</c:v>
                </c:pt>
                <c:pt idx="2">
                  <c:v>840</c:v>
                </c:pt>
                <c:pt idx="3">
                  <c:v>781</c:v>
                </c:pt>
                <c:pt idx="4">
                  <c:v>694</c:v>
                </c:pt>
                <c:pt idx="5">
                  <c:v>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D-4CE6-9EBD-A77F7C688D5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工作表1!$A$2:$A$8</c:f>
              <c:strCache>
                <c:ptCount val="6"/>
                <c:pt idx="0">
                  <c:v>100年</c:v>
                </c:pt>
                <c:pt idx="1">
                  <c:v>101年</c:v>
                </c:pt>
                <c:pt idx="2">
                  <c:v>102年</c:v>
                </c:pt>
                <c:pt idx="3">
                  <c:v>103年</c:v>
                </c:pt>
                <c:pt idx="4">
                  <c:v>104年</c:v>
                </c:pt>
                <c:pt idx="5">
                  <c:v>105年</c:v>
                </c:pt>
              </c:strCache>
            </c:str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157</c:v>
                </c:pt>
                <c:pt idx="1">
                  <c:v>157</c:v>
                </c:pt>
                <c:pt idx="2">
                  <c:v>146</c:v>
                </c:pt>
                <c:pt idx="3">
                  <c:v>166</c:v>
                </c:pt>
                <c:pt idx="4">
                  <c:v>146</c:v>
                </c:pt>
                <c:pt idx="5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FD-4CE6-9EBD-A77F7C688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9599039"/>
        <c:axId val="949605695"/>
        <c:axId val="0"/>
      </c:bar3DChart>
      <c:catAx>
        <c:axId val="949599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 smtClean="0"/>
                  <a:t>年分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0.51254785925196844"/>
              <c:y val="0.9118633622186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9605695"/>
        <c:crosses val="autoZero"/>
        <c:auto val="1"/>
        <c:lblAlgn val="ctr"/>
        <c:lblOffset val="100"/>
        <c:noMultiLvlLbl val="0"/>
      </c:catAx>
      <c:valAx>
        <c:axId val="94960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 smtClean="0"/>
                  <a:t>件數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2.7903666338582676E-2"/>
              <c:y val="0.456552425588169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959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382258858267731E-2"/>
          <c:y val="0.90164009118640476"/>
          <c:w val="0.32629785925196853"/>
          <c:h val="7.8431097537457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105</a:t>
            </a:r>
            <a:r>
              <a:rPr lang="zh-TW"/>
              <a:t>年</a:t>
            </a:r>
            <a:r>
              <a:rPr lang="en-US"/>
              <a:t>A1</a:t>
            </a:r>
            <a:r>
              <a:rPr lang="zh-TW"/>
              <a:t>類道路交通事故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1249-4AF8-9AA5-ADF7FE1133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1249-4AF8-9AA5-ADF7FE1133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1249-4AF8-9AA5-ADF7FE1133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工作表1!$A$2:$A$4</c:f>
              <c:strCache>
                <c:ptCount val="3"/>
                <c:pt idx="0">
                  <c:v>貨車,客車</c:v>
                </c:pt>
                <c:pt idx="1">
                  <c:v>機車</c:v>
                </c:pt>
                <c:pt idx="2">
                  <c:v>其他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744</c:v>
                </c:pt>
                <c:pt idx="1">
                  <c:v>679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1-4A1C-A5E1-19BF7F54AF4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1" i="0" u="none" strike="noStrike" baseline="0" dirty="0" smtClean="0">
                <a:effectLst/>
              </a:rPr>
              <a:t>近</a:t>
            </a:r>
            <a:r>
              <a:rPr lang="en-US" altLang="zh-TW" sz="1400" b="1" i="0" u="none" strike="noStrike" baseline="0" dirty="0" smtClean="0">
                <a:effectLst/>
              </a:rPr>
              <a:t>5</a:t>
            </a:r>
            <a:r>
              <a:rPr lang="zh-TW" altLang="zh-TW" sz="1400" b="1" i="0" u="none" strike="noStrike" baseline="0" dirty="0" smtClean="0">
                <a:effectLst/>
              </a:rPr>
              <a:t>年</a:t>
            </a:r>
            <a:r>
              <a:rPr lang="en-US" altLang="zh-TW" sz="1400" b="1" i="0" u="none" strike="noStrike" baseline="0" dirty="0" smtClean="0">
                <a:effectLst/>
              </a:rPr>
              <a:t>A1</a:t>
            </a:r>
            <a:r>
              <a:rPr lang="zh-TW" altLang="zh-TW" sz="1400" b="1" i="0" u="none" strike="noStrike" baseline="0" dirty="0" smtClean="0">
                <a:effectLst/>
              </a:rPr>
              <a:t>及</a:t>
            </a:r>
            <a:r>
              <a:rPr lang="en-US" altLang="zh-TW" sz="1400" b="1" i="0" u="none" strike="noStrike" baseline="0" dirty="0" smtClean="0">
                <a:effectLst/>
              </a:rPr>
              <a:t>A2</a:t>
            </a:r>
            <a:r>
              <a:rPr lang="zh-TW" altLang="zh-TW" sz="1400" b="1" i="0" u="none" strike="noStrike" baseline="0" dirty="0" smtClean="0">
                <a:effectLst/>
              </a:rPr>
              <a:t>類機車肇事件數占比及死傷人數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工作表1!$D$1</c:f>
              <c:strCache>
                <c:ptCount val="1"/>
                <c:pt idx="0">
                  <c:v>總死傷人數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工作表1!$C$2:$C$6</c:f>
              <c:strCache>
                <c:ptCount val="5"/>
                <c:pt idx="0">
                  <c:v>101年</c:v>
                </c:pt>
                <c:pt idx="1">
                  <c:v>102年</c:v>
                </c:pt>
                <c:pt idx="2">
                  <c:v>103年</c:v>
                </c:pt>
                <c:pt idx="3">
                  <c:v>104年</c:v>
                </c:pt>
                <c:pt idx="4">
                  <c:v>105年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336122</c:v>
                </c:pt>
                <c:pt idx="1">
                  <c:v>375496</c:v>
                </c:pt>
                <c:pt idx="2">
                  <c:v>415048</c:v>
                </c:pt>
                <c:pt idx="3">
                  <c:v>411769</c:v>
                </c:pt>
                <c:pt idx="4">
                  <c:v>405510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D-4284-BEB9-867304040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164976"/>
        <c:axId val="434172464"/>
      </c:barChart>
      <c:lineChart>
        <c:grouping val="standard"/>
        <c:varyColors val="0"/>
        <c:ser>
          <c:idx val="1"/>
          <c:order val="1"/>
          <c:tx>
            <c:strRef>
              <c:f>工作表1!$E$1</c:f>
              <c:strCache>
                <c:ptCount val="1"/>
                <c:pt idx="0">
                  <c:v>機車肇事是件數占比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工作表1!$C$2:$C$6</c:f>
              <c:strCache>
                <c:ptCount val="5"/>
                <c:pt idx="0">
                  <c:v>101年</c:v>
                </c:pt>
                <c:pt idx="1">
                  <c:v>102年</c:v>
                </c:pt>
                <c:pt idx="2">
                  <c:v>103年</c:v>
                </c:pt>
                <c:pt idx="3">
                  <c:v>104年</c:v>
                </c:pt>
                <c:pt idx="4">
                  <c:v>105年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50.71</c:v>
                </c:pt>
                <c:pt idx="1">
                  <c:v>51.64</c:v>
                </c:pt>
                <c:pt idx="2">
                  <c:v>52.43</c:v>
                </c:pt>
                <c:pt idx="3">
                  <c:v>52.41</c:v>
                </c:pt>
                <c:pt idx="4">
                  <c:v>51.54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D-4284-BEB9-867304040152}"/>
            </c:ext>
          </c:extLst>
        </c:ser>
        <c:ser>
          <c:idx val="2"/>
          <c:order val="2"/>
          <c:tx>
            <c:strRef>
              <c:f>工作表1!$F$1</c:f>
              <c:strCache>
                <c:ptCount val="1"/>
                <c:pt idx="0">
                  <c:v>機車肇事死傷占比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工作表1!$C$2:$C$6</c:f>
              <c:strCache>
                <c:ptCount val="5"/>
                <c:pt idx="0">
                  <c:v>101年</c:v>
                </c:pt>
                <c:pt idx="1">
                  <c:v>102年</c:v>
                </c:pt>
                <c:pt idx="2">
                  <c:v>103年</c:v>
                </c:pt>
                <c:pt idx="3">
                  <c:v>104年</c:v>
                </c:pt>
                <c:pt idx="4">
                  <c:v>105年</c:v>
                </c:pt>
              </c:strCache>
            </c:strRef>
          </c:cat>
          <c:val>
            <c:numRef>
              <c:f>工作表1!$F$2:$F$6</c:f>
              <c:numCache>
                <c:formatCode>General</c:formatCode>
                <c:ptCount val="5"/>
                <c:pt idx="0">
                  <c:v>55.895775938498524</c:v>
                </c:pt>
                <c:pt idx="1">
                  <c:v>56.836291198841003</c:v>
                </c:pt>
                <c:pt idx="2">
                  <c:v>57.53069524488734</c:v>
                </c:pt>
                <c:pt idx="3">
                  <c:v>57.469114964943934</c:v>
                </c:pt>
                <c:pt idx="4">
                  <c:v>56.404034425784808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4D-4284-BEB9-867304040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011216"/>
        <c:axId val="428010384"/>
      </c:lineChart>
      <c:catAx>
        <c:axId val="43416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172464"/>
        <c:crosses val="autoZero"/>
        <c:auto val="1"/>
        <c:lblAlgn val="ctr"/>
        <c:lblOffset val="100"/>
        <c:noMultiLvlLbl val="0"/>
      </c:catAx>
      <c:valAx>
        <c:axId val="43417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164976"/>
        <c:crosses val="autoZero"/>
        <c:crossBetween val="between"/>
      </c:valAx>
      <c:valAx>
        <c:axId val="4280103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8011216"/>
        <c:crosses val="max"/>
        <c:crossBetween val="between"/>
      </c:valAx>
      <c:catAx>
        <c:axId val="428011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8010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1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91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8E4B-4EB7-4689-B51E-A18B0B9EC11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39E7-1956-4052-8446-83B58ACA95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4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84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道路交通事故－按</a:t>
            </a:r>
            <a:r>
              <a:rPr lang="en-US" altLang="zh-TW" dirty="0"/>
              <a:t>A1</a:t>
            </a:r>
            <a:r>
              <a:rPr lang="zh-TW" altLang="zh-TW" dirty="0"/>
              <a:t>、</a:t>
            </a:r>
            <a:r>
              <a:rPr lang="en-US" altLang="zh-TW" dirty="0"/>
              <a:t>A2</a:t>
            </a:r>
            <a:r>
              <a:rPr lang="zh-TW" altLang="zh-TW" dirty="0"/>
              <a:t>類</a:t>
            </a:r>
            <a:r>
              <a:rPr lang="zh-TW" altLang="zh-TW" dirty="0" smtClean="0"/>
              <a:t>分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75200" y="549563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警政統計查詢網</a:t>
            </a:r>
            <a:endParaRPr lang="zh-TW" altLang="en-US" dirty="0"/>
          </a:p>
        </p:txBody>
      </p:sp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89407"/>
              </p:ext>
            </p:extLst>
          </p:nvPr>
        </p:nvGraphicFramePr>
        <p:xfrm>
          <a:off x="1066800" y="1466273"/>
          <a:ext cx="9915236" cy="499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91892"/>
              </p:ext>
            </p:extLst>
          </p:nvPr>
        </p:nvGraphicFramePr>
        <p:xfrm>
          <a:off x="438725" y="191365"/>
          <a:ext cx="11115965" cy="649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8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274788055"/>
              </p:ext>
            </p:extLst>
          </p:nvPr>
        </p:nvGraphicFramePr>
        <p:xfrm>
          <a:off x="258619" y="664249"/>
          <a:ext cx="7998690" cy="583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773554405"/>
              </p:ext>
            </p:extLst>
          </p:nvPr>
        </p:nvGraphicFramePr>
        <p:xfrm>
          <a:off x="8091055" y="1450108"/>
          <a:ext cx="3925454" cy="326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26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532307"/>
              </p:ext>
            </p:extLst>
          </p:nvPr>
        </p:nvGraphicFramePr>
        <p:xfrm>
          <a:off x="1427017" y="884381"/>
          <a:ext cx="9610437" cy="535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864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3527" y="1099127"/>
            <a:ext cx="6289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機器腳踏車行駛至交岔路口，其轉彎，應依標誌或標線之規定行駛；無標誌或標線者，應依第一百零二條及下列規定行駛：</a:t>
            </a:r>
          </a:p>
          <a:p>
            <a:r>
              <a:rPr lang="zh-TW" altLang="zh-TW" dirty="0"/>
              <a:t>　一、內側車道設有禁行機車標誌或標線者，應依兩段方</a:t>
            </a:r>
          </a:p>
          <a:p>
            <a:r>
              <a:rPr lang="zh-TW" altLang="zh-TW" dirty="0"/>
              <a:t>　　　式進行左轉，不得由內側或其他車道左轉。</a:t>
            </a:r>
          </a:p>
          <a:p>
            <a:r>
              <a:rPr lang="zh-TW" altLang="zh-TW" dirty="0"/>
              <a:t>　二、在三快車道以上單行道道路，行駛於右側車道或慢</a:t>
            </a:r>
          </a:p>
          <a:p>
            <a:r>
              <a:rPr lang="zh-TW" altLang="zh-TW" dirty="0"/>
              <a:t>　　　車道者，應以兩段方式進行左轉彎；行駛於左側車</a:t>
            </a:r>
          </a:p>
          <a:p>
            <a:r>
              <a:rPr lang="zh-TW" altLang="zh-TW" dirty="0"/>
              <a:t>　　　道或慢車道者，應以兩段方式進行右轉彎。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8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102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前言</vt:lpstr>
      <vt:lpstr>道路交通事故－按A1、A2類分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</dc:creator>
  <cp:lastModifiedBy>翔</cp:lastModifiedBy>
  <cp:revision>17</cp:revision>
  <dcterms:created xsi:type="dcterms:W3CDTF">2017-11-23T13:02:40Z</dcterms:created>
  <dcterms:modified xsi:type="dcterms:W3CDTF">2017-11-24T15:36:44Z</dcterms:modified>
</cp:coreProperties>
</file>