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8" r:id="rId4"/>
    <p:sldId id="258" r:id="rId5"/>
    <p:sldId id="259" r:id="rId6"/>
    <p:sldId id="260" r:id="rId7"/>
    <p:sldId id="261" r:id="rId8"/>
    <p:sldId id="262" r:id="rId9"/>
    <p:sldId id="263" r:id="rId10"/>
    <p:sldId id="264" r:id="rId11"/>
    <p:sldId id="266"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44B905-23C8-412E-8F47-C2560E9CD090}" type="datetimeFigureOut">
              <a:rPr lang="en-PK" smtClean="0"/>
              <a:t>02/05/2023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1955105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44B905-23C8-412E-8F47-C2560E9CD090}" type="datetimeFigureOut">
              <a:rPr lang="en-PK" smtClean="0"/>
              <a:t>02/05/2023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307647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44B905-23C8-412E-8F47-C2560E9CD090}" type="datetimeFigureOut">
              <a:rPr lang="en-PK" smtClean="0"/>
              <a:t>02/05/2023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172038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44B905-23C8-412E-8F47-C2560E9CD090}" type="datetimeFigureOut">
              <a:rPr lang="en-PK" smtClean="0"/>
              <a:t>02/05/2023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9D8FC0-752D-438B-B613-220D214D87C4}" type="slidenum">
              <a:rPr lang="en-PK" smtClean="0"/>
              <a:t>‹#›</a:t>
            </a:fld>
            <a:endParaRPr lang="en-PK"/>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49092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4B905-23C8-412E-8F47-C2560E9CD090}" type="datetimeFigureOut">
              <a:rPr lang="en-PK" smtClean="0"/>
              <a:t>02/05/2023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1370879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44B905-23C8-412E-8F47-C2560E9CD090}" type="datetimeFigureOut">
              <a:rPr lang="en-PK" smtClean="0"/>
              <a:t>02/05/2023</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3539631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44B905-23C8-412E-8F47-C2560E9CD090}" type="datetimeFigureOut">
              <a:rPr lang="en-PK" smtClean="0"/>
              <a:t>02/05/2023</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3166294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4B905-23C8-412E-8F47-C2560E9CD090}" type="datetimeFigureOut">
              <a:rPr lang="en-PK" smtClean="0"/>
              <a:t>02/05/2023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3454957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4B905-23C8-412E-8F47-C2560E9CD090}" type="datetimeFigureOut">
              <a:rPr lang="en-PK" smtClean="0"/>
              <a:t>02/05/2023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2001447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4B905-23C8-412E-8F47-C2560E9CD090}" type="datetimeFigureOut">
              <a:rPr lang="en-PK" smtClean="0"/>
              <a:t>02/05/2023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258562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44B905-23C8-412E-8F47-C2560E9CD090}" type="datetimeFigureOut">
              <a:rPr lang="en-PK" smtClean="0"/>
              <a:t>02/05/2023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163752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44B905-23C8-412E-8F47-C2560E9CD090}" type="datetimeFigureOut">
              <a:rPr lang="en-PK" smtClean="0"/>
              <a:t>02/05/2023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299537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44B905-23C8-412E-8F47-C2560E9CD090}" type="datetimeFigureOut">
              <a:rPr lang="en-PK" smtClean="0"/>
              <a:t>02/05/2023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401914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044B905-23C8-412E-8F47-C2560E9CD090}" type="datetimeFigureOut">
              <a:rPr lang="en-PK" smtClean="0"/>
              <a:t>02/05/2023</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2365845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044B905-23C8-412E-8F47-C2560E9CD090}" type="datetimeFigureOut">
              <a:rPr lang="en-PK" smtClean="0"/>
              <a:t>02/05/2023</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128007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044B905-23C8-412E-8F47-C2560E9CD090}" type="datetimeFigureOut">
              <a:rPr lang="en-PK" smtClean="0"/>
              <a:t>02/05/2023</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190066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44B905-23C8-412E-8F47-C2560E9CD090}" type="datetimeFigureOut">
              <a:rPr lang="en-PK" smtClean="0"/>
              <a:t>02/05/2023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989D8FC0-752D-438B-B613-220D214D87C4}" type="slidenum">
              <a:rPr lang="en-PK" smtClean="0"/>
              <a:t>‹#›</a:t>
            </a:fld>
            <a:endParaRPr lang="en-PK"/>
          </a:p>
        </p:txBody>
      </p:sp>
    </p:spTree>
    <p:extLst>
      <p:ext uri="{BB962C8B-B14F-4D97-AF65-F5344CB8AC3E}">
        <p14:creationId xmlns:p14="http://schemas.microsoft.com/office/powerpoint/2010/main" val="304761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44B905-23C8-412E-8F47-C2560E9CD090}" type="datetimeFigureOut">
              <a:rPr lang="en-PK" smtClean="0"/>
              <a:t>02/05/2023</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9D8FC0-752D-438B-B613-220D214D87C4}" type="slidenum">
              <a:rPr lang="en-PK" smtClean="0"/>
              <a:t>‹#›</a:t>
            </a:fld>
            <a:endParaRPr lang="en-PK"/>
          </a:p>
        </p:txBody>
      </p:sp>
    </p:spTree>
    <p:extLst>
      <p:ext uri="{BB962C8B-B14F-4D97-AF65-F5344CB8AC3E}">
        <p14:creationId xmlns:p14="http://schemas.microsoft.com/office/powerpoint/2010/main" val="396309756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AA98-B2B7-47F6-8E58-6337FAD213D1}"/>
              </a:ext>
            </a:extLst>
          </p:cNvPr>
          <p:cNvSpPr>
            <a:spLocks noGrp="1"/>
          </p:cNvSpPr>
          <p:nvPr>
            <p:ph type="ctrTitle"/>
          </p:nvPr>
        </p:nvSpPr>
        <p:spPr>
          <a:xfrm>
            <a:off x="1524000" y="2749457"/>
            <a:ext cx="9144000" cy="2387600"/>
          </a:xfrm>
        </p:spPr>
        <p:txBody>
          <a:bodyPr>
            <a:normAutofit fontScale="90000"/>
          </a:bodyPr>
          <a:lstStyle/>
          <a:p>
            <a:pPr algn="ctr" rtl="0">
              <a:spcBef>
                <a:spcPts val="0"/>
              </a:spcBef>
              <a:spcAft>
                <a:spcPts val="0"/>
              </a:spcAft>
            </a:pPr>
            <a:r>
              <a:rPr lang="en-US" sz="4000" b="1" i="0" u="none" strike="noStrike" dirty="0">
                <a:solidFill>
                  <a:srgbClr val="000000"/>
                </a:solidFill>
                <a:effectLst/>
                <a:latin typeface="Times New Roman" panose="02020603050405020304" pitchFamily="18" charset="0"/>
              </a:rPr>
              <a:t>AI Project</a:t>
            </a:r>
            <a:br>
              <a:rPr lang="en-US" sz="9800" b="1" dirty="0">
                <a:effectLst/>
              </a:rPr>
            </a:br>
            <a:r>
              <a:rPr lang="en-US" sz="4000" b="1" i="0" u="none" strike="noStrike" dirty="0">
                <a:solidFill>
                  <a:srgbClr val="000000"/>
                </a:solidFill>
                <a:effectLst/>
                <a:latin typeface="Times New Roman" panose="02020603050405020304" pitchFamily="18" charset="0"/>
              </a:rPr>
              <a:t>Facial Recognition using MTCNN, </a:t>
            </a:r>
            <a:r>
              <a:rPr lang="en-US" sz="4000" b="1" i="0" u="none" strike="noStrike" dirty="0" err="1">
                <a:solidFill>
                  <a:srgbClr val="000000"/>
                </a:solidFill>
                <a:effectLst/>
                <a:latin typeface="Times New Roman" panose="02020603050405020304" pitchFamily="18" charset="0"/>
              </a:rPr>
              <a:t>FaceNet</a:t>
            </a:r>
            <a:r>
              <a:rPr lang="en-US" sz="4000" b="1" i="0" u="none" strike="noStrike" dirty="0">
                <a:solidFill>
                  <a:srgbClr val="000000"/>
                </a:solidFill>
                <a:effectLst/>
                <a:latin typeface="Times New Roman" panose="02020603050405020304" pitchFamily="18" charset="0"/>
              </a:rPr>
              <a:t> and SVM</a:t>
            </a:r>
            <a:br>
              <a:rPr lang="en-US" b="0" dirty="0">
                <a:effectLst/>
              </a:rPr>
            </a:br>
            <a:br>
              <a:rPr lang="en-US" dirty="0"/>
            </a:br>
            <a:endParaRPr lang="en-PK" dirty="0"/>
          </a:p>
        </p:txBody>
      </p:sp>
      <p:sp>
        <p:nvSpPr>
          <p:cNvPr id="3" name="Subtitle 2">
            <a:extLst>
              <a:ext uri="{FF2B5EF4-FFF2-40B4-BE49-F238E27FC236}">
                <a16:creationId xmlns:a16="http://schemas.microsoft.com/office/drawing/2014/main" id="{9AA95948-61C3-4C17-89D2-090E9985656C}"/>
              </a:ext>
            </a:extLst>
          </p:cNvPr>
          <p:cNvSpPr>
            <a:spLocks noGrp="1"/>
          </p:cNvSpPr>
          <p:nvPr>
            <p:ph type="subTitle" idx="1"/>
          </p:nvPr>
        </p:nvSpPr>
        <p:spPr>
          <a:xfrm>
            <a:off x="1524000" y="3711388"/>
            <a:ext cx="9144000" cy="1887631"/>
          </a:xfrm>
        </p:spPr>
        <p:txBody>
          <a:bodyPr>
            <a:normAutofit lnSpcReduction="10000"/>
          </a:bodyPr>
          <a:lstStyle/>
          <a:p>
            <a:r>
              <a:rPr lang="en-US" sz="2400" dirty="0"/>
              <a:t>Noor Fatima (20K-0406)</a:t>
            </a:r>
          </a:p>
          <a:p>
            <a:r>
              <a:rPr lang="en-US" sz="2400" dirty="0"/>
              <a:t>Arooba </a:t>
            </a:r>
            <a:r>
              <a:rPr lang="en-US" sz="2400" dirty="0" err="1"/>
              <a:t>Moin</a:t>
            </a:r>
            <a:r>
              <a:rPr lang="en-US" sz="2400" dirty="0"/>
              <a:t> (20K-0213)</a:t>
            </a:r>
          </a:p>
          <a:p>
            <a:r>
              <a:rPr lang="en-US" sz="2400" dirty="0"/>
              <a:t>Eisha Fatima (20K-0383)</a:t>
            </a:r>
          </a:p>
          <a:p>
            <a:r>
              <a:rPr lang="en-US" sz="2400" dirty="0"/>
              <a:t>BSCS-6D</a:t>
            </a:r>
            <a:endParaRPr lang="en-PK" sz="2400" dirty="0"/>
          </a:p>
        </p:txBody>
      </p:sp>
    </p:spTree>
    <p:extLst>
      <p:ext uri="{BB962C8B-B14F-4D97-AF65-F5344CB8AC3E}">
        <p14:creationId xmlns:p14="http://schemas.microsoft.com/office/powerpoint/2010/main" val="4193412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0FE89AE1-2A6D-40E0-8DFA-18FCC6547E4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3121"/>
          <a:stretch/>
        </p:blipFill>
        <p:spPr bwMode="auto">
          <a:xfrm>
            <a:off x="110830" y="2302498"/>
            <a:ext cx="11870499" cy="112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37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C195455-A158-4368-B34C-913E9BFB80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4394"/>
          <a:stretch/>
        </p:blipFill>
        <p:spPr>
          <a:xfrm>
            <a:off x="766482" y="1245814"/>
            <a:ext cx="10254344" cy="4576412"/>
          </a:xfrm>
        </p:spPr>
      </p:pic>
    </p:spTree>
    <p:extLst>
      <p:ext uri="{BB962C8B-B14F-4D97-AF65-F5344CB8AC3E}">
        <p14:creationId xmlns:p14="http://schemas.microsoft.com/office/powerpoint/2010/main" val="416089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5F26-3002-4880-B4D5-CCEF4BE58F0F}"/>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32DA56E8-6EB6-4924-BA08-F923FB8D4920}"/>
              </a:ext>
            </a:extLst>
          </p:cNvPr>
          <p:cNvSpPr>
            <a:spLocks noGrp="1"/>
          </p:cNvSpPr>
          <p:nvPr>
            <p:ph idx="1"/>
          </p:nvPr>
        </p:nvSpPr>
        <p:spPr>
          <a:xfrm>
            <a:off x="645130" y="1465730"/>
            <a:ext cx="10408352" cy="4782670"/>
          </a:xfrm>
        </p:spPr>
        <p:txBody>
          <a:bodyPr>
            <a:normAutofit lnSpcReduction="10000"/>
          </a:bodyPr>
          <a:lstStyle/>
          <a:p>
            <a:r>
              <a:rPr lang="en-US" sz="2400" b="0" i="0" u="none" strike="noStrike" dirty="0">
                <a:solidFill>
                  <a:srgbClr val="000000"/>
                </a:solidFill>
                <a:effectLst/>
                <a:latin typeface="Times New Roman" panose="02020603050405020304" pitchFamily="18" charset="0"/>
              </a:rPr>
              <a:t>In conclusion, facial recognition using MTCNN, </a:t>
            </a:r>
            <a:r>
              <a:rPr lang="en-US" sz="2400" b="0" i="0" u="none" strike="noStrike" dirty="0" err="1">
                <a:solidFill>
                  <a:srgbClr val="000000"/>
                </a:solidFill>
                <a:effectLst/>
                <a:latin typeface="Times New Roman" panose="02020603050405020304" pitchFamily="18" charset="0"/>
              </a:rPr>
              <a:t>FaceNet</a:t>
            </a:r>
            <a:r>
              <a:rPr lang="en-US" sz="2400" b="0" i="0" u="none" strike="noStrike" dirty="0">
                <a:solidFill>
                  <a:srgbClr val="000000"/>
                </a:solidFill>
                <a:effectLst/>
                <a:latin typeface="Times New Roman" panose="02020603050405020304" pitchFamily="18" charset="0"/>
              </a:rPr>
              <a:t>, and SVM is a powerful approach for recognizing individuals in images with high accuracy</a:t>
            </a:r>
          </a:p>
          <a:p>
            <a:r>
              <a:rPr lang="en-US" sz="2400" b="0" i="0" u="none" strike="noStrike" dirty="0">
                <a:solidFill>
                  <a:srgbClr val="000000"/>
                </a:solidFill>
                <a:effectLst/>
                <a:latin typeface="Times New Roman" panose="02020603050405020304" pitchFamily="18" charset="0"/>
              </a:rPr>
              <a:t>MTCNN helps to detect and align faces in images, </a:t>
            </a:r>
            <a:r>
              <a:rPr lang="en-US" sz="2400" b="0" i="0" u="none" strike="noStrike" dirty="0" err="1">
                <a:solidFill>
                  <a:srgbClr val="000000"/>
                </a:solidFill>
                <a:effectLst/>
                <a:latin typeface="Times New Roman" panose="02020603050405020304" pitchFamily="18" charset="0"/>
              </a:rPr>
              <a:t>FaceNet</a:t>
            </a:r>
            <a:r>
              <a:rPr lang="en-US" sz="2400" b="0" i="0" u="none" strike="noStrike" dirty="0">
                <a:solidFill>
                  <a:srgbClr val="000000"/>
                </a:solidFill>
                <a:effectLst/>
                <a:latin typeface="Times New Roman" panose="02020603050405020304" pitchFamily="18" charset="0"/>
              </a:rPr>
              <a:t> extracts high-quality feature embeddings from these faces, and SVM trains a model to classify the embeddings into the appropriate person</a:t>
            </a:r>
          </a:p>
          <a:p>
            <a:r>
              <a:rPr lang="en-US" sz="2400" b="0" i="0" u="none" strike="noStrike" dirty="0">
                <a:solidFill>
                  <a:srgbClr val="000000"/>
                </a:solidFill>
                <a:effectLst/>
                <a:latin typeface="Times New Roman" panose="02020603050405020304" pitchFamily="18" charset="0"/>
              </a:rPr>
              <a:t>One limitation is that it requires a large amount of training data to achieve high accuracy, which may be difficult to obtain in certain applications</a:t>
            </a:r>
            <a:endParaRPr lang="en-US" sz="2400" dirty="0">
              <a:solidFill>
                <a:srgbClr val="000000"/>
              </a:solidFill>
              <a:latin typeface="Times New Roman" panose="02020603050405020304" pitchFamily="18" charset="0"/>
            </a:endParaRPr>
          </a:p>
          <a:p>
            <a:r>
              <a:rPr lang="en-US" sz="2400" b="0" i="0" u="none" strike="noStrike" dirty="0">
                <a:solidFill>
                  <a:srgbClr val="000000"/>
                </a:solidFill>
                <a:effectLst/>
                <a:latin typeface="Times New Roman" panose="02020603050405020304" pitchFamily="18" charset="0"/>
              </a:rPr>
              <a:t>Additionally, facial recognition algorithms can be vulnerable to adversarial attacks, in which an attacker manipulates an image in a way that causes the algorithm to misclassify it</a:t>
            </a:r>
          </a:p>
          <a:p>
            <a:r>
              <a:rPr lang="en-US" sz="2400" b="0" i="0" u="none" strike="noStrike" dirty="0">
                <a:solidFill>
                  <a:srgbClr val="000000"/>
                </a:solidFill>
                <a:effectLst/>
                <a:latin typeface="Times New Roman" panose="02020603050405020304" pitchFamily="18" charset="0"/>
              </a:rPr>
              <a:t>Overall, facial recognition using MTCNN, </a:t>
            </a:r>
            <a:r>
              <a:rPr lang="en-US" sz="2400" b="0" i="0" u="none" strike="noStrike" dirty="0" err="1">
                <a:solidFill>
                  <a:srgbClr val="000000"/>
                </a:solidFill>
                <a:effectLst/>
                <a:latin typeface="Times New Roman" panose="02020603050405020304" pitchFamily="18" charset="0"/>
              </a:rPr>
              <a:t>FaceNet</a:t>
            </a:r>
            <a:r>
              <a:rPr lang="en-US" sz="2400" b="0" i="0" u="none" strike="noStrike" dirty="0">
                <a:solidFill>
                  <a:srgbClr val="000000"/>
                </a:solidFill>
                <a:effectLst/>
                <a:latin typeface="Times New Roman" panose="02020603050405020304" pitchFamily="18" charset="0"/>
              </a:rPr>
              <a:t>, and SVM is a promising approach for recognizing individuals in images</a:t>
            </a:r>
            <a:endParaRPr lang="en-PK" sz="2800" dirty="0"/>
          </a:p>
        </p:txBody>
      </p:sp>
    </p:spTree>
    <p:extLst>
      <p:ext uri="{BB962C8B-B14F-4D97-AF65-F5344CB8AC3E}">
        <p14:creationId xmlns:p14="http://schemas.microsoft.com/office/powerpoint/2010/main" val="61800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527DA1-EFA3-434A-AF55-5F4D7173A0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687" y="1116107"/>
            <a:ext cx="10908202" cy="5007266"/>
          </a:xfrm>
        </p:spPr>
      </p:pic>
    </p:spTree>
    <p:extLst>
      <p:ext uri="{BB962C8B-B14F-4D97-AF65-F5344CB8AC3E}">
        <p14:creationId xmlns:p14="http://schemas.microsoft.com/office/powerpoint/2010/main" val="120394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7510-336A-4E9A-9256-E40D62F867F7}"/>
              </a:ext>
            </a:extLst>
          </p:cNvPr>
          <p:cNvSpPr>
            <a:spLocks noGrp="1"/>
          </p:cNvSpPr>
          <p:nvPr>
            <p:ph type="title"/>
          </p:nvPr>
        </p:nvSpPr>
        <p:spPr>
          <a:xfrm>
            <a:off x="1264676" y="475130"/>
            <a:ext cx="9404723" cy="1400530"/>
          </a:xfrm>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3D31E57E-62FF-4EB8-A66C-7D3A7EF52E3E}"/>
              </a:ext>
            </a:extLst>
          </p:cNvPr>
          <p:cNvSpPr>
            <a:spLocks noGrp="1"/>
          </p:cNvSpPr>
          <p:nvPr>
            <p:ph idx="1"/>
          </p:nvPr>
        </p:nvSpPr>
        <p:spPr>
          <a:xfrm>
            <a:off x="995734" y="1425389"/>
            <a:ext cx="9673665" cy="4957481"/>
          </a:xfrm>
        </p:spPr>
        <p:txBody>
          <a:bodyPr>
            <a:normAutofit/>
          </a:bodyPr>
          <a:lstStyle/>
          <a:p>
            <a:r>
              <a:rPr lang="en-US" sz="2400" b="0" i="0" u="none" strike="noStrike" dirty="0">
                <a:solidFill>
                  <a:srgbClr val="000000"/>
                </a:solidFill>
                <a:effectLst/>
                <a:latin typeface="Times New Roman" panose="02020603050405020304" pitchFamily="18" charset="0"/>
              </a:rPr>
              <a:t>Facial recognition technology has become increasingly popular in recent years</a:t>
            </a:r>
          </a:p>
          <a:p>
            <a:r>
              <a:rPr lang="en-US" sz="2400" dirty="0">
                <a:solidFill>
                  <a:srgbClr val="000000"/>
                </a:solidFill>
                <a:latin typeface="Times New Roman" panose="02020603050405020304" pitchFamily="18" charset="0"/>
              </a:rPr>
              <a:t>W</a:t>
            </a:r>
            <a:r>
              <a:rPr lang="en-US" sz="2400" b="0" i="0" u="none" strike="noStrike" dirty="0">
                <a:solidFill>
                  <a:srgbClr val="000000"/>
                </a:solidFill>
                <a:effectLst/>
                <a:latin typeface="Times New Roman" panose="02020603050405020304" pitchFamily="18" charset="0"/>
              </a:rPr>
              <a:t>ith applications ranging from security and surveillance to personal identification and social media</a:t>
            </a:r>
          </a:p>
          <a:p>
            <a:r>
              <a:rPr lang="en-US" sz="2400" b="0" i="0" u="none" strike="noStrike" dirty="0">
                <a:solidFill>
                  <a:srgbClr val="000000"/>
                </a:solidFill>
                <a:effectLst/>
                <a:latin typeface="Times New Roman" panose="02020603050405020304" pitchFamily="18" charset="0"/>
              </a:rPr>
              <a:t>In this project, we propose a facial recognition system that combines MTCNN for face detection, </a:t>
            </a:r>
            <a:r>
              <a:rPr lang="en-US" sz="2400" b="0" i="0" u="none" strike="noStrike" dirty="0" err="1">
                <a:solidFill>
                  <a:srgbClr val="000000"/>
                </a:solidFill>
                <a:effectLst/>
                <a:latin typeface="Times New Roman" panose="02020603050405020304" pitchFamily="18" charset="0"/>
              </a:rPr>
              <a:t>FaceNet</a:t>
            </a:r>
            <a:r>
              <a:rPr lang="en-US" sz="2400" b="0" i="0" u="none" strike="noStrike" dirty="0">
                <a:solidFill>
                  <a:srgbClr val="000000"/>
                </a:solidFill>
                <a:effectLst/>
                <a:latin typeface="Times New Roman" panose="02020603050405020304" pitchFamily="18" charset="0"/>
              </a:rPr>
              <a:t> for face recognition, and an SVM to classify the faces</a:t>
            </a:r>
          </a:p>
          <a:p>
            <a:r>
              <a:rPr lang="en-US" sz="2400" b="0" i="0" u="none" strike="noStrike" dirty="0">
                <a:solidFill>
                  <a:srgbClr val="000000"/>
                </a:solidFill>
                <a:effectLst/>
                <a:latin typeface="Times New Roman" panose="02020603050405020304" pitchFamily="18" charset="0"/>
              </a:rPr>
              <a:t>The aim of the proposed facial recognition project is to develop an accurate and efficient system for identifying individuals from facial images</a:t>
            </a:r>
            <a:endParaRPr lang="en-PK" sz="2800" dirty="0"/>
          </a:p>
        </p:txBody>
      </p:sp>
    </p:spTree>
    <p:extLst>
      <p:ext uri="{BB962C8B-B14F-4D97-AF65-F5344CB8AC3E}">
        <p14:creationId xmlns:p14="http://schemas.microsoft.com/office/powerpoint/2010/main" val="844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n optimized solution for face recognition | MIT News | Massachusetts  Institute of Technology">
            <a:extLst>
              <a:ext uri="{FF2B5EF4-FFF2-40B4-BE49-F238E27FC236}">
                <a16:creationId xmlns:a16="http://schemas.microsoft.com/office/drawing/2014/main" id="{96CDF3BD-DA2E-4584-8AF9-7292AD32ED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4671" y="1102658"/>
            <a:ext cx="8283387" cy="528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97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5B65-BA9C-434E-AB2E-BF3A56F3E4CA}"/>
              </a:ext>
            </a:extLst>
          </p:cNvPr>
          <p:cNvSpPr>
            <a:spLocks noGrp="1"/>
          </p:cNvSpPr>
          <p:nvPr>
            <p:ph type="title"/>
          </p:nvPr>
        </p:nvSpPr>
        <p:spPr/>
        <p:txBody>
          <a:bodyPr/>
          <a:lstStyle/>
          <a:p>
            <a:r>
              <a:rPr lang="en-US" dirty="0"/>
              <a:t>Background</a:t>
            </a:r>
            <a:endParaRPr lang="en-PK" dirty="0"/>
          </a:p>
        </p:txBody>
      </p:sp>
      <p:sp>
        <p:nvSpPr>
          <p:cNvPr id="3" name="Content Placeholder 2">
            <a:extLst>
              <a:ext uri="{FF2B5EF4-FFF2-40B4-BE49-F238E27FC236}">
                <a16:creationId xmlns:a16="http://schemas.microsoft.com/office/drawing/2014/main" id="{C7DFE5F4-0509-48FA-ABC1-162B778938C0}"/>
              </a:ext>
            </a:extLst>
          </p:cNvPr>
          <p:cNvSpPr>
            <a:spLocks noGrp="1"/>
          </p:cNvSpPr>
          <p:nvPr>
            <p:ph idx="1"/>
          </p:nvPr>
        </p:nvSpPr>
        <p:spPr>
          <a:xfrm>
            <a:off x="753035" y="1613648"/>
            <a:ext cx="10475259" cy="4634752"/>
          </a:xfrm>
        </p:spPr>
        <p:txBody>
          <a:bodyPr>
            <a:normAutofit/>
          </a:bodyPr>
          <a:lstStyle/>
          <a:p>
            <a:r>
              <a:rPr lang="en-US" b="0" i="0" u="none" strike="noStrike" dirty="0">
                <a:solidFill>
                  <a:srgbClr val="000000"/>
                </a:solidFill>
                <a:effectLst/>
                <a:latin typeface="Arial" panose="020B0604020202020204" pitchFamily="34" charset="0"/>
              </a:rPr>
              <a:t>SVM (Support Vector Machine) is a widely used machine learning algorithm that has shown to be effective in various classification tasks, including face recognition</a:t>
            </a:r>
          </a:p>
          <a:p>
            <a:pPr rtl="0">
              <a:spcBef>
                <a:spcPts val="0"/>
              </a:spcBef>
              <a:spcAft>
                <a:spcPts val="0"/>
              </a:spcAft>
            </a:pPr>
            <a:r>
              <a:rPr lang="en-US" b="0" i="0" u="none" strike="noStrike" dirty="0">
                <a:solidFill>
                  <a:srgbClr val="000000"/>
                </a:solidFill>
                <a:effectLst/>
                <a:latin typeface="Arial" panose="020B0604020202020204" pitchFamily="34" charset="0"/>
              </a:rPr>
              <a:t>SVMs are particularly useful for binary classification tasks, where the goal is to separate two classes of data points by finding an optimal hyperplane that maximally separates the two classes</a:t>
            </a:r>
            <a:endParaRPr lang="en-US" sz="2400" b="0" dirty="0">
              <a:effectLst/>
            </a:endParaRPr>
          </a:p>
          <a:p>
            <a:r>
              <a:rPr lang="en-US" b="0" i="0" u="none" strike="noStrike" dirty="0">
                <a:solidFill>
                  <a:srgbClr val="000000"/>
                </a:solidFill>
                <a:effectLst/>
                <a:latin typeface="Arial" panose="020B0604020202020204" pitchFamily="34" charset="0"/>
              </a:rPr>
              <a:t>The MTCNN algorithm is known for its high accuracy in detecting faces of various sizes and orientations</a:t>
            </a:r>
          </a:p>
          <a:p>
            <a:r>
              <a:rPr lang="en-US" b="0" i="0" u="none" strike="noStrike" dirty="0" err="1">
                <a:solidFill>
                  <a:srgbClr val="000000"/>
                </a:solidFill>
                <a:effectLst/>
                <a:latin typeface="Arial" panose="020B0604020202020204" pitchFamily="34" charset="0"/>
              </a:rPr>
              <a:t>FaceNet</a:t>
            </a:r>
            <a:r>
              <a:rPr lang="en-US" b="0" i="0" u="none" strike="noStrike" dirty="0">
                <a:solidFill>
                  <a:srgbClr val="000000"/>
                </a:solidFill>
                <a:effectLst/>
                <a:latin typeface="Arial" panose="020B0604020202020204" pitchFamily="34" charset="0"/>
              </a:rPr>
              <a:t> model can extract high-dimensional feature vectors that can distinguish between individuals with high accuracy</a:t>
            </a:r>
          </a:p>
          <a:p>
            <a:r>
              <a:rPr lang="en-US" b="0" i="0" u="none" strike="noStrike" dirty="0">
                <a:solidFill>
                  <a:srgbClr val="000000"/>
                </a:solidFill>
                <a:effectLst/>
                <a:latin typeface="Arial" panose="020B0604020202020204" pitchFamily="34" charset="0"/>
              </a:rPr>
              <a:t>The proposed system has been extensively studied and has shown to achieve high accuracy and efficiency in facial recognition, making it suitable for various applications such as access control, surveillance, and personal identification</a:t>
            </a:r>
            <a:endParaRPr lang="en-PK" sz="2400" dirty="0"/>
          </a:p>
        </p:txBody>
      </p:sp>
    </p:spTree>
    <p:extLst>
      <p:ext uri="{BB962C8B-B14F-4D97-AF65-F5344CB8AC3E}">
        <p14:creationId xmlns:p14="http://schemas.microsoft.com/office/powerpoint/2010/main" val="405158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9E64-FF9C-41DC-BFFD-64D82CFD6FC0}"/>
              </a:ext>
            </a:extLst>
          </p:cNvPr>
          <p:cNvSpPr>
            <a:spLocks noGrp="1"/>
          </p:cNvSpPr>
          <p:nvPr>
            <p:ph type="title"/>
          </p:nvPr>
        </p:nvSpPr>
        <p:spPr/>
        <p:txBody>
          <a:bodyPr/>
          <a:lstStyle/>
          <a:p>
            <a:r>
              <a:rPr lang="en-US" dirty="0"/>
              <a:t>Method and materials</a:t>
            </a:r>
            <a:endParaRPr lang="en-PK" dirty="0"/>
          </a:p>
        </p:txBody>
      </p:sp>
      <p:sp>
        <p:nvSpPr>
          <p:cNvPr id="3" name="Content Placeholder 2">
            <a:extLst>
              <a:ext uri="{FF2B5EF4-FFF2-40B4-BE49-F238E27FC236}">
                <a16:creationId xmlns:a16="http://schemas.microsoft.com/office/drawing/2014/main" id="{72518277-231E-45E5-9A2E-A976E035A04B}"/>
              </a:ext>
            </a:extLst>
          </p:cNvPr>
          <p:cNvSpPr>
            <a:spLocks noGrp="1"/>
          </p:cNvSpPr>
          <p:nvPr>
            <p:ph idx="1"/>
          </p:nvPr>
        </p:nvSpPr>
        <p:spPr>
          <a:xfrm>
            <a:off x="646111" y="1546412"/>
            <a:ext cx="10071195" cy="4701987"/>
          </a:xfrm>
        </p:spPr>
        <p:txBody>
          <a:bodyPr>
            <a:normAutofit lnSpcReduction="10000"/>
          </a:bodyPr>
          <a:lstStyle/>
          <a:p>
            <a:r>
              <a:rPr lang="en-US" sz="2800" b="0" i="0" u="none" strike="noStrike" dirty="0">
                <a:solidFill>
                  <a:srgbClr val="000000"/>
                </a:solidFill>
                <a:effectLst/>
                <a:latin typeface="Arial" panose="020B0604020202020204" pitchFamily="34" charset="0"/>
              </a:rPr>
              <a:t>We have used MTCNN for face detection which detected and </a:t>
            </a:r>
            <a:r>
              <a:rPr lang="en-US" sz="2800" b="0" i="0" u="none" strike="noStrike" dirty="0" err="1">
                <a:solidFill>
                  <a:srgbClr val="000000"/>
                </a:solidFill>
                <a:effectLst/>
                <a:latin typeface="Arial" panose="020B0604020202020204" pitchFamily="34" charset="0"/>
              </a:rPr>
              <a:t>recognised</a:t>
            </a:r>
            <a:r>
              <a:rPr lang="en-US" sz="2800" b="0" i="0" u="none" strike="noStrike" dirty="0">
                <a:solidFill>
                  <a:srgbClr val="000000"/>
                </a:solidFill>
                <a:effectLst/>
                <a:latin typeface="Arial" panose="020B0604020202020204" pitchFamily="34" charset="0"/>
              </a:rPr>
              <a:t> images from the dataset, along with </a:t>
            </a:r>
            <a:r>
              <a:rPr lang="en-US" sz="2800" b="0" i="0" u="none" strike="noStrike" dirty="0" err="1">
                <a:solidFill>
                  <a:srgbClr val="000000"/>
                </a:solidFill>
                <a:effectLst/>
                <a:latin typeface="Arial" panose="020B0604020202020204" pitchFamily="34" charset="0"/>
              </a:rPr>
              <a:t>FaceNet</a:t>
            </a:r>
            <a:r>
              <a:rPr lang="en-US" sz="2800" b="0" i="0" u="none" strike="noStrike" dirty="0">
                <a:solidFill>
                  <a:srgbClr val="000000"/>
                </a:solidFill>
                <a:effectLst/>
                <a:latin typeface="Arial" panose="020B0604020202020204" pitchFamily="34" charset="0"/>
              </a:rPr>
              <a:t> for facial recognition which identified who the face belongs to and SVM for classification of images</a:t>
            </a:r>
          </a:p>
          <a:p>
            <a:pPr rtl="0">
              <a:spcBef>
                <a:spcPts val="0"/>
              </a:spcBef>
              <a:spcAft>
                <a:spcPts val="0"/>
              </a:spcAft>
            </a:pPr>
            <a:r>
              <a:rPr lang="en-US" sz="2800" b="0" i="0" u="none" strike="noStrike" dirty="0">
                <a:solidFill>
                  <a:srgbClr val="000000"/>
                </a:solidFill>
                <a:effectLst/>
                <a:latin typeface="Arial" panose="020B0604020202020204" pitchFamily="34" charset="0"/>
              </a:rPr>
              <a:t>MTCNN and </a:t>
            </a:r>
            <a:r>
              <a:rPr lang="en-US" sz="2800" b="0" i="0" u="none" strike="noStrike" dirty="0" err="1">
                <a:solidFill>
                  <a:srgbClr val="000000"/>
                </a:solidFill>
                <a:effectLst/>
                <a:latin typeface="Arial" panose="020B0604020202020204" pitchFamily="34" charset="0"/>
              </a:rPr>
              <a:t>FaceNet</a:t>
            </a:r>
            <a:r>
              <a:rPr lang="en-US" sz="2800" b="0" i="0" u="none" strike="noStrike" dirty="0">
                <a:solidFill>
                  <a:srgbClr val="000000"/>
                </a:solidFill>
                <a:effectLst/>
                <a:latin typeface="Arial" panose="020B0604020202020204" pitchFamily="34" charset="0"/>
              </a:rPr>
              <a:t> were used together for facial recognition</a:t>
            </a:r>
          </a:p>
          <a:p>
            <a:pPr rtl="0">
              <a:spcBef>
                <a:spcPts val="0"/>
              </a:spcBef>
              <a:spcAft>
                <a:spcPts val="0"/>
              </a:spcAft>
            </a:pPr>
            <a:r>
              <a:rPr lang="en-US" sz="2800" b="0" i="0" u="none" strike="noStrike" dirty="0">
                <a:solidFill>
                  <a:srgbClr val="000000"/>
                </a:solidFill>
                <a:effectLst/>
                <a:latin typeface="Arial" panose="020B0604020202020204" pitchFamily="34" charset="0"/>
              </a:rPr>
              <a:t>The dataset was of 761 MB, divided into two folders, one of which contained the original images and the other had faces of celebrities </a:t>
            </a:r>
            <a:endParaRPr lang="en-US" sz="2800" dirty="0">
              <a:solidFill>
                <a:srgbClr val="000000"/>
              </a:solidFill>
              <a:latin typeface="Arial" panose="020B0604020202020204" pitchFamily="34" charset="0"/>
            </a:endParaRPr>
          </a:p>
          <a:p>
            <a:pPr rtl="0">
              <a:spcBef>
                <a:spcPts val="0"/>
              </a:spcBef>
              <a:spcAft>
                <a:spcPts val="0"/>
              </a:spcAft>
            </a:pPr>
            <a:r>
              <a:rPr lang="en-US" sz="2800" b="0" i="0" u="none" strike="noStrike" dirty="0">
                <a:solidFill>
                  <a:srgbClr val="000000"/>
                </a:solidFill>
                <a:effectLst/>
                <a:latin typeface="Arial" panose="020B0604020202020204" pitchFamily="34" charset="0"/>
              </a:rPr>
              <a:t>First, we collected and preprocessed the data, then we trained the MTCNN and </a:t>
            </a:r>
            <a:r>
              <a:rPr lang="en-US" sz="2800" b="0" i="0" u="none" strike="noStrike" dirty="0" err="1">
                <a:solidFill>
                  <a:srgbClr val="000000"/>
                </a:solidFill>
                <a:effectLst/>
                <a:latin typeface="Arial" panose="020B0604020202020204" pitchFamily="34" charset="0"/>
              </a:rPr>
              <a:t>FaceNet</a:t>
            </a:r>
            <a:r>
              <a:rPr lang="en-US" sz="2800" b="0" i="0" u="none" strike="noStrike" dirty="0">
                <a:solidFill>
                  <a:srgbClr val="000000"/>
                </a:solidFill>
                <a:effectLst/>
                <a:latin typeface="Arial" panose="020B0604020202020204" pitchFamily="34" charset="0"/>
              </a:rPr>
              <a:t> models, and lastly the SVM model</a:t>
            </a:r>
            <a:endParaRPr lang="en-US" sz="3200" b="1" dirty="0">
              <a:effectLst/>
            </a:endParaRPr>
          </a:p>
        </p:txBody>
      </p:sp>
    </p:spTree>
    <p:extLst>
      <p:ext uri="{BB962C8B-B14F-4D97-AF65-F5344CB8AC3E}">
        <p14:creationId xmlns:p14="http://schemas.microsoft.com/office/powerpoint/2010/main" val="219956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A275-6DA8-491F-B32B-D47FC171584F}"/>
              </a:ext>
            </a:extLst>
          </p:cNvPr>
          <p:cNvSpPr>
            <a:spLocks noGrp="1"/>
          </p:cNvSpPr>
          <p:nvPr>
            <p:ph type="title"/>
          </p:nvPr>
        </p:nvSpPr>
        <p:spPr/>
        <p:txBody>
          <a:bodyPr/>
          <a:lstStyle/>
          <a:p>
            <a:r>
              <a:rPr lang="en-US" dirty="0"/>
              <a:t>Data and results</a:t>
            </a:r>
            <a:endParaRPr lang="en-PK" dirty="0"/>
          </a:p>
        </p:txBody>
      </p:sp>
      <p:sp>
        <p:nvSpPr>
          <p:cNvPr id="3" name="Content Placeholder 2">
            <a:extLst>
              <a:ext uri="{FF2B5EF4-FFF2-40B4-BE49-F238E27FC236}">
                <a16:creationId xmlns:a16="http://schemas.microsoft.com/office/drawing/2014/main" id="{0F8E277C-2886-4B1E-924F-BA73BD6A3C01}"/>
              </a:ext>
            </a:extLst>
          </p:cNvPr>
          <p:cNvSpPr>
            <a:spLocks noGrp="1"/>
          </p:cNvSpPr>
          <p:nvPr>
            <p:ph idx="1"/>
          </p:nvPr>
        </p:nvSpPr>
        <p:spPr>
          <a:xfrm>
            <a:off x="753034" y="1331259"/>
            <a:ext cx="9511971" cy="4195481"/>
          </a:xfrm>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Our dataset consisted of 761MB, and 5000 pictures. </a:t>
            </a:r>
          </a:p>
          <a:p>
            <a:pPr rtl="0">
              <a:spcBef>
                <a:spcPts val="0"/>
              </a:spcBef>
              <a:spcAft>
                <a:spcPts val="0"/>
              </a:spcAft>
            </a:pPr>
            <a:r>
              <a:rPr lang="en-US" sz="1800" b="0" i="0" u="none" strike="noStrike" dirty="0">
                <a:solidFill>
                  <a:srgbClr val="000000"/>
                </a:solidFill>
                <a:effectLst/>
                <a:latin typeface="Arial" panose="020B0604020202020204" pitchFamily="34" charset="0"/>
              </a:rPr>
              <a:t>All the images were loaded and the faces were detected:</a:t>
            </a:r>
            <a:br>
              <a:rPr lang="en-US" b="0" dirty="0">
                <a:effectLst/>
              </a:rPr>
            </a:br>
            <a:endParaRPr lang="en-PK" dirty="0"/>
          </a:p>
        </p:txBody>
      </p:sp>
      <p:pic>
        <p:nvPicPr>
          <p:cNvPr id="1028" name="Picture 4">
            <a:extLst>
              <a:ext uri="{FF2B5EF4-FFF2-40B4-BE49-F238E27FC236}">
                <a16:creationId xmlns:a16="http://schemas.microsoft.com/office/drawing/2014/main" id="{E0AF8C1C-A43B-44E7-AA3B-E371DB8F86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43" t="17514" r="10737" b="7682"/>
          <a:stretch/>
        </p:blipFill>
        <p:spPr bwMode="auto">
          <a:xfrm>
            <a:off x="2407024" y="2111190"/>
            <a:ext cx="6104964" cy="4195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2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234C-F915-4924-AA6C-EEECB9ABADDB}"/>
              </a:ext>
            </a:extLst>
          </p:cNvPr>
          <p:cNvSpPr>
            <a:spLocks noGrp="1"/>
          </p:cNvSpPr>
          <p:nvPr>
            <p:ph type="title"/>
          </p:nvPr>
        </p:nvSpPr>
        <p:spPr/>
        <p:txBody>
          <a:bodyPr/>
          <a:lstStyle/>
          <a:p>
            <a:r>
              <a:rPr lang="en-US" dirty="0"/>
              <a:t>Each face was detected like this:</a:t>
            </a:r>
            <a:endParaRPr lang="en-PK" dirty="0"/>
          </a:p>
        </p:txBody>
      </p:sp>
      <p:pic>
        <p:nvPicPr>
          <p:cNvPr id="2050" name="Picture 2">
            <a:extLst>
              <a:ext uri="{FF2B5EF4-FFF2-40B4-BE49-F238E27FC236}">
                <a16:creationId xmlns:a16="http://schemas.microsoft.com/office/drawing/2014/main" id="{A07E164A-807F-4B5C-A995-0B832214473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458" t="23205" r="18814" b="7111"/>
          <a:stretch/>
        </p:blipFill>
        <p:spPr bwMode="auto">
          <a:xfrm>
            <a:off x="1210272" y="1793531"/>
            <a:ext cx="8276399" cy="461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4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18C2A2E-8444-466E-9925-4CA4CFECDC2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526" t="18605" r="20325" b="10264"/>
          <a:stretch/>
        </p:blipFill>
        <p:spPr bwMode="auto">
          <a:xfrm>
            <a:off x="2120900" y="1193799"/>
            <a:ext cx="7670800" cy="5012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21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4ECC-1866-4A5F-9D0E-2E977136BBCE}"/>
              </a:ext>
            </a:extLst>
          </p:cNvPr>
          <p:cNvSpPr>
            <a:spLocks noGrp="1"/>
          </p:cNvSpPr>
          <p:nvPr>
            <p:ph type="title"/>
          </p:nvPr>
        </p:nvSpPr>
        <p:spPr/>
        <p:txBody>
          <a:bodyPr/>
          <a:lstStyle/>
          <a:p>
            <a:r>
              <a:rPr lang="en-US" sz="2400" b="0" i="0" u="none" strike="noStrike" dirty="0">
                <a:solidFill>
                  <a:srgbClr val="000000"/>
                </a:solidFill>
                <a:effectLst/>
                <a:latin typeface="Times New Roman" panose="02020603050405020304" pitchFamily="18" charset="0"/>
              </a:rPr>
              <a:t>Then we tested our project using a new image of </a:t>
            </a:r>
            <a:r>
              <a:rPr lang="en-US" sz="2400" b="0" i="0" u="none" strike="noStrike" dirty="0" err="1">
                <a:solidFill>
                  <a:srgbClr val="000000"/>
                </a:solidFill>
                <a:effectLst/>
                <a:latin typeface="Times New Roman" panose="02020603050405020304" pitchFamily="18" charset="0"/>
              </a:rPr>
              <a:t>Akshay</a:t>
            </a:r>
            <a:r>
              <a:rPr lang="en-US" sz="2400" b="0" i="0" u="none" strike="noStrike" dirty="0">
                <a:solidFill>
                  <a:srgbClr val="000000"/>
                </a:solidFill>
                <a:effectLst/>
                <a:latin typeface="Times New Roman" panose="02020603050405020304" pitchFamily="18" charset="0"/>
              </a:rPr>
              <a:t> Kumar. You can see that it detected and </a:t>
            </a:r>
            <a:r>
              <a:rPr lang="en-US" sz="2400" b="0" i="0" u="none" strike="noStrike" dirty="0" err="1">
                <a:solidFill>
                  <a:srgbClr val="000000"/>
                </a:solidFill>
                <a:effectLst/>
                <a:latin typeface="Times New Roman" panose="02020603050405020304" pitchFamily="18" charset="0"/>
              </a:rPr>
              <a:t>recognised</a:t>
            </a:r>
            <a:r>
              <a:rPr lang="en-US" sz="2400" b="0" i="0" u="none" strike="noStrike" dirty="0">
                <a:solidFill>
                  <a:srgbClr val="000000"/>
                </a:solidFill>
                <a:effectLst/>
                <a:latin typeface="Times New Roman" panose="02020603050405020304" pitchFamily="18" charset="0"/>
              </a:rPr>
              <a:t> that it was the face of </a:t>
            </a:r>
            <a:r>
              <a:rPr lang="en-US" sz="2400" b="0" i="0" u="none" strike="noStrike" dirty="0" err="1">
                <a:solidFill>
                  <a:srgbClr val="000000"/>
                </a:solidFill>
                <a:effectLst/>
                <a:latin typeface="Times New Roman" panose="02020603050405020304" pitchFamily="18" charset="0"/>
              </a:rPr>
              <a:t>Akshay</a:t>
            </a:r>
            <a:r>
              <a:rPr lang="en-US" sz="2400" b="0" i="0" u="none" strike="noStrike" dirty="0">
                <a:solidFill>
                  <a:srgbClr val="000000"/>
                </a:solidFill>
                <a:effectLst/>
                <a:latin typeface="Times New Roman" panose="02020603050405020304" pitchFamily="18" charset="0"/>
              </a:rPr>
              <a:t> Kumar, as shown in the figures below:</a:t>
            </a:r>
            <a:br>
              <a:rPr lang="en-PK" sz="2400" dirty="0"/>
            </a:br>
            <a:endParaRPr lang="en-PK" sz="2400" dirty="0"/>
          </a:p>
        </p:txBody>
      </p:sp>
      <p:pic>
        <p:nvPicPr>
          <p:cNvPr id="4098" name="Picture 2">
            <a:extLst>
              <a:ext uri="{FF2B5EF4-FFF2-40B4-BE49-F238E27FC236}">
                <a16:creationId xmlns:a16="http://schemas.microsoft.com/office/drawing/2014/main" id="{FC723005-3F42-437B-BB8D-522FF5BA423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961" t="10270" r="50382" b="9732"/>
          <a:stretch/>
        </p:blipFill>
        <p:spPr bwMode="auto">
          <a:xfrm>
            <a:off x="2815827" y="1551330"/>
            <a:ext cx="5395489" cy="5179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140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592</TotalTime>
  <Words>529</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vt:lpstr>
      <vt:lpstr>AI Project Facial Recognition using MTCNN, FaceNet and SVM  </vt:lpstr>
      <vt:lpstr>Introduction</vt:lpstr>
      <vt:lpstr>PowerPoint Presentation</vt:lpstr>
      <vt:lpstr>Background</vt:lpstr>
      <vt:lpstr>Method and materials</vt:lpstr>
      <vt:lpstr>Data and results</vt:lpstr>
      <vt:lpstr>Each face was detected like this:</vt:lpstr>
      <vt:lpstr>PowerPoint Presentation</vt:lpstr>
      <vt:lpstr>Then we tested our project using a new image of Akshay Kumar. You can see that it detected and recognised that it was the face of Akshay Kumar, as shown in the figures below: </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Project Facial Recognition using MTCNN, FaceNet and SVM</dc:title>
  <dc:creator>Eisha Shah</dc:creator>
  <cp:lastModifiedBy>Eisha Shah</cp:lastModifiedBy>
  <cp:revision>10</cp:revision>
  <dcterms:created xsi:type="dcterms:W3CDTF">2023-05-02T06:49:12Z</dcterms:created>
  <dcterms:modified xsi:type="dcterms:W3CDTF">2023-05-02T16:42:08Z</dcterms:modified>
</cp:coreProperties>
</file>