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handoutMasterIdLst>
    <p:handoutMasterId r:id="rId19"/>
  </p:handoutMasterIdLst>
  <p:sldIdLst>
    <p:sldId id="256" r:id="rId2"/>
    <p:sldId id="265" r:id="rId3"/>
    <p:sldId id="257" r:id="rId4"/>
    <p:sldId id="258" r:id="rId5"/>
    <p:sldId id="267" r:id="rId6"/>
    <p:sldId id="259" r:id="rId7"/>
    <p:sldId id="296" r:id="rId8"/>
    <p:sldId id="297" r:id="rId9"/>
    <p:sldId id="262" r:id="rId10"/>
    <p:sldId id="263" r:id="rId11"/>
    <p:sldId id="266" r:id="rId12"/>
    <p:sldId id="273" r:id="rId13"/>
    <p:sldId id="281" r:id="rId14"/>
    <p:sldId id="293" r:id="rId15"/>
    <p:sldId id="294" r:id="rId16"/>
    <p:sldId id="295" r:id="rId17"/>
    <p:sldId id="298" r:id="rId18"/>
  </p:sldIdLst>
  <p:sldSz cx="9144000" cy="6858000" type="screen4x3"/>
  <p:notesSz cx="9926638" cy="6797675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528" y="-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5622798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360F0F-0449-40EB-A36B-2A1B87E337F7}" type="datetimeFigureOut">
              <a:rPr kumimoji="1" lang="ja-JP" altLang="en-US" smtClean="0"/>
              <a:t>2016/11/28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5622798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697E94-299B-4F09-A627-74EAAF6D47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00318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1B79-1042-4DD6-B779-98BEF9D9D566}" type="datetimeFigureOut">
              <a:rPr kumimoji="1" lang="ja-JP" altLang="en-US" smtClean="0"/>
              <a:t>2016/11/28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425CC-C078-4D8C-A6E6-DB23D8DD62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4962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1B79-1042-4DD6-B779-98BEF9D9D566}" type="datetimeFigureOut">
              <a:rPr kumimoji="1" lang="ja-JP" altLang="en-US" smtClean="0"/>
              <a:t>2016/11/28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425CC-C078-4D8C-A6E6-DB23D8DD62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8572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1B79-1042-4DD6-B779-98BEF9D9D566}" type="datetimeFigureOut">
              <a:rPr kumimoji="1" lang="ja-JP" altLang="en-US" smtClean="0"/>
              <a:t>2016/11/28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425CC-C078-4D8C-A6E6-DB23D8DD62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662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1B79-1042-4DD6-B779-98BEF9D9D566}" type="datetimeFigureOut">
              <a:rPr kumimoji="1" lang="ja-JP" altLang="en-US" smtClean="0"/>
              <a:t>2016/11/28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425CC-C078-4D8C-A6E6-DB23D8DD62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7731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1B79-1042-4DD6-B779-98BEF9D9D566}" type="datetimeFigureOut">
              <a:rPr kumimoji="1" lang="ja-JP" altLang="en-US" smtClean="0"/>
              <a:t>2016/11/28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425CC-C078-4D8C-A6E6-DB23D8DD62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6623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1B79-1042-4DD6-B779-98BEF9D9D566}" type="datetimeFigureOut">
              <a:rPr kumimoji="1" lang="ja-JP" altLang="en-US" smtClean="0"/>
              <a:t>2016/11/28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425CC-C078-4D8C-A6E6-DB23D8DD62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0212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1B79-1042-4DD6-B779-98BEF9D9D566}" type="datetimeFigureOut">
              <a:rPr kumimoji="1" lang="ja-JP" altLang="en-US" smtClean="0"/>
              <a:t>2016/11/28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425CC-C078-4D8C-A6E6-DB23D8DD62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8770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1B79-1042-4DD6-B779-98BEF9D9D566}" type="datetimeFigureOut">
              <a:rPr kumimoji="1" lang="ja-JP" altLang="en-US" smtClean="0"/>
              <a:t>2016/11/28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425CC-C078-4D8C-A6E6-DB23D8DD62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0567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1B79-1042-4DD6-B779-98BEF9D9D566}" type="datetimeFigureOut">
              <a:rPr kumimoji="1" lang="ja-JP" altLang="en-US" smtClean="0"/>
              <a:t>2016/11/28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425CC-C078-4D8C-A6E6-DB23D8DD62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4124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1B79-1042-4DD6-B779-98BEF9D9D566}" type="datetimeFigureOut">
              <a:rPr kumimoji="1" lang="ja-JP" altLang="en-US" smtClean="0"/>
              <a:t>2016/11/28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425CC-C078-4D8C-A6E6-DB23D8DD62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8760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1B79-1042-4DD6-B779-98BEF9D9D566}" type="datetimeFigureOut">
              <a:rPr kumimoji="1" lang="ja-JP" altLang="en-US" smtClean="0"/>
              <a:t>2016/11/28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425CC-C078-4D8C-A6E6-DB23D8DD62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0016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21B79-1042-4DD6-B779-98BEF9D9D566}" type="datetimeFigureOut">
              <a:rPr kumimoji="1" lang="ja-JP" altLang="en-US" smtClean="0"/>
              <a:t>2016/11/28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425CC-C078-4D8C-A6E6-DB23D8DD62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9767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950863"/>
            <a:ext cx="7772400" cy="1470025"/>
          </a:xfrm>
        </p:spPr>
        <p:txBody>
          <a:bodyPr>
            <a:normAutofit/>
          </a:bodyPr>
          <a:lstStyle/>
          <a:p>
            <a:r>
              <a:rPr kumimoji="1" lang="ja-JP" altLang="en-US" sz="3600" dirty="0" smtClean="0"/>
              <a:t>安全な教育用マルチ</a:t>
            </a:r>
            <a:r>
              <a:rPr lang="ja-JP" altLang="en-US" sz="3600" dirty="0" smtClean="0"/>
              <a:t>コプターの開発</a:t>
            </a:r>
            <a:endParaRPr kumimoji="1" lang="ja-JP" altLang="en-US" sz="36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258266"/>
            <a:ext cx="6400800" cy="1752600"/>
          </a:xfrm>
        </p:spPr>
        <p:txBody>
          <a:bodyPr/>
          <a:lstStyle/>
          <a:p>
            <a:pPr algn="l"/>
            <a:r>
              <a:rPr kumimoji="1" lang="ja-JP" altLang="en-US" dirty="0" smtClean="0"/>
              <a:t>北山 天斗</a:t>
            </a:r>
            <a:endParaRPr kumimoji="1" lang="en-US" altLang="ja-JP" dirty="0" smtClean="0"/>
          </a:p>
          <a:p>
            <a:pPr algn="l"/>
            <a:r>
              <a:rPr lang="ja-JP" altLang="en-US" dirty="0" smtClean="0"/>
              <a:t>剱崎 健太郎</a:t>
            </a:r>
            <a:endParaRPr lang="en-US" altLang="ja-JP" dirty="0" smtClean="0"/>
          </a:p>
          <a:p>
            <a:pPr algn="l"/>
            <a:r>
              <a:rPr kumimoji="1" lang="ja-JP" altLang="en-US" dirty="0" smtClean="0"/>
              <a:t>伊藤 恒平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1684" y="2217502"/>
            <a:ext cx="3929784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94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開発環境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PC</a:t>
            </a:r>
          </a:p>
          <a:p>
            <a:pPr lvl="1"/>
            <a:r>
              <a:rPr lang="en-US" altLang="ja-JP" dirty="0" smtClean="0"/>
              <a:t>Windows7</a:t>
            </a:r>
          </a:p>
          <a:p>
            <a:pPr lvl="1"/>
            <a:r>
              <a:rPr kumimoji="1" lang="en-US" altLang="ja-JP" dirty="0" smtClean="0"/>
              <a:t>Ubuntu 14.04 LTS, 16.04 LTS</a:t>
            </a:r>
          </a:p>
          <a:p>
            <a:r>
              <a:rPr lang="en-US" altLang="ja-JP" dirty="0" err="1" smtClean="0"/>
              <a:t>RaspberryPi</a:t>
            </a:r>
            <a:endParaRPr lang="en-US" altLang="ja-JP" dirty="0" smtClean="0"/>
          </a:p>
          <a:p>
            <a:pPr lvl="1"/>
            <a:r>
              <a:rPr lang="en-US" altLang="ja-JP" dirty="0"/>
              <a:t>emlid-raspbian-20160718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59078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試作機について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3012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機体</a:t>
            </a:r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204864"/>
            <a:ext cx="3386331" cy="1285280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2272872"/>
            <a:ext cx="3386331" cy="1149263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1836673" y="183553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試作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号機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013137" y="183553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試作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号機</a:t>
            </a:r>
            <a:endParaRPr kumimoji="1" lang="ja-JP" altLang="en-US" dirty="0"/>
          </a:p>
        </p:txBody>
      </p:sp>
      <p:sp>
        <p:nvSpPr>
          <p:cNvPr id="7" name="下矢印 6"/>
          <p:cNvSpPr/>
          <p:nvPr/>
        </p:nvSpPr>
        <p:spPr>
          <a:xfrm>
            <a:off x="2124705" y="3573016"/>
            <a:ext cx="648072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下矢印 7"/>
          <p:cNvSpPr/>
          <p:nvPr/>
        </p:nvSpPr>
        <p:spPr>
          <a:xfrm>
            <a:off x="6301169" y="3573016"/>
            <a:ext cx="648072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55575" y="4141318"/>
            <a:ext cx="33863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 smtClean="0"/>
              <a:t>落下時の衝撃でアームが歪む</a:t>
            </a:r>
            <a:endParaRPr kumimoji="1" lang="en-US" altLang="ja-JP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 smtClean="0"/>
              <a:t>研究室にあったもので作っているため</a:t>
            </a:r>
            <a:r>
              <a:rPr kumimoji="1" lang="en-US" altLang="ja-JP" dirty="0" smtClean="0"/>
              <a:t>,</a:t>
            </a:r>
            <a:r>
              <a:rPr kumimoji="1" lang="ja-JP" altLang="en-US" dirty="0" smtClean="0"/>
              <a:t>一部寸法が合っていない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932040" y="4141317"/>
            <a:ext cx="33863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性能</a:t>
            </a:r>
            <a:r>
              <a:rPr lang="ja-JP" altLang="en-US" dirty="0" smtClean="0"/>
              <a:t>は良好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 smtClean="0"/>
              <a:t>傾いた状態で落下するとアームが曲がってしまう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75848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球体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4" y="1773667"/>
            <a:ext cx="2381327" cy="2448272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1773668"/>
            <a:ext cx="2464547" cy="2448271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7376" y="1773667"/>
            <a:ext cx="2432486" cy="2448272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1014023" y="1404335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試作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号機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567776" y="1415093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試作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号機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317515" y="1404335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試作</a:t>
            </a:r>
            <a:r>
              <a:rPr lang="en-US" altLang="ja-JP" dirty="0" smtClean="0"/>
              <a:t>3</a:t>
            </a:r>
            <a:r>
              <a:rPr kumimoji="1" lang="ja-JP" altLang="en-US" dirty="0" smtClean="0"/>
              <a:t>号機</a:t>
            </a:r>
            <a:endParaRPr kumimoji="1" lang="ja-JP" altLang="en-US" dirty="0"/>
          </a:p>
        </p:txBody>
      </p:sp>
      <p:sp>
        <p:nvSpPr>
          <p:cNvPr id="13" name="下矢印 12"/>
          <p:cNvSpPr/>
          <p:nvPr/>
        </p:nvSpPr>
        <p:spPr>
          <a:xfrm>
            <a:off x="1626091" y="4361093"/>
            <a:ext cx="648072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下矢印 13"/>
          <p:cNvSpPr/>
          <p:nvPr/>
        </p:nvSpPr>
        <p:spPr>
          <a:xfrm>
            <a:off x="4256101" y="4371763"/>
            <a:ext cx="648072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下矢印 14"/>
          <p:cNvSpPr/>
          <p:nvPr/>
        </p:nvSpPr>
        <p:spPr>
          <a:xfrm>
            <a:off x="6929583" y="4371763"/>
            <a:ext cx="648072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759465" y="4803811"/>
            <a:ext cx="23813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 smtClean="0"/>
              <a:t>接着して組み立てているため</a:t>
            </a:r>
            <a:r>
              <a:rPr lang="en-US" altLang="ja-JP" dirty="0" smtClean="0"/>
              <a:t>,</a:t>
            </a:r>
            <a:r>
              <a:rPr lang="ja-JP" altLang="en-US" dirty="0" smtClean="0"/>
              <a:t>スチレン材と紙が剥離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3342022" y="4793141"/>
            <a:ext cx="24703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 smtClean="0"/>
              <a:t>接合部に木組み構造を取り入れた</a:t>
            </a:r>
            <a:endParaRPr kumimoji="1" lang="en-US" altLang="ja-JP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幾度</a:t>
            </a:r>
            <a:r>
              <a:rPr lang="ja-JP" altLang="en-US" dirty="0" smtClean="0"/>
              <a:t>も墜落し大破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6013643" y="4793141"/>
            <a:ext cx="24562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 smtClean="0"/>
              <a:t>レーザーの熱で断面が溶け</a:t>
            </a:r>
            <a:r>
              <a:rPr lang="ja-JP" altLang="en-US" dirty="0" smtClean="0"/>
              <a:t>て凹んでいる</a:t>
            </a:r>
            <a:endParaRPr lang="en-US" altLang="ja-JP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幾度</a:t>
            </a:r>
            <a:r>
              <a:rPr kumimoji="1" lang="ja-JP" altLang="en-US" dirty="0" smtClean="0"/>
              <a:t>も墜落し大破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82075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PID</a:t>
            </a:r>
            <a:r>
              <a:rPr kumimoji="1" lang="ja-JP" altLang="en-US" dirty="0" smtClean="0"/>
              <a:t>制御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2800" dirty="0" smtClean="0"/>
              <a:t>基本的に</a:t>
            </a:r>
            <a:r>
              <a:rPr lang="en-US" altLang="ja-JP" sz="2800" dirty="0" smtClean="0"/>
              <a:t>PID</a:t>
            </a:r>
            <a:r>
              <a:rPr lang="ja-JP" altLang="en-US" sz="2800" dirty="0" smtClean="0"/>
              <a:t>制御によりモーターを制御</a:t>
            </a:r>
            <a:r>
              <a:rPr lang="ja-JP" altLang="en-US" sz="2800" dirty="0"/>
              <a:t>していた</a:t>
            </a:r>
            <a:endParaRPr lang="en-US" altLang="ja-JP" sz="2800" dirty="0" smtClean="0"/>
          </a:p>
          <a:p>
            <a:endParaRPr lang="en-US" altLang="ja-JP" dirty="0" smtClean="0"/>
          </a:p>
          <a:p>
            <a:r>
              <a:rPr lang="en-US" altLang="ja-JP" sz="2800" dirty="0" smtClean="0"/>
              <a:t>PID</a:t>
            </a:r>
            <a:r>
              <a:rPr lang="ja-JP" altLang="en-US" sz="2800" dirty="0" smtClean="0"/>
              <a:t>と</a:t>
            </a:r>
            <a:r>
              <a:rPr lang="ja-JP" altLang="en-US" sz="2800" dirty="0"/>
              <a:t>は</a:t>
            </a:r>
            <a:r>
              <a:rPr lang="ja-JP" altLang="en-US" sz="2800" dirty="0" smtClean="0"/>
              <a:t>比例（</a:t>
            </a:r>
            <a:r>
              <a:rPr lang="en-US" altLang="ja-JP" sz="2800" dirty="0" smtClean="0"/>
              <a:t>Proportional</a:t>
            </a:r>
            <a:r>
              <a:rPr lang="ja-JP" altLang="en-US" sz="2800" dirty="0" smtClean="0"/>
              <a:t>）</a:t>
            </a:r>
            <a:r>
              <a:rPr lang="en-US" altLang="ja-JP" sz="2800" dirty="0" smtClean="0"/>
              <a:t>, </a:t>
            </a:r>
            <a:r>
              <a:rPr lang="ja-JP" altLang="en-US" sz="2800" dirty="0" smtClean="0"/>
              <a:t>微分（</a:t>
            </a:r>
            <a:r>
              <a:rPr lang="en-US" altLang="ja-JP" sz="2800" dirty="0" smtClean="0"/>
              <a:t>Differential</a:t>
            </a:r>
            <a:r>
              <a:rPr lang="ja-JP" altLang="en-US" sz="2800" dirty="0" smtClean="0"/>
              <a:t>）</a:t>
            </a:r>
            <a:r>
              <a:rPr lang="en-US" altLang="ja-JP" sz="2800" dirty="0"/>
              <a:t> , </a:t>
            </a:r>
            <a:r>
              <a:rPr lang="ja-JP" altLang="en-US" sz="2800" dirty="0"/>
              <a:t>積分（</a:t>
            </a:r>
            <a:r>
              <a:rPr lang="en-US" altLang="ja-JP" sz="2800" dirty="0"/>
              <a:t>Integral</a:t>
            </a:r>
            <a:r>
              <a:rPr lang="ja-JP" altLang="en-US" sz="2800" dirty="0"/>
              <a:t>）の頭文字をとった</a:t>
            </a:r>
            <a:r>
              <a:rPr lang="ja-JP" altLang="en-US" sz="2800" dirty="0" smtClean="0"/>
              <a:t>もの</a:t>
            </a:r>
            <a:endParaRPr lang="en-US" altLang="ja-JP" sz="2800" dirty="0" smtClean="0"/>
          </a:p>
          <a:p>
            <a:endParaRPr lang="en-US" altLang="ja-JP" dirty="0"/>
          </a:p>
          <a:p>
            <a:pPr marL="0" indent="0" algn="ctr">
              <a:buNone/>
            </a:pPr>
            <a:r>
              <a:rPr lang="ja-JP" altLang="en-US" sz="4400" dirty="0" smtClean="0"/>
              <a:t>指令値 </a:t>
            </a:r>
            <a:r>
              <a:rPr lang="en-US" altLang="ja-JP" sz="4400" dirty="0" smtClean="0"/>
              <a:t>= </a:t>
            </a:r>
            <a:r>
              <a:rPr lang="en-US" altLang="ja-JP" sz="4400" dirty="0" err="1" smtClean="0"/>
              <a:t>e×Kp</a:t>
            </a:r>
            <a:r>
              <a:rPr lang="ja-JP" altLang="en-US" sz="4400" dirty="0" smtClean="0"/>
              <a:t>＋</a:t>
            </a:r>
            <a:r>
              <a:rPr lang="en-US" altLang="ja-JP" sz="4400" dirty="0" err="1" smtClean="0"/>
              <a:t>e×Kd</a:t>
            </a:r>
            <a:r>
              <a:rPr lang="ja-JP" altLang="en-US" sz="4400" dirty="0" smtClean="0"/>
              <a:t>＋</a:t>
            </a:r>
            <a:r>
              <a:rPr lang="en-US" altLang="ja-JP" sz="4400" dirty="0" err="1" smtClean="0"/>
              <a:t>Σe×Ki</a:t>
            </a:r>
            <a:endParaRPr lang="en-US" altLang="ja-JP" sz="4400" dirty="0" smtClean="0"/>
          </a:p>
          <a:p>
            <a:pPr marL="0" indent="0" algn="ctr">
              <a:buNone/>
            </a:pPr>
            <a:r>
              <a:rPr lang="en-US" altLang="ja-JP" sz="2200" dirty="0" smtClean="0"/>
              <a:t>e:</a:t>
            </a:r>
            <a:r>
              <a:rPr lang="ja-JP" altLang="en-US" sz="2200" dirty="0" smtClean="0"/>
              <a:t>誤差</a:t>
            </a:r>
            <a:r>
              <a:rPr lang="en-US" altLang="ja-JP" sz="2200" dirty="0" smtClean="0"/>
              <a:t>,</a:t>
            </a:r>
            <a:r>
              <a:rPr lang="en-US" altLang="ja-JP" sz="2200" dirty="0" err="1" smtClean="0"/>
              <a:t>Σe</a:t>
            </a:r>
            <a:r>
              <a:rPr lang="en-US" altLang="ja-JP" sz="2200" dirty="0" smtClean="0"/>
              <a:t>:</a:t>
            </a:r>
            <a:r>
              <a:rPr lang="ja-JP" altLang="en-US" sz="2200" dirty="0" smtClean="0"/>
              <a:t>誤差の合計</a:t>
            </a:r>
            <a:r>
              <a:rPr lang="en-US" altLang="ja-JP" sz="2200" dirty="0" smtClean="0"/>
              <a:t>,</a:t>
            </a:r>
            <a:r>
              <a:rPr lang="en-US" altLang="ja-JP" sz="2200" dirty="0" err="1" smtClean="0"/>
              <a:t>Kp</a:t>
            </a:r>
            <a:r>
              <a:rPr lang="en-US" altLang="ja-JP" sz="2200" dirty="0" smtClean="0"/>
              <a:t>:</a:t>
            </a:r>
            <a:r>
              <a:rPr lang="ja-JP" altLang="en-US" sz="2200" dirty="0" smtClean="0"/>
              <a:t>比例ゲイン</a:t>
            </a:r>
            <a:r>
              <a:rPr lang="en-US" altLang="ja-JP" sz="2200" dirty="0" smtClean="0"/>
              <a:t>,</a:t>
            </a:r>
            <a:r>
              <a:rPr lang="en-US" altLang="ja-JP" sz="2200" dirty="0" err="1" smtClean="0"/>
              <a:t>Kd</a:t>
            </a:r>
            <a:r>
              <a:rPr lang="en-US" altLang="ja-JP" sz="2200" dirty="0" smtClean="0"/>
              <a:t>:</a:t>
            </a:r>
            <a:r>
              <a:rPr lang="ja-JP" altLang="en-US" sz="2200" dirty="0" smtClean="0"/>
              <a:t>微分ゲイン</a:t>
            </a:r>
            <a:r>
              <a:rPr lang="en-US" altLang="ja-JP" sz="2200" dirty="0" smtClean="0"/>
              <a:t>,Ki:</a:t>
            </a:r>
            <a:r>
              <a:rPr lang="ja-JP" altLang="en-US" sz="2200" dirty="0" smtClean="0"/>
              <a:t>積分ゲイン</a:t>
            </a:r>
            <a:endParaRPr lang="en-US" altLang="ja-JP" sz="2200" dirty="0" smtClean="0"/>
          </a:p>
        </p:txBody>
      </p:sp>
    </p:spTree>
    <p:extLst>
      <p:ext uri="{BB962C8B-B14F-4D97-AF65-F5344CB8AC3E}">
        <p14:creationId xmlns:p14="http://schemas.microsoft.com/office/powerpoint/2010/main" val="255338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離陸時に発散する</a:t>
            </a:r>
            <a:endParaRPr kumimoji="1" lang="ja-JP" altLang="en-US" dirty="0"/>
          </a:p>
        </p:txBody>
      </p:sp>
      <p:sp>
        <p:nvSpPr>
          <p:cNvPr id="4" name="円/楕円 3"/>
          <p:cNvSpPr/>
          <p:nvPr/>
        </p:nvSpPr>
        <p:spPr>
          <a:xfrm>
            <a:off x="899592" y="4437112"/>
            <a:ext cx="1692188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離陸しよう</a:t>
            </a:r>
            <a:endParaRPr kumimoji="1" lang="ja-JP" altLang="en-US" dirty="0"/>
          </a:p>
        </p:txBody>
      </p:sp>
      <p:sp>
        <p:nvSpPr>
          <p:cNvPr id="5" name="右矢印 4"/>
          <p:cNvSpPr/>
          <p:nvPr/>
        </p:nvSpPr>
        <p:spPr>
          <a:xfrm>
            <a:off x="2735796" y="4689140"/>
            <a:ext cx="792088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/>
        </p:nvSpPr>
        <p:spPr>
          <a:xfrm>
            <a:off x="3671900" y="4437112"/>
            <a:ext cx="158417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振動が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起こる</a:t>
            </a:r>
            <a:endParaRPr kumimoji="1" lang="ja-JP" altLang="en-US" dirty="0"/>
          </a:p>
        </p:txBody>
      </p:sp>
      <p:sp>
        <p:nvSpPr>
          <p:cNvPr id="8" name="右矢印 7"/>
          <p:cNvSpPr/>
          <p:nvPr/>
        </p:nvSpPr>
        <p:spPr>
          <a:xfrm>
            <a:off x="5400092" y="4689140"/>
            <a:ext cx="792088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爆発 1 8"/>
          <p:cNvSpPr/>
          <p:nvPr/>
        </p:nvSpPr>
        <p:spPr>
          <a:xfrm>
            <a:off x="6336196" y="4113076"/>
            <a:ext cx="2268252" cy="1512168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発散</a:t>
            </a:r>
            <a:endParaRPr kumimoji="1" lang="ja-JP" altLang="en-US" dirty="0"/>
          </a:p>
        </p:txBody>
      </p:sp>
      <p:sp>
        <p:nvSpPr>
          <p:cNvPr id="10" name="右矢印 9"/>
          <p:cNvSpPr/>
          <p:nvPr/>
        </p:nvSpPr>
        <p:spPr>
          <a:xfrm rot="5400000">
            <a:off x="4067944" y="3717032"/>
            <a:ext cx="792088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雲 10"/>
          <p:cNvSpPr/>
          <p:nvPr/>
        </p:nvSpPr>
        <p:spPr>
          <a:xfrm>
            <a:off x="3311860" y="2133763"/>
            <a:ext cx="2304256" cy="122413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外乱など</a:t>
            </a:r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503" y="1466777"/>
            <a:ext cx="6195010" cy="433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129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運動方程式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 smtClean="0"/>
              <a:t>飛行機の運動方程式を利用</a:t>
            </a:r>
            <a:endParaRPr lang="en-US" altLang="ja-JP" dirty="0" smtClean="0"/>
          </a:p>
          <a:p>
            <a:r>
              <a:rPr kumimoji="1" lang="ja-JP" altLang="en-US" dirty="0" smtClean="0"/>
              <a:t>前提条件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前後非対称、左右対称、上下非対称</a:t>
            </a:r>
            <a:endParaRPr lang="en-US" altLang="ja-JP" dirty="0"/>
          </a:p>
          <a:p>
            <a:pPr lvl="1"/>
            <a:r>
              <a:rPr lang="ja-JP" altLang="en-US" dirty="0"/>
              <a:t>傾きが微小で</a:t>
            </a:r>
            <a:r>
              <a:rPr lang="ja-JP" altLang="en-US" dirty="0" smtClean="0"/>
              <a:t>ある</a:t>
            </a:r>
            <a:endParaRPr lang="en-US" altLang="ja-JP" dirty="0"/>
          </a:p>
          <a:p>
            <a:r>
              <a:rPr lang="ja-JP" altLang="en-US" dirty="0" smtClean="0"/>
              <a:t>先に</a:t>
            </a:r>
            <a:r>
              <a:rPr lang="ja-JP" altLang="en-US" dirty="0"/>
              <a:t>求めておく</a:t>
            </a:r>
            <a:r>
              <a:rPr lang="ja-JP" altLang="en-US" dirty="0" smtClean="0"/>
              <a:t>値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機体</a:t>
            </a:r>
            <a:r>
              <a:rPr lang="ja-JP" altLang="en-US" dirty="0"/>
              <a:t>の質量、慣性モーメント、アームの</a:t>
            </a:r>
            <a:r>
              <a:rPr lang="ja-JP" altLang="en-US" dirty="0" smtClean="0"/>
              <a:t>長さ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プロペラ</a:t>
            </a:r>
            <a:r>
              <a:rPr lang="ja-JP" altLang="en-US" dirty="0"/>
              <a:t>の推力、推力方向以外</a:t>
            </a:r>
            <a:r>
              <a:rPr lang="ja-JP" altLang="en-US" dirty="0" smtClean="0"/>
              <a:t>の力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1543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シミュレーション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mtClean="0"/>
              <a:t>前述の運動方程式にルンゲクッタ法を用いて機体の動きを予測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947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発表の流れ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34857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研究背景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sz="2800" dirty="0" smtClean="0"/>
              <a:t>当研究室では機械の制御について研究している</a:t>
            </a:r>
            <a:endParaRPr lang="en-US" altLang="ja-JP" sz="2800" dirty="0" smtClean="0"/>
          </a:p>
          <a:p>
            <a:endParaRPr lang="en-US" altLang="ja-JP" sz="2000" dirty="0"/>
          </a:p>
          <a:p>
            <a:pPr marL="0" indent="0">
              <a:buNone/>
            </a:pPr>
            <a:r>
              <a:rPr lang="ja-JP" altLang="en-US" sz="2800" dirty="0" smtClean="0"/>
              <a:t>近年注目されている“マルチコプター”</a:t>
            </a:r>
            <a:endParaRPr lang="en-US" altLang="ja-JP" sz="2800" dirty="0"/>
          </a:p>
          <a:p>
            <a:pPr lvl="1"/>
            <a:r>
              <a:rPr kumimoji="1" lang="en-US" altLang="ja-JP" sz="2000" dirty="0" smtClean="0"/>
              <a:t>amazon</a:t>
            </a:r>
            <a:r>
              <a:rPr lang="ja-JP" altLang="en-US" sz="2000" dirty="0" smtClean="0"/>
              <a:t>が開発している</a:t>
            </a:r>
            <a:r>
              <a:rPr lang="en-US" altLang="ja-JP" sz="2000" dirty="0" smtClean="0"/>
              <a:t>,</a:t>
            </a:r>
            <a:r>
              <a:rPr lang="ja-JP" altLang="en-US" sz="2000" dirty="0" smtClean="0"/>
              <a:t>マルチコプターを用いた宅配システム</a:t>
            </a:r>
            <a:endParaRPr lang="en-US" altLang="ja-JP" sz="2000" dirty="0"/>
          </a:p>
          <a:p>
            <a:pPr lvl="1"/>
            <a:r>
              <a:rPr kumimoji="1" lang="en-US" altLang="ja-JP" sz="2000" dirty="0" smtClean="0"/>
              <a:t>TV</a:t>
            </a:r>
            <a:r>
              <a:rPr kumimoji="1" lang="ja-JP" altLang="en-US" sz="2000" dirty="0" smtClean="0"/>
              <a:t>番組の空撮映像</a:t>
            </a:r>
            <a:endParaRPr kumimoji="1" lang="en-US" altLang="ja-JP" sz="2000" dirty="0" smtClean="0"/>
          </a:p>
          <a:p>
            <a:pPr marL="0" indent="0">
              <a:buNone/>
            </a:pPr>
            <a:endParaRPr kumimoji="1" lang="en-US" altLang="ja-JP" dirty="0"/>
          </a:p>
        </p:txBody>
      </p:sp>
      <p:sp>
        <p:nvSpPr>
          <p:cNvPr id="9" name="爆発 1 8"/>
          <p:cNvSpPr/>
          <p:nvPr/>
        </p:nvSpPr>
        <p:spPr>
          <a:xfrm>
            <a:off x="342374" y="3861048"/>
            <a:ext cx="8568952" cy="2304256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/>
              <a:t>私たちも何かやりたい！！</a:t>
            </a:r>
            <a:endParaRPr kumimoji="1" lang="ja-JP" altLang="en-US" sz="3200" dirty="0"/>
          </a:p>
        </p:txBody>
      </p:sp>
      <p:sp>
        <p:nvSpPr>
          <p:cNvPr id="3" name="下矢印 2"/>
          <p:cNvSpPr/>
          <p:nvPr/>
        </p:nvSpPr>
        <p:spPr>
          <a:xfrm>
            <a:off x="4410826" y="2132856"/>
            <a:ext cx="432048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877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研究目的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 smtClean="0"/>
              <a:t>機械の制御を学ぶ上で</a:t>
            </a:r>
            <a:r>
              <a:rPr lang="ja-JP" altLang="en-US" dirty="0"/>
              <a:t>役に</a:t>
            </a:r>
            <a:r>
              <a:rPr lang="ja-JP" altLang="en-US" dirty="0" smtClean="0"/>
              <a:t>立つものをつくる</a:t>
            </a:r>
            <a:r>
              <a:rPr lang="en-US" altLang="ja-JP" dirty="0" smtClean="0"/>
              <a:t>.</a:t>
            </a:r>
          </a:p>
          <a:p>
            <a:pPr marL="0" indent="0">
              <a:buNone/>
            </a:pPr>
            <a:endParaRPr kumimoji="1" lang="en-US" altLang="ja-JP" dirty="0"/>
          </a:p>
          <a:p>
            <a:r>
              <a:rPr kumimoji="1" lang="ja-JP" altLang="en-US" dirty="0" smtClean="0"/>
              <a:t>機体の製作マニュアルをつくる</a:t>
            </a:r>
            <a:endParaRPr kumimoji="1" lang="en-US" altLang="ja-JP" dirty="0" smtClean="0"/>
          </a:p>
          <a:p>
            <a:r>
              <a:rPr lang="en-US" altLang="ja-JP" dirty="0" err="1" smtClean="0"/>
              <a:t>RaspberryPi</a:t>
            </a:r>
            <a:r>
              <a:rPr lang="ja-JP" altLang="en-US" dirty="0" err="1" smtClean="0"/>
              <a:t>での</a:t>
            </a:r>
            <a:r>
              <a:rPr lang="ja-JP" altLang="en-US" dirty="0" smtClean="0"/>
              <a:t>制御実習方法の確立</a:t>
            </a:r>
            <a:endParaRPr lang="en-US" altLang="ja-JP" dirty="0" smtClean="0"/>
          </a:p>
          <a:p>
            <a:r>
              <a:rPr lang="ja-JP" altLang="en-US" dirty="0" smtClean="0"/>
              <a:t>安全を考慮し</a:t>
            </a:r>
            <a:r>
              <a:rPr lang="en-US" altLang="ja-JP" dirty="0" smtClean="0"/>
              <a:t>,</a:t>
            </a:r>
            <a:r>
              <a:rPr lang="ja-JP" altLang="en-US" dirty="0" smtClean="0"/>
              <a:t>球体カバーで覆う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 球体カバーに入れた状態での飛行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4749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各仕様について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701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機体の仕様</a:t>
            </a:r>
            <a:endParaRPr kumimoji="1" lang="ja-JP" altLang="en-US" dirty="0"/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799" y="2060848"/>
            <a:ext cx="4052470" cy="2509917"/>
          </a:xfrm>
          <a:prstGeom prst="rect">
            <a:avLst/>
          </a:prstGeom>
        </p:spPr>
      </p:pic>
      <p:grpSp>
        <p:nvGrpSpPr>
          <p:cNvPr id="48" name="グループ化 47"/>
          <p:cNvGrpSpPr/>
          <p:nvPr/>
        </p:nvGrpSpPr>
        <p:grpSpPr>
          <a:xfrm>
            <a:off x="4864444" y="1484784"/>
            <a:ext cx="3720408" cy="4614884"/>
            <a:chOff x="4736921" y="1268760"/>
            <a:chExt cx="3720408" cy="4614884"/>
          </a:xfrm>
        </p:grpSpPr>
        <p:pic>
          <p:nvPicPr>
            <p:cNvPr id="14" name="図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8064" y="1268760"/>
              <a:ext cx="3309265" cy="3315439"/>
            </a:xfrm>
            <a:prstGeom prst="rect">
              <a:avLst/>
            </a:prstGeom>
          </p:spPr>
        </p:pic>
        <p:pic>
          <p:nvPicPr>
            <p:cNvPr id="15" name="図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8065" y="5229200"/>
              <a:ext cx="3309264" cy="654444"/>
            </a:xfrm>
            <a:prstGeom prst="rect">
              <a:avLst/>
            </a:prstGeom>
          </p:spPr>
        </p:pic>
        <p:cxnSp>
          <p:nvCxnSpPr>
            <p:cNvPr id="17" name="直線コネクタ 16"/>
            <p:cNvCxnSpPr/>
            <p:nvPr/>
          </p:nvCxnSpPr>
          <p:spPr>
            <a:xfrm>
              <a:off x="5148064" y="2852936"/>
              <a:ext cx="1" cy="26299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コネクタ 18"/>
            <p:cNvCxnSpPr/>
            <p:nvPr/>
          </p:nvCxnSpPr>
          <p:spPr>
            <a:xfrm>
              <a:off x="8457329" y="2852936"/>
              <a:ext cx="0" cy="26299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矢印コネクタ 20"/>
            <p:cNvCxnSpPr/>
            <p:nvPr/>
          </p:nvCxnSpPr>
          <p:spPr>
            <a:xfrm>
              <a:off x="5148063" y="5085184"/>
              <a:ext cx="3309265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コネクタ 28"/>
            <p:cNvCxnSpPr>
              <a:stCxn id="14" idx="0"/>
            </p:cNvCxnSpPr>
            <p:nvPr/>
          </p:nvCxnSpPr>
          <p:spPr>
            <a:xfrm flipH="1">
              <a:off x="4860032" y="1268760"/>
              <a:ext cx="194266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コネクタ 30"/>
            <p:cNvCxnSpPr>
              <a:stCxn id="14" idx="2"/>
            </p:cNvCxnSpPr>
            <p:nvPr/>
          </p:nvCxnSpPr>
          <p:spPr>
            <a:xfrm flipH="1">
              <a:off x="4860032" y="4584199"/>
              <a:ext cx="194266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矢印コネクタ 32"/>
            <p:cNvCxnSpPr/>
            <p:nvPr/>
          </p:nvCxnSpPr>
          <p:spPr>
            <a:xfrm>
              <a:off x="4932040" y="1268760"/>
              <a:ext cx="0" cy="3315439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コネクタ 39"/>
            <p:cNvCxnSpPr/>
            <p:nvPr/>
          </p:nvCxnSpPr>
          <p:spPr>
            <a:xfrm flipH="1">
              <a:off x="4860032" y="5229200"/>
              <a:ext cx="1800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コネクタ 41"/>
            <p:cNvCxnSpPr/>
            <p:nvPr/>
          </p:nvCxnSpPr>
          <p:spPr>
            <a:xfrm flipH="1">
              <a:off x="4860032" y="5883644"/>
              <a:ext cx="1800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矢印コネクタ 43"/>
            <p:cNvCxnSpPr/>
            <p:nvPr/>
          </p:nvCxnSpPr>
          <p:spPr>
            <a:xfrm>
              <a:off x="4932040" y="5229200"/>
              <a:ext cx="0" cy="654444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テキスト ボックス 44"/>
            <p:cNvSpPr txBox="1"/>
            <p:nvPr/>
          </p:nvSpPr>
          <p:spPr>
            <a:xfrm>
              <a:off x="6478661" y="4871964"/>
              <a:ext cx="64807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000" dirty="0" smtClean="0"/>
                <a:t>500 mm</a:t>
              </a:r>
              <a:endParaRPr kumimoji="1" lang="ja-JP" altLang="en-US" sz="1000" dirty="0"/>
            </a:p>
          </p:txBody>
        </p:sp>
        <p:sp>
          <p:nvSpPr>
            <p:cNvPr id="46" name="テキスト ボックス 45"/>
            <p:cNvSpPr txBox="1"/>
            <p:nvPr/>
          </p:nvSpPr>
          <p:spPr>
            <a:xfrm rot="16200000">
              <a:off x="4535996" y="2803368"/>
              <a:ext cx="64807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000" dirty="0" smtClean="0"/>
                <a:t>500 mm</a:t>
              </a:r>
              <a:endParaRPr kumimoji="1" lang="ja-JP" altLang="en-US" sz="1000" dirty="0"/>
            </a:p>
          </p:txBody>
        </p:sp>
        <p:sp>
          <p:nvSpPr>
            <p:cNvPr id="47" name="テキスト ボックス 46"/>
            <p:cNvSpPr txBox="1"/>
            <p:nvPr/>
          </p:nvSpPr>
          <p:spPr>
            <a:xfrm rot="16200000">
              <a:off x="4535996" y="5436497"/>
              <a:ext cx="64807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000" dirty="0" smtClean="0"/>
                <a:t>1</a:t>
              </a:r>
              <a:r>
                <a:rPr kumimoji="1" lang="en-US" altLang="ja-JP" sz="1000" dirty="0" smtClean="0"/>
                <a:t>00 mm</a:t>
              </a:r>
              <a:endParaRPr kumimoji="1" lang="ja-JP" altLang="en-US" sz="1000" dirty="0"/>
            </a:p>
          </p:txBody>
        </p:sp>
      </p:grpSp>
      <p:sp>
        <p:nvSpPr>
          <p:cNvPr id="49" name="テキスト ボックス 48"/>
          <p:cNvSpPr txBox="1"/>
          <p:nvPr/>
        </p:nvSpPr>
        <p:spPr>
          <a:xfrm>
            <a:off x="1985962" y="471865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/>
              <a:t>重さ：</a:t>
            </a:r>
            <a:r>
              <a:rPr lang="en-US" altLang="ja-JP" dirty="0" smtClean="0"/>
              <a:t>591g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6095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球体</a:t>
            </a:r>
            <a:r>
              <a:rPr kumimoji="1" lang="ja-JP" altLang="en-US" dirty="0" smtClean="0"/>
              <a:t>の仕様</a:t>
            </a:r>
            <a:endParaRPr kumimoji="1" lang="ja-JP" altLang="en-US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1985962" y="558289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/>
              <a:t>重さ：</a:t>
            </a:r>
            <a:r>
              <a:rPr lang="en-US" altLang="ja-JP" dirty="0" smtClean="0"/>
              <a:t>223g</a:t>
            </a:r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13" y="1132130"/>
            <a:ext cx="4707042" cy="4457110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454" y="1334757"/>
            <a:ext cx="2482946" cy="247686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8038" y="3873521"/>
            <a:ext cx="2484362" cy="247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9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制御系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コンピュータ</a:t>
            </a:r>
            <a:endParaRPr kumimoji="1" lang="en-US" altLang="ja-JP" dirty="0" smtClean="0"/>
          </a:p>
          <a:p>
            <a:pPr lvl="1"/>
            <a:r>
              <a:rPr lang="en-US" altLang="ja-JP" dirty="0"/>
              <a:t>RaspberryPi3</a:t>
            </a:r>
            <a:endParaRPr kumimoji="1" lang="en-US" altLang="ja-JP" dirty="0" smtClean="0"/>
          </a:p>
          <a:p>
            <a:r>
              <a:rPr lang="ja-JP" altLang="en-US" dirty="0" smtClean="0"/>
              <a:t>センサモジュール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Navio2</a:t>
            </a:r>
          </a:p>
          <a:p>
            <a:pPr lvl="2"/>
            <a:r>
              <a:rPr lang="ja-JP" altLang="en-US" dirty="0" smtClean="0"/>
              <a:t>ジャイロセンサ</a:t>
            </a:r>
            <a:endParaRPr lang="en-US" altLang="ja-JP" dirty="0" smtClean="0"/>
          </a:p>
          <a:p>
            <a:pPr lvl="2"/>
            <a:r>
              <a:rPr lang="ja-JP" altLang="en-US" dirty="0"/>
              <a:t>加速度センサ</a:t>
            </a:r>
            <a:endParaRPr lang="en-US" altLang="ja-JP" dirty="0" smtClean="0"/>
          </a:p>
          <a:p>
            <a:r>
              <a:rPr kumimoji="1" lang="ja-JP" altLang="en-US" dirty="0" smtClean="0"/>
              <a:t>コントローラ</a:t>
            </a:r>
            <a:endParaRPr kumimoji="1" lang="en-US" altLang="ja-JP" dirty="0" smtClean="0"/>
          </a:p>
          <a:p>
            <a:pPr lvl="1"/>
            <a:r>
              <a:rPr lang="en-US" altLang="ja-JP" dirty="0"/>
              <a:t>DualShock3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0004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駆動系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モーター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T-MOTOR MN1804</a:t>
            </a:r>
            <a:r>
              <a:rPr lang="ja-JP" altLang="en-US" dirty="0"/>
              <a:t> </a:t>
            </a:r>
            <a:r>
              <a:rPr lang="ja-JP" altLang="en-US" dirty="0" smtClean="0"/>
              <a:t>（</a:t>
            </a:r>
            <a:r>
              <a:rPr lang="en-US" altLang="ja-JP" dirty="0" smtClean="0"/>
              <a:t>4</a:t>
            </a:r>
            <a:r>
              <a:rPr lang="ja-JP" altLang="en-US" dirty="0" smtClean="0"/>
              <a:t>個）</a:t>
            </a:r>
            <a:endParaRPr lang="en-US" altLang="ja-JP" dirty="0" smtClean="0"/>
          </a:p>
          <a:p>
            <a:r>
              <a:rPr kumimoji="1" lang="ja-JP" altLang="en-US" dirty="0" smtClean="0"/>
              <a:t>モータードライバ（</a:t>
            </a:r>
            <a:r>
              <a:rPr kumimoji="1" lang="en-US" altLang="ja-JP" dirty="0" smtClean="0"/>
              <a:t>ESC</a:t>
            </a:r>
            <a:r>
              <a:rPr kumimoji="1" lang="ja-JP" altLang="en-US" dirty="0" smtClean="0"/>
              <a:t>）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T-MOTOR S12A</a:t>
            </a:r>
            <a:r>
              <a:rPr kumimoji="1" lang="ja-JP" altLang="en-US" dirty="0" smtClean="0"/>
              <a:t>（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個）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1588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950</TotalTime>
  <Words>389</Words>
  <Application>Microsoft Office PowerPoint</Application>
  <PresentationFormat>画面に合わせる (4:3)</PresentationFormat>
  <Paragraphs>87</Paragraphs>
  <Slides>17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18" baseType="lpstr">
      <vt:lpstr>Office ​​テーマ</vt:lpstr>
      <vt:lpstr>安全な教育用マルチコプターの開発</vt:lpstr>
      <vt:lpstr>発表の流れ</vt:lpstr>
      <vt:lpstr>研究背景</vt:lpstr>
      <vt:lpstr>研究目的</vt:lpstr>
      <vt:lpstr>各仕様について</vt:lpstr>
      <vt:lpstr>機体の仕様</vt:lpstr>
      <vt:lpstr>球体の仕様</vt:lpstr>
      <vt:lpstr>制御系</vt:lpstr>
      <vt:lpstr>駆動系</vt:lpstr>
      <vt:lpstr>開発環境</vt:lpstr>
      <vt:lpstr>試作機について</vt:lpstr>
      <vt:lpstr>機体</vt:lpstr>
      <vt:lpstr>球体</vt:lpstr>
      <vt:lpstr>PID制御</vt:lpstr>
      <vt:lpstr>離陸時に発散する</vt:lpstr>
      <vt:lpstr>運動方程式</vt:lpstr>
      <vt:lpstr>シミュレーション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安全な教育用マルチコプターの開発</dc:title>
  <dc:creator>k2210177</dc:creator>
  <cp:lastModifiedBy>k2210177</cp:lastModifiedBy>
  <cp:revision>42</cp:revision>
  <cp:lastPrinted>2016-11-15T23:06:29Z</cp:lastPrinted>
  <dcterms:created xsi:type="dcterms:W3CDTF">2016-11-15T03:32:45Z</dcterms:created>
  <dcterms:modified xsi:type="dcterms:W3CDTF">2016-11-28T03:24:46Z</dcterms:modified>
</cp:coreProperties>
</file>