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DM Sans" pitchFamily="2" charset="0"/>
      <p:regular r:id="rId14"/>
      <p:bold r:id="rId15"/>
    </p:embeddedFont>
    <p:embeddedFont>
      <p:font typeface="DM Sans Bold" charset="0"/>
      <p:regular r:id="rId16"/>
    </p:embeddedFont>
    <p:embeddedFont>
      <p:font typeface="Poppins" panose="00000500000000000000" pitchFamily="2"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77"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hithreddy surakanti" userId="a6dd9b1bb5fa560a" providerId="LiveId" clId="{FAD46D4C-504A-44E9-963B-1CB7D7D2357F}"/>
    <pc:docChg chg="undo custSel modSld">
      <pc:chgData name="varshithreddy surakanti" userId="a6dd9b1bb5fa560a" providerId="LiveId" clId="{FAD46D4C-504A-44E9-963B-1CB7D7D2357F}" dt="2024-11-29T06:21:53.124" v="143" actId="1035"/>
      <pc:docMkLst>
        <pc:docMk/>
      </pc:docMkLst>
      <pc:sldChg chg="modSp mod">
        <pc:chgData name="varshithreddy surakanti" userId="a6dd9b1bb5fa560a" providerId="LiveId" clId="{FAD46D4C-504A-44E9-963B-1CB7D7D2357F}" dt="2024-11-29T06:18:40.743" v="60" actId="14100"/>
        <pc:sldMkLst>
          <pc:docMk/>
          <pc:sldMk cId="0" sldId="266"/>
        </pc:sldMkLst>
        <pc:spChg chg="mod">
          <ac:chgData name="varshithreddy surakanti" userId="a6dd9b1bb5fa560a" providerId="LiveId" clId="{FAD46D4C-504A-44E9-963B-1CB7D7D2357F}" dt="2024-11-29T06:15:11.602" v="26" actId="1076"/>
          <ac:spMkLst>
            <pc:docMk/>
            <pc:sldMk cId="0" sldId="266"/>
            <ac:spMk id="2" creationId="{00000000-0000-0000-0000-000000000000}"/>
          </ac:spMkLst>
        </pc:spChg>
        <pc:spChg chg="mod">
          <ac:chgData name="varshithreddy surakanti" userId="a6dd9b1bb5fa560a" providerId="LiveId" clId="{FAD46D4C-504A-44E9-963B-1CB7D7D2357F}" dt="2024-11-29T06:18:26.297" v="59" actId="1076"/>
          <ac:spMkLst>
            <pc:docMk/>
            <pc:sldMk cId="0" sldId="266"/>
            <ac:spMk id="3" creationId="{00000000-0000-0000-0000-000000000000}"/>
          </ac:spMkLst>
        </pc:spChg>
        <pc:spChg chg="mod">
          <ac:chgData name="varshithreddy surakanti" userId="a6dd9b1bb5fa560a" providerId="LiveId" clId="{FAD46D4C-504A-44E9-963B-1CB7D7D2357F}" dt="2024-11-29T06:18:40.743" v="60" actId="14100"/>
          <ac:spMkLst>
            <pc:docMk/>
            <pc:sldMk cId="0" sldId="266"/>
            <ac:spMk id="4" creationId="{00000000-0000-0000-0000-000000000000}"/>
          </ac:spMkLst>
        </pc:spChg>
        <pc:spChg chg="mod">
          <ac:chgData name="varshithreddy surakanti" userId="a6dd9b1bb5fa560a" providerId="LiveId" clId="{FAD46D4C-504A-44E9-963B-1CB7D7D2357F}" dt="2024-11-29T06:17:58.198" v="56" actId="1076"/>
          <ac:spMkLst>
            <pc:docMk/>
            <pc:sldMk cId="0" sldId="266"/>
            <ac:spMk id="5" creationId="{00000000-0000-0000-0000-000000000000}"/>
          </ac:spMkLst>
        </pc:spChg>
      </pc:sldChg>
      <pc:sldChg chg="addSp delSp modSp mod">
        <pc:chgData name="varshithreddy surakanti" userId="a6dd9b1bb5fa560a" providerId="LiveId" clId="{FAD46D4C-504A-44E9-963B-1CB7D7D2357F}" dt="2024-11-29T06:21:53.124" v="143" actId="1035"/>
        <pc:sldMkLst>
          <pc:docMk/>
          <pc:sldMk cId="0" sldId="267"/>
        </pc:sldMkLst>
        <pc:spChg chg="add del mod">
          <ac:chgData name="varshithreddy surakanti" userId="a6dd9b1bb5fa560a" providerId="LiveId" clId="{FAD46D4C-504A-44E9-963B-1CB7D7D2357F}" dt="2024-11-29T06:21:53.124" v="143" actId="1035"/>
          <ac:spMkLst>
            <pc:docMk/>
            <pc:sldMk cId="0" sldId="267"/>
            <ac:spMk id="2" creationId="{00000000-0000-0000-0000-000000000000}"/>
          </ac:spMkLst>
        </pc:spChg>
        <pc:spChg chg="add del">
          <ac:chgData name="varshithreddy surakanti" userId="a6dd9b1bb5fa560a" providerId="LiveId" clId="{FAD46D4C-504A-44E9-963B-1CB7D7D2357F}" dt="2024-11-29T06:21:06.978" v="137" actId="478"/>
          <ac:spMkLst>
            <pc:docMk/>
            <pc:sldMk cId="0" sldId="267"/>
            <ac:spMk id="3" creationId="{00000000-0000-0000-0000-000000000000}"/>
          </ac:spMkLst>
        </pc:spChg>
        <pc:spChg chg="add del">
          <ac:chgData name="varshithreddy surakanti" userId="a6dd9b1bb5fa560a" providerId="LiveId" clId="{FAD46D4C-504A-44E9-963B-1CB7D7D2357F}" dt="2024-11-29T06:21:02.765" v="135" actId="478"/>
          <ac:spMkLst>
            <pc:docMk/>
            <pc:sldMk cId="0" sldId="267"/>
            <ac:spMk id="4" creationId="{00000000-0000-0000-0000-000000000000}"/>
          </ac:spMkLst>
        </pc:spChg>
        <pc:spChg chg="add del">
          <ac:chgData name="varshithreddy surakanti" userId="a6dd9b1bb5fa560a" providerId="LiveId" clId="{FAD46D4C-504A-44E9-963B-1CB7D7D2357F}" dt="2024-11-29T06:20:58.807" v="133" actId="478"/>
          <ac:spMkLst>
            <pc:docMk/>
            <pc:sldMk cId="0" sldId="267"/>
            <ac:spMk id="6" creationId="{00000000-0000-0000-0000-000000000000}"/>
          </ac:spMkLst>
        </pc:spChg>
        <pc:spChg chg="add del">
          <ac:chgData name="varshithreddy surakanti" userId="a6dd9b1bb5fa560a" providerId="LiveId" clId="{FAD46D4C-504A-44E9-963B-1CB7D7D2357F}" dt="2024-11-29T06:20:39.562" v="123" actId="478"/>
          <ac:spMkLst>
            <pc:docMk/>
            <pc:sldMk cId="0" sldId="267"/>
            <ac:spMk id="7" creationId="{00000000-0000-0000-0000-000000000000}"/>
          </ac:spMkLst>
        </pc:spChg>
        <pc:spChg chg="add del">
          <ac:chgData name="varshithreddy surakanti" userId="a6dd9b1bb5fa560a" providerId="LiveId" clId="{FAD46D4C-504A-44E9-963B-1CB7D7D2357F}" dt="2024-11-29T06:20:50.335" v="128" actId="478"/>
          <ac:spMkLst>
            <pc:docMk/>
            <pc:sldMk cId="0" sldId="267"/>
            <ac:spMk id="8" creationId="{00000000-0000-0000-0000-000000000000}"/>
          </ac:spMkLst>
        </pc:spChg>
        <pc:spChg chg="add del">
          <ac:chgData name="varshithreddy surakanti" userId="a6dd9b1bb5fa560a" providerId="LiveId" clId="{FAD46D4C-504A-44E9-963B-1CB7D7D2357F}" dt="2024-11-29T06:21:00.560" v="134" actId="478"/>
          <ac:spMkLst>
            <pc:docMk/>
            <pc:sldMk cId="0" sldId="267"/>
            <ac:spMk id="9" creationId="{00000000-0000-0000-0000-000000000000}"/>
          </ac:spMkLst>
        </pc:spChg>
        <pc:spChg chg="add del">
          <ac:chgData name="varshithreddy surakanti" userId="a6dd9b1bb5fa560a" providerId="LiveId" clId="{FAD46D4C-504A-44E9-963B-1CB7D7D2357F}" dt="2024-11-29T06:20:44.261" v="125" actId="478"/>
          <ac:spMkLst>
            <pc:docMk/>
            <pc:sldMk cId="0" sldId="267"/>
            <ac:spMk id="10" creationId="{00000000-0000-0000-0000-000000000000}"/>
          </ac:spMkLst>
        </pc:spChg>
        <pc:spChg chg="add del">
          <ac:chgData name="varshithreddy surakanti" userId="a6dd9b1bb5fa560a" providerId="LiveId" clId="{FAD46D4C-504A-44E9-963B-1CB7D7D2357F}" dt="2024-11-29T06:21:09.637" v="138" actId="478"/>
          <ac:spMkLst>
            <pc:docMk/>
            <pc:sldMk cId="0" sldId="267"/>
            <ac:spMk id="11" creationId="{00000000-0000-0000-0000-000000000000}"/>
          </ac:spMkLst>
        </pc:spChg>
        <pc:spChg chg="add del">
          <ac:chgData name="varshithreddy surakanti" userId="a6dd9b1bb5fa560a" providerId="LiveId" clId="{FAD46D4C-504A-44E9-963B-1CB7D7D2357F}" dt="2024-11-29T06:20:41.527" v="124" actId="478"/>
          <ac:spMkLst>
            <pc:docMk/>
            <pc:sldMk cId="0" sldId="267"/>
            <ac:spMk id="12" creationId="{00000000-0000-0000-0000-000000000000}"/>
          </ac:spMkLst>
        </pc:spChg>
        <pc:spChg chg="del">
          <ac:chgData name="varshithreddy surakanti" userId="a6dd9b1bb5fa560a" providerId="LiveId" clId="{FAD46D4C-504A-44E9-963B-1CB7D7D2357F}" dt="2024-11-29T06:19:21.274" v="90" actId="478"/>
          <ac:spMkLst>
            <pc:docMk/>
            <pc:sldMk cId="0" sldId="267"/>
            <ac:spMk id="13" creationId="{00000000-0000-0000-0000-000000000000}"/>
          </ac:spMkLst>
        </pc:spChg>
        <pc:spChg chg="add del">
          <ac:chgData name="varshithreddy surakanti" userId="a6dd9b1bb5fa560a" providerId="LiveId" clId="{FAD46D4C-504A-44E9-963B-1CB7D7D2357F}" dt="2024-11-29T06:21:05.216" v="136" actId="478"/>
          <ac:spMkLst>
            <pc:docMk/>
            <pc:sldMk cId="0" sldId="267"/>
            <ac:spMk id="14" creationId="{00000000-0000-0000-0000-000000000000}"/>
          </ac:spMkLst>
        </pc:spChg>
        <pc:spChg chg="add del">
          <ac:chgData name="varshithreddy surakanti" userId="a6dd9b1bb5fa560a" providerId="LiveId" clId="{FAD46D4C-504A-44E9-963B-1CB7D7D2357F}" dt="2024-11-29T06:20:53.211" v="130" actId="478"/>
          <ac:spMkLst>
            <pc:docMk/>
            <pc:sldMk cId="0" sldId="267"/>
            <ac:spMk id="15" creationId="{00000000-0000-0000-0000-000000000000}"/>
          </ac:spMkLst>
        </pc:spChg>
        <pc:spChg chg="add del">
          <ac:chgData name="varshithreddy surakanti" userId="a6dd9b1bb5fa560a" providerId="LiveId" clId="{FAD46D4C-504A-44E9-963B-1CB7D7D2357F}" dt="2024-11-29T06:20:51.765" v="129" actId="478"/>
          <ac:spMkLst>
            <pc:docMk/>
            <pc:sldMk cId="0" sldId="267"/>
            <ac:spMk id="16" creationId="{00000000-0000-0000-0000-000000000000}"/>
          </ac:spMkLst>
        </pc:spChg>
        <pc:spChg chg="mod">
          <ac:chgData name="varshithreddy surakanti" userId="a6dd9b1bb5fa560a" providerId="LiveId" clId="{FAD46D4C-504A-44E9-963B-1CB7D7D2357F}" dt="2024-11-29T06:21:32.167" v="141" actId="2711"/>
          <ac:spMkLst>
            <pc:docMk/>
            <pc:sldMk cId="0" sldId="267"/>
            <ac:spMk id="17" creationId="{00000000-0000-0000-0000-000000000000}"/>
          </ac:spMkLst>
        </pc:spChg>
        <pc:spChg chg="mod">
          <ac:chgData name="varshithreddy surakanti" userId="a6dd9b1bb5fa560a" providerId="LiveId" clId="{FAD46D4C-504A-44E9-963B-1CB7D7D2357F}" dt="2024-11-29T06:21:38.397" v="142" actId="2711"/>
          <ac:spMkLst>
            <pc:docMk/>
            <pc:sldMk cId="0" sldId="267"/>
            <ac:spMk id="18" creationId="{00000000-0000-0000-0000-000000000000}"/>
          </ac:spMkLst>
        </pc:spChg>
        <pc:spChg chg="add del">
          <ac:chgData name="varshithreddy surakanti" userId="a6dd9b1bb5fa560a" providerId="LiveId" clId="{FAD46D4C-504A-44E9-963B-1CB7D7D2357F}" dt="2024-11-29T06:21:14.844" v="139" actId="478"/>
          <ac:spMkLst>
            <pc:docMk/>
            <pc:sldMk cId="0" sldId="267"/>
            <ac:spMk id="19"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istdig.wikidot.com/wiki:snake-game"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laptrinhcanban.com/en/python/nhap-mon-lap-trinh-python/gioi-thieu-python/python-la-gi/" TargetMode="External"/><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hyperlink" Target="https://creativecommons.org/licenses/by-nc-nd/3.0/"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75129" y="-3901644"/>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solidFill>
            <a:schemeClr val="accent5">
              <a:lumMod val="40000"/>
              <a:lumOff val="60000"/>
            </a:schemeClr>
          </a:solidFill>
          <a:effectLst>
            <a:glow rad="127000">
              <a:schemeClr val="tx1">
                <a:lumMod val="95000"/>
                <a:lumOff val="5000"/>
              </a:schemeClr>
            </a:glow>
          </a:effectLst>
        </p:spPr>
        <p:txBody>
          <a:bodyPr/>
          <a:lstStyle/>
          <a:p>
            <a:endParaRPr lang="en-IN" dirty="0"/>
          </a:p>
        </p:txBody>
      </p:sp>
      <p:sp>
        <p:nvSpPr>
          <p:cNvPr id="17" name="TextBox 17"/>
          <p:cNvSpPr txBox="1"/>
          <p:nvPr/>
        </p:nvSpPr>
        <p:spPr>
          <a:xfrm>
            <a:off x="3635340" y="2028247"/>
            <a:ext cx="10910396" cy="1657920"/>
          </a:xfrm>
          <a:prstGeom prst="rect">
            <a:avLst/>
          </a:prstGeom>
        </p:spPr>
        <p:txBody>
          <a:bodyPr lIns="0" tIns="0" rIns="0" bIns="0" rtlCol="0" anchor="t">
            <a:spAutoFit/>
          </a:bodyPr>
          <a:lstStyle/>
          <a:p>
            <a:pPr algn="ctr">
              <a:lnSpc>
                <a:spcPts val="12218"/>
              </a:lnSpc>
            </a:pPr>
            <a:r>
              <a:rPr lang="en-US" sz="12998" b="1" dirty="0">
                <a:solidFill>
                  <a:srgbClr val="000000"/>
                </a:solidFill>
                <a:latin typeface="Poppins" panose="00000500000000000000" pitchFamily="2" charset="0"/>
                <a:ea typeface="DM Sans Bold"/>
                <a:cs typeface="Poppins" panose="00000500000000000000" pitchFamily="2" charset="0"/>
                <a:sym typeface="DM Sans Bold"/>
              </a:rPr>
              <a:t>Snake Game</a:t>
            </a:r>
          </a:p>
        </p:txBody>
      </p:sp>
      <p:sp>
        <p:nvSpPr>
          <p:cNvPr id="18" name="TextBox 18"/>
          <p:cNvSpPr txBox="1"/>
          <p:nvPr/>
        </p:nvSpPr>
        <p:spPr>
          <a:xfrm>
            <a:off x="975238" y="4217344"/>
            <a:ext cx="16230600" cy="623569"/>
          </a:xfrm>
          <a:prstGeom prst="rect">
            <a:avLst/>
          </a:prstGeom>
        </p:spPr>
        <p:txBody>
          <a:bodyPr lIns="0" tIns="0" rIns="0" bIns="0" rtlCol="0" anchor="t">
            <a:spAutoFit/>
          </a:bodyPr>
          <a:lstStyle/>
          <a:p>
            <a:pPr algn="ctr">
              <a:lnSpc>
                <a:spcPts val="4681"/>
              </a:lnSpc>
            </a:pPr>
            <a:r>
              <a:rPr lang="en-IN" sz="4800" dirty="0">
                <a:latin typeface="Poppins" panose="00000500000000000000" pitchFamily="2" charset="0"/>
                <a:cs typeface="Poppins" panose="00000500000000000000" pitchFamily="2" charset="0"/>
              </a:rPr>
              <a:t>Python-Based Interactive Game</a:t>
            </a:r>
            <a:endParaRPr lang="en-US" sz="4681" b="1" spc="-93" dirty="0">
              <a:solidFill>
                <a:srgbClr val="000000"/>
              </a:solidFill>
              <a:latin typeface="Poppins" panose="00000500000000000000" pitchFamily="2" charset="0"/>
              <a:ea typeface="DM Sans Bold"/>
              <a:cs typeface="Poppins" panose="00000500000000000000" pitchFamily="2" charset="0"/>
              <a:sym typeface="DM Sans Bold"/>
            </a:endParaRPr>
          </a:p>
        </p:txBody>
      </p:sp>
      <p:grpSp>
        <p:nvGrpSpPr>
          <p:cNvPr id="20" name="Group 20"/>
          <p:cNvGrpSpPr/>
          <p:nvPr/>
        </p:nvGrpSpPr>
        <p:grpSpPr>
          <a:xfrm>
            <a:off x="3250738" y="5504848"/>
            <a:ext cx="11786525" cy="3110045"/>
            <a:chOff x="0" y="0"/>
            <a:chExt cx="4451083" cy="1174483"/>
          </a:xfrm>
          <a:solidFill>
            <a:schemeClr val="tx2">
              <a:lumMod val="20000"/>
              <a:lumOff val="80000"/>
            </a:schemeClr>
          </a:solidFill>
          <a:effectLst>
            <a:glow rad="127000">
              <a:schemeClr val="tx1"/>
            </a:glow>
            <a:outerShdw blurRad="50800" dist="50800" dir="5400000" algn="ctr" rotWithShape="0">
              <a:schemeClr val="bg2"/>
            </a:outerShdw>
          </a:effectLst>
        </p:grpSpPr>
        <p:sp>
          <p:nvSpPr>
            <p:cNvPr id="21" name="Freeform 21"/>
            <p:cNvSpPr/>
            <p:nvPr/>
          </p:nvSpPr>
          <p:spPr>
            <a:xfrm>
              <a:off x="0" y="0"/>
              <a:ext cx="4451083" cy="1174483"/>
            </a:xfrm>
            <a:custGeom>
              <a:avLst/>
              <a:gdLst/>
              <a:ahLst/>
              <a:cxnLst/>
              <a:rect l="l" t="t" r="r" b="b"/>
              <a:pathLst>
                <a:path w="4451083" h="1174483">
                  <a:moveTo>
                    <a:pt x="9853" y="0"/>
                  </a:moveTo>
                  <a:lnTo>
                    <a:pt x="4441231" y="0"/>
                  </a:lnTo>
                  <a:cubicBezTo>
                    <a:pt x="4443844" y="0"/>
                    <a:pt x="4446350" y="1038"/>
                    <a:pt x="4448197" y="2886"/>
                  </a:cubicBezTo>
                  <a:cubicBezTo>
                    <a:pt x="4450045" y="4734"/>
                    <a:pt x="4451083" y="7240"/>
                    <a:pt x="4451083" y="9853"/>
                  </a:cubicBezTo>
                  <a:lnTo>
                    <a:pt x="4451083" y="1164630"/>
                  </a:lnTo>
                  <a:cubicBezTo>
                    <a:pt x="4451083" y="1170072"/>
                    <a:pt x="4446672" y="1174483"/>
                    <a:pt x="4441231" y="1174483"/>
                  </a:cubicBezTo>
                  <a:lnTo>
                    <a:pt x="9853" y="1174483"/>
                  </a:lnTo>
                  <a:cubicBezTo>
                    <a:pt x="4411" y="1174483"/>
                    <a:pt x="0" y="1170072"/>
                    <a:pt x="0" y="1164630"/>
                  </a:cubicBezTo>
                  <a:lnTo>
                    <a:pt x="0" y="9853"/>
                  </a:lnTo>
                  <a:cubicBezTo>
                    <a:pt x="0" y="4411"/>
                    <a:pt x="4411" y="0"/>
                    <a:pt x="9853" y="0"/>
                  </a:cubicBezTo>
                  <a:close/>
                </a:path>
              </a:pathLst>
            </a:custGeom>
            <a:grpFill/>
            <a:ln w="9525" cap="sq">
              <a:solidFill>
                <a:srgbClr val="000000"/>
              </a:solidFill>
              <a:prstDash val="solid"/>
              <a:miter/>
            </a:ln>
          </p:spPr>
          <p:txBody>
            <a:bodyPr/>
            <a:lstStyle/>
            <a:p>
              <a:endParaRPr lang="en-IN"/>
            </a:p>
          </p:txBody>
        </p:sp>
        <p:sp>
          <p:nvSpPr>
            <p:cNvPr id="22" name="TextBox 22"/>
            <p:cNvSpPr txBox="1"/>
            <p:nvPr/>
          </p:nvSpPr>
          <p:spPr>
            <a:xfrm>
              <a:off x="0" y="-38100"/>
              <a:ext cx="4451083" cy="1212583"/>
            </a:xfrm>
            <a:prstGeom prst="rect">
              <a:avLst/>
            </a:prstGeom>
            <a:grpFill/>
          </p:spPr>
          <p:txBody>
            <a:bodyPr lIns="50800" tIns="50800" rIns="50800" bIns="50800" rtlCol="0" anchor="ctr"/>
            <a:lstStyle/>
            <a:p>
              <a:pPr marL="0" lvl="0" indent="0" algn="ctr">
                <a:lnSpc>
                  <a:spcPts val="2659"/>
                </a:lnSpc>
                <a:spcBef>
                  <a:spcPct val="0"/>
                </a:spcBef>
              </a:pPr>
              <a:endParaRPr/>
            </a:p>
          </p:txBody>
        </p:sp>
      </p:grpSp>
      <p:sp>
        <p:nvSpPr>
          <p:cNvPr id="23" name="TextBox 23"/>
          <p:cNvSpPr txBox="1"/>
          <p:nvPr/>
        </p:nvSpPr>
        <p:spPr>
          <a:xfrm>
            <a:off x="6295094" y="5615558"/>
            <a:ext cx="8968873" cy="2755370"/>
          </a:xfrm>
          <a:prstGeom prst="rect">
            <a:avLst/>
          </a:prstGeom>
        </p:spPr>
        <p:txBody>
          <a:bodyPr wrap="square" lIns="0" tIns="0" rIns="0" bIns="0" rtlCol="0" anchor="t">
            <a:spAutoFit/>
          </a:bodyPr>
          <a:lstStyle/>
          <a:p>
            <a:pPr marL="664028" lvl="1" indent="-332014" algn="l">
              <a:lnSpc>
                <a:spcPts val="5474"/>
              </a:lnSpc>
              <a:buFont typeface="Arial"/>
              <a:buChar char="•"/>
            </a:pPr>
            <a:r>
              <a:rPr lang="en-US" sz="3075" b="1" dirty="0">
                <a:solidFill>
                  <a:srgbClr val="000000"/>
                </a:solidFill>
                <a:latin typeface="Poppins" panose="00000500000000000000" pitchFamily="2" charset="0"/>
                <a:ea typeface="DM Sans Bold"/>
                <a:cs typeface="Poppins" panose="00000500000000000000" pitchFamily="2" charset="0"/>
                <a:sym typeface="DM Sans Bold"/>
              </a:rPr>
              <a:t>S</a:t>
            </a:r>
            <a:r>
              <a:rPr lang="en-US" sz="3075" b="1" u="none" strike="noStrike" dirty="0">
                <a:solidFill>
                  <a:srgbClr val="000000"/>
                </a:solidFill>
                <a:latin typeface="Poppins" panose="00000500000000000000" pitchFamily="2" charset="0"/>
                <a:ea typeface="DM Sans Bold"/>
                <a:cs typeface="Poppins" panose="00000500000000000000" pitchFamily="2" charset="0"/>
                <a:sym typeface="DM Sans Bold"/>
              </a:rPr>
              <a:t>ubmitted By:</a:t>
            </a:r>
            <a:r>
              <a:rPr lang="en-US" sz="3075" u="none" strike="noStrike" dirty="0">
                <a:solidFill>
                  <a:srgbClr val="000000"/>
                </a:solidFill>
                <a:latin typeface="Poppins" panose="00000500000000000000" pitchFamily="2" charset="0"/>
                <a:ea typeface="DM Sans"/>
                <a:cs typeface="Poppins" panose="00000500000000000000" pitchFamily="2" charset="0"/>
                <a:sym typeface="DM Sans"/>
              </a:rPr>
              <a:t> </a:t>
            </a:r>
            <a:r>
              <a:rPr lang="en-US" sz="3075" u="none" strike="noStrike" dirty="0" err="1">
                <a:solidFill>
                  <a:srgbClr val="000000"/>
                </a:solidFill>
                <a:latin typeface="Poppins" panose="00000500000000000000" pitchFamily="2" charset="0"/>
                <a:ea typeface="DM Sans"/>
                <a:cs typeface="Poppins" panose="00000500000000000000" pitchFamily="2" charset="0"/>
                <a:sym typeface="DM Sans"/>
              </a:rPr>
              <a:t>Varshith</a:t>
            </a:r>
            <a:r>
              <a:rPr lang="en-US" sz="3075" u="none" strike="noStrike" dirty="0">
                <a:solidFill>
                  <a:srgbClr val="000000"/>
                </a:solidFill>
                <a:latin typeface="Poppins" panose="00000500000000000000" pitchFamily="2" charset="0"/>
                <a:ea typeface="DM Sans"/>
                <a:cs typeface="Poppins" panose="00000500000000000000" pitchFamily="2" charset="0"/>
                <a:sym typeface="DM Sans"/>
              </a:rPr>
              <a:t> Reddy</a:t>
            </a:r>
          </a:p>
          <a:p>
            <a:pPr marL="664028" lvl="1" indent="-332014" algn="l">
              <a:lnSpc>
                <a:spcPts val="5474"/>
              </a:lnSpc>
              <a:buFont typeface="Arial"/>
              <a:buChar char="•"/>
            </a:pPr>
            <a:r>
              <a:rPr lang="en-US" sz="3075" b="1" u="none" strike="noStrike" dirty="0">
                <a:solidFill>
                  <a:srgbClr val="000000"/>
                </a:solidFill>
                <a:latin typeface="Poppins" panose="00000500000000000000" pitchFamily="2" charset="0"/>
                <a:ea typeface="DM Sans Bold"/>
                <a:cs typeface="Poppins" panose="00000500000000000000" pitchFamily="2" charset="0"/>
                <a:sym typeface="DM Sans Bold"/>
              </a:rPr>
              <a:t>Registration Number:</a:t>
            </a:r>
            <a:r>
              <a:rPr lang="en-US" sz="3075" u="none" strike="noStrike" dirty="0">
                <a:solidFill>
                  <a:srgbClr val="000000"/>
                </a:solidFill>
                <a:latin typeface="Poppins" panose="00000500000000000000" pitchFamily="2" charset="0"/>
                <a:ea typeface="DM Sans"/>
                <a:cs typeface="Poppins" panose="00000500000000000000" pitchFamily="2" charset="0"/>
                <a:sym typeface="DM Sans"/>
              </a:rPr>
              <a:t> 12301407</a:t>
            </a:r>
          </a:p>
          <a:p>
            <a:pPr marL="664028" lvl="1" indent="-332014" algn="l">
              <a:lnSpc>
                <a:spcPts val="5474"/>
              </a:lnSpc>
              <a:buFont typeface="Arial"/>
              <a:buChar char="•"/>
            </a:pPr>
            <a:r>
              <a:rPr lang="en-US" sz="3075" b="1" u="none" strike="noStrike" dirty="0">
                <a:solidFill>
                  <a:srgbClr val="000000"/>
                </a:solidFill>
                <a:latin typeface="Poppins" panose="00000500000000000000" pitchFamily="2" charset="0"/>
                <a:ea typeface="DM Sans Bold"/>
                <a:cs typeface="Poppins" panose="00000500000000000000" pitchFamily="2" charset="0"/>
                <a:sym typeface="DM Sans Bold"/>
              </a:rPr>
              <a:t>Roll Number: </a:t>
            </a:r>
            <a:r>
              <a:rPr lang="en-US" sz="3075" u="none" strike="noStrike" dirty="0">
                <a:solidFill>
                  <a:srgbClr val="000000"/>
                </a:solidFill>
                <a:latin typeface="Poppins" panose="00000500000000000000" pitchFamily="2" charset="0"/>
                <a:ea typeface="DM Sans"/>
                <a:cs typeface="Poppins" panose="00000500000000000000" pitchFamily="2" charset="0"/>
                <a:sym typeface="DM Sans"/>
              </a:rPr>
              <a:t>43</a:t>
            </a:r>
          </a:p>
          <a:p>
            <a:pPr marL="664028" lvl="1" indent="-332014" algn="l">
              <a:lnSpc>
                <a:spcPts val="5474"/>
              </a:lnSpc>
              <a:buFont typeface="Arial"/>
              <a:buChar char="•"/>
            </a:pPr>
            <a:r>
              <a:rPr lang="en-US" sz="3075" b="1" u="none" strike="noStrike" dirty="0">
                <a:solidFill>
                  <a:srgbClr val="000000"/>
                </a:solidFill>
                <a:latin typeface="Poppins" panose="00000500000000000000" pitchFamily="2" charset="0"/>
                <a:ea typeface="DM Sans Bold"/>
                <a:cs typeface="Poppins" panose="00000500000000000000" pitchFamily="2" charset="0"/>
                <a:sym typeface="DM Sans Bold"/>
              </a:rPr>
              <a:t>Institution:</a:t>
            </a:r>
            <a:r>
              <a:rPr lang="en-US" sz="3075" u="none" strike="noStrike" dirty="0">
                <a:solidFill>
                  <a:srgbClr val="000000"/>
                </a:solidFill>
                <a:latin typeface="Poppins" panose="00000500000000000000" pitchFamily="2" charset="0"/>
                <a:ea typeface="DM Sans"/>
                <a:cs typeface="Poppins" panose="00000500000000000000" pitchFamily="2" charset="0"/>
                <a:sym typeface="DM Sans"/>
              </a:rPr>
              <a:t> Lovely Professional University</a:t>
            </a:r>
          </a:p>
        </p:txBody>
      </p:sp>
      <p:sp>
        <p:nvSpPr>
          <p:cNvPr id="24" name="Freeform 24"/>
          <p:cNvSpPr/>
          <p:nvPr/>
        </p:nvSpPr>
        <p:spPr>
          <a:xfrm>
            <a:off x="3635340" y="5790352"/>
            <a:ext cx="2886458" cy="2522043"/>
          </a:xfrm>
          <a:custGeom>
            <a:avLst/>
            <a:gdLst/>
            <a:ahLst/>
            <a:cxnLst/>
            <a:rect l="l" t="t" r="r" b="b"/>
            <a:pathLst>
              <a:path w="2886458" h="2522043">
                <a:moveTo>
                  <a:pt x="0" y="0"/>
                </a:moveTo>
                <a:lnTo>
                  <a:pt x="2886458" y="0"/>
                </a:lnTo>
                <a:lnTo>
                  <a:pt x="2886458" y="2522042"/>
                </a:lnTo>
                <a:lnTo>
                  <a:pt x="0" y="25220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7"/>
          <p:cNvSpPr/>
          <p:nvPr/>
        </p:nvSpPr>
        <p:spPr>
          <a:xfrm>
            <a:off x="7547488" y="5341364"/>
            <a:ext cx="3086100" cy="3086100"/>
          </a:xfrm>
          <a:custGeom>
            <a:avLst/>
            <a:gdLst/>
            <a:ahLst/>
            <a:cxn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chemeClr val="accent3"/>
          </a:solidFill>
          <a:ln w="104775" cap="sq">
            <a:solidFill>
              <a:srgbClr val="000000"/>
            </a:solidFill>
            <a:prstDash val="solid"/>
            <a:miter/>
          </a:ln>
        </p:spPr>
        <p:txBody>
          <a:bodyPr/>
          <a:lstStyle/>
          <a:p>
            <a:endParaRPr lang="en-IN"/>
          </a:p>
        </p:txBody>
      </p:sp>
      <p:sp>
        <p:nvSpPr>
          <p:cNvPr id="19" name="TextBox 19"/>
          <p:cNvSpPr txBox="1"/>
          <p:nvPr/>
        </p:nvSpPr>
        <p:spPr>
          <a:xfrm>
            <a:off x="1656556" y="1028700"/>
            <a:ext cx="14974887" cy="2206630"/>
          </a:xfrm>
          <a:prstGeom prst="rect">
            <a:avLst/>
          </a:prstGeom>
        </p:spPr>
        <p:txBody>
          <a:bodyPr wrap="square" lIns="0" tIns="0" rIns="0" bIns="0" rtlCol="0" anchor="t">
            <a:spAutoFit/>
          </a:bodyPr>
          <a:lstStyle/>
          <a:p>
            <a:pPr algn="ctr">
              <a:lnSpc>
                <a:spcPts val="8333"/>
              </a:lnSpc>
            </a:pPr>
            <a:r>
              <a:rPr lang="en-US" sz="9578" b="1" dirty="0">
                <a:solidFill>
                  <a:srgbClr val="000000"/>
                </a:solidFill>
                <a:latin typeface="Poppins" panose="00000500000000000000" pitchFamily="2" charset="0"/>
                <a:ea typeface="DM Sans Bold"/>
                <a:cs typeface="Poppins" panose="00000500000000000000" pitchFamily="2" charset="0"/>
                <a:sym typeface="DM Sans Bold"/>
              </a:rPr>
              <a:t>Project Demonstration and Simulation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21111"/>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solidFill>
            <a:schemeClr val="accent5">
              <a:lumMod val="60000"/>
              <a:lumOff val="40000"/>
            </a:schemeClr>
          </a:solidFill>
        </p:spPr>
        <p:txBody>
          <a:bodyPr/>
          <a:lstStyle/>
          <a:p>
            <a:endParaRPr lang="en-IN"/>
          </a:p>
        </p:txBody>
      </p:sp>
      <p:sp>
        <p:nvSpPr>
          <p:cNvPr id="3" name="TextBox 3"/>
          <p:cNvSpPr txBox="1"/>
          <p:nvPr/>
        </p:nvSpPr>
        <p:spPr>
          <a:xfrm>
            <a:off x="7010400" y="45510"/>
            <a:ext cx="7848753" cy="1129861"/>
          </a:xfrm>
          <a:prstGeom prst="rect">
            <a:avLst/>
          </a:prstGeom>
        </p:spPr>
        <p:txBody>
          <a:bodyPr lIns="0" tIns="0" rIns="0" bIns="0" rtlCol="0" anchor="t">
            <a:spAutoFit/>
          </a:bodyPr>
          <a:lstStyle/>
          <a:p>
            <a:pPr algn="l">
              <a:lnSpc>
                <a:spcPts val="8730"/>
              </a:lnSpc>
            </a:pPr>
            <a:r>
              <a:rPr lang="en-US" sz="8000" b="1" dirty="0">
                <a:solidFill>
                  <a:srgbClr val="000000"/>
                </a:solidFill>
                <a:latin typeface="DM Sans Bold"/>
                <a:ea typeface="DM Sans Bold"/>
                <a:cs typeface="DM Sans Bold"/>
                <a:sym typeface="DM Sans Bold"/>
              </a:rPr>
              <a:t>Conclusion</a:t>
            </a:r>
          </a:p>
        </p:txBody>
      </p:sp>
      <p:sp>
        <p:nvSpPr>
          <p:cNvPr id="4" name="TextBox 4"/>
          <p:cNvSpPr txBox="1"/>
          <p:nvPr/>
        </p:nvSpPr>
        <p:spPr>
          <a:xfrm>
            <a:off x="3810000" y="1222754"/>
            <a:ext cx="14478000" cy="9203930"/>
          </a:xfrm>
          <a:prstGeom prst="rect">
            <a:avLst/>
          </a:prstGeom>
        </p:spPr>
        <p:txBody>
          <a:bodyPr wrap="square" lIns="0" tIns="0" rIns="0" bIns="0" rtlCol="0" anchor="t">
            <a:spAutoFit/>
          </a:bodyPr>
          <a:lstStyle/>
          <a:p>
            <a:pPr marL="0" lvl="0" indent="0" algn="l">
              <a:lnSpc>
                <a:spcPts val="4534"/>
              </a:lnSpc>
              <a:spcBef>
                <a:spcPct val="0"/>
              </a:spcBef>
            </a:pPr>
            <a:r>
              <a:rPr lang="en-US" sz="3358" b="1" spc="201" dirty="0">
                <a:solidFill>
                  <a:srgbClr val="000000"/>
                </a:solidFill>
                <a:latin typeface="Poppins" panose="00000500000000000000" pitchFamily="2" charset="0"/>
                <a:ea typeface="DM Sans"/>
                <a:cs typeface="Poppins" panose="00000500000000000000" pitchFamily="2" charset="0"/>
                <a:sym typeface="DM Sans"/>
              </a:rPr>
              <a:t>A</a:t>
            </a:r>
            <a:r>
              <a:rPr lang="en-US" sz="3358" b="1" u="none" spc="201" dirty="0">
                <a:solidFill>
                  <a:srgbClr val="000000"/>
                </a:solidFill>
                <a:latin typeface="Poppins" panose="00000500000000000000" pitchFamily="2" charset="0"/>
                <a:ea typeface="DM Sans"/>
                <a:cs typeface="Poppins" panose="00000500000000000000" pitchFamily="2" charset="0"/>
                <a:sym typeface="DM Sans"/>
              </a:rPr>
              <a:t>chievements:</a:t>
            </a:r>
          </a:p>
          <a:p>
            <a:pPr marL="725191" lvl="1" indent="-362596" algn="l">
              <a:lnSpc>
                <a:spcPts val="4534"/>
              </a:lnSpc>
              <a:spcBef>
                <a:spcPct val="0"/>
              </a:spcBef>
              <a:buFont typeface="Arial"/>
              <a:buChar char="•"/>
            </a:pPr>
            <a:r>
              <a:rPr lang="en-US" sz="2800" b="1" dirty="0">
                <a:latin typeface="Poppins" panose="00000500000000000000" pitchFamily="2" charset="0"/>
                <a:cs typeface="Poppins" panose="00000500000000000000" pitchFamily="2" charset="0"/>
              </a:rPr>
              <a:t>Dynamic Gameplay</a:t>
            </a:r>
            <a:r>
              <a:rPr lang="en-US" sz="2800" dirty="0">
                <a:latin typeface="Poppins" panose="00000500000000000000" pitchFamily="2" charset="0"/>
                <a:cs typeface="Poppins" panose="00000500000000000000" pitchFamily="2" charset="0"/>
              </a:rPr>
              <a:t>: The game adapts to different difficulty levels (Easy, Medium, Hard), providing a more engaging experience based on the player’s preferences.</a:t>
            </a:r>
            <a:endParaRPr lang="en-US" sz="2800" spc="201" dirty="0">
              <a:solidFill>
                <a:srgbClr val="000000"/>
              </a:solidFill>
              <a:latin typeface="Poppins" panose="00000500000000000000" pitchFamily="2" charset="0"/>
              <a:cs typeface="Poppins" panose="00000500000000000000" pitchFamily="2" charset="0"/>
              <a:sym typeface="DM Sans"/>
            </a:endParaRPr>
          </a:p>
          <a:p>
            <a:pPr marL="725191" lvl="1" indent="-362596" algn="l">
              <a:lnSpc>
                <a:spcPts val="4534"/>
              </a:lnSpc>
              <a:spcBef>
                <a:spcPct val="0"/>
              </a:spcBef>
              <a:buFont typeface="Arial"/>
              <a:buChar char="•"/>
            </a:pPr>
            <a:r>
              <a:rPr lang="en-US" sz="2800" b="1" dirty="0">
                <a:latin typeface="Poppins" panose="00000500000000000000" pitchFamily="2" charset="0"/>
                <a:cs typeface="Poppins" panose="00000500000000000000" pitchFamily="2" charset="0"/>
              </a:rPr>
              <a:t>Real-time Scoring</a:t>
            </a:r>
            <a:r>
              <a:rPr lang="en-US" sz="2800" dirty="0">
                <a:latin typeface="Poppins" panose="00000500000000000000" pitchFamily="2" charset="0"/>
                <a:cs typeface="Poppins" panose="00000500000000000000" pitchFamily="2" charset="0"/>
              </a:rPr>
              <a:t>: The system tracks and displays the player's score, creating an interactive gaming experience.</a:t>
            </a:r>
            <a:endParaRPr lang="en-US" sz="2800" spc="201" dirty="0">
              <a:solidFill>
                <a:srgbClr val="000000"/>
              </a:solidFill>
              <a:latin typeface="Poppins" panose="00000500000000000000" pitchFamily="2" charset="0"/>
              <a:cs typeface="Poppins" panose="00000500000000000000" pitchFamily="2" charset="0"/>
              <a:sym typeface="DM Sans"/>
            </a:endParaRPr>
          </a:p>
          <a:p>
            <a:pPr marL="725191" lvl="1" indent="-362596" algn="l">
              <a:lnSpc>
                <a:spcPts val="4534"/>
              </a:lnSpc>
              <a:spcBef>
                <a:spcPct val="0"/>
              </a:spcBef>
              <a:buFont typeface="Arial"/>
              <a:buChar char="•"/>
            </a:pPr>
            <a:r>
              <a:rPr lang="en-US" sz="2800" b="1" dirty="0">
                <a:latin typeface="Poppins" panose="00000500000000000000" pitchFamily="2" charset="0"/>
                <a:cs typeface="Poppins" panose="00000500000000000000" pitchFamily="2" charset="0"/>
              </a:rPr>
              <a:t>User-Friendly Interface</a:t>
            </a:r>
            <a:r>
              <a:rPr lang="en-US" sz="2800" dirty="0">
                <a:latin typeface="Poppins" panose="00000500000000000000" pitchFamily="2" charset="0"/>
                <a:cs typeface="Poppins" panose="00000500000000000000" pitchFamily="2" charset="0"/>
              </a:rPr>
              <a:t>: A graphical user interface (GUI) was designed using </a:t>
            </a:r>
            <a:r>
              <a:rPr lang="en-US" sz="2800" dirty="0" err="1">
                <a:latin typeface="Poppins" panose="00000500000000000000" pitchFamily="2" charset="0"/>
                <a:cs typeface="Poppins" panose="00000500000000000000" pitchFamily="2" charset="0"/>
              </a:rPr>
              <a:t>Tkinter</a:t>
            </a:r>
            <a:r>
              <a:rPr lang="en-US" sz="2800" dirty="0">
                <a:latin typeface="Poppins" panose="00000500000000000000" pitchFamily="2" charset="0"/>
                <a:cs typeface="Poppins" panose="00000500000000000000" pitchFamily="2" charset="0"/>
              </a:rPr>
              <a:t> for easy navigation and a smooth gameplay experience.</a:t>
            </a:r>
            <a:endParaRPr lang="en-US" sz="2800" spc="201" dirty="0">
              <a:solidFill>
                <a:srgbClr val="000000"/>
              </a:solidFill>
              <a:latin typeface="Poppins" panose="00000500000000000000" pitchFamily="2" charset="0"/>
              <a:cs typeface="Poppins" panose="00000500000000000000" pitchFamily="2" charset="0"/>
              <a:sym typeface="DM Sans"/>
            </a:endParaRPr>
          </a:p>
          <a:p>
            <a:pPr marL="725191" lvl="1" indent="-362596" algn="l">
              <a:lnSpc>
                <a:spcPts val="4534"/>
              </a:lnSpc>
              <a:spcBef>
                <a:spcPct val="0"/>
              </a:spcBef>
              <a:buFont typeface="Arial"/>
              <a:buChar char="•"/>
            </a:pPr>
            <a:r>
              <a:rPr lang="en-US" sz="2800" b="1" dirty="0">
                <a:latin typeface="Poppins" panose="00000500000000000000" pitchFamily="2" charset="0"/>
                <a:cs typeface="Poppins" panose="00000500000000000000" pitchFamily="2" charset="0"/>
              </a:rPr>
              <a:t>Game Functionality</a:t>
            </a:r>
            <a:r>
              <a:rPr lang="en-US" sz="2800" dirty="0">
                <a:latin typeface="Poppins" panose="00000500000000000000" pitchFamily="2" charset="0"/>
                <a:cs typeface="Poppins" panose="00000500000000000000" pitchFamily="2" charset="0"/>
              </a:rPr>
              <a:t>: Key functionalities like pause/resume, snake movement, fruit spawning, and game over screen were effectively implemented using Turtle graphics.</a:t>
            </a:r>
            <a:endParaRPr lang="en-US" sz="3358" u="none" spc="201" dirty="0">
              <a:solidFill>
                <a:srgbClr val="000000"/>
              </a:solidFill>
              <a:latin typeface="Poppins" panose="00000500000000000000" pitchFamily="2" charset="0"/>
              <a:ea typeface="DM Sans"/>
              <a:cs typeface="Poppins" panose="00000500000000000000" pitchFamily="2" charset="0"/>
              <a:sym typeface="DM Sans"/>
            </a:endParaRPr>
          </a:p>
          <a:p>
            <a:pPr marL="0" lvl="0" indent="0" algn="l">
              <a:lnSpc>
                <a:spcPts val="4534"/>
              </a:lnSpc>
              <a:spcBef>
                <a:spcPct val="0"/>
              </a:spcBef>
            </a:pPr>
            <a:r>
              <a:rPr lang="en-US" sz="3358" b="1" u="none" spc="201" dirty="0">
                <a:solidFill>
                  <a:srgbClr val="000000"/>
                </a:solidFill>
                <a:latin typeface="Poppins" panose="00000500000000000000" pitchFamily="2" charset="0"/>
                <a:ea typeface="DM Sans"/>
                <a:cs typeface="Poppins" panose="00000500000000000000" pitchFamily="2" charset="0"/>
                <a:sym typeface="DM Sans"/>
              </a:rPr>
              <a:t>Future Enhancements:</a:t>
            </a:r>
            <a:endParaRPr lang="en-US" sz="3358" b="1" spc="201" dirty="0">
              <a:solidFill>
                <a:srgbClr val="000000"/>
              </a:solidFill>
              <a:latin typeface="Poppins" panose="00000500000000000000" pitchFamily="2" charset="0"/>
              <a:ea typeface="DM Sans"/>
              <a:cs typeface="Poppins" panose="00000500000000000000" pitchFamily="2" charset="0"/>
              <a:sym typeface="DM Sans"/>
            </a:endParaRPr>
          </a:p>
          <a:p>
            <a:pPr marL="457200" lvl="0" indent="-457200" algn="l">
              <a:lnSpc>
                <a:spcPts val="4534"/>
              </a:lnSpc>
              <a:spcBef>
                <a:spcPct val="0"/>
              </a:spcBef>
              <a:buFont typeface="Arial" panose="020B0604020202020204" pitchFamily="34" charset="0"/>
              <a:buChar char="•"/>
            </a:pPr>
            <a:r>
              <a:rPr lang="en-IN" sz="2800" dirty="0">
                <a:latin typeface="Poppins" panose="00000500000000000000" pitchFamily="2" charset="0"/>
                <a:cs typeface="Poppins" panose="00000500000000000000" pitchFamily="2" charset="0"/>
              </a:rPr>
              <a:t>Sound Effects</a:t>
            </a:r>
          </a:p>
          <a:p>
            <a:pPr marL="457200" lvl="0" indent="-457200" algn="l">
              <a:lnSpc>
                <a:spcPts val="4534"/>
              </a:lnSpc>
              <a:spcBef>
                <a:spcPct val="0"/>
              </a:spcBef>
              <a:buFont typeface="Arial" panose="020B0604020202020204" pitchFamily="34" charset="0"/>
              <a:buChar char="•"/>
            </a:pPr>
            <a:r>
              <a:rPr lang="en-IN" sz="2800" dirty="0">
                <a:latin typeface="Poppins" panose="00000500000000000000" pitchFamily="2" charset="0"/>
                <a:cs typeface="Poppins" panose="00000500000000000000" pitchFamily="2" charset="0"/>
              </a:rPr>
              <a:t>Multiplayer Mode</a:t>
            </a:r>
          </a:p>
          <a:p>
            <a:pPr marL="457200" lvl="0" indent="-457200" algn="l">
              <a:lnSpc>
                <a:spcPts val="4534"/>
              </a:lnSpc>
              <a:spcBef>
                <a:spcPct val="0"/>
              </a:spcBef>
              <a:buFont typeface="Arial" panose="020B0604020202020204" pitchFamily="34" charset="0"/>
              <a:buChar char="•"/>
            </a:pPr>
            <a:r>
              <a:rPr lang="en-IN" sz="2800" dirty="0">
                <a:latin typeface="Poppins" panose="00000500000000000000" pitchFamily="2" charset="0"/>
                <a:cs typeface="Poppins" panose="00000500000000000000" pitchFamily="2" charset="0"/>
              </a:rPr>
              <a:t>Leaderboard Integration</a:t>
            </a:r>
          </a:p>
          <a:p>
            <a:pPr marL="457200" lvl="0" indent="-457200" algn="l">
              <a:lnSpc>
                <a:spcPts val="4534"/>
              </a:lnSpc>
              <a:spcBef>
                <a:spcPct val="0"/>
              </a:spcBef>
              <a:buFont typeface="Arial" panose="020B0604020202020204" pitchFamily="34" charset="0"/>
              <a:buChar char="•"/>
            </a:pPr>
            <a:r>
              <a:rPr lang="en-IN" sz="2800" dirty="0">
                <a:latin typeface="Poppins" panose="00000500000000000000" pitchFamily="2" charset="0"/>
                <a:cs typeface="Poppins" panose="00000500000000000000" pitchFamily="2" charset="0"/>
              </a:rPr>
              <a:t>AI Opponents</a:t>
            </a:r>
            <a:endParaRPr lang="en-US" sz="2800" u="none" spc="201" dirty="0">
              <a:solidFill>
                <a:srgbClr val="000000"/>
              </a:solidFill>
              <a:latin typeface="Poppins" panose="00000500000000000000" pitchFamily="2" charset="0"/>
              <a:ea typeface="DM Sans"/>
              <a:cs typeface="Poppins" panose="00000500000000000000" pitchFamily="2" charset="0"/>
              <a:sym typeface="DM Sans"/>
            </a:endParaRPr>
          </a:p>
        </p:txBody>
      </p:sp>
      <p:sp>
        <p:nvSpPr>
          <p:cNvPr id="5" name="Freeform 5"/>
          <p:cNvSpPr/>
          <p:nvPr/>
        </p:nvSpPr>
        <p:spPr>
          <a:xfrm flipH="1">
            <a:off x="381000" y="1222754"/>
            <a:ext cx="2895600" cy="8466770"/>
          </a:xfrm>
          <a:custGeom>
            <a:avLst/>
            <a:gdLst/>
            <a:ahLst/>
            <a:cxnLst/>
            <a:rect l="l" t="t" r="r" b="b"/>
            <a:pathLst>
              <a:path w="3862964" h="8466770">
                <a:moveTo>
                  <a:pt x="3862963" y="0"/>
                </a:moveTo>
                <a:lnTo>
                  <a:pt x="0" y="0"/>
                </a:lnTo>
                <a:lnTo>
                  <a:pt x="0" y="8466770"/>
                </a:lnTo>
                <a:lnTo>
                  <a:pt x="3862963" y="8466770"/>
                </a:lnTo>
                <a:lnTo>
                  <a:pt x="3862963"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386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solidFill>
            <a:schemeClr val="accent5">
              <a:lumMod val="60000"/>
              <a:lumOff val="40000"/>
            </a:schemeClr>
          </a:solidFill>
        </p:spPr>
        <p:txBody>
          <a:bodyPr/>
          <a:lstStyle/>
          <a:p>
            <a:endParaRPr lang="en-IN" dirty="0"/>
          </a:p>
        </p:txBody>
      </p:sp>
      <p:sp>
        <p:nvSpPr>
          <p:cNvPr id="5" name="Freeform 5"/>
          <p:cNvSpPr/>
          <p:nvPr/>
        </p:nvSpPr>
        <p:spPr>
          <a:xfrm>
            <a:off x="14832426" y="2700044"/>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7" name="TextBox 17"/>
          <p:cNvSpPr txBox="1"/>
          <p:nvPr/>
        </p:nvSpPr>
        <p:spPr>
          <a:xfrm>
            <a:off x="3016522" y="3601610"/>
            <a:ext cx="12148032" cy="1843544"/>
          </a:xfrm>
          <a:prstGeom prst="rect">
            <a:avLst/>
          </a:prstGeom>
        </p:spPr>
        <p:txBody>
          <a:bodyPr lIns="0" tIns="0" rIns="0" bIns="0" rtlCol="0" anchor="t">
            <a:spAutoFit/>
          </a:bodyPr>
          <a:lstStyle/>
          <a:p>
            <a:pPr algn="ctr">
              <a:lnSpc>
                <a:spcPts val="13604"/>
              </a:lnSpc>
            </a:pPr>
            <a:r>
              <a:rPr lang="en-US" sz="14472" b="1" dirty="0">
                <a:solidFill>
                  <a:srgbClr val="000000"/>
                </a:solidFill>
                <a:latin typeface="Poppins" panose="00000500000000000000" pitchFamily="2" charset="0"/>
                <a:ea typeface="DM Sans Bold"/>
                <a:cs typeface="Poppins" panose="00000500000000000000" pitchFamily="2" charset="0"/>
                <a:sym typeface="DM Sans Bold"/>
              </a:rPr>
              <a:t>Thank You!</a:t>
            </a:r>
          </a:p>
        </p:txBody>
      </p:sp>
      <p:sp>
        <p:nvSpPr>
          <p:cNvPr id="18" name="TextBox 18"/>
          <p:cNvSpPr txBox="1"/>
          <p:nvPr/>
        </p:nvSpPr>
        <p:spPr>
          <a:xfrm>
            <a:off x="2991669" y="6543599"/>
            <a:ext cx="12304662" cy="583686"/>
          </a:xfrm>
          <a:prstGeom prst="rect">
            <a:avLst/>
          </a:prstGeom>
        </p:spPr>
        <p:txBody>
          <a:bodyPr lIns="0" tIns="0" rIns="0" bIns="0" rtlCol="0" anchor="t">
            <a:spAutoFit/>
          </a:bodyPr>
          <a:lstStyle/>
          <a:p>
            <a:pPr algn="ctr">
              <a:lnSpc>
                <a:spcPts val="4381"/>
              </a:lnSpc>
            </a:pPr>
            <a:r>
              <a:rPr lang="en-US" sz="4381" b="1" spc="-87" dirty="0">
                <a:solidFill>
                  <a:srgbClr val="000000"/>
                </a:solidFill>
                <a:latin typeface="Poppins" panose="00000500000000000000" pitchFamily="2" charset="0"/>
                <a:ea typeface="DM Sans Bold"/>
                <a:cs typeface="Poppins" panose="00000500000000000000" pitchFamily="2" charset="0"/>
                <a:sym typeface="DM Sans Bold"/>
              </a:rPr>
              <a:t>Created and Presented by </a:t>
            </a:r>
            <a:r>
              <a:rPr lang="en-US" sz="4381" b="1" spc="-87" dirty="0" err="1">
                <a:solidFill>
                  <a:srgbClr val="000000"/>
                </a:solidFill>
                <a:latin typeface="Poppins" panose="00000500000000000000" pitchFamily="2" charset="0"/>
                <a:ea typeface="DM Sans Bold"/>
                <a:cs typeface="Poppins" panose="00000500000000000000" pitchFamily="2" charset="0"/>
                <a:sym typeface="DM Sans Bold"/>
              </a:rPr>
              <a:t>Varshith</a:t>
            </a:r>
            <a:r>
              <a:rPr lang="en-US" sz="4381" b="1" spc="-87" dirty="0">
                <a:solidFill>
                  <a:srgbClr val="000000"/>
                </a:solidFill>
                <a:latin typeface="Poppins" panose="00000500000000000000" pitchFamily="2" charset="0"/>
                <a:ea typeface="DM Sans Bold"/>
                <a:cs typeface="Poppins" panose="00000500000000000000" pitchFamily="2" charset="0"/>
                <a:sym typeface="DM Sans Bold"/>
              </a:rPr>
              <a:t> Reddy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solidFill>
            <a:schemeClr val="accent5">
              <a:lumMod val="40000"/>
              <a:lumOff val="60000"/>
            </a:schemeClr>
          </a:solidFill>
          <a:effectLst>
            <a:glow rad="127000">
              <a:schemeClr val="accent1">
                <a:lumMod val="75000"/>
              </a:schemeClr>
            </a:glow>
            <a:outerShdw blurRad="50800" dist="50800" dir="5400000" algn="ctr" rotWithShape="0">
              <a:schemeClr val="accent1"/>
            </a:outerShdw>
          </a:effectLst>
        </p:spPr>
        <p:txBody>
          <a:bodyPr/>
          <a:lstStyle/>
          <a:p>
            <a:endParaRPr lang="en-IN"/>
          </a:p>
        </p:txBody>
      </p:sp>
      <p:sp>
        <p:nvSpPr>
          <p:cNvPr id="4" name="TextBox 4"/>
          <p:cNvSpPr txBox="1"/>
          <p:nvPr/>
        </p:nvSpPr>
        <p:spPr>
          <a:xfrm>
            <a:off x="685800" y="1638300"/>
            <a:ext cx="7848753" cy="1177290"/>
          </a:xfrm>
          <a:prstGeom prst="rect">
            <a:avLst/>
          </a:prstGeom>
        </p:spPr>
        <p:txBody>
          <a:bodyPr lIns="0" tIns="0" rIns="0" bIns="0" rtlCol="0" anchor="t">
            <a:spAutoFit/>
          </a:bodyPr>
          <a:lstStyle/>
          <a:p>
            <a:pPr algn="l">
              <a:lnSpc>
                <a:spcPts val="8730"/>
              </a:lnSpc>
            </a:pPr>
            <a:r>
              <a:rPr lang="en-US" sz="9000" b="1" dirty="0">
                <a:solidFill>
                  <a:srgbClr val="000000"/>
                </a:solidFill>
                <a:latin typeface="Poppins" panose="00000500000000000000" pitchFamily="2" charset="0"/>
                <a:ea typeface="DM Sans Bold"/>
                <a:cs typeface="Poppins" panose="00000500000000000000" pitchFamily="2" charset="0"/>
                <a:sym typeface="DM Sans Bold"/>
              </a:rPr>
              <a:t>Introduction</a:t>
            </a:r>
          </a:p>
        </p:txBody>
      </p:sp>
      <p:sp>
        <p:nvSpPr>
          <p:cNvPr id="5" name="TextBox 5"/>
          <p:cNvSpPr txBox="1"/>
          <p:nvPr/>
        </p:nvSpPr>
        <p:spPr>
          <a:xfrm>
            <a:off x="551627" y="3755222"/>
            <a:ext cx="8592373" cy="3908634"/>
          </a:xfrm>
          <a:prstGeom prst="rect">
            <a:avLst/>
          </a:prstGeom>
        </p:spPr>
        <p:txBody>
          <a:bodyPr wrap="square" lIns="0" tIns="0" rIns="0" bIns="0" rtlCol="0" anchor="t">
            <a:spAutoFit/>
          </a:bodyPr>
          <a:lstStyle/>
          <a:p>
            <a:pPr>
              <a:lnSpc>
                <a:spcPts val="3445"/>
              </a:lnSpc>
              <a:spcBef>
                <a:spcPct val="0"/>
              </a:spcBef>
            </a:pPr>
            <a:r>
              <a:rPr lang="en-US" sz="2800" dirty="0">
                <a:latin typeface="Poppins" panose="00000500000000000000" pitchFamily="2" charset="0"/>
                <a:cs typeface="Poppins" panose="00000500000000000000" pitchFamily="2" charset="0"/>
              </a:rPr>
              <a:t>The Snake Game is a classic arcade game where the player controls a snake to eat fruits and grow longer. The goal is to avoid running into the walls or the snake's own body. This project showcases my implementation of the Snake Game using Python, utilizing </a:t>
            </a:r>
            <a:r>
              <a:rPr lang="en-US" sz="2800" dirty="0" err="1">
                <a:latin typeface="Poppins" panose="00000500000000000000" pitchFamily="2" charset="0"/>
                <a:cs typeface="Poppins" panose="00000500000000000000" pitchFamily="2" charset="0"/>
              </a:rPr>
              <a:t>Tkinter</a:t>
            </a:r>
            <a:r>
              <a:rPr lang="en-US" sz="2800" dirty="0">
                <a:latin typeface="Poppins" panose="00000500000000000000" pitchFamily="2" charset="0"/>
                <a:cs typeface="Poppins" panose="00000500000000000000" pitchFamily="2" charset="0"/>
              </a:rPr>
              <a:t> for the graphical user interface and Turtle for the game graphics.</a:t>
            </a:r>
          </a:p>
          <a:p>
            <a:pPr marL="0" lvl="0" indent="0" algn="l">
              <a:lnSpc>
                <a:spcPts val="3445"/>
              </a:lnSpc>
              <a:spcBef>
                <a:spcPct val="0"/>
              </a:spcBef>
            </a:pPr>
            <a:endParaRPr lang="en-US" sz="2552" u="none" spc="153" dirty="0">
              <a:solidFill>
                <a:srgbClr val="000000"/>
              </a:solidFill>
              <a:latin typeface="DM Sans"/>
              <a:ea typeface="DM Sans"/>
              <a:cs typeface="DM Sans"/>
              <a:sym typeface="DM Sans"/>
            </a:endParaRPr>
          </a:p>
        </p:txBody>
      </p:sp>
      <p:pic>
        <p:nvPicPr>
          <p:cNvPr id="11" name="Google Shape;87;p12">
            <a:extLst>
              <a:ext uri="{FF2B5EF4-FFF2-40B4-BE49-F238E27FC236}">
                <a16:creationId xmlns:a16="http://schemas.microsoft.com/office/drawing/2014/main" id="{A9161C62-2961-B5C5-D947-C8008655BBCD}"/>
              </a:ext>
            </a:extLst>
          </p:cNvPr>
          <p:cNvPicPr preferRelativeResize="0"/>
          <p:nvPr/>
        </p:nvPicPr>
        <p:blipFill>
          <a:blip r:embed="rId2">
            <a:extLst>
              <a:ext uri="{837473B0-CC2E-450A-ABE3-18F120FF3D39}">
                <a1611:picAttrSrcUrl xmlns:a1611="http://schemas.microsoft.com/office/drawing/2016/11/main" r:id="rId3"/>
              </a:ext>
            </a:extLst>
          </a:blip>
          <a:srcRect/>
          <a:stretch/>
        </p:blipFill>
        <p:spPr>
          <a:xfrm>
            <a:off x="9143987" y="925315"/>
            <a:ext cx="8428401" cy="8428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solidFill>
            <a:schemeClr val="accent5">
              <a:lumMod val="40000"/>
              <a:lumOff val="60000"/>
            </a:schemeClr>
          </a:solidFill>
          <a:ln>
            <a:solidFill>
              <a:schemeClr val="tx1"/>
            </a:solidFill>
          </a:ln>
        </p:spPr>
        <p:txBody>
          <a:bodyPr/>
          <a:lstStyle/>
          <a:p>
            <a:endParaRPr lang="en-IN" dirty="0"/>
          </a:p>
        </p:txBody>
      </p:sp>
      <p:sp>
        <p:nvSpPr>
          <p:cNvPr id="5" name="TextBox 5"/>
          <p:cNvSpPr txBox="1"/>
          <p:nvPr/>
        </p:nvSpPr>
        <p:spPr>
          <a:xfrm>
            <a:off x="5943600" y="482839"/>
            <a:ext cx="8092094" cy="1177290"/>
          </a:xfrm>
          <a:prstGeom prst="rect">
            <a:avLst/>
          </a:prstGeom>
        </p:spPr>
        <p:txBody>
          <a:bodyPr lIns="0" tIns="0" rIns="0" bIns="0" rtlCol="0" anchor="t">
            <a:spAutoFit/>
          </a:bodyPr>
          <a:lstStyle/>
          <a:p>
            <a:pPr algn="l">
              <a:lnSpc>
                <a:spcPts val="8730"/>
              </a:lnSpc>
            </a:pPr>
            <a:r>
              <a:rPr lang="en-US" sz="9000" b="1" dirty="0">
                <a:solidFill>
                  <a:srgbClr val="000000"/>
                </a:solidFill>
                <a:latin typeface="DM Sans Bold"/>
                <a:ea typeface="DM Sans Bold"/>
                <a:cs typeface="DM Sans Bold"/>
                <a:sym typeface="DM Sans Bold"/>
              </a:rPr>
              <a:t>Objectives</a:t>
            </a:r>
          </a:p>
        </p:txBody>
      </p:sp>
      <p:sp>
        <p:nvSpPr>
          <p:cNvPr id="6" name="TextBox 6"/>
          <p:cNvSpPr txBox="1"/>
          <p:nvPr/>
        </p:nvSpPr>
        <p:spPr>
          <a:xfrm>
            <a:off x="457200" y="2171700"/>
            <a:ext cx="17221199" cy="8247899"/>
          </a:xfrm>
          <a:prstGeom prst="rect">
            <a:avLst/>
          </a:prstGeom>
        </p:spPr>
        <p:txBody>
          <a:bodyPr wrap="square" lIns="0" tIns="0" rIns="0" bIns="0" rtlCol="0" anchor="t">
            <a:spAutoFit/>
          </a:bodyPr>
          <a:lstStyle/>
          <a:p>
            <a:pPr marL="0" lvl="0" indent="0" algn="l">
              <a:lnSpc>
                <a:spcPts val="4295"/>
              </a:lnSpc>
              <a:spcBef>
                <a:spcPct val="0"/>
              </a:spcBef>
            </a:pPr>
            <a:r>
              <a:rPr lang="en-US" sz="3200" b="1" dirty="0">
                <a:latin typeface="Poppins" panose="00000500000000000000" pitchFamily="2" charset="0"/>
                <a:cs typeface="Poppins" panose="00000500000000000000" pitchFamily="2" charset="0"/>
              </a:rPr>
              <a:t>Enjoy an Interactive Gaming Experience:</a:t>
            </a:r>
            <a:r>
              <a:rPr lang="en-US" sz="3200" dirty="0">
                <a:latin typeface="Poppins" panose="00000500000000000000" pitchFamily="2" charset="0"/>
                <a:cs typeface="Poppins" panose="00000500000000000000" pitchFamily="2" charset="0"/>
              </a:rPr>
              <a:t> Play a classic Snake Game with smooth controls and visually appealing graphics.</a:t>
            </a:r>
          </a:p>
          <a:p>
            <a:pPr marL="0" lvl="0" indent="0" algn="l">
              <a:lnSpc>
                <a:spcPts val="4295"/>
              </a:lnSpc>
              <a:spcBef>
                <a:spcPct val="0"/>
              </a:spcBef>
            </a:pPr>
            <a:endParaRPr lang="en-US" sz="3200" dirty="0">
              <a:latin typeface="Poppins" panose="00000500000000000000" pitchFamily="2" charset="0"/>
              <a:cs typeface="Poppins" panose="00000500000000000000" pitchFamily="2" charset="0"/>
            </a:endParaRPr>
          </a:p>
          <a:p>
            <a:pPr marL="0" lvl="0" indent="0" algn="l">
              <a:lnSpc>
                <a:spcPts val="4295"/>
              </a:lnSpc>
              <a:spcBef>
                <a:spcPct val="0"/>
              </a:spcBef>
            </a:pPr>
            <a:r>
              <a:rPr lang="en-US" sz="3200" b="1" dirty="0">
                <a:latin typeface="Poppins" panose="00000500000000000000" pitchFamily="2" charset="0"/>
                <a:cs typeface="Poppins" panose="00000500000000000000" pitchFamily="2" charset="0"/>
              </a:rPr>
              <a:t>Select Preferred Difficulty Levels:</a:t>
            </a:r>
            <a:r>
              <a:rPr lang="en-US" sz="3200" dirty="0">
                <a:latin typeface="Poppins" panose="00000500000000000000" pitchFamily="2" charset="0"/>
                <a:cs typeface="Poppins" panose="00000500000000000000" pitchFamily="2" charset="0"/>
              </a:rPr>
              <a:t> Choose between Easy, Medium, and Hard modes to customize the gameplay based on individual skill levels</a:t>
            </a:r>
          </a:p>
          <a:p>
            <a:pPr marL="0" lvl="0" indent="0" algn="l">
              <a:lnSpc>
                <a:spcPts val="4295"/>
              </a:lnSpc>
              <a:spcBef>
                <a:spcPct val="0"/>
              </a:spcBef>
            </a:pPr>
            <a:endParaRPr lang="en-US" sz="3200" dirty="0">
              <a:latin typeface="Poppins" panose="00000500000000000000" pitchFamily="2" charset="0"/>
              <a:cs typeface="Poppins" panose="00000500000000000000" pitchFamily="2" charset="0"/>
            </a:endParaRPr>
          </a:p>
          <a:p>
            <a:pPr marL="0" lvl="0" indent="0" algn="l">
              <a:lnSpc>
                <a:spcPts val="4295"/>
              </a:lnSpc>
              <a:spcBef>
                <a:spcPct val="0"/>
              </a:spcBef>
            </a:pPr>
            <a:r>
              <a:rPr lang="en-US" sz="3200" b="1" dirty="0">
                <a:latin typeface="Poppins" panose="00000500000000000000" pitchFamily="2" charset="0"/>
                <a:cs typeface="Poppins" panose="00000500000000000000" pitchFamily="2" charset="0"/>
              </a:rPr>
              <a:t>Challenge and Improve Skills:</a:t>
            </a:r>
            <a:r>
              <a:rPr lang="en-US" sz="3200" dirty="0">
                <a:latin typeface="Poppins" panose="00000500000000000000" pitchFamily="2" charset="0"/>
                <a:cs typeface="Poppins" panose="00000500000000000000" pitchFamily="2" charset="0"/>
              </a:rPr>
              <a:t> Enhance reflexes and decision-making abilities as the game becomes progressively faster with increasing scores.</a:t>
            </a:r>
          </a:p>
          <a:p>
            <a:pPr marL="0" lvl="0" indent="0" algn="l">
              <a:lnSpc>
                <a:spcPts val="4295"/>
              </a:lnSpc>
              <a:spcBef>
                <a:spcPct val="0"/>
              </a:spcBef>
            </a:pPr>
            <a:endParaRPr lang="en-US" sz="3200" dirty="0">
              <a:latin typeface="Poppins" panose="00000500000000000000" pitchFamily="2" charset="0"/>
              <a:cs typeface="Poppins" panose="00000500000000000000" pitchFamily="2" charset="0"/>
            </a:endParaRPr>
          </a:p>
          <a:p>
            <a:pPr marL="0" lvl="0" indent="0" algn="l">
              <a:lnSpc>
                <a:spcPts val="4295"/>
              </a:lnSpc>
              <a:spcBef>
                <a:spcPct val="0"/>
              </a:spcBef>
            </a:pPr>
            <a:r>
              <a:rPr lang="en-US" sz="3200" b="1" dirty="0">
                <a:latin typeface="Poppins" panose="00000500000000000000" pitchFamily="2" charset="0"/>
                <a:cs typeface="Poppins" panose="00000500000000000000" pitchFamily="2" charset="0"/>
              </a:rPr>
              <a:t>Pause and Resume Flexibly:</a:t>
            </a:r>
            <a:r>
              <a:rPr lang="en-US" sz="3200" dirty="0">
                <a:latin typeface="Poppins" panose="00000500000000000000" pitchFamily="2" charset="0"/>
                <a:cs typeface="Poppins" panose="00000500000000000000" pitchFamily="2" charset="0"/>
              </a:rPr>
              <a:t> Utilize the pause feature to take breaks during gameplay and resume without losing progress.</a:t>
            </a:r>
          </a:p>
          <a:p>
            <a:pPr marL="0" lvl="0" indent="0" algn="l">
              <a:lnSpc>
                <a:spcPts val="4295"/>
              </a:lnSpc>
              <a:spcBef>
                <a:spcPct val="0"/>
              </a:spcBef>
            </a:pPr>
            <a:endParaRPr lang="en-US" sz="3200" dirty="0">
              <a:latin typeface="Poppins" panose="00000500000000000000" pitchFamily="2" charset="0"/>
              <a:cs typeface="Poppins" panose="00000500000000000000" pitchFamily="2" charset="0"/>
            </a:endParaRPr>
          </a:p>
          <a:p>
            <a:pPr marL="0" lvl="0" indent="0" algn="l">
              <a:lnSpc>
                <a:spcPts val="4295"/>
              </a:lnSpc>
              <a:spcBef>
                <a:spcPct val="0"/>
              </a:spcBef>
            </a:pPr>
            <a:r>
              <a:rPr lang="en-US" sz="3200" b="1" dirty="0">
                <a:latin typeface="Poppins" panose="00000500000000000000" pitchFamily="2" charset="0"/>
                <a:cs typeface="Poppins" panose="00000500000000000000" pitchFamily="2" charset="0"/>
              </a:rPr>
              <a:t>Achieve High Scores:</a:t>
            </a:r>
            <a:r>
              <a:rPr lang="en-US" sz="3200" dirty="0">
                <a:latin typeface="Poppins" panose="00000500000000000000" pitchFamily="2" charset="0"/>
                <a:cs typeface="Poppins" panose="00000500000000000000" pitchFamily="2" charset="0"/>
              </a:rPr>
              <a:t> Compete to achieve personal best scores and challenge others to beat them, fostering a sense of accomplishment.</a:t>
            </a:r>
            <a:endParaRPr lang="en-US" sz="3200" u="none" spc="190" dirty="0">
              <a:solidFill>
                <a:srgbClr val="000000"/>
              </a:solidFill>
              <a:latin typeface="Poppins" panose="00000500000000000000" pitchFamily="2" charset="0"/>
              <a:ea typeface="DM Sans"/>
              <a:cs typeface="Poppins" panose="00000500000000000000" pitchFamily="2" charset="0"/>
              <a:sym typeface="DM Sans"/>
            </a:endParaRPr>
          </a:p>
          <a:p>
            <a:pPr marL="0" lvl="0" indent="0" algn="l">
              <a:lnSpc>
                <a:spcPts val="4295"/>
              </a:lnSpc>
              <a:spcBef>
                <a:spcPct val="0"/>
              </a:spcBef>
            </a:pPr>
            <a:endParaRPr lang="en-US" sz="3181" u="none" spc="190" dirty="0">
              <a:solidFill>
                <a:srgbClr val="000000"/>
              </a:solidFill>
              <a:latin typeface="Poppins" panose="00000500000000000000" pitchFamily="2" charset="0"/>
              <a:ea typeface="DM Sans"/>
              <a:cs typeface="Poppins" panose="00000500000000000000" pitchFamily="2" charset="0"/>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3988633"/>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solidFill>
            <a:schemeClr val="accent5">
              <a:lumMod val="40000"/>
              <a:lumOff val="60000"/>
            </a:schemeClr>
          </a:solidFill>
        </p:spPr>
        <p:txBody>
          <a:bodyPr/>
          <a:lstStyle/>
          <a:p>
            <a:endParaRPr lang="en-IN"/>
          </a:p>
        </p:txBody>
      </p:sp>
      <p:sp>
        <p:nvSpPr>
          <p:cNvPr id="4" name="Freeform 4"/>
          <p:cNvSpPr/>
          <p:nvPr/>
        </p:nvSpPr>
        <p:spPr>
          <a:xfrm>
            <a:off x="1780231" y="2037564"/>
            <a:ext cx="5513037" cy="6211873"/>
          </a:xfrm>
          <a:custGeom>
            <a:avLst/>
            <a:gdLst/>
            <a:ahLst/>
            <a:cxnLst/>
            <a:rect l="l" t="t" r="r" b="b"/>
            <a:pathLst>
              <a:path w="5513037" h="6211873">
                <a:moveTo>
                  <a:pt x="0" y="0"/>
                </a:moveTo>
                <a:lnTo>
                  <a:pt x="5513038" y="0"/>
                </a:lnTo>
                <a:lnTo>
                  <a:pt x="5513038" y="6211872"/>
                </a:lnTo>
                <a:lnTo>
                  <a:pt x="0" y="62118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TextBox 5"/>
          <p:cNvSpPr txBox="1"/>
          <p:nvPr/>
        </p:nvSpPr>
        <p:spPr>
          <a:xfrm>
            <a:off x="10506151" y="11867"/>
            <a:ext cx="7848753" cy="1177290"/>
          </a:xfrm>
          <a:prstGeom prst="rect">
            <a:avLst/>
          </a:prstGeom>
        </p:spPr>
        <p:txBody>
          <a:bodyPr lIns="0" tIns="0" rIns="0" bIns="0" rtlCol="0" anchor="t">
            <a:spAutoFit/>
          </a:bodyPr>
          <a:lstStyle/>
          <a:p>
            <a:pPr algn="l">
              <a:lnSpc>
                <a:spcPts val="8730"/>
              </a:lnSpc>
            </a:pPr>
            <a:r>
              <a:rPr lang="en-US" sz="9000" b="1" dirty="0">
                <a:solidFill>
                  <a:srgbClr val="000000"/>
                </a:solidFill>
                <a:latin typeface="DM Sans Bold"/>
                <a:ea typeface="DM Sans Bold"/>
                <a:cs typeface="DM Sans Bold"/>
                <a:sym typeface="DM Sans Bold"/>
              </a:rPr>
              <a:t>Scope</a:t>
            </a:r>
          </a:p>
        </p:txBody>
      </p:sp>
      <p:sp>
        <p:nvSpPr>
          <p:cNvPr id="6" name="TextBox 6"/>
          <p:cNvSpPr txBox="1"/>
          <p:nvPr/>
        </p:nvSpPr>
        <p:spPr>
          <a:xfrm>
            <a:off x="7816885" y="1638300"/>
            <a:ext cx="10242515" cy="10045250"/>
          </a:xfrm>
          <a:prstGeom prst="rect">
            <a:avLst/>
          </a:prstGeom>
        </p:spPr>
        <p:txBody>
          <a:bodyPr wrap="square" lIns="0" tIns="0" rIns="0" bIns="0" rtlCol="0" anchor="t">
            <a:spAutoFit/>
          </a:bodyPr>
          <a:lstStyle/>
          <a:p>
            <a:pPr marL="0" lvl="0" indent="0" algn="l">
              <a:lnSpc>
                <a:spcPts val="4662"/>
              </a:lnSpc>
              <a:spcBef>
                <a:spcPct val="0"/>
              </a:spcBef>
            </a:pPr>
            <a:r>
              <a:rPr lang="en-US" sz="3453" spc="207" dirty="0">
                <a:solidFill>
                  <a:srgbClr val="000000"/>
                </a:solidFill>
                <a:latin typeface="DM Sans"/>
                <a:ea typeface="DM Sans"/>
                <a:cs typeface="DM Sans"/>
                <a:sym typeface="DM Sans"/>
              </a:rPr>
              <a:t>Th</a:t>
            </a:r>
            <a:r>
              <a:rPr lang="en-US" sz="3453" u="none" spc="207" dirty="0">
                <a:solidFill>
                  <a:srgbClr val="000000"/>
                </a:solidFill>
                <a:latin typeface="DM Sans"/>
                <a:ea typeface="DM Sans"/>
                <a:cs typeface="DM Sans"/>
                <a:sym typeface="DM Sans"/>
              </a:rPr>
              <a:t>e application includes:</a:t>
            </a:r>
          </a:p>
          <a:p>
            <a:pPr marL="571500" indent="-571500">
              <a:buFont typeface="Wingdings" panose="05000000000000000000" pitchFamily="2" charset="2"/>
              <a:buChar char="§"/>
            </a:pPr>
            <a:r>
              <a:rPr lang="en-US" sz="3600" b="1" dirty="0"/>
              <a:t>User Interface: </a:t>
            </a:r>
            <a:r>
              <a:rPr lang="en-US" sz="3600" dirty="0"/>
              <a:t>Interactive interface with buttons for starting, pausing, and exiting the game.</a:t>
            </a:r>
          </a:p>
          <a:p>
            <a:endParaRPr lang="en-US" sz="3600" dirty="0"/>
          </a:p>
          <a:p>
            <a:pPr marL="571500" indent="-571500">
              <a:buFont typeface="Wingdings" panose="05000000000000000000" pitchFamily="2" charset="2"/>
              <a:buChar char="§"/>
            </a:pPr>
            <a:r>
              <a:rPr lang="en-US" sz="3600" b="1" dirty="0"/>
              <a:t>Snake Gameplay: </a:t>
            </a:r>
            <a:r>
              <a:rPr lang="en-US" sz="3600" dirty="0"/>
              <a:t>Movement controls for the snake and game over conditions.</a:t>
            </a:r>
          </a:p>
          <a:p>
            <a:endParaRPr lang="en-US" sz="3600" dirty="0"/>
          </a:p>
          <a:p>
            <a:pPr marL="571500" indent="-571500">
              <a:buFont typeface="Wingdings" panose="05000000000000000000" pitchFamily="2" charset="2"/>
              <a:buChar char="§"/>
            </a:pPr>
            <a:r>
              <a:rPr lang="en-US" sz="3600" b="1" dirty="0"/>
              <a:t>Difficulty Levels: </a:t>
            </a:r>
            <a:r>
              <a:rPr lang="en-US" sz="3600" dirty="0"/>
              <a:t>Options for Easy, Medium, and Hard difficulty, adjusting game speed</a:t>
            </a:r>
          </a:p>
          <a:p>
            <a:endParaRPr lang="en-US" sz="3600" dirty="0"/>
          </a:p>
          <a:p>
            <a:pPr marL="571500" indent="-571500">
              <a:buFont typeface="Wingdings" panose="05000000000000000000" pitchFamily="2" charset="2"/>
              <a:buChar char="§"/>
            </a:pPr>
            <a:r>
              <a:rPr lang="en-US" sz="3600" b="1" dirty="0"/>
              <a:t>Pause/Resume: </a:t>
            </a:r>
            <a:r>
              <a:rPr lang="en-US" sz="3600" dirty="0"/>
              <a:t>Allows pausing and resuming the game.</a:t>
            </a:r>
          </a:p>
          <a:p>
            <a:endParaRPr lang="en-US" sz="3600" dirty="0"/>
          </a:p>
          <a:p>
            <a:pPr marL="571500" indent="-571500">
              <a:buFont typeface="Wingdings" panose="05000000000000000000" pitchFamily="2" charset="2"/>
              <a:buChar char="§"/>
            </a:pPr>
            <a:r>
              <a:rPr lang="en-US" sz="3600" b="1" dirty="0"/>
              <a:t>Scoring System: </a:t>
            </a:r>
            <a:r>
              <a:rPr lang="en-US" sz="3600" dirty="0"/>
              <a:t>Displays and updates the score during gameplay.</a:t>
            </a:r>
          </a:p>
          <a:p>
            <a:pPr marL="571500" indent="-571500">
              <a:buFont typeface="Wingdings" panose="05000000000000000000" pitchFamily="2" charset="2"/>
              <a:buChar char="§"/>
            </a:pPr>
            <a:endParaRPr lang="en-US" sz="3600" dirty="0"/>
          </a:p>
          <a:p>
            <a:pPr marL="571500" indent="-571500">
              <a:buFont typeface="Wingdings" panose="05000000000000000000" pitchFamily="2" charset="2"/>
              <a:buChar char="§"/>
            </a:pPr>
            <a:endParaRPr lang="en-US" sz="3600" dirty="0"/>
          </a:p>
          <a:p>
            <a:pPr marL="0" lvl="0" indent="0" algn="l">
              <a:lnSpc>
                <a:spcPts val="4662"/>
              </a:lnSpc>
              <a:spcBef>
                <a:spcPct val="0"/>
              </a:spcBef>
            </a:pPr>
            <a:endParaRPr lang="en-US" sz="3453" u="none" spc="207" dirty="0">
              <a:solidFill>
                <a:srgbClr val="000000"/>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solidFill>
            <a:schemeClr val="accent5">
              <a:lumMod val="60000"/>
              <a:lumOff val="40000"/>
            </a:schemeClr>
          </a:solidFill>
          <a:effectLst>
            <a:outerShdw blurRad="50800" dist="50800" dir="5400000" algn="ctr" rotWithShape="0">
              <a:schemeClr val="tx2"/>
            </a:outerShdw>
          </a:effectLst>
        </p:spPr>
        <p:txBody>
          <a:bodyPr/>
          <a:lstStyle/>
          <a:p>
            <a:endParaRPr lang="en-IN"/>
          </a:p>
        </p:txBody>
      </p:sp>
      <p:sp>
        <p:nvSpPr>
          <p:cNvPr id="5" name="TextBox 5"/>
          <p:cNvSpPr txBox="1"/>
          <p:nvPr/>
        </p:nvSpPr>
        <p:spPr>
          <a:xfrm>
            <a:off x="1371600" y="304702"/>
            <a:ext cx="9603219" cy="2282190"/>
          </a:xfrm>
          <a:prstGeom prst="rect">
            <a:avLst/>
          </a:prstGeom>
        </p:spPr>
        <p:txBody>
          <a:bodyPr lIns="0" tIns="0" rIns="0" bIns="0" rtlCol="0" anchor="t">
            <a:spAutoFit/>
          </a:bodyPr>
          <a:lstStyle/>
          <a:p>
            <a:pPr algn="l">
              <a:lnSpc>
                <a:spcPts val="8730"/>
              </a:lnSpc>
            </a:pPr>
            <a:r>
              <a:rPr lang="en-US" sz="9000" b="1" dirty="0">
                <a:solidFill>
                  <a:srgbClr val="000000"/>
                </a:solidFill>
                <a:latin typeface="DM Sans Bold"/>
                <a:ea typeface="DM Sans Bold"/>
                <a:cs typeface="DM Sans Bold"/>
                <a:sym typeface="DM Sans Bold"/>
              </a:rPr>
              <a:t>Application Tools</a:t>
            </a:r>
          </a:p>
        </p:txBody>
      </p:sp>
      <p:sp>
        <p:nvSpPr>
          <p:cNvPr id="6" name="TextBox 6"/>
          <p:cNvSpPr txBox="1"/>
          <p:nvPr/>
        </p:nvSpPr>
        <p:spPr>
          <a:xfrm>
            <a:off x="608345" y="2891594"/>
            <a:ext cx="9603218" cy="6448432"/>
          </a:xfrm>
          <a:prstGeom prst="rect">
            <a:avLst/>
          </a:prstGeom>
        </p:spPr>
        <p:txBody>
          <a:bodyPr wrap="square" lIns="0" tIns="0" rIns="0" bIns="0" rtlCol="0" anchor="t">
            <a:spAutoFit/>
          </a:bodyPr>
          <a:lstStyle/>
          <a:p>
            <a:pPr marL="583011" lvl="1" indent="-291506" algn="l">
              <a:lnSpc>
                <a:spcPts val="3645"/>
              </a:lnSpc>
              <a:spcBef>
                <a:spcPct val="0"/>
              </a:spcBef>
              <a:buAutoNum type="arabicPeriod"/>
            </a:pPr>
            <a:r>
              <a:rPr lang="en-US" sz="2700" b="1" u="none" spc="162" dirty="0">
                <a:solidFill>
                  <a:srgbClr val="000000"/>
                </a:solidFill>
                <a:latin typeface="Poppins" panose="00000500000000000000" pitchFamily="2" charset="0"/>
                <a:ea typeface="DM Sans"/>
                <a:cs typeface="Poppins" panose="00000500000000000000" pitchFamily="2" charset="0"/>
                <a:sym typeface="DM Sans"/>
              </a:rPr>
              <a:t>Python:</a:t>
            </a:r>
            <a:r>
              <a:rPr lang="en-US" sz="2800" b="1" dirty="0">
                <a:latin typeface="Poppins" panose="00000500000000000000" pitchFamily="2" charset="0"/>
                <a:cs typeface="Poppins" panose="00000500000000000000" pitchFamily="2" charset="0"/>
              </a:rPr>
              <a:t> </a:t>
            </a:r>
            <a:r>
              <a:rPr lang="en-US" sz="2800" dirty="0">
                <a:latin typeface="Poppins" panose="00000500000000000000" pitchFamily="2" charset="0"/>
                <a:cs typeface="Poppins" panose="00000500000000000000" pitchFamily="2" charset="0"/>
              </a:rPr>
              <a:t>The primary programming language used to develop the game, offering simplicity and flexibility. </a:t>
            </a:r>
          </a:p>
          <a:p>
            <a:pPr marL="583011" lvl="1" indent="-291506" algn="l">
              <a:lnSpc>
                <a:spcPts val="3645"/>
              </a:lnSpc>
              <a:spcBef>
                <a:spcPct val="0"/>
              </a:spcBef>
              <a:buAutoNum type="arabicPeriod"/>
            </a:pPr>
            <a:r>
              <a:rPr lang="en-US" sz="2700" b="1" spc="162" dirty="0">
                <a:solidFill>
                  <a:srgbClr val="000000"/>
                </a:solidFill>
                <a:latin typeface="Poppins" panose="00000500000000000000" pitchFamily="2" charset="0"/>
                <a:ea typeface="DM Sans"/>
                <a:cs typeface="Poppins" panose="00000500000000000000" pitchFamily="2" charset="0"/>
                <a:sym typeface="DM Sans"/>
              </a:rPr>
              <a:t>Turtle Graphics:</a:t>
            </a:r>
            <a:r>
              <a:rPr lang="en-US" sz="2700" b="1" u="none" spc="162" dirty="0">
                <a:solidFill>
                  <a:srgbClr val="000000"/>
                </a:solidFill>
                <a:latin typeface="Poppins" panose="00000500000000000000" pitchFamily="2" charset="0"/>
                <a:ea typeface="DM Sans"/>
                <a:cs typeface="Poppins" panose="00000500000000000000" pitchFamily="2" charset="0"/>
                <a:sym typeface="DM Sans"/>
              </a:rPr>
              <a:t> </a:t>
            </a:r>
            <a:r>
              <a:rPr lang="en-US" sz="2800" dirty="0">
                <a:latin typeface="Poppins" panose="00000500000000000000" pitchFamily="2" charset="0"/>
                <a:cs typeface="Poppins" panose="00000500000000000000" pitchFamily="2" charset="0"/>
              </a:rPr>
              <a:t>Utilized for creating the game’s graphical     elements, including the snake, food, and game borders.</a:t>
            </a:r>
          </a:p>
          <a:p>
            <a:pPr marL="583011" lvl="1" indent="-291506">
              <a:lnSpc>
                <a:spcPts val="3645"/>
              </a:lnSpc>
              <a:spcBef>
                <a:spcPct val="0"/>
              </a:spcBef>
              <a:buFontTx/>
              <a:buAutoNum type="arabicPeriod"/>
            </a:pPr>
            <a:r>
              <a:rPr lang="en-US" sz="2700" b="1" spc="162" dirty="0" err="1">
                <a:solidFill>
                  <a:srgbClr val="000000"/>
                </a:solidFill>
                <a:latin typeface="Poppins" panose="00000500000000000000" pitchFamily="2" charset="0"/>
                <a:ea typeface="DM Sans"/>
                <a:cs typeface="Poppins" panose="00000500000000000000" pitchFamily="2" charset="0"/>
                <a:sym typeface="DM Sans"/>
              </a:rPr>
              <a:t>Tkinter</a:t>
            </a:r>
            <a:r>
              <a:rPr lang="en-US" sz="2700" b="1" spc="162" dirty="0">
                <a:solidFill>
                  <a:srgbClr val="000000"/>
                </a:solidFill>
                <a:latin typeface="Poppins" panose="00000500000000000000" pitchFamily="2" charset="0"/>
                <a:ea typeface="DM Sans"/>
                <a:cs typeface="Poppins" panose="00000500000000000000" pitchFamily="2" charset="0"/>
                <a:sym typeface="DM Sans"/>
              </a:rPr>
              <a:t>:</a:t>
            </a:r>
            <a:r>
              <a:rPr lang="en-US" sz="2800" b="1" dirty="0">
                <a:latin typeface="Poppins" panose="00000500000000000000" pitchFamily="2" charset="0"/>
                <a:cs typeface="Poppins" panose="00000500000000000000" pitchFamily="2" charset="0"/>
              </a:rPr>
              <a:t> </a:t>
            </a:r>
            <a:r>
              <a:rPr lang="en-US" sz="2800" dirty="0">
                <a:latin typeface="Poppins" panose="00000500000000000000" pitchFamily="2" charset="0"/>
                <a:cs typeface="Poppins" panose="00000500000000000000" pitchFamily="2" charset="0"/>
              </a:rPr>
              <a:t>A Python library for building the graphical user interface (GUI), allowing user interaction through buttons and menus.</a:t>
            </a:r>
            <a:endParaRPr lang="en-US" sz="2700" spc="162" dirty="0">
              <a:solidFill>
                <a:srgbClr val="000000"/>
              </a:solidFill>
              <a:latin typeface="Poppins" panose="00000500000000000000" pitchFamily="2" charset="0"/>
              <a:cs typeface="Poppins" panose="00000500000000000000" pitchFamily="2" charset="0"/>
              <a:sym typeface="DM Sans"/>
            </a:endParaRPr>
          </a:p>
          <a:p>
            <a:pPr marL="583011" lvl="1" indent="-291506" algn="l">
              <a:lnSpc>
                <a:spcPts val="3645"/>
              </a:lnSpc>
              <a:spcBef>
                <a:spcPct val="0"/>
              </a:spcBef>
              <a:buAutoNum type="arabicPeriod"/>
            </a:pPr>
            <a:r>
              <a:rPr lang="en-IN" sz="2800" b="1" dirty="0">
                <a:latin typeface="Poppins" panose="00000500000000000000" pitchFamily="2" charset="0"/>
                <a:cs typeface="Poppins" panose="00000500000000000000" pitchFamily="2" charset="0"/>
              </a:rPr>
              <a:t>Random Module</a:t>
            </a:r>
            <a:r>
              <a:rPr lang="en-US" sz="2700" b="1" spc="162" dirty="0">
                <a:solidFill>
                  <a:srgbClr val="000000"/>
                </a:solidFill>
                <a:latin typeface="Poppins" panose="00000500000000000000" pitchFamily="2" charset="0"/>
                <a:cs typeface="Poppins" panose="00000500000000000000" pitchFamily="2" charset="0"/>
                <a:sym typeface="DM Sans"/>
              </a:rPr>
              <a:t>: </a:t>
            </a:r>
            <a:r>
              <a:rPr lang="en-US" sz="2800" dirty="0">
                <a:latin typeface="Poppins" panose="00000500000000000000" pitchFamily="2" charset="0"/>
                <a:cs typeface="Poppins" panose="00000500000000000000" pitchFamily="2" charset="0"/>
              </a:rPr>
              <a:t>Used to generate random positions for the fruit within the game area</a:t>
            </a:r>
          </a:p>
          <a:p>
            <a:pPr marL="583011" lvl="1" indent="-291506" algn="l">
              <a:lnSpc>
                <a:spcPts val="3645"/>
              </a:lnSpc>
              <a:spcBef>
                <a:spcPct val="0"/>
              </a:spcBef>
              <a:buAutoNum type="arabicPeriod"/>
            </a:pPr>
            <a:r>
              <a:rPr lang="en-IN" sz="2800" b="1" dirty="0">
                <a:latin typeface="Poppins" panose="00000500000000000000" pitchFamily="2" charset="0"/>
                <a:cs typeface="Poppins" panose="00000500000000000000" pitchFamily="2" charset="0"/>
              </a:rPr>
              <a:t>Time Module:</a:t>
            </a:r>
            <a:r>
              <a:rPr lang="en-US" sz="2800" b="1" dirty="0">
                <a:latin typeface="Poppins" panose="00000500000000000000" pitchFamily="2" charset="0"/>
                <a:cs typeface="Poppins" panose="00000500000000000000" pitchFamily="2" charset="0"/>
              </a:rPr>
              <a:t>  </a:t>
            </a:r>
            <a:r>
              <a:rPr lang="en-US" sz="2800" dirty="0">
                <a:latin typeface="Poppins" panose="00000500000000000000" pitchFamily="2" charset="0"/>
                <a:cs typeface="Poppins" panose="00000500000000000000" pitchFamily="2" charset="0"/>
              </a:rPr>
              <a:t>Manages game delays and the pause functionality to control the speed and flow of the game.</a:t>
            </a:r>
          </a:p>
        </p:txBody>
      </p:sp>
      <p:pic>
        <p:nvPicPr>
          <p:cNvPr id="10" name="Picture 9" descr="A blue and yellow logo&#10;&#10;Description automatically generated">
            <a:extLst>
              <a:ext uri="{FF2B5EF4-FFF2-40B4-BE49-F238E27FC236}">
                <a16:creationId xmlns:a16="http://schemas.microsoft.com/office/drawing/2014/main" id="{778E429B-F672-B1B2-0F3E-11CEAB7A3DA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601781" y="1562100"/>
            <a:ext cx="7296000" cy="7219278"/>
          </a:xfrm>
          <a:prstGeom prst="rect">
            <a:avLst/>
          </a:prstGeom>
        </p:spPr>
      </p:pic>
      <p:sp>
        <p:nvSpPr>
          <p:cNvPr id="11" name="TextBox 10">
            <a:extLst>
              <a:ext uri="{FF2B5EF4-FFF2-40B4-BE49-F238E27FC236}">
                <a16:creationId xmlns:a16="http://schemas.microsoft.com/office/drawing/2014/main" id="{36752D10-AE62-BAFD-728F-82594A1B2662}"/>
              </a:ext>
            </a:extLst>
          </p:cNvPr>
          <p:cNvSpPr txBox="1"/>
          <p:nvPr/>
        </p:nvSpPr>
        <p:spPr>
          <a:xfrm>
            <a:off x="0" y="10287000"/>
            <a:ext cx="18288000" cy="230832"/>
          </a:xfrm>
          <a:prstGeom prst="rect">
            <a:avLst/>
          </a:prstGeom>
          <a:noFill/>
        </p:spPr>
        <p:txBody>
          <a:bodyPr wrap="square" rtlCol="0">
            <a:spAutoFit/>
          </a:bodyPr>
          <a:lstStyle/>
          <a:p>
            <a:r>
              <a:rPr lang="en-IN" sz="900">
                <a:hlinkClick r:id="rId3" tooltip="https://laptrinhcanban.com/en/python/nhap-mon-lap-trinh-python/gioi-thieu-python/python-la-gi/"/>
              </a:rPr>
              <a:t>This Photo</a:t>
            </a:r>
            <a:r>
              <a:rPr lang="en-IN" sz="900"/>
              <a:t> by Unknown Author is licensed under </a:t>
            </a:r>
            <a:r>
              <a:rPr lang="en-IN" sz="900">
                <a:hlinkClick r:id="rId4" tooltip="https://creativecommons.org/licenses/by-nc-nd/3.0/"/>
              </a:rPr>
              <a:t>CC BY-NC-ND</a:t>
            </a:r>
            <a:endParaRPr lang="en-IN" sz="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499"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solidFill>
            <a:schemeClr val="accent5">
              <a:lumMod val="40000"/>
              <a:lumOff val="60000"/>
            </a:schemeClr>
          </a:solidFill>
        </p:spPr>
        <p:txBody>
          <a:bodyPr/>
          <a:lstStyle/>
          <a:p>
            <a:endParaRPr lang="en-IN"/>
          </a:p>
        </p:txBody>
      </p:sp>
      <p:sp>
        <p:nvSpPr>
          <p:cNvPr id="4" name="TextBox 4"/>
          <p:cNvSpPr txBox="1"/>
          <p:nvPr/>
        </p:nvSpPr>
        <p:spPr>
          <a:xfrm>
            <a:off x="533400" y="800100"/>
            <a:ext cx="4953001" cy="2885405"/>
          </a:xfrm>
          <a:prstGeom prst="rect">
            <a:avLst/>
          </a:prstGeom>
        </p:spPr>
        <p:txBody>
          <a:bodyPr wrap="square" lIns="0" tIns="0" rIns="0" bIns="0" rtlCol="0" anchor="t">
            <a:spAutoFit/>
          </a:bodyPr>
          <a:lstStyle/>
          <a:p>
            <a:pPr algn="l">
              <a:lnSpc>
                <a:spcPts val="11032"/>
              </a:lnSpc>
            </a:pPr>
            <a:r>
              <a:rPr lang="en-US" sz="11374" b="1" dirty="0">
                <a:solidFill>
                  <a:srgbClr val="000000"/>
                </a:solidFill>
                <a:latin typeface="DM Sans Bold"/>
                <a:ea typeface="DM Sans Bold"/>
                <a:cs typeface="DM Sans Bold"/>
                <a:sym typeface="DM Sans Bold"/>
              </a:rPr>
              <a:t>FLOWCHART</a:t>
            </a:r>
          </a:p>
        </p:txBody>
      </p:sp>
      <p:pic>
        <p:nvPicPr>
          <p:cNvPr id="6" name="Picture 5">
            <a:extLst>
              <a:ext uri="{FF2B5EF4-FFF2-40B4-BE49-F238E27FC236}">
                <a16:creationId xmlns:a16="http://schemas.microsoft.com/office/drawing/2014/main" id="{53F3AA84-E3DF-55C3-D28F-817FE0B4BBA6}"/>
              </a:ext>
            </a:extLst>
          </p:cNvPr>
          <p:cNvPicPr>
            <a:picLocks noChangeAspect="1"/>
          </p:cNvPicPr>
          <p:nvPr/>
        </p:nvPicPr>
        <p:blipFill>
          <a:blip r:embed="rId2">
            <a:alphaModFix amt="85000"/>
            <a:grayscl/>
          </a:blip>
          <a:stretch>
            <a:fillRect/>
          </a:stretch>
        </p:blipFill>
        <p:spPr>
          <a:xfrm>
            <a:off x="6019803" y="0"/>
            <a:ext cx="11277597" cy="10287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solidFill>
            <a:schemeClr val="accent5">
              <a:lumMod val="60000"/>
              <a:lumOff val="40000"/>
            </a:schemeClr>
          </a:solidFill>
        </p:spPr>
        <p:txBody>
          <a:bodyPr/>
          <a:lstStyle/>
          <a:p>
            <a:endParaRPr lang="en-IN"/>
          </a:p>
        </p:txBody>
      </p:sp>
      <p:sp>
        <p:nvSpPr>
          <p:cNvPr id="4" name="TextBox 4"/>
          <p:cNvSpPr txBox="1"/>
          <p:nvPr/>
        </p:nvSpPr>
        <p:spPr>
          <a:xfrm>
            <a:off x="304800" y="419100"/>
            <a:ext cx="9147162" cy="1352037"/>
          </a:xfrm>
          <a:prstGeom prst="rect">
            <a:avLst/>
          </a:prstGeom>
        </p:spPr>
        <p:txBody>
          <a:bodyPr lIns="0" tIns="0" rIns="0" bIns="0" rtlCol="0" anchor="t">
            <a:spAutoFit/>
          </a:bodyPr>
          <a:lstStyle/>
          <a:p>
            <a:pPr algn="l">
              <a:lnSpc>
                <a:spcPts val="12023"/>
              </a:lnSpc>
            </a:pPr>
            <a:r>
              <a:rPr lang="en-US" sz="5400" b="1" dirty="0">
                <a:solidFill>
                  <a:srgbClr val="000000"/>
                </a:solidFill>
                <a:highlight>
                  <a:srgbClr val="C0C0C0"/>
                </a:highlight>
                <a:latin typeface="DM Sans Bold"/>
                <a:ea typeface="DM Sans Bold"/>
                <a:cs typeface="DM Sans Bold"/>
                <a:sym typeface="DM Sans Bold"/>
              </a:rPr>
              <a:t>Level 0 DFD</a:t>
            </a:r>
          </a:p>
        </p:txBody>
      </p:sp>
      <p:pic>
        <p:nvPicPr>
          <p:cNvPr id="6" name="Picture 5">
            <a:extLst>
              <a:ext uri="{FF2B5EF4-FFF2-40B4-BE49-F238E27FC236}">
                <a16:creationId xmlns:a16="http://schemas.microsoft.com/office/drawing/2014/main" id="{AF29357F-5735-42AD-3E12-2DFDD4638935}"/>
              </a:ext>
            </a:extLst>
          </p:cNvPr>
          <p:cNvPicPr>
            <a:picLocks noChangeAspect="1"/>
          </p:cNvPicPr>
          <p:nvPr/>
        </p:nvPicPr>
        <p:blipFill>
          <a:blip r:embed="rId2"/>
          <a:stretch>
            <a:fillRect/>
          </a:stretch>
        </p:blipFill>
        <p:spPr>
          <a:xfrm>
            <a:off x="4714256" y="190500"/>
            <a:ext cx="12964143" cy="987175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solidFill>
            <a:schemeClr val="accent5">
              <a:lumMod val="60000"/>
              <a:lumOff val="40000"/>
            </a:schemeClr>
          </a:solidFill>
        </p:spPr>
        <p:txBody>
          <a:bodyPr/>
          <a:lstStyle/>
          <a:p>
            <a:endParaRPr lang="en-IN"/>
          </a:p>
        </p:txBody>
      </p:sp>
      <p:sp>
        <p:nvSpPr>
          <p:cNvPr id="4" name="TextBox 4"/>
          <p:cNvSpPr txBox="1"/>
          <p:nvPr/>
        </p:nvSpPr>
        <p:spPr>
          <a:xfrm>
            <a:off x="228600" y="266700"/>
            <a:ext cx="9147162" cy="1352037"/>
          </a:xfrm>
          <a:prstGeom prst="rect">
            <a:avLst/>
          </a:prstGeom>
        </p:spPr>
        <p:txBody>
          <a:bodyPr lIns="0" tIns="0" rIns="0" bIns="0" rtlCol="0" anchor="t">
            <a:spAutoFit/>
          </a:bodyPr>
          <a:lstStyle/>
          <a:p>
            <a:pPr algn="l">
              <a:lnSpc>
                <a:spcPts val="12023"/>
              </a:lnSpc>
            </a:pPr>
            <a:r>
              <a:rPr lang="en-US" sz="5400" b="1" dirty="0">
                <a:solidFill>
                  <a:srgbClr val="000000"/>
                </a:solidFill>
                <a:highlight>
                  <a:srgbClr val="C0C0C0"/>
                </a:highlight>
                <a:latin typeface="DM Sans Bold"/>
                <a:ea typeface="DM Sans Bold"/>
                <a:cs typeface="DM Sans Bold"/>
                <a:sym typeface="DM Sans Bold"/>
              </a:rPr>
              <a:t>Level 1 DFD</a:t>
            </a:r>
          </a:p>
        </p:txBody>
      </p:sp>
      <p:pic>
        <p:nvPicPr>
          <p:cNvPr id="8" name="Picture 7">
            <a:extLst>
              <a:ext uri="{FF2B5EF4-FFF2-40B4-BE49-F238E27FC236}">
                <a16:creationId xmlns:a16="http://schemas.microsoft.com/office/drawing/2014/main" id="{B090E427-C912-2F35-6C00-80B9DED07050}"/>
              </a:ext>
            </a:extLst>
          </p:cNvPr>
          <p:cNvPicPr>
            <a:picLocks noChangeAspect="1"/>
          </p:cNvPicPr>
          <p:nvPr/>
        </p:nvPicPr>
        <p:blipFill>
          <a:blip r:embed="rId2"/>
          <a:stretch>
            <a:fillRect/>
          </a:stretch>
        </p:blipFill>
        <p:spPr>
          <a:xfrm>
            <a:off x="4223650" y="114300"/>
            <a:ext cx="13683349" cy="9906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3967397"/>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solidFill>
            <a:schemeClr val="accent5">
              <a:lumMod val="60000"/>
              <a:lumOff val="40000"/>
            </a:schemeClr>
          </a:solidFill>
        </p:spPr>
        <p:txBody>
          <a:bodyPr/>
          <a:lstStyle/>
          <a:p>
            <a:endParaRPr lang="en-IN"/>
          </a:p>
        </p:txBody>
      </p:sp>
      <p:sp>
        <p:nvSpPr>
          <p:cNvPr id="4" name="TextBox 4"/>
          <p:cNvSpPr txBox="1"/>
          <p:nvPr/>
        </p:nvSpPr>
        <p:spPr>
          <a:xfrm>
            <a:off x="457200" y="342900"/>
            <a:ext cx="9147162" cy="1352037"/>
          </a:xfrm>
          <a:prstGeom prst="rect">
            <a:avLst/>
          </a:prstGeom>
        </p:spPr>
        <p:txBody>
          <a:bodyPr lIns="0" tIns="0" rIns="0" bIns="0" rtlCol="0" anchor="t">
            <a:spAutoFit/>
          </a:bodyPr>
          <a:lstStyle/>
          <a:p>
            <a:pPr algn="l">
              <a:lnSpc>
                <a:spcPts val="12023"/>
              </a:lnSpc>
            </a:pPr>
            <a:r>
              <a:rPr lang="en-US" sz="4000" b="1" dirty="0">
                <a:solidFill>
                  <a:srgbClr val="000000"/>
                </a:solidFill>
                <a:highlight>
                  <a:srgbClr val="C0C0C0"/>
                </a:highlight>
                <a:latin typeface="DM Sans Bold"/>
                <a:ea typeface="DM Sans Bold"/>
                <a:cs typeface="DM Sans Bold"/>
                <a:sym typeface="DM Sans Bold"/>
              </a:rPr>
              <a:t>Level 2 DFD</a:t>
            </a:r>
          </a:p>
        </p:txBody>
      </p:sp>
      <p:pic>
        <p:nvPicPr>
          <p:cNvPr id="6" name="Picture 5">
            <a:extLst>
              <a:ext uri="{FF2B5EF4-FFF2-40B4-BE49-F238E27FC236}">
                <a16:creationId xmlns:a16="http://schemas.microsoft.com/office/drawing/2014/main" id="{3670841A-4A97-1A1D-66C3-D0F3499F2779}"/>
              </a:ext>
            </a:extLst>
          </p:cNvPr>
          <p:cNvPicPr>
            <a:picLocks noChangeAspect="1"/>
          </p:cNvPicPr>
          <p:nvPr/>
        </p:nvPicPr>
        <p:blipFill>
          <a:blip r:embed="rId2"/>
          <a:stretch>
            <a:fillRect/>
          </a:stretch>
        </p:blipFill>
        <p:spPr>
          <a:xfrm>
            <a:off x="4671388" y="190500"/>
            <a:ext cx="13159412" cy="98297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505</Words>
  <Application>Microsoft Office PowerPoint</Application>
  <PresentationFormat>Custom</PresentationFormat>
  <Paragraphs>55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DM Sans Bold</vt:lpstr>
      <vt:lpstr>Poppins</vt:lpstr>
      <vt:lpstr>DM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Doodle Project Presentation</dc:title>
  <cp:lastModifiedBy>varshithreddy surakanti</cp:lastModifiedBy>
  <cp:revision>2</cp:revision>
  <dcterms:created xsi:type="dcterms:W3CDTF">2006-08-16T00:00:00Z</dcterms:created>
  <dcterms:modified xsi:type="dcterms:W3CDTF">2024-11-29T06:22:03Z</dcterms:modified>
  <dc:identifier>DAGXdaEwdVM</dc:identifier>
</cp:coreProperties>
</file>