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diagrams/data2.xml" ContentType="application/vnd.openxmlformats-officedocument.drawingml.diagramData+xml"/>
  <Override PartName="/ppt/diagrams/colors6.xml" ContentType="application/vnd.openxmlformats-officedocument.drawingml.diagramColor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diagrams/quickStyle1.xml" ContentType="application/vnd.openxmlformats-officedocument.drawingml.diagramStyle+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layout6.xml" ContentType="application/vnd.openxmlformats-officedocument.drawingml.diagramLayout+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diagrams/layout4.xml" ContentType="application/vnd.openxmlformats-officedocument.drawingml.diagramLayout+xml"/>
  <Override PartName="/ppt/notesSlides/notesSlide22.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diagrams/data5.xml" ContentType="application/vnd.openxmlformats-officedocument.drawingml.diagramData+xml"/>
  <Default Extension="tiff" ContentType="image/tiff"/>
  <Override PartName="/ppt/notesSlides/notesSlide31.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6"/>
  </p:notesMasterIdLst>
  <p:sldIdLst>
    <p:sldId id="256" r:id="rId2"/>
    <p:sldId id="394" r:id="rId3"/>
    <p:sldId id="395" r:id="rId4"/>
    <p:sldId id="396" r:id="rId5"/>
    <p:sldId id="398" r:id="rId6"/>
    <p:sldId id="399" r:id="rId7"/>
    <p:sldId id="400" r:id="rId8"/>
    <p:sldId id="401" r:id="rId9"/>
    <p:sldId id="402" r:id="rId10"/>
    <p:sldId id="403" r:id="rId11"/>
    <p:sldId id="438" r:id="rId12"/>
    <p:sldId id="405" r:id="rId13"/>
    <p:sldId id="406" r:id="rId14"/>
    <p:sldId id="407" r:id="rId15"/>
    <p:sldId id="408" r:id="rId16"/>
    <p:sldId id="409" r:id="rId17"/>
    <p:sldId id="410" r:id="rId18"/>
    <p:sldId id="411" r:id="rId19"/>
    <p:sldId id="412" r:id="rId20"/>
    <p:sldId id="413" r:id="rId21"/>
    <p:sldId id="414" r:id="rId22"/>
    <p:sldId id="415" r:id="rId23"/>
    <p:sldId id="416" r:id="rId24"/>
    <p:sldId id="417" r:id="rId25"/>
    <p:sldId id="418" r:id="rId26"/>
    <p:sldId id="419" r:id="rId27"/>
    <p:sldId id="420" r:id="rId28"/>
    <p:sldId id="421" r:id="rId29"/>
    <p:sldId id="422" r:id="rId30"/>
    <p:sldId id="423" r:id="rId31"/>
    <p:sldId id="424" r:id="rId32"/>
    <p:sldId id="425" r:id="rId33"/>
    <p:sldId id="426" r:id="rId34"/>
    <p:sldId id="427" r:id="rId35"/>
    <p:sldId id="428" r:id="rId36"/>
    <p:sldId id="429" r:id="rId37"/>
    <p:sldId id="430" r:id="rId38"/>
    <p:sldId id="431" r:id="rId39"/>
    <p:sldId id="432" r:id="rId40"/>
    <p:sldId id="433" r:id="rId41"/>
    <p:sldId id="434" r:id="rId42"/>
    <p:sldId id="435" r:id="rId43"/>
    <p:sldId id="362" r:id="rId44"/>
    <p:sldId id="258" r:id="rId4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9C"/>
    <a:srgbClr val="FF5050"/>
    <a:srgbClr val="FFCC00"/>
    <a:srgbClr val="006599"/>
    <a:srgbClr val="599CBD"/>
    <a:srgbClr val="0066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125" autoAdjust="0"/>
    <p:restoredTop sz="78108" autoAdjust="0"/>
  </p:normalViewPr>
  <p:slideViewPr>
    <p:cSldViewPr snapToGrid="0">
      <p:cViewPr varScale="1">
        <p:scale>
          <a:sx n="70" d="100"/>
          <a:sy n="70" d="100"/>
        </p:scale>
        <p:origin x="-960" y="-90"/>
      </p:cViewPr>
      <p:guideLst>
        <p:guide orient="horz" pos="214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6E02D0-BF2E-46F1-BA65-2EE13AE5D2AF}" type="doc">
      <dgm:prSet loTypeId="urn:microsoft.com/office/officeart/2005/8/layout/radial4" loCatId="relationship" qsTypeId="urn:microsoft.com/office/officeart/2005/8/quickstyle/3d2" qsCatId="3D" csTypeId="urn:microsoft.com/office/officeart/2005/8/colors/accent1_2" csCatId="accent1" phldr="1"/>
      <dgm:spPr/>
      <dgm:t>
        <a:bodyPr/>
        <a:lstStyle/>
        <a:p>
          <a:endParaRPr lang="zh-CN" altLang="en-US"/>
        </a:p>
      </dgm:t>
    </dgm:pt>
    <dgm:pt modelId="{7C150777-050C-4C1A-A046-C5D5F3EF3250}">
      <dgm:prSet phldrT="[文本]"/>
      <dgm:spPr>
        <a:solidFill>
          <a:schemeClr val="accent5">
            <a:lumMod val="50000"/>
          </a:schemeClr>
        </a:solidFill>
        <a:scene3d>
          <a:camera prst="orthographicFront"/>
          <a:lightRig rig="threePt" dir="t">
            <a:rot lat="0" lon="0" rev="7500000"/>
          </a:lightRig>
        </a:scene3d>
        <a:sp3d prstMaterial="plastic"/>
      </dgm:spPr>
      <dgm:t>
        <a:bodyPr/>
        <a:lstStyle/>
        <a:p>
          <a:r>
            <a:rPr lang="zh-CN" altLang="en-US" dirty="0" smtClean="0"/>
            <a:t>程序</a:t>
          </a:r>
          <a:endParaRPr lang="zh-CN" altLang="en-US" dirty="0"/>
        </a:p>
      </dgm:t>
    </dgm:pt>
    <dgm:pt modelId="{8C61C66F-E88C-48A9-BE46-70D9E271566F}" type="parTrans" cxnId="{2E39AC15-4A30-461F-AB2F-818D45B7C86D}">
      <dgm:prSet/>
      <dgm:spPr/>
      <dgm:t>
        <a:bodyPr/>
        <a:lstStyle/>
        <a:p>
          <a:endParaRPr lang="zh-CN" altLang="en-US"/>
        </a:p>
      </dgm:t>
    </dgm:pt>
    <dgm:pt modelId="{48AE9FED-1DD0-4CD4-BF1B-4D4AC29276F6}" type="sibTrans" cxnId="{2E39AC15-4A30-461F-AB2F-818D45B7C86D}">
      <dgm:prSet/>
      <dgm:spPr/>
      <dgm:t>
        <a:bodyPr/>
        <a:lstStyle/>
        <a:p>
          <a:endParaRPr lang="zh-CN" altLang="en-US"/>
        </a:p>
      </dgm:t>
    </dgm:pt>
    <dgm:pt modelId="{758ABAA9-8CEF-4889-BC2D-78A47E80BA9E}">
      <dgm:prSet phldrT="[文本]"/>
      <dgm:spPr>
        <a:solidFill>
          <a:schemeClr val="accent5">
            <a:lumMod val="50000"/>
          </a:schemeClr>
        </a:solidFill>
        <a:scene3d>
          <a:camera prst="orthographicFront"/>
          <a:lightRig rig="threePt" dir="t">
            <a:rot lat="0" lon="0" rev="7500000"/>
          </a:lightRig>
        </a:scene3d>
        <a:sp3d prstMaterial="plastic"/>
      </dgm:spPr>
      <dgm:t>
        <a:bodyPr/>
        <a:lstStyle/>
        <a:p>
          <a:pPr rtl="0"/>
          <a:r>
            <a:rPr lang="zh-CN" altLang="en-US" b="1" dirty="0" smtClean="0"/>
            <a:t>程序一词来自生活，通常指完成某些事情的一种既定方式和过程</a:t>
          </a:r>
          <a:endParaRPr lang="zh-CN" altLang="en-US" b="1" dirty="0"/>
        </a:p>
      </dgm:t>
    </dgm:pt>
    <dgm:pt modelId="{06040516-DE20-4399-B700-8677827AD279}" type="parTrans" cxnId="{00689025-D57E-4612-80FE-2A312E5DC7DC}">
      <dgm:prSet/>
      <dgm:spPr>
        <a:solidFill>
          <a:srgbClr val="00B0F0"/>
        </a:solidFill>
        <a:scene3d>
          <a:camera prst="orthographicFront"/>
          <a:lightRig rig="threePt" dir="t">
            <a:rot lat="0" lon="0" rev="7500000"/>
          </a:lightRig>
        </a:scene3d>
        <a:sp3d z="-152400" extrusionH="63500" prstMaterial="matte">
          <a:bevelT w="25400" h="6350"/>
          <a:contourClr>
            <a:schemeClr val="bg1"/>
          </a:contourClr>
        </a:sp3d>
      </dgm:spPr>
      <dgm:t>
        <a:bodyPr/>
        <a:lstStyle/>
        <a:p>
          <a:endParaRPr lang="zh-CN" altLang="en-US"/>
        </a:p>
      </dgm:t>
    </dgm:pt>
    <dgm:pt modelId="{B5F03A3F-4D9B-4359-9613-493158AB36CC}" type="sibTrans" cxnId="{00689025-D57E-4612-80FE-2A312E5DC7DC}">
      <dgm:prSet/>
      <dgm:spPr/>
      <dgm:t>
        <a:bodyPr/>
        <a:lstStyle/>
        <a:p>
          <a:endParaRPr lang="zh-CN" altLang="en-US"/>
        </a:p>
      </dgm:t>
    </dgm:pt>
    <dgm:pt modelId="{82E16DD6-A60B-4192-B74F-DF6BD6319BF9}">
      <dgm:prSet/>
      <dgm:spPr>
        <a:solidFill>
          <a:schemeClr val="accent5">
            <a:lumMod val="50000"/>
          </a:schemeClr>
        </a:solidFill>
        <a:scene3d>
          <a:camera prst="orthographicFront"/>
          <a:lightRig rig="threePt" dir="t">
            <a:rot lat="0" lon="0" rev="7500000"/>
          </a:lightRig>
        </a:scene3d>
        <a:sp3d prstMaterial="plastic"/>
      </dgm:spPr>
      <dgm:t>
        <a:bodyPr/>
        <a:lstStyle/>
        <a:p>
          <a:pPr rtl="0"/>
          <a:r>
            <a:rPr lang="zh-CN" altLang="en-US" b="1" dirty="0" smtClean="0"/>
            <a:t>可以将程序看成对一系列动作的执行过程的描述 </a:t>
          </a:r>
          <a:endParaRPr lang="en-US" b="1" dirty="0"/>
        </a:p>
      </dgm:t>
    </dgm:pt>
    <dgm:pt modelId="{71B26884-7CED-4905-B402-58B000CE47EA}" type="parTrans" cxnId="{BBF84D65-3852-4A57-8E8C-394301C7D252}">
      <dgm:prSet/>
      <dgm:spPr>
        <a:solidFill>
          <a:srgbClr val="00B0F0"/>
        </a:solidFill>
        <a:scene3d>
          <a:camera prst="orthographicFront"/>
          <a:lightRig rig="threePt" dir="t">
            <a:rot lat="0" lon="0" rev="7500000"/>
          </a:lightRig>
        </a:scene3d>
        <a:sp3d z="-152400" extrusionH="63500" prstMaterial="matte">
          <a:bevelT w="25400" h="6350"/>
          <a:contourClr>
            <a:schemeClr val="bg1"/>
          </a:contourClr>
        </a:sp3d>
      </dgm:spPr>
      <dgm:t>
        <a:bodyPr/>
        <a:lstStyle/>
        <a:p>
          <a:endParaRPr lang="zh-CN" altLang="en-US"/>
        </a:p>
      </dgm:t>
    </dgm:pt>
    <dgm:pt modelId="{1985646C-93AE-4CE0-B97F-AE47CBAE33D7}" type="sibTrans" cxnId="{BBF84D65-3852-4A57-8E8C-394301C7D252}">
      <dgm:prSet/>
      <dgm:spPr/>
      <dgm:t>
        <a:bodyPr/>
        <a:lstStyle/>
        <a:p>
          <a:endParaRPr lang="zh-CN" altLang="en-US"/>
        </a:p>
      </dgm:t>
    </dgm:pt>
    <dgm:pt modelId="{B62FDB3B-2127-4150-BEC7-09C86B2F7B4D}" type="pres">
      <dgm:prSet presAssocID="{BC6E02D0-BF2E-46F1-BA65-2EE13AE5D2AF}" presName="cycle" presStyleCnt="0">
        <dgm:presLayoutVars>
          <dgm:chMax val="1"/>
          <dgm:dir/>
          <dgm:animLvl val="ctr"/>
          <dgm:resizeHandles val="exact"/>
        </dgm:presLayoutVars>
      </dgm:prSet>
      <dgm:spPr/>
      <dgm:t>
        <a:bodyPr/>
        <a:lstStyle/>
        <a:p>
          <a:endParaRPr lang="zh-CN" altLang="en-US"/>
        </a:p>
      </dgm:t>
    </dgm:pt>
    <dgm:pt modelId="{B949CBCD-8221-4472-A98F-444C19410FE4}" type="pres">
      <dgm:prSet presAssocID="{7C150777-050C-4C1A-A046-C5D5F3EF3250}" presName="centerShape" presStyleLbl="node0" presStyleIdx="0" presStyleCnt="1" custScaleX="61298" custScaleY="57423" custLinFactNeighborY="-28143"/>
      <dgm:spPr/>
      <dgm:t>
        <a:bodyPr/>
        <a:lstStyle/>
        <a:p>
          <a:endParaRPr lang="zh-CN" altLang="en-US"/>
        </a:p>
      </dgm:t>
    </dgm:pt>
    <dgm:pt modelId="{DA4E525F-2D46-45C0-B24F-2A0D3AAE3EF4}" type="pres">
      <dgm:prSet presAssocID="{06040516-DE20-4399-B700-8677827AD279}" presName="parTrans" presStyleLbl="bgSibTrans2D1" presStyleIdx="0" presStyleCnt="2" custAng="10755029" custScaleX="29549" custLinFactNeighborX="40189"/>
      <dgm:spPr>
        <a:prstGeom prst="chevron">
          <a:avLst/>
        </a:prstGeom>
      </dgm:spPr>
      <dgm:t>
        <a:bodyPr/>
        <a:lstStyle/>
        <a:p>
          <a:endParaRPr lang="zh-CN" altLang="en-US"/>
        </a:p>
      </dgm:t>
    </dgm:pt>
    <dgm:pt modelId="{49D6756A-51DE-4170-B1D1-B0DF7D6BD6C2}" type="pres">
      <dgm:prSet presAssocID="{758ABAA9-8CEF-4889-BC2D-78A47E80BA9E}" presName="node" presStyleLbl="node1" presStyleIdx="0" presStyleCnt="2" custScaleX="125680" custScaleY="126481" custRadScaleRad="98767" custRadScaleInc="255">
        <dgm:presLayoutVars>
          <dgm:bulletEnabled val="1"/>
        </dgm:presLayoutVars>
      </dgm:prSet>
      <dgm:spPr/>
      <dgm:t>
        <a:bodyPr/>
        <a:lstStyle/>
        <a:p>
          <a:endParaRPr lang="zh-CN" altLang="en-US"/>
        </a:p>
      </dgm:t>
    </dgm:pt>
    <dgm:pt modelId="{B86E17A1-0A45-4748-8F0C-B5F244085820}" type="pres">
      <dgm:prSet presAssocID="{71B26884-7CED-4905-B402-58B000CE47EA}" presName="parTrans" presStyleLbl="bgSibTrans2D1" presStyleIdx="1" presStyleCnt="2" custFlipHor="1" custScaleX="29095" custLinFactNeighborX="-40130"/>
      <dgm:spPr>
        <a:prstGeom prst="chevron">
          <a:avLst/>
        </a:prstGeom>
      </dgm:spPr>
      <dgm:t>
        <a:bodyPr/>
        <a:lstStyle/>
        <a:p>
          <a:endParaRPr lang="zh-CN" altLang="en-US"/>
        </a:p>
      </dgm:t>
    </dgm:pt>
    <dgm:pt modelId="{C96F075B-2C08-4F59-B92F-F36A8928695C}" type="pres">
      <dgm:prSet presAssocID="{82E16DD6-A60B-4192-B74F-DF6BD6319BF9}" presName="node" presStyleLbl="node1" presStyleIdx="1" presStyleCnt="2" custScaleX="125643" custScaleY="126554">
        <dgm:presLayoutVars>
          <dgm:bulletEnabled val="1"/>
        </dgm:presLayoutVars>
      </dgm:prSet>
      <dgm:spPr/>
      <dgm:t>
        <a:bodyPr/>
        <a:lstStyle/>
        <a:p>
          <a:endParaRPr lang="zh-CN" altLang="en-US"/>
        </a:p>
      </dgm:t>
    </dgm:pt>
  </dgm:ptLst>
  <dgm:cxnLst>
    <dgm:cxn modelId="{BBF84D65-3852-4A57-8E8C-394301C7D252}" srcId="{7C150777-050C-4C1A-A046-C5D5F3EF3250}" destId="{82E16DD6-A60B-4192-B74F-DF6BD6319BF9}" srcOrd="1" destOrd="0" parTransId="{71B26884-7CED-4905-B402-58B000CE47EA}" sibTransId="{1985646C-93AE-4CE0-B97F-AE47CBAE33D7}"/>
    <dgm:cxn modelId="{F7B124D1-E719-48C8-94C6-5C85C5A58415}" type="presOf" srcId="{7C150777-050C-4C1A-A046-C5D5F3EF3250}" destId="{B949CBCD-8221-4472-A98F-444C19410FE4}" srcOrd="0" destOrd="0" presId="urn:microsoft.com/office/officeart/2005/8/layout/radial4"/>
    <dgm:cxn modelId="{00689025-D57E-4612-80FE-2A312E5DC7DC}" srcId="{7C150777-050C-4C1A-A046-C5D5F3EF3250}" destId="{758ABAA9-8CEF-4889-BC2D-78A47E80BA9E}" srcOrd="0" destOrd="0" parTransId="{06040516-DE20-4399-B700-8677827AD279}" sibTransId="{B5F03A3F-4D9B-4359-9613-493158AB36CC}"/>
    <dgm:cxn modelId="{46BEFE39-C1E1-4EA0-991A-239CAC115216}" type="presOf" srcId="{BC6E02D0-BF2E-46F1-BA65-2EE13AE5D2AF}" destId="{B62FDB3B-2127-4150-BEC7-09C86B2F7B4D}" srcOrd="0" destOrd="0" presId="urn:microsoft.com/office/officeart/2005/8/layout/radial4"/>
    <dgm:cxn modelId="{F53FCED2-B45A-4D93-91A6-C78B32FBD6CC}" type="presOf" srcId="{06040516-DE20-4399-B700-8677827AD279}" destId="{DA4E525F-2D46-45C0-B24F-2A0D3AAE3EF4}" srcOrd="0" destOrd="0" presId="urn:microsoft.com/office/officeart/2005/8/layout/radial4"/>
    <dgm:cxn modelId="{58C237BA-E516-448D-9226-51B34161F410}" type="presOf" srcId="{82E16DD6-A60B-4192-B74F-DF6BD6319BF9}" destId="{C96F075B-2C08-4F59-B92F-F36A8928695C}" srcOrd="0" destOrd="0" presId="urn:microsoft.com/office/officeart/2005/8/layout/radial4"/>
    <dgm:cxn modelId="{2E39AC15-4A30-461F-AB2F-818D45B7C86D}" srcId="{BC6E02D0-BF2E-46F1-BA65-2EE13AE5D2AF}" destId="{7C150777-050C-4C1A-A046-C5D5F3EF3250}" srcOrd="0" destOrd="0" parTransId="{8C61C66F-E88C-48A9-BE46-70D9E271566F}" sibTransId="{48AE9FED-1DD0-4CD4-BF1B-4D4AC29276F6}"/>
    <dgm:cxn modelId="{AE37F547-197C-49A8-A17D-927A22A56132}" type="presOf" srcId="{758ABAA9-8CEF-4889-BC2D-78A47E80BA9E}" destId="{49D6756A-51DE-4170-B1D1-B0DF7D6BD6C2}" srcOrd="0" destOrd="0" presId="urn:microsoft.com/office/officeart/2005/8/layout/radial4"/>
    <dgm:cxn modelId="{93BB88D9-F129-43BA-87AE-339663445B97}" type="presOf" srcId="{71B26884-7CED-4905-B402-58B000CE47EA}" destId="{B86E17A1-0A45-4748-8F0C-B5F244085820}" srcOrd="0" destOrd="0" presId="urn:microsoft.com/office/officeart/2005/8/layout/radial4"/>
    <dgm:cxn modelId="{4CA3E272-C459-47AF-8E6C-9802A812B144}" type="presParOf" srcId="{B62FDB3B-2127-4150-BEC7-09C86B2F7B4D}" destId="{B949CBCD-8221-4472-A98F-444C19410FE4}" srcOrd="0" destOrd="0" presId="urn:microsoft.com/office/officeart/2005/8/layout/radial4"/>
    <dgm:cxn modelId="{0FFC9D87-4050-430C-AB02-8AC322EF87E6}" type="presParOf" srcId="{B62FDB3B-2127-4150-BEC7-09C86B2F7B4D}" destId="{DA4E525F-2D46-45C0-B24F-2A0D3AAE3EF4}" srcOrd="1" destOrd="0" presId="urn:microsoft.com/office/officeart/2005/8/layout/radial4"/>
    <dgm:cxn modelId="{630F83BC-2027-462F-8F5F-3744B5D8C6F5}" type="presParOf" srcId="{B62FDB3B-2127-4150-BEC7-09C86B2F7B4D}" destId="{49D6756A-51DE-4170-B1D1-B0DF7D6BD6C2}" srcOrd="2" destOrd="0" presId="urn:microsoft.com/office/officeart/2005/8/layout/radial4"/>
    <dgm:cxn modelId="{F07D145C-EF41-45B0-BFBA-42BCAA2CE153}" type="presParOf" srcId="{B62FDB3B-2127-4150-BEC7-09C86B2F7B4D}" destId="{B86E17A1-0A45-4748-8F0C-B5F244085820}" srcOrd="3" destOrd="0" presId="urn:microsoft.com/office/officeart/2005/8/layout/radial4"/>
    <dgm:cxn modelId="{A187362C-B452-43D3-A7FF-BA31F210CF1A}" type="presParOf" srcId="{B62FDB3B-2127-4150-BEC7-09C86B2F7B4D}" destId="{C96F075B-2C08-4F59-B92F-F36A8928695C}" srcOrd="4" destOrd="0" presId="urn:microsoft.com/office/officeart/2005/8/layout/radial4"/>
  </dgm:cxnLst>
  <dgm:bg/>
  <dgm:whole/>
</dgm:dataModel>
</file>

<file path=ppt/diagrams/data2.xml><?xml version="1.0" encoding="utf-8"?>
<dgm:dataModel xmlns:dgm="http://schemas.openxmlformats.org/drawingml/2006/diagram" xmlns:a="http://schemas.openxmlformats.org/drawingml/2006/main">
  <dgm:ptLst>
    <dgm:pt modelId="{E3E1AD12-5113-4DC1-820E-CDC2995E8A6F}" type="doc">
      <dgm:prSet loTypeId="urn:microsoft.com/office/officeart/2005/8/layout/process4" loCatId="process" qsTypeId="urn:microsoft.com/office/officeart/2005/8/quickstyle/simple5" qsCatId="simple" csTypeId="urn:microsoft.com/office/officeart/2005/8/colors/accent1_2" csCatId="accent1" phldr="1"/>
      <dgm:spPr/>
      <dgm:t>
        <a:bodyPr/>
        <a:lstStyle/>
        <a:p>
          <a:endParaRPr lang="zh-CN" altLang="en-US"/>
        </a:p>
      </dgm:t>
    </dgm:pt>
    <dgm:pt modelId="{23F9A359-6017-4A8A-8A71-439965ED72D2}">
      <dgm:prSet/>
      <dgm:spPr>
        <a:solidFill>
          <a:schemeClr val="accent5">
            <a:lumMod val="50000"/>
          </a:schemeClr>
        </a:solidFill>
        <a:scene3d>
          <a:camera prst="orthographicFront">
            <a:rot lat="0" lon="0" rev="0"/>
          </a:camera>
          <a:lightRig rig="threePt" dir="t">
            <a:rot lat="0" lon="0" rev="1200000"/>
          </a:lightRig>
        </a:scene3d>
        <a:sp3d/>
      </dgm:spPr>
      <dgm:t>
        <a:bodyPr/>
        <a:lstStyle/>
        <a:p>
          <a:pPr rtl="0"/>
          <a:r>
            <a:rPr lang="zh-CN" b="1" dirty="0" smtClean="0"/>
            <a:t>使用记事本编辑源程序，以</a:t>
          </a:r>
          <a:r>
            <a:rPr lang="en-US" b="1" dirty="0" smtClean="0"/>
            <a:t>.java</a:t>
          </a:r>
          <a:r>
            <a:rPr lang="zh-CN" b="1" dirty="0" smtClean="0"/>
            <a:t>为后缀名保存</a:t>
          </a:r>
          <a:endParaRPr lang="en-US" b="1" dirty="0"/>
        </a:p>
      </dgm:t>
    </dgm:pt>
    <dgm:pt modelId="{94A4930B-82CA-469A-859E-1662DFD2221B}" type="parTrans" cxnId="{FFB0AD5B-95BD-44B0-9922-E4159EABDFCB}">
      <dgm:prSet/>
      <dgm:spPr/>
      <dgm:t>
        <a:bodyPr/>
        <a:lstStyle/>
        <a:p>
          <a:endParaRPr lang="zh-CN" altLang="en-US"/>
        </a:p>
      </dgm:t>
    </dgm:pt>
    <dgm:pt modelId="{E2AF1A64-DAD2-463C-A30E-3BDEAF19CA82}" type="sibTrans" cxnId="{FFB0AD5B-95BD-44B0-9922-E4159EABDFCB}">
      <dgm:prSet/>
      <dgm:spPr>
        <a:solidFill>
          <a:srgbClr val="0070C0"/>
        </a:solidFill>
      </dgm:spPr>
      <dgm:t>
        <a:bodyPr/>
        <a:lstStyle/>
        <a:p>
          <a:endParaRPr lang="zh-CN" altLang="en-US"/>
        </a:p>
      </dgm:t>
    </dgm:pt>
    <dgm:pt modelId="{60B7A184-E85E-42F2-8DD9-745FDE2F7A38}">
      <dgm:prSet/>
      <dgm:spPr>
        <a:solidFill>
          <a:schemeClr val="accent5">
            <a:lumMod val="50000"/>
          </a:schemeClr>
        </a:solidFill>
        <a:scene3d>
          <a:camera prst="orthographicFront">
            <a:rot lat="0" lon="0" rev="0"/>
          </a:camera>
          <a:lightRig rig="threePt" dir="t">
            <a:rot lat="0" lon="0" rev="1200000"/>
          </a:lightRig>
        </a:scene3d>
        <a:sp3d/>
      </dgm:spPr>
      <dgm:t>
        <a:bodyPr/>
        <a:lstStyle/>
        <a:p>
          <a:pPr rtl="0"/>
          <a:r>
            <a:rPr lang="zh-CN" b="1" dirty="0" smtClean="0"/>
            <a:t>使用</a:t>
          </a:r>
          <a:r>
            <a:rPr lang="en-US" b="1" dirty="0" err="1" smtClean="0"/>
            <a:t>javac</a:t>
          </a:r>
          <a:r>
            <a:rPr lang="zh-CN" b="1" dirty="0" smtClean="0"/>
            <a:t>命令编译</a:t>
          </a:r>
          <a:r>
            <a:rPr lang="en-US" b="1" dirty="0" smtClean="0"/>
            <a:t>.java</a:t>
          </a:r>
          <a:r>
            <a:rPr lang="zh-CN" b="1" dirty="0" smtClean="0"/>
            <a:t>文件，生成</a:t>
          </a:r>
          <a:r>
            <a:rPr lang="en-US" b="1" dirty="0" smtClean="0"/>
            <a:t>.class</a:t>
          </a:r>
          <a:r>
            <a:rPr lang="zh-CN" b="1" dirty="0" smtClean="0"/>
            <a:t>文件</a:t>
          </a:r>
          <a:endParaRPr lang="en-US" b="1" dirty="0"/>
        </a:p>
      </dgm:t>
    </dgm:pt>
    <dgm:pt modelId="{97B743D5-2D3C-44C6-BE00-E72D8908A3B5}" type="parTrans" cxnId="{622E0605-AD38-4D78-9034-0A12BD6BEB7C}">
      <dgm:prSet/>
      <dgm:spPr/>
      <dgm:t>
        <a:bodyPr/>
        <a:lstStyle/>
        <a:p>
          <a:endParaRPr lang="zh-CN" altLang="en-US"/>
        </a:p>
      </dgm:t>
    </dgm:pt>
    <dgm:pt modelId="{62D3E85F-315A-4119-AE6E-AA15CAC4B4B6}" type="sibTrans" cxnId="{622E0605-AD38-4D78-9034-0A12BD6BEB7C}">
      <dgm:prSet/>
      <dgm:spPr>
        <a:solidFill>
          <a:srgbClr val="0070C0"/>
        </a:solidFill>
      </dgm:spPr>
      <dgm:t>
        <a:bodyPr/>
        <a:lstStyle/>
        <a:p>
          <a:endParaRPr lang="zh-CN" altLang="en-US"/>
        </a:p>
      </dgm:t>
    </dgm:pt>
    <dgm:pt modelId="{9BB3CAC4-96F1-4309-8F30-61051E5E48C2}">
      <dgm:prSet/>
      <dgm:spPr>
        <a:solidFill>
          <a:schemeClr val="accent5">
            <a:lumMod val="50000"/>
          </a:schemeClr>
        </a:solidFill>
        <a:scene3d>
          <a:camera prst="orthographicFront">
            <a:rot lat="0" lon="0" rev="0"/>
          </a:camera>
          <a:lightRig rig="threePt" dir="t">
            <a:rot lat="0" lon="0" rev="1200000"/>
          </a:lightRig>
        </a:scene3d>
        <a:sp3d/>
      </dgm:spPr>
      <dgm:t>
        <a:bodyPr/>
        <a:lstStyle/>
        <a:p>
          <a:pPr rtl="0"/>
          <a:r>
            <a:rPr lang="zh-CN" b="1" dirty="0" smtClean="0"/>
            <a:t>使用</a:t>
          </a:r>
          <a:r>
            <a:rPr lang="en-US" b="1" dirty="0" smtClean="0"/>
            <a:t>java</a:t>
          </a:r>
          <a:r>
            <a:rPr lang="zh-CN" b="1" dirty="0" smtClean="0"/>
            <a:t>命令运行</a:t>
          </a:r>
          <a:r>
            <a:rPr lang="en-US" b="1" dirty="0" smtClean="0"/>
            <a:t>.class</a:t>
          </a:r>
          <a:r>
            <a:rPr lang="zh-CN" b="1" dirty="0" smtClean="0"/>
            <a:t>文件，输出程序结果 </a:t>
          </a:r>
          <a:endParaRPr lang="zh-CN" b="1" dirty="0"/>
        </a:p>
      </dgm:t>
    </dgm:pt>
    <dgm:pt modelId="{11CB40CC-83F4-472A-9CF3-0D01D523FD8A}" type="parTrans" cxnId="{0EC969A3-FE85-4CF5-8E67-F9A639C3F266}">
      <dgm:prSet/>
      <dgm:spPr/>
      <dgm:t>
        <a:bodyPr/>
        <a:lstStyle/>
        <a:p>
          <a:endParaRPr lang="zh-CN" altLang="en-US"/>
        </a:p>
      </dgm:t>
    </dgm:pt>
    <dgm:pt modelId="{33C85A28-2F02-4EFE-BC88-9B316DF94195}" type="sibTrans" cxnId="{0EC969A3-FE85-4CF5-8E67-F9A639C3F266}">
      <dgm:prSet/>
      <dgm:spPr/>
      <dgm:t>
        <a:bodyPr/>
        <a:lstStyle/>
        <a:p>
          <a:endParaRPr lang="zh-CN" altLang="en-US"/>
        </a:p>
      </dgm:t>
    </dgm:pt>
    <dgm:pt modelId="{1A5D7D04-3B15-47F2-BCE5-8DE4C091CA6C}" type="pres">
      <dgm:prSet presAssocID="{E3E1AD12-5113-4DC1-820E-CDC2995E8A6F}" presName="Name0" presStyleCnt="0">
        <dgm:presLayoutVars>
          <dgm:dir/>
          <dgm:animLvl val="lvl"/>
          <dgm:resizeHandles val="exact"/>
        </dgm:presLayoutVars>
      </dgm:prSet>
      <dgm:spPr/>
      <dgm:t>
        <a:bodyPr/>
        <a:lstStyle/>
        <a:p>
          <a:endParaRPr lang="zh-CN" altLang="en-US"/>
        </a:p>
      </dgm:t>
    </dgm:pt>
    <dgm:pt modelId="{5F5B323F-9E5B-4273-9855-7AD9C2708D47}" type="pres">
      <dgm:prSet presAssocID="{9BB3CAC4-96F1-4309-8F30-61051E5E48C2}" presName="boxAndChildren" presStyleCnt="0"/>
      <dgm:spPr/>
    </dgm:pt>
    <dgm:pt modelId="{17B93FE7-8B50-4F1B-B6F3-D69DE033801E}" type="pres">
      <dgm:prSet presAssocID="{9BB3CAC4-96F1-4309-8F30-61051E5E48C2}" presName="parentTextBox" presStyleLbl="node1" presStyleIdx="0" presStyleCnt="3"/>
      <dgm:spPr/>
      <dgm:t>
        <a:bodyPr/>
        <a:lstStyle/>
        <a:p>
          <a:endParaRPr lang="zh-CN" altLang="en-US"/>
        </a:p>
      </dgm:t>
    </dgm:pt>
    <dgm:pt modelId="{DE6F81A6-1782-4939-B5F5-10DD7E144FAB}" type="pres">
      <dgm:prSet presAssocID="{62D3E85F-315A-4119-AE6E-AA15CAC4B4B6}" presName="sp" presStyleCnt="0"/>
      <dgm:spPr/>
    </dgm:pt>
    <dgm:pt modelId="{DCC72CC0-47A7-418D-A792-B8F80BFEB1A4}" type="pres">
      <dgm:prSet presAssocID="{60B7A184-E85E-42F2-8DD9-745FDE2F7A38}" presName="arrowAndChildren" presStyleCnt="0"/>
      <dgm:spPr/>
    </dgm:pt>
    <dgm:pt modelId="{9A40093F-E088-4874-9E2C-7048AC36AE95}" type="pres">
      <dgm:prSet presAssocID="{60B7A184-E85E-42F2-8DD9-745FDE2F7A38}" presName="parentTextArrow" presStyleLbl="node1" presStyleIdx="1" presStyleCnt="3" custLinFactNeighborX="-34442" custLinFactNeighborY="-1501"/>
      <dgm:spPr/>
      <dgm:t>
        <a:bodyPr/>
        <a:lstStyle/>
        <a:p>
          <a:endParaRPr lang="zh-CN" altLang="en-US"/>
        </a:p>
      </dgm:t>
    </dgm:pt>
    <dgm:pt modelId="{1BA5F120-D70C-4798-9300-5C09BA311D4A}" type="pres">
      <dgm:prSet presAssocID="{E2AF1A64-DAD2-463C-A30E-3BDEAF19CA82}" presName="sp" presStyleCnt="0"/>
      <dgm:spPr/>
    </dgm:pt>
    <dgm:pt modelId="{59A1CAC1-73A1-4A33-99E6-508A772CE34B}" type="pres">
      <dgm:prSet presAssocID="{23F9A359-6017-4A8A-8A71-439965ED72D2}" presName="arrowAndChildren" presStyleCnt="0"/>
      <dgm:spPr/>
    </dgm:pt>
    <dgm:pt modelId="{5BDD4184-434D-4FD5-8459-72293944392D}" type="pres">
      <dgm:prSet presAssocID="{23F9A359-6017-4A8A-8A71-439965ED72D2}" presName="parentTextArrow" presStyleLbl="node1" presStyleIdx="2" presStyleCnt="3"/>
      <dgm:spPr/>
      <dgm:t>
        <a:bodyPr/>
        <a:lstStyle/>
        <a:p>
          <a:endParaRPr lang="zh-CN" altLang="en-US"/>
        </a:p>
      </dgm:t>
    </dgm:pt>
  </dgm:ptLst>
  <dgm:cxnLst>
    <dgm:cxn modelId="{622E0605-AD38-4D78-9034-0A12BD6BEB7C}" srcId="{E3E1AD12-5113-4DC1-820E-CDC2995E8A6F}" destId="{60B7A184-E85E-42F2-8DD9-745FDE2F7A38}" srcOrd="1" destOrd="0" parTransId="{97B743D5-2D3C-44C6-BE00-E72D8908A3B5}" sibTransId="{62D3E85F-315A-4119-AE6E-AA15CAC4B4B6}"/>
    <dgm:cxn modelId="{F275513E-05C9-424C-AD8C-F7ADE1CB9814}" type="presOf" srcId="{9BB3CAC4-96F1-4309-8F30-61051E5E48C2}" destId="{17B93FE7-8B50-4F1B-B6F3-D69DE033801E}" srcOrd="0" destOrd="0" presId="urn:microsoft.com/office/officeart/2005/8/layout/process4"/>
    <dgm:cxn modelId="{369A1EDF-5B62-493C-A232-C8617F96B6F1}" type="presOf" srcId="{E3E1AD12-5113-4DC1-820E-CDC2995E8A6F}" destId="{1A5D7D04-3B15-47F2-BCE5-8DE4C091CA6C}" srcOrd="0" destOrd="0" presId="urn:microsoft.com/office/officeart/2005/8/layout/process4"/>
    <dgm:cxn modelId="{0B92F30E-6027-4EA8-A91C-57D6DA6E9D72}" type="presOf" srcId="{23F9A359-6017-4A8A-8A71-439965ED72D2}" destId="{5BDD4184-434D-4FD5-8459-72293944392D}" srcOrd="0" destOrd="0" presId="urn:microsoft.com/office/officeart/2005/8/layout/process4"/>
    <dgm:cxn modelId="{FFB0AD5B-95BD-44B0-9922-E4159EABDFCB}" srcId="{E3E1AD12-5113-4DC1-820E-CDC2995E8A6F}" destId="{23F9A359-6017-4A8A-8A71-439965ED72D2}" srcOrd="0" destOrd="0" parTransId="{94A4930B-82CA-469A-859E-1662DFD2221B}" sibTransId="{E2AF1A64-DAD2-463C-A30E-3BDEAF19CA82}"/>
    <dgm:cxn modelId="{F2C942F1-A8E1-4B23-B181-65A22BDD74DD}" type="presOf" srcId="{60B7A184-E85E-42F2-8DD9-745FDE2F7A38}" destId="{9A40093F-E088-4874-9E2C-7048AC36AE95}" srcOrd="0" destOrd="0" presId="urn:microsoft.com/office/officeart/2005/8/layout/process4"/>
    <dgm:cxn modelId="{0EC969A3-FE85-4CF5-8E67-F9A639C3F266}" srcId="{E3E1AD12-5113-4DC1-820E-CDC2995E8A6F}" destId="{9BB3CAC4-96F1-4309-8F30-61051E5E48C2}" srcOrd="2" destOrd="0" parTransId="{11CB40CC-83F4-472A-9CF3-0D01D523FD8A}" sibTransId="{33C85A28-2F02-4EFE-BC88-9B316DF94195}"/>
    <dgm:cxn modelId="{CCF40875-4CA0-47DF-B842-6FDAF8FE3D1D}" type="presParOf" srcId="{1A5D7D04-3B15-47F2-BCE5-8DE4C091CA6C}" destId="{5F5B323F-9E5B-4273-9855-7AD9C2708D47}" srcOrd="0" destOrd="0" presId="urn:microsoft.com/office/officeart/2005/8/layout/process4"/>
    <dgm:cxn modelId="{D6660537-EEF2-41E1-AE42-AC733A07796B}" type="presParOf" srcId="{5F5B323F-9E5B-4273-9855-7AD9C2708D47}" destId="{17B93FE7-8B50-4F1B-B6F3-D69DE033801E}" srcOrd="0" destOrd="0" presId="urn:microsoft.com/office/officeart/2005/8/layout/process4"/>
    <dgm:cxn modelId="{68EBD24F-89BF-4997-9DB9-0F6762BD911A}" type="presParOf" srcId="{1A5D7D04-3B15-47F2-BCE5-8DE4C091CA6C}" destId="{DE6F81A6-1782-4939-B5F5-10DD7E144FAB}" srcOrd="1" destOrd="0" presId="urn:microsoft.com/office/officeart/2005/8/layout/process4"/>
    <dgm:cxn modelId="{450DFD71-3129-4A10-B47F-1ECA54A7B93E}" type="presParOf" srcId="{1A5D7D04-3B15-47F2-BCE5-8DE4C091CA6C}" destId="{DCC72CC0-47A7-418D-A792-B8F80BFEB1A4}" srcOrd="2" destOrd="0" presId="urn:microsoft.com/office/officeart/2005/8/layout/process4"/>
    <dgm:cxn modelId="{B286703B-F806-455C-B4D0-A35B1BC36D7D}" type="presParOf" srcId="{DCC72CC0-47A7-418D-A792-B8F80BFEB1A4}" destId="{9A40093F-E088-4874-9E2C-7048AC36AE95}" srcOrd="0" destOrd="0" presId="urn:microsoft.com/office/officeart/2005/8/layout/process4"/>
    <dgm:cxn modelId="{8B01CDB9-92DA-4FF4-960B-21D92993312F}" type="presParOf" srcId="{1A5D7D04-3B15-47F2-BCE5-8DE4C091CA6C}" destId="{1BA5F120-D70C-4798-9300-5C09BA311D4A}" srcOrd="3" destOrd="0" presId="urn:microsoft.com/office/officeart/2005/8/layout/process4"/>
    <dgm:cxn modelId="{F01E6D23-452D-4226-9C2B-5A0A6881C1EB}" type="presParOf" srcId="{1A5D7D04-3B15-47F2-BCE5-8DE4C091CA6C}" destId="{59A1CAC1-73A1-4A33-99E6-508A772CE34B}" srcOrd="4" destOrd="0" presId="urn:microsoft.com/office/officeart/2005/8/layout/process4"/>
    <dgm:cxn modelId="{71840B07-A76C-417C-BE53-CC447AC03B15}" type="presParOf" srcId="{59A1CAC1-73A1-4A33-99E6-508A772CE34B}" destId="{5BDD4184-434D-4FD5-8459-72293944392D}" srcOrd="0" destOrd="0" presId="urn:microsoft.com/office/officeart/2005/8/layout/process4"/>
  </dgm:cxnLst>
  <dgm:bg/>
  <dgm:whole/>
</dgm:dataModel>
</file>

<file path=ppt/diagrams/data3.xml><?xml version="1.0" encoding="utf-8"?>
<dgm:dataModel xmlns:dgm="http://schemas.openxmlformats.org/drawingml/2006/diagram" xmlns:a="http://schemas.openxmlformats.org/drawingml/2006/main">
  <dgm:ptLst>
    <dgm:pt modelId="{A27FDA20-5FEB-40B0-9085-08FCE7192649}" type="doc">
      <dgm:prSet loTypeId="urn:microsoft.com/office/officeart/2005/8/layout/hChevron3" loCatId="process" qsTypeId="urn:microsoft.com/office/officeart/2005/8/quickstyle/simple1" qsCatId="simple" csTypeId="urn:microsoft.com/office/officeart/2005/8/colors/accent1_2" csCatId="accent1" phldr="1"/>
      <dgm:spPr/>
    </dgm:pt>
    <dgm:pt modelId="{1A2E6AC9-8376-43BB-ABC9-EE6E59C57037}">
      <dgm:prSet phldrT="[文本]" custT="1"/>
      <dgm:spPr>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dgm:spPr>
      <dgm:t>
        <a:bodyPr/>
        <a:lstStyle/>
        <a:p>
          <a:pPr algn="l"/>
          <a:r>
            <a:rPr lang="zh-CN" altLang="en-US" sz="2400" b="1" dirty="0" smtClean="0"/>
            <a:t>      一行只写一条语句</a:t>
          </a:r>
          <a:endParaRPr lang="zh-CN" altLang="en-US" sz="2400" b="1" dirty="0"/>
        </a:p>
      </dgm:t>
    </dgm:pt>
    <dgm:pt modelId="{61EB136B-22C3-4EC3-B21D-C6354F671EC5}" type="sibTrans" cxnId="{C757B789-E4B2-4BD1-8CE1-257CE501563E}">
      <dgm:prSet/>
      <dgm:spPr/>
      <dgm:t>
        <a:bodyPr/>
        <a:lstStyle/>
        <a:p>
          <a:endParaRPr lang="zh-CN" altLang="en-US" b="1"/>
        </a:p>
      </dgm:t>
    </dgm:pt>
    <dgm:pt modelId="{FDDB8B70-BFB8-41A6-9AB3-6E26F073E03C}" type="parTrans" cxnId="{C757B789-E4B2-4BD1-8CE1-257CE501563E}">
      <dgm:prSet/>
      <dgm:spPr/>
      <dgm:t>
        <a:bodyPr/>
        <a:lstStyle/>
        <a:p>
          <a:endParaRPr lang="zh-CN" altLang="en-US" b="1"/>
        </a:p>
      </dgm:t>
    </dgm:pt>
    <dgm:pt modelId="{5E3D27E7-5169-496E-98D0-82569438029E}" type="pres">
      <dgm:prSet presAssocID="{A27FDA20-5FEB-40B0-9085-08FCE7192649}" presName="Name0" presStyleCnt="0">
        <dgm:presLayoutVars>
          <dgm:dir/>
          <dgm:resizeHandles val="exact"/>
        </dgm:presLayoutVars>
      </dgm:prSet>
      <dgm:spPr/>
    </dgm:pt>
    <dgm:pt modelId="{09B5AA69-B89D-42A7-83BE-C70679FA2039}" type="pres">
      <dgm:prSet presAssocID="{1A2E6AC9-8376-43BB-ABC9-EE6E59C57037}" presName="parTxOnly" presStyleLbl="node1" presStyleIdx="0" presStyleCnt="1" custScaleX="100098" custLinFactY="25000" custLinFactNeighborX="3406" custLinFactNeighborY="100000">
        <dgm:presLayoutVars>
          <dgm:bulletEnabled val="1"/>
        </dgm:presLayoutVars>
      </dgm:prSet>
      <dgm:spPr/>
      <dgm:t>
        <a:bodyPr/>
        <a:lstStyle/>
        <a:p>
          <a:endParaRPr lang="zh-CN" altLang="en-US"/>
        </a:p>
      </dgm:t>
    </dgm:pt>
  </dgm:ptLst>
  <dgm:cxnLst>
    <dgm:cxn modelId="{C757B789-E4B2-4BD1-8CE1-257CE501563E}" srcId="{A27FDA20-5FEB-40B0-9085-08FCE7192649}" destId="{1A2E6AC9-8376-43BB-ABC9-EE6E59C57037}" srcOrd="0" destOrd="0" parTransId="{FDDB8B70-BFB8-41A6-9AB3-6E26F073E03C}" sibTransId="{61EB136B-22C3-4EC3-B21D-C6354F671EC5}"/>
    <dgm:cxn modelId="{140ACE95-38F9-47A7-BF6E-E7DCC4FA62E4}" type="presOf" srcId="{1A2E6AC9-8376-43BB-ABC9-EE6E59C57037}" destId="{09B5AA69-B89D-42A7-83BE-C70679FA2039}" srcOrd="0" destOrd="0" presId="urn:microsoft.com/office/officeart/2005/8/layout/hChevron3"/>
    <dgm:cxn modelId="{CF3E6066-29AA-4D70-BC59-6AA5F991F34F}" type="presOf" srcId="{A27FDA20-5FEB-40B0-9085-08FCE7192649}" destId="{5E3D27E7-5169-496E-98D0-82569438029E}" srcOrd="0" destOrd="0" presId="urn:microsoft.com/office/officeart/2005/8/layout/hChevron3"/>
    <dgm:cxn modelId="{2CDCFFF2-5AC0-4C46-BBEE-B2D09965C2CF}" type="presParOf" srcId="{5E3D27E7-5169-496E-98D0-82569438029E}" destId="{09B5AA69-B89D-42A7-83BE-C70679FA2039}" srcOrd="0" destOrd="0" presId="urn:microsoft.com/office/officeart/2005/8/layout/hChevron3"/>
  </dgm:cxnLst>
  <dgm:bg/>
  <dgm:whole/>
</dgm:dataModel>
</file>

<file path=ppt/diagrams/data4.xml><?xml version="1.0" encoding="utf-8"?>
<dgm:dataModel xmlns:dgm="http://schemas.openxmlformats.org/drawingml/2006/diagram" xmlns:a="http://schemas.openxmlformats.org/drawingml/2006/main">
  <dgm:ptLst>
    <dgm:pt modelId="{A27FDA20-5FEB-40B0-9085-08FCE7192649}" type="doc">
      <dgm:prSet loTypeId="urn:microsoft.com/office/officeart/2005/8/layout/hChevron3" loCatId="process" qsTypeId="urn:microsoft.com/office/officeart/2005/8/quickstyle/simple1" qsCatId="simple" csTypeId="urn:microsoft.com/office/officeart/2005/8/colors/accent1_2" csCatId="accent1" phldr="1"/>
      <dgm:spPr/>
    </dgm:pt>
    <dgm:pt modelId="{1A2E6AC9-8376-43BB-ABC9-EE6E59C57037}">
      <dgm:prSet phldrT="[文本]" custT="1"/>
      <dgm:spPr>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dgm:spPr>
      <dgm:t>
        <a:bodyPr/>
        <a:lstStyle/>
        <a:p>
          <a:pPr algn="l"/>
          <a:r>
            <a:rPr lang="zh-CN" altLang="en-US" sz="2400" b="1" dirty="0" smtClean="0"/>
            <a:t>      类名使用</a:t>
          </a:r>
          <a:r>
            <a:rPr lang="en-US" altLang="en-US" sz="2400" b="1" dirty="0" smtClean="0"/>
            <a:t>public</a:t>
          </a:r>
          <a:r>
            <a:rPr lang="zh-CN" altLang="en-US" sz="2400" b="1" dirty="0" smtClean="0"/>
            <a:t>修饰</a:t>
          </a:r>
          <a:endParaRPr lang="zh-CN" altLang="en-US" sz="2400" b="1" dirty="0"/>
        </a:p>
      </dgm:t>
    </dgm:pt>
    <dgm:pt modelId="{61EB136B-22C3-4EC3-B21D-C6354F671EC5}" type="sibTrans" cxnId="{C757B789-E4B2-4BD1-8CE1-257CE501563E}">
      <dgm:prSet/>
      <dgm:spPr/>
      <dgm:t>
        <a:bodyPr/>
        <a:lstStyle/>
        <a:p>
          <a:endParaRPr lang="zh-CN" altLang="en-US" b="1"/>
        </a:p>
      </dgm:t>
    </dgm:pt>
    <dgm:pt modelId="{FDDB8B70-BFB8-41A6-9AB3-6E26F073E03C}" type="parTrans" cxnId="{C757B789-E4B2-4BD1-8CE1-257CE501563E}">
      <dgm:prSet/>
      <dgm:spPr/>
      <dgm:t>
        <a:bodyPr/>
        <a:lstStyle/>
        <a:p>
          <a:endParaRPr lang="zh-CN" altLang="en-US" b="1"/>
        </a:p>
      </dgm:t>
    </dgm:pt>
    <dgm:pt modelId="{5E3D27E7-5169-496E-98D0-82569438029E}" type="pres">
      <dgm:prSet presAssocID="{A27FDA20-5FEB-40B0-9085-08FCE7192649}" presName="Name0" presStyleCnt="0">
        <dgm:presLayoutVars>
          <dgm:dir/>
          <dgm:resizeHandles val="exact"/>
        </dgm:presLayoutVars>
      </dgm:prSet>
      <dgm:spPr/>
    </dgm:pt>
    <dgm:pt modelId="{09B5AA69-B89D-42A7-83BE-C70679FA2039}" type="pres">
      <dgm:prSet presAssocID="{1A2E6AC9-8376-43BB-ABC9-EE6E59C57037}" presName="parTxOnly" presStyleLbl="node1" presStyleIdx="0" presStyleCnt="1" custScaleX="100098" custLinFactY="-51666" custLinFactNeighborX="-279" custLinFactNeighborY="-100000">
        <dgm:presLayoutVars>
          <dgm:bulletEnabled val="1"/>
        </dgm:presLayoutVars>
      </dgm:prSet>
      <dgm:spPr/>
      <dgm:t>
        <a:bodyPr/>
        <a:lstStyle/>
        <a:p>
          <a:endParaRPr lang="zh-CN" altLang="en-US"/>
        </a:p>
      </dgm:t>
    </dgm:pt>
  </dgm:ptLst>
  <dgm:cxnLst>
    <dgm:cxn modelId="{C757B789-E4B2-4BD1-8CE1-257CE501563E}" srcId="{A27FDA20-5FEB-40B0-9085-08FCE7192649}" destId="{1A2E6AC9-8376-43BB-ABC9-EE6E59C57037}" srcOrd="0" destOrd="0" parTransId="{FDDB8B70-BFB8-41A6-9AB3-6E26F073E03C}" sibTransId="{61EB136B-22C3-4EC3-B21D-C6354F671EC5}"/>
    <dgm:cxn modelId="{08307AE7-E8C9-4C41-9316-F2EA956632C6}" type="presOf" srcId="{A27FDA20-5FEB-40B0-9085-08FCE7192649}" destId="{5E3D27E7-5169-496E-98D0-82569438029E}" srcOrd="0" destOrd="0" presId="urn:microsoft.com/office/officeart/2005/8/layout/hChevron3"/>
    <dgm:cxn modelId="{634C75B0-12E7-4BE8-AFF8-E28E36E8D4E7}" type="presOf" srcId="{1A2E6AC9-8376-43BB-ABC9-EE6E59C57037}" destId="{09B5AA69-B89D-42A7-83BE-C70679FA2039}" srcOrd="0" destOrd="0" presId="urn:microsoft.com/office/officeart/2005/8/layout/hChevron3"/>
    <dgm:cxn modelId="{D8643B2D-21ED-4C0A-BFB3-906FBCEFBBC8}" type="presParOf" srcId="{5E3D27E7-5169-496E-98D0-82569438029E}" destId="{09B5AA69-B89D-42A7-83BE-C70679FA2039}" srcOrd="0" destOrd="0" presId="urn:microsoft.com/office/officeart/2005/8/layout/hChevron3"/>
  </dgm:cxnLst>
  <dgm:bg/>
  <dgm:whole/>
</dgm:dataModel>
</file>

<file path=ppt/diagrams/data5.xml><?xml version="1.0" encoding="utf-8"?>
<dgm:dataModel xmlns:dgm="http://schemas.openxmlformats.org/drawingml/2006/diagram" xmlns:a="http://schemas.openxmlformats.org/drawingml/2006/main">
  <dgm:ptLst>
    <dgm:pt modelId="{A27FDA20-5FEB-40B0-9085-08FCE7192649}" type="doc">
      <dgm:prSet loTypeId="urn:microsoft.com/office/officeart/2005/8/layout/hChevron3" loCatId="process" qsTypeId="urn:microsoft.com/office/officeart/2005/8/quickstyle/simple1" qsCatId="simple" csTypeId="urn:microsoft.com/office/officeart/2005/8/colors/accent1_2" csCatId="accent1" phldr="1"/>
      <dgm:spPr/>
    </dgm:pt>
    <dgm:pt modelId="{1A2E6AC9-8376-43BB-ABC9-EE6E59C57037}">
      <dgm:prSet phldrT="[文本]" custT="1"/>
      <dgm:spPr>
        <a:solidFill>
          <a:srgbClr val="0070C0"/>
        </a:solidFill>
        <a:ln>
          <a:noFill/>
        </a:ln>
        <a:effectLst>
          <a:outerShdw blurRad="44450" dist="27940" dir="5400000" algn="ctr">
            <a:srgbClr val="000000">
              <a:alpha val="32000"/>
            </a:srgbClr>
          </a:outerShdw>
        </a:effectLst>
      </dgm:spPr>
      <dgm:t>
        <a:bodyPr/>
        <a:lstStyle/>
        <a:p>
          <a:pPr algn="l"/>
          <a:r>
            <a:rPr lang="zh-CN" altLang="en-US" sz="2400" b="1" dirty="0" smtClean="0"/>
            <a:t>      代码缩进</a:t>
          </a:r>
          <a:endParaRPr lang="zh-CN" altLang="en-US" sz="2400" b="1" dirty="0"/>
        </a:p>
      </dgm:t>
    </dgm:pt>
    <dgm:pt modelId="{61EB136B-22C3-4EC3-B21D-C6354F671EC5}" type="sibTrans" cxnId="{C757B789-E4B2-4BD1-8CE1-257CE501563E}">
      <dgm:prSet/>
      <dgm:spPr/>
      <dgm:t>
        <a:bodyPr/>
        <a:lstStyle/>
        <a:p>
          <a:endParaRPr lang="zh-CN" altLang="en-US" b="1"/>
        </a:p>
      </dgm:t>
    </dgm:pt>
    <dgm:pt modelId="{FDDB8B70-BFB8-41A6-9AB3-6E26F073E03C}" type="parTrans" cxnId="{C757B789-E4B2-4BD1-8CE1-257CE501563E}">
      <dgm:prSet/>
      <dgm:spPr/>
      <dgm:t>
        <a:bodyPr/>
        <a:lstStyle/>
        <a:p>
          <a:endParaRPr lang="zh-CN" altLang="en-US" b="1"/>
        </a:p>
      </dgm:t>
    </dgm:pt>
    <dgm:pt modelId="{5E3D27E7-5169-496E-98D0-82569438029E}" type="pres">
      <dgm:prSet presAssocID="{A27FDA20-5FEB-40B0-9085-08FCE7192649}" presName="Name0" presStyleCnt="0">
        <dgm:presLayoutVars>
          <dgm:dir/>
          <dgm:resizeHandles val="exact"/>
        </dgm:presLayoutVars>
      </dgm:prSet>
      <dgm:spPr/>
    </dgm:pt>
    <dgm:pt modelId="{09B5AA69-B89D-42A7-83BE-C70679FA2039}" type="pres">
      <dgm:prSet presAssocID="{1A2E6AC9-8376-43BB-ABC9-EE6E59C57037}" presName="parTxOnly" presStyleLbl="node1" presStyleIdx="0" presStyleCnt="1" custScaleX="100098" custLinFactY="25000" custLinFactNeighborX="3406" custLinFactNeighborY="100000">
        <dgm:presLayoutVars>
          <dgm:bulletEnabled val="1"/>
        </dgm:presLayoutVars>
      </dgm:prSet>
      <dgm:spPr/>
      <dgm:t>
        <a:bodyPr/>
        <a:lstStyle/>
        <a:p>
          <a:endParaRPr lang="zh-CN" altLang="en-US"/>
        </a:p>
      </dgm:t>
    </dgm:pt>
  </dgm:ptLst>
  <dgm:cxnLst>
    <dgm:cxn modelId="{F534FEF6-8E43-4A9F-99F4-987C10910CA7}" type="presOf" srcId="{1A2E6AC9-8376-43BB-ABC9-EE6E59C57037}" destId="{09B5AA69-B89D-42A7-83BE-C70679FA2039}" srcOrd="0" destOrd="0" presId="urn:microsoft.com/office/officeart/2005/8/layout/hChevron3"/>
    <dgm:cxn modelId="{C757B789-E4B2-4BD1-8CE1-257CE501563E}" srcId="{A27FDA20-5FEB-40B0-9085-08FCE7192649}" destId="{1A2E6AC9-8376-43BB-ABC9-EE6E59C57037}" srcOrd="0" destOrd="0" parTransId="{FDDB8B70-BFB8-41A6-9AB3-6E26F073E03C}" sibTransId="{61EB136B-22C3-4EC3-B21D-C6354F671EC5}"/>
    <dgm:cxn modelId="{D394D80B-36E7-4F74-8C09-F9DF462E0F99}" type="presOf" srcId="{A27FDA20-5FEB-40B0-9085-08FCE7192649}" destId="{5E3D27E7-5169-496E-98D0-82569438029E}" srcOrd="0" destOrd="0" presId="urn:microsoft.com/office/officeart/2005/8/layout/hChevron3"/>
    <dgm:cxn modelId="{54BC3EE6-6958-47EF-B3F8-08CCFA24D056}" type="presParOf" srcId="{5E3D27E7-5169-496E-98D0-82569438029E}" destId="{09B5AA69-B89D-42A7-83BE-C70679FA2039}" srcOrd="0" destOrd="0" presId="urn:microsoft.com/office/officeart/2005/8/layout/hChevron3"/>
  </dgm:cxnLst>
  <dgm:bg/>
  <dgm:whole/>
</dgm:dataModel>
</file>

<file path=ppt/diagrams/data6.xml><?xml version="1.0" encoding="utf-8"?>
<dgm:dataModel xmlns:dgm="http://schemas.openxmlformats.org/drawingml/2006/diagram" xmlns:a="http://schemas.openxmlformats.org/drawingml/2006/main">
  <dgm:ptLst>
    <dgm:pt modelId="{A27FDA20-5FEB-40B0-9085-08FCE7192649}" type="doc">
      <dgm:prSet loTypeId="urn:microsoft.com/office/officeart/2005/8/layout/hChevron3" loCatId="process" qsTypeId="urn:microsoft.com/office/officeart/2005/8/quickstyle/simple1" qsCatId="simple" csTypeId="urn:microsoft.com/office/officeart/2005/8/colors/accent1_2" csCatId="accent1" phldr="1"/>
      <dgm:spPr/>
    </dgm:pt>
    <dgm:pt modelId="{1A2E6AC9-8376-43BB-ABC9-EE6E59C57037}">
      <dgm:prSet phldrT="[文本]" custT="1"/>
      <dgm:spPr>
        <a:solidFill>
          <a:srgbClr val="0070C0"/>
        </a:solidFill>
        <a:ln>
          <a:noFill/>
        </a:ln>
        <a:effectLst>
          <a:outerShdw blurRad="44450" dist="27940" dir="5400000" algn="ctr">
            <a:srgbClr val="000000">
              <a:alpha val="32000"/>
            </a:srgbClr>
          </a:outerShdw>
        </a:effectLst>
      </dgm:spPr>
      <dgm:t>
        <a:bodyPr/>
        <a:lstStyle/>
        <a:p>
          <a:pPr algn="l"/>
          <a:r>
            <a:rPr lang="zh-CN" altLang="en-US" sz="2400" b="1" dirty="0" smtClean="0"/>
            <a:t>      </a:t>
          </a:r>
          <a:r>
            <a:rPr lang="en-US" altLang="zh-CN" sz="2400" b="1" dirty="0" smtClean="0"/>
            <a:t>{ }</a:t>
          </a:r>
          <a:r>
            <a:rPr lang="zh-CN" altLang="en-US" sz="2400" b="1" dirty="0" smtClean="0"/>
            <a:t>的使用及位置</a:t>
          </a:r>
          <a:endParaRPr lang="zh-CN" altLang="en-US" sz="2400" b="1" dirty="0"/>
        </a:p>
      </dgm:t>
    </dgm:pt>
    <dgm:pt modelId="{61EB136B-22C3-4EC3-B21D-C6354F671EC5}" type="sibTrans" cxnId="{C757B789-E4B2-4BD1-8CE1-257CE501563E}">
      <dgm:prSet/>
      <dgm:spPr/>
      <dgm:t>
        <a:bodyPr/>
        <a:lstStyle/>
        <a:p>
          <a:endParaRPr lang="zh-CN" altLang="en-US" b="1"/>
        </a:p>
      </dgm:t>
    </dgm:pt>
    <dgm:pt modelId="{FDDB8B70-BFB8-41A6-9AB3-6E26F073E03C}" type="parTrans" cxnId="{C757B789-E4B2-4BD1-8CE1-257CE501563E}">
      <dgm:prSet/>
      <dgm:spPr/>
      <dgm:t>
        <a:bodyPr/>
        <a:lstStyle/>
        <a:p>
          <a:endParaRPr lang="zh-CN" altLang="en-US" b="1"/>
        </a:p>
      </dgm:t>
    </dgm:pt>
    <dgm:pt modelId="{5E3D27E7-5169-496E-98D0-82569438029E}" type="pres">
      <dgm:prSet presAssocID="{A27FDA20-5FEB-40B0-9085-08FCE7192649}" presName="Name0" presStyleCnt="0">
        <dgm:presLayoutVars>
          <dgm:dir/>
          <dgm:resizeHandles val="exact"/>
        </dgm:presLayoutVars>
      </dgm:prSet>
      <dgm:spPr/>
    </dgm:pt>
    <dgm:pt modelId="{09B5AA69-B89D-42A7-83BE-C70679FA2039}" type="pres">
      <dgm:prSet presAssocID="{1A2E6AC9-8376-43BB-ABC9-EE6E59C57037}" presName="parTxOnly" presStyleLbl="node1" presStyleIdx="0" presStyleCnt="1" custScaleX="100098" custLinFactY="-51666" custLinFactNeighborX="-279" custLinFactNeighborY="-100000">
        <dgm:presLayoutVars>
          <dgm:bulletEnabled val="1"/>
        </dgm:presLayoutVars>
      </dgm:prSet>
      <dgm:spPr/>
      <dgm:t>
        <a:bodyPr/>
        <a:lstStyle/>
        <a:p>
          <a:endParaRPr lang="zh-CN" altLang="en-US"/>
        </a:p>
      </dgm:t>
    </dgm:pt>
  </dgm:ptLst>
  <dgm:cxnLst>
    <dgm:cxn modelId="{F6CA1B6E-3A5A-40C2-B323-889844B6FC29}" type="presOf" srcId="{A27FDA20-5FEB-40B0-9085-08FCE7192649}" destId="{5E3D27E7-5169-496E-98D0-82569438029E}" srcOrd="0" destOrd="0" presId="urn:microsoft.com/office/officeart/2005/8/layout/hChevron3"/>
    <dgm:cxn modelId="{772D8549-5D54-4093-B016-6B70CC66FF2C}" type="presOf" srcId="{1A2E6AC9-8376-43BB-ABC9-EE6E59C57037}" destId="{09B5AA69-B89D-42A7-83BE-C70679FA2039}" srcOrd="0" destOrd="0" presId="urn:microsoft.com/office/officeart/2005/8/layout/hChevron3"/>
    <dgm:cxn modelId="{C757B789-E4B2-4BD1-8CE1-257CE501563E}" srcId="{A27FDA20-5FEB-40B0-9085-08FCE7192649}" destId="{1A2E6AC9-8376-43BB-ABC9-EE6E59C57037}" srcOrd="0" destOrd="0" parTransId="{FDDB8B70-BFB8-41A6-9AB3-6E26F073E03C}" sibTransId="{61EB136B-22C3-4EC3-B21D-C6354F671EC5}"/>
    <dgm:cxn modelId="{92668C1A-99FD-4B2A-9984-44A017D15013}" type="presParOf" srcId="{5E3D27E7-5169-496E-98D0-82569438029E}" destId="{09B5AA69-B89D-42A7-83BE-C70679FA2039}" srcOrd="0" destOrd="0" presId="urn:microsoft.com/office/officeart/2005/8/layout/hChevron3"/>
  </dgm:cxnLst>
  <dgm:bg/>
  <dgm:whole/>
</dgm:dataModel>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 Id="rId5" Type="http://schemas.openxmlformats.org/officeDocument/2006/relationships/image" Target="../media/image16.emf"/><Relationship Id="rId4"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EB7F4F-0878-48B0-A857-ECFBD79501BB}" type="datetimeFigureOut">
              <a:rPr lang="zh-CN" altLang="en-US" smtClean="0"/>
              <a:pPr/>
              <a:t>2017/12/5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299D3A-9D3C-421B-90B5-7838A3130DC5}" type="slidenum">
              <a:rPr lang="zh-CN" altLang="en-US" smtClean="0"/>
              <a:pPr/>
              <a:t>‹#›</a:t>
            </a:fld>
            <a:endParaRPr lang="zh-CN" altLang="en-US"/>
          </a:p>
        </p:txBody>
      </p:sp>
    </p:spTree>
    <p:extLst>
      <p:ext uri="{BB962C8B-B14F-4D97-AF65-F5344CB8AC3E}">
        <p14:creationId xmlns="" xmlns:p14="http://schemas.microsoft.com/office/powerpoint/2010/main" val="4231474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E299D3A-9D3C-421B-90B5-7838A3130DC5}"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E299D3A-9D3C-421B-90B5-7838A3130DC5}" type="slidenum">
              <a:rPr lang="zh-CN" altLang="en-US" smtClean="0"/>
              <a:pPr/>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6B140EA-7E08-417F-9F1F-BA79EC27D86E}" type="slidenum">
              <a:rPr lang="zh-CN" altLang="en-US"/>
              <a:pPr>
                <a:defRPr/>
              </a:pPr>
              <a:t>12</a:t>
            </a:fld>
            <a:endParaRPr lang="en-US" altLang="zh-CN"/>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685800" y="4343400"/>
            <a:ext cx="5486400" cy="4114800"/>
          </a:xfrm>
          <a:noFill/>
          <a:ln/>
        </p:spPr>
        <p:txBody>
          <a:bodyPr/>
          <a:lstStyle/>
          <a:p>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p:spPr>
      </p:sp>
      <p:sp>
        <p:nvSpPr>
          <p:cNvPr id="76803" name="备注占位符 2"/>
          <p:cNvSpPr>
            <a:spLocks noGrp="1"/>
          </p:cNvSpPr>
          <p:nvPr>
            <p:ph type="body" idx="1"/>
          </p:nvPr>
        </p:nvSpPr>
        <p:spPr>
          <a:noFill/>
          <a:ln/>
        </p:spPr>
        <p:txBody>
          <a:bodyPr/>
          <a:lstStyle/>
          <a:p>
            <a:r>
              <a:rPr lang="zh-CN" altLang="en-US" smtClean="0"/>
              <a:t>教学指导：</a:t>
            </a:r>
            <a:endParaRPr lang="en-US" altLang="zh-CN" smtClean="0"/>
          </a:p>
          <a:p>
            <a:r>
              <a:rPr lang="zh-CN" altLang="en-US" smtClean="0"/>
              <a:t>结合图介绍</a:t>
            </a:r>
            <a:r>
              <a:rPr lang="en-US" altLang="zh-CN" smtClean="0"/>
              <a:t>JavaSE</a:t>
            </a:r>
            <a:r>
              <a:rPr lang="zh-CN" altLang="en-US" smtClean="0"/>
              <a:t>、</a:t>
            </a:r>
            <a:r>
              <a:rPr lang="en-US" altLang="zh-CN" smtClean="0"/>
              <a:t>JavaEE</a:t>
            </a:r>
            <a:r>
              <a:rPr lang="zh-CN" altLang="en-US" smtClean="0"/>
              <a:t>及操作系统的关系：</a:t>
            </a:r>
            <a:endParaRPr lang="en-US" altLang="zh-CN" smtClean="0"/>
          </a:p>
          <a:p>
            <a:r>
              <a:rPr lang="zh-CN" altLang="en-US" smtClean="0"/>
              <a:t>任何</a:t>
            </a:r>
            <a:r>
              <a:rPr lang="en-US" altLang="zh-CN" smtClean="0"/>
              <a:t>Java</a:t>
            </a:r>
            <a:r>
              <a:rPr lang="zh-CN" altLang="en-US" smtClean="0"/>
              <a:t>学习者都要从</a:t>
            </a:r>
            <a:r>
              <a:rPr lang="en-US" altLang="zh-CN" smtClean="0"/>
              <a:t>JavaSE</a:t>
            </a:r>
            <a:r>
              <a:rPr lang="zh-CN" altLang="en-US" smtClean="0"/>
              <a:t>开始，</a:t>
            </a:r>
            <a:r>
              <a:rPr lang="en-US" altLang="zh-CN" smtClean="0"/>
              <a:t>JavaSE</a:t>
            </a:r>
            <a:r>
              <a:rPr lang="zh-CN" altLang="en-US" smtClean="0"/>
              <a:t>是</a:t>
            </a:r>
            <a:r>
              <a:rPr lang="en-US" altLang="zh-CN" smtClean="0"/>
              <a:t>Java</a:t>
            </a:r>
            <a:r>
              <a:rPr lang="zh-CN" altLang="en-US" smtClean="0"/>
              <a:t>语言的核心，而</a:t>
            </a:r>
            <a:r>
              <a:rPr lang="en-US" altLang="zh-CN" smtClean="0"/>
              <a:t>JavaEE</a:t>
            </a:r>
            <a:r>
              <a:rPr lang="zh-CN" altLang="en-US" smtClean="0"/>
              <a:t>是在</a:t>
            </a:r>
            <a:r>
              <a:rPr lang="en-US" altLang="zh-CN" smtClean="0"/>
              <a:t>JavaSE</a:t>
            </a:r>
            <a:r>
              <a:rPr lang="zh-CN" altLang="en-US" smtClean="0"/>
              <a:t>的基础上扩展的。</a:t>
            </a:r>
            <a:r>
              <a:rPr lang="en-US" altLang="zh-CN" smtClean="0"/>
              <a:t>JavaSE</a:t>
            </a:r>
            <a:r>
              <a:rPr lang="zh-CN" altLang="en-US" smtClean="0"/>
              <a:t>提供了</a:t>
            </a:r>
            <a:r>
              <a:rPr lang="en-US" altLang="zh-CN" smtClean="0"/>
              <a:t>Java</a:t>
            </a:r>
            <a:r>
              <a:rPr lang="zh-CN" altLang="en-US" smtClean="0"/>
              <a:t>的执行环境，使开发出的应用程序能够在操作系统上运行</a:t>
            </a:r>
          </a:p>
          <a:p>
            <a:endParaRPr lang="en-US" altLang="zh-CN" smtClean="0"/>
          </a:p>
          <a:p>
            <a:endParaRPr lang="en-US" altLang="zh-CN" smtClean="0"/>
          </a:p>
          <a:p>
            <a:endParaRPr lang="zh-CN" altLang="en-US" smtClean="0"/>
          </a:p>
        </p:txBody>
      </p:sp>
      <p:sp>
        <p:nvSpPr>
          <p:cNvPr id="4" name="灯片编号占位符 3"/>
          <p:cNvSpPr>
            <a:spLocks noGrp="1"/>
          </p:cNvSpPr>
          <p:nvPr>
            <p:ph type="sldNum" sz="quarter" idx="5"/>
          </p:nvPr>
        </p:nvSpPr>
        <p:spPr/>
        <p:txBody>
          <a:bodyPr/>
          <a:lstStyle/>
          <a:p>
            <a:pPr>
              <a:defRPr/>
            </a:pPr>
            <a:fld id="{C1CC3306-FD81-493B-99B4-EA06E8617F53}" type="slidenum">
              <a:rPr lang="zh-CN" altLang="en-US" smtClean="0"/>
              <a:pPr>
                <a:defRPr/>
              </a:pPr>
              <a:t>13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9FA3174-20BC-4601-93F1-116CDB790AAF}" type="slidenum">
              <a:rPr lang="zh-CN" altLang="en-US"/>
              <a:pPr>
                <a:defRPr/>
              </a:pPr>
              <a:t>15</a:t>
            </a:fld>
            <a:endParaRPr lang="en-US" altLang="zh-CN"/>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685800" y="4343400"/>
            <a:ext cx="5486400" cy="4114800"/>
          </a:xfrm>
          <a:noFill/>
          <a:ln/>
        </p:spPr>
        <p:txBody>
          <a:bodyPr/>
          <a:lstStyle/>
          <a:p>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a:ln/>
        </p:spPr>
      </p:sp>
      <p:sp>
        <p:nvSpPr>
          <p:cNvPr id="78851" name="备注占位符 2"/>
          <p:cNvSpPr>
            <a:spLocks noGrp="1"/>
          </p:cNvSpPr>
          <p:nvPr>
            <p:ph type="body" idx="1"/>
          </p:nvPr>
        </p:nvSpPr>
        <p:spPr>
          <a:noFill/>
          <a:ln/>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05251C2E-A084-43A8-B15B-9A1688D7FE30}" type="slidenum">
              <a:rPr lang="zh-CN" altLang="en-US" smtClean="0"/>
              <a:pPr>
                <a:defRPr/>
              </a:pPr>
              <a:t>16</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7FE8627-E78D-4033-B25B-4BD772090628}" type="slidenum">
              <a:rPr lang="zh-CN" altLang="en-US"/>
              <a:pPr>
                <a:defRPr/>
              </a:pPr>
              <a:t>17</a:t>
            </a:fld>
            <a:endParaRPr lang="en-US" altLang="zh-CN"/>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xfrm>
            <a:off x="685800" y="4343400"/>
            <a:ext cx="5486400" cy="4114800"/>
          </a:xfrm>
          <a:noFill/>
          <a:ln/>
        </p:spPr>
        <p:txBody>
          <a:bodyPr/>
          <a:lstStyle/>
          <a:p>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C3DF5FF-D16C-49B5-BEB6-44AA44343C45}" type="slidenum">
              <a:rPr lang="zh-CN" altLang="en-US"/>
              <a:pPr>
                <a:defRPr/>
              </a:pPr>
              <a:t>18</a:t>
            </a:fld>
            <a:endParaRPr lang="en-US" altLang="zh-CN"/>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xfrm>
            <a:off x="685800" y="4343400"/>
            <a:ext cx="5486400" cy="4114800"/>
          </a:xfrm>
          <a:noFill/>
          <a:ln/>
        </p:spPr>
        <p:txBody>
          <a:bodyPr/>
          <a:lstStyle/>
          <a:p>
            <a:pPr>
              <a:lnSpc>
                <a:spcPct val="115000"/>
              </a:lnSpc>
              <a:spcBef>
                <a:spcPct val="40000"/>
              </a:spcBef>
            </a:pPr>
            <a:endParaRPr lang="zh-CN" altLang="en-US" smtClean="0"/>
          </a:p>
          <a:p>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36E9266-A57A-4B3F-BB65-0570FE6B4F38}" type="slidenum">
              <a:rPr lang="zh-CN" altLang="en-US"/>
              <a:pPr>
                <a:defRPr/>
              </a:pPr>
              <a:t>21</a:t>
            </a:fld>
            <a:endParaRPr lang="en-US" altLang="zh-CN"/>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xfrm>
            <a:off x="685800" y="4343400"/>
            <a:ext cx="5486400" cy="4114800"/>
          </a:xfrm>
          <a:noFill/>
          <a:ln/>
        </p:spPr>
        <p:txBody>
          <a:bodyPr/>
          <a:lstStyle/>
          <a:p>
            <a:r>
              <a:rPr lang="zh-CN" altLang="en-US" smtClean="0"/>
              <a:t>教学指导：</a:t>
            </a:r>
            <a:endParaRPr lang="en-US"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a:ln/>
        </p:spPr>
      </p:sp>
      <p:sp>
        <p:nvSpPr>
          <p:cNvPr id="82947" name="备注占位符 2"/>
          <p:cNvSpPr>
            <a:spLocks noGrp="1"/>
          </p:cNvSpPr>
          <p:nvPr>
            <p:ph type="body" idx="1"/>
          </p:nvPr>
        </p:nvSpPr>
        <p:spPr>
          <a:noFill/>
          <a:ln/>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AD54E5F0-4183-49A8-A83D-5E42F7AEF38C}" type="slidenum">
              <a:rPr lang="zh-CN" altLang="en-US" smtClean="0"/>
              <a:pPr>
                <a:defRPr/>
              </a:pPr>
              <a:t>22</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a:ln/>
        </p:spPr>
      </p:sp>
      <p:sp>
        <p:nvSpPr>
          <p:cNvPr id="83971" name="备注占位符 2"/>
          <p:cNvSpPr>
            <a:spLocks noGrp="1"/>
          </p:cNvSpPr>
          <p:nvPr>
            <p:ph type="body" idx="1"/>
          </p:nvPr>
        </p:nvSpPr>
        <p:spPr>
          <a:noFill/>
          <a:ln/>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DFCD4C56-8D6C-4440-9E20-1BB4352179F6}" type="slidenum">
              <a:rPr lang="zh-CN" altLang="en-US" smtClean="0"/>
              <a:pPr>
                <a:defRPr/>
              </a:pPr>
              <a:t>23</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ln/>
        </p:spPr>
      </p:sp>
      <p:sp>
        <p:nvSpPr>
          <p:cNvPr id="66563" name="备注占位符 2"/>
          <p:cNvSpPr>
            <a:spLocks noGrp="1"/>
          </p:cNvSpPr>
          <p:nvPr>
            <p:ph type="body" idx="1"/>
          </p:nvPr>
        </p:nvSpPr>
        <p:spPr>
          <a:noFill/>
          <a:ln/>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CA411814-1B29-4909-86A5-E7A75F05A50D}" type="slidenum">
              <a:rPr lang="zh-CN" altLang="en-US" smtClean="0"/>
              <a:pPr>
                <a:defRPr/>
              </a:pPr>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a:ln/>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17C703AE-928D-4E90-B24A-B243D3510A74}" type="slidenum">
              <a:rPr lang="zh-CN" altLang="en-US" smtClean="0"/>
              <a:pPr>
                <a:defRPr/>
              </a:pPr>
              <a:t>24</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ln/>
        </p:spPr>
      </p:sp>
      <p:sp>
        <p:nvSpPr>
          <p:cNvPr id="86019" name="备注占位符 2"/>
          <p:cNvSpPr>
            <a:spLocks noGrp="1"/>
          </p:cNvSpPr>
          <p:nvPr>
            <p:ph type="body" idx="1"/>
          </p:nvPr>
        </p:nvSpPr>
        <p:spPr>
          <a:noFill/>
          <a:ln/>
        </p:spPr>
        <p:txBody>
          <a:bodyPr/>
          <a:lstStyle/>
          <a:p>
            <a:r>
              <a:rPr lang="zh-CN" altLang="en-US" dirty="0" smtClean="0"/>
              <a:t>教学指导：</a:t>
            </a:r>
            <a:endParaRPr lang="en-US" altLang="zh-CN" dirty="0" smtClean="0"/>
          </a:p>
          <a:p>
            <a:r>
              <a:rPr lang="zh-CN" altLang="en-US" dirty="0" smtClean="0"/>
              <a:t>教员演示如何在</a:t>
            </a:r>
            <a:r>
              <a:rPr lang="en-US" altLang="zh-CN" dirty="0" err="1" smtClean="0"/>
              <a:t>MyEclipse</a:t>
            </a:r>
            <a:r>
              <a:rPr lang="zh-CN" altLang="en-US" dirty="0" smtClean="0"/>
              <a:t>环境中做到代码规范</a:t>
            </a:r>
            <a:endParaRPr lang="en-US" altLang="zh-CN" dirty="0" smtClean="0"/>
          </a:p>
          <a:p>
            <a:r>
              <a:rPr lang="zh-CN" altLang="en-US" dirty="0" smtClean="0"/>
              <a:t>介绍使用快捷键格式化代码</a:t>
            </a:r>
            <a:r>
              <a:rPr lang="en-US" altLang="zh-CN" dirty="0" err="1" smtClean="0"/>
              <a:t>Ctrl+Shift+F</a:t>
            </a:r>
            <a:endParaRPr lang="zh-CN" altLang="en-US" dirty="0" smtClean="0"/>
          </a:p>
        </p:txBody>
      </p:sp>
      <p:sp>
        <p:nvSpPr>
          <p:cNvPr id="4" name="灯片编号占位符 3"/>
          <p:cNvSpPr>
            <a:spLocks noGrp="1"/>
          </p:cNvSpPr>
          <p:nvPr>
            <p:ph type="sldNum" sz="quarter" idx="5"/>
          </p:nvPr>
        </p:nvSpPr>
        <p:spPr/>
        <p:txBody>
          <a:bodyPr/>
          <a:lstStyle/>
          <a:p>
            <a:pPr>
              <a:defRPr/>
            </a:pPr>
            <a:fld id="{8D384D0D-0F20-41FA-826D-4AADCF47E9E8}" type="slidenum">
              <a:rPr lang="zh-CN" altLang="en-US" smtClean="0"/>
              <a:pPr>
                <a:defRPr/>
              </a:pPr>
              <a:t>25</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ln/>
        </p:spPr>
      </p:sp>
      <p:sp>
        <p:nvSpPr>
          <p:cNvPr id="87043" name="备注占位符 2"/>
          <p:cNvSpPr>
            <a:spLocks noGrp="1"/>
          </p:cNvSpPr>
          <p:nvPr>
            <p:ph type="body" idx="1"/>
          </p:nvPr>
        </p:nvSpPr>
        <p:spPr>
          <a:noFill/>
          <a:ln/>
        </p:spPr>
        <p:txBody>
          <a:bodyPr/>
          <a:lstStyle/>
          <a:p>
            <a:endParaRPr lang="en-US" altLang="zh-CN" smtClean="0"/>
          </a:p>
        </p:txBody>
      </p:sp>
      <p:sp>
        <p:nvSpPr>
          <p:cNvPr id="4" name="灯片编号占位符 3"/>
          <p:cNvSpPr>
            <a:spLocks noGrp="1"/>
          </p:cNvSpPr>
          <p:nvPr>
            <p:ph type="sldNum" sz="quarter" idx="5"/>
          </p:nvPr>
        </p:nvSpPr>
        <p:spPr/>
        <p:txBody>
          <a:bodyPr/>
          <a:lstStyle/>
          <a:p>
            <a:pPr>
              <a:defRPr/>
            </a:pPr>
            <a:fld id="{D43B0197-B910-4DC2-8D1A-DE4364888305}" type="slidenum">
              <a:rPr lang="zh-CN" altLang="en-US" smtClean="0"/>
              <a:pPr>
                <a:defRPr/>
              </a:pPr>
              <a:t>28</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a:ln/>
        </p:spPr>
      </p:sp>
      <p:sp>
        <p:nvSpPr>
          <p:cNvPr id="88067" name="备注占位符 2"/>
          <p:cNvSpPr>
            <a:spLocks noGrp="1"/>
          </p:cNvSpPr>
          <p:nvPr>
            <p:ph type="body" idx="1"/>
          </p:nvPr>
        </p:nvSpPr>
        <p:spPr>
          <a:noFill/>
          <a:ln/>
        </p:spPr>
        <p:txBody>
          <a:bodyPr/>
          <a:lstStyle/>
          <a:p>
            <a:r>
              <a:rPr lang="zh-CN" altLang="en-US" smtClean="0"/>
              <a:t>教学指导：教员演示</a:t>
            </a:r>
            <a:r>
              <a:rPr lang="en-US" altLang="zh-CN" smtClean="0"/>
              <a:t>MyEclipse</a:t>
            </a:r>
            <a:r>
              <a:rPr lang="zh-CN" altLang="en-US" smtClean="0"/>
              <a:t>包资源管理器目录结构以及如何打开包资源管理器</a:t>
            </a:r>
          </a:p>
          <a:p>
            <a:endParaRPr lang="zh-CN" altLang="en-US" smtClean="0"/>
          </a:p>
        </p:txBody>
      </p:sp>
      <p:sp>
        <p:nvSpPr>
          <p:cNvPr id="4" name="灯片编号占位符 3"/>
          <p:cNvSpPr>
            <a:spLocks noGrp="1"/>
          </p:cNvSpPr>
          <p:nvPr>
            <p:ph type="sldNum" sz="quarter" idx="5"/>
          </p:nvPr>
        </p:nvSpPr>
        <p:spPr/>
        <p:txBody>
          <a:bodyPr/>
          <a:lstStyle/>
          <a:p>
            <a:pPr>
              <a:defRPr/>
            </a:pPr>
            <a:fld id="{4B2E717C-51D9-458E-971F-D0F356C0BAFF}" type="slidenum">
              <a:rPr lang="zh-CN" altLang="en-US" smtClean="0"/>
              <a:pPr>
                <a:defRPr/>
              </a:pPr>
              <a:t>29</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a:ln/>
        </p:spPr>
      </p:sp>
      <p:sp>
        <p:nvSpPr>
          <p:cNvPr id="89091" name="备注占位符 2"/>
          <p:cNvSpPr>
            <a:spLocks noGrp="1"/>
          </p:cNvSpPr>
          <p:nvPr>
            <p:ph type="body" idx="1"/>
          </p:nvPr>
        </p:nvSpPr>
        <p:spPr>
          <a:noFill/>
          <a:ln/>
        </p:spPr>
        <p:txBody>
          <a:bodyPr/>
          <a:lstStyle/>
          <a:p>
            <a:r>
              <a:rPr lang="zh-CN" altLang="en-US" smtClean="0"/>
              <a:t>教学指导：教员演示</a:t>
            </a:r>
            <a:r>
              <a:rPr lang="en-US" altLang="zh-CN" smtClean="0"/>
              <a:t>MyEclipse</a:t>
            </a:r>
            <a:r>
              <a:rPr lang="zh-CN" altLang="en-US" smtClean="0"/>
              <a:t>导航器目录结构以及如何打开导航器</a:t>
            </a:r>
            <a:endParaRPr lang="en-US" altLang="zh-CN" smtClean="0"/>
          </a:p>
        </p:txBody>
      </p:sp>
      <p:sp>
        <p:nvSpPr>
          <p:cNvPr id="4" name="灯片编号占位符 3"/>
          <p:cNvSpPr>
            <a:spLocks noGrp="1"/>
          </p:cNvSpPr>
          <p:nvPr>
            <p:ph type="sldNum" sz="quarter" idx="5"/>
          </p:nvPr>
        </p:nvSpPr>
        <p:spPr/>
        <p:txBody>
          <a:bodyPr/>
          <a:lstStyle/>
          <a:p>
            <a:pPr>
              <a:defRPr/>
            </a:pPr>
            <a:fld id="{7945381C-D41C-4410-9BA6-83A342B6CC77}" type="slidenum">
              <a:rPr lang="zh-CN" altLang="en-US" smtClean="0"/>
              <a:pPr>
                <a:defRPr/>
              </a:pPr>
              <a:t>30</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50A92DC-781B-4435-87F2-3A80A88BD5BC}" type="slidenum">
              <a:rPr lang="zh-CN" altLang="en-US"/>
              <a:pPr>
                <a:defRPr/>
              </a:pPr>
              <a:t>31</a:t>
            </a:fld>
            <a:endParaRPr lang="en-US" altLang="zh-CN"/>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xfrm>
            <a:off x="685800" y="4343400"/>
            <a:ext cx="5486400" cy="4114800"/>
          </a:xfrm>
          <a:noFill/>
          <a:ln/>
        </p:spPr>
        <p:txBody>
          <a:bodyPr/>
          <a:lstStyle/>
          <a:p>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a:ln/>
        </p:spPr>
      </p:sp>
      <p:sp>
        <p:nvSpPr>
          <p:cNvPr id="91139" name="备注占位符 2"/>
          <p:cNvSpPr>
            <a:spLocks noGrp="1"/>
          </p:cNvSpPr>
          <p:nvPr>
            <p:ph type="body" idx="1"/>
          </p:nvPr>
        </p:nvSpPr>
        <p:spPr>
          <a:noFill/>
          <a:ln/>
        </p:spPr>
        <p:txBody>
          <a:bodyPr/>
          <a:lstStyle/>
          <a:p>
            <a:r>
              <a:rPr lang="zh-CN" altLang="en-US" smtClean="0"/>
              <a:t>教学指导：在</a:t>
            </a:r>
            <a:r>
              <a:rPr lang="en-US" altLang="zh-CN" smtClean="0"/>
              <a:t>MyEclipse</a:t>
            </a:r>
            <a:r>
              <a:rPr lang="zh-CN" altLang="en-US" smtClean="0"/>
              <a:t>环境中演示并讲解这几种常见错误</a:t>
            </a:r>
          </a:p>
          <a:p>
            <a:endParaRPr lang="zh-CN" altLang="en-US" smtClean="0"/>
          </a:p>
        </p:txBody>
      </p:sp>
      <p:sp>
        <p:nvSpPr>
          <p:cNvPr id="4" name="灯片编号占位符 3"/>
          <p:cNvSpPr>
            <a:spLocks noGrp="1"/>
          </p:cNvSpPr>
          <p:nvPr>
            <p:ph type="sldNum" sz="quarter" idx="5"/>
          </p:nvPr>
        </p:nvSpPr>
        <p:spPr/>
        <p:txBody>
          <a:bodyPr/>
          <a:lstStyle/>
          <a:p>
            <a:pPr>
              <a:defRPr/>
            </a:pPr>
            <a:fld id="{9CC10BB2-6605-4757-9688-C72F50148F18}" type="slidenum">
              <a:rPr lang="zh-CN" altLang="en-US" smtClean="0"/>
              <a:pPr>
                <a:defRPr/>
              </a:pPr>
              <a:t>35</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a:ln/>
        </p:spPr>
      </p:sp>
      <p:sp>
        <p:nvSpPr>
          <p:cNvPr id="92163" name="备注占位符 2"/>
          <p:cNvSpPr>
            <a:spLocks noGrp="1"/>
          </p:cNvSpPr>
          <p:nvPr>
            <p:ph type="body" idx="1"/>
          </p:nvPr>
        </p:nvSpPr>
        <p:spPr>
          <a:noFill/>
          <a:ln/>
        </p:spPr>
        <p:txBody>
          <a:bodyPr/>
          <a:lstStyle/>
          <a:p>
            <a:r>
              <a:rPr lang="zh-CN" altLang="en-US" dirty="0" smtClean="0"/>
              <a:t>教学指导</a:t>
            </a:r>
            <a:r>
              <a:rPr lang="zh-CN" altLang="en-US" dirty="0" smtClean="0"/>
              <a:t>：教师演示</a:t>
            </a:r>
            <a:r>
              <a:rPr lang="zh-CN" altLang="en-US" dirty="0" smtClean="0"/>
              <a:t>如何定位错误行号及如何在错误窗口中查看错误信息</a:t>
            </a:r>
          </a:p>
        </p:txBody>
      </p:sp>
      <p:sp>
        <p:nvSpPr>
          <p:cNvPr id="4" name="灯片编号占位符 3"/>
          <p:cNvSpPr>
            <a:spLocks noGrp="1"/>
          </p:cNvSpPr>
          <p:nvPr>
            <p:ph type="sldNum" sz="quarter" idx="5"/>
          </p:nvPr>
        </p:nvSpPr>
        <p:spPr/>
        <p:txBody>
          <a:bodyPr/>
          <a:lstStyle/>
          <a:p>
            <a:pPr>
              <a:defRPr/>
            </a:pPr>
            <a:fld id="{3F10A5C7-6D9C-45DE-BF65-E54E71F72475}" type="slidenum">
              <a:rPr lang="zh-CN" altLang="en-US" smtClean="0"/>
              <a:pPr>
                <a:defRPr/>
              </a:pPr>
              <a:t>36</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ln/>
        </p:spPr>
        <p:txBody>
          <a:bodyPr/>
          <a:lstStyle/>
          <a:p>
            <a:r>
              <a:rPr lang="zh-CN" altLang="en-US" dirty="0" smtClean="0"/>
              <a:t>教学指导：</a:t>
            </a:r>
            <a:endParaRPr lang="en-US" altLang="zh-CN" dirty="0" smtClean="0"/>
          </a:p>
          <a:p>
            <a:r>
              <a:rPr lang="zh-CN" altLang="en-US" dirty="0" smtClean="0"/>
              <a:t>本次练习分为两步：</a:t>
            </a:r>
            <a:endParaRPr lang="en-US" altLang="zh-CN" dirty="0" smtClean="0"/>
          </a:p>
          <a:p>
            <a:r>
              <a:rPr lang="zh-CN" altLang="en-US" dirty="0" smtClean="0"/>
              <a:t>第一步，首先</a:t>
            </a:r>
            <a:r>
              <a:rPr lang="zh-CN" altLang="en-US" dirty="0" smtClean="0"/>
              <a:t>让学生完成</a:t>
            </a:r>
            <a:r>
              <a:rPr lang="zh-CN" altLang="en-US" dirty="0" smtClean="0"/>
              <a:t>实现从控制台输出多行信息的功能</a:t>
            </a:r>
            <a:endParaRPr lang="en-US" altLang="zh-CN" dirty="0" smtClean="0"/>
          </a:p>
          <a:p>
            <a:r>
              <a:rPr lang="zh-CN" altLang="en-US" dirty="0" smtClean="0"/>
              <a:t>第二步，练习</a:t>
            </a:r>
            <a:r>
              <a:rPr lang="en-US" altLang="zh-CN" dirty="0" err="1" smtClean="0"/>
              <a:t>MyEclipse</a:t>
            </a:r>
            <a:r>
              <a:rPr lang="zh-CN" altLang="en-US" dirty="0" smtClean="0"/>
              <a:t>相关操作，</a:t>
            </a:r>
            <a:r>
              <a:rPr lang="zh-CN" altLang="en-US" dirty="0" smtClean="0"/>
              <a:t>由于学生还</a:t>
            </a:r>
            <a:r>
              <a:rPr lang="zh-CN" altLang="en-US" dirty="0" smtClean="0"/>
              <a:t>不熟悉</a:t>
            </a:r>
            <a:r>
              <a:rPr lang="en-US" altLang="zh-CN" dirty="0" err="1" smtClean="0"/>
              <a:t>MyEclipse</a:t>
            </a:r>
            <a:r>
              <a:rPr lang="zh-CN" altLang="en-US" dirty="0" smtClean="0"/>
              <a:t>环境，这些操作最好</a:t>
            </a:r>
            <a:r>
              <a:rPr lang="zh-CN" altLang="en-US" dirty="0" smtClean="0"/>
              <a:t>由教师先</a:t>
            </a:r>
            <a:r>
              <a:rPr lang="zh-CN" altLang="en-US" dirty="0" smtClean="0"/>
              <a:t>演示一遍，再</a:t>
            </a:r>
            <a:r>
              <a:rPr lang="zh-CN" altLang="en-US" dirty="0" smtClean="0"/>
              <a:t>由学生练习</a:t>
            </a:r>
            <a:endParaRPr lang="zh-CN" altLang="en-US" dirty="0" smtClean="0"/>
          </a:p>
        </p:txBody>
      </p:sp>
      <p:sp>
        <p:nvSpPr>
          <p:cNvPr id="4" name="灯片编号占位符 3"/>
          <p:cNvSpPr>
            <a:spLocks noGrp="1"/>
          </p:cNvSpPr>
          <p:nvPr>
            <p:ph type="sldNum" sz="quarter" idx="5"/>
          </p:nvPr>
        </p:nvSpPr>
        <p:spPr/>
        <p:txBody>
          <a:bodyPr/>
          <a:lstStyle/>
          <a:p>
            <a:pPr>
              <a:defRPr/>
            </a:pPr>
            <a:fld id="{B1B732A0-2F35-4828-AFC4-775FC7256E16}" type="slidenum">
              <a:rPr lang="zh-CN" altLang="en-US" smtClean="0"/>
              <a:pPr>
                <a:defRPr/>
              </a:pPr>
              <a:t>38</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a:ln/>
        </p:spPr>
      </p:sp>
      <p:sp>
        <p:nvSpPr>
          <p:cNvPr id="94211" name="备注占位符 2"/>
          <p:cNvSpPr>
            <a:spLocks noGrp="1"/>
          </p:cNvSpPr>
          <p:nvPr>
            <p:ph type="body" idx="1"/>
          </p:nvPr>
        </p:nvSpPr>
        <p:spPr>
          <a:noFill/>
          <a:ln/>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4D2374C3-4642-46CC-AF2F-5C56837107FC}" type="slidenum">
              <a:rPr lang="zh-CN" altLang="en-US" smtClean="0"/>
              <a:pPr>
                <a:defRPr/>
              </a:pPr>
              <a:t>39</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a:ln/>
        </p:spPr>
      </p:sp>
      <p:sp>
        <p:nvSpPr>
          <p:cNvPr id="67587" name="备注占位符 2"/>
          <p:cNvSpPr>
            <a:spLocks noGrp="1"/>
          </p:cNvSpPr>
          <p:nvPr>
            <p:ph type="body" idx="1"/>
          </p:nvPr>
        </p:nvSpPr>
        <p:spPr>
          <a:noFill/>
          <a:ln/>
        </p:spPr>
        <p:txBody>
          <a:bodyPr/>
          <a:lstStyle/>
          <a:p>
            <a:r>
              <a:rPr lang="zh-CN" altLang="en-US" dirty="0" smtClean="0"/>
              <a:t>教学指导：</a:t>
            </a:r>
            <a:endParaRPr lang="en-US" altLang="zh-CN" dirty="0" smtClean="0"/>
          </a:p>
          <a:p>
            <a:r>
              <a:rPr lang="zh-CN" altLang="en-US" dirty="0" smtClean="0"/>
              <a:t>教师讲解本书内容的重难点章节分配，并让学生做记录</a:t>
            </a:r>
            <a:endParaRPr lang="en-US" altLang="zh-CN" dirty="0" smtClean="0"/>
          </a:p>
          <a:p>
            <a:endParaRPr lang="zh-CN" altLang="en-US" dirty="0" smtClean="0"/>
          </a:p>
        </p:txBody>
      </p:sp>
      <p:sp>
        <p:nvSpPr>
          <p:cNvPr id="4" name="灯片编号占位符 3"/>
          <p:cNvSpPr>
            <a:spLocks noGrp="1"/>
          </p:cNvSpPr>
          <p:nvPr>
            <p:ph type="sldNum" sz="quarter" idx="5"/>
          </p:nvPr>
        </p:nvSpPr>
        <p:spPr/>
        <p:txBody>
          <a:bodyPr/>
          <a:lstStyle/>
          <a:p>
            <a:pPr>
              <a:defRPr/>
            </a:pPr>
            <a:fld id="{06A2A75B-4DA8-4CCF-AA3F-400723238A7F}" type="slidenum">
              <a:rPr lang="zh-CN" altLang="en-US" smtClean="0"/>
              <a:pPr>
                <a:defRPr/>
              </a:pPr>
              <a:t>3</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a:ln/>
        </p:spPr>
      </p:sp>
      <p:sp>
        <p:nvSpPr>
          <p:cNvPr id="95235" name="备注占位符 2"/>
          <p:cNvSpPr>
            <a:spLocks noGrp="1"/>
          </p:cNvSpPr>
          <p:nvPr>
            <p:ph type="body" idx="1"/>
          </p:nvPr>
        </p:nvSpPr>
        <p:spPr>
          <a:noFill/>
          <a:ln/>
        </p:spPr>
        <p:txBody>
          <a:bodyPr/>
          <a:lstStyle/>
          <a:p>
            <a:r>
              <a:rPr lang="zh-CN" altLang="en-US" smtClean="0"/>
              <a:t>教学指导：</a:t>
            </a:r>
            <a:endParaRPr lang="en-US" altLang="zh-CN" smtClean="0"/>
          </a:p>
          <a:p>
            <a:r>
              <a:rPr lang="en-US" altLang="zh-CN" smtClean="0"/>
              <a:t>xxxxxxx</a:t>
            </a:r>
            <a:endParaRPr lang="zh-CN" altLang="en-US" smtClean="0"/>
          </a:p>
          <a:p>
            <a:endParaRPr lang="zh-CN" altLang="en-US" smtClean="0"/>
          </a:p>
        </p:txBody>
      </p:sp>
      <p:sp>
        <p:nvSpPr>
          <p:cNvPr id="4" name="灯片编号占位符 3"/>
          <p:cNvSpPr>
            <a:spLocks noGrp="1"/>
          </p:cNvSpPr>
          <p:nvPr>
            <p:ph type="sldNum" sz="quarter" idx="5"/>
          </p:nvPr>
        </p:nvSpPr>
        <p:spPr/>
        <p:txBody>
          <a:bodyPr/>
          <a:lstStyle/>
          <a:p>
            <a:pPr>
              <a:defRPr/>
            </a:pPr>
            <a:fld id="{D47C0C59-2BD0-47DF-B069-F73B6700F8D5}" type="slidenum">
              <a:rPr lang="zh-CN" altLang="en-US" smtClean="0"/>
              <a:pPr>
                <a:defRPr/>
              </a:pPr>
              <a:t>41</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a:ln/>
        </p:spPr>
      </p:sp>
      <p:sp>
        <p:nvSpPr>
          <p:cNvPr id="97283" name="备注占位符 2"/>
          <p:cNvSpPr>
            <a:spLocks noGrp="1"/>
          </p:cNvSpPr>
          <p:nvPr>
            <p:ph type="body" idx="1"/>
          </p:nvPr>
        </p:nvSpPr>
        <p:spPr>
          <a:noFill/>
          <a:ln/>
        </p:spPr>
        <p:txBody>
          <a:bodyPr/>
          <a:lstStyle/>
          <a:p>
            <a:r>
              <a:rPr lang="zh-CN" altLang="en-US" dirty="0" smtClean="0"/>
              <a:t>教学指导；</a:t>
            </a:r>
            <a:endParaRPr lang="en-US" altLang="zh-CN" dirty="0" smtClean="0"/>
          </a:p>
          <a:p>
            <a:r>
              <a:rPr lang="zh-CN" altLang="en-US" dirty="0" smtClean="0"/>
              <a:t>总结部分</a:t>
            </a:r>
            <a:r>
              <a:rPr lang="zh-CN" altLang="zh-CN" dirty="0" smtClean="0"/>
              <a:t>主要达到以下几个目的：</a:t>
            </a:r>
            <a:endParaRPr lang="en-US" altLang="zh-CN" dirty="0" smtClean="0"/>
          </a:p>
          <a:p>
            <a:r>
              <a:rPr lang="en-US" altLang="zh-CN" dirty="0" smtClean="0"/>
              <a:t>1</a:t>
            </a:r>
            <a:r>
              <a:rPr lang="zh-CN" altLang="en-US" dirty="0" smtClean="0"/>
              <a:t>、</a:t>
            </a:r>
            <a:r>
              <a:rPr lang="zh-CN" altLang="zh-CN" b="1" dirty="0" smtClean="0"/>
              <a:t>回顾内容</a:t>
            </a:r>
            <a:r>
              <a:rPr lang="zh-CN" altLang="en-US" b="1" dirty="0" smtClean="0"/>
              <a:t>。</a:t>
            </a:r>
            <a:r>
              <a:rPr lang="zh-CN" altLang="en-US" dirty="0" smtClean="0">
                <a:solidFill>
                  <a:srgbClr val="C00000"/>
                </a:solidFill>
              </a:rPr>
              <a:t>注意</a:t>
            </a:r>
            <a:r>
              <a:rPr lang="zh-CN" altLang="zh-CN" dirty="0" smtClean="0">
                <a:solidFill>
                  <a:srgbClr val="C00000"/>
                </a:solidFill>
              </a:rPr>
              <a:t>与</a:t>
            </a:r>
            <a:r>
              <a:rPr lang="zh-CN" altLang="en-US" dirty="0" smtClean="0">
                <a:solidFill>
                  <a:srgbClr val="C00000"/>
                </a:solidFill>
              </a:rPr>
              <a:t>本章任务和目标</a:t>
            </a:r>
            <a:r>
              <a:rPr lang="zh-CN" altLang="zh-CN" dirty="0" smtClean="0">
                <a:solidFill>
                  <a:srgbClr val="C00000"/>
                </a:solidFill>
              </a:rPr>
              <a:t>不一样。</a:t>
            </a:r>
            <a:r>
              <a:rPr lang="zh-CN" altLang="en-US" dirty="0" smtClean="0">
                <a:solidFill>
                  <a:srgbClr val="C00000"/>
                </a:solidFill>
              </a:rPr>
              <a:t>本章任务和目标是</a:t>
            </a:r>
            <a:r>
              <a:rPr lang="zh-CN" altLang="zh-CN" dirty="0" smtClean="0"/>
              <a:t>是强调</a:t>
            </a:r>
            <a:r>
              <a:rPr lang="zh-CN" altLang="en-US" dirty="0" smtClean="0"/>
              <a:t>内容概貌，学到技术，告知要学习什么；总结时，</a:t>
            </a:r>
            <a:r>
              <a:rPr lang="zh-CN" altLang="zh-CN" dirty="0" smtClean="0"/>
              <a:t>要格外强调观点，把每一</a:t>
            </a:r>
            <a:r>
              <a:rPr lang="zh-CN" altLang="en-US" dirty="0" smtClean="0"/>
              <a:t>个知识点</a:t>
            </a:r>
            <a:r>
              <a:rPr lang="zh-CN" altLang="zh-CN" dirty="0" smtClean="0"/>
              <a:t>的观点</a:t>
            </a:r>
            <a:r>
              <a:rPr lang="zh-CN" altLang="en-US" dirty="0" smtClean="0"/>
              <a:t>结论</a:t>
            </a:r>
            <a:r>
              <a:rPr lang="zh-CN" altLang="zh-CN" dirty="0" smtClean="0"/>
              <a:t>都尽量突出出来。</a:t>
            </a:r>
            <a:endParaRPr lang="en-US" altLang="zh-CN" dirty="0" smtClean="0">
              <a:solidFill>
                <a:srgbClr val="C00000"/>
              </a:solidFill>
            </a:endParaRPr>
          </a:p>
          <a:p>
            <a:r>
              <a:rPr lang="en-US" altLang="zh-CN" b="1" dirty="0" smtClean="0"/>
              <a:t>2</a:t>
            </a:r>
            <a:r>
              <a:rPr lang="zh-CN" altLang="en-US" b="1" dirty="0" smtClean="0"/>
              <a:t>、</a:t>
            </a:r>
            <a:r>
              <a:rPr lang="zh-CN" altLang="zh-CN" b="1" dirty="0" smtClean="0"/>
              <a:t>整理逻辑</a:t>
            </a:r>
            <a:r>
              <a:rPr lang="zh-CN" altLang="en-US" b="1" dirty="0" smtClean="0"/>
              <a:t>。</a:t>
            </a:r>
            <a:r>
              <a:rPr lang="zh-CN" altLang="zh-CN" dirty="0" smtClean="0"/>
              <a:t>还应该把观点之间的逻辑联系梳理出来</a:t>
            </a:r>
            <a:r>
              <a:rPr lang="zh-CN" altLang="en-US" dirty="0" smtClean="0"/>
              <a:t>。</a:t>
            </a:r>
            <a:r>
              <a:rPr lang="zh-CN" altLang="zh-CN" dirty="0" smtClean="0"/>
              <a:t>从而使</a:t>
            </a:r>
            <a:r>
              <a:rPr lang="zh-CN" altLang="en-US" dirty="0" smtClean="0"/>
              <a:t>知识</a:t>
            </a:r>
            <a:r>
              <a:rPr lang="zh-CN" altLang="zh-CN" dirty="0" smtClean="0"/>
              <a:t>系统化、逻辑化。要帮助</a:t>
            </a:r>
            <a:r>
              <a:rPr lang="zh-CN" altLang="en-US" dirty="0" smtClean="0"/>
              <a:t>学员</a:t>
            </a:r>
            <a:r>
              <a:rPr lang="zh-CN" altLang="zh-CN" dirty="0" smtClean="0"/>
              <a:t>整清逻辑是总结的一大任务</a:t>
            </a:r>
            <a:r>
              <a:rPr lang="zh-CN" altLang="en-US" dirty="0" smtClean="0"/>
              <a:t>。</a:t>
            </a:r>
            <a:endParaRPr lang="en-US" altLang="zh-CN" dirty="0" smtClean="0"/>
          </a:p>
        </p:txBody>
      </p:sp>
      <p:sp>
        <p:nvSpPr>
          <p:cNvPr id="4" name="灯片编号占位符 3"/>
          <p:cNvSpPr>
            <a:spLocks noGrp="1"/>
          </p:cNvSpPr>
          <p:nvPr>
            <p:ph type="sldNum" sz="quarter" idx="5"/>
          </p:nvPr>
        </p:nvSpPr>
        <p:spPr/>
        <p:txBody>
          <a:bodyPr/>
          <a:lstStyle/>
          <a:p>
            <a:pPr>
              <a:defRPr/>
            </a:pPr>
            <a:fld id="{856D997F-89BF-41DE-8393-715D2E0181EA}" type="slidenum">
              <a:rPr lang="zh-CN" altLang="en-US" smtClean="0"/>
              <a:pPr>
                <a:defRPr/>
              </a:pPr>
              <a:t>42</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E299D3A-9D3C-421B-90B5-7838A3130DC5}" type="slidenum">
              <a:rPr lang="zh-CN" altLang="en-US" smtClean="0"/>
              <a:pPr/>
              <a:t>44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ln/>
        </p:spPr>
      </p:sp>
      <p:sp>
        <p:nvSpPr>
          <p:cNvPr id="68611" name="备注占位符 2"/>
          <p:cNvSpPr>
            <a:spLocks noGrp="1"/>
          </p:cNvSpPr>
          <p:nvPr>
            <p:ph type="body" idx="1"/>
          </p:nvPr>
        </p:nvSpPr>
        <p:spPr>
          <a:noFill/>
          <a:ln/>
        </p:spPr>
        <p:txBody>
          <a:bodyPr/>
          <a:lstStyle/>
          <a:p>
            <a:r>
              <a:rPr lang="zh-CN" altLang="en-US" smtClean="0"/>
              <a:t>教学指导：</a:t>
            </a:r>
            <a:endParaRPr lang="en-US" altLang="zh-CN" smtClean="0"/>
          </a:p>
          <a:p>
            <a:r>
              <a:rPr lang="en-US" altLang="zh-CN" smtClean="0"/>
              <a:t>xxxxxxx</a:t>
            </a:r>
            <a:endParaRPr lang="zh-CN" altLang="en-US" smtClean="0"/>
          </a:p>
          <a:p>
            <a:endParaRPr lang="zh-CN" altLang="en-US" smtClean="0"/>
          </a:p>
        </p:txBody>
      </p:sp>
      <p:sp>
        <p:nvSpPr>
          <p:cNvPr id="4" name="灯片编号占位符 3"/>
          <p:cNvSpPr>
            <a:spLocks noGrp="1"/>
          </p:cNvSpPr>
          <p:nvPr>
            <p:ph type="sldNum" sz="quarter" idx="5"/>
          </p:nvPr>
        </p:nvSpPr>
        <p:spPr/>
        <p:txBody>
          <a:bodyPr/>
          <a:lstStyle/>
          <a:p>
            <a:pPr>
              <a:defRPr/>
            </a:pPr>
            <a:fld id="{0A3C868A-7EAB-4E09-AC69-C069E87EB979}" type="slidenum">
              <a:rPr lang="zh-CN" altLang="en-US" smtClean="0"/>
              <a:pPr>
                <a:defRPr/>
              </a:pPr>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ln/>
        </p:spPr>
      </p:sp>
      <p:sp>
        <p:nvSpPr>
          <p:cNvPr id="70659" name="备注占位符 2"/>
          <p:cNvSpPr>
            <a:spLocks noGrp="1"/>
          </p:cNvSpPr>
          <p:nvPr>
            <p:ph type="body" idx="1"/>
          </p:nvPr>
        </p:nvSpPr>
        <p:spPr>
          <a:noFill/>
          <a:ln/>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224A07D8-9C4E-4FB7-9BB7-C434B7F57C6F}" type="slidenum">
              <a:rPr lang="zh-CN" altLang="en-US" smtClean="0"/>
              <a:pPr>
                <a:defRPr/>
              </a:pPr>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a:ln/>
        </p:spPr>
      </p:sp>
      <p:sp>
        <p:nvSpPr>
          <p:cNvPr id="71683" name="备注占位符 2"/>
          <p:cNvSpPr>
            <a:spLocks noGrp="1"/>
          </p:cNvSpPr>
          <p:nvPr>
            <p:ph type="body" idx="1"/>
          </p:nvPr>
        </p:nvSpPr>
        <p:spPr>
          <a:noFill/>
          <a:ln/>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E6E48AF7-2972-41C6-95DF-B69C90023D7B}" type="slidenum">
              <a:rPr lang="zh-CN" altLang="en-US" smtClean="0"/>
              <a:pPr>
                <a:defRPr/>
              </a:pPr>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ln/>
        </p:spPr>
        <p:txBody>
          <a:bodyPr/>
          <a:lstStyle/>
          <a:p>
            <a:r>
              <a:rPr lang="zh-CN" altLang="en-US" smtClean="0"/>
              <a:t>教学指导：结合生活案例解释程序的概念</a:t>
            </a:r>
          </a:p>
        </p:txBody>
      </p:sp>
      <p:sp>
        <p:nvSpPr>
          <p:cNvPr id="4" name="灯片编号占位符 3"/>
          <p:cNvSpPr>
            <a:spLocks noGrp="1"/>
          </p:cNvSpPr>
          <p:nvPr>
            <p:ph type="sldNum" sz="quarter" idx="5"/>
          </p:nvPr>
        </p:nvSpPr>
        <p:spPr/>
        <p:txBody>
          <a:bodyPr/>
          <a:lstStyle/>
          <a:p>
            <a:pPr>
              <a:defRPr/>
            </a:pPr>
            <a:fld id="{7081219E-16CD-408D-84ED-EA3F206EF83F}" type="slidenum">
              <a:rPr lang="zh-CN" altLang="en-US" smtClean="0"/>
              <a:pPr>
                <a:defRPr/>
              </a:pPr>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a:ln/>
        </p:spPr>
      </p:sp>
      <p:sp>
        <p:nvSpPr>
          <p:cNvPr id="73731" name="备注占位符 2"/>
          <p:cNvSpPr>
            <a:spLocks noGrp="1"/>
          </p:cNvSpPr>
          <p:nvPr>
            <p:ph type="body" idx="1"/>
          </p:nvPr>
        </p:nvSpPr>
        <p:spPr>
          <a:noFill/>
          <a:ln/>
        </p:spPr>
        <p:txBody>
          <a:bodyPr/>
          <a:lstStyle/>
          <a:p>
            <a:r>
              <a:rPr lang="zh-CN" altLang="en-US" smtClean="0"/>
              <a:t>教学指导：结合生活案例解释程序的概念</a:t>
            </a:r>
          </a:p>
          <a:p>
            <a:endParaRPr lang="zh-CN" altLang="en-US" smtClean="0"/>
          </a:p>
        </p:txBody>
      </p:sp>
      <p:sp>
        <p:nvSpPr>
          <p:cNvPr id="4" name="灯片编号占位符 3"/>
          <p:cNvSpPr>
            <a:spLocks noGrp="1"/>
          </p:cNvSpPr>
          <p:nvPr>
            <p:ph type="sldNum" sz="quarter" idx="5"/>
          </p:nvPr>
        </p:nvSpPr>
        <p:spPr/>
        <p:txBody>
          <a:bodyPr/>
          <a:lstStyle/>
          <a:p>
            <a:pPr>
              <a:defRPr/>
            </a:pPr>
            <a:fld id="{D612A052-9ABE-4EFF-9B71-D3F21AB91B41}" type="slidenum">
              <a:rPr lang="zh-CN" altLang="en-US" smtClean="0"/>
              <a:pPr>
                <a:defRPr/>
              </a:pPr>
              <a:t>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noFill/>
          <a:ln/>
        </p:spPr>
        <p:txBody>
          <a:bodyPr/>
          <a:lstStyle/>
          <a:p>
            <a:r>
              <a:rPr lang="zh-CN" altLang="en-US" smtClean="0"/>
              <a:t>教学指导：通过现实世界与计算机世界的指令作对比，理解计算机程序的概念</a:t>
            </a:r>
            <a:endParaRPr lang="en-US" altLang="zh-CN" smtClean="0"/>
          </a:p>
        </p:txBody>
      </p:sp>
      <p:sp>
        <p:nvSpPr>
          <p:cNvPr id="4" name="灯片编号占位符 3"/>
          <p:cNvSpPr>
            <a:spLocks noGrp="1"/>
          </p:cNvSpPr>
          <p:nvPr>
            <p:ph type="sldNum" sz="quarter" idx="5"/>
          </p:nvPr>
        </p:nvSpPr>
        <p:spPr/>
        <p:txBody>
          <a:bodyPr/>
          <a:lstStyle/>
          <a:p>
            <a:pPr>
              <a:defRPr/>
            </a:pPr>
            <a:fld id="{7FB5889A-6B7E-4D7D-8263-8DB9FC3DA54D}" type="slidenum">
              <a:rPr lang="zh-CN" altLang="en-US" smtClean="0"/>
              <a:pPr>
                <a:defRPr/>
              </a:pPr>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r">
              <a:defRPr sz="48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r">
              <a:buNone/>
              <a:defRPr sz="20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909B5C27-FFD5-4A36-9F78-B2FF135E57CD}" type="datetime1">
              <a:rPr lang="zh-CN" altLang="en-US" smtClean="0"/>
              <a:pPr/>
              <a:t>2017/12/5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6C15AB-C4F3-436F-909E-E9D6F9295829}"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7300" y="95704"/>
            <a:ext cx="7886700" cy="794203"/>
          </a:xfrm>
        </p:spPr>
        <p:txBody>
          <a:bodyPr>
            <a:normAutofit/>
          </a:bodyPr>
          <a:lstStyle>
            <a:lvl1pPr>
              <a:defRPr sz="3000" b="1">
                <a:solidFill>
                  <a:schemeClr val="tx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628650" y="1265464"/>
            <a:ext cx="7886700" cy="4815342"/>
          </a:xfrm>
        </p:spPr>
        <p:txBody>
          <a:bodyPr/>
          <a:lstStyle>
            <a:lvl1pPr marL="457200" indent="-457200">
              <a:buClr>
                <a:schemeClr val="accent4"/>
              </a:buClr>
              <a:buFont typeface="Wingdings" panose="05000000000000000000" pitchFamily="2" charset="2"/>
              <a:buChar char="n"/>
              <a:defRPr b="1">
                <a:solidFill>
                  <a:srgbClr val="006699"/>
                </a:solidFill>
                <a:latin typeface="微软雅黑" panose="020B0503020204020204" pitchFamily="34" charset="-122"/>
                <a:ea typeface="微软雅黑" panose="020B0503020204020204" pitchFamily="34" charset="-122"/>
              </a:defRPr>
            </a:lvl1pPr>
            <a:lvl2pPr marL="685800" indent="-228600">
              <a:buClr>
                <a:srgbClr val="FFCC00"/>
              </a:buClr>
              <a:buFont typeface="Wingdings" panose="05000000000000000000" pitchFamily="2" charset="2"/>
              <a:buChar char="Ø"/>
              <a:defRPr sz="2400" b="1">
                <a:solidFill>
                  <a:schemeClr val="accent1"/>
                </a:solidFill>
                <a:latin typeface="微软雅黑" panose="020B0503020204020204" pitchFamily="34" charset="-122"/>
                <a:ea typeface="微软雅黑" panose="020B0503020204020204" pitchFamily="34" charset="-122"/>
              </a:defRPr>
            </a:lvl2pPr>
            <a:lvl3pPr marL="1143000" indent="-228600">
              <a:buClr>
                <a:srgbClr val="FFCC00"/>
              </a:buClr>
              <a:buFont typeface="Wingdings" panose="05000000000000000000" pitchFamily="2" charset="2"/>
              <a:buChar char="ü"/>
              <a:defRPr b="1">
                <a:solidFill>
                  <a:schemeClr val="accent1"/>
                </a:solidFill>
                <a:latin typeface="微软雅黑" panose="020B0503020204020204" pitchFamily="34" charset="-122"/>
                <a:ea typeface="微软雅黑" panose="020B0503020204020204" pitchFamily="34" charset="-122"/>
              </a:defRPr>
            </a:lvl3pPr>
            <a:lvl4pPr>
              <a:buClr>
                <a:srgbClr val="FFCC00"/>
              </a:buClr>
              <a:defRPr b="1">
                <a:solidFill>
                  <a:schemeClr val="accent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Date Placeholder 3"/>
          <p:cNvSpPr>
            <a:spLocks noGrp="1"/>
          </p:cNvSpPr>
          <p:nvPr>
            <p:ph type="dt" sz="half" idx="10"/>
          </p:nvPr>
        </p:nvSpPr>
        <p:spPr/>
        <p:txBody>
          <a:bodyPr/>
          <a:lstStyle/>
          <a:p>
            <a:fld id="{E5D04843-A90B-48FB-814D-7D56470AFC52}" type="datetime1">
              <a:rPr lang="zh-CN" altLang="en-US" smtClean="0"/>
              <a:pPr/>
              <a:t>2017/12/5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6C15AB-C4F3-436F-909E-E9D6F9295829}" type="slidenum">
              <a:rPr lang="zh-CN" altLang="en-US" smtClean="0"/>
              <a:pPr/>
              <a:t>‹#›</a:t>
            </a:fld>
            <a:r>
              <a:rPr lang="en-US" altLang="zh-CN" dirty="0" smtClean="0"/>
              <a:t>/3</a:t>
            </a:r>
            <a:r>
              <a:rPr lang="en-US" dirty="0" smtClean="0"/>
              <a:t>3</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67BDE3-DB62-4673-BDD1-7E7097345D75}" type="datetime1">
              <a:rPr lang="zh-CN" altLang="en-US" smtClean="0"/>
              <a:pPr/>
              <a:t>2017/12/5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6C15AB-C4F3-436F-909E-E9D6F9295829}" type="slidenum">
              <a:rPr lang="zh-CN" altLang="en-US" smtClean="0"/>
              <a:pPr/>
              <a:t>‹#›</a:t>
            </a:fld>
            <a:r>
              <a:rPr lang="en-US" altLang="zh-CN" dirty="0" smtClean="0"/>
              <a:t>/</a:t>
            </a:r>
            <a:r>
              <a:rPr lang="en-US" dirty="0" smtClean="0"/>
              <a:t>42</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Data" Target="../diagrams/data2.xml"/><Relationship Id="rId7"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QuickStyle" Target="../diagrams/quickStyle5.xml"/><Relationship Id="rId18" Type="http://schemas.openxmlformats.org/officeDocument/2006/relationships/diagramColors" Target="../diagrams/colors6.xml"/><Relationship Id="rId3" Type="http://schemas.openxmlformats.org/officeDocument/2006/relationships/diagramData" Target="../diagrams/data3.xml"/><Relationship Id="rId7" Type="http://schemas.openxmlformats.org/officeDocument/2006/relationships/diagramData" Target="../diagrams/data4.xml"/><Relationship Id="rId12" Type="http://schemas.openxmlformats.org/officeDocument/2006/relationships/diagramLayout" Target="../diagrams/layout5.xml"/><Relationship Id="rId17" Type="http://schemas.openxmlformats.org/officeDocument/2006/relationships/diagramQuickStyle" Target="../diagrams/quickStyle6.xml"/><Relationship Id="rId2" Type="http://schemas.openxmlformats.org/officeDocument/2006/relationships/notesSlide" Target="../notesSlides/notesSlide21.xml"/><Relationship Id="rId16" Type="http://schemas.openxmlformats.org/officeDocument/2006/relationships/diagramLayout" Target="../diagrams/layout6.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Data" Target="../diagrams/data5.xml"/><Relationship Id="rId5" Type="http://schemas.openxmlformats.org/officeDocument/2006/relationships/diagramQuickStyle" Target="../diagrams/quickStyle3.xml"/><Relationship Id="rId15" Type="http://schemas.openxmlformats.org/officeDocument/2006/relationships/diagramData" Target="../diagrams/data6.xml"/><Relationship Id="rId10" Type="http://schemas.openxmlformats.org/officeDocument/2006/relationships/diagramColors" Target="../diagrams/colors4.xml"/><Relationship Id="rId19" Type="http://schemas.openxmlformats.org/officeDocument/2006/relationships/image" Target="../media/image4.png"/><Relationship Id="rId4" Type="http://schemas.openxmlformats.org/officeDocument/2006/relationships/diagramLayout" Target="../diagrams/layout3.xml"/><Relationship Id="rId9" Type="http://schemas.openxmlformats.org/officeDocument/2006/relationships/diagramQuickStyle" Target="../diagrams/quickStyle4.xml"/><Relationship Id="rId14" Type="http://schemas.openxmlformats.org/officeDocument/2006/relationships/diagramColors" Target="../diagrams/colors5.xml"/></Relationships>
</file>

<file path=ppt/slides/_rels/slide26.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8.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 Id="rId9"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224280" y="1234123"/>
            <a:ext cx="7772400" cy="2387600"/>
          </a:xfrm>
        </p:spPr>
        <p:txBody>
          <a:bodyPr/>
          <a:lstStyle/>
          <a:p>
            <a:r>
              <a:rPr lang="zh-CN" altLang="en-US" dirty="0"/>
              <a:t/>
            </a:r>
            <a:br>
              <a:rPr lang="zh-CN" altLang="en-US" dirty="0"/>
            </a:br>
            <a:r>
              <a:rPr lang="zh-CN" altLang="en-US" dirty="0" smtClean="0"/>
              <a:t>初始</a:t>
            </a:r>
            <a:r>
              <a:rPr lang="en-US" altLang="zh-CN" dirty="0" smtClean="0"/>
              <a:t>JAVA</a:t>
            </a:r>
            <a:endParaRPr lang="zh-CN" altLang="en-US" sz="4400" dirty="0"/>
          </a:p>
        </p:txBody>
      </p:sp>
      <p:sp>
        <p:nvSpPr>
          <p:cNvPr id="3" name="副标题 2"/>
          <p:cNvSpPr>
            <a:spLocks noGrp="1"/>
          </p:cNvSpPr>
          <p:nvPr>
            <p:ph type="subTitle" idx="1"/>
          </p:nvPr>
        </p:nvSpPr>
        <p:spPr>
          <a:xfrm>
            <a:off x="2138680" y="3911506"/>
            <a:ext cx="6858000" cy="1655762"/>
          </a:xfrm>
        </p:spPr>
        <p:txBody>
          <a:bodyPr>
            <a:normAutofit/>
          </a:bodyPr>
          <a:lstStyle/>
          <a:p>
            <a:r>
              <a:rPr lang="zh-CN" altLang="en-US" sz="1600" dirty="0" smtClean="0"/>
              <a:t>第一学年（第二学期）</a:t>
            </a:r>
            <a:endParaRPr lang="zh-CN" altLang="en-US" sz="1600" dirty="0"/>
          </a:p>
        </p:txBody>
      </p:sp>
      <p:grpSp>
        <p:nvGrpSpPr>
          <p:cNvPr id="7" name="组合 6"/>
          <p:cNvGrpSpPr/>
          <p:nvPr/>
        </p:nvGrpSpPr>
        <p:grpSpPr>
          <a:xfrm>
            <a:off x="7222979" y="2121538"/>
            <a:ext cx="1689299" cy="578592"/>
            <a:chOff x="3062872" y="1692009"/>
            <a:chExt cx="1689299" cy="494541"/>
          </a:xfrm>
        </p:grpSpPr>
        <p:sp>
          <p:nvSpPr>
            <p:cNvPr id="4" name="流程图: 终止 3"/>
            <p:cNvSpPr/>
            <p:nvPr/>
          </p:nvSpPr>
          <p:spPr>
            <a:xfrm>
              <a:off x="3076009" y="1702194"/>
              <a:ext cx="1663154" cy="484356"/>
            </a:xfrm>
            <a:prstGeom prst="flowChartTerminator">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流程图: 终止 4"/>
            <p:cNvSpPr/>
            <p:nvPr/>
          </p:nvSpPr>
          <p:spPr>
            <a:xfrm>
              <a:off x="3062872" y="1692009"/>
              <a:ext cx="1689299" cy="484356"/>
            </a:xfrm>
            <a:prstGeom prst="flowChartTerminator">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094731" y="1723319"/>
              <a:ext cx="1559611" cy="420092"/>
            </a:xfrm>
            <a:prstGeom prst="rect">
              <a:avLst/>
            </a:prstGeom>
            <a:noFill/>
          </p:spPr>
          <p:txBody>
            <a:bodyPr wrap="square" rtlCol="0">
              <a:spAutoFit/>
            </a:bodyPr>
            <a:lstStyle/>
            <a:p>
              <a:pPr algn="ctr"/>
              <a:r>
                <a:rPr lang="zh-CN" altLang="en-US" sz="2600" b="1" dirty="0" smtClean="0">
                  <a:solidFill>
                    <a:schemeClr val="accent1">
                      <a:lumMod val="50000"/>
                    </a:schemeClr>
                  </a:solidFill>
                  <a:latin typeface="微软雅黑" panose="020B0503020204020204" pitchFamily="34" charset="-122"/>
                  <a:ea typeface="微软雅黑" panose="020B0503020204020204" pitchFamily="34" charset="-122"/>
                </a:rPr>
                <a:t>第一章</a:t>
              </a:r>
              <a:endParaRPr lang="zh-CN" altLang="en-US" sz="2600" b="1" dirty="0">
                <a:solidFill>
                  <a:schemeClr val="accent1">
                    <a:lumMod val="50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541963" y="2811463"/>
            <a:ext cx="1766887" cy="1603375"/>
            <a:chOff x="4372" y="2939"/>
            <a:chExt cx="1269" cy="1178"/>
          </a:xfrm>
        </p:grpSpPr>
        <p:graphicFrame>
          <p:nvGraphicFramePr>
            <p:cNvPr id="27675" name="Object 3"/>
            <p:cNvGraphicFramePr>
              <a:graphicFrameLocks noChangeAspect="1"/>
            </p:cNvGraphicFramePr>
            <p:nvPr/>
          </p:nvGraphicFramePr>
          <p:xfrm>
            <a:off x="4372" y="2939"/>
            <a:ext cx="941" cy="1155"/>
          </p:xfrm>
          <a:graphic>
            <a:graphicData uri="http://schemas.openxmlformats.org/presentationml/2006/ole">
              <p:oleObj spid="_x0000_s2050" name="Image" r:id="rId4" imgW="2615873" imgH="2666667" progId="">
                <p:embed/>
              </p:oleObj>
            </a:graphicData>
          </a:graphic>
        </p:graphicFrame>
        <p:pic>
          <p:nvPicPr>
            <p:cNvPr id="27676" name="Picture 4" descr="TowerCase"/>
            <p:cNvPicPr>
              <a:picLocks noChangeAspect="1" noChangeArrowheads="1"/>
            </p:cNvPicPr>
            <p:nvPr/>
          </p:nvPicPr>
          <p:blipFill>
            <a:blip r:embed="rId5"/>
            <a:srcRect/>
            <a:stretch>
              <a:fillRect/>
            </a:stretch>
          </p:blipFill>
          <p:spPr bwMode="auto">
            <a:xfrm>
              <a:off x="4967" y="3113"/>
              <a:ext cx="674" cy="1004"/>
            </a:xfrm>
            <a:prstGeom prst="rect">
              <a:avLst/>
            </a:prstGeom>
            <a:noFill/>
            <a:ln w="9525">
              <a:noFill/>
              <a:miter lim="800000"/>
              <a:headEnd/>
              <a:tailEnd/>
            </a:ln>
          </p:spPr>
        </p:pic>
      </p:grpSp>
      <p:sp>
        <p:nvSpPr>
          <p:cNvPr id="16387" name="WordArt 6"/>
          <p:cNvSpPr>
            <a:spLocks noChangeArrowheads="1" noChangeShapeType="1" noTextEdit="1"/>
          </p:cNvSpPr>
          <p:nvPr/>
        </p:nvSpPr>
        <p:spPr bwMode="auto">
          <a:xfrm>
            <a:off x="2357422" y="3284538"/>
            <a:ext cx="3028950" cy="504825"/>
          </a:xfrm>
          <a:prstGeom prst="rect">
            <a:avLst/>
          </a:prstGeom>
        </p:spPr>
        <p:txBody>
          <a:bodyPr wrap="none" fromWordArt="1">
            <a:prstTxWarp prst="textPlain">
              <a:avLst>
                <a:gd name="adj" fmla="val 50000"/>
              </a:avLst>
            </a:prstTxWarp>
          </a:bodyPr>
          <a:lstStyle/>
          <a:p>
            <a:pPr algn="ctr"/>
            <a:r>
              <a:rPr lang="zh-CN" altLang="en-US" sz="4400" b="1" kern="10" dirty="0">
                <a:ln w="9525">
                  <a:solidFill>
                    <a:srgbClr val="5E99E2">
                      <a:alpha val="45882"/>
                    </a:srgbClr>
                  </a:solidFill>
                  <a:round/>
                  <a:headEnd/>
                  <a:tailEnd/>
                </a:ln>
                <a:gradFill rotWithShape="1">
                  <a:gsLst>
                    <a:gs pos="0">
                      <a:srgbClr val="03D4A8"/>
                    </a:gs>
                    <a:gs pos="25000">
                      <a:srgbClr val="21D6E0"/>
                    </a:gs>
                    <a:gs pos="75000">
                      <a:srgbClr val="0087E6"/>
                    </a:gs>
                    <a:gs pos="100000">
                      <a:srgbClr val="005CBF"/>
                    </a:gs>
                  </a:gsLst>
                  <a:lin ang="5400000"/>
                </a:gradFill>
                <a:latin typeface="黑体"/>
                <a:ea typeface="黑体"/>
              </a:rPr>
              <a:t>什么是指令？</a:t>
            </a:r>
          </a:p>
        </p:txBody>
      </p:sp>
      <p:sp>
        <p:nvSpPr>
          <p:cNvPr id="561159" name="AutoShape 7"/>
          <p:cNvSpPr>
            <a:spLocks noChangeArrowheads="1"/>
          </p:cNvSpPr>
          <p:nvPr/>
        </p:nvSpPr>
        <p:spPr bwMode="auto">
          <a:xfrm>
            <a:off x="2463800" y="1595438"/>
            <a:ext cx="2735263" cy="114458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eaLnBrk="0" hangingPunct="0">
              <a:spcBef>
                <a:spcPct val="20000"/>
              </a:spcBef>
              <a:buClr>
                <a:srgbClr val="233DA9"/>
              </a:buClr>
              <a:buSzPct val="80000"/>
              <a:defRPr/>
            </a:pPr>
            <a:r>
              <a:rPr lang="en-US" altLang="zh-CN" b="1" kern="0">
                <a:solidFill>
                  <a:schemeClr val="bg1"/>
                </a:solidFill>
                <a:latin typeface="Arial"/>
                <a:ea typeface="黑体"/>
              </a:rPr>
              <a:t>1</a:t>
            </a:r>
            <a:r>
              <a:rPr lang="zh-CN" altLang="en-US" b="1" kern="0">
                <a:solidFill>
                  <a:schemeClr val="bg1"/>
                </a:solidFill>
                <a:latin typeface="Arial"/>
                <a:ea typeface="黑体"/>
              </a:rPr>
              <a:t>、做口述笔记</a:t>
            </a:r>
            <a:r>
              <a:rPr lang="en-US" altLang="zh-CN" b="1" kern="0">
                <a:solidFill>
                  <a:schemeClr val="bg1"/>
                </a:solidFill>
                <a:latin typeface="Arial"/>
                <a:ea typeface="黑体"/>
              </a:rPr>
              <a:t>……</a:t>
            </a:r>
          </a:p>
          <a:p>
            <a:pPr marL="0" lvl="1" indent="-285750" eaLnBrk="0" hangingPunct="0">
              <a:spcBef>
                <a:spcPct val="20000"/>
              </a:spcBef>
              <a:buClr>
                <a:srgbClr val="233DA9"/>
              </a:buClr>
              <a:buSzPct val="80000"/>
              <a:defRPr/>
            </a:pPr>
            <a:r>
              <a:rPr lang="en-US" altLang="zh-CN" b="1" kern="0">
                <a:solidFill>
                  <a:schemeClr val="bg1"/>
                </a:solidFill>
                <a:latin typeface="Arial"/>
                <a:ea typeface="黑体"/>
              </a:rPr>
              <a:t>2</a:t>
            </a:r>
            <a:r>
              <a:rPr lang="zh-CN" altLang="en-US" b="1" kern="0">
                <a:solidFill>
                  <a:schemeClr val="bg1"/>
                </a:solidFill>
                <a:latin typeface="Arial"/>
                <a:ea typeface="黑体"/>
              </a:rPr>
              <a:t>、键入信函的内容</a:t>
            </a:r>
            <a:r>
              <a:rPr lang="en-US" altLang="zh-CN" b="1" kern="0">
                <a:solidFill>
                  <a:schemeClr val="bg1"/>
                </a:solidFill>
                <a:latin typeface="Arial"/>
                <a:ea typeface="黑体"/>
              </a:rPr>
              <a:t>……</a:t>
            </a:r>
          </a:p>
          <a:p>
            <a:pPr marL="0" lvl="1" indent="-285750" eaLnBrk="0" hangingPunct="0">
              <a:spcBef>
                <a:spcPct val="20000"/>
              </a:spcBef>
              <a:buClr>
                <a:srgbClr val="233DA9"/>
              </a:buClr>
              <a:buSzPct val="80000"/>
              <a:defRPr/>
            </a:pPr>
            <a:r>
              <a:rPr lang="en-US" altLang="zh-CN" b="1" kern="0">
                <a:solidFill>
                  <a:schemeClr val="bg1"/>
                </a:solidFill>
                <a:latin typeface="Arial"/>
                <a:ea typeface="黑体"/>
              </a:rPr>
              <a:t>3</a:t>
            </a:r>
            <a:r>
              <a:rPr lang="zh-CN" altLang="en-US" b="1" kern="0">
                <a:solidFill>
                  <a:schemeClr val="bg1"/>
                </a:solidFill>
                <a:latin typeface="Arial"/>
                <a:ea typeface="黑体"/>
              </a:rPr>
              <a:t>、发送传真</a:t>
            </a:r>
            <a:r>
              <a:rPr lang="en-US" altLang="zh-CN" b="1" kern="0">
                <a:solidFill>
                  <a:schemeClr val="bg1"/>
                </a:solidFill>
                <a:latin typeface="Arial"/>
                <a:ea typeface="黑体"/>
              </a:rPr>
              <a:t>……</a:t>
            </a:r>
          </a:p>
        </p:txBody>
      </p:sp>
      <p:sp>
        <p:nvSpPr>
          <p:cNvPr id="561161" name="AutoShape 9"/>
          <p:cNvSpPr>
            <a:spLocks noChangeArrowheads="1"/>
          </p:cNvSpPr>
          <p:nvPr/>
        </p:nvSpPr>
        <p:spPr bwMode="auto">
          <a:xfrm>
            <a:off x="7194550" y="1700213"/>
            <a:ext cx="1317625" cy="40798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eaLnBrk="0" hangingPunct="0">
              <a:spcBef>
                <a:spcPct val="20000"/>
              </a:spcBef>
              <a:buClr>
                <a:srgbClr val="233DA9"/>
              </a:buClr>
              <a:buSzPct val="80000"/>
              <a:defRPr/>
            </a:pPr>
            <a:r>
              <a:rPr lang="en-US" altLang="zh-CN" b="1" kern="0" dirty="0">
                <a:solidFill>
                  <a:schemeClr val="bg1"/>
                </a:solidFill>
                <a:latin typeface="Arial"/>
                <a:ea typeface="黑体"/>
              </a:rPr>
              <a:t>1</a:t>
            </a:r>
            <a:r>
              <a:rPr lang="zh-CN" altLang="en-US" b="1" kern="0" dirty="0">
                <a:solidFill>
                  <a:schemeClr val="bg1"/>
                </a:solidFill>
                <a:latin typeface="Arial"/>
                <a:ea typeface="黑体"/>
              </a:rPr>
              <a:t>、口述</a:t>
            </a:r>
          </a:p>
        </p:txBody>
      </p:sp>
      <p:sp>
        <p:nvSpPr>
          <p:cNvPr id="561165" name="AutoShape 13"/>
          <p:cNvSpPr>
            <a:spLocks noChangeArrowheads="1"/>
          </p:cNvSpPr>
          <p:nvPr/>
        </p:nvSpPr>
        <p:spPr bwMode="auto">
          <a:xfrm>
            <a:off x="7215188" y="2157413"/>
            <a:ext cx="1317625" cy="40798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eaLnBrk="0" hangingPunct="0">
              <a:spcBef>
                <a:spcPct val="20000"/>
              </a:spcBef>
              <a:buClr>
                <a:srgbClr val="233DA9"/>
              </a:buClr>
              <a:buSzPct val="80000"/>
              <a:defRPr/>
            </a:pPr>
            <a:r>
              <a:rPr lang="en-US" altLang="zh-CN" b="1" kern="0" dirty="0">
                <a:solidFill>
                  <a:schemeClr val="bg1"/>
                </a:solidFill>
                <a:latin typeface="Arial"/>
                <a:ea typeface="黑体"/>
              </a:rPr>
              <a:t>2</a:t>
            </a:r>
            <a:r>
              <a:rPr lang="zh-CN" altLang="en-US" b="1" kern="0" dirty="0">
                <a:solidFill>
                  <a:schemeClr val="bg1"/>
                </a:solidFill>
                <a:latin typeface="Arial"/>
                <a:ea typeface="黑体"/>
              </a:rPr>
              <a:t>、信函</a:t>
            </a:r>
          </a:p>
        </p:txBody>
      </p:sp>
      <p:cxnSp>
        <p:nvCxnSpPr>
          <p:cNvPr id="561168" name="AutoShape 16"/>
          <p:cNvCxnSpPr>
            <a:cxnSpLocks noChangeShapeType="1"/>
          </p:cNvCxnSpPr>
          <p:nvPr/>
        </p:nvCxnSpPr>
        <p:spPr bwMode="auto">
          <a:xfrm rot="16200000">
            <a:off x="1423194" y="1753394"/>
            <a:ext cx="744537" cy="1216025"/>
          </a:xfrm>
          <a:prstGeom prst="curvedConnector2">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561170" name="AutoShape 18"/>
          <p:cNvSpPr>
            <a:spLocks noChangeArrowheads="1"/>
          </p:cNvSpPr>
          <p:nvPr/>
        </p:nvSpPr>
        <p:spPr bwMode="auto">
          <a:xfrm>
            <a:off x="1857375" y="1571625"/>
            <a:ext cx="3970338" cy="1173163"/>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defTabSz="381000">
              <a:lnSpc>
                <a:spcPct val="130000"/>
              </a:lnSpc>
              <a:buClr>
                <a:schemeClr val="folHlink"/>
              </a:buClr>
              <a:buSzPct val="60000"/>
              <a:tabLst>
                <a:tab pos="444500" algn="l"/>
              </a:tabLst>
              <a:defRPr/>
            </a:pPr>
            <a:r>
              <a:rPr lang="en-US" altLang="zh-CN" b="1">
                <a:solidFill>
                  <a:schemeClr val="accent5">
                    <a:lumMod val="10000"/>
                  </a:schemeClr>
                </a:solidFill>
                <a:latin typeface="+mn-lt"/>
                <a:ea typeface="黑体" pitchFamily="2" charset="-122"/>
              </a:rPr>
              <a:t>System.out.println("</a:t>
            </a:r>
            <a:r>
              <a:rPr lang="zh-CN" altLang="en-US" b="1">
                <a:solidFill>
                  <a:schemeClr val="accent5">
                    <a:lumMod val="10000"/>
                  </a:schemeClr>
                </a:solidFill>
                <a:latin typeface="+mn-lt"/>
                <a:ea typeface="黑体" pitchFamily="2" charset="-122"/>
              </a:rPr>
              <a:t>口述</a:t>
            </a:r>
            <a:r>
              <a:rPr lang="en-US" altLang="zh-CN" b="1">
                <a:solidFill>
                  <a:schemeClr val="accent5">
                    <a:lumMod val="10000"/>
                  </a:schemeClr>
                </a:solidFill>
                <a:latin typeface="+mn-lt"/>
                <a:ea typeface="黑体" pitchFamily="2" charset="-122"/>
              </a:rPr>
              <a:t>");</a:t>
            </a:r>
          </a:p>
          <a:p>
            <a:pPr lvl="1" indent="-457200" defTabSz="381000">
              <a:lnSpc>
                <a:spcPct val="130000"/>
              </a:lnSpc>
              <a:buClr>
                <a:schemeClr val="folHlink"/>
              </a:buClr>
              <a:buSzPct val="60000"/>
              <a:tabLst>
                <a:tab pos="444500" algn="l"/>
              </a:tabLst>
              <a:defRPr/>
            </a:pPr>
            <a:r>
              <a:rPr lang="en-US" altLang="zh-CN" b="1">
                <a:solidFill>
                  <a:schemeClr val="accent5">
                    <a:lumMod val="10000"/>
                  </a:schemeClr>
                </a:solidFill>
                <a:latin typeface="+mn-lt"/>
                <a:ea typeface="黑体" pitchFamily="2" charset="-122"/>
              </a:rPr>
              <a:t>System.out.println("</a:t>
            </a:r>
            <a:r>
              <a:rPr lang="zh-CN" altLang="en-US" b="1">
                <a:solidFill>
                  <a:schemeClr val="accent5">
                    <a:lumMod val="10000"/>
                  </a:schemeClr>
                </a:solidFill>
                <a:latin typeface="+mn-lt"/>
                <a:ea typeface="黑体" pitchFamily="2" charset="-122"/>
              </a:rPr>
              <a:t>信函</a:t>
            </a:r>
            <a:r>
              <a:rPr lang="en-US" altLang="zh-CN" b="1">
                <a:solidFill>
                  <a:schemeClr val="accent5">
                    <a:lumMod val="10000"/>
                  </a:schemeClr>
                </a:solidFill>
                <a:latin typeface="+mn-lt"/>
                <a:ea typeface="黑体" pitchFamily="2" charset="-122"/>
              </a:rPr>
              <a:t>");</a:t>
            </a:r>
          </a:p>
          <a:p>
            <a:pPr lvl="1" indent="-457200" defTabSz="381000">
              <a:lnSpc>
                <a:spcPct val="130000"/>
              </a:lnSpc>
              <a:buClr>
                <a:schemeClr val="folHlink"/>
              </a:buClr>
              <a:buSzPct val="60000"/>
              <a:tabLst>
                <a:tab pos="444500" algn="l"/>
              </a:tabLst>
              <a:defRPr/>
            </a:pPr>
            <a:r>
              <a:rPr lang="en-US" altLang="zh-CN" b="1">
                <a:solidFill>
                  <a:schemeClr val="accent5">
                    <a:lumMod val="10000"/>
                  </a:schemeClr>
                </a:solidFill>
                <a:latin typeface="+mn-lt"/>
                <a:ea typeface="黑体" pitchFamily="2" charset="-122"/>
              </a:rPr>
              <a:t>System.out.println("</a:t>
            </a:r>
            <a:r>
              <a:rPr lang="zh-CN" altLang="en-US" b="1">
                <a:solidFill>
                  <a:schemeClr val="accent5">
                    <a:lumMod val="10000"/>
                  </a:schemeClr>
                </a:solidFill>
                <a:latin typeface="+mn-lt"/>
                <a:ea typeface="黑体" pitchFamily="2" charset="-122"/>
              </a:rPr>
              <a:t>传真</a:t>
            </a:r>
            <a:r>
              <a:rPr lang="en-US" altLang="zh-CN" b="1">
                <a:solidFill>
                  <a:schemeClr val="accent5">
                    <a:lumMod val="10000"/>
                  </a:schemeClr>
                </a:solidFill>
                <a:latin typeface="+mn-lt"/>
                <a:ea typeface="黑体" pitchFamily="2" charset="-122"/>
              </a:rPr>
              <a:t>");</a:t>
            </a:r>
          </a:p>
        </p:txBody>
      </p:sp>
      <p:sp>
        <p:nvSpPr>
          <p:cNvPr id="561172" name="Text Box 20"/>
          <p:cNvSpPr txBox="1">
            <a:spLocks noChangeArrowheads="1"/>
          </p:cNvSpPr>
          <p:nvPr/>
        </p:nvSpPr>
        <p:spPr bwMode="auto">
          <a:xfrm>
            <a:off x="611188" y="4527550"/>
            <a:ext cx="1358900" cy="366713"/>
          </a:xfrm>
          <a:prstGeom prst="rect">
            <a:avLst/>
          </a:prstGeom>
          <a:solidFill>
            <a:schemeClr val="bg1"/>
          </a:solidFill>
          <a:ln w="9525">
            <a:noFill/>
            <a:miter lim="800000"/>
            <a:headEnd/>
            <a:tailEnd/>
          </a:ln>
        </p:spPr>
        <p:txBody>
          <a:bodyPr>
            <a:spAutoFit/>
          </a:bodyPr>
          <a:lstStyle/>
          <a:p>
            <a:pPr algn="ctr"/>
            <a:r>
              <a:rPr lang="zh-CN" altLang="en-US" b="1">
                <a:ea typeface="黑体" pitchFamily="49" charset="-122"/>
              </a:rPr>
              <a:t>程序员</a:t>
            </a:r>
          </a:p>
        </p:txBody>
      </p:sp>
      <p:sp>
        <p:nvSpPr>
          <p:cNvPr id="561173" name="Text Box 21"/>
          <p:cNvSpPr txBox="1">
            <a:spLocks noChangeArrowheads="1"/>
          </p:cNvSpPr>
          <p:nvPr/>
        </p:nvSpPr>
        <p:spPr bwMode="auto">
          <a:xfrm>
            <a:off x="539750" y="4508500"/>
            <a:ext cx="1219200" cy="366713"/>
          </a:xfrm>
          <a:prstGeom prst="rect">
            <a:avLst/>
          </a:prstGeom>
          <a:solidFill>
            <a:schemeClr val="bg1"/>
          </a:solidFill>
          <a:ln w="9525">
            <a:noFill/>
            <a:miter lim="800000"/>
            <a:headEnd/>
            <a:tailEnd/>
          </a:ln>
        </p:spPr>
        <p:txBody>
          <a:bodyPr>
            <a:spAutoFit/>
          </a:bodyPr>
          <a:lstStyle/>
          <a:p>
            <a:pPr algn="ctr"/>
            <a:r>
              <a:rPr lang="zh-CN" altLang="en-US" b="1">
                <a:ea typeface="黑体" pitchFamily="49" charset="-122"/>
              </a:rPr>
              <a:t>老板</a:t>
            </a:r>
          </a:p>
        </p:txBody>
      </p:sp>
      <p:sp>
        <p:nvSpPr>
          <p:cNvPr id="561174" name="Text Box 22"/>
          <p:cNvSpPr txBox="1">
            <a:spLocks noChangeArrowheads="1"/>
          </p:cNvSpPr>
          <p:nvPr/>
        </p:nvSpPr>
        <p:spPr bwMode="auto">
          <a:xfrm>
            <a:off x="5508625" y="4646613"/>
            <a:ext cx="1522413" cy="366712"/>
          </a:xfrm>
          <a:prstGeom prst="rect">
            <a:avLst/>
          </a:prstGeom>
          <a:noFill/>
          <a:ln w="9525">
            <a:noFill/>
            <a:miter lim="800000"/>
            <a:headEnd/>
            <a:tailEnd/>
          </a:ln>
        </p:spPr>
        <p:txBody>
          <a:bodyPr>
            <a:spAutoFit/>
          </a:bodyPr>
          <a:lstStyle/>
          <a:p>
            <a:pPr algn="ctr"/>
            <a:r>
              <a:rPr lang="zh-CN" altLang="en-US" b="1">
                <a:ea typeface="黑体" pitchFamily="49" charset="-122"/>
              </a:rPr>
              <a:t>秘书</a:t>
            </a:r>
          </a:p>
        </p:txBody>
      </p:sp>
      <p:sp>
        <p:nvSpPr>
          <p:cNvPr id="561176" name="Text Box 24"/>
          <p:cNvSpPr txBox="1">
            <a:spLocks noChangeArrowheads="1"/>
          </p:cNvSpPr>
          <p:nvPr/>
        </p:nvSpPr>
        <p:spPr bwMode="auto">
          <a:xfrm>
            <a:off x="2024063" y="2708275"/>
            <a:ext cx="3124200" cy="366713"/>
          </a:xfrm>
          <a:prstGeom prst="rect">
            <a:avLst/>
          </a:prstGeom>
          <a:noFill/>
          <a:ln w="9525">
            <a:noFill/>
            <a:miter lim="800000"/>
            <a:headEnd/>
            <a:tailEnd/>
          </a:ln>
        </p:spPr>
        <p:txBody>
          <a:bodyPr>
            <a:spAutoFit/>
          </a:bodyPr>
          <a:lstStyle/>
          <a:p>
            <a:pPr algn="ctr"/>
            <a:r>
              <a:rPr lang="zh-CN" altLang="en-US" b="1">
                <a:ea typeface="黑体" pitchFamily="49" charset="-122"/>
              </a:rPr>
              <a:t>要执行的一组指令</a:t>
            </a:r>
          </a:p>
        </p:txBody>
      </p:sp>
      <p:sp>
        <p:nvSpPr>
          <p:cNvPr id="561177" name="WordArt 25"/>
          <p:cNvSpPr>
            <a:spLocks noChangeArrowheads="1" noChangeShapeType="1" noTextEdit="1"/>
          </p:cNvSpPr>
          <p:nvPr/>
        </p:nvSpPr>
        <p:spPr bwMode="auto">
          <a:xfrm>
            <a:off x="3276600" y="963694"/>
            <a:ext cx="1009650" cy="504825"/>
          </a:xfrm>
          <a:prstGeom prst="rect">
            <a:avLst/>
          </a:prstGeom>
        </p:spPr>
        <p:txBody>
          <a:bodyPr wrap="none" fromWordArt="1">
            <a:prstTxWarp prst="textPlain">
              <a:avLst>
                <a:gd name="adj" fmla="val 50000"/>
              </a:avLst>
            </a:prstTxWarp>
          </a:bodyPr>
          <a:lstStyle/>
          <a:p>
            <a:pPr algn="ctr"/>
            <a:r>
              <a:rPr lang="zh-CN" altLang="en-US" sz="4400" b="1" kern="10" dirty="0">
                <a:ln w="9525">
                  <a:solidFill>
                    <a:srgbClr val="5E99E2">
                      <a:alpha val="45882"/>
                    </a:srgbClr>
                  </a:solidFill>
                  <a:round/>
                  <a:headEnd/>
                  <a:tailEnd/>
                </a:ln>
                <a:gradFill rotWithShape="1">
                  <a:gsLst>
                    <a:gs pos="0">
                      <a:srgbClr val="03D4A8"/>
                    </a:gs>
                    <a:gs pos="25000">
                      <a:srgbClr val="21D6E0"/>
                    </a:gs>
                    <a:gs pos="75000">
                      <a:srgbClr val="0087E6"/>
                    </a:gs>
                    <a:gs pos="100000">
                      <a:srgbClr val="005CBF"/>
                    </a:gs>
                  </a:gsLst>
                  <a:lin ang="5400000"/>
                </a:gradFill>
                <a:latin typeface="黑体"/>
                <a:ea typeface="黑体"/>
              </a:rPr>
              <a:t>程序</a:t>
            </a:r>
          </a:p>
        </p:txBody>
      </p:sp>
      <p:sp>
        <p:nvSpPr>
          <p:cNvPr id="561179" name="AutoShape 27"/>
          <p:cNvSpPr>
            <a:spLocks noChangeArrowheads="1"/>
          </p:cNvSpPr>
          <p:nvPr/>
        </p:nvSpPr>
        <p:spPr bwMode="auto">
          <a:xfrm>
            <a:off x="7215188" y="2589213"/>
            <a:ext cx="1317625" cy="40798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eaLnBrk="0" hangingPunct="0">
              <a:spcBef>
                <a:spcPct val="20000"/>
              </a:spcBef>
              <a:buClr>
                <a:srgbClr val="233DA9"/>
              </a:buClr>
              <a:buSzPct val="80000"/>
              <a:defRPr/>
            </a:pPr>
            <a:r>
              <a:rPr lang="en-US" altLang="zh-CN" b="1" kern="0" dirty="0">
                <a:solidFill>
                  <a:schemeClr val="bg1"/>
                </a:solidFill>
                <a:latin typeface="Arial"/>
                <a:ea typeface="黑体"/>
              </a:rPr>
              <a:t>3</a:t>
            </a:r>
            <a:r>
              <a:rPr lang="zh-CN" altLang="en-US" b="1" kern="0" dirty="0">
                <a:solidFill>
                  <a:schemeClr val="bg1"/>
                </a:solidFill>
                <a:latin typeface="Arial"/>
                <a:ea typeface="黑体"/>
              </a:rPr>
              <a:t>、传真</a:t>
            </a:r>
          </a:p>
        </p:txBody>
      </p:sp>
      <p:pic>
        <p:nvPicPr>
          <p:cNvPr id="561181" name="Picture 29" descr="computerman"/>
          <p:cNvPicPr>
            <a:picLocks noChangeAspect="1" noChangeArrowheads="1"/>
          </p:cNvPicPr>
          <p:nvPr/>
        </p:nvPicPr>
        <p:blipFill>
          <a:blip r:embed="rId6"/>
          <a:srcRect/>
          <a:stretch>
            <a:fillRect/>
          </a:stretch>
        </p:blipFill>
        <p:spPr bwMode="auto">
          <a:xfrm>
            <a:off x="423863" y="2708275"/>
            <a:ext cx="1700212" cy="1728788"/>
          </a:xfrm>
          <a:prstGeom prst="rect">
            <a:avLst/>
          </a:prstGeom>
          <a:noFill/>
          <a:ln w="9525">
            <a:noFill/>
            <a:miter lim="800000"/>
            <a:headEnd/>
            <a:tailEnd/>
          </a:ln>
        </p:spPr>
      </p:pic>
      <p:pic>
        <p:nvPicPr>
          <p:cNvPr id="561182" name="Picture 30" descr="客人1"/>
          <p:cNvPicPr>
            <a:picLocks noGrp="1" noChangeAspect="1" noChangeArrowheads="1"/>
          </p:cNvPicPr>
          <p:nvPr>
            <p:ph idx="1"/>
          </p:nvPr>
        </p:nvPicPr>
        <p:blipFill>
          <a:blip r:embed="rId7"/>
          <a:srcRect/>
          <a:stretch>
            <a:fillRect/>
          </a:stretch>
        </p:blipFill>
        <p:spPr>
          <a:xfrm>
            <a:off x="5567363" y="2586038"/>
            <a:ext cx="1463675" cy="2095500"/>
          </a:xfrm>
        </p:spPr>
      </p:pic>
      <p:cxnSp>
        <p:nvCxnSpPr>
          <p:cNvPr id="561169" name="AutoShape 17"/>
          <p:cNvCxnSpPr>
            <a:cxnSpLocks noChangeShapeType="1"/>
          </p:cNvCxnSpPr>
          <p:nvPr/>
        </p:nvCxnSpPr>
        <p:spPr bwMode="auto">
          <a:xfrm>
            <a:off x="5108575" y="2025644"/>
            <a:ext cx="1119188" cy="546100"/>
          </a:xfrm>
          <a:prstGeom prst="curvedConnector2">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561171" name="AutoShape 19"/>
          <p:cNvSpPr>
            <a:spLocks noChangeArrowheads="1"/>
          </p:cNvSpPr>
          <p:nvPr/>
        </p:nvSpPr>
        <p:spPr bwMode="auto">
          <a:xfrm>
            <a:off x="7019925" y="3411538"/>
            <a:ext cx="1873250" cy="40798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eaLnBrk="0" hangingPunct="0">
              <a:spcBef>
                <a:spcPct val="20000"/>
              </a:spcBef>
              <a:buClr>
                <a:srgbClr val="233DA9"/>
              </a:buClr>
              <a:buSzPct val="80000"/>
              <a:defRPr/>
            </a:pPr>
            <a:r>
              <a:rPr lang="zh-CN" altLang="en-US" b="1" kern="0" dirty="0">
                <a:solidFill>
                  <a:schemeClr val="bg1"/>
                </a:solidFill>
                <a:latin typeface="Arial"/>
                <a:ea typeface="黑体"/>
              </a:rPr>
              <a:t>指令被逐条执行</a:t>
            </a:r>
          </a:p>
        </p:txBody>
      </p:sp>
      <p:grpSp>
        <p:nvGrpSpPr>
          <p:cNvPr id="3" name="组合 4"/>
          <p:cNvGrpSpPr>
            <a:grpSpLocks/>
          </p:cNvGrpSpPr>
          <p:nvPr/>
        </p:nvGrpSpPr>
        <p:grpSpPr bwMode="auto">
          <a:xfrm>
            <a:off x="1547813" y="4797425"/>
            <a:ext cx="5954712" cy="1152525"/>
            <a:chOff x="1547664" y="4797152"/>
            <a:chExt cx="5954861" cy="1152128"/>
          </a:xfrm>
        </p:grpSpPr>
        <p:sp>
          <p:nvSpPr>
            <p:cNvPr id="25" name="AutoShape 32"/>
            <p:cNvSpPr>
              <a:spLocks noChangeArrowheads="1"/>
            </p:cNvSpPr>
            <p:nvPr/>
          </p:nvSpPr>
          <p:spPr bwMode="auto">
            <a:xfrm>
              <a:off x="1547664" y="5054238"/>
              <a:ext cx="5954861" cy="895042"/>
            </a:xfrm>
            <a:prstGeom prst="roundRect">
              <a:avLst>
                <a:gd name="adj" fmla="val 16667"/>
              </a:avLst>
            </a:prstGeom>
            <a:solidFill>
              <a:schemeClr val="accent1">
                <a:lumMod val="20000"/>
                <a:lumOff val="80000"/>
              </a:schemeClr>
            </a:solidFill>
          </p:spPr>
          <p:txBody>
            <a:bodyPr anchor="ctr"/>
            <a:lstStyle/>
            <a:p>
              <a:pPr>
                <a:defRPr/>
              </a:pPr>
              <a:r>
                <a:rPr lang="zh-CN" altLang="en-US" b="1" dirty="0">
                  <a:latin typeface="微软雅黑" pitchFamily="34" charset="-122"/>
                  <a:ea typeface="微软雅黑" pitchFamily="34" charset="-122"/>
                </a:rPr>
                <a:t>计算机程序：为了让计算机执行某些操作或解决某个问题而编写的一系列有序指令的集合 </a:t>
              </a:r>
            </a:p>
          </p:txBody>
        </p:sp>
        <p:sp>
          <p:nvSpPr>
            <p:cNvPr id="27674" name="AutoShape 4"/>
            <p:cNvSpPr>
              <a:spLocks noChangeArrowheads="1"/>
            </p:cNvSpPr>
            <p:nvPr/>
          </p:nvSpPr>
          <p:spPr bwMode="gray">
            <a:xfrm>
              <a:off x="6948264" y="4797152"/>
              <a:ext cx="357188" cy="360360"/>
            </a:xfrm>
            <a:prstGeom prst="ellipse">
              <a:avLst/>
            </a:prstGeom>
            <a:solidFill>
              <a:schemeClr val="bg1"/>
            </a:solidFill>
            <a:ln w="19050">
              <a:solidFill>
                <a:schemeClr val="accent1"/>
              </a:solidFill>
              <a:round/>
              <a:headEnd/>
              <a:tailEnd/>
            </a:ln>
          </p:spPr>
          <p:txBody>
            <a:bodyPr anchor="ctr"/>
            <a:lstStyle/>
            <a:p>
              <a:pPr algn="ctr"/>
              <a:r>
                <a:rPr lang="en-US" altLang="zh-CN" sz="2000" b="1">
                  <a:solidFill>
                    <a:srgbClr val="0C83B8"/>
                  </a:solidFill>
                  <a:latin typeface="微软雅黑" pitchFamily="34" charset="-122"/>
                  <a:ea typeface="微软雅黑" pitchFamily="34" charset="-122"/>
                </a:rPr>
                <a:t>!</a:t>
              </a:r>
            </a:p>
          </p:txBody>
        </p:sp>
      </p:grpSp>
      <p:grpSp>
        <p:nvGrpSpPr>
          <p:cNvPr id="4" name="组合 5"/>
          <p:cNvGrpSpPr>
            <a:grpSpLocks/>
          </p:cNvGrpSpPr>
          <p:nvPr/>
        </p:nvGrpSpPr>
        <p:grpSpPr bwMode="auto">
          <a:xfrm>
            <a:off x="1349375" y="5805488"/>
            <a:ext cx="6534150" cy="792162"/>
            <a:chOff x="1349375" y="5804944"/>
            <a:chExt cx="6534150" cy="792408"/>
          </a:xfrm>
        </p:grpSpPr>
        <p:sp>
          <p:nvSpPr>
            <p:cNvPr id="561184" name="AutoShape 32"/>
            <p:cNvSpPr>
              <a:spLocks noChangeArrowheads="1"/>
            </p:cNvSpPr>
            <p:nvPr/>
          </p:nvSpPr>
          <p:spPr bwMode="auto">
            <a:xfrm>
              <a:off x="1349375" y="6022499"/>
              <a:ext cx="6534150" cy="574853"/>
            </a:xfrm>
            <a:prstGeom prst="roundRect">
              <a:avLst>
                <a:gd name="adj" fmla="val 16667"/>
              </a:avLst>
            </a:prstGeom>
            <a:solidFill>
              <a:schemeClr val="accent1">
                <a:lumMod val="20000"/>
                <a:lumOff val="80000"/>
              </a:schemeClr>
            </a:solidFill>
          </p:spPr>
          <p:txBody>
            <a:bodyPr anchor="ctr"/>
            <a:lstStyle/>
            <a:p>
              <a:pPr>
                <a:defRPr/>
              </a:pPr>
              <a:r>
                <a:rPr lang="zh-CN" altLang="en-US" b="1" dirty="0">
                  <a:latin typeface="微软雅黑" pitchFamily="34" charset="-122"/>
                  <a:ea typeface="微软雅黑" pitchFamily="34" charset="-122"/>
                </a:rPr>
                <a:t>编写程序的工具就是计算机语言，</a:t>
              </a:r>
              <a:r>
                <a:rPr lang="en-US" altLang="zh-CN" b="1" dirty="0">
                  <a:latin typeface="微软雅黑" pitchFamily="34" charset="-122"/>
                  <a:ea typeface="微软雅黑" pitchFamily="34" charset="-122"/>
                </a:rPr>
                <a:t>Java</a:t>
              </a:r>
              <a:r>
                <a:rPr lang="zh-CN" altLang="en-US" b="1" dirty="0">
                  <a:latin typeface="微软雅黑" pitchFamily="34" charset="-122"/>
                  <a:ea typeface="微软雅黑" pitchFamily="34" charset="-122"/>
                </a:rPr>
                <a:t>就是多种语言中的一种</a:t>
              </a:r>
            </a:p>
          </p:txBody>
        </p:sp>
        <p:sp>
          <p:nvSpPr>
            <p:cNvPr id="27672" name="AutoShape 4"/>
            <p:cNvSpPr>
              <a:spLocks noChangeArrowheads="1"/>
            </p:cNvSpPr>
            <p:nvPr/>
          </p:nvSpPr>
          <p:spPr bwMode="gray">
            <a:xfrm>
              <a:off x="7380312" y="5804944"/>
              <a:ext cx="357188" cy="360360"/>
            </a:xfrm>
            <a:prstGeom prst="ellipse">
              <a:avLst/>
            </a:prstGeom>
            <a:solidFill>
              <a:schemeClr val="bg1"/>
            </a:solidFill>
            <a:ln w="19050">
              <a:solidFill>
                <a:schemeClr val="accent1"/>
              </a:solidFill>
              <a:round/>
              <a:headEnd/>
              <a:tailEnd/>
            </a:ln>
          </p:spPr>
          <p:txBody>
            <a:bodyPr anchor="ctr"/>
            <a:lstStyle/>
            <a:p>
              <a:pPr algn="ctr"/>
              <a:r>
                <a:rPr lang="en-US" altLang="zh-CN" sz="2000" b="1">
                  <a:solidFill>
                    <a:srgbClr val="0C83B8"/>
                  </a:solidFill>
                  <a:latin typeface="微软雅黑" pitchFamily="34" charset="-122"/>
                  <a:ea typeface="微软雅黑" pitchFamily="34" charset="-122"/>
                </a:rPr>
                <a:t>!</a:t>
              </a:r>
            </a:p>
          </p:txBody>
        </p:sp>
      </p:grpSp>
      <p:sp>
        <p:nvSpPr>
          <p:cNvPr id="29" name="灯片编号占位符 28"/>
          <p:cNvSpPr>
            <a:spLocks noGrp="1"/>
          </p:cNvSpPr>
          <p:nvPr>
            <p:ph type="sldNum" sz="quarter" idx="10"/>
          </p:nvPr>
        </p:nvSpPr>
        <p:spPr/>
        <p:txBody>
          <a:bodyPr/>
          <a:lstStyle/>
          <a:p>
            <a:pPr>
              <a:defRPr/>
            </a:pPr>
            <a:fld id="{20A3C244-A2EA-421B-AA84-7941BACD046B}" type="slidenum">
              <a:rPr lang="zh-CN" altLang="en-US" smtClean="0"/>
              <a:pPr>
                <a:defRPr/>
              </a:pPr>
              <a:t>10</a:t>
            </a:fld>
            <a:r>
              <a:rPr lang="en-US" altLang="zh-CN" smtClean="0"/>
              <a:t>/47</a:t>
            </a:r>
            <a:endParaRPr lang="zh-CN" altLang="en-US" dirty="0"/>
          </a:p>
        </p:txBody>
      </p:sp>
      <p:sp>
        <p:nvSpPr>
          <p:cNvPr id="30" name="标题 29"/>
          <p:cNvSpPr>
            <a:spLocks noGrp="1"/>
          </p:cNvSpPr>
          <p:nvPr>
            <p:ph type="title"/>
          </p:nvPr>
        </p:nvSpPr>
        <p:spPr/>
        <p:txBody>
          <a:bodyPr/>
          <a:lstStyle/>
          <a:p>
            <a:r>
              <a:rPr lang="zh-CN" altLang="en-US" dirty="0" smtClean="0">
                <a:solidFill>
                  <a:srgbClr val="121F55"/>
                </a:solidFill>
              </a:rPr>
              <a:t>计算机中的程序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8" fill="hold" grpId="0" nodeType="clickEffect">
                                  <p:stCondLst>
                                    <p:cond delay="0"/>
                                  </p:stCondLst>
                                  <p:childTnLst>
                                    <p:animEffect transition="out" filter="wipe(left)">
                                      <p:cBhvr>
                                        <p:cTn id="6" dur="500"/>
                                        <p:tgtEl>
                                          <p:spTgt spid="16387"/>
                                        </p:tgtEl>
                                      </p:cBhvr>
                                    </p:animEffect>
                                    <p:set>
                                      <p:cBhvr>
                                        <p:cTn id="7" dur="1" fill="hold">
                                          <p:stCondLst>
                                            <p:cond delay="499"/>
                                          </p:stCondLst>
                                        </p:cTn>
                                        <p:tgtEl>
                                          <p:spTgt spid="16387"/>
                                        </p:tgtEl>
                                        <p:attrNameLst>
                                          <p:attrName>style.visibility</p:attrName>
                                        </p:attrNameLst>
                                      </p:cBhvr>
                                      <p:to>
                                        <p:strVal val="hidden"/>
                                      </p:to>
                                    </p:se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61181"/>
                                        </p:tgtEl>
                                        <p:attrNameLst>
                                          <p:attrName>style.visibility</p:attrName>
                                        </p:attrNameLst>
                                      </p:cBhvr>
                                      <p:to>
                                        <p:strVal val="visible"/>
                                      </p:to>
                                    </p:set>
                                    <p:animEffect transition="in" filter="wipe(left)">
                                      <p:cBhvr>
                                        <p:cTn id="11" dur="500"/>
                                        <p:tgtEl>
                                          <p:spTgt spid="561181"/>
                                        </p:tgtEl>
                                      </p:cBhvr>
                                    </p:animEffect>
                                  </p:childTnLst>
                                </p:cTn>
                              </p:par>
                              <p:par>
                                <p:cTn id="12" presetID="22" presetClass="entr" presetSubtype="8" fill="hold" nodeType="withEffect">
                                  <p:stCondLst>
                                    <p:cond delay="0"/>
                                  </p:stCondLst>
                                  <p:childTnLst>
                                    <p:set>
                                      <p:cBhvr>
                                        <p:cTn id="13" dur="1" fill="hold">
                                          <p:stCondLst>
                                            <p:cond delay="0"/>
                                          </p:stCondLst>
                                        </p:cTn>
                                        <p:tgtEl>
                                          <p:spTgt spid="561182"/>
                                        </p:tgtEl>
                                        <p:attrNameLst>
                                          <p:attrName>style.visibility</p:attrName>
                                        </p:attrNameLst>
                                      </p:cBhvr>
                                      <p:to>
                                        <p:strVal val="visible"/>
                                      </p:to>
                                    </p:set>
                                    <p:animEffect transition="in" filter="wipe(left)">
                                      <p:cBhvr>
                                        <p:cTn id="14" dur="500"/>
                                        <p:tgtEl>
                                          <p:spTgt spid="561182"/>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561174"/>
                                        </p:tgtEl>
                                        <p:attrNameLst>
                                          <p:attrName>style.visibility</p:attrName>
                                        </p:attrNameLst>
                                      </p:cBhvr>
                                      <p:to>
                                        <p:strVal val="visible"/>
                                      </p:to>
                                    </p:set>
                                    <p:animEffect transition="in" filter="wipe(left)">
                                      <p:cBhvr>
                                        <p:cTn id="17" dur="500"/>
                                        <p:tgtEl>
                                          <p:spTgt spid="561174"/>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561173"/>
                                        </p:tgtEl>
                                        <p:attrNameLst>
                                          <p:attrName>style.visibility</p:attrName>
                                        </p:attrNameLst>
                                      </p:cBhvr>
                                      <p:to>
                                        <p:strVal val="visible"/>
                                      </p:to>
                                    </p:set>
                                    <p:animEffect transition="in" filter="wipe(left)">
                                      <p:cBhvr>
                                        <p:cTn id="20" dur="500"/>
                                        <p:tgtEl>
                                          <p:spTgt spid="561173"/>
                                        </p:tgtEl>
                                      </p:cBhvr>
                                    </p:animEffect>
                                  </p:childTnLst>
                                </p:cTn>
                              </p:par>
                            </p:childTnLst>
                          </p:cTn>
                        </p:par>
                        <p:par>
                          <p:cTn id="21" fill="hold" nodeType="afterGroup">
                            <p:stCondLst>
                              <p:cond delay="1000"/>
                            </p:stCondLst>
                            <p:childTnLst>
                              <p:par>
                                <p:cTn id="22" presetID="22" presetClass="entr" presetSubtype="8" fill="hold" nodeType="afterEffect">
                                  <p:stCondLst>
                                    <p:cond delay="0"/>
                                  </p:stCondLst>
                                  <p:childTnLst>
                                    <p:set>
                                      <p:cBhvr>
                                        <p:cTn id="23" dur="1" fill="hold">
                                          <p:stCondLst>
                                            <p:cond delay="0"/>
                                          </p:stCondLst>
                                        </p:cTn>
                                        <p:tgtEl>
                                          <p:spTgt spid="561168"/>
                                        </p:tgtEl>
                                        <p:attrNameLst>
                                          <p:attrName>style.visibility</p:attrName>
                                        </p:attrNameLst>
                                      </p:cBhvr>
                                      <p:to>
                                        <p:strVal val="visible"/>
                                      </p:to>
                                    </p:set>
                                    <p:animEffect transition="in" filter="wipe(left)">
                                      <p:cBhvr>
                                        <p:cTn id="24" dur="500"/>
                                        <p:tgtEl>
                                          <p:spTgt spid="561168"/>
                                        </p:tgtEl>
                                      </p:cBhvr>
                                    </p:animEffect>
                                  </p:childTnLst>
                                </p:cTn>
                              </p:par>
                            </p:childTnLst>
                          </p:cTn>
                        </p:par>
                        <p:par>
                          <p:cTn id="25" fill="hold" nodeType="afterGroup">
                            <p:stCondLst>
                              <p:cond delay="1500"/>
                            </p:stCondLst>
                            <p:childTnLst>
                              <p:par>
                                <p:cTn id="26" presetID="22" presetClass="entr" presetSubtype="8" fill="hold" grpId="0" nodeType="afterEffect">
                                  <p:stCondLst>
                                    <p:cond delay="0"/>
                                  </p:stCondLst>
                                  <p:iterate type="lt">
                                    <p:tmPct val="0"/>
                                  </p:iterate>
                                  <p:childTnLst>
                                    <p:set>
                                      <p:cBhvr>
                                        <p:cTn id="27" dur="1" fill="hold">
                                          <p:stCondLst>
                                            <p:cond delay="0"/>
                                          </p:stCondLst>
                                        </p:cTn>
                                        <p:tgtEl>
                                          <p:spTgt spid="561159"/>
                                        </p:tgtEl>
                                        <p:attrNameLst>
                                          <p:attrName>style.visibility</p:attrName>
                                        </p:attrNameLst>
                                      </p:cBhvr>
                                      <p:to>
                                        <p:strVal val="visible"/>
                                      </p:to>
                                    </p:set>
                                    <p:animEffect transition="in" filter="wipe(left)">
                                      <p:cBhvr>
                                        <p:cTn id="28" dur="500"/>
                                        <p:tgtEl>
                                          <p:spTgt spid="561159"/>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61176"/>
                                        </p:tgtEl>
                                        <p:attrNameLst>
                                          <p:attrName>style.visibility</p:attrName>
                                        </p:attrNameLst>
                                      </p:cBhvr>
                                      <p:to>
                                        <p:strVal val="visible"/>
                                      </p:to>
                                    </p:set>
                                    <p:animEffect transition="in" filter="wipe(left)">
                                      <p:cBhvr>
                                        <p:cTn id="31" dur="500"/>
                                        <p:tgtEl>
                                          <p:spTgt spid="561176"/>
                                        </p:tgtEl>
                                      </p:cBhvr>
                                    </p:animEffect>
                                  </p:childTnLst>
                                </p:cTn>
                              </p:par>
                            </p:childTnLst>
                          </p:cTn>
                        </p:par>
                        <p:par>
                          <p:cTn id="32" fill="hold" nodeType="afterGroup">
                            <p:stCondLst>
                              <p:cond delay="2000"/>
                            </p:stCondLst>
                            <p:childTnLst>
                              <p:par>
                                <p:cTn id="33" presetID="22" presetClass="entr" presetSubtype="8" fill="hold" nodeType="afterEffect">
                                  <p:stCondLst>
                                    <p:cond delay="0"/>
                                  </p:stCondLst>
                                  <p:childTnLst>
                                    <p:set>
                                      <p:cBhvr>
                                        <p:cTn id="34" dur="1" fill="hold">
                                          <p:stCondLst>
                                            <p:cond delay="0"/>
                                          </p:stCondLst>
                                        </p:cTn>
                                        <p:tgtEl>
                                          <p:spTgt spid="561169"/>
                                        </p:tgtEl>
                                        <p:attrNameLst>
                                          <p:attrName>style.visibility</p:attrName>
                                        </p:attrNameLst>
                                      </p:cBhvr>
                                      <p:to>
                                        <p:strVal val="visible"/>
                                      </p:to>
                                    </p:set>
                                    <p:animEffect transition="in" filter="wipe(left)">
                                      <p:cBhvr>
                                        <p:cTn id="35" dur="500"/>
                                        <p:tgtEl>
                                          <p:spTgt spid="561169"/>
                                        </p:tgtEl>
                                      </p:cBhvr>
                                    </p:animEffect>
                                  </p:childTnLst>
                                </p:cTn>
                              </p:par>
                            </p:childTnLst>
                          </p:cTn>
                        </p:par>
                        <p:par>
                          <p:cTn id="36" fill="hold" nodeType="afterGroup">
                            <p:stCondLst>
                              <p:cond delay="2500"/>
                            </p:stCondLst>
                            <p:childTnLst>
                              <p:par>
                                <p:cTn id="37" presetID="22" presetClass="entr" presetSubtype="8" fill="hold" grpId="0" nodeType="afterEffect">
                                  <p:stCondLst>
                                    <p:cond delay="0"/>
                                  </p:stCondLst>
                                  <p:childTnLst>
                                    <p:set>
                                      <p:cBhvr>
                                        <p:cTn id="38" dur="1" fill="hold">
                                          <p:stCondLst>
                                            <p:cond delay="0"/>
                                          </p:stCondLst>
                                        </p:cTn>
                                        <p:tgtEl>
                                          <p:spTgt spid="561161"/>
                                        </p:tgtEl>
                                        <p:attrNameLst>
                                          <p:attrName>style.visibility</p:attrName>
                                        </p:attrNameLst>
                                      </p:cBhvr>
                                      <p:to>
                                        <p:strVal val="visible"/>
                                      </p:to>
                                    </p:set>
                                    <p:animEffect transition="in" filter="wipe(left)">
                                      <p:cBhvr>
                                        <p:cTn id="39" dur="500"/>
                                        <p:tgtEl>
                                          <p:spTgt spid="561161"/>
                                        </p:tgtEl>
                                      </p:cBhvr>
                                    </p:animEffect>
                                  </p:childTnLst>
                                </p:cTn>
                              </p:par>
                            </p:childTnLst>
                          </p:cTn>
                        </p:par>
                        <p:par>
                          <p:cTn id="40" fill="hold" nodeType="afterGroup">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561165"/>
                                        </p:tgtEl>
                                        <p:attrNameLst>
                                          <p:attrName>style.visibility</p:attrName>
                                        </p:attrNameLst>
                                      </p:cBhvr>
                                      <p:to>
                                        <p:strVal val="visible"/>
                                      </p:to>
                                    </p:set>
                                    <p:animEffect transition="in" filter="wipe(left)">
                                      <p:cBhvr>
                                        <p:cTn id="43" dur="500"/>
                                        <p:tgtEl>
                                          <p:spTgt spid="561165"/>
                                        </p:tgtEl>
                                      </p:cBhvr>
                                    </p:animEffect>
                                  </p:childTnLst>
                                </p:cTn>
                              </p:par>
                            </p:childTnLst>
                          </p:cTn>
                        </p:par>
                        <p:par>
                          <p:cTn id="44" fill="hold" nodeType="afterGroup">
                            <p:stCondLst>
                              <p:cond delay="3500"/>
                            </p:stCondLst>
                            <p:childTnLst>
                              <p:par>
                                <p:cTn id="45" presetID="22" presetClass="entr" presetSubtype="8" fill="hold" grpId="0" nodeType="afterEffect">
                                  <p:stCondLst>
                                    <p:cond delay="0"/>
                                  </p:stCondLst>
                                  <p:childTnLst>
                                    <p:set>
                                      <p:cBhvr>
                                        <p:cTn id="46" dur="1" fill="hold">
                                          <p:stCondLst>
                                            <p:cond delay="0"/>
                                          </p:stCondLst>
                                        </p:cTn>
                                        <p:tgtEl>
                                          <p:spTgt spid="561179"/>
                                        </p:tgtEl>
                                        <p:attrNameLst>
                                          <p:attrName>style.visibility</p:attrName>
                                        </p:attrNameLst>
                                      </p:cBhvr>
                                      <p:to>
                                        <p:strVal val="visible"/>
                                      </p:to>
                                    </p:set>
                                    <p:animEffect transition="in" filter="wipe(left)">
                                      <p:cBhvr>
                                        <p:cTn id="47" dur="500"/>
                                        <p:tgtEl>
                                          <p:spTgt spid="561179"/>
                                        </p:tgtEl>
                                      </p:cBhvr>
                                    </p:animEffect>
                                  </p:childTnLst>
                                </p:cTn>
                              </p:par>
                            </p:childTnLst>
                          </p:cTn>
                        </p:par>
                        <p:par>
                          <p:cTn id="48" fill="hold" nodeType="afterGroup">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561171"/>
                                        </p:tgtEl>
                                        <p:attrNameLst>
                                          <p:attrName>style.visibility</p:attrName>
                                        </p:attrNameLst>
                                      </p:cBhvr>
                                      <p:to>
                                        <p:strVal val="visible"/>
                                      </p:to>
                                    </p:set>
                                    <p:animEffect transition="in" filter="wipe(left)">
                                      <p:cBhvr>
                                        <p:cTn id="51" dur="500"/>
                                        <p:tgtEl>
                                          <p:spTgt spid="56117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xit" presetSubtype="8" fill="hold" grpId="1" nodeType="clickEffect">
                                  <p:stCondLst>
                                    <p:cond delay="0"/>
                                  </p:stCondLst>
                                  <p:childTnLst>
                                    <p:animEffect transition="out" filter="wipe(left)">
                                      <p:cBhvr>
                                        <p:cTn id="55" dur="500"/>
                                        <p:tgtEl>
                                          <p:spTgt spid="561174"/>
                                        </p:tgtEl>
                                      </p:cBhvr>
                                    </p:animEffect>
                                    <p:set>
                                      <p:cBhvr>
                                        <p:cTn id="56" dur="1" fill="hold">
                                          <p:stCondLst>
                                            <p:cond delay="499"/>
                                          </p:stCondLst>
                                        </p:cTn>
                                        <p:tgtEl>
                                          <p:spTgt spid="561174"/>
                                        </p:tgtEl>
                                        <p:attrNameLst>
                                          <p:attrName>style.visibility</p:attrName>
                                        </p:attrNameLst>
                                      </p:cBhvr>
                                      <p:to>
                                        <p:strVal val="hidden"/>
                                      </p:to>
                                    </p:set>
                                  </p:childTnLst>
                                </p:cTn>
                              </p:par>
                              <p:par>
                                <p:cTn id="57" presetID="22" presetClass="exit" presetSubtype="8" fill="hold" grpId="1" nodeType="withEffect">
                                  <p:stCondLst>
                                    <p:cond delay="0"/>
                                  </p:stCondLst>
                                  <p:childTnLst>
                                    <p:animEffect transition="out" filter="wipe(left)">
                                      <p:cBhvr>
                                        <p:cTn id="58" dur="500"/>
                                        <p:tgtEl>
                                          <p:spTgt spid="561173"/>
                                        </p:tgtEl>
                                      </p:cBhvr>
                                    </p:animEffect>
                                    <p:set>
                                      <p:cBhvr>
                                        <p:cTn id="59" dur="1" fill="hold">
                                          <p:stCondLst>
                                            <p:cond delay="499"/>
                                          </p:stCondLst>
                                        </p:cTn>
                                        <p:tgtEl>
                                          <p:spTgt spid="561173"/>
                                        </p:tgtEl>
                                        <p:attrNameLst>
                                          <p:attrName>style.visibility</p:attrName>
                                        </p:attrNameLst>
                                      </p:cBhvr>
                                      <p:to>
                                        <p:strVal val="hidden"/>
                                      </p:to>
                                    </p:set>
                                  </p:childTnLst>
                                </p:cTn>
                              </p:par>
                              <p:par>
                                <p:cTn id="60" presetID="22" presetClass="exit" presetSubtype="8" fill="hold" nodeType="withEffect">
                                  <p:stCondLst>
                                    <p:cond delay="0"/>
                                  </p:stCondLst>
                                  <p:childTnLst>
                                    <p:animEffect transition="out" filter="wipe(left)">
                                      <p:cBhvr>
                                        <p:cTn id="61" dur="500"/>
                                        <p:tgtEl>
                                          <p:spTgt spid="561182"/>
                                        </p:tgtEl>
                                      </p:cBhvr>
                                    </p:animEffect>
                                    <p:set>
                                      <p:cBhvr>
                                        <p:cTn id="62" dur="1" fill="hold">
                                          <p:stCondLst>
                                            <p:cond delay="499"/>
                                          </p:stCondLst>
                                        </p:cTn>
                                        <p:tgtEl>
                                          <p:spTgt spid="561182"/>
                                        </p:tgtEl>
                                        <p:attrNameLst>
                                          <p:attrName>style.visibility</p:attrName>
                                        </p:attrNameLst>
                                      </p:cBhvr>
                                      <p:to>
                                        <p:strVal val="hidden"/>
                                      </p:to>
                                    </p:set>
                                  </p:childTnLst>
                                </p:cTn>
                              </p:par>
                              <p:par>
                                <p:cTn id="63" presetID="22" presetClass="exit" presetSubtype="8" fill="hold" nodeType="withEffect">
                                  <p:stCondLst>
                                    <p:cond delay="0"/>
                                  </p:stCondLst>
                                  <p:childTnLst>
                                    <p:animEffect transition="out" filter="wipe(left)">
                                      <p:cBhvr>
                                        <p:cTn id="64" dur="500"/>
                                        <p:tgtEl>
                                          <p:spTgt spid="561168"/>
                                        </p:tgtEl>
                                      </p:cBhvr>
                                    </p:animEffect>
                                    <p:set>
                                      <p:cBhvr>
                                        <p:cTn id="65" dur="1" fill="hold">
                                          <p:stCondLst>
                                            <p:cond delay="499"/>
                                          </p:stCondLst>
                                        </p:cTn>
                                        <p:tgtEl>
                                          <p:spTgt spid="561168"/>
                                        </p:tgtEl>
                                        <p:attrNameLst>
                                          <p:attrName>style.visibility</p:attrName>
                                        </p:attrNameLst>
                                      </p:cBhvr>
                                      <p:to>
                                        <p:strVal val="hidden"/>
                                      </p:to>
                                    </p:set>
                                  </p:childTnLst>
                                </p:cTn>
                              </p:par>
                              <p:par>
                                <p:cTn id="66" presetID="22" presetClass="exit" presetSubtype="8" fill="hold" nodeType="withEffect">
                                  <p:stCondLst>
                                    <p:cond delay="0"/>
                                  </p:stCondLst>
                                  <p:childTnLst>
                                    <p:animEffect transition="out" filter="wipe(left)">
                                      <p:cBhvr>
                                        <p:cTn id="67" dur="500"/>
                                        <p:tgtEl>
                                          <p:spTgt spid="561169"/>
                                        </p:tgtEl>
                                      </p:cBhvr>
                                    </p:animEffect>
                                    <p:set>
                                      <p:cBhvr>
                                        <p:cTn id="68" dur="1" fill="hold">
                                          <p:stCondLst>
                                            <p:cond delay="499"/>
                                          </p:stCondLst>
                                        </p:cTn>
                                        <p:tgtEl>
                                          <p:spTgt spid="561169"/>
                                        </p:tgtEl>
                                        <p:attrNameLst>
                                          <p:attrName>style.visibility</p:attrName>
                                        </p:attrNameLst>
                                      </p:cBhvr>
                                      <p:to>
                                        <p:strVal val="hidden"/>
                                      </p:to>
                                    </p:set>
                                  </p:childTnLst>
                                </p:cTn>
                              </p:par>
                              <p:par>
                                <p:cTn id="69" presetID="22" presetClass="exit" presetSubtype="8" fill="hold" grpId="1" nodeType="withEffect">
                                  <p:stCondLst>
                                    <p:cond delay="0"/>
                                  </p:stCondLst>
                                  <p:iterate type="lt">
                                    <p:tmPct val="0"/>
                                  </p:iterate>
                                  <p:childTnLst>
                                    <p:animEffect transition="out" filter="wipe(left)">
                                      <p:cBhvr>
                                        <p:cTn id="70" dur="500"/>
                                        <p:tgtEl>
                                          <p:spTgt spid="561159"/>
                                        </p:tgtEl>
                                      </p:cBhvr>
                                    </p:animEffect>
                                    <p:set>
                                      <p:cBhvr>
                                        <p:cTn id="71" dur="1" fill="hold">
                                          <p:stCondLst>
                                            <p:cond delay="499"/>
                                          </p:stCondLst>
                                        </p:cTn>
                                        <p:tgtEl>
                                          <p:spTgt spid="561159"/>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561161"/>
                                        </p:tgtEl>
                                        <p:attrNameLst>
                                          <p:attrName>style.visibility</p:attrName>
                                        </p:attrNameLst>
                                      </p:cBhvr>
                                      <p:to>
                                        <p:strVal val="hidden"/>
                                      </p:to>
                                    </p:set>
                                  </p:childTnLst>
                                </p:cTn>
                              </p:par>
                              <p:par>
                                <p:cTn id="74" presetID="1" presetClass="exit" presetSubtype="0" fill="hold" grpId="1" nodeType="withEffect">
                                  <p:stCondLst>
                                    <p:cond delay="0"/>
                                  </p:stCondLst>
                                  <p:childTnLst>
                                    <p:set>
                                      <p:cBhvr>
                                        <p:cTn id="75" dur="1" fill="hold">
                                          <p:stCondLst>
                                            <p:cond delay="0"/>
                                          </p:stCondLst>
                                        </p:cTn>
                                        <p:tgtEl>
                                          <p:spTgt spid="561165"/>
                                        </p:tgtEl>
                                        <p:attrNameLst>
                                          <p:attrName>style.visibility</p:attrName>
                                        </p:attrNameLst>
                                      </p:cBhvr>
                                      <p:to>
                                        <p:strVal val="hidden"/>
                                      </p:to>
                                    </p:set>
                                  </p:childTnLst>
                                </p:cTn>
                              </p:par>
                              <p:par>
                                <p:cTn id="76" presetID="1" presetClass="exit" presetSubtype="0" fill="hold" grpId="1" nodeType="withEffect">
                                  <p:stCondLst>
                                    <p:cond delay="0"/>
                                  </p:stCondLst>
                                  <p:childTnLst>
                                    <p:set>
                                      <p:cBhvr>
                                        <p:cTn id="77" dur="1" fill="hold">
                                          <p:stCondLst>
                                            <p:cond delay="0"/>
                                          </p:stCondLst>
                                        </p:cTn>
                                        <p:tgtEl>
                                          <p:spTgt spid="561179"/>
                                        </p:tgtEl>
                                        <p:attrNameLst>
                                          <p:attrName>style.visibility</p:attrName>
                                        </p:attrNameLst>
                                      </p:cBhvr>
                                      <p:to>
                                        <p:strVal val="hidden"/>
                                      </p:to>
                                    </p:set>
                                  </p:childTnLst>
                                </p:cTn>
                              </p:par>
                            </p:childTnLst>
                          </p:cTn>
                        </p:par>
                        <p:par>
                          <p:cTn id="78" fill="hold" nodeType="afterGroup">
                            <p:stCondLst>
                              <p:cond delay="500"/>
                            </p:stCondLst>
                            <p:childTnLst>
                              <p:par>
                                <p:cTn id="79" presetID="22" presetClass="entr" presetSubtype="8" fill="hold" nodeType="afterEffect">
                                  <p:stCondLst>
                                    <p:cond delay="0"/>
                                  </p:stCondLst>
                                  <p:childTnLst>
                                    <p:set>
                                      <p:cBhvr>
                                        <p:cTn id="80" dur="1" fill="hold">
                                          <p:stCondLst>
                                            <p:cond delay="0"/>
                                          </p:stCondLst>
                                        </p:cTn>
                                        <p:tgtEl>
                                          <p:spTgt spid="2"/>
                                        </p:tgtEl>
                                        <p:attrNameLst>
                                          <p:attrName>style.visibility</p:attrName>
                                        </p:attrNameLst>
                                      </p:cBhvr>
                                      <p:to>
                                        <p:strVal val="visible"/>
                                      </p:to>
                                    </p:set>
                                    <p:animEffect transition="in" filter="wipe(left)">
                                      <p:cBhvr>
                                        <p:cTn id="81" dur="500"/>
                                        <p:tgtEl>
                                          <p:spTgt spid="2"/>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561172"/>
                                        </p:tgtEl>
                                        <p:attrNameLst>
                                          <p:attrName>style.visibility</p:attrName>
                                        </p:attrNameLst>
                                      </p:cBhvr>
                                      <p:to>
                                        <p:strVal val="visible"/>
                                      </p:to>
                                    </p:set>
                                    <p:animEffect transition="in" filter="wipe(left)">
                                      <p:cBhvr>
                                        <p:cTn id="84" dur="500"/>
                                        <p:tgtEl>
                                          <p:spTgt spid="561172"/>
                                        </p:tgtEl>
                                      </p:cBhvr>
                                    </p:animEffect>
                                  </p:childTnLst>
                                </p:cTn>
                              </p:par>
                            </p:childTnLst>
                          </p:cTn>
                        </p:par>
                        <p:par>
                          <p:cTn id="85" fill="hold" nodeType="afterGroup">
                            <p:stCondLst>
                              <p:cond delay="1000"/>
                            </p:stCondLst>
                            <p:childTnLst>
                              <p:par>
                                <p:cTn id="86" presetID="22" presetClass="entr" presetSubtype="8" fill="hold" nodeType="afterEffect">
                                  <p:stCondLst>
                                    <p:cond delay="0"/>
                                  </p:stCondLst>
                                  <p:childTnLst>
                                    <p:set>
                                      <p:cBhvr>
                                        <p:cTn id="87" dur="1" fill="hold">
                                          <p:stCondLst>
                                            <p:cond delay="0"/>
                                          </p:stCondLst>
                                        </p:cTn>
                                        <p:tgtEl>
                                          <p:spTgt spid="561168"/>
                                        </p:tgtEl>
                                        <p:attrNameLst>
                                          <p:attrName>style.visibility</p:attrName>
                                        </p:attrNameLst>
                                      </p:cBhvr>
                                      <p:to>
                                        <p:strVal val="visible"/>
                                      </p:to>
                                    </p:set>
                                    <p:animEffect transition="in" filter="wipe(left)">
                                      <p:cBhvr>
                                        <p:cTn id="88" dur="500"/>
                                        <p:tgtEl>
                                          <p:spTgt spid="561168"/>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561170"/>
                                        </p:tgtEl>
                                        <p:attrNameLst>
                                          <p:attrName>style.visibility</p:attrName>
                                        </p:attrNameLst>
                                      </p:cBhvr>
                                      <p:to>
                                        <p:strVal val="visible"/>
                                      </p:to>
                                    </p:set>
                                    <p:animEffect transition="in" filter="wipe(left)">
                                      <p:cBhvr>
                                        <p:cTn id="91" dur="500"/>
                                        <p:tgtEl>
                                          <p:spTgt spid="561170"/>
                                        </p:tgtEl>
                                      </p:cBhvr>
                                    </p:animEffect>
                                  </p:childTnLst>
                                </p:cTn>
                              </p:par>
                            </p:childTnLst>
                          </p:cTn>
                        </p:par>
                        <p:par>
                          <p:cTn id="92" fill="hold" nodeType="afterGroup">
                            <p:stCondLst>
                              <p:cond delay="1500"/>
                            </p:stCondLst>
                            <p:childTnLst>
                              <p:par>
                                <p:cTn id="93" presetID="22" presetClass="entr" presetSubtype="8" fill="hold" nodeType="afterEffect">
                                  <p:stCondLst>
                                    <p:cond delay="0"/>
                                  </p:stCondLst>
                                  <p:childTnLst>
                                    <p:set>
                                      <p:cBhvr>
                                        <p:cTn id="94" dur="1" fill="hold">
                                          <p:stCondLst>
                                            <p:cond delay="0"/>
                                          </p:stCondLst>
                                        </p:cTn>
                                        <p:tgtEl>
                                          <p:spTgt spid="561169"/>
                                        </p:tgtEl>
                                        <p:attrNameLst>
                                          <p:attrName>style.visibility</p:attrName>
                                        </p:attrNameLst>
                                      </p:cBhvr>
                                      <p:to>
                                        <p:strVal val="visible"/>
                                      </p:to>
                                    </p:set>
                                    <p:animEffect transition="in" filter="wipe(left)">
                                      <p:cBhvr>
                                        <p:cTn id="95" dur="500"/>
                                        <p:tgtEl>
                                          <p:spTgt spid="561169"/>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561177"/>
                                        </p:tgtEl>
                                        <p:attrNameLst>
                                          <p:attrName>style.visibility</p:attrName>
                                        </p:attrNameLst>
                                      </p:cBhvr>
                                      <p:to>
                                        <p:strVal val="visible"/>
                                      </p:to>
                                    </p:set>
                                    <p:animEffect transition="in" filter="wipe(left)">
                                      <p:cBhvr>
                                        <p:cTn id="98" dur="500"/>
                                        <p:tgtEl>
                                          <p:spTgt spid="561177"/>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nodeType="clickEffect">
                                  <p:stCondLst>
                                    <p:cond delay="0"/>
                                  </p:stCondLst>
                                  <p:childTnLst>
                                    <p:set>
                                      <p:cBhvr>
                                        <p:cTn id="102" dur="1" fill="hold">
                                          <p:stCondLst>
                                            <p:cond delay="0"/>
                                          </p:stCondLst>
                                        </p:cTn>
                                        <p:tgtEl>
                                          <p:spTgt spid="3"/>
                                        </p:tgtEl>
                                        <p:attrNameLst>
                                          <p:attrName>style.visibility</p:attrName>
                                        </p:attrNameLst>
                                      </p:cBhvr>
                                      <p:to>
                                        <p:strVal val="visible"/>
                                      </p:to>
                                    </p:set>
                                    <p:animEffect transition="in" filter="wipe(left)">
                                      <p:cBhvr>
                                        <p:cTn id="103" dur="500"/>
                                        <p:tgtEl>
                                          <p:spTgt spid="3"/>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nodeType="clickEffect">
                                  <p:stCondLst>
                                    <p:cond delay="0"/>
                                  </p:stCondLst>
                                  <p:childTnLst>
                                    <p:set>
                                      <p:cBhvr>
                                        <p:cTn id="107" dur="1" fill="hold">
                                          <p:stCondLst>
                                            <p:cond delay="0"/>
                                          </p:stCondLst>
                                        </p:cTn>
                                        <p:tgtEl>
                                          <p:spTgt spid="4"/>
                                        </p:tgtEl>
                                        <p:attrNameLst>
                                          <p:attrName>style.visibility</p:attrName>
                                        </p:attrNameLst>
                                      </p:cBhvr>
                                      <p:to>
                                        <p:strVal val="visible"/>
                                      </p:to>
                                    </p:set>
                                    <p:animEffect transition="in" filter="wipe(left)">
                                      <p:cBhvr>
                                        <p:cTn id="10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nimBg="1"/>
      <p:bldP spid="561159" grpId="0" animBg="1"/>
      <p:bldP spid="561159" grpId="1" animBg="1"/>
      <p:bldP spid="561161" grpId="0" animBg="1"/>
      <p:bldP spid="561161" grpId="1" animBg="1"/>
      <p:bldP spid="561165" grpId="0" animBg="1"/>
      <p:bldP spid="561165" grpId="1" animBg="1"/>
      <p:bldP spid="561170" grpId="0" animBg="1"/>
      <p:bldP spid="561172" grpId="0" animBg="1"/>
      <p:bldP spid="561173" grpId="0" animBg="1"/>
      <p:bldP spid="561173" grpId="1" animBg="1"/>
      <p:bldP spid="561174" grpId="0"/>
      <p:bldP spid="561174" grpId="1"/>
      <p:bldP spid="561176" grpId="0"/>
      <p:bldP spid="561177" grpId="0" animBg="1"/>
      <p:bldP spid="561179" grpId="0" animBg="1"/>
      <p:bldP spid="561179" grpId="1" animBg="1"/>
      <p:bldP spid="56117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为什么学习</a:t>
            </a:r>
            <a:r>
              <a:rPr lang="en-GB" dirty="0" smtClean="0"/>
              <a:t>Java</a:t>
            </a:r>
            <a:endParaRPr lang="zh-CN" altLang="en-US" dirty="0"/>
          </a:p>
        </p:txBody>
      </p:sp>
      <p:sp>
        <p:nvSpPr>
          <p:cNvPr id="4" name="灯片编号占位符 3"/>
          <p:cNvSpPr>
            <a:spLocks noGrp="1"/>
          </p:cNvSpPr>
          <p:nvPr>
            <p:ph type="sldNum" sz="quarter" idx="12"/>
          </p:nvPr>
        </p:nvSpPr>
        <p:spPr/>
        <p:txBody>
          <a:bodyPr/>
          <a:lstStyle/>
          <a:p>
            <a:fld id="{D16C15AB-C4F3-436F-909E-E9D6F9295829}" type="slidenum">
              <a:rPr lang="zh-CN" altLang="en-US" smtClean="0"/>
              <a:pPr/>
              <a:t>11</a:t>
            </a:fld>
            <a:r>
              <a:rPr lang="en-US" altLang="zh-CN" smtClean="0"/>
              <a:t>/3</a:t>
            </a:r>
            <a:r>
              <a:rPr lang="en-US" smtClean="0"/>
              <a:t>3</a:t>
            </a:r>
            <a:endParaRPr lang="en-US" dirty="0"/>
          </a:p>
        </p:txBody>
      </p:sp>
      <p:sp>
        <p:nvSpPr>
          <p:cNvPr id="6" name="Rectangle 3"/>
          <p:cNvSpPr>
            <a:spLocks noGrp="1" noChangeArrowheads="1"/>
          </p:cNvSpPr>
          <p:nvPr>
            <p:ph idx="1"/>
          </p:nvPr>
        </p:nvSpPr>
        <p:spPr/>
        <p:txBody>
          <a:bodyPr/>
          <a:lstStyle/>
          <a:p>
            <a:pPr eaLnBrk="1" hangingPunct="1"/>
            <a:r>
              <a:rPr lang="en-US" altLang="zh-CN" dirty="0" smtClean="0"/>
              <a:t>Java</a:t>
            </a:r>
            <a:r>
              <a:rPr lang="zh-CN" altLang="en-US" dirty="0" smtClean="0"/>
              <a:t>是</a:t>
            </a:r>
            <a:r>
              <a:rPr lang="en-US" altLang="zh-CN" dirty="0" smtClean="0"/>
              <a:t>Sun Microsystems</a:t>
            </a:r>
            <a:r>
              <a:rPr lang="zh-CN" altLang="en-US" dirty="0" smtClean="0"/>
              <a:t>于</a:t>
            </a:r>
            <a:r>
              <a:rPr lang="en-US" altLang="zh-CN" dirty="0" smtClean="0"/>
              <a:t>1995</a:t>
            </a:r>
            <a:r>
              <a:rPr lang="zh-CN" altLang="en-US" dirty="0" smtClean="0"/>
              <a:t>年推出的高级编程语言</a:t>
            </a:r>
          </a:p>
          <a:p>
            <a:pPr eaLnBrk="1" hangingPunct="1"/>
            <a:r>
              <a:rPr lang="en-US" altLang="zh-CN" dirty="0" smtClean="0"/>
              <a:t>Java </a:t>
            </a:r>
            <a:r>
              <a:rPr lang="zh-CN" altLang="en-US" dirty="0" smtClean="0"/>
              <a:t>领域的</a:t>
            </a:r>
            <a:r>
              <a:rPr lang="en-US" altLang="zh-CN" dirty="0" err="1" smtClean="0"/>
              <a:t>JavaSE</a:t>
            </a:r>
            <a:r>
              <a:rPr lang="zh-CN" altLang="en-US" dirty="0" smtClean="0"/>
              <a:t>、</a:t>
            </a:r>
            <a:r>
              <a:rPr lang="en-US" altLang="zh-CN" dirty="0" err="1" smtClean="0"/>
              <a:t>JavaEE</a:t>
            </a:r>
            <a:r>
              <a:rPr lang="zh-CN" altLang="en-US" dirty="0" smtClean="0"/>
              <a:t>技术已发展成为同</a:t>
            </a:r>
            <a:r>
              <a:rPr lang="en-US" altLang="zh-CN" dirty="0" smtClean="0"/>
              <a:t>C#</a:t>
            </a:r>
            <a:r>
              <a:rPr lang="zh-CN" altLang="en-US" dirty="0" smtClean="0"/>
              <a:t>和</a:t>
            </a:r>
            <a:r>
              <a:rPr lang="en-US" altLang="zh-CN" dirty="0" smtClean="0"/>
              <a:t>.NET</a:t>
            </a:r>
            <a:r>
              <a:rPr lang="zh-CN" altLang="en-US" dirty="0" smtClean="0"/>
              <a:t>平分天下的应用软件开发平台和技术</a:t>
            </a:r>
          </a:p>
          <a:p>
            <a:pPr eaLnBrk="1" hangingPunct="1"/>
            <a:endParaRPr lang="zh-CN" altLang="en-US" dirty="0" smtClean="0"/>
          </a:p>
        </p:txBody>
      </p:sp>
      <p:sp>
        <p:nvSpPr>
          <p:cNvPr id="7" name="Text Box 7"/>
          <p:cNvSpPr txBox="1">
            <a:spLocks noChangeArrowheads="1"/>
          </p:cNvSpPr>
          <p:nvPr/>
        </p:nvSpPr>
        <p:spPr bwMode="auto">
          <a:xfrm>
            <a:off x="3933111" y="3836898"/>
            <a:ext cx="565150" cy="366712"/>
          </a:xfrm>
          <a:prstGeom prst="rect">
            <a:avLst/>
          </a:prstGeom>
          <a:noFill/>
          <a:ln w="9525" algn="ctr">
            <a:noFill/>
            <a:miter lim="800000"/>
            <a:headEnd/>
            <a:tailEnd/>
          </a:ln>
        </p:spPr>
        <p:txBody>
          <a:bodyPr wrap="none">
            <a:spAutoFit/>
          </a:bodyPr>
          <a:lstStyle/>
          <a:p>
            <a:pPr marL="342900" indent="-342900">
              <a:spcBef>
                <a:spcPct val="20000"/>
              </a:spcBef>
              <a:buClr>
                <a:srgbClr val="339966"/>
              </a:buClr>
              <a:buFont typeface="Wingdings" pitchFamily="2" charset="2"/>
              <a:buNone/>
            </a:pPr>
            <a:r>
              <a:rPr lang="en-US" altLang="zh-CN" b="1">
                <a:ea typeface="黑体" pitchFamily="49" charset="-122"/>
              </a:rPr>
              <a:t>PK.</a:t>
            </a:r>
          </a:p>
        </p:txBody>
      </p:sp>
      <p:pic>
        <p:nvPicPr>
          <p:cNvPr id="8" name="Picture 13" descr="images"/>
          <p:cNvPicPr>
            <a:picLocks noChangeAspect="1" noChangeArrowheads="1"/>
          </p:cNvPicPr>
          <p:nvPr/>
        </p:nvPicPr>
        <p:blipFill>
          <a:blip r:embed="rId3"/>
          <a:srcRect/>
          <a:stretch>
            <a:fillRect/>
          </a:stretch>
        </p:blipFill>
        <p:spPr bwMode="auto">
          <a:xfrm>
            <a:off x="2921873" y="3340010"/>
            <a:ext cx="731838" cy="1360488"/>
          </a:xfrm>
          <a:prstGeom prst="rect">
            <a:avLst/>
          </a:prstGeom>
          <a:noFill/>
          <a:ln w="9525">
            <a:noFill/>
            <a:miter lim="800000"/>
            <a:headEnd/>
            <a:tailEnd/>
          </a:ln>
        </p:spPr>
      </p:pic>
      <p:pic>
        <p:nvPicPr>
          <p:cNvPr id="9" name="Picture 16" descr="cslogo"/>
          <p:cNvPicPr>
            <a:picLocks noChangeAspect="1" noChangeArrowheads="1"/>
          </p:cNvPicPr>
          <p:nvPr/>
        </p:nvPicPr>
        <p:blipFill>
          <a:blip r:embed="rId4"/>
          <a:srcRect/>
          <a:stretch>
            <a:fillRect/>
          </a:stretch>
        </p:blipFill>
        <p:spPr bwMode="auto">
          <a:xfrm>
            <a:off x="4779248" y="3501935"/>
            <a:ext cx="1150938" cy="1036638"/>
          </a:xfrm>
          <a:prstGeom prst="rect">
            <a:avLst/>
          </a:prstGeom>
          <a:noFill/>
          <a:ln w="9525">
            <a:noFill/>
            <a:miter lim="800000"/>
            <a:headEnd/>
            <a:tailEnd/>
          </a:ln>
        </p:spPr>
      </p:pic>
      <p:pic>
        <p:nvPicPr>
          <p:cNvPr id="10" name="Picture 12" descr="images1"/>
          <p:cNvPicPr>
            <a:picLocks noChangeAspect="1" noChangeArrowheads="1"/>
          </p:cNvPicPr>
          <p:nvPr/>
        </p:nvPicPr>
        <p:blipFill>
          <a:blip r:embed="rId5"/>
          <a:srcRect/>
          <a:stretch>
            <a:fillRect/>
          </a:stretch>
        </p:blipFill>
        <p:spPr>
          <a:xfrm>
            <a:off x="4705681" y="4754322"/>
            <a:ext cx="1270000" cy="1322387"/>
          </a:xfrm>
          <a:prstGeom prst="rect">
            <a:avLst/>
          </a:prstGeom>
        </p:spPr>
      </p:pic>
      <p:sp>
        <p:nvSpPr>
          <p:cNvPr id="11" name="Text Box 6"/>
          <p:cNvSpPr txBox="1">
            <a:spLocks noChangeArrowheads="1"/>
          </p:cNvSpPr>
          <p:nvPr/>
        </p:nvSpPr>
        <p:spPr bwMode="auto">
          <a:xfrm>
            <a:off x="3975431" y="5232159"/>
            <a:ext cx="565150" cy="366713"/>
          </a:xfrm>
          <a:prstGeom prst="rect">
            <a:avLst/>
          </a:prstGeom>
          <a:noFill/>
          <a:ln w="9525" algn="ctr">
            <a:noFill/>
            <a:miter lim="800000"/>
            <a:headEnd/>
            <a:tailEnd/>
          </a:ln>
        </p:spPr>
        <p:txBody>
          <a:bodyPr wrap="none">
            <a:spAutoFit/>
          </a:bodyPr>
          <a:lstStyle/>
          <a:p>
            <a:pPr marL="342900" indent="-342900">
              <a:spcBef>
                <a:spcPct val="20000"/>
              </a:spcBef>
              <a:buClr>
                <a:srgbClr val="339966"/>
              </a:buClr>
              <a:buFont typeface="Wingdings" pitchFamily="2" charset="2"/>
              <a:buNone/>
            </a:pPr>
            <a:r>
              <a:rPr lang="en-US" altLang="zh-CN" b="1">
                <a:ea typeface="黑体" pitchFamily="49" charset="-122"/>
              </a:rPr>
              <a:t>PK.</a:t>
            </a:r>
          </a:p>
        </p:txBody>
      </p:sp>
      <p:pic>
        <p:nvPicPr>
          <p:cNvPr id="12" name="Picture 15" descr="1-5"/>
          <p:cNvPicPr>
            <a:picLocks noChangeAspect="1" noChangeArrowheads="1"/>
          </p:cNvPicPr>
          <p:nvPr/>
        </p:nvPicPr>
        <p:blipFill>
          <a:blip r:embed="rId6"/>
          <a:srcRect/>
          <a:stretch>
            <a:fillRect/>
          </a:stretch>
        </p:blipFill>
        <p:spPr bwMode="auto">
          <a:xfrm>
            <a:off x="2154569" y="4906722"/>
            <a:ext cx="1655762" cy="10175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heckerboard(across)">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checkerboard(across)">
                                      <p:cBhvr>
                                        <p:cTn id="20" dur="500"/>
                                        <p:tgtEl>
                                          <p:spTgt spid="12"/>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par>
                          <p:cTn id="25" fill="hold">
                            <p:stCondLst>
                              <p:cond delay="1000"/>
                            </p:stCondLst>
                            <p:childTnLst>
                              <p:par>
                                <p:cTn id="26" presetID="5" presetClass="entr" presetSubtype="10"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checkerboard(across)">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4228" name="Picture 4"/>
          <p:cNvPicPr>
            <a:picLocks noChangeAspect="1" noChangeArrowheads="1"/>
          </p:cNvPicPr>
          <p:nvPr/>
        </p:nvPicPr>
        <p:blipFill>
          <a:blip r:embed="rId3"/>
          <a:srcRect/>
          <a:stretch>
            <a:fillRect/>
          </a:stretch>
        </p:blipFill>
        <p:spPr bwMode="auto">
          <a:xfrm>
            <a:off x="4859338" y="3143250"/>
            <a:ext cx="3889375" cy="3095625"/>
          </a:xfrm>
          <a:prstGeom prst="rect">
            <a:avLst/>
          </a:prstGeom>
          <a:noFill/>
          <a:ln w="9525">
            <a:noFill/>
            <a:miter lim="800000"/>
            <a:headEnd/>
            <a:tailEnd/>
          </a:ln>
        </p:spPr>
      </p:pic>
      <p:pic>
        <p:nvPicPr>
          <p:cNvPr id="564229" name="Picture 5"/>
          <p:cNvPicPr>
            <a:picLocks noChangeAspect="1" noChangeArrowheads="1"/>
          </p:cNvPicPr>
          <p:nvPr/>
        </p:nvPicPr>
        <p:blipFill>
          <a:blip r:embed="rId4"/>
          <a:srcRect/>
          <a:stretch>
            <a:fillRect/>
          </a:stretch>
        </p:blipFill>
        <p:spPr bwMode="auto">
          <a:xfrm>
            <a:off x="684213" y="3143250"/>
            <a:ext cx="3887787" cy="3097213"/>
          </a:xfrm>
          <a:prstGeom prst="rect">
            <a:avLst/>
          </a:prstGeom>
          <a:noFill/>
          <a:ln w="9525">
            <a:noFill/>
            <a:miter lim="800000"/>
            <a:headEnd/>
            <a:tailEnd/>
          </a:ln>
        </p:spPr>
      </p:pic>
      <p:sp>
        <p:nvSpPr>
          <p:cNvPr id="5" name="内容占位符 4"/>
          <p:cNvSpPr>
            <a:spLocks noGrp="1"/>
          </p:cNvSpPr>
          <p:nvPr>
            <p:ph idx="1"/>
          </p:nvPr>
        </p:nvSpPr>
        <p:spPr>
          <a:xfrm>
            <a:off x="784225" y="1214438"/>
            <a:ext cx="7645400" cy="5143500"/>
          </a:xfrm>
        </p:spPr>
        <p:txBody>
          <a:bodyPr/>
          <a:lstStyle/>
          <a:p>
            <a:pPr eaLnBrk="1" hangingPunct="1">
              <a:defRPr/>
            </a:pPr>
            <a:r>
              <a:rPr lang="zh-CN" altLang="en-US" dirty="0" smtClean="0"/>
              <a:t>开发桌面应用程序    </a:t>
            </a:r>
          </a:p>
          <a:p>
            <a:pPr lvl="1" eaLnBrk="1" hangingPunct="1">
              <a:defRPr/>
            </a:pPr>
            <a:r>
              <a:rPr lang="zh-CN" altLang="en-US" dirty="0" smtClean="0"/>
              <a:t>银行软件、商场结算软件</a:t>
            </a:r>
          </a:p>
          <a:p>
            <a:pPr eaLnBrk="1" hangingPunct="1">
              <a:defRPr/>
            </a:pPr>
            <a:r>
              <a:rPr lang="zh-CN" altLang="en-US" dirty="0" smtClean="0"/>
              <a:t>开发面向</a:t>
            </a:r>
            <a:r>
              <a:rPr lang="en-US" altLang="zh-CN" dirty="0" smtClean="0"/>
              <a:t>Internet</a:t>
            </a:r>
            <a:r>
              <a:rPr lang="zh-CN" altLang="en-US" dirty="0" smtClean="0"/>
              <a:t>的应用程序 </a:t>
            </a:r>
          </a:p>
          <a:p>
            <a:pPr lvl="1" eaLnBrk="1" hangingPunct="1">
              <a:defRPr/>
            </a:pPr>
            <a:r>
              <a:rPr lang="zh-CN" altLang="en-US" dirty="0" smtClean="0"/>
              <a:t>网上数码商城、阿里巴巴、易趣网</a:t>
            </a:r>
          </a:p>
          <a:p>
            <a:pPr eaLnBrk="1" hangingPunct="1">
              <a:defRPr/>
            </a:pPr>
            <a:endParaRPr lang="zh-CN" altLang="en-US" dirty="0" smtClean="0"/>
          </a:p>
          <a:p>
            <a:pPr eaLnBrk="1" hangingPunct="1">
              <a:defRPr/>
            </a:pPr>
            <a:endParaRPr lang="zh-CN" altLang="en-US" dirty="0"/>
          </a:p>
        </p:txBody>
      </p:sp>
      <p:sp>
        <p:nvSpPr>
          <p:cNvPr id="12" name="灯片编号占位符 11"/>
          <p:cNvSpPr>
            <a:spLocks noGrp="1"/>
          </p:cNvSpPr>
          <p:nvPr>
            <p:ph type="sldNum" sz="quarter" idx="10"/>
          </p:nvPr>
        </p:nvSpPr>
        <p:spPr/>
        <p:txBody>
          <a:bodyPr/>
          <a:lstStyle/>
          <a:p>
            <a:pPr>
              <a:defRPr/>
            </a:pPr>
            <a:fld id="{20A3C244-A2EA-421B-AA84-7941BACD046B}" type="slidenum">
              <a:rPr lang="zh-CN" altLang="en-US" smtClean="0"/>
              <a:pPr>
                <a:defRPr/>
              </a:pPr>
              <a:t>12</a:t>
            </a:fld>
            <a:r>
              <a:rPr lang="en-US" altLang="zh-CN" smtClean="0"/>
              <a:t>/47</a:t>
            </a:r>
            <a:endParaRPr lang="zh-CN" altLang="en-US" dirty="0"/>
          </a:p>
        </p:txBody>
      </p:sp>
      <p:grpSp>
        <p:nvGrpSpPr>
          <p:cNvPr id="13" name="组合 12"/>
          <p:cNvGrpSpPr/>
          <p:nvPr/>
        </p:nvGrpSpPr>
        <p:grpSpPr>
          <a:xfrm>
            <a:off x="2730879" y="6279465"/>
            <a:ext cx="4000500" cy="578535"/>
            <a:chOff x="2908300" y="6185751"/>
            <a:chExt cx="4000500" cy="578535"/>
          </a:xfrm>
        </p:grpSpPr>
        <p:grpSp>
          <p:nvGrpSpPr>
            <p:cNvPr id="14" name="组合 14"/>
            <p:cNvGrpSpPr>
              <a:grpSpLocks/>
            </p:cNvGrpSpPr>
            <p:nvPr/>
          </p:nvGrpSpPr>
          <p:grpSpPr bwMode="auto">
            <a:xfrm>
              <a:off x="2908300" y="6237288"/>
              <a:ext cx="4000500" cy="428625"/>
              <a:chOff x="3714744" y="5143512"/>
              <a:chExt cx="4000528" cy="428628"/>
            </a:xfrm>
          </p:grpSpPr>
          <p:sp>
            <p:nvSpPr>
              <p:cNvPr id="21" name="圆角矩形 20"/>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2" name="TextBox 21"/>
              <p:cNvSpPr txBox="1"/>
              <p:nvPr/>
            </p:nvSpPr>
            <p:spPr bwMode="auto">
              <a:xfrm>
                <a:off x="4329981" y="5187962"/>
                <a:ext cx="3240590"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操作演示</a:t>
                </a:r>
                <a:r>
                  <a:rPr lang="zh-CN" altLang="en-US" sz="1600" b="1" spc="300" dirty="0" smtClean="0">
                    <a:solidFill>
                      <a:srgbClr val="FBFFFE"/>
                    </a:solidFill>
                    <a:latin typeface="微软雅黑" pitchFamily="34" charset="-122"/>
                    <a:ea typeface="微软雅黑" pitchFamily="34" charset="-122"/>
                  </a:rPr>
                  <a:t>：</a:t>
                </a:r>
                <a:r>
                  <a:rPr lang="en-US" altLang="zh-CN" sz="1600" b="1" spc="300" dirty="0" smtClean="0">
                    <a:solidFill>
                      <a:srgbClr val="FBFFFE"/>
                    </a:solidFill>
                    <a:latin typeface="微软雅黑" pitchFamily="34" charset="-122"/>
                    <a:ea typeface="微软雅黑" pitchFamily="34" charset="-122"/>
                  </a:rPr>
                  <a:t>Java2D Demo</a:t>
                </a:r>
                <a:endParaRPr lang="en-US" altLang="zh-CN" sz="1600" b="1" spc="300" dirty="0">
                  <a:solidFill>
                    <a:srgbClr val="FBFFFE"/>
                  </a:solidFill>
                  <a:latin typeface="微软雅黑" pitchFamily="34" charset="-122"/>
                  <a:ea typeface="微软雅黑" pitchFamily="34" charset="-122"/>
                </a:endParaRPr>
              </a:p>
            </p:txBody>
          </p:sp>
        </p:grpSp>
        <p:grpSp>
          <p:nvGrpSpPr>
            <p:cNvPr id="17" name="组合 15"/>
            <p:cNvGrpSpPr/>
            <p:nvPr/>
          </p:nvGrpSpPr>
          <p:grpSpPr>
            <a:xfrm>
              <a:off x="2985669" y="6185751"/>
              <a:ext cx="578535" cy="578535"/>
              <a:chOff x="2797433" y="3350993"/>
              <a:chExt cx="578535" cy="578535"/>
            </a:xfrm>
          </p:grpSpPr>
          <p:sp>
            <p:nvSpPr>
              <p:cNvPr id="19" name="椭圆 18"/>
              <p:cNvSpPr/>
              <p:nvPr/>
            </p:nvSpPr>
            <p:spPr>
              <a:xfrm>
                <a:off x="2797433" y="3350993"/>
                <a:ext cx="578535" cy="578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2855537" y="3392507"/>
                <a:ext cx="462326" cy="462326"/>
              </a:xfrm>
              <a:prstGeom prst="rect">
                <a:avLst/>
              </a:prstGeom>
            </p:spPr>
          </p:pic>
        </p:grpSp>
      </p:grpSp>
      <p:sp>
        <p:nvSpPr>
          <p:cNvPr id="23" name="标题 22"/>
          <p:cNvSpPr>
            <a:spLocks noGrp="1"/>
          </p:cNvSpPr>
          <p:nvPr>
            <p:ph type="title"/>
          </p:nvPr>
        </p:nvSpPr>
        <p:spPr/>
        <p:txBody>
          <a:bodyPr/>
          <a:lstStyle/>
          <a:p>
            <a:r>
              <a:rPr lang="en-US" altLang="zh-CN" dirty="0" smtClean="0">
                <a:solidFill>
                  <a:srgbClr val="121F55"/>
                </a:solidFill>
              </a:rPr>
              <a:t>Java</a:t>
            </a:r>
            <a:r>
              <a:rPr lang="zh-CN" altLang="en-US" dirty="0" smtClean="0">
                <a:solidFill>
                  <a:srgbClr val="121F55"/>
                </a:solidFill>
              </a:rPr>
              <a:t>可以做什么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left)">
                                      <p:cBhvr>
                                        <p:cTn id="10" dur="500"/>
                                        <p:tgtEl>
                                          <p:spTgt spid="5">
                                            <p:txEl>
                                              <p:pRg st="1" end="1"/>
                                            </p:txEl>
                                          </p:spTgt>
                                        </p:tgtEl>
                                      </p:cBhvr>
                                    </p:animEffect>
                                  </p:childTnLst>
                                </p:cTn>
                              </p:par>
                            </p:childTnLst>
                          </p:cTn>
                        </p:par>
                        <p:par>
                          <p:cTn id="11" fill="hold" nodeType="afterGroup">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wipe(left)">
                                      <p:cBhvr>
                                        <p:cTn id="14" dur="500"/>
                                        <p:tgtEl>
                                          <p:spTgt spid="5">
                                            <p:txEl>
                                              <p:pRg st="2" end="2"/>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childTnLst>
                          </p:cTn>
                        </p:par>
                        <p:par>
                          <p:cTn id="18" fill="hold" nodeType="afterGroup">
                            <p:stCondLst>
                              <p:cond delay="1000"/>
                            </p:stCondLst>
                            <p:childTnLst>
                              <p:par>
                                <p:cTn id="19" presetID="5" presetClass="entr" presetSubtype="10" fill="hold" nodeType="afterEffect">
                                  <p:stCondLst>
                                    <p:cond delay="0"/>
                                  </p:stCondLst>
                                  <p:childTnLst>
                                    <p:set>
                                      <p:cBhvr>
                                        <p:cTn id="20" dur="1" fill="hold">
                                          <p:stCondLst>
                                            <p:cond delay="0"/>
                                          </p:stCondLst>
                                        </p:cTn>
                                        <p:tgtEl>
                                          <p:spTgt spid="564229"/>
                                        </p:tgtEl>
                                        <p:attrNameLst>
                                          <p:attrName>style.visibility</p:attrName>
                                        </p:attrNameLst>
                                      </p:cBhvr>
                                      <p:to>
                                        <p:strVal val="visible"/>
                                      </p:to>
                                    </p:set>
                                    <p:animEffect transition="in" filter="checkerboard(across)">
                                      <p:cBhvr>
                                        <p:cTn id="21" dur="500"/>
                                        <p:tgtEl>
                                          <p:spTgt spid="564229"/>
                                        </p:tgtEl>
                                      </p:cBhvr>
                                    </p:animEffect>
                                  </p:childTnLst>
                                </p:cTn>
                              </p:par>
                            </p:childTnLst>
                          </p:cTn>
                        </p:par>
                        <p:par>
                          <p:cTn id="22" fill="hold" nodeType="afterGroup">
                            <p:stCondLst>
                              <p:cond delay="1500"/>
                            </p:stCondLst>
                            <p:childTnLst>
                              <p:par>
                                <p:cTn id="23" presetID="5" presetClass="entr" presetSubtype="10" fill="hold" nodeType="afterEffect">
                                  <p:stCondLst>
                                    <p:cond delay="0"/>
                                  </p:stCondLst>
                                  <p:childTnLst>
                                    <p:set>
                                      <p:cBhvr>
                                        <p:cTn id="24" dur="1" fill="hold">
                                          <p:stCondLst>
                                            <p:cond delay="0"/>
                                          </p:stCondLst>
                                        </p:cTn>
                                        <p:tgtEl>
                                          <p:spTgt spid="564228"/>
                                        </p:tgtEl>
                                        <p:attrNameLst>
                                          <p:attrName>style.visibility</p:attrName>
                                        </p:attrNameLst>
                                      </p:cBhvr>
                                      <p:to>
                                        <p:strVal val="visible"/>
                                      </p:to>
                                    </p:set>
                                    <p:animEffect transition="in" filter="checkerboard(across)">
                                      <p:cBhvr>
                                        <p:cTn id="25" dur="500"/>
                                        <p:tgtEl>
                                          <p:spTgt spid="564228"/>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5" name="Rectangle 3"/>
          <p:cNvSpPr>
            <a:spLocks noGrp="1" noChangeArrowheads="1"/>
          </p:cNvSpPr>
          <p:nvPr>
            <p:ph idx="1"/>
          </p:nvPr>
        </p:nvSpPr>
        <p:spPr>
          <a:xfrm>
            <a:off x="784225" y="1214438"/>
            <a:ext cx="7645400" cy="5143500"/>
          </a:xfrm>
        </p:spPr>
        <p:txBody>
          <a:bodyPr/>
          <a:lstStyle/>
          <a:p>
            <a:pPr eaLnBrk="1" hangingPunct="1">
              <a:defRPr/>
            </a:pPr>
            <a:r>
              <a:rPr lang="en-US" altLang="zh-CN" smtClean="0"/>
              <a:t>Java SE</a:t>
            </a:r>
            <a:r>
              <a:rPr lang="zh-CN" altLang="en-US" smtClean="0"/>
              <a:t>：标准版</a:t>
            </a:r>
            <a:endParaRPr lang="en-US" altLang="zh-CN" smtClean="0"/>
          </a:p>
          <a:p>
            <a:pPr lvl="1" eaLnBrk="1" hangingPunct="1">
              <a:defRPr/>
            </a:pPr>
            <a:r>
              <a:rPr lang="en-US" smtClean="0"/>
              <a:t>Java</a:t>
            </a:r>
            <a:r>
              <a:rPr lang="zh-CN" altLang="en-US" smtClean="0"/>
              <a:t>技术的基础和核心</a:t>
            </a:r>
            <a:endParaRPr lang="en-US" altLang="zh-CN" smtClean="0"/>
          </a:p>
          <a:p>
            <a:pPr lvl="1" eaLnBrk="1" hangingPunct="1">
              <a:defRPr/>
            </a:pPr>
            <a:r>
              <a:rPr lang="zh-CN" altLang="en-US" smtClean="0"/>
              <a:t>主要用于开发桌面应用程序</a:t>
            </a:r>
            <a:endParaRPr lang="en-US" altLang="zh-CN" smtClean="0"/>
          </a:p>
          <a:p>
            <a:pPr eaLnBrk="1" hangingPunct="1">
              <a:defRPr/>
            </a:pPr>
            <a:r>
              <a:rPr lang="en-US" altLang="zh-CN" smtClean="0"/>
              <a:t>Java EE</a:t>
            </a:r>
            <a:r>
              <a:rPr lang="zh-CN" altLang="en-US" smtClean="0"/>
              <a:t>：企业版</a:t>
            </a:r>
            <a:endParaRPr lang="en-US" altLang="zh-CN" smtClean="0"/>
          </a:p>
          <a:p>
            <a:pPr lvl="1" eaLnBrk="1" hangingPunct="1">
              <a:defRPr/>
            </a:pPr>
            <a:r>
              <a:rPr lang="zh-CN" altLang="en-US" smtClean="0"/>
              <a:t>提供了企业级应用开发的完整解决方案</a:t>
            </a:r>
            <a:endParaRPr lang="en-US" altLang="zh-CN" smtClean="0"/>
          </a:p>
          <a:p>
            <a:pPr lvl="1" eaLnBrk="1" hangingPunct="1">
              <a:defRPr/>
            </a:pPr>
            <a:r>
              <a:rPr lang="zh-CN" altLang="en-US" smtClean="0"/>
              <a:t>很多的网站都是采用</a:t>
            </a:r>
            <a:r>
              <a:rPr lang="en-US" smtClean="0"/>
              <a:t>Java EE</a:t>
            </a:r>
            <a:r>
              <a:rPr lang="zh-CN" altLang="en-US" smtClean="0"/>
              <a:t>技术开发</a:t>
            </a:r>
            <a:endParaRPr lang="en-US" altLang="zh-CN" smtClean="0"/>
          </a:p>
          <a:p>
            <a:pPr lvl="1" eaLnBrk="1" hangingPunct="1">
              <a:defRPr/>
            </a:pPr>
            <a:endParaRPr lang="en-US" altLang="zh-CN" smtClean="0"/>
          </a:p>
          <a:p>
            <a:pPr eaLnBrk="1" hangingPunct="1">
              <a:defRPr/>
            </a:pPr>
            <a:endParaRPr lang="en-US" altLang="zh-CN" smtClean="0"/>
          </a:p>
          <a:p>
            <a:pPr eaLnBrk="1" hangingPunct="1">
              <a:defRPr/>
            </a:pPr>
            <a:endParaRPr lang="zh-CN" altLang="en-US" dirty="0"/>
          </a:p>
        </p:txBody>
      </p:sp>
      <p:sp>
        <p:nvSpPr>
          <p:cNvPr id="3072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ea typeface="黑体" pitchFamily="49" charset="-122"/>
            </a:endParaRPr>
          </a:p>
        </p:txBody>
      </p:sp>
      <p:graphicFrame>
        <p:nvGraphicFramePr>
          <p:cNvPr id="30725" name="Object 1"/>
          <p:cNvGraphicFramePr>
            <a:graphicFrameLocks noChangeAspect="1"/>
          </p:cNvGraphicFramePr>
          <p:nvPr/>
        </p:nvGraphicFramePr>
        <p:xfrm>
          <a:off x="3357563" y="4035162"/>
          <a:ext cx="2143125" cy="2417762"/>
        </p:xfrm>
        <a:graphic>
          <a:graphicData uri="http://schemas.openxmlformats.org/presentationml/2006/ole">
            <p:oleObj spid="_x0000_s3074" name="Picture" r:id="rId4" imgW="1342178" imgH="1516331" progId="Word.Picture.8">
              <p:embed/>
            </p:oleObj>
          </a:graphicData>
        </a:graphic>
      </p:graphicFrame>
      <p:sp>
        <p:nvSpPr>
          <p:cNvPr id="7" name="灯片编号占位符 6"/>
          <p:cNvSpPr>
            <a:spLocks noGrp="1"/>
          </p:cNvSpPr>
          <p:nvPr>
            <p:ph type="sldNum" sz="quarter" idx="10"/>
          </p:nvPr>
        </p:nvSpPr>
        <p:spPr/>
        <p:txBody>
          <a:bodyPr/>
          <a:lstStyle/>
          <a:p>
            <a:pPr>
              <a:defRPr/>
            </a:pPr>
            <a:fld id="{20A3C244-A2EA-421B-AA84-7941BACD046B}" type="slidenum">
              <a:rPr lang="zh-CN" altLang="en-US" smtClean="0"/>
              <a:pPr>
                <a:defRPr/>
              </a:pPr>
              <a:t>13</a:t>
            </a:fld>
            <a:r>
              <a:rPr lang="en-US" altLang="zh-CN" smtClean="0"/>
              <a:t>/47</a:t>
            </a:r>
            <a:endParaRPr lang="zh-CN" altLang="en-US" dirty="0"/>
          </a:p>
        </p:txBody>
      </p:sp>
      <p:sp>
        <p:nvSpPr>
          <p:cNvPr id="8" name="标题 7"/>
          <p:cNvSpPr>
            <a:spLocks noGrp="1"/>
          </p:cNvSpPr>
          <p:nvPr>
            <p:ph type="title"/>
          </p:nvPr>
        </p:nvSpPr>
        <p:spPr/>
        <p:txBody>
          <a:bodyPr/>
          <a:lstStyle/>
          <a:p>
            <a:r>
              <a:rPr lang="en-US" altLang="zh-CN" dirty="0" smtClean="0">
                <a:solidFill>
                  <a:srgbClr val="121F55"/>
                </a:solidFill>
              </a:rPr>
              <a:t>Java</a:t>
            </a:r>
            <a:r>
              <a:rPr lang="zh-CN" altLang="en-US" dirty="0" smtClean="0">
                <a:solidFill>
                  <a:srgbClr val="121F55"/>
                </a:solidFill>
              </a:rPr>
              <a:t>技术平台简介</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4254" y="1214422"/>
            <a:ext cx="7859712" cy="5143536"/>
          </a:xfrm>
        </p:spPr>
        <p:txBody>
          <a:bodyPr/>
          <a:lstStyle/>
          <a:p>
            <a:r>
              <a:rPr lang="zh-CN" altLang="en-US" dirty="0" smtClean="0"/>
              <a:t>下载</a:t>
            </a:r>
            <a:r>
              <a:rPr lang="en-US" altLang="zh-CN" dirty="0" smtClean="0"/>
              <a:t>JDK1.7</a:t>
            </a:r>
            <a:r>
              <a:rPr lang="zh-CN" altLang="en-US" dirty="0" smtClean="0"/>
              <a:t>安装包</a:t>
            </a:r>
            <a:endParaRPr lang="en-US" altLang="zh-CN" dirty="0" smtClean="0"/>
          </a:p>
          <a:p>
            <a:endParaRPr lang="en-US" altLang="zh-CN" dirty="0" smtClean="0"/>
          </a:p>
          <a:p>
            <a:r>
              <a:rPr lang="zh-CN" altLang="en-US" dirty="0" smtClean="0"/>
              <a:t>配置环境变量</a:t>
            </a:r>
            <a:endParaRPr lang="en-US" altLang="zh-CN" dirty="0" smtClean="0"/>
          </a:p>
          <a:p>
            <a:pPr lvl="1"/>
            <a:r>
              <a:rPr lang="zh-CN" altLang="en-US" dirty="0" smtClean="0"/>
              <a:t>系统变量</a:t>
            </a:r>
            <a:r>
              <a:rPr lang="en-US" altLang="zh-CN" dirty="0" smtClean="0"/>
              <a:t>path</a:t>
            </a:r>
          </a:p>
          <a:p>
            <a:endParaRPr lang="zh-CN" altLang="en-US" dirty="0"/>
          </a:p>
        </p:txBody>
      </p:sp>
      <p:pic>
        <p:nvPicPr>
          <p:cNvPr id="5" name="图片 4" descr="图1.13配置环境变量.bmp"/>
          <p:cNvPicPr/>
          <p:nvPr/>
        </p:nvPicPr>
        <p:blipFill>
          <a:blip r:embed="rId2"/>
          <a:stretch>
            <a:fillRect/>
          </a:stretch>
        </p:blipFill>
        <p:spPr>
          <a:xfrm>
            <a:off x="4214810" y="2397518"/>
            <a:ext cx="3714776" cy="3714776"/>
          </a:xfrm>
          <a:prstGeom prst="rect">
            <a:avLst/>
          </a:prstGeom>
        </p:spPr>
      </p:pic>
      <p:sp>
        <p:nvSpPr>
          <p:cNvPr id="11" name="灯片编号占位符 10"/>
          <p:cNvSpPr>
            <a:spLocks noGrp="1"/>
          </p:cNvSpPr>
          <p:nvPr>
            <p:ph type="sldNum" sz="quarter" idx="10"/>
          </p:nvPr>
        </p:nvSpPr>
        <p:spPr/>
        <p:txBody>
          <a:bodyPr/>
          <a:lstStyle/>
          <a:p>
            <a:pPr>
              <a:defRPr/>
            </a:pPr>
            <a:fld id="{20A3C244-A2EA-421B-AA84-7941BACD046B}" type="slidenum">
              <a:rPr lang="zh-CN" altLang="en-US" smtClean="0"/>
              <a:pPr>
                <a:defRPr/>
              </a:pPr>
              <a:t>14</a:t>
            </a:fld>
            <a:r>
              <a:rPr lang="en-US" altLang="zh-CN" smtClean="0"/>
              <a:t>/47</a:t>
            </a:r>
            <a:endParaRPr lang="zh-CN" altLang="en-US" dirty="0"/>
          </a:p>
        </p:txBody>
      </p:sp>
      <p:grpSp>
        <p:nvGrpSpPr>
          <p:cNvPr id="12" name="组合 11"/>
          <p:cNvGrpSpPr/>
          <p:nvPr/>
        </p:nvGrpSpPr>
        <p:grpSpPr>
          <a:xfrm>
            <a:off x="2730879" y="6224873"/>
            <a:ext cx="4000500" cy="578535"/>
            <a:chOff x="2908300" y="6185751"/>
            <a:chExt cx="4000500" cy="578535"/>
          </a:xfrm>
        </p:grpSpPr>
        <p:grpSp>
          <p:nvGrpSpPr>
            <p:cNvPr id="13" name="组合 14"/>
            <p:cNvGrpSpPr>
              <a:grpSpLocks/>
            </p:cNvGrpSpPr>
            <p:nvPr/>
          </p:nvGrpSpPr>
          <p:grpSpPr bwMode="auto">
            <a:xfrm>
              <a:off x="2908300" y="6237288"/>
              <a:ext cx="4000500" cy="428625"/>
              <a:chOff x="3714744" y="5143512"/>
              <a:chExt cx="4000528" cy="428628"/>
            </a:xfrm>
          </p:grpSpPr>
          <p:sp>
            <p:nvSpPr>
              <p:cNvPr id="17" name="圆角矩形 16"/>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8" name="TextBox 17"/>
              <p:cNvSpPr txBox="1"/>
              <p:nvPr/>
            </p:nvSpPr>
            <p:spPr bwMode="auto">
              <a:xfrm>
                <a:off x="4329981" y="5187962"/>
                <a:ext cx="2864908"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操作演示</a:t>
                </a:r>
                <a:r>
                  <a:rPr lang="zh-CN" altLang="en-US" sz="1600" b="1" spc="300" dirty="0" smtClean="0">
                    <a:solidFill>
                      <a:srgbClr val="FBFFFE"/>
                    </a:solidFill>
                    <a:latin typeface="微软雅黑" pitchFamily="34" charset="-122"/>
                    <a:ea typeface="微软雅黑" pitchFamily="34" charset="-122"/>
                  </a:rPr>
                  <a:t>：配置环境变量</a:t>
                </a:r>
                <a:endParaRPr lang="en-US" altLang="zh-CN" sz="1600" b="1" spc="300" dirty="0">
                  <a:solidFill>
                    <a:srgbClr val="FBFFFE"/>
                  </a:solidFill>
                  <a:latin typeface="微软雅黑" pitchFamily="34" charset="-122"/>
                  <a:ea typeface="微软雅黑" pitchFamily="34" charset="-122"/>
                </a:endParaRPr>
              </a:p>
            </p:txBody>
          </p:sp>
        </p:grpSp>
        <p:grpSp>
          <p:nvGrpSpPr>
            <p:cNvPr id="14" name="组合 15"/>
            <p:cNvGrpSpPr/>
            <p:nvPr/>
          </p:nvGrpSpPr>
          <p:grpSpPr>
            <a:xfrm>
              <a:off x="2985669" y="6185751"/>
              <a:ext cx="578535" cy="578535"/>
              <a:chOff x="2797433" y="3350993"/>
              <a:chExt cx="578535" cy="578535"/>
            </a:xfrm>
          </p:grpSpPr>
          <p:sp>
            <p:nvSpPr>
              <p:cNvPr id="15" name="椭圆 14"/>
              <p:cNvSpPr/>
              <p:nvPr/>
            </p:nvSpPr>
            <p:spPr>
              <a:xfrm>
                <a:off x="2797433" y="3350993"/>
                <a:ext cx="578535" cy="578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855537" y="3392507"/>
                <a:ext cx="462326" cy="462326"/>
              </a:xfrm>
              <a:prstGeom prst="rect">
                <a:avLst/>
              </a:prstGeom>
            </p:spPr>
          </p:pic>
        </p:grpSp>
      </p:grpSp>
      <p:sp>
        <p:nvSpPr>
          <p:cNvPr id="19" name="标题 18"/>
          <p:cNvSpPr>
            <a:spLocks noGrp="1"/>
          </p:cNvSpPr>
          <p:nvPr>
            <p:ph type="title"/>
          </p:nvPr>
        </p:nvSpPr>
        <p:spPr/>
        <p:txBody>
          <a:bodyPr/>
          <a:lstStyle/>
          <a:p>
            <a:r>
              <a:rPr lang="zh-CN" altLang="en-US" dirty="0" smtClean="0"/>
              <a:t>安装、配置</a:t>
            </a:r>
            <a:r>
              <a:rPr lang="en-US" altLang="zh-CN" dirty="0" smtClean="0"/>
              <a:t>JDK</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9" name="Rectangle 3"/>
          <p:cNvSpPr>
            <a:spLocks noGrp="1" noChangeArrowheads="1"/>
          </p:cNvSpPr>
          <p:nvPr>
            <p:ph idx="1"/>
          </p:nvPr>
        </p:nvSpPr>
        <p:spPr>
          <a:xfrm>
            <a:off x="784225" y="1214438"/>
            <a:ext cx="7645400" cy="5143500"/>
          </a:xfrm>
        </p:spPr>
        <p:txBody>
          <a:bodyPr/>
          <a:lstStyle/>
          <a:p>
            <a:pPr eaLnBrk="1" hangingPunct="1">
              <a:defRPr/>
            </a:pPr>
            <a:r>
              <a:rPr lang="zh-CN" altLang="en-US" dirty="0" smtClean="0"/>
              <a:t>三步走</a:t>
            </a:r>
          </a:p>
          <a:p>
            <a:pPr eaLnBrk="1" hangingPunct="1">
              <a:defRPr/>
            </a:pPr>
            <a:endParaRPr lang="zh-CN" altLang="en-US" dirty="0"/>
          </a:p>
        </p:txBody>
      </p:sp>
      <p:pic>
        <p:nvPicPr>
          <p:cNvPr id="567300" name="Picture 4" descr="程序开发过程"/>
          <p:cNvPicPr>
            <a:picLocks noChangeAspect="1" noChangeArrowheads="1"/>
          </p:cNvPicPr>
          <p:nvPr/>
        </p:nvPicPr>
        <p:blipFill>
          <a:blip r:embed="rId3"/>
          <a:srcRect/>
          <a:stretch>
            <a:fillRect/>
          </a:stretch>
        </p:blipFill>
        <p:spPr bwMode="auto">
          <a:xfrm>
            <a:off x="119063" y="3721100"/>
            <a:ext cx="8905875" cy="1724025"/>
          </a:xfrm>
          <a:prstGeom prst="rect">
            <a:avLst/>
          </a:prstGeom>
          <a:noFill/>
          <a:ln w="9525">
            <a:noFill/>
            <a:miter lim="800000"/>
            <a:headEnd/>
            <a:tailEnd/>
          </a:ln>
        </p:spPr>
      </p:pic>
      <p:sp>
        <p:nvSpPr>
          <p:cNvPr id="567301" name="AutoShape 5"/>
          <p:cNvSpPr>
            <a:spLocks noChangeArrowheads="1"/>
          </p:cNvSpPr>
          <p:nvPr/>
        </p:nvSpPr>
        <p:spPr bwMode="gray">
          <a:xfrm>
            <a:off x="661988" y="2205038"/>
            <a:ext cx="2160587" cy="647700"/>
          </a:xfrm>
          <a:prstGeom prst="roundRect">
            <a:avLst>
              <a:gd name="adj" fmla="val 0"/>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algn="ctr" eaLnBrk="0" hangingPunct="0">
              <a:spcBef>
                <a:spcPct val="20000"/>
              </a:spcBef>
              <a:buClr>
                <a:srgbClr val="233DA9"/>
              </a:buClr>
              <a:buSzPct val="80000"/>
              <a:defRPr/>
            </a:pPr>
            <a:r>
              <a:rPr lang="en-US" altLang="zh-CN" b="1" kern="0" dirty="0">
                <a:solidFill>
                  <a:schemeClr val="bg1"/>
                </a:solidFill>
                <a:latin typeface="Arial"/>
                <a:ea typeface="黑体"/>
              </a:rPr>
              <a:t>1</a:t>
            </a:r>
            <a:r>
              <a:rPr lang="zh-CN" altLang="en-US" b="1" kern="0" dirty="0">
                <a:solidFill>
                  <a:schemeClr val="bg1"/>
                </a:solidFill>
                <a:latin typeface="Arial"/>
                <a:ea typeface="黑体"/>
              </a:rPr>
              <a:t>、编写源程序</a:t>
            </a:r>
          </a:p>
        </p:txBody>
      </p:sp>
      <p:sp>
        <p:nvSpPr>
          <p:cNvPr id="567302" name="AutoShape 6"/>
          <p:cNvSpPr>
            <a:spLocks noChangeArrowheads="1"/>
          </p:cNvSpPr>
          <p:nvPr/>
        </p:nvSpPr>
        <p:spPr bwMode="gray">
          <a:xfrm>
            <a:off x="3438525" y="2205038"/>
            <a:ext cx="2160588" cy="647700"/>
          </a:xfrm>
          <a:prstGeom prst="roundRect">
            <a:avLst>
              <a:gd name="adj" fmla="val 0"/>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algn="ctr" eaLnBrk="0" hangingPunct="0">
              <a:spcBef>
                <a:spcPct val="20000"/>
              </a:spcBef>
              <a:buClr>
                <a:srgbClr val="233DA9"/>
              </a:buClr>
              <a:buSzPct val="80000"/>
              <a:defRPr/>
            </a:pPr>
            <a:r>
              <a:rPr lang="en-US" altLang="zh-CN" b="1" kern="0" dirty="0">
                <a:solidFill>
                  <a:schemeClr val="bg1"/>
                </a:solidFill>
                <a:latin typeface="Arial"/>
                <a:ea typeface="黑体"/>
              </a:rPr>
              <a:t>2</a:t>
            </a:r>
            <a:r>
              <a:rPr lang="zh-CN" altLang="en-US" b="1" kern="0" dirty="0">
                <a:solidFill>
                  <a:schemeClr val="bg1"/>
                </a:solidFill>
                <a:latin typeface="Arial"/>
                <a:ea typeface="黑体"/>
              </a:rPr>
              <a:t>、编译源程序</a:t>
            </a:r>
          </a:p>
        </p:txBody>
      </p:sp>
      <p:sp>
        <p:nvSpPr>
          <p:cNvPr id="567303" name="AutoShape 7"/>
          <p:cNvSpPr>
            <a:spLocks noChangeArrowheads="1"/>
          </p:cNvSpPr>
          <p:nvPr/>
        </p:nvSpPr>
        <p:spPr bwMode="gray">
          <a:xfrm>
            <a:off x="6215063" y="2205038"/>
            <a:ext cx="2160587" cy="647700"/>
          </a:xfrm>
          <a:prstGeom prst="roundRect">
            <a:avLst>
              <a:gd name="adj" fmla="val 0"/>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algn="ctr" eaLnBrk="0" hangingPunct="0">
              <a:spcBef>
                <a:spcPct val="20000"/>
              </a:spcBef>
              <a:buClr>
                <a:srgbClr val="233DA9"/>
              </a:buClr>
              <a:buSzPct val="80000"/>
              <a:defRPr/>
            </a:pPr>
            <a:r>
              <a:rPr lang="en-US" altLang="zh-CN" b="1" kern="0" dirty="0">
                <a:solidFill>
                  <a:schemeClr val="bg1"/>
                </a:solidFill>
                <a:latin typeface="Arial"/>
                <a:ea typeface="黑体"/>
              </a:rPr>
              <a:t>3</a:t>
            </a:r>
            <a:r>
              <a:rPr lang="zh-CN" altLang="en-US" b="1" kern="0" dirty="0">
                <a:solidFill>
                  <a:schemeClr val="bg1"/>
                </a:solidFill>
                <a:latin typeface="Arial"/>
                <a:ea typeface="黑体"/>
              </a:rPr>
              <a:t>、运行</a:t>
            </a:r>
          </a:p>
        </p:txBody>
      </p:sp>
      <p:cxnSp>
        <p:nvCxnSpPr>
          <p:cNvPr id="11" name="直接箭头连接符 10"/>
          <p:cNvCxnSpPr/>
          <p:nvPr/>
        </p:nvCxnSpPr>
        <p:spPr>
          <a:xfrm rot="16200000" flipH="1">
            <a:off x="1321571" y="3178966"/>
            <a:ext cx="642945" cy="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2" name="直接箭头连接符 11"/>
          <p:cNvCxnSpPr>
            <a:stCxn id="567302" idx="2"/>
          </p:cNvCxnSpPr>
          <p:nvPr/>
        </p:nvCxnSpPr>
        <p:spPr>
          <a:xfrm rot="5400000">
            <a:off x="4185847" y="3167756"/>
            <a:ext cx="647402" cy="17967"/>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3" name="直接箭头连接符 12"/>
          <p:cNvCxnSpPr>
            <a:stCxn id="567303" idx="2"/>
          </p:cNvCxnSpPr>
          <p:nvPr/>
        </p:nvCxnSpPr>
        <p:spPr>
          <a:xfrm rot="5400000">
            <a:off x="6967159" y="3172523"/>
            <a:ext cx="647400" cy="843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4" name="灯片编号占位符 13"/>
          <p:cNvSpPr>
            <a:spLocks noGrp="1"/>
          </p:cNvSpPr>
          <p:nvPr>
            <p:ph type="sldNum" sz="quarter" idx="10"/>
          </p:nvPr>
        </p:nvSpPr>
        <p:spPr/>
        <p:txBody>
          <a:bodyPr/>
          <a:lstStyle/>
          <a:p>
            <a:pPr>
              <a:defRPr/>
            </a:pPr>
            <a:fld id="{20A3C244-A2EA-421B-AA84-7941BACD046B}" type="slidenum">
              <a:rPr lang="zh-CN" altLang="en-US" smtClean="0"/>
              <a:pPr>
                <a:defRPr/>
              </a:pPr>
              <a:t>15</a:t>
            </a:fld>
            <a:r>
              <a:rPr lang="en-US" altLang="zh-CN" smtClean="0"/>
              <a:t>/47</a:t>
            </a:r>
            <a:endParaRPr lang="zh-CN" altLang="en-US" dirty="0"/>
          </a:p>
        </p:txBody>
      </p:sp>
      <p:sp>
        <p:nvSpPr>
          <p:cNvPr id="15" name="标题 14"/>
          <p:cNvSpPr>
            <a:spLocks noGrp="1"/>
          </p:cNvSpPr>
          <p:nvPr>
            <p:ph type="title"/>
          </p:nvPr>
        </p:nvSpPr>
        <p:spPr/>
        <p:txBody>
          <a:bodyPr/>
          <a:lstStyle/>
          <a:p>
            <a:r>
              <a:rPr lang="zh-CN" altLang="en-US" dirty="0" smtClean="0">
                <a:solidFill>
                  <a:srgbClr val="121F55"/>
                </a:solidFill>
              </a:rPr>
              <a:t>开发</a:t>
            </a:r>
            <a:r>
              <a:rPr lang="en-US" altLang="zh-CN" dirty="0" smtClean="0">
                <a:solidFill>
                  <a:srgbClr val="121F55"/>
                </a:solidFill>
              </a:rPr>
              <a:t>Java</a:t>
            </a:r>
            <a:r>
              <a:rPr lang="zh-CN" altLang="en-US" dirty="0" smtClean="0">
                <a:solidFill>
                  <a:srgbClr val="121F55"/>
                </a:solidFill>
              </a:rPr>
              <a:t>程序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67299">
                                            <p:txEl>
                                              <p:pRg st="0" end="0"/>
                                            </p:txEl>
                                          </p:spTgt>
                                        </p:tgtEl>
                                        <p:attrNameLst>
                                          <p:attrName>style.visibility</p:attrName>
                                        </p:attrNameLst>
                                      </p:cBhvr>
                                      <p:to>
                                        <p:strVal val="visible"/>
                                      </p:to>
                                    </p:set>
                                    <p:animEffect transition="in" filter="wipe(left)">
                                      <p:cBhvr>
                                        <p:cTn id="7" dur="500"/>
                                        <p:tgtEl>
                                          <p:spTgt spid="567299">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67301"/>
                                        </p:tgtEl>
                                        <p:attrNameLst>
                                          <p:attrName>style.visibility</p:attrName>
                                        </p:attrNameLst>
                                      </p:cBhvr>
                                      <p:to>
                                        <p:strVal val="visible"/>
                                      </p:to>
                                    </p:set>
                                    <p:animEffect transition="in" filter="wipe(left)">
                                      <p:cBhvr>
                                        <p:cTn id="11" dur="500"/>
                                        <p:tgtEl>
                                          <p:spTgt spid="567301"/>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67302"/>
                                        </p:tgtEl>
                                        <p:attrNameLst>
                                          <p:attrName>style.visibility</p:attrName>
                                        </p:attrNameLst>
                                      </p:cBhvr>
                                      <p:to>
                                        <p:strVal val="visible"/>
                                      </p:to>
                                    </p:set>
                                    <p:animEffect transition="in" filter="wipe(left)">
                                      <p:cBhvr>
                                        <p:cTn id="15" dur="500"/>
                                        <p:tgtEl>
                                          <p:spTgt spid="567302"/>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67303"/>
                                        </p:tgtEl>
                                        <p:attrNameLst>
                                          <p:attrName>style.visibility</p:attrName>
                                        </p:attrNameLst>
                                      </p:cBhvr>
                                      <p:to>
                                        <p:strVal val="visible"/>
                                      </p:to>
                                    </p:set>
                                    <p:animEffect transition="in" filter="wipe(left)">
                                      <p:cBhvr>
                                        <p:cTn id="19" dur="500"/>
                                        <p:tgtEl>
                                          <p:spTgt spid="56730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par>
                                <p:cTn id="25" presetID="22" presetClass="entr" presetSubtype="1"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par>
                                <p:cTn id="28" presetID="22" presetClass="entr" presetSubtype="1"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up)">
                                      <p:cBhvr>
                                        <p:cTn id="30" dur="500"/>
                                        <p:tgtEl>
                                          <p:spTgt spid="13"/>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567300"/>
                                        </p:tgtEl>
                                        <p:attrNameLst>
                                          <p:attrName>style.visibility</p:attrName>
                                        </p:attrNameLst>
                                      </p:cBhvr>
                                      <p:to>
                                        <p:strVal val="visible"/>
                                      </p:to>
                                    </p:set>
                                    <p:animEffect transition="in" filter="wipe(left)">
                                      <p:cBhvr>
                                        <p:cTn id="34" dur="500"/>
                                        <p:tgtEl>
                                          <p:spTgt spid="567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01" grpId="0" animBg="1"/>
      <p:bldP spid="567302" grpId="0" animBg="1"/>
      <p:bldP spid="56730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p:cNvSpPr>
            <a:spLocks noChangeArrowheads="1"/>
          </p:cNvSpPr>
          <p:nvPr/>
        </p:nvSpPr>
        <p:spPr bwMode="auto">
          <a:xfrm>
            <a:off x="909638" y="4179888"/>
            <a:ext cx="7591425" cy="189230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ea typeface="黑体" pitchFamily="2" charset="-122"/>
              </a:rPr>
              <a:t>public class </a:t>
            </a:r>
            <a:r>
              <a:rPr lang="en-US" altLang="zh-CN" b="1" dirty="0" err="1">
                <a:solidFill>
                  <a:schemeClr val="accent5">
                    <a:lumMod val="10000"/>
                  </a:schemeClr>
                </a:solidFill>
                <a:latin typeface="+mn-lt"/>
                <a:ea typeface="黑体" pitchFamily="2" charset="-122"/>
              </a:rPr>
              <a:t>HelloWorld</a:t>
            </a:r>
            <a:r>
              <a:rPr lang="en-US" altLang="zh-CN" b="1" dirty="0">
                <a:solidFill>
                  <a:schemeClr val="accent5">
                    <a:lumMod val="10000"/>
                  </a:schemeClr>
                </a:solidFill>
                <a:latin typeface="+mn-lt"/>
                <a:ea typeface="黑体" pitchFamily="2" charset="-122"/>
              </a:rPr>
              <a:t> {</a:t>
            </a:r>
          </a:p>
          <a:p>
            <a:pPr lvl="1"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ea typeface="黑体" pitchFamily="2" charset="-122"/>
              </a:rPr>
              <a:t>	public static void main(String[ ] </a:t>
            </a:r>
            <a:r>
              <a:rPr lang="en-US" altLang="zh-CN" b="1" dirty="0" err="1">
                <a:solidFill>
                  <a:schemeClr val="accent5">
                    <a:lumMod val="10000"/>
                  </a:schemeClr>
                </a:solidFill>
                <a:latin typeface="+mn-lt"/>
                <a:ea typeface="黑体" pitchFamily="2" charset="-122"/>
              </a:rPr>
              <a:t>args</a:t>
            </a:r>
            <a:r>
              <a:rPr lang="en-US" altLang="zh-CN" b="1" dirty="0">
                <a:solidFill>
                  <a:schemeClr val="accent5">
                    <a:lumMod val="10000"/>
                  </a:schemeClr>
                </a:solidFill>
                <a:latin typeface="+mn-lt"/>
                <a:ea typeface="黑体" pitchFamily="2" charset="-122"/>
              </a:rPr>
              <a:t>) {</a:t>
            </a:r>
          </a:p>
          <a:p>
            <a:pPr lvl="1"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ea typeface="黑体" pitchFamily="2" charset="-122"/>
              </a:rPr>
              <a:t>		</a:t>
            </a:r>
            <a:r>
              <a:rPr lang="en-US" altLang="zh-CN" b="1" dirty="0" err="1">
                <a:solidFill>
                  <a:schemeClr val="accent5">
                    <a:lumMod val="10000"/>
                  </a:schemeClr>
                </a:solidFill>
                <a:latin typeface="+mn-lt"/>
                <a:ea typeface="黑体" pitchFamily="2" charset="-122"/>
              </a:rPr>
              <a:t>System.out.println</a:t>
            </a:r>
            <a:r>
              <a:rPr lang="en-US" altLang="zh-CN" b="1" dirty="0">
                <a:solidFill>
                  <a:schemeClr val="accent5">
                    <a:lumMod val="10000"/>
                  </a:schemeClr>
                </a:solidFill>
                <a:latin typeface="+mn-lt"/>
                <a:ea typeface="黑体" pitchFamily="2" charset="-122"/>
              </a:rPr>
              <a:t>("Hello  World!!!");</a:t>
            </a:r>
          </a:p>
          <a:p>
            <a:pPr lvl="1"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ea typeface="黑体" pitchFamily="2" charset="-122"/>
              </a:rPr>
              <a:t>	}</a:t>
            </a:r>
          </a:p>
          <a:p>
            <a:pPr lvl="1"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ea typeface="黑体" pitchFamily="2" charset="-122"/>
              </a:rPr>
              <a:t>}</a:t>
            </a:r>
          </a:p>
        </p:txBody>
      </p:sp>
      <p:sp>
        <p:nvSpPr>
          <p:cNvPr id="5" name="内容占位符 4"/>
          <p:cNvSpPr>
            <a:spLocks noGrp="1"/>
          </p:cNvSpPr>
          <p:nvPr>
            <p:ph idx="1"/>
          </p:nvPr>
        </p:nvSpPr>
        <p:spPr>
          <a:xfrm>
            <a:off x="784225" y="836613"/>
            <a:ext cx="7645400" cy="5143500"/>
          </a:xfrm>
        </p:spPr>
        <p:txBody>
          <a:bodyPr/>
          <a:lstStyle/>
          <a:p>
            <a:pPr>
              <a:defRPr/>
            </a:pPr>
            <a:r>
              <a:rPr lang="zh-CN" altLang="en-US" dirty="0"/>
              <a:t>开发步骤</a:t>
            </a:r>
          </a:p>
          <a:p>
            <a:pPr>
              <a:defRPr/>
            </a:pPr>
            <a:endParaRPr lang="zh-CN" altLang="en-US" dirty="0"/>
          </a:p>
        </p:txBody>
      </p:sp>
      <p:graphicFrame>
        <p:nvGraphicFramePr>
          <p:cNvPr id="18" name="内容占位符 4"/>
          <p:cNvGraphicFramePr>
            <a:graphicFrameLocks/>
          </p:cNvGraphicFramePr>
          <p:nvPr/>
        </p:nvGraphicFramePr>
        <p:xfrm>
          <a:off x="1357290" y="1357298"/>
          <a:ext cx="6858048" cy="22860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灯片编号占位符 16"/>
          <p:cNvSpPr>
            <a:spLocks noGrp="1"/>
          </p:cNvSpPr>
          <p:nvPr>
            <p:ph type="sldNum" sz="quarter" idx="10"/>
          </p:nvPr>
        </p:nvSpPr>
        <p:spPr/>
        <p:txBody>
          <a:bodyPr/>
          <a:lstStyle/>
          <a:p>
            <a:pPr>
              <a:defRPr/>
            </a:pPr>
            <a:fld id="{20A3C244-A2EA-421B-AA84-7941BACD046B}" type="slidenum">
              <a:rPr lang="zh-CN" altLang="en-US" smtClean="0"/>
              <a:pPr>
                <a:defRPr/>
              </a:pPr>
              <a:t>16</a:t>
            </a:fld>
            <a:r>
              <a:rPr lang="en-US" altLang="zh-CN" dirty="0" smtClean="0"/>
              <a:t>/47</a:t>
            </a:r>
            <a:endParaRPr lang="zh-CN" altLang="en-US" dirty="0"/>
          </a:p>
        </p:txBody>
      </p:sp>
      <p:pic>
        <p:nvPicPr>
          <p:cNvPr id="22" name="图片 21" descr="图1.14.bmp"/>
          <p:cNvPicPr>
            <a:picLocks noChangeAspect="1"/>
          </p:cNvPicPr>
          <p:nvPr/>
        </p:nvPicPr>
        <p:blipFill>
          <a:blip r:embed="rId7"/>
          <a:stretch>
            <a:fillRect/>
          </a:stretch>
        </p:blipFill>
        <p:spPr>
          <a:xfrm>
            <a:off x="4357686" y="3714752"/>
            <a:ext cx="3643338" cy="2372963"/>
          </a:xfrm>
          <a:prstGeom prst="rect">
            <a:avLst/>
          </a:prstGeom>
        </p:spPr>
      </p:pic>
      <p:pic>
        <p:nvPicPr>
          <p:cNvPr id="23" name="图片 22" descr="图1.15.bmp"/>
          <p:cNvPicPr>
            <a:picLocks noChangeAspect="1"/>
          </p:cNvPicPr>
          <p:nvPr/>
        </p:nvPicPr>
        <p:blipFill>
          <a:blip r:embed="rId8"/>
          <a:stretch>
            <a:fillRect/>
          </a:stretch>
        </p:blipFill>
        <p:spPr>
          <a:xfrm>
            <a:off x="5572132" y="5624143"/>
            <a:ext cx="3571868" cy="1162443"/>
          </a:xfrm>
          <a:prstGeom prst="rect">
            <a:avLst/>
          </a:prstGeom>
        </p:spPr>
      </p:pic>
      <p:sp>
        <p:nvSpPr>
          <p:cNvPr id="14" name="标题 13"/>
          <p:cNvSpPr>
            <a:spLocks noGrp="1"/>
          </p:cNvSpPr>
          <p:nvPr>
            <p:ph type="title"/>
          </p:nvPr>
        </p:nvSpPr>
        <p:spPr/>
        <p:txBody>
          <a:bodyPr/>
          <a:lstStyle/>
          <a:p>
            <a:r>
              <a:rPr lang="zh-CN" altLang="en-US" dirty="0" smtClean="0">
                <a:solidFill>
                  <a:srgbClr val="121F55"/>
                </a:solidFill>
              </a:rPr>
              <a:t>使用记事本开发</a:t>
            </a:r>
            <a:r>
              <a:rPr lang="en-US" altLang="zh-CN" dirty="0" smtClean="0">
                <a:solidFill>
                  <a:srgbClr val="121F55"/>
                </a:solidFill>
              </a:rPr>
              <a:t>Java</a:t>
            </a:r>
            <a:r>
              <a:rPr lang="zh-CN" altLang="en-US" dirty="0" smtClean="0">
                <a:solidFill>
                  <a:srgbClr val="121F55"/>
                </a:solidFill>
              </a:rPr>
              <a:t>程序</a:t>
            </a:r>
            <a:endParaRPr lang="zh-CN" altLang="en-US" dirty="0"/>
          </a:p>
        </p:txBody>
      </p:sp>
      <p:grpSp>
        <p:nvGrpSpPr>
          <p:cNvPr id="15" name="组合 14"/>
          <p:cNvGrpSpPr/>
          <p:nvPr/>
        </p:nvGrpSpPr>
        <p:grpSpPr>
          <a:xfrm>
            <a:off x="715454" y="6083669"/>
            <a:ext cx="4583671" cy="578535"/>
            <a:chOff x="2514597" y="3350993"/>
            <a:chExt cx="4125191" cy="578535"/>
          </a:xfrm>
        </p:grpSpPr>
        <p:grpSp>
          <p:nvGrpSpPr>
            <p:cNvPr id="16" name="组合 20"/>
            <p:cNvGrpSpPr/>
            <p:nvPr/>
          </p:nvGrpSpPr>
          <p:grpSpPr>
            <a:xfrm>
              <a:off x="2514597" y="3350993"/>
              <a:ext cx="4125191" cy="578535"/>
              <a:chOff x="2514599" y="5042946"/>
              <a:chExt cx="4125191" cy="578535"/>
            </a:xfrm>
          </p:grpSpPr>
          <p:sp>
            <p:nvSpPr>
              <p:cNvPr id="24" name="圆角矩形 23"/>
              <p:cNvSpPr/>
              <p:nvPr/>
            </p:nvSpPr>
            <p:spPr>
              <a:xfrm>
                <a:off x="2514599" y="5098419"/>
                <a:ext cx="4125191" cy="467591"/>
              </a:xfrm>
              <a:prstGeom prst="roundRect">
                <a:avLst/>
              </a:prstGeom>
              <a:solidFill>
                <a:srgbClr val="006599"/>
              </a:solidFill>
              <a:ln>
                <a:noFill/>
              </a:ln>
              <a:effectLst>
                <a:outerShdw blurRad="76200" dir="18900000" sy="23000" kx="-1200000" algn="bl" rotWithShape="0">
                  <a:prstClr val="black">
                    <a:alpha val="20000"/>
                  </a:prstClr>
                </a:outerShdw>
              </a:effectLst>
              <a:scene3d>
                <a:camera prst="obliqueTop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2"/>
              <p:cNvSpPr txBox="1"/>
              <p:nvPr/>
            </p:nvSpPr>
            <p:spPr>
              <a:xfrm>
                <a:off x="3385995" y="5153459"/>
                <a:ext cx="3238952" cy="369332"/>
              </a:xfrm>
              <a:prstGeom prst="rect">
                <a:avLst/>
              </a:prstGeom>
              <a:noFill/>
            </p:spPr>
            <p:txBody>
              <a:bodyPr wrap="non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示例</a:t>
                </a:r>
                <a:r>
                  <a:rPr lang="en-US" altLang="zh-CN" b="1" dirty="0" smtClean="0">
                    <a:solidFill>
                      <a:schemeClr val="bg1"/>
                    </a:solidFill>
                    <a:latin typeface="微软雅黑" panose="020B0503020204020204" pitchFamily="34" charset="-122"/>
                    <a:ea typeface="微软雅黑" panose="020B0503020204020204" pitchFamily="34" charset="-122"/>
                  </a:rPr>
                  <a:t>1</a:t>
                </a:r>
                <a:r>
                  <a:rPr lang="zh-CN" altLang="en-US" b="1" dirty="0" smtClean="0">
                    <a:solidFill>
                      <a:schemeClr val="bg1"/>
                    </a:solidFill>
                    <a:latin typeface="微软雅黑" panose="020B0503020204020204" pitchFamily="34" charset="-122"/>
                    <a:ea typeface="微软雅黑" panose="020B0503020204020204" pitchFamily="34" charset="-122"/>
                  </a:rPr>
                  <a:t>：使用记事本开发</a:t>
                </a:r>
                <a:r>
                  <a:rPr lang="en-US" altLang="zh-CN" b="1" dirty="0" smtClean="0">
                    <a:solidFill>
                      <a:schemeClr val="bg1"/>
                    </a:solidFill>
                    <a:latin typeface="微软雅黑" panose="020B0503020204020204" pitchFamily="34" charset="-122"/>
                    <a:ea typeface="微软雅黑" panose="020B0503020204020204" pitchFamily="34" charset="-122"/>
                  </a:rPr>
                  <a:t>Java</a:t>
                </a:r>
                <a:r>
                  <a:rPr lang="zh-CN" altLang="en-US" b="1" dirty="0" smtClean="0">
                    <a:solidFill>
                      <a:schemeClr val="bg1"/>
                    </a:solidFill>
                    <a:latin typeface="微软雅黑" panose="020B0503020204020204" pitchFamily="34" charset="-122"/>
                    <a:ea typeface="微软雅黑" panose="020B0503020204020204" pitchFamily="34" charset="-122"/>
                  </a:rPr>
                  <a:t>程序</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6" name="椭圆 25"/>
              <p:cNvSpPr/>
              <p:nvPr/>
            </p:nvSpPr>
            <p:spPr>
              <a:xfrm>
                <a:off x="2797435" y="5042946"/>
                <a:ext cx="578535" cy="578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9" name="图片 18"/>
            <p:cNvPicPr>
              <a:picLocks noChangeAspect="1"/>
            </p:cNvPicPr>
            <p:nvPr/>
          </p:nvPicPr>
          <p:blipFill>
            <a:blip r:embed="rId9" cstate="print">
              <a:extLst>
                <a:ext uri="{28A0092B-C50C-407E-A947-70E740481C1C}">
                  <a14:useLocalDpi xmlns="" xmlns:a14="http://schemas.microsoft.com/office/drawing/2010/main" val="0"/>
                </a:ext>
              </a:extLst>
            </a:blip>
            <a:stretch>
              <a:fillRect/>
            </a:stretch>
          </p:blipFill>
          <p:spPr>
            <a:xfrm>
              <a:off x="2855537" y="3406362"/>
              <a:ext cx="462326" cy="462326"/>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6"/>
                                        </p:tgtEl>
                                        <p:attrNameLst>
                                          <p:attrName>style.visibility</p:attrName>
                                        </p:attrNameLst>
                                      </p:cBhvr>
                                      <p:to>
                                        <p:strVal val="hidden"/>
                                      </p:to>
                                    </p:set>
                                  </p:childTnLst>
                                </p:cTn>
                              </p:par>
                            </p:childTnLst>
                          </p:cTn>
                        </p:par>
                        <p:par>
                          <p:cTn id="12" fill="hold">
                            <p:stCondLst>
                              <p:cond delay="0"/>
                            </p:stCondLst>
                            <p:childTnLst>
                              <p:par>
                                <p:cTn id="13" presetID="22" presetClass="entr" presetSubtype="8"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par>
                          <p:cTn id="20" fill="hold">
                            <p:stCondLst>
                              <p:cond delay="1000"/>
                            </p:stCondLst>
                            <p:childTnLst>
                              <p:par>
                                <p:cTn id="21" presetID="3" presetClass="entr" presetSubtype="10"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linds(horizontal)">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AutoShape 2"/>
          <p:cNvSpPr>
            <a:spLocks noChangeArrowheads="1"/>
          </p:cNvSpPr>
          <p:nvPr/>
        </p:nvSpPr>
        <p:spPr bwMode="auto">
          <a:xfrm>
            <a:off x="666374" y="2293253"/>
            <a:ext cx="7797800" cy="189230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itchFamily="2" charset="2"/>
              <a:buNone/>
              <a:defRPr/>
            </a:pPr>
            <a:r>
              <a:rPr lang="en-US" altLang="zh-CN" b="1" dirty="0">
                <a:solidFill>
                  <a:srgbClr val="FF0000"/>
                </a:solidFill>
                <a:ea typeface="宋体" charset="-122"/>
                <a:cs typeface="Times New Roman" pitchFamily="18" charset="0"/>
              </a:rPr>
              <a:t>public class </a:t>
            </a:r>
            <a:r>
              <a:rPr lang="en-US" altLang="zh-CN" b="1" dirty="0" err="1">
                <a:solidFill>
                  <a:schemeClr val="accent5">
                    <a:lumMod val="10000"/>
                  </a:schemeClr>
                </a:solidFill>
                <a:latin typeface="+mn-lt"/>
                <a:ea typeface="宋体" charset="-122"/>
              </a:rPr>
              <a:t>HelloWorld</a:t>
            </a:r>
            <a:r>
              <a:rPr lang="en-US" altLang="zh-CN" b="1" dirty="0">
                <a:solidFill>
                  <a:schemeClr val="accent5">
                    <a:lumMod val="10000"/>
                  </a:schemeClr>
                </a:solidFill>
                <a:latin typeface="+mn-lt"/>
                <a:ea typeface="宋体" charset="-122"/>
              </a:rPr>
              <a:t>  {</a:t>
            </a:r>
          </a:p>
          <a:p>
            <a:pPr defTabSz="381000">
              <a:lnSpc>
                <a:spcPct val="130000"/>
              </a:lnSpc>
              <a:buClr>
                <a:schemeClr val="folHlink"/>
              </a:buClr>
              <a:buSzPct val="60000"/>
              <a:buFont typeface="Wingdings" pitchFamily="2" charset="2"/>
              <a:buNone/>
              <a:defRPr/>
            </a:pPr>
            <a:r>
              <a:rPr lang="en-US" altLang="zh-CN" b="1" dirty="0">
                <a:solidFill>
                  <a:srgbClr val="FF0000"/>
                </a:solidFill>
                <a:latin typeface="+mn-lt"/>
                <a:ea typeface="宋体" charset="-122"/>
              </a:rPr>
              <a:t>       </a:t>
            </a:r>
            <a:r>
              <a:rPr lang="en-US" altLang="zh-CN" b="1" dirty="0">
                <a:solidFill>
                  <a:srgbClr val="FF0000"/>
                </a:solidFill>
                <a:ea typeface="宋体" charset="-122"/>
                <a:cs typeface="Times New Roman" pitchFamily="18" charset="0"/>
              </a:rPr>
              <a:t>public static void </a:t>
            </a:r>
            <a:r>
              <a:rPr lang="en-US" altLang="zh-CN" b="1" dirty="0">
                <a:solidFill>
                  <a:schemeClr val="accent5">
                    <a:lumMod val="10000"/>
                  </a:schemeClr>
                </a:solidFill>
                <a:latin typeface="+mn-lt"/>
                <a:ea typeface="宋体" charset="-122"/>
              </a:rPr>
              <a:t>main(String[ ] </a:t>
            </a:r>
            <a:r>
              <a:rPr lang="en-US" altLang="zh-CN" b="1" dirty="0" err="1">
                <a:solidFill>
                  <a:schemeClr val="accent5">
                    <a:lumMod val="10000"/>
                  </a:schemeClr>
                </a:solidFill>
                <a:latin typeface="+mn-lt"/>
                <a:ea typeface="宋体" charset="-122"/>
              </a:rPr>
              <a:t>args</a:t>
            </a:r>
            <a:r>
              <a:rPr lang="en-US" altLang="zh-CN" b="1" dirty="0">
                <a:solidFill>
                  <a:schemeClr val="accent5">
                    <a:lumMod val="10000"/>
                  </a:schemeClr>
                </a:solidFill>
                <a:latin typeface="+mn-lt"/>
                <a:ea typeface="宋体" charset="-122"/>
              </a:rPr>
              <a:t>)  {</a:t>
            </a:r>
          </a:p>
          <a:p>
            <a:pPr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ea typeface="宋体" charset="-122"/>
              </a:rPr>
              <a:t>             </a:t>
            </a:r>
            <a:r>
              <a:rPr lang="en-US" altLang="zh-CN" b="1" dirty="0" err="1">
                <a:solidFill>
                  <a:schemeClr val="accent5">
                    <a:lumMod val="10000"/>
                  </a:schemeClr>
                </a:solidFill>
                <a:latin typeface="+mn-lt"/>
                <a:ea typeface="宋体" charset="-122"/>
              </a:rPr>
              <a:t>System.out.println</a:t>
            </a:r>
            <a:r>
              <a:rPr lang="en-US" altLang="zh-CN" b="1" dirty="0">
                <a:solidFill>
                  <a:schemeClr val="accent5">
                    <a:lumMod val="10000"/>
                  </a:schemeClr>
                </a:solidFill>
                <a:latin typeface="+mn-lt"/>
                <a:ea typeface="宋体" charset="-122"/>
              </a:rPr>
              <a:t>("Hello  World!!!");</a:t>
            </a:r>
          </a:p>
          <a:p>
            <a:pPr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ea typeface="宋体" charset="-122"/>
              </a:rPr>
              <a:t>      }</a:t>
            </a:r>
          </a:p>
          <a:p>
            <a:pPr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ea typeface="宋体" charset="-122"/>
              </a:rPr>
              <a:t>}</a:t>
            </a:r>
          </a:p>
        </p:txBody>
      </p:sp>
      <p:sp>
        <p:nvSpPr>
          <p:cNvPr id="593924" name="AutoShape 4"/>
          <p:cNvSpPr>
            <a:spLocks noChangeArrowheads="1"/>
          </p:cNvSpPr>
          <p:nvPr/>
        </p:nvSpPr>
        <p:spPr bwMode="auto">
          <a:xfrm>
            <a:off x="4028699" y="1670953"/>
            <a:ext cx="1146175" cy="407988"/>
          </a:xfrm>
          <a:prstGeom prst="wedgeRoundRectCallout">
            <a:avLst>
              <a:gd name="adj1" fmla="val 971"/>
              <a:gd name="adj2" fmla="val 50297"/>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a:ea typeface="黑体"/>
              </a:rPr>
              <a:t>外层框架</a:t>
            </a:r>
          </a:p>
        </p:txBody>
      </p:sp>
      <p:sp>
        <p:nvSpPr>
          <p:cNvPr id="593925" name="AutoShape 5"/>
          <p:cNvSpPr>
            <a:spLocks noChangeArrowheads="1"/>
          </p:cNvSpPr>
          <p:nvPr/>
        </p:nvSpPr>
        <p:spPr bwMode="auto">
          <a:xfrm>
            <a:off x="5606674" y="2078941"/>
            <a:ext cx="2112963" cy="407987"/>
          </a:xfrm>
          <a:prstGeom prst="wedgeRoundRectCallout">
            <a:avLst>
              <a:gd name="adj1" fmla="val 2528"/>
              <a:gd name="adj2" fmla="val 48903"/>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en-US" altLang="zh-CN" b="1" kern="0" dirty="0">
                <a:solidFill>
                  <a:schemeClr val="bg1"/>
                </a:solidFill>
                <a:latin typeface="Arial"/>
                <a:ea typeface="黑体"/>
              </a:rPr>
              <a:t>Java</a:t>
            </a:r>
            <a:r>
              <a:rPr lang="zh-CN" altLang="en-US" b="1" kern="0" dirty="0">
                <a:solidFill>
                  <a:schemeClr val="bg1"/>
                </a:solidFill>
                <a:latin typeface="Arial"/>
                <a:ea typeface="黑体"/>
              </a:rPr>
              <a:t>入口程序框架</a:t>
            </a:r>
          </a:p>
        </p:txBody>
      </p:sp>
      <p:sp>
        <p:nvSpPr>
          <p:cNvPr id="593926" name="AutoShape 6"/>
          <p:cNvSpPr>
            <a:spLocks noChangeArrowheads="1"/>
          </p:cNvSpPr>
          <p:nvPr/>
        </p:nvSpPr>
        <p:spPr bwMode="auto">
          <a:xfrm>
            <a:off x="2892049" y="3864878"/>
            <a:ext cx="1146175" cy="407988"/>
          </a:xfrm>
          <a:prstGeom prst="wedgeRoundRectCallout">
            <a:avLst>
              <a:gd name="adj1" fmla="val 163"/>
              <a:gd name="adj2" fmla="val -50284"/>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a:ea typeface="黑体"/>
              </a:rPr>
              <a:t>编写代码</a:t>
            </a:r>
          </a:p>
        </p:txBody>
      </p:sp>
      <p:grpSp>
        <p:nvGrpSpPr>
          <p:cNvPr id="2" name="组合 7"/>
          <p:cNvGrpSpPr>
            <a:grpSpLocks/>
          </p:cNvGrpSpPr>
          <p:nvPr/>
        </p:nvGrpSpPr>
        <p:grpSpPr bwMode="auto">
          <a:xfrm>
            <a:off x="248862" y="1007378"/>
            <a:ext cx="1000125" cy="400050"/>
            <a:chOff x="1000100" y="1801286"/>
            <a:chExt cx="1000132" cy="400110"/>
          </a:xfrm>
        </p:grpSpPr>
        <p:pic>
          <p:nvPicPr>
            <p:cNvPr id="33804"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a:ln w="9525">
              <a:noFill/>
              <a:miter lim="800000"/>
              <a:headEnd/>
              <a:tailEnd/>
            </a:ln>
          </p:spPr>
        </p:pic>
        <p:sp>
          <p:nvSpPr>
            <p:cNvPr id="10" name="TextBox 9"/>
            <p:cNvSpPr txBox="1"/>
            <p:nvPr/>
          </p:nvSpPr>
          <p:spPr>
            <a:xfrm>
              <a:off x="1300139" y="1801286"/>
              <a:ext cx="700093"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语法</a:t>
              </a:r>
            </a:p>
          </p:txBody>
        </p:sp>
      </p:grpSp>
      <p:cxnSp>
        <p:nvCxnSpPr>
          <p:cNvPr id="11" name="直接箭头连接符 10"/>
          <p:cNvCxnSpPr/>
          <p:nvPr/>
        </p:nvCxnSpPr>
        <p:spPr bwMode="auto">
          <a:xfrm flipV="1">
            <a:off x="3892168" y="2150368"/>
            <a:ext cx="642942" cy="35719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2" name="直接箭头连接符 11"/>
          <p:cNvCxnSpPr/>
          <p:nvPr/>
        </p:nvCxnSpPr>
        <p:spPr bwMode="auto">
          <a:xfrm flipV="1">
            <a:off x="4963738" y="2364682"/>
            <a:ext cx="642942" cy="35719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3" name="直接箭头连接符 12"/>
          <p:cNvCxnSpPr/>
          <p:nvPr/>
        </p:nvCxnSpPr>
        <p:spPr bwMode="auto">
          <a:xfrm rot="16200000" flipH="1">
            <a:off x="2856315" y="3471973"/>
            <a:ext cx="428629" cy="357187"/>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4" name="灯片编号占位符 13"/>
          <p:cNvSpPr>
            <a:spLocks noGrp="1"/>
          </p:cNvSpPr>
          <p:nvPr>
            <p:ph type="sldNum" sz="quarter" idx="10"/>
          </p:nvPr>
        </p:nvSpPr>
        <p:spPr/>
        <p:txBody>
          <a:bodyPr/>
          <a:lstStyle/>
          <a:p>
            <a:pPr>
              <a:defRPr/>
            </a:pPr>
            <a:fld id="{20A3C244-A2EA-421B-AA84-7941BACD046B}" type="slidenum">
              <a:rPr lang="zh-CN" altLang="en-US" smtClean="0"/>
              <a:pPr>
                <a:defRPr/>
              </a:pPr>
              <a:t>17</a:t>
            </a:fld>
            <a:r>
              <a:rPr lang="en-US" altLang="zh-CN" smtClean="0"/>
              <a:t>/47</a:t>
            </a:r>
            <a:endParaRPr lang="zh-CN" altLang="en-US" dirty="0"/>
          </a:p>
        </p:txBody>
      </p:sp>
      <p:sp>
        <p:nvSpPr>
          <p:cNvPr id="15" name="标题 14"/>
          <p:cNvSpPr>
            <a:spLocks noGrp="1"/>
          </p:cNvSpPr>
          <p:nvPr>
            <p:ph type="title"/>
          </p:nvPr>
        </p:nvSpPr>
        <p:spPr/>
        <p:txBody>
          <a:bodyPr/>
          <a:lstStyle/>
          <a:p>
            <a:r>
              <a:rPr lang="en-US" altLang="zh-CN" dirty="0" smtClean="0"/>
              <a:t>Java</a:t>
            </a:r>
            <a:r>
              <a:rPr lang="zh-CN" altLang="en-US" dirty="0" smtClean="0"/>
              <a:t>程序的结构</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3922"/>
                                        </p:tgtEl>
                                        <p:attrNameLst>
                                          <p:attrName>style.visibility</p:attrName>
                                        </p:attrNameLst>
                                      </p:cBhvr>
                                      <p:to>
                                        <p:strVal val="visible"/>
                                      </p:to>
                                    </p:set>
                                    <p:animEffect transition="in" filter="wipe(left)">
                                      <p:cBhvr>
                                        <p:cTn id="7" dur="500"/>
                                        <p:tgtEl>
                                          <p:spTgt spid="5939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93924"/>
                                        </p:tgtEl>
                                        <p:attrNameLst>
                                          <p:attrName>style.visibility</p:attrName>
                                        </p:attrNameLst>
                                      </p:cBhvr>
                                      <p:to>
                                        <p:strVal val="visible"/>
                                      </p:to>
                                    </p:set>
                                    <p:animEffect transition="in" filter="wipe(left)">
                                      <p:cBhvr>
                                        <p:cTn id="15" dur="500"/>
                                        <p:tgtEl>
                                          <p:spTgt spid="593924"/>
                                        </p:tgtEl>
                                      </p:cBhvr>
                                    </p:animEffect>
                                  </p:childTnLst>
                                </p:cTn>
                              </p:par>
                            </p:childTnLst>
                          </p:cTn>
                        </p:par>
                        <p:par>
                          <p:cTn id="16" fill="hold" nodeType="afterGroup">
                            <p:stCondLst>
                              <p:cond delay="5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93925"/>
                                        </p:tgtEl>
                                        <p:attrNameLst>
                                          <p:attrName>style.visibility</p:attrName>
                                        </p:attrNameLst>
                                      </p:cBhvr>
                                      <p:to>
                                        <p:strVal val="visible"/>
                                      </p:to>
                                    </p:set>
                                    <p:animEffect transition="in" filter="wipe(left)">
                                      <p:cBhvr>
                                        <p:cTn id="22" dur="500"/>
                                        <p:tgtEl>
                                          <p:spTgt spid="593925"/>
                                        </p:tgtEl>
                                      </p:cBhvr>
                                    </p:animEffect>
                                  </p:childTnLst>
                                </p:cTn>
                              </p:par>
                            </p:childTnLst>
                          </p:cTn>
                        </p:par>
                        <p:par>
                          <p:cTn id="23" fill="hold" nodeType="afterGroup">
                            <p:stCondLst>
                              <p:cond delay="1000"/>
                            </p:stCondLst>
                            <p:childTnLst>
                              <p:par>
                                <p:cTn id="24" presetID="22" presetClass="entr" presetSubtype="1"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93926"/>
                                        </p:tgtEl>
                                        <p:attrNameLst>
                                          <p:attrName>style.visibility</p:attrName>
                                        </p:attrNameLst>
                                      </p:cBhvr>
                                      <p:to>
                                        <p:strVal val="visible"/>
                                      </p:to>
                                    </p:set>
                                    <p:animEffect transition="in" filter="wipe(left)">
                                      <p:cBhvr>
                                        <p:cTn id="29" dur="500"/>
                                        <p:tgtEl>
                                          <p:spTgt spid="593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2" grpId="0" animBg="1"/>
      <p:bldP spid="593924" grpId="0" animBg="1"/>
      <p:bldP spid="593925" grpId="0" animBg="1"/>
      <p:bldP spid="5939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3"/>
          <p:cNvSpPr>
            <a:spLocks noGrp="1" noChangeArrowheads="1"/>
          </p:cNvSpPr>
          <p:nvPr>
            <p:ph idx="1"/>
          </p:nvPr>
        </p:nvSpPr>
        <p:spPr>
          <a:xfrm>
            <a:off x="857250" y="2205038"/>
            <a:ext cx="7645400" cy="1938337"/>
          </a:xfrm>
          <a:prstGeom prst="roundRect">
            <a:avLst>
              <a:gd name="adj" fmla="val 0"/>
            </a:avLst>
          </a:prstGeom>
          <a:solidFill>
            <a:srgbClr val="EDF5FD"/>
          </a:solidFill>
          <a:ln w="50800" cap="flat" algn="ctr">
            <a:solidFill>
              <a:srgbClr val="00B0F0"/>
            </a:solidFill>
            <a:round/>
            <a:headEnd type="none" w="med" len="med"/>
            <a:tailEnd type="none" w="med" len="med"/>
          </a:ln>
          <a:effectLst>
            <a:outerShdw blurRad="38100" sx="101000" sy="101000" algn="ctr" rotWithShape="0">
              <a:prstClr val="black">
                <a:alpha val="10000"/>
              </a:prstClr>
            </a:outerShdw>
          </a:effectLst>
        </p:spPr>
        <p:txBody>
          <a:bodyPr/>
          <a:lstStyle/>
          <a:p>
            <a:pPr marL="0" indent="0" defTabSz="381000" eaLnBrk="1" hangingPunct="1">
              <a:lnSpc>
                <a:spcPct val="130000"/>
              </a:lnSpc>
              <a:spcBef>
                <a:spcPct val="0"/>
              </a:spcBef>
              <a:buClr>
                <a:schemeClr val="folHlink"/>
              </a:buClr>
              <a:buSzPct val="60000"/>
              <a:buFont typeface="Wingdings" pitchFamily="2" charset="2"/>
              <a:buNone/>
              <a:defRPr/>
            </a:pPr>
            <a:r>
              <a:rPr lang="en-US" altLang="zh-CN" sz="1800" kern="1200" dirty="0" smtClean="0">
                <a:solidFill>
                  <a:srgbClr val="FF0000"/>
                </a:solidFill>
                <a:ea typeface="黑体" pitchFamily="2" charset="-122"/>
                <a:cs typeface="Times New Roman" pitchFamily="18" charset="0"/>
              </a:rPr>
              <a:t>public class </a:t>
            </a:r>
            <a:r>
              <a:rPr lang="en-US" altLang="zh-CN" sz="1800" kern="1200" dirty="0" err="1" smtClean="0">
                <a:solidFill>
                  <a:schemeClr val="accent5">
                    <a:lumMod val="10000"/>
                  </a:schemeClr>
                </a:solidFill>
                <a:ea typeface="黑体" pitchFamily="2" charset="-122"/>
              </a:rPr>
              <a:t>HelloWorld</a:t>
            </a:r>
            <a:r>
              <a:rPr lang="en-US" altLang="zh-CN" sz="1800" kern="1200" dirty="0" smtClean="0">
                <a:solidFill>
                  <a:schemeClr val="accent5">
                    <a:lumMod val="10000"/>
                  </a:schemeClr>
                </a:solidFill>
                <a:ea typeface="黑体" pitchFamily="2" charset="-122"/>
              </a:rPr>
              <a:t>   {</a:t>
            </a:r>
          </a:p>
          <a:p>
            <a:pPr marL="0" indent="0" defTabSz="381000" eaLnBrk="1" hangingPunct="1">
              <a:lnSpc>
                <a:spcPct val="130000"/>
              </a:lnSpc>
              <a:spcBef>
                <a:spcPct val="0"/>
              </a:spcBef>
              <a:buClr>
                <a:schemeClr val="folHlink"/>
              </a:buClr>
              <a:buSzPct val="60000"/>
              <a:buFont typeface="Wingdings" pitchFamily="2" charset="2"/>
              <a:buNone/>
              <a:defRPr/>
            </a:pPr>
            <a:r>
              <a:rPr lang="en-US" altLang="zh-CN" sz="1800" kern="1200" dirty="0" smtClean="0">
                <a:solidFill>
                  <a:schemeClr val="accent5">
                    <a:lumMod val="10000"/>
                  </a:schemeClr>
                </a:solidFill>
                <a:ea typeface="黑体" pitchFamily="2" charset="-122"/>
              </a:rPr>
              <a:t>	</a:t>
            </a:r>
            <a:r>
              <a:rPr lang="en-US" altLang="zh-CN" sz="1800" kern="1200" dirty="0" smtClean="0">
                <a:ea typeface="黑体" pitchFamily="2" charset="-122"/>
                <a:cs typeface="Times New Roman" pitchFamily="18" charset="0"/>
              </a:rPr>
              <a:t>public static void </a:t>
            </a:r>
            <a:r>
              <a:rPr lang="en-US" altLang="zh-CN" sz="1800" kern="1200" dirty="0" smtClean="0">
                <a:solidFill>
                  <a:schemeClr val="accent5">
                    <a:lumMod val="10000"/>
                  </a:schemeClr>
                </a:solidFill>
                <a:ea typeface="黑体" pitchFamily="2" charset="-122"/>
              </a:rPr>
              <a:t>main(String[ ] </a:t>
            </a:r>
            <a:r>
              <a:rPr lang="en-US" altLang="zh-CN" sz="1800" kern="1200" dirty="0" err="1" smtClean="0">
                <a:solidFill>
                  <a:schemeClr val="accent5">
                    <a:lumMod val="10000"/>
                  </a:schemeClr>
                </a:solidFill>
                <a:ea typeface="黑体" pitchFamily="2" charset="-122"/>
              </a:rPr>
              <a:t>args</a:t>
            </a:r>
            <a:r>
              <a:rPr lang="en-US" altLang="zh-CN" sz="1800" kern="1200" dirty="0" smtClean="0">
                <a:solidFill>
                  <a:schemeClr val="accent5">
                    <a:lumMod val="10000"/>
                  </a:schemeClr>
                </a:solidFill>
                <a:ea typeface="黑体" pitchFamily="2" charset="-122"/>
              </a:rPr>
              <a:t> )  {</a:t>
            </a:r>
          </a:p>
          <a:p>
            <a:pPr marL="0" indent="0" defTabSz="381000" eaLnBrk="1" hangingPunct="1">
              <a:lnSpc>
                <a:spcPct val="130000"/>
              </a:lnSpc>
              <a:spcBef>
                <a:spcPct val="0"/>
              </a:spcBef>
              <a:buClr>
                <a:schemeClr val="folHlink"/>
              </a:buClr>
              <a:buSzPct val="60000"/>
              <a:buFont typeface="Wingdings" pitchFamily="2" charset="2"/>
              <a:buNone/>
              <a:defRPr/>
            </a:pPr>
            <a:r>
              <a:rPr lang="en-US" altLang="zh-CN" sz="1800" kern="1200" dirty="0" smtClean="0">
                <a:solidFill>
                  <a:schemeClr val="accent5">
                    <a:lumMod val="10000"/>
                  </a:schemeClr>
                </a:solidFill>
                <a:ea typeface="黑体" pitchFamily="2" charset="-122"/>
              </a:rPr>
              <a:t>		</a:t>
            </a:r>
            <a:r>
              <a:rPr lang="en-US" altLang="zh-CN" sz="1800" kern="1200" dirty="0" err="1" smtClean="0">
                <a:solidFill>
                  <a:schemeClr val="accent5">
                    <a:lumMod val="10000"/>
                  </a:schemeClr>
                </a:solidFill>
                <a:ea typeface="黑体" pitchFamily="2" charset="-122"/>
              </a:rPr>
              <a:t>System.out.println</a:t>
            </a:r>
            <a:r>
              <a:rPr lang="en-US" altLang="zh-CN" sz="1800" kern="1200" dirty="0" smtClean="0">
                <a:solidFill>
                  <a:schemeClr val="accent5">
                    <a:lumMod val="10000"/>
                  </a:schemeClr>
                </a:solidFill>
                <a:ea typeface="黑体" pitchFamily="2" charset="-122"/>
              </a:rPr>
              <a:t>("Hello  World!!!");</a:t>
            </a:r>
          </a:p>
          <a:p>
            <a:pPr marL="0" indent="0" defTabSz="381000" eaLnBrk="1" hangingPunct="1">
              <a:lnSpc>
                <a:spcPct val="130000"/>
              </a:lnSpc>
              <a:spcBef>
                <a:spcPct val="0"/>
              </a:spcBef>
              <a:buClr>
                <a:schemeClr val="folHlink"/>
              </a:buClr>
              <a:buSzPct val="60000"/>
              <a:buFont typeface="Wingdings" pitchFamily="2" charset="2"/>
              <a:buNone/>
              <a:defRPr/>
            </a:pPr>
            <a:r>
              <a:rPr lang="en-US" altLang="zh-CN" sz="1800" kern="1200" dirty="0" smtClean="0">
                <a:solidFill>
                  <a:schemeClr val="accent5">
                    <a:lumMod val="10000"/>
                  </a:schemeClr>
                </a:solidFill>
                <a:ea typeface="黑体" pitchFamily="2" charset="-122"/>
              </a:rPr>
              <a:t>	}</a:t>
            </a:r>
          </a:p>
          <a:p>
            <a:pPr marL="0" indent="0" defTabSz="381000" eaLnBrk="1" hangingPunct="1">
              <a:lnSpc>
                <a:spcPct val="130000"/>
              </a:lnSpc>
              <a:spcBef>
                <a:spcPct val="0"/>
              </a:spcBef>
              <a:buClr>
                <a:schemeClr val="folHlink"/>
              </a:buClr>
              <a:buSzPct val="60000"/>
              <a:buFont typeface="Wingdings" pitchFamily="2" charset="2"/>
              <a:buNone/>
              <a:defRPr/>
            </a:pPr>
            <a:r>
              <a:rPr lang="en-US" altLang="zh-CN" sz="1800" kern="1200" dirty="0" smtClean="0">
                <a:solidFill>
                  <a:schemeClr val="accent5">
                    <a:lumMod val="10000"/>
                  </a:schemeClr>
                </a:solidFill>
                <a:ea typeface="黑体" pitchFamily="2" charset="-122"/>
              </a:rPr>
              <a:t>}</a:t>
            </a:r>
            <a:endParaRPr lang="en-US" altLang="zh-CN" sz="1800" kern="1200" dirty="0">
              <a:solidFill>
                <a:schemeClr val="accent5">
                  <a:lumMod val="10000"/>
                </a:schemeClr>
              </a:solidFill>
              <a:ea typeface="黑体" pitchFamily="2" charset="-122"/>
            </a:endParaRPr>
          </a:p>
        </p:txBody>
      </p:sp>
      <p:sp>
        <p:nvSpPr>
          <p:cNvPr id="34819" name="Rectangle 17"/>
          <p:cNvSpPr>
            <a:spLocks noGrp="1" noChangeArrowheads="1"/>
          </p:cNvSpPr>
          <p:nvPr>
            <p:ph type="title"/>
          </p:nvPr>
        </p:nvSpPr>
        <p:spPr>
          <a:xfrm>
            <a:off x="5940425" y="285750"/>
            <a:ext cx="3024188" cy="523875"/>
          </a:xfrm>
        </p:spPr>
        <p:txBody>
          <a:bodyPr/>
          <a:lstStyle/>
          <a:p>
            <a:pPr eaLnBrk="1" hangingPunct="1"/>
            <a:r>
              <a:rPr lang="en-US" altLang="zh-CN" smtClean="0">
                <a:solidFill>
                  <a:srgbClr val="121F55"/>
                </a:solidFill>
              </a:rPr>
              <a:t>Java</a:t>
            </a:r>
            <a:r>
              <a:rPr smtClean="0">
                <a:solidFill>
                  <a:srgbClr val="121F55"/>
                </a:solidFill>
              </a:rPr>
              <a:t>程序的结构 </a:t>
            </a:r>
          </a:p>
        </p:txBody>
      </p:sp>
      <p:sp>
        <p:nvSpPr>
          <p:cNvPr id="588804" name="AutoShape 4"/>
          <p:cNvSpPr>
            <a:spLocks noChangeArrowheads="1"/>
          </p:cNvSpPr>
          <p:nvPr/>
        </p:nvSpPr>
        <p:spPr bwMode="auto">
          <a:xfrm>
            <a:off x="930275" y="1357313"/>
            <a:ext cx="915988" cy="407987"/>
          </a:xfrm>
          <a:prstGeom prst="wedgeRoundRectCallout">
            <a:avLst>
              <a:gd name="adj1" fmla="val 2994"/>
              <a:gd name="adj2" fmla="val 49675"/>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a:ea typeface="黑体"/>
              </a:rPr>
              <a:t>关键字</a:t>
            </a:r>
          </a:p>
        </p:txBody>
      </p:sp>
      <p:sp>
        <p:nvSpPr>
          <p:cNvPr id="588805" name="AutoShape 5"/>
          <p:cNvSpPr>
            <a:spLocks noChangeArrowheads="1"/>
          </p:cNvSpPr>
          <p:nvPr/>
        </p:nvSpPr>
        <p:spPr bwMode="auto">
          <a:xfrm>
            <a:off x="2501900" y="1214438"/>
            <a:ext cx="2533650" cy="407987"/>
          </a:xfrm>
          <a:prstGeom prst="wedgeRoundRectCallout">
            <a:avLst>
              <a:gd name="adj1" fmla="val 674"/>
              <a:gd name="adj2" fmla="val 50903"/>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a:ea typeface="黑体"/>
              </a:rPr>
              <a:t>类名与文件名完全一样</a:t>
            </a:r>
          </a:p>
        </p:txBody>
      </p:sp>
      <p:sp>
        <p:nvSpPr>
          <p:cNvPr id="588806" name="AutoShape 6"/>
          <p:cNvSpPr>
            <a:spLocks noChangeArrowheads="1"/>
          </p:cNvSpPr>
          <p:nvPr/>
        </p:nvSpPr>
        <p:spPr bwMode="auto">
          <a:xfrm>
            <a:off x="6413500" y="2428875"/>
            <a:ext cx="2630488" cy="776288"/>
          </a:xfrm>
          <a:prstGeom prst="wedgeRoundRectCallout">
            <a:avLst>
              <a:gd name="adj1" fmla="val -50538"/>
              <a:gd name="adj2" fmla="val -980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en-US" altLang="zh-CN" b="1" kern="0" dirty="0">
                <a:solidFill>
                  <a:schemeClr val="bg1"/>
                </a:solidFill>
                <a:latin typeface="Arial"/>
                <a:ea typeface="黑体"/>
              </a:rPr>
              <a:t>main()</a:t>
            </a:r>
            <a:r>
              <a:rPr lang="zh-CN" altLang="en-US" b="1" kern="0" dirty="0">
                <a:solidFill>
                  <a:schemeClr val="bg1"/>
                </a:solidFill>
                <a:latin typeface="Arial"/>
                <a:ea typeface="黑体"/>
              </a:rPr>
              <a:t>方法是</a:t>
            </a:r>
            <a:endParaRPr lang="en-US" altLang="zh-CN" b="1" kern="0" dirty="0">
              <a:solidFill>
                <a:schemeClr val="bg1"/>
              </a:solidFill>
              <a:latin typeface="Arial"/>
              <a:ea typeface="黑体"/>
            </a:endParaRPr>
          </a:p>
          <a:p>
            <a:pPr marL="0" lvl="1" indent="-285750" eaLnBrk="0" hangingPunct="0">
              <a:spcBef>
                <a:spcPct val="20000"/>
              </a:spcBef>
              <a:buClr>
                <a:srgbClr val="233DA9"/>
              </a:buClr>
              <a:buSzPct val="80000"/>
              <a:defRPr/>
            </a:pPr>
            <a:r>
              <a:rPr lang="en-US" altLang="zh-CN" b="1" kern="0" dirty="0">
                <a:solidFill>
                  <a:schemeClr val="bg1"/>
                </a:solidFill>
                <a:latin typeface="Arial"/>
                <a:ea typeface="黑体"/>
              </a:rPr>
              <a:t>Java</a:t>
            </a:r>
            <a:r>
              <a:rPr lang="zh-CN" altLang="en-US" b="1" kern="0" dirty="0">
                <a:solidFill>
                  <a:schemeClr val="bg1"/>
                </a:solidFill>
                <a:latin typeface="Arial"/>
                <a:ea typeface="黑体"/>
              </a:rPr>
              <a:t>程序执行的入口点</a:t>
            </a:r>
          </a:p>
        </p:txBody>
      </p:sp>
      <p:sp>
        <p:nvSpPr>
          <p:cNvPr id="588807" name="AutoShape 7"/>
          <p:cNvSpPr>
            <a:spLocks noChangeArrowheads="1"/>
          </p:cNvSpPr>
          <p:nvPr/>
        </p:nvSpPr>
        <p:spPr bwMode="auto">
          <a:xfrm>
            <a:off x="1073150" y="4429125"/>
            <a:ext cx="2843213" cy="407988"/>
          </a:xfrm>
          <a:prstGeom prst="wedgeRoundRectCallout">
            <a:avLst>
              <a:gd name="adj1" fmla="val -127"/>
              <a:gd name="adj2" fmla="val -48992"/>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en-US" altLang="zh-CN" b="1" kern="0" dirty="0">
                <a:solidFill>
                  <a:schemeClr val="bg1"/>
                </a:solidFill>
                <a:latin typeface="Arial"/>
                <a:ea typeface="黑体"/>
              </a:rPr>
              <a:t>{ </a:t>
            </a:r>
            <a:r>
              <a:rPr lang="zh-CN" altLang="en-US" b="1" kern="0" dirty="0">
                <a:solidFill>
                  <a:schemeClr val="bg1"/>
                </a:solidFill>
                <a:latin typeface="Arial"/>
                <a:ea typeface="黑体"/>
              </a:rPr>
              <a:t>和 </a:t>
            </a:r>
            <a:r>
              <a:rPr lang="en-US" altLang="zh-CN" b="1" kern="0" dirty="0">
                <a:solidFill>
                  <a:schemeClr val="bg1"/>
                </a:solidFill>
                <a:latin typeface="Arial"/>
                <a:ea typeface="黑体"/>
              </a:rPr>
              <a:t>}</a:t>
            </a:r>
            <a:r>
              <a:rPr lang="zh-CN" altLang="en-US" b="1" kern="0" dirty="0">
                <a:solidFill>
                  <a:schemeClr val="bg1"/>
                </a:solidFill>
                <a:latin typeface="Arial"/>
                <a:ea typeface="黑体"/>
              </a:rPr>
              <a:t>一一对应，缺一不可</a:t>
            </a:r>
          </a:p>
        </p:txBody>
      </p:sp>
      <p:sp>
        <p:nvSpPr>
          <p:cNvPr id="588808" name="AutoShape 8"/>
          <p:cNvSpPr>
            <a:spLocks noChangeArrowheads="1"/>
          </p:cNvSpPr>
          <p:nvPr/>
        </p:nvSpPr>
        <p:spPr bwMode="auto">
          <a:xfrm>
            <a:off x="5000625" y="1949450"/>
            <a:ext cx="2997200" cy="407988"/>
          </a:xfrm>
          <a:prstGeom prst="wedgeRoundRectCallout">
            <a:avLst>
              <a:gd name="adj1" fmla="val 297"/>
              <a:gd name="adj2" fmla="val 4987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en-US" altLang="zh-CN" b="1" kern="0" dirty="0">
                <a:solidFill>
                  <a:schemeClr val="bg1"/>
                </a:solidFill>
                <a:latin typeface="Arial"/>
                <a:ea typeface="黑体"/>
              </a:rPr>
              <a:t>main()</a:t>
            </a:r>
            <a:r>
              <a:rPr lang="zh-CN" altLang="en-US" b="1" kern="0" dirty="0">
                <a:solidFill>
                  <a:schemeClr val="bg1"/>
                </a:solidFill>
                <a:latin typeface="Arial"/>
                <a:ea typeface="黑体"/>
              </a:rPr>
              <a:t>方法四要素必不可少</a:t>
            </a:r>
          </a:p>
        </p:txBody>
      </p:sp>
      <p:sp>
        <p:nvSpPr>
          <p:cNvPr id="588809" name="AutoShape 9"/>
          <p:cNvSpPr>
            <a:spLocks noChangeArrowheads="1"/>
          </p:cNvSpPr>
          <p:nvPr/>
        </p:nvSpPr>
        <p:spPr bwMode="auto">
          <a:xfrm>
            <a:off x="2986088" y="4000500"/>
            <a:ext cx="2063750" cy="407988"/>
          </a:xfrm>
          <a:prstGeom prst="wedgeRoundRectCallout">
            <a:avLst>
              <a:gd name="adj1" fmla="val 1242"/>
              <a:gd name="adj2" fmla="val -48510"/>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a:ea typeface="黑体"/>
              </a:rPr>
              <a:t>从控制台输出信息</a:t>
            </a:r>
          </a:p>
        </p:txBody>
      </p:sp>
      <p:sp>
        <p:nvSpPr>
          <p:cNvPr id="588810" name="Rectangle 10"/>
          <p:cNvSpPr>
            <a:spLocks noChangeArrowheads="1"/>
          </p:cNvSpPr>
          <p:nvPr/>
        </p:nvSpPr>
        <p:spPr bwMode="auto">
          <a:xfrm>
            <a:off x="2287588" y="2214563"/>
            <a:ext cx="1357312" cy="358775"/>
          </a:xfrm>
          <a:prstGeom prst="rect">
            <a:avLst/>
          </a:prstGeom>
          <a:noFill/>
          <a:ln w="25400" algn="ctr">
            <a:solidFill>
              <a:srgbClr val="C00000"/>
            </a:solidFill>
            <a:miter lim="800000"/>
            <a:headEnd/>
            <a:tailEnd/>
          </a:ln>
        </p:spPr>
        <p:txBody>
          <a:bodyPr wrap="none" anchor="ctr"/>
          <a:lstStyle/>
          <a:p>
            <a:pPr algn="ctr"/>
            <a:endParaRPr lang="zh-CN" altLang="en-US">
              <a:solidFill>
                <a:srgbClr val="FF0000"/>
              </a:solidFill>
            </a:endParaRPr>
          </a:p>
        </p:txBody>
      </p:sp>
      <p:sp>
        <p:nvSpPr>
          <p:cNvPr id="588811" name="Rectangle 11"/>
          <p:cNvSpPr>
            <a:spLocks noChangeArrowheads="1"/>
          </p:cNvSpPr>
          <p:nvPr/>
        </p:nvSpPr>
        <p:spPr bwMode="auto">
          <a:xfrm>
            <a:off x="1270617" y="2643188"/>
            <a:ext cx="785813" cy="358775"/>
          </a:xfrm>
          <a:prstGeom prst="rect">
            <a:avLst/>
          </a:prstGeom>
          <a:noFill/>
          <a:ln w="25400" algn="ctr">
            <a:solidFill>
              <a:srgbClr val="C00000"/>
            </a:solidFill>
            <a:miter lim="800000"/>
            <a:headEnd/>
            <a:tailEnd/>
          </a:ln>
        </p:spPr>
        <p:txBody>
          <a:bodyPr wrap="none" anchor="ctr"/>
          <a:lstStyle/>
          <a:p>
            <a:pPr algn="ctr"/>
            <a:endParaRPr lang="zh-CN" altLang="en-US">
              <a:solidFill>
                <a:srgbClr val="FF0000"/>
              </a:solidFill>
            </a:endParaRPr>
          </a:p>
        </p:txBody>
      </p:sp>
      <p:sp>
        <p:nvSpPr>
          <p:cNvPr id="588812" name="Rectangle 12"/>
          <p:cNvSpPr>
            <a:spLocks noChangeArrowheads="1"/>
          </p:cNvSpPr>
          <p:nvPr/>
        </p:nvSpPr>
        <p:spPr bwMode="auto">
          <a:xfrm>
            <a:off x="2070078" y="2643188"/>
            <a:ext cx="642937" cy="358775"/>
          </a:xfrm>
          <a:prstGeom prst="rect">
            <a:avLst/>
          </a:prstGeom>
          <a:noFill/>
          <a:ln w="25400" algn="ctr">
            <a:solidFill>
              <a:srgbClr val="C00000"/>
            </a:solidFill>
            <a:miter lim="800000"/>
            <a:headEnd/>
            <a:tailEnd/>
          </a:ln>
        </p:spPr>
        <p:txBody>
          <a:bodyPr wrap="none" anchor="ctr"/>
          <a:lstStyle/>
          <a:p>
            <a:pPr algn="ctr"/>
            <a:endParaRPr lang="zh-CN" altLang="en-US">
              <a:solidFill>
                <a:srgbClr val="FF0000"/>
              </a:solidFill>
            </a:endParaRPr>
          </a:p>
        </p:txBody>
      </p:sp>
      <p:sp>
        <p:nvSpPr>
          <p:cNvPr id="588813" name="Rectangle 13"/>
          <p:cNvSpPr>
            <a:spLocks noChangeArrowheads="1"/>
          </p:cNvSpPr>
          <p:nvPr/>
        </p:nvSpPr>
        <p:spPr bwMode="auto">
          <a:xfrm>
            <a:off x="2726663" y="2643188"/>
            <a:ext cx="571500" cy="358775"/>
          </a:xfrm>
          <a:prstGeom prst="rect">
            <a:avLst/>
          </a:prstGeom>
          <a:noFill/>
          <a:ln w="25400" algn="ctr">
            <a:solidFill>
              <a:srgbClr val="C00000"/>
            </a:solidFill>
            <a:miter lim="800000"/>
            <a:headEnd/>
            <a:tailEnd/>
          </a:ln>
        </p:spPr>
        <p:txBody>
          <a:bodyPr wrap="none" anchor="ctr"/>
          <a:lstStyle/>
          <a:p>
            <a:pPr algn="ctr"/>
            <a:endParaRPr lang="zh-CN" altLang="en-US">
              <a:solidFill>
                <a:srgbClr val="FF0000"/>
              </a:solidFill>
            </a:endParaRPr>
          </a:p>
        </p:txBody>
      </p:sp>
      <p:sp>
        <p:nvSpPr>
          <p:cNvPr id="588814" name="Rectangle 14"/>
          <p:cNvSpPr>
            <a:spLocks noChangeArrowheads="1"/>
          </p:cNvSpPr>
          <p:nvPr/>
        </p:nvSpPr>
        <p:spPr bwMode="auto">
          <a:xfrm>
            <a:off x="3846513" y="2643188"/>
            <a:ext cx="1512887" cy="358775"/>
          </a:xfrm>
          <a:prstGeom prst="rect">
            <a:avLst/>
          </a:prstGeom>
          <a:noFill/>
          <a:ln w="25400" algn="ctr">
            <a:solidFill>
              <a:srgbClr val="C00000"/>
            </a:solidFill>
            <a:miter lim="800000"/>
            <a:headEnd/>
            <a:tailEnd/>
          </a:ln>
        </p:spPr>
        <p:txBody>
          <a:bodyPr wrap="none" anchor="ctr"/>
          <a:lstStyle/>
          <a:p>
            <a:pPr algn="ctr"/>
            <a:endParaRPr lang="zh-CN" altLang="en-US">
              <a:solidFill>
                <a:srgbClr val="FF0000"/>
              </a:solidFill>
            </a:endParaRPr>
          </a:p>
        </p:txBody>
      </p:sp>
      <p:sp>
        <p:nvSpPr>
          <p:cNvPr id="588815" name="Rectangle 15"/>
          <p:cNvSpPr>
            <a:spLocks noChangeArrowheads="1"/>
          </p:cNvSpPr>
          <p:nvPr/>
        </p:nvSpPr>
        <p:spPr bwMode="auto">
          <a:xfrm>
            <a:off x="1573213" y="3000375"/>
            <a:ext cx="4248150" cy="358775"/>
          </a:xfrm>
          <a:prstGeom prst="rect">
            <a:avLst/>
          </a:prstGeom>
          <a:noFill/>
          <a:ln w="25400" algn="ctr">
            <a:solidFill>
              <a:srgbClr val="C00000"/>
            </a:solidFill>
            <a:miter lim="800000"/>
            <a:headEnd/>
            <a:tailEnd/>
          </a:ln>
        </p:spPr>
        <p:txBody>
          <a:bodyPr wrap="none" anchor="ctr"/>
          <a:lstStyle/>
          <a:p>
            <a:pPr algn="ctr"/>
            <a:endParaRPr lang="zh-CN" altLang="en-US">
              <a:solidFill>
                <a:srgbClr val="FF0000"/>
              </a:solidFill>
            </a:endParaRPr>
          </a:p>
        </p:txBody>
      </p:sp>
      <p:grpSp>
        <p:nvGrpSpPr>
          <p:cNvPr id="2" name="组合 16"/>
          <p:cNvGrpSpPr>
            <a:grpSpLocks/>
          </p:cNvGrpSpPr>
          <p:nvPr/>
        </p:nvGrpSpPr>
        <p:grpSpPr bwMode="auto">
          <a:xfrm>
            <a:off x="71438" y="857250"/>
            <a:ext cx="1000125" cy="447675"/>
            <a:chOff x="1000100" y="3235185"/>
            <a:chExt cx="1000132" cy="446983"/>
          </a:xfrm>
        </p:grpSpPr>
        <p:pic>
          <p:nvPicPr>
            <p:cNvPr id="34840" name="Picture 11" descr="E:\设计支持\模板设计\FX.png"/>
            <p:cNvPicPr>
              <a:picLocks noChangeAspect="1" noChangeArrowheads="1"/>
            </p:cNvPicPr>
            <p:nvPr/>
          </p:nvPicPr>
          <p:blipFill>
            <a:blip r:embed="rId3"/>
            <a:srcRect/>
            <a:stretch>
              <a:fillRect/>
            </a:stretch>
          </p:blipFill>
          <p:spPr bwMode="auto">
            <a:xfrm>
              <a:off x="1000100" y="3235185"/>
              <a:ext cx="398223" cy="446983"/>
            </a:xfrm>
            <a:prstGeom prst="rect">
              <a:avLst/>
            </a:prstGeom>
            <a:noFill/>
            <a:ln w="9525">
              <a:noFill/>
              <a:miter lim="800000"/>
              <a:headEnd/>
              <a:tailEnd/>
            </a:ln>
          </p:spPr>
        </p:pic>
        <p:sp>
          <p:nvSpPr>
            <p:cNvPr id="19" name="TextBox 18"/>
            <p:cNvSpPr txBox="1"/>
            <p:nvPr/>
          </p:nvSpPr>
          <p:spPr>
            <a:xfrm>
              <a:off x="1300139" y="3258961"/>
              <a:ext cx="700093" cy="39943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分析</a:t>
              </a:r>
            </a:p>
          </p:txBody>
        </p:sp>
      </p:grpSp>
      <p:cxnSp>
        <p:nvCxnSpPr>
          <p:cNvPr id="20" name="直接箭头连接符 19"/>
          <p:cNvCxnSpPr/>
          <p:nvPr/>
        </p:nvCxnSpPr>
        <p:spPr bwMode="auto">
          <a:xfrm rot="16200000" flipV="1">
            <a:off x="1353662" y="1995080"/>
            <a:ext cx="428628" cy="1032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1" name="直接箭头连接符 20"/>
          <p:cNvCxnSpPr/>
          <p:nvPr/>
        </p:nvCxnSpPr>
        <p:spPr bwMode="auto">
          <a:xfrm rot="5400000" flipH="1" flipV="1">
            <a:off x="3050314" y="1630351"/>
            <a:ext cx="428628" cy="59690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2" name="直接箭头连接符 21"/>
          <p:cNvCxnSpPr/>
          <p:nvPr/>
        </p:nvCxnSpPr>
        <p:spPr bwMode="auto">
          <a:xfrm flipV="1">
            <a:off x="4502094" y="2357430"/>
            <a:ext cx="500066" cy="14287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3" name="直接箭头连接符 22"/>
          <p:cNvCxnSpPr/>
          <p:nvPr/>
        </p:nvCxnSpPr>
        <p:spPr bwMode="auto">
          <a:xfrm flipV="1">
            <a:off x="5716540" y="2786414"/>
            <a:ext cx="714380" cy="59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4" name="直接箭头连接符 23"/>
          <p:cNvCxnSpPr/>
          <p:nvPr/>
        </p:nvCxnSpPr>
        <p:spPr bwMode="auto">
          <a:xfrm rot="16200000" flipH="1">
            <a:off x="3798856" y="3632172"/>
            <a:ext cx="500066" cy="23659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5" name="直接箭头连接符 24"/>
          <p:cNvCxnSpPr/>
          <p:nvPr/>
        </p:nvCxnSpPr>
        <p:spPr bwMode="auto">
          <a:xfrm rot="16200000" flipH="1">
            <a:off x="1031768" y="4072651"/>
            <a:ext cx="357190" cy="35719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6" name="灯片编号占位符 25"/>
          <p:cNvSpPr>
            <a:spLocks noGrp="1"/>
          </p:cNvSpPr>
          <p:nvPr>
            <p:ph type="sldNum" sz="quarter" idx="10"/>
          </p:nvPr>
        </p:nvSpPr>
        <p:spPr/>
        <p:txBody>
          <a:bodyPr/>
          <a:lstStyle/>
          <a:p>
            <a:pPr>
              <a:defRPr/>
            </a:pPr>
            <a:fld id="{20A3C244-A2EA-421B-AA84-7941BACD046B}" type="slidenum">
              <a:rPr lang="zh-CN" altLang="en-US" smtClean="0"/>
              <a:pPr>
                <a:defRPr/>
              </a:pPr>
              <a:t>18</a:t>
            </a:fld>
            <a:r>
              <a:rPr lang="en-US" altLang="zh-CN" smtClean="0"/>
              <a:t>/47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88804"/>
                                        </p:tgtEl>
                                        <p:attrNameLst>
                                          <p:attrName>style.visibility</p:attrName>
                                        </p:attrNameLst>
                                      </p:cBhvr>
                                      <p:to>
                                        <p:strVal val="visible"/>
                                      </p:to>
                                    </p:set>
                                    <p:animEffect transition="in" filter="wipe(left)">
                                      <p:cBhvr>
                                        <p:cTn id="10" dur="500"/>
                                        <p:tgtEl>
                                          <p:spTgt spid="58880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88810"/>
                                        </p:tgtEl>
                                        <p:attrNameLst>
                                          <p:attrName>style.visibility</p:attrName>
                                        </p:attrNameLst>
                                      </p:cBhvr>
                                      <p:to>
                                        <p:strVal val="visible"/>
                                      </p:to>
                                    </p:set>
                                    <p:animEffect transition="in" filter="wipe(left)">
                                      <p:cBhvr>
                                        <p:cTn id="13" dur="500"/>
                                        <p:tgtEl>
                                          <p:spTgt spid="588810"/>
                                        </p:tgtEl>
                                      </p:cBhvr>
                                    </p:animEffect>
                                  </p:childTnLst>
                                </p:cTn>
                              </p:par>
                            </p:childTnLst>
                          </p:cTn>
                        </p:par>
                        <p:par>
                          <p:cTn id="14" fill="hold" nodeType="afterGroup">
                            <p:stCondLst>
                              <p:cond delay="500"/>
                            </p:stCondLst>
                            <p:childTnLst>
                              <p:par>
                                <p:cTn id="15" presetID="22" presetClass="entr" presetSubtype="8"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588805"/>
                                        </p:tgtEl>
                                        <p:attrNameLst>
                                          <p:attrName>style.visibility</p:attrName>
                                        </p:attrNameLst>
                                      </p:cBhvr>
                                      <p:to>
                                        <p:strVal val="visible"/>
                                      </p:to>
                                    </p:set>
                                    <p:animEffect transition="in" filter="wipe(left)">
                                      <p:cBhvr>
                                        <p:cTn id="20" dur="500"/>
                                        <p:tgtEl>
                                          <p:spTgt spid="588805"/>
                                        </p:tgtEl>
                                      </p:cBhvr>
                                    </p:animEffect>
                                  </p:childTnLst>
                                </p:cTn>
                              </p:par>
                            </p:childTnLst>
                          </p:cTn>
                        </p:par>
                        <p:par>
                          <p:cTn id="21" fill="hold" nodeType="afterGroup">
                            <p:stCondLst>
                              <p:cond delay="1000"/>
                            </p:stCondLst>
                            <p:childTnLst>
                              <p:par>
                                <p:cTn id="22" presetID="22" presetClass="entr" presetSubtype="1" fill="hold"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up)">
                                      <p:cBhvr>
                                        <p:cTn id="24" dur="500"/>
                                        <p:tgtEl>
                                          <p:spTgt spid="25"/>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88807"/>
                                        </p:tgtEl>
                                        <p:attrNameLst>
                                          <p:attrName>style.visibility</p:attrName>
                                        </p:attrNameLst>
                                      </p:cBhvr>
                                      <p:to>
                                        <p:strVal val="visible"/>
                                      </p:to>
                                    </p:set>
                                    <p:animEffect transition="in" filter="wipe(left)">
                                      <p:cBhvr>
                                        <p:cTn id="27" dur="500"/>
                                        <p:tgtEl>
                                          <p:spTgt spid="5888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588806"/>
                                        </p:tgtEl>
                                        <p:attrNameLst>
                                          <p:attrName>style.visibility</p:attrName>
                                        </p:attrNameLst>
                                      </p:cBhvr>
                                      <p:to>
                                        <p:strVal val="visible"/>
                                      </p:to>
                                    </p:set>
                                    <p:animEffect transition="in" filter="wipe(left)">
                                      <p:cBhvr>
                                        <p:cTn id="36" dur="500"/>
                                        <p:tgtEl>
                                          <p:spTgt spid="588806"/>
                                        </p:tgtEl>
                                      </p:cBhvr>
                                    </p:animEffect>
                                  </p:childTnLst>
                                </p:cTn>
                              </p:par>
                            </p:childTnLst>
                          </p:cTn>
                        </p:par>
                        <p:par>
                          <p:cTn id="37" fill="hold" nodeType="afterGroup">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588811"/>
                                        </p:tgtEl>
                                        <p:attrNameLst>
                                          <p:attrName>style.visibility</p:attrName>
                                        </p:attrNameLst>
                                      </p:cBhvr>
                                      <p:to>
                                        <p:strVal val="visible"/>
                                      </p:to>
                                    </p:set>
                                    <p:animEffect transition="in" filter="wipe(left)">
                                      <p:cBhvr>
                                        <p:cTn id="40" dur="500"/>
                                        <p:tgtEl>
                                          <p:spTgt spid="588811"/>
                                        </p:tgtEl>
                                      </p:cBhvr>
                                    </p:animEffect>
                                  </p:childTnLst>
                                </p:cTn>
                              </p:par>
                            </p:childTnLst>
                          </p:cTn>
                        </p:par>
                        <p:par>
                          <p:cTn id="41" fill="hold" nodeType="afterGroup">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588812"/>
                                        </p:tgtEl>
                                        <p:attrNameLst>
                                          <p:attrName>style.visibility</p:attrName>
                                        </p:attrNameLst>
                                      </p:cBhvr>
                                      <p:to>
                                        <p:strVal val="visible"/>
                                      </p:to>
                                    </p:set>
                                    <p:animEffect transition="in" filter="wipe(left)">
                                      <p:cBhvr>
                                        <p:cTn id="44" dur="500"/>
                                        <p:tgtEl>
                                          <p:spTgt spid="588812"/>
                                        </p:tgtEl>
                                      </p:cBhvr>
                                    </p:animEffect>
                                  </p:childTnLst>
                                </p:cTn>
                              </p:par>
                            </p:childTnLst>
                          </p:cTn>
                        </p:par>
                        <p:par>
                          <p:cTn id="45" fill="hold" nodeType="afterGroup">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588813"/>
                                        </p:tgtEl>
                                        <p:attrNameLst>
                                          <p:attrName>style.visibility</p:attrName>
                                        </p:attrNameLst>
                                      </p:cBhvr>
                                      <p:to>
                                        <p:strVal val="visible"/>
                                      </p:to>
                                    </p:set>
                                    <p:animEffect transition="in" filter="wipe(left)">
                                      <p:cBhvr>
                                        <p:cTn id="48" dur="500"/>
                                        <p:tgtEl>
                                          <p:spTgt spid="588813"/>
                                        </p:tgtEl>
                                      </p:cBhvr>
                                    </p:animEffect>
                                  </p:childTnLst>
                                </p:cTn>
                              </p:par>
                            </p:childTnLst>
                          </p:cTn>
                        </p:par>
                        <p:par>
                          <p:cTn id="49" fill="hold" nodeType="afterGroup">
                            <p:stCondLst>
                              <p:cond delay="2500"/>
                            </p:stCondLst>
                            <p:childTnLst>
                              <p:par>
                                <p:cTn id="50" presetID="22" presetClass="entr" presetSubtype="8" fill="hold" grpId="0" nodeType="afterEffect">
                                  <p:stCondLst>
                                    <p:cond delay="0"/>
                                  </p:stCondLst>
                                  <p:childTnLst>
                                    <p:set>
                                      <p:cBhvr>
                                        <p:cTn id="51" dur="1" fill="hold">
                                          <p:stCondLst>
                                            <p:cond delay="0"/>
                                          </p:stCondLst>
                                        </p:cTn>
                                        <p:tgtEl>
                                          <p:spTgt spid="588814"/>
                                        </p:tgtEl>
                                        <p:attrNameLst>
                                          <p:attrName>style.visibility</p:attrName>
                                        </p:attrNameLst>
                                      </p:cBhvr>
                                      <p:to>
                                        <p:strVal val="visible"/>
                                      </p:to>
                                    </p:set>
                                    <p:animEffect transition="in" filter="wipe(left)">
                                      <p:cBhvr>
                                        <p:cTn id="52" dur="500"/>
                                        <p:tgtEl>
                                          <p:spTgt spid="588814"/>
                                        </p:tgtEl>
                                      </p:cBhvr>
                                    </p:animEffect>
                                  </p:childTnLst>
                                </p:cTn>
                              </p:par>
                            </p:childTnLst>
                          </p:cTn>
                        </p:par>
                        <p:par>
                          <p:cTn id="53" fill="hold" nodeType="afterGroup">
                            <p:stCondLst>
                              <p:cond delay="3000"/>
                            </p:stCondLst>
                            <p:childTnLst>
                              <p:par>
                                <p:cTn id="54" presetID="22" presetClass="entr" presetSubtype="8" fill="hold"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left)">
                                      <p:cBhvr>
                                        <p:cTn id="56" dur="500"/>
                                        <p:tgtEl>
                                          <p:spTgt spid="22"/>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588808"/>
                                        </p:tgtEl>
                                        <p:attrNameLst>
                                          <p:attrName>style.visibility</p:attrName>
                                        </p:attrNameLst>
                                      </p:cBhvr>
                                      <p:to>
                                        <p:strVal val="visible"/>
                                      </p:to>
                                    </p:set>
                                    <p:animEffect transition="in" filter="wipe(left)">
                                      <p:cBhvr>
                                        <p:cTn id="59" dur="500"/>
                                        <p:tgtEl>
                                          <p:spTgt spid="58880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588815"/>
                                        </p:tgtEl>
                                        <p:attrNameLst>
                                          <p:attrName>style.visibility</p:attrName>
                                        </p:attrNameLst>
                                      </p:cBhvr>
                                      <p:to>
                                        <p:strVal val="visible"/>
                                      </p:to>
                                    </p:set>
                                    <p:animEffect transition="in" filter="wipe(left)">
                                      <p:cBhvr>
                                        <p:cTn id="64" dur="500"/>
                                        <p:tgtEl>
                                          <p:spTgt spid="588815"/>
                                        </p:tgtEl>
                                      </p:cBhvr>
                                    </p:animEffect>
                                  </p:childTnLst>
                                </p:cTn>
                              </p:par>
                            </p:childTnLst>
                          </p:cTn>
                        </p:par>
                        <p:par>
                          <p:cTn id="65" fill="hold" nodeType="afterGroup">
                            <p:stCondLst>
                              <p:cond delay="500"/>
                            </p:stCondLst>
                            <p:childTnLst>
                              <p:par>
                                <p:cTn id="66" presetID="22" presetClass="entr" presetSubtype="1" fill="hold" nodeType="after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up)">
                                      <p:cBhvr>
                                        <p:cTn id="68" dur="500"/>
                                        <p:tgtEl>
                                          <p:spTgt spid="24"/>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588809"/>
                                        </p:tgtEl>
                                        <p:attrNameLst>
                                          <p:attrName>style.visibility</p:attrName>
                                        </p:attrNameLst>
                                      </p:cBhvr>
                                      <p:to>
                                        <p:strVal val="visible"/>
                                      </p:to>
                                    </p:set>
                                    <p:animEffect transition="in" filter="wipe(left)">
                                      <p:cBhvr>
                                        <p:cTn id="71" dur="500"/>
                                        <p:tgtEl>
                                          <p:spTgt spid="588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4" grpId="0" animBg="1"/>
      <p:bldP spid="588805" grpId="0" animBg="1"/>
      <p:bldP spid="588806" grpId="0" animBg="1"/>
      <p:bldP spid="588807" grpId="0" animBg="1"/>
      <p:bldP spid="588808" grpId="0" animBg="1"/>
      <p:bldP spid="588809" grpId="0" animBg="1"/>
      <p:bldP spid="588810" grpId="0" animBg="1"/>
      <p:bldP spid="588811" grpId="0" animBg="1"/>
      <p:bldP spid="588812" grpId="0" animBg="1"/>
      <p:bldP spid="588813" grpId="0" animBg="1"/>
      <p:bldP spid="588814" grpId="0" animBg="1"/>
      <p:bldP spid="5888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60" name="AutoShape 4"/>
          <p:cNvSpPr>
            <a:spLocks noChangeArrowheads="1"/>
          </p:cNvSpPr>
          <p:nvPr/>
        </p:nvSpPr>
        <p:spPr bwMode="auto">
          <a:xfrm>
            <a:off x="1214438" y="2047875"/>
            <a:ext cx="4302125" cy="414338"/>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itchFamily="2" charset="2"/>
              <a:buNone/>
              <a:defRPr/>
            </a:pPr>
            <a:r>
              <a:rPr lang="en-US" altLang="zh-CN" b="1" dirty="0" err="1">
                <a:solidFill>
                  <a:schemeClr val="accent5">
                    <a:lumMod val="10000"/>
                  </a:schemeClr>
                </a:solidFill>
                <a:latin typeface="+mn-lt"/>
                <a:ea typeface="黑体" pitchFamily="2" charset="-122"/>
              </a:rPr>
              <a:t>System.out.println</a:t>
            </a:r>
            <a:r>
              <a:rPr lang="en-US" altLang="zh-CN" b="1" dirty="0">
                <a:solidFill>
                  <a:schemeClr val="accent5">
                    <a:lumMod val="10000"/>
                  </a:schemeClr>
                </a:solidFill>
                <a:latin typeface="+mn-lt"/>
                <a:ea typeface="黑体" pitchFamily="2" charset="-122"/>
              </a:rPr>
              <a:t>("Hello  World!!!");</a:t>
            </a:r>
          </a:p>
        </p:txBody>
      </p:sp>
      <p:sp>
        <p:nvSpPr>
          <p:cNvPr id="608261" name="AutoShape 5"/>
          <p:cNvSpPr>
            <a:spLocks noChangeArrowheads="1"/>
          </p:cNvSpPr>
          <p:nvPr/>
        </p:nvSpPr>
        <p:spPr bwMode="auto">
          <a:xfrm>
            <a:off x="1214438" y="3714750"/>
            <a:ext cx="4302125" cy="414338"/>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itchFamily="2" charset="2"/>
              <a:buNone/>
              <a:defRPr/>
            </a:pPr>
            <a:r>
              <a:rPr lang="en-US" altLang="zh-CN" b="1" dirty="0" err="1">
                <a:solidFill>
                  <a:schemeClr val="accent5">
                    <a:lumMod val="10000"/>
                  </a:schemeClr>
                </a:solidFill>
                <a:latin typeface="+mn-lt"/>
                <a:ea typeface="黑体" pitchFamily="2" charset="-122"/>
              </a:rPr>
              <a:t>System.out.print</a:t>
            </a:r>
            <a:r>
              <a:rPr lang="en-US" altLang="zh-CN" b="1" dirty="0">
                <a:solidFill>
                  <a:schemeClr val="accent5">
                    <a:lumMod val="10000"/>
                  </a:schemeClr>
                </a:solidFill>
                <a:latin typeface="+mn-lt"/>
                <a:ea typeface="黑体" pitchFamily="2" charset="-122"/>
              </a:rPr>
              <a:t>("Hello  World!!!");</a:t>
            </a:r>
          </a:p>
        </p:txBody>
      </p:sp>
      <p:sp>
        <p:nvSpPr>
          <p:cNvPr id="608264" name="AutoShape 8"/>
          <p:cNvSpPr>
            <a:spLocks noChangeArrowheads="1"/>
          </p:cNvSpPr>
          <p:nvPr/>
        </p:nvSpPr>
        <p:spPr bwMode="auto">
          <a:xfrm>
            <a:off x="5530850" y="2643188"/>
            <a:ext cx="2581275" cy="776287"/>
          </a:xfrm>
          <a:prstGeom prst="wedgeRoundRectCallout">
            <a:avLst>
              <a:gd name="adj1" fmla="val 653"/>
              <a:gd name="adj2" fmla="val -48315"/>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a:ea typeface="黑体"/>
              </a:rPr>
              <a:t>打印完引号中的信息后</a:t>
            </a:r>
            <a:endParaRPr lang="en-US" altLang="zh-CN" b="1" kern="0" dirty="0">
              <a:solidFill>
                <a:schemeClr val="bg1"/>
              </a:solidFill>
              <a:latin typeface="Arial"/>
              <a:ea typeface="黑体"/>
            </a:endParaRPr>
          </a:p>
          <a:p>
            <a:pPr marL="0" lvl="1" indent="-285750" eaLnBrk="0" hangingPunct="0">
              <a:spcBef>
                <a:spcPct val="20000"/>
              </a:spcBef>
              <a:buClr>
                <a:srgbClr val="233DA9"/>
              </a:buClr>
              <a:buSzPct val="80000"/>
              <a:defRPr/>
            </a:pPr>
            <a:r>
              <a:rPr lang="zh-CN" altLang="en-US" b="1" kern="0" dirty="0">
                <a:solidFill>
                  <a:schemeClr val="bg1"/>
                </a:solidFill>
                <a:latin typeface="Arial"/>
                <a:ea typeface="黑体"/>
              </a:rPr>
              <a:t>会自动换行</a:t>
            </a:r>
          </a:p>
        </p:txBody>
      </p:sp>
      <p:sp>
        <p:nvSpPr>
          <p:cNvPr id="608265" name="AutoShape 9"/>
          <p:cNvSpPr>
            <a:spLocks noChangeArrowheads="1"/>
          </p:cNvSpPr>
          <p:nvPr/>
        </p:nvSpPr>
        <p:spPr bwMode="auto">
          <a:xfrm>
            <a:off x="5572125" y="4286250"/>
            <a:ext cx="3302000" cy="407988"/>
          </a:xfrm>
          <a:prstGeom prst="wedgeRoundRectCallout">
            <a:avLst>
              <a:gd name="adj1" fmla="val 64"/>
              <a:gd name="adj2" fmla="val -52990"/>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a:ea typeface="黑体"/>
              </a:rPr>
              <a:t>打印输出信息后不会自动换行 </a:t>
            </a:r>
          </a:p>
        </p:txBody>
      </p:sp>
      <p:grpSp>
        <p:nvGrpSpPr>
          <p:cNvPr id="2" name="组合 9"/>
          <p:cNvGrpSpPr>
            <a:grpSpLocks/>
          </p:cNvGrpSpPr>
          <p:nvPr/>
        </p:nvGrpSpPr>
        <p:grpSpPr bwMode="auto">
          <a:xfrm>
            <a:off x="71438" y="5429250"/>
            <a:ext cx="985837" cy="422275"/>
            <a:chOff x="1000100" y="1173499"/>
            <a:chExt cx="986586" cy="422603"/>
          </a:xfrm>
        </p:grpSpPr>
        <p:pic>
          <p:nvPicPr>
            <p:cNvPr id="35855" name="Picture 5" descr="E:\设计支持\模板设计\WT.png"/>
            <p:cNvPicPr>
              <a:picLocks noChangeAspect="1" noChangeArrowheads="1"/>
            </p:cNvPicPr>
            <p:nvPr/>
          </p:nvPicPr>
          <p:blipFill>
            <a:blip r:embed="rId2"/>
            <a:srcRect/>
            <a:stretch>
              <a:fillRect/>
            </a:stretch>
          </p:blipFill>
          <p:spPr bwMode="auto">
            <a:xfrm>
              <a:off x="1000100" y="1173499"/>
              <a:ext cx="414476" cy="422603"/>
            </a:xfrm>
            <a:prstGeom prst="rect">
              <a:avLst/>
            </a:prstGeom>
            <a:noFill/>
            <a:ln w="9525">
              <a:noFill/>
              <a:miter lim="800000"/>
              <a:headEnd/>
              <a:tailEnd/>
            </a:ln>
          </p:spPr>
        </p:pic>
        <p:sp>
          <p:nvSpPr>
            <p:cNvPr id="12" name="TextBox 11"/>
            <p:cNvSpPr txBox="1"/>
            <p:nvPr/>
          </p:nvSpPr>
          <p:spPr>
            <a:xfrm>
              <a:off x="1286067" y="1184621"/>
              <a:ext cx="700619" cy="40036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问题</a:t>
              </a:r>
            </a:p>
          </p:txBody>
        </p:sp>
      </p:grpSp>
      <p:cxnSp>
        <p:nvCxnSpPr>
          <p:cNvPr id="13" name="直接箭头连接符 12"/>
          <p:cNvCxnSpPr/>
          <p:nvPr/>
        </p:nvCxnSpPr>
        <p:spPr bwMode="auto">
          <a:xfrm>
            <a:off x="5429256" y="2357430"/>
            <a:ext cx="357190" cy="28575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4" name="直接箭头连接符 13"/>
          <p:cNvCxnSpPr/>
          <p:nvPr/>
        </p:nvCxnSpPr>
        <p:spPr bwMode="auto">
          <a:xfrm>
            <a:off x="5214942" y="4143380"/>
            <a:ext cx="357190" cy="28646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3" name="组合 2"/>
          <p:cNvGrpSpPr>
            <a:grpSpLocks/>
          </p:cNvGrpSpPr>
          <p:nvPr/>
        </p:nvGrpSpPr>
        <p:grpSpPr bwMode="auto">
          <a:xfrm>
            <a:off x="1285875" y="5295900"/>
            <a:ext cx="6643688" cy="941388"/>
            <a:chOff x="1285875" y="5296281"/>
            <a:chExt cx="6643688" cy="941007"/>
          </a:xfrm>
        </p:grpSpPr>
        <p:sp>
          <p:nvSpPr>
            <p:cNvPr id="608263" name="AutoShape 7"/>
            <p:cNvSpPr>
              <a:spLocks noChangeArrowheads="1"/>
            </p:cNvSpPr>
            <p:nvPr/>
          </p:nvSpPr>
          <p:spPr bwMode="gray">
            <a:xfrm>
              <a:off x="1285875" y="5515267"/>
              <a:ext cx="6643688" cy="722021"/>
            </a:xfrm>
            <a:prstGeom prst="flowChartAlternateProcess">
              <a:avLst/>
            </a:prstGeom>
            <a:solidFill>
              <a:schemeClr val="accent1">
                <a:lumMod val="20000"/>
                <a:lumOff val="80000"/>
              </a:schemeClr>
            </a:solidFill>
          </p:spPr>
          <p:txBody>
            <a:bodyPr anchor="ctr"/>
            <a:lstStyle/>
            <a:p>
              <a:pPr algn="ctr">
                <a:defRPr/>
              </a:pPr>
              <a:r>
                <a:rPr lang="en-US" altLang="zh-CN" b="1" dirty="0" err="1">
                  <a:latin typeface="微软雅黑" pitchFamily="34" charset="-122"/>
                  <a:ea typeface="微软雅黑" pitchFamily="34" charset="-122"/>
                </a:rPr>
                <a:t>System.out.println</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和</a:t>
              </a:r>
              <a:r>
                <a:rPr lang="en-US" altLang="zh-CN" b="1" dirty="0" err="1">
                  <a:latin typeface="微软雅黑" pitchFamily="34" charset="-122"/>
                  <a:ea typeface="微软雅黑" pitchFamily="34" charset="-122"/>
                </a:rPr>
                <a:t>System.out.print</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有什么区别呢？ </a:t>
              </a:r>
              <a:endParaRPr lang="en-US" altLang="zh-CN" b="1" dirty="0">
                <a:latin typeface="微软雅黑" pitchFamily="34" charset="-122"/>
                <a:ea typeface="微软雅黑" pitchFamily="34" charset="-122"/>
              </a:endParaRPr>
            </a:p>
          </p:txBody>
        </p:sp>
        <p:sp>
          <p:nvSpPr>
            <p:cNvPr id="35854" name="AutoShape 4"/>
            <p:cNvSpPr>
              <a:spLocks noChangeArrowheads="1"/>
            </p:cNvSpPr>
            <p:nvPr/>
          </p:nvSpPr>
          <p:spPr bwMode="gray">
            <a:xfrm>
              <a:off x="7036594" y="5296281"/>
              <a:ext cx="357188" cy="360363"/>
            </a:xfrm>
            <a:prstGeom prst="ellipse">
              <a:avLst/>
            </a:prstGeom>
            <a:solidFill>
              <a:schemeClr val="bg1"/>
            </a:solidFill>
            <a:ln w="19050">
              <a:solidFill>
                <a:schemeClr val="accent1"/>
              </a:solidFill>
              <a:round/>
              <a:headEnd/>
              <a:tailEnd/>
            </a:ln>
          </p:spPr>
          <p:txBody>
            <a:bodyPr anchor="ctr"/>
            <a:lstStyle/>
            <a:p>
              <a:pPr algn="ctr"/>
              <a:r>
                <a:rPr lang="en-US" altLang="zh-CN" sz="2000" b="1">
                  <a:solidFill>
                    <a:srgbClr val="0C83B8"/>
                  </a:solidFill>
                  <a:latin typeface="微软雅黑" pitchFamily="34" charset="-122"/>
                  <a:ea typeface="微软雅黑" pitchFamily="34" charset="-122"/>
                </a:rPr>
                <a:t>!</a:t>
              </a:r>
            </a:p>
          </p:txBody>
        </p:sp>
      </p:grpSp>
      <p:sp>
        <p:nvSpPr>
          <p:cNvPr id="35852" name="Rectangle 3"/>
          <p:cNvSpPr txBox="1">
            <a:spLocks noChangeArrowheads="1"/>
          </p:cNvSpPr>
          <p:nvPr/>
        </p:nvSpPr>
        <p:spPr bwMode="auto">
          <a:xfrm>
            <a:off x="814388" y="1196975"/>
            <a:ext cx="7645400" cy="3600450"/>
          </a:xfrm>
          <a:prstGeom prst="rect">
            <a:avLst/>
          </a:prstGeom>
          <a:noFill/>
          <a:ln w="9525">
            <a:noFill/>
            <a:miter lim="800000"/>
            <a:headEnd/>
            <a:tailEnd/>
          </a:ln>
        </p:spPr>
        <p:txBody>
          <a:bodyPr/>
          <a:lstStyle/>
          <a:p>
            <a:pPr marL="342900" indent="-342900" eaLnBrk="0" hangingPunct="0">
              <a:spcBef>
                <a:spcPct val="20000"/>
              </a:spcBef>
              <a:buClr>
                <a:srgbClr val="0E9CDE"/>
              </a:buClr>
              <a:buSzPct val="100000"/>
              <a:buFont typeface="Wingdings" pitchFamily="2" charset="2"/>
              <a:buChar char="n"/>
            </a:pPr>
            <a:r>
              <a:rPr lang="en-US" altLang="zh-CN" sz="2600" b="1">
                <a:ea typeface="微软雅黑" pitchFamily="34" charset="-122"/>
              </a:rPr>
              <a:t>System.out.println ()</a:t>
            </a:r>
          </a:p>
          <a:p>
            <a:pPr marL="342900" indent="-342900" eaLnBrk="0" hangingPunct="0">
              <a:spcBef>
                <a:spcPct val="20000"/>
              </a:spcBef>
              <a:buClr>
                <a:srgbClr val="0E9CDE"/>
              </a:buClr>
              <a:buSzPct val="100000"/>
              <a:buFont typeface="Wingdings" pitchFamily="2" charset="2"/>
              <a:buChar char="n"/>
            </a:pPr>
            <a:endParaRPr lang="en-US" altLang="zh-CN" sz="2600" b="1">
              <a:ea typeface="微软雅黑" pitchFamily="34" charset="-122"/>
            </a:endParaRPr>
          </a:p>
          <a:p>
            <a:pPr marL="342900" indent="-342900" eaLnBrk="0" hangingPunct="0">
              <a:spcBef>
                <a:spcPct val="20000"/>
              </a:spcBef>
              <a:buClr>
                <a:srgbClr val="0E9CDE"/>
              </a:buClr>
              <a:buSzPct val="100000"/>
              <a:buFont typeface="Wingdings" pitchFamily="2" charset="2"/>
              <a:buChar char="n"/>
            </a:pPr>
            <a:endParaRPr lang="en-US" altLang="zh-CN" sz="2600" b="1">
              <a:ea typeface="微软雅黑" pitchFamily="34" charset="-122"/>
            </a:endParaRPr>
          </a:p>
          <a:p>
            <a:pPr marL="342900" indent="-342900" eaLnBrk="0" hangingPunct="0">
              <a:spcBef>
                <a:spcPct val="20000"/>
              </a:spcBef>
              <a:buClr>
                <a:srgbClr val="0E9CDE"/>
              </a:buClr>
              <a:buSzPct val="100000"/>
              <a:buFont typeface="Wingdings" pitchFamily="2" charset="2"/>
              <a:buChar char="n"/>
            </a:pPr>
            <a:endParaRPr lang="en-US" altLang="zh-CN" sz="2600" b="1">
              <a:ea typeface="微软雅黑" pitchFamily="34" charset="-122"/>
            </a:endParaRPr>
          </a:p>
          <a:p>
            <a:pPr marL="342900" indent="-342900" eaLnBrk="0" hangingPunct="0">
              <a:spcBef>
                <a:spcPct val="20000"/>
              </a:spcBef>
              <a:buClr>
                <a:srgbClr val="0E9CDE"/>
              </a:buClr>
              <a:buSzPct val="100000"/>
              <a:buFont typeface="Wingdings" pitchFamily="2" charset="2"/>
              <a:buChar char="n"/>
            </a:pPr>
            <a:r>
              <a:rPr lang="en-US" altLang="zh-CN" sz="2600" b="1">
                <a:ea typeface="微软雅黑" pitchFamily="34" charset="-122"/>
              </a:rPr>
              <a:t>System.out.println ()</a:t>
            </a:r>
            <a:endParaRPr lang="zh-CN" altLang="en-US" sz="2600" b="1">
              <a:ea typeface="微软雅黑" pitchFamily="34" charset="-122"/>
            </a:endParaRPr>
          </a:p>
        </p:txBody>
      </p:sp>
      <p:sp>
        <p:nvSpPr>
          <p:cNvPr id="17" name="灯片编号占位符 16"/>
          <p:cNvSpPr>
            <a:spLocks noGrp="1"/>
          </p:cNvSpPr>
          <p:nvPr>
            <p:ph type="sldNum" sz="quarter" idx="10"/>
          </p:nvPr>
        </p:nvSpPr>
        <p:spPr/>
        <p:txBody>
          <a:bodyPr/>
          <a:lstStyle/>
          <a:p>
            <a:pPr>
              <a:defRPr/>
            </a:pPr>
            <a:fld id="{20A3C244-A2EA-421B-AA84-7941BACD046B}" type="slidenum">
              <a:rPr lang="zh-CN" altLang="en-US" smtClean="0"/>
              <a:pPr>
                <a:defRPr/>
              </a:pPr>
              <a:t>19</a:t>
            </a:fld>
            <a:r>
              <a:rPr lang="en-US" altLang="zh-CN" smtClean="0"/>
              <a:t>/47</a:t>
            </a:r>
            <a:endParaRPr lang="zh-CN" altLang="en-US" dirty="0"/>
          </a:p>
        </p:txBody>
      </p:sp>
      <p:sp>
        <p:nvSpPr>
          <p:cNvPr id="18" name="标题 17"/>
          <p:cNvSpPr>
            <a:spLocks noGrp="1"/>
          </p:cNvSpPr>
          <p:nvPr>
            <p:ph type="title"/>
          </p:nvPr>
        </p:nvSpPr>
        <p:spPr/>
        <p:txBody>
          <a:bodyPr/>
          <a:lstStyle/>
          <a:p>
            <a:r>
              <a:rPr lang="zh-CN" altLang="en-US" dirty="0" smtClean="0"/>
              <a:t>从控制台输出信息</a:t>
            </a:r>
            <a:r>
              <a:rPr lang="en-US" altLang="zh-CN" dirty="0" smtClean="0"/>
              <a:t>2-1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8"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08264"/>
                                        </p:tgtEl>
                                        <p:attrNameLst>
                                          <p:attrName>style.visibility</p:attrName>
                                        </p:attrNameLst>
                                      </p:cBhvr>
                                      <p:to>
                                        <p:strVal val="visible"/>
                                      </p:to>
                                    </p:set>
                                    <p:animEffect transition="in" filter="wipe(left)">
                                      <p:cBhvr>
                                        <p:cTn id="13" dur="500"/>
                                        <p:tgtEl>
                                          <p:spTgt spid="60826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08265"/>
                                        </p:tgtEl>
                                        <p:attrNameLst>
                                          <p:attrName>style.visibility</p:attrName>
                                        </p:attrNameLst>
                                      </p:cBhvr>
                                      <p:to>
                                        <p:strVal val="visible"/>
                                      </p:to>
                                    </p:set>
                                    <p:animEffect transition="in" filter="wipe(left)">
                                      <p:cBhvr>
                                        <p:cTn id="16" dur="500"/>
                                        <p:tgtEl>
                                          <p:spTgt spid="608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264" grpId="0" animBg="1"/>
      <p:bldP spid="60826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内容占位符 2"/>
          <p:cNvSpPr>
            <a:spLocks noGrp="1"/>
          </p:cNvSpPr>
          <p:nvPr>
            <p:ph idx="1"/>
          </p:nvPr>
        </p:nvSpPr>
        <p:spPr>
          <a:xfrm>
            <a:off x="784225" y="1214438"/>
            <a:ext cx="7645400" cy="5143500"/>
          </a:xfrm>
        </p:spPr>
        <p:txBody>
          <a:bodyPr/>
          <a:lstStyle/>
          <a:p>
            <a:pPr>
              <a:defRPr/>
            </a:pPr>
            <a:r>
              <a:rPr lang="zh-CN" altLang="en-US" dirty="0" smtClean="0"/>
              <a:t>学完本门课程后，你能够</a:t>
            </a:r>
            <a:endParaRPr lang="en-US" altLang="zh-CN" dirty="0" smtClean="0"/>
          </a:p>
          <a:p>
            <a:pPr>
              <a:defRPr/>
            </a:pPr>
            <a:endParaRPr lang="zh-CN" altLang="en-US" dirty="0" smtClean="0"/>
          </a:p>
        </p:txBody>
      </p:sp>
      <p:sp>
        <p:nvSpPr>
          <p:cNvPr id="7" name="矩形 6"/>
          <p:cNvSpPr/>
          <p:nvPr/>
        </p:nvSpPr>
        <p:spPr bwMode="auto">
          <a:xfrm>
            <a:off x="1285875" y="1928813"/>
            <a:ext cx="6786563" cy="784225"/>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marL="742950" lvl="1" indent="-285750">
              <a:spcBef>
                <a:spcPct val="20000"/>
              </a:spcBef>
              <a:buClr>
                <a:srgbClr val="233DA9"/>
              </a:buClr>
              <a:buSzPct val="80000"/>
              <a:defRPr/>
            </a:pPr>
            <a:r>
              <a:rPr lang="zh-CN" altLang="en-US" sz="2400" b="1" kern="0" dirty="0">
                <a:solidFill>
                  <a:schemeClr val="bg1"/>
                </a:solidFill>
                <a:latin typeface="Arial"/>
                <a:ea typeface="黑体"/>
              </a:rPr>
              <a:t>运用</a:t>
            </a:r>
            <a:r>
              <a:rPr lang="en-US" altLang="zh-CN" sz="2400" b="1" kern="0" dirty="0">
                <a:solidFill>
                  <a:schemeClr val="bg1"/>
                </a:solidFill>
                <a:latin typeface="Arial"/>
                <a:ea typeface="黑体"/>
              </a:rPr>
              <a:t>Java</a:t>
            </a:r>
            <a:r>
              <a:rPr lang="zh-CN" altLang="en-US" sz="2400" b="1" kern="0" dirty="0">
                <a:solidFill>
                  <a:schemeClr val="bg1"/>
                </a:solidFill>
                <a:latin typeface="Arial"/>
                <a:ea typeface="黑体"/>
              </a:rPr>
              <a:t>编写命令行程序</a:t>
            </a:r>
          </a:p>
        </p:txBody>
      </p:sp>
      <p:sp>
        <p:nvSpPr>
          <p:cNvPr id="8" name="矩形 7"/>
          <p:cNvSpPr/>
          <p:nvPr/>
        </p:nvSpPr>
        <p:spPr bwMode="auto">
          <a:xfrm>
            <a:off x="1285875" y="3119438"/>
            <a:ext cx="6786563" cy="784225"/>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marL="742950" lvl="1" indent="-285750">
              <a:spcBef>
                <a:spcPct val="20000"/>
              </a:spcBef>
              <a:buClr>
                <a:srgbClr val="233DA9"/>
              </a:buClr>
              <a:buSzPct val="80000"/>
              <a:defRPr/>
            </a:pPr>
            <a:endParaRPr lang="en-US" altLang="zh-CN" sz="2400" b="1" kern="0" dirty="0">
              <a:solidFill>
                <a:schemeClr val="bg1"/>
              </a:solidFill>
              <a:latin typeface="Arial"/>
              <a:ea typeface="黑体"/>
            </a:endParaRPr>
          </a:p>
          <a:p>
            <a:pPr marL="742950" lvl="1" indent="-285750">
              <a:spcBef>
                <a:spcPct val="20000"/>
              </a:spcBef>
              <a:buClr>
                <a:srgbClr val="233DA9"/>
              </a:buClr>
              <a:buSzPct val="80000"/>
              <a:defRPr/>
            </a:pPr>
            <a:r>
              <a:rPr lang="zh-CN" altLang="en-US" sz="2400" b="1" kern="0" dirty="0">
                <a:solidFill>
                  <a:schemeClr val="bg1"/>
                </a:solidFill>
                <a:latin typeface="Arial"/>
                <a:ea typeface="黑体"/>
              </a:rPr>
              <a:t>会编译、运行、调试、维护</a:t>
            </a:r>
            <a:r>
              <a:rPr lang="en-US" altLang="zh-CN" sz="2400" b="1" kern="0" dirty="0">
                <a:solidFill>
                  <a:schemeClr val="bg1"/>
                </a:solidFill>
                <a:latin typeface="Arial"/>
                <a:ea typeface="黑体"/>
              </a:rPr>
              <a:t>Java</a:t>
            </a:r>
            <a:r>
              <a:rPr lang="zh-CN" altLang="en-US" sz="2400" b="1" kern="0" dirty="0">
                <a:solidFill>
                  <a:schemeClr val="bg1"/>
                </a:solidFill>
                <a:latin typeface="Arial"/>
                <a:ea typeface="黑体"/>
              </a:rPr>
              <a:t>程序</a:t>
            </a:r>
          </a:p>
          <a:p>
            <a:pPr marL="742950" lvl="1" indent="-285750">
              <a:spcBef>
                <a:spcPct val="20000"/>
              </a:spcBef>
              <a:buClr>
                <a:srgbClr val="233DA9"/>
              </a:buClr>
              <a:buSzPct val="80000"/>
              <a:defRPr/>
            </a:pPr>
            <a:endParaRPr lang="zh-CN" altLang="en-US" sz="2400" b="1" kern="0" dirty="0">
              <a:solidFill>
                <a:schemeClr val="bg1"/>
              </a:solidFill>
              <a:latin typeface="Arial"/>
              <a:ea typeface="黑体"/>
            </a:endParaRPr>
          </a:p>
        </p:txBody>
      </p:sp>
      <p:sp>
        <p:nvSpPr>
          <p:cNvPr id="11" name="矩形 10"/>
          <p:cNvSpPr/>
          <p:nvPr/>
        </p:nvSpPr>
        <p:spPr bwMode="auto">
          <a:xfrm>
            <a:off x="1285875" y="4310063"/>
            <a:ext cx="6786563" cy="784225"/>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marL="742950" lvl="1" indent="-285750">
              <a:spcBef>
                <a:spcPct val="20000"/>
              </a:spcBef>
              <a:buClr>
                <a:srgbClr val="233DA9"/>
              </a:buClr>
              <a:buSzPct val="80000"/>
              <a:defRPr/>
            </a:pPr>
            <a:r>
              <a:rPr lang="zh-CN" altLang="en-US" sz="2400" b="1" kern="0" dirty="0">
                <a:solidFill>
                  <a:schemeClr val="bg1"/>
                </a:solidFill>
                <a:latin typeface="Arial"/>
                <a:ea typeface="黑体"/>
              </a:rPr>
              <a:t>初步理解</a:t>
            </a:r>
            <a:r>
              <a:rPr lang="en-US" altLang="zh-CN" sz="2400" b="1" kern="0" dirty="0">
                <a:solidFill>
                  <a:schemeClr val="bg1"/>
                </a:solidFill>
                <a:latin typeface="Arial"/>
                <a:ea typeface="黑体"/>
              </a:rPr>
              <a:t>Java</a:t>
            </a:r>
            <a:r>
              <a:rPr lang="zh-CN" altLang="en-US" sz="2400" b="1" kern="0" dirty="0">
                <a:solidFill>
                  <a:schemeClr val="bg1"/>
                </a:solidFill>
                <a:latin typeface="Arial"/>
                <a:ea typeface="黑体"/>
              </a:rPr>
              <a:t>面向对象的编程思想</a:t>
            </a:r>
          </a:p>
        </p:txBody>
      </p:sp>
      <p:sp>
        <p:nvSpPr>
          <p:cNvPr id="9" name="矩形 8"/>
          <p:cNvSpPr/>
          <p:nvPr/>
        </p:nvSpPr>
        <p:spPr bwMode="auto">
          <a:xfrm>
            <a:off x="1285875" y="5500688"/>
            <a:ext cx="6786563" cy="784225"/>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marL="742950" lvl="1" indent="-285750">
              <a:spcBef>
                <a:spcPct val="20000"/>
              </a:spcBef>
              <a:buClr>
                <a:srgbClr val="233DA9"/>
              </a:buClr>
              <a:buSzPct val="80000"/>
              <a:defRPr/>
            </a:pPr>
            <a:r>
              <a:rPr lang="zh-CN" altLang="en-US" sz="2400" b="1" kern="0" dirty="0">
                <a:solidFill>
                  <a:schemeClr val="bg1"/>
                </a:solidFill>
                <a:latin typeface="Arial"/>
                <a:ea typeface="黑体"/>
              </a:rPr>
              <a:t>能够运用</a:t>
            </a:r>
            <a:r>
              <a:rPr lang="en-US" altLang="zh-CN" sz="2400" b="1" kern="0" dirty="0">
                <a:solidFill>
                  <a:schemeClr val="bg1"/>
                </a:solidFill>
                <a:latin typeface="Arial"/>
                <a:ea typeface="黑体"/>
              </a:rPr>
              <a:t>Java</a:t>
            </a:r>
            <a:r>
              <a:rPr lang="zh-CN" altLang="en-US" sz="2400" b="1" kern="0" dirty="0">
                <a:solidFill>
                  <a:schemeClr val="bg1"/>
                </a:solidFill>
                <a:latin typeface="Arial"/>
                <a:ea typeface="黑体"/>
              </a:rPr>
              <a:t>程序解决生活中的简单问题</a:t>
            </a:r>
          </a:p>
        </p:txBody>
      </p:sp>
      <p:sp>
        <p:nvSpPr>
          <p:cNvPr id="10" name="灯片编号占位符 9"/>
          <p:cNvSpPr>
            <a:spLocks noGrp="1"/>
          </p:cNvSpPr>
          <p:nvPr>
            <p:ph type="sldNum" sz="quarter" idx="10"/>
          </p:nvPr>
        </p:nvSpPr>
        <p:spPr/>
        <p:txBody>
          <a:bodyPr/>
          <a:lstStyle/>
          <a:p>
            <a:pPr>
              <a:defRPr/>
            </a:pPr>
            <a:fld id="{20A3C244-A2EA-421B-AA84-7941BACD046B}" type="slidenum">
              <a:rPr lang="zh-CN" altLang="en-US" smtClean="0"/>
              <a:pPr>
                <a:defRPr/>
              </a:pPr>
              <a:t>2</a:t>
            </a:fld>
            <a:r>
              <a:rPr lang="en-US" altLang="zh-CN" smtClean="0"/>
              <a:t>/47</a:t>
            </a:r>
            <a:endParaRPr lang="zh-CN" altLang="en-US" dirty="0"/>
          </a:p>
        </p:txBody>
      </p:sp>
      <p:sp>
        <p:nvSpPr>
          <p:cNvPr id="12" name="标题 11"/>
          <p:cNvSpPr>
            <a:spLocks noGrp="1"/>
          </p:cNvSpPr>
          <p:nvPr>
            <p:ph type="title"/>
          </p:nvPr>
        </p:nvSpPr>
        <p:spPr/>
        <p:txBody>
          <a:bodyPr/>
          <a:lstStyle/>
          <a:p>
            <a:r>
              <a:rPr lang="zh-CN" altLang="en-US" dirty="0" smtClean="0"/>
              <a:t>本课目标</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3" name="Rectangle 3"/>
          <p:cNvSpPr>
            <a:spLocks noGrp="1" noChangeArrowheads="1"/>
          </p:cNvSpPr>
          <p:nvPr>
            <p:ph idx="1"/>
          </p:nvPr>
        </p:nvSpPr>
        <p:spPr>
          <a:xfrm>
            <a:off x="784225" y="1214438"/>
            <a:ext cx="7645400" cy="5143500"/>
          </a:xfrm>
        </p:spPr>
        <p:txBody>
          <a:bodyPr/>
          <a:lstStyle/>
          <a:p>
            <a:pPr>
              <a:defRPr/>
            </a:pPr>
            <a:r>
              <a:rPr lang="zh-CN" altLang="en-US" dirty="0" smtClean="0"/>
              <a:t>如何使下面</a:t>
            </a:r>
            <a:r>
              <a:rPr lang="en-US" altLang="zh-CN" dirty="0" smtClean="0"/>
              <a:t>2</a:t>
            </a:r>
            <a:r>
              <a:rPr lang="zh-CN" altLang="en-US" dirty="0" smtClean="0"/>
              <a:t>个语句达到同样的效果？ </a:t>
            </a:r>
            <a:endParaRPr lang="zh-CN" altLang="en-US" dirty="0"/>
          </a:p>
        </p:txBody>
      </p:sp>
      <p:sp>
        <p:nvSpPr>
          <p:cNvPr id="609285" name="AutoShape 5"/>
          <p:cNvSpPr>
            <a:spLocks noChangeArrowheads="1"/>
          </p:cNvSpPr>
          <p:nvPr/>
        </p:nvSpPr>
        <p:spPr bwMode="auto">
          <a:xfrm>
            <a:off x="1801813" y="4608513"/>
            <a:ext cx="6127750" cy="189230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0" lvl="1" defTabSz="381000">
              <a:lnSpc>
                <a:spcPct val="130000"/>
              </a:lnSpc>
              <a:buClr>
                <a:schemeClr val="folHlink"/>
              </a:buClr>
              <a:buSzPct val="60000"/>
              <a:buFont typeface="Wingdings" pitchFamily="2" charset="2"/>
              <a:buNone/>
              <a:defRPr/>
            </a:pPr>
            <a:r>
              <a:rPr lang="en-US" altLang="zh-CN" b="1" dirty="0">
                <a:solidFill>
                  <a:srgbClr val="FF0000"/>
                </a:solidFill>
                <a:ea typeface="宋体" charset="-122"/>
                <a:cs typeface="Times New Roman" pitchFamily="18" charset="0"/>
              </a:rPr>
              <a:t>public class </a:t>
            </a:r>
            <a:r>
              <a:rPr lang="en-US" altLang="zh-CN" b="1" dirty="0" err="1">
                <a:solidFill>
                  <a:schemeClr val="accent5">
                    <a:lumMod val="10000"/>
                  </a:schemeClr>
                </a:solidFill>
                <a:latin typeface="+mn-lt"/>
                <a:ea typeface="宋体" charset="-122"/>
              </a:rPr>
              <a:t>HelloWorld</a:t>
            </a:r>
            <a:r>
              <a:rPr lang="en-US" altLang="zh-CN" b="1" dirty="0">
                <a:solidFill>
                  <a:schemeClr val="accent5">
                    <a:lumMod val="10000"/>
                  </a:schemeClr>
                </a:solidFill>
                <a:latin typeface="+mn-lt"/>
                <a:ea typeface="宋体" charset="-122"/>
              </a:rPr>
              <a:t>{	</a:t>
            </a:r>
          </a:p>
          <a:p>
            <a:pPr marL="0" lvl="1" defTabSz="381000">
              <a:lnSpc>
                <a:spcPct val="130000"/>
              </a:lnSpc>
              <a:buClr>
                <a:schemeClr val="folHlink"/>
              </a:buClr>
              <a:buSzPct val="60000"/>
              <a:buFont typeface="Wingdings" pitchFamily="2" charset="2"/>
              <a:buNone/>
              <a:defRPr/>
            </a:pPr>
            <a:r>
              <a:rPr lang="en-US" altLang="zh-CN" b="1" dirty="0">
                <a:solidFill>
                  <a:srgbClr val="0000FF"/>
                </a:solidFill>
                <a:ea typeface="宋体" charset="-122"/>
                <a:cs typeface="Times New Roman" pitchFamily="18" charset="0"/>
              </a:rPr>
              <a:t>	</a:t>
            </a:r>
            <a:r>
              <a:rPr lang="en-US" altLang="zh-CN" b="1" dirty="0">
                <a:solidFill>
                  <a:srgbClr val="FF0000"/>
                </a:solidFill>
                <a:ea typeface="宋体" charset="-122"/>
                <a:cs typeface="Times New Roman" pitchFamily="18" charset="0"/>
              </a:rPr>
              <a:t>public static void </a:t>
            </a:r>
            <a:r>
              <a:rPr lang="en-US" altLang="zh-CN" b="1" dirty="0">
                <a:solidFill>
                  <a:schemeClr val="accent5">
                    <a:lumMod val="10000"/>
                  </a:schemeClr>
                </a:solidFill>
                <a:latin typeface="+mn-lt"/>
                <a:ea typeface="宋体" charset="-122"/>
              </a:rPr>
              <a:t>main(String[ ] </a:t>
            </a:r>
            <a:r>
              <a:rPr lang="en-US" altLang="zh-CN" b="1" dirty="0" err="1">
                <a:solidFill>
                  <a:schemeClr val="accent5">
                    <a:lumMod val="10000"/>
                  </a:schemeClr>
                </a:solidFill>
                <a:latin typeface="+mn-lt"/>
                <a:ea typeface="宋体" charset="-122"/>
              </a:rPr>
              <a:t>args</a:t>
            </a:r>
            <a:r>
              <a:rPr lang="en-US" altLang="zh-CN" b="1" dirty="0">
                <a:solidFill>
                  <a:schemeClr val="accent5">
                    <a:lumMod val="10000"/>
                  </a:schemeClr>
                </a:solidFill>
                <a:latin typeface="+mn-lt"/>
                <a:ea typeface="宋体" charset="-122"/>
              </a:rPr>
              <a:t>){</a:t>
            </a:r>
          </a:p>
          <a:p>
            <a:pPr marL="0" lvl="1"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ea typeface="宋体" charset="-122"/>
              </a:rPr>
              <a:t>		</a:t>
            </a:r>
            <a:r>
              <a:rPr lang="en-US" altLang="zh-CN" b="1" dirty="0" err="1">
                <a:solidFill>
                  <a:schemeClr val="accent5">
                    <a:lumMod val="10000"/>
                  </a:schemeClr>
                </a:solidFill>
                <a:latin typeface="+mn-lt"/>
                <a:ea typeface="宋体" charset="-122"/>
              </a:rPr>
              <a:t>System.out.print</a:t>
            </a:r>
            <a:r>
              <a:rPr lang="en-US" altLang="zh-CN" b="1" dirty="0">
                <a:solidFill>
                  <a:schemeClr val="accent5">
                    <a:lumMod val="10000"/>
                  </a:schemeClr>
                </a:solidFill>
                <a:latin typeface="+mn-lt"/>
                <a:ea typeface="宋体" charset="-122"/>
              </a:rPr>
              <a:t>("Hello  World!!!\n");</a:t>
            </a:r>
          </a:p>
          <a:p>
            <a:pPr marL="0" lvl="1"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ea typeface="宋体" charset="-122"/>
              </a:rPr>
              <a:t>	}</a:t>
            </a:r>
          </a:p>
          <a:p>
            <a:pPr marL="0" lvl="1"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ea typeface="宋体" charset="-122"/>
              </a:rPr>
              <a:t>}</a:t>
            </a:r>
          </a:p>
        </p:txBody>
      </p:sp>
      <p:sp>
        <p:nvSpPr>
          <p:cNvPr id="609288" name="AutoShape 8"/>
          <p:cNvSpPr>
            <a:spLocks noChangeArrowheads="1"/>
          </p:cNvSpPr>
          <p:nvPr/>
        </p:nvSpPr>
        <p:spPr bwMode="auto">
          <a:xfrm>
            <a:off x="5072063" y="6072188"/>
            <a:ext cx="3302000" cy="407987"/>
          </a:xfrm>
          <a:prstGeom prst="wedgeRoundRectCallout">
            <a:avLst>
              <a:gd name="adj1" fmla="val -2457"/>
              <a:gd name="adj2" fmla="val -51740"/>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a:ea typeface="黑体"/>
              </a:rPr>
              <a:t>打印输出信息后将会自动换行 </a:t>
            </a:r>
          </a:p>
        </p:txBody>
      </p:sp>
      <p:sp>
        <p:nvSpPr>
          <p:cNvPr id="609291" name="Rectangle 11"/>
          <p:cNvSpPr>
            <a:spLocks noChangeArrowheads="1"/>
          </p:cNvSpPr>
          <p:nvPr/>
        </p:nvSpPr>
        <p:spPr bwMode="auto">
          <a:xfrm>
            <a:off x="795338" y="2632075"/>
            <a:ext cx="7848600" cy="1296988"/>
          </a:xfrm>
          <a:prstGeom prst="rect">
            <a:avLst/>
          </a:prstGeom>
          <a:noFill/>
          <a:ln w="9525">
            <a:noFill/>
            <a:miter lim="800000"/>
            <a:headEnd/>
            <a:tailEnd/>
          </a:ln>
          <a:effectLst/>
        </p:spPr>
        <p:txBody>
          <a:bodyPr/>
          <a:lstStyle/>
          <a:p>
            <a:pPr marL="342900" indent="-342900" eaLnBrk="0" hangingPunct="0">
              <a:lnSpc>
                <a:spcPct val="115000"/>
              </a:lnSpc>
              <a:spcBef>
                <a:spcPct val="20000"/>
              </a:spcBef>
              <a:buClr>
                <a:srgbClr val="0E9CDE"/>
              </a:buClr>
              <a:buSzPct val="100000"/>
              <a:buFont typeface="Wingdings" pitchFamily="2" charset="2"/>
              <a:buChar char="n"/>
              <a:defRPr/>
            </a:pPr>
            <a:r>
              <a:rPr lang="zh-CN" altLang="en-US" sz="2600" b="1" dirty="0">
                <a:latin typeface="+mn-lt"/>
                <a:ea typeface="微软雅黑" pitchFamily="34" charset="-122"/>
              </a:rPr>
              <a:t>使用转义符</a:t>
            </a:r>
            <a:r>
              <a:rPr lang="en-US" altLang="zh-CN" sz="2600" b="1" dirty="0">
                <a:latin typeface="+mn-lt"/>
                <a:ea typeface="微软雅黑" pitchFamily="34" charset="-122"/>
              </a:rPr>
              <a:t> </a:t>
            </a:r>
          </a:p>
        </p:txBody>
      </p:sp>
      <p:grpSp>
        <p:nvGrpSpPr>
          <p:cNvPr id="2" name="组合 10"/>
          <p:cNvGrpSpPr>
            <a:grpSpLocks/>
          </p:cNvGrpSpPr>
          <p:nvPr/>
        </p:nvGrpSpPr>
        <p:grpSpPr bwMode="auto">
          <a:xfrm>
            <a:off x="127000" y="2286000"/>
            <a:ext cx="1000125" cy="447675"/>
            <a:chOff x="1000100" y="3235185"/>
            <a:chExt cx="1000132" cy="446983"/>
          </a:xfrm>
        </p:grpSpPr>
        <p:pic>
          <p:nvPicPr>
            <p:cNvPr id="36882" name="Picture 11" descr="E:\设计支持\模板设计\FX.png"/>
            <p:cNvPicPr>
              <a:picLocks noChangeAspect="1" noChangeArrowheads="1"/>
            </p:cNvPicPr>
            <p:nvPr/>
          </p:nvPicPr>
          <p:blipFill>
            <a:blip r:embed="rId2"/>
            <a:srcRect/>
            <a:stretch>
              <a:fillRect/>
            </a:stretch>
          </p:blipFill>
          <p:spPr bwMode="auto">
            <a:xfrm>
              <a:off x="1000100" y="3235185"/>
              <a:ext cx="398223" cy="446983"/>
            </a:xfrm>
            <a:prstGeom prst="rect">
              <a:avLst/>
            </a:prstGeom>
            <a:noFill/>
            <a:ln w="9525">
              <a:noFill/>
              <a:miter lim="800000"/>
              <a:headEnd/>
              <a:tailEnd/>
            </a:ln>
          </p:spPr>
        </p:pic>
        <p:sp>
          <p:nvSpPr>
            <p:cNvPr id="13" name="TextBox 12"/>
            <p:cNvSpPr txBox="1"/>
            <p:nvPr/>
          </p:nvSpPr>
          <p:spPr>
            <a:xfrm>
              <a:off x="1300140" y="3258961"/>
              <a:ext cx="700092" cy="39943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分析</a:t>
              </a:r>
            </a:p>
          </p:txBody>
        </p:sp>
      </p:grpSp>
      <p:grpSp>
        <p:nvGrpSpPr>
          <p:cNvPr id="3" name="组合 13"/>
          <p:cNvGrpSpPr>
            <a:grpSpLocks/>
          </p:cNvGrpSpPr>
          <p:nvPr/>
        </p:nvGrpSpPr>
        <p:grpSpPr bwMode="auto">
          <a:xfrm>
            <a:off x="141288" y="857250"/>
            <a:ext cx="985837" cy="422275"/>
            <a:chOff x="1000100" y="1173499"/>
            <a:chExt cx="986586" cy="422603"/>
          </a:xfrm>
        </p:grpSpPr>
        <p:pic>
          <p:nvPicPr>
            <p:cNvPr id="36880" name="Picture 5" descr="E:\设计支持\模板设计\WT.png"/>
            <p:cNvPicPr>
              <a:picLocks noChangeAspect="1" noChangeArrowheads="1"/>
            </p:cNvPicPr>
            <p:nvPr/>
          </p:nvPicPr>
          <p:blipFill>
            <a:blip r:embed="rId3"/>
            <a:srcRect/>
            <a:stretch>
              <a:fillRect/>
            </a:stretch>
          </p:blipFill>
          <p:spPr bwMode="auto">
            <a:xfrm>
              <a:off x="1000100" y="1173499"/>
              <a:ext cx="414476" cy="422603"/>
            </a:xfrm>
            <a:prstGeom prst="rect">
              <a:avLst/>
            </a:prstGeom>
            <a:noFill/>
            <a:ln w="9525">
              <a:noFill/>
              <a:miter lim="800000"/>
              <a:headEnd/>
              <a:tailEnd/>
            </a:ln>
          </p:spPr>
        </p:pic>
        <p:sp>
          <p:nvSpPr>
            <p:cNvPr id="16" name="TextBox 15"/>
            <p:cNvSpPr txBox="1"/>
            <p:nvPr/>
          </p:nvSpPr>
          <p:spPr>
            <a:xfrm>
              <a:off x="1286067" y="1184621"/>
              <a:ext cx="700619" cy="40036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问题</a:t>
              </a:r>
            </a:p>
          </p:txBody>
        </p:sp>
      </p:grpSp>
      <p:grpSp>
        <p:nvGrpSpPr>
          <p:cNvPr id="4" name="组合 16"/>
          <p:cNvGrpSpPr>
            <a:grpSpLocks/>
          </p:cNvGrpSpPr>
          <p:nvPr/>
        </p:nvGrpSpPr>
        <p:grpSpPr bwMode="auto">
          <a:xfrm>
            <a:off x="127000" y="4214813"/>
            <a:ext cx="1000125" cy="414337"/>
            <a:chOff x="1000100" y="2528843"/>
            <a:chExt cx="1000132" cy="414475"/>
          </a:xfrm>
        </p:grpSpPr>
        <p:pic>
          <p:nvPicPr>
            <p:cNvPr id="36878" name="Picture 8" descr="E:\设计支持\模板设计\sl.png"/>
            <p:cNvPicPr>
              <a:picLocks noChangeAspect="1" noChangeArrowheads="1"/>
            </p:cNvPicPr>
            <p:nvPr/>
          </p:nvPicPr>
          <p:blipFill>
            <a:blip r:embed="rId4"/>
            <a:srcRect/>
            <a:stretch>
              <a:fillRect/>
            </a:stretch>
          </p:blipFill>
          <p:spPr bwMode="auto">
            <a:xfrm>
              <a:off x="1000100" y="2528843"/>
              <a:ext cx="446984" cy="414475"/>
            </a:xfrm>
            <a:prstGeom prst="rect">
              <a:avLst/>
            </a:prstGeom>
            <a:noFill/>
            <a:ln w="9525">
              <a:noFill/>
              <a:miter lim="800000"/>
              <a:headEnd/>
              <a:tailEnd/>
            </a:ln>
          </p:spPr>
        </p:pic>
        <p:sp>
          <p:nvSpPr>
            <p:cNvPr id="19" name="TextBox 18"/>
            <p:cNvSpPr txBox="1"/>
            <p:nvPr/>
          </p:nvSpPr>
          <p:spPr>
            <a:xfrm>
              <a:off x="1300140" y="2536783"/>
              <a:ext cx="700092" cy="39859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示例</a:t>
              </a:r>
            </a:p>
          </p:txBody>
        </p:sp>
      </p:grpSp>
      <p:cxnSp>
        <p:nvCxnSpPr>
          <p:cNvPr id="20" name="直接箭头连接符 19"/>
          <p:cNvCxnSpPr/>
          <p:nvPr/>
        </p:nvCxnSpPr>
        <p:spPr bwMode="auto">
          <a:xfrm>
            <a:off x="5351990" y="5786454"/>
            <a:ext cx="428628" cy="28575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4" name="AutoShape 5"/>
          <p:cNvSpPr>
            <a:spLocks noChangeArrowheads="1"/>
          </p:cNvSpPr>
          <p:nvPr/>
        </p:nvSpPr>
        <p:spPr bwMode="auto">
          <a:xfrm>
            <a:off x="1801813" y="1830388"/>
            <a:ext cx="6127750" cy="81280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0" lvl="1" defTabSz="381000">
              <a:lnSpc>
                <a:spcPct val="130000"/>
              </a:lnSpc>
              <a:buClr>
                <a:schemeClr val="folHlink"/>
              </a:buClr>
              <a:buSzPct val="60000"/>
              <a:defRPr/>
            </a:pPr>
            <a:r>
              <a:rPr lang="en-US" altLang="zh-CN" b="1" dirty="0" err="1">
                <a:solidFill>
                  <a:schemeClr val="accent5">
                    <a:lumMod val="10000"/>
                  </a:schemeClr>
                </a:solidFill>
                <a:latin typeface="+mn-lt"/>
                <a:ea typeface="宋体" charset="-122"/>
              </a:rPr>
              <a:t>System.out.println</a:t>
            </a:r>
            <a:r>
              <a:rPr lang="en-US" altLang="zh-CN" b="1" dirty="0" smtClean="0">
                <a:solidFill>
                  <a:schemeClr val="accent5">
                    <a:lumMod val="10000"/>
                  </a:schemeClr>
                </a:solidFill>
                <a:latin typeface="+mn-lt"/>
                <a:ea typeface="宋体" charset="-122"/>
              </a:rPr>
              <a:t>();</a:t>
            </a:r>
            <a:endParaRPr lang="en-US" altLang="zh-CN" b="1" dirty="0">
              <a:solidFill>
                <a:schemeClr val="accent5">
                  <a:lumMod val="10000"/>
                </a:schemeClr>
              </a:solidFill>
              <a:latin typeface="+mn-lt"/>
              <a:ea typeface="宋体" charset="-122"/>
            </a:endParaRPr>
          </a:p>
          <a:p>
            <a:pPr marL="0" lvl="1" defTabSz="381000">
              <a:lnSpc>
                <a:spcPct val="130000"/>
              </a:lnSpc>
              <a:buClr>
                <a:schemeClr val="folHlink"/>
              </a:buClr>
              <a:buSzPct val="60000"/>
              <a:defRPr/>
            </a:pPr>
            <a:r>
              <a:rPr lang="en-US" altLang="zh-CN" b="1" dirty="0" err="1">
                <a:solidFill>
                  <a:schemeClr val="accent5">
                    <a:lumMod val="10000"/>
                  </a:schemeClr>
                </a:solidFill>
                <a:latin typeface="+mn-lt"/>
                <a:ea typeface="宋体" charset="-122"/>
              </a:rPr>
              <a:t>System.out.print</a:t>
            </a:r>
            <a:r>
              <a:rPr lang="en-US" altLang="zh-CN" b="1" dirty="0" smtClean="0">
                <a:solidFill>
                  <a:schemeClr val="accent5">
                    <a:lumMod val="10000"/>
                  </a:schemeClr>
                </a:solidFill>
                <a:latin typeface="+mn-lt"/>
                <a:ea typeface="宋体" charset="-122"/>
              </a:rPr>
              <a:t>();</a:t>
            </a:r>
            <a:endParaRPr lang="en-US" altLang="zh-CN" b="1" dirty="0">
              <a:solidFill>
                <a:schemeClr val="accent5">
                  <a:lumMod val="10000"/>
                </a:schemeClr>
              </a:solidFill>
              <a:latin typeface="+mn-lt"/>
              <a:ea typeface="宋体" charset="-122"/>
            </a:endParaRPr>
          </a:p>
        </p:txBody>
      </p:sp>
      <p:graphicFrame>
        <p:nvGraphicFramePr>
          <p:cNvPr id="22" name="Group 29"/>
          <p:cNvGraphicFramePr>
            <a:graphicFrameLocks noGrp="1"/>
          </p:cNvGraphicFramePr>
          <p:nvPr/>
        </p:nvGraphicFramePr>
        <p:xfrm>
          <a:off x="1785918" y="3214686"/>
          <a:ext cx="6143668" cy="1267287"/>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186666"/>
                <a:gridCol w="4957002"/>
              </a:tblGrid>
              <a:tr h="374751">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1" i="0" u="none" strike="noStrike" cap="none" normalizeH="0" baseline="0" dirty="0" smtClean="0">
                          <a:ln>
                            <a:noFill/>
                          </a:ln>
                          <a:solidFill>
                            <a:schemeClr val="bg1"/>
                          </a:solidFill>
                          <a:effectLst/>
                          <a:latin typeface="+mn-lt"/>
                          <a:ea typeface="+mn-ea"/>
                        </a:rPr>
                        <a:t>转义符</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1" i="0" u="none" strike="noStrike" cap="none" normalizeH="0" baseline="0" dirty="0" smtClean="0">
                          <a:ln>
                            <a:noFill/>
                          </a:ln>
                          <a:solidFill>
                            <a:schemeClr val="bg1"/>
                          </a:solidFill>
                          <a:effectLst/>
                          <a:latin typeface="+mn-lt"/>
                          <a:ea typeface="+mn-ea"/>
                        </a:rPr>
                        <a:t>说  明</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r>
              <a:tr h="443699">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mn-lt"/>
                          <a:ea typeface="+mn-ea"/>
                          <a:cs typeface="Times New Roman" pitchFamily="18" charset="0"/>
                        </a:rPr>
                        <a:t>\n</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mn-lt"/>
                          <a:ea typeface="+mn-ea"/>
                        </a:rPr>
                        <a:t>将光标移动到下一行的第一格 </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42734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mn-lt"/>
                          <a:ea typeface="+mn-ea"/>
                          <a:cs typeface="Times New Roman" pitchFamily="18" charset="0"/>
                        </a:rPr>
                        <a:t>\t</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mn-lt"/>
                          <a:ea typeface="+mn-ea"/>
                        </a:rPr>
                        <a:t>将光标移到下一个水平制表位置 </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
        <p:nvSpPr>
          <p:cNvPr id="23" name="灯片编号占位符 22"/>
          <p:cNvSpPr>
            <a:spLocks noGrp="1"/>
          </p:cNvSpPr>
          <p:nvPr>
            <p:ph type="sldNum" sz="quarter" idx="10"/>
          </p:nvPr>
        </p:nvSpPr>
        <p:spPr>
          <a:xfrm>
            <a:off x="6938994" y="6492875"/>
            <a:ext cx="2133600" cy="365125"/>
          </a:xfrm>
        </p:spPr>
        <p:txBody>
          <a:bodyPr/>
          <a:lstStyle/>
          <a:p>
            <a:pPr>
              <a:defRPr/>
            </a:pPr>
            <a:fld id="{20A3C244-A2EA-421B-AA84-7941BACD046B}" type="slidenum">
              <a:rPr lang="zh-CN" altLang="en-US" smtClean="0"/>
              <a:pPr>
                <a:defRPr/>
              </a:pPr>
              <a:t>20</a:t>
            </a:fld>
            <a:r>
              <a:rPr lang="en-US" altLang="zh-CN" dirty="0" smtClean="0"/>
              <a:t>/47</a:t>
            </a:r>
            <a:endParaRPr lang="zh-CN" altLang="en-US" dirty="0"/>
          </a:p>
        </p:txBody>
      </p:sp>
      <p:sp>
        <p:nvSpPr>
          <p:cNvPr id="21" name="标题 20"/>
          <p:cNvSpPr>
            <a:spLocks noGrp="1"/>
          </p:cNvSpPr>
          <p:nvPr>
            <p:ph type="title"/>
          </p:nvPr>
        </p:nvSpPr>
        <p:spPr/>
        <p:txBody>
          <a:bodyPr/>
          <a:lstStyle/>
          <a:p>
            <a:r>
              <a:rPr lang="zh-CN" altLang="en-US" dirty="0" smtClean="0"/>
              <a:t>从控制台输出信息</a:t>
            </a:r>
            <a:r>
              <a:rPr lang="en-US" altLang="zh-CN" dirty="0" smtClean="0"/>
              <a:t>2-2</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09291"/>
                                        </p:tgtEl>
                                        <p:attrNameLst>
                                          <p:attrName>style.visibility</p:attrName>
                                        </p:attrNameLst>
                                      </p:cBhvr>
                                      <p:to>
                                        <p:strVal val="visible"/>
                                      </p:to>
                                    </p:set>
                                    <p:animEffect transition="in" filter="wipe(left)">
                                      <p:cBhvr>
                                        <p:cTn id="10" dur="500"/>
                                        <p:tgtEl>
                                          <p:spTgt spid="609291"/>
                                        </p:tgtEl>
                                      </p:cBhvr>
                                    </p:animEffect>
                                  </p:childTnLst>
                                </p:cTn>
                              </p:par>
                            </p:childTnLst>
                          </p:cTn>
                        </p:par>
                        <p:par>
                          <p:cTn id="11" fill="hold" nodeType="afterGroup">
                            <p:stCondLst>
                              <p:cond delay="500"/>
                            </p:stCondLst>
                            <p:childTnLst>
                              <p:par>
                                <p:cTn id="12" presetID="22" presetClass="entr" presetSubtype="8"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left)">
                                      <p:cBhvr>
                                        <p:cTn id="14" dur="500"/>
                                        <p:tgtEl>
                                          <p:spTgt spid="2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609285"/>
                                        </p:tgtEl>
                                        <p:attrNameLst>
                                          <p:attrName>style.visibility</p:attrName>
                                        </p:attrNameLst>
                                      </p:cBhvr>
                                      <p:to>
                                        <p:strVal val="visible"/>
                                      </p:to>
                                    </p:set>
                                    <p:animEffect transition="in" filter="wipe(left)">
                                      <p:cBhvr>
                                        <p:cTn id="22" dur="500"/>
                                        <p:tgtEl>
                                          <p:spTgt spid="609285"/>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609288"/>
                                        </p:tgtEl>
                                        <p:attrNameLst>
                                          <p:attrName>style.visibility</p:attrName>
                                        </p:attrNameLst>
                                      </p:cBhvr>
                                      <p:to>
                                        <p:strVal val="visible"/>
                                      </p:to>
                                    </p:set>
                                    <p:animEffect transition="in" filter="wipe(left)">
                                      <p:cBhvr>
                                        <p:cTn id="29" dur="500"/>
                                        <p:tgtEl>
                                          <p:spTgt spid="609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5" grpId="0" animBg="1"/>
      <p:bldP spid="609288" grpId="0" animBg="1"/>
      <p:bldP spid="60929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1" name="Rectangle 3"/>
          <p:cNvSpPr>
            <a:spLocks noGrp="1" noChangeArrowheads="1"/>
          </p:cNvSpPr>
          <p:nvPr>
            <p:ph idx="1"/>
          </p:nvPr>
        </p:nvSpPr>
        <p:spPr>
          <a:xfrm>
            <a:off x="784225" y="1214438"/>
            <a:ext cx="7645400" cy="5143500"/>
          </a:xfrm>
        </p:spPr>
        <p:txBody>
          <a:bodyPr/>
          <a:lstStyle/>
          <a:p>
            <a:pPr eaLnBrk="1" hangingPunct="1">
              <a:defRPr/>
            </a:pPr>
            <a:r>
              <a:rPr lang="zh-CN" altLang="en-US" dirty="0" smtClean="0"/>
              <a:t>从控制台打印输出张三的姓名和年龄</a:t>
            </a:r>
          </a:p>
          <a:p>
            <a:pPr lvl="1" eaLnBrk="1" hangingPunct="1">
              <a:defRPr/>
            </a:pPr>
            <a:endParaRPr lang="zh-CN" altLang="en-US" dirty="0" smtClean="0"/>
          </a:p>
          <a:p>
            <a:pPr lvl="1" eaLnBrk="1" hangingPunct="1">
              <a:defRPr/>
            </a:pPr>
            <a:endParaRPr lang="zh-CN" altLang="en-US" dirty="0" smtClean="0"/>
          </a:p>
          <a:p>
            <a:pPr lvl="1" eaLnBrk="1" hangingPunct="1">
              <a:defRPr/>
            </a:pPr>
            <a:endParaRPr lang="zh-CN" altLang="en-US" dirty="0" smtClean="0"/>
          </a:p>
          <a:p>
            <a:pPr lvl="1" eaLnBrk="1" hangingPunct="1">
              <a:defRPr/>
            </a:pPr>
            <a:endParaRPr lang="zh-CN" altLang="en-US" dirty="0" smtClean="0"/>
          </a:p>
          <a:p>
            <a:pPr lvl="1" eaLnBrk="1" hangingPunct="1">
              <a:defRPr/>
            </a:pPr>
            <a:endParaRPr lang="zh-CN" altLang="en-US" dirty="0" smtClean="0"/>
          </a:p>
          <a:p>
            <a:pPr eaLnBrk="1" hangingPunct="1">
              <a:defRPr/>
            </a:pPr>
            <a:r>
              <a:rPr lang="zh-CN" altLang="en-US" dirty="0" smtClean="0"/>
              <a:t>从控制台打印输出字符串：“张三        </a:t>
            </a:r>
            <a:r>
              <a:rPr lang="en-US" altLang="zh-CN" dirty="0" smtClean="0"/>
              <a:t>18</a:t>
            </a:r>
            <a:r>
              <a:rPr lang="zh-CN" altLang="en-US" dirty="0" smtClean="0"/>
              <a:t>”</a:t>
            </a:r>
            <a:endParaRPr lang="zh-CN" altLang="en-US" dirty="0"/>
          </a:p>
        </p:txBody>
      </p:sp>
      <p:sp>
        <p:nvSpPr>
          <p:cNvPr id="595972" name="AutoShape 4"/>
          <p:cNvSpPr>
            <a:spLocks noChangeArrowheads="1"/>
          </p:cNvSpPr>
          <p:nvPr/>
        </p:nvSpPr>
        <p:spPr bwMode="auto">
          <a:xfrm>
            <a:off x="1498600" y="1785926"/>
            <a:ext cx="3716338" cy="88900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defTabSz="723900">
              <a:lnSpc>
                <a:spcPct val="130000"/>
              </a:lnSpc>
              <a:buClr>
                <a:schemeClr val="folHlink"/>
              </a:buClr>
              <a:buSzPct val="60000"/>
              <a:tabLst>
                <a:tab pos="444500" algn="l"/>
              </a:tabLst>
              <a:defRPr/>
            </a:pPr>
            <a:r>
              <a:rPr lang="en-US" altLang="zh-CN" b="1" dirty="0" err="1">
                <a:solidFill>
                  <a:schemeClr val="accent5">
                    <a:lumMod val="10000"/>
                  </a:schemeClr>
                </a:solidFill>
                <a:latin typeface="+mn-lt"/>
                <a:ea typeface="黑体" pitchFamily="2" charset="-122"/>
              </a:rPr>
              <a:t>System.out.println</a:t>
            </a:r>
            <a:r>
              <a:rPr lang="en-US" altLang="zh-CN" b="1" dirty="0">
                <a:solidFill>
                  <a:schemeClr val="accent5">
                    <a:lumMod val="10000"/>
                  </a:schemeClr>
                </a:solidFill>
                <a:latin typeface="+mn-lt"/>
                <a:ea typeface="黑体" pitchFamily="2" charset="-122"/>
              </a:rPr>
              <a:t>("</a:t>
            </a:r>
            <a:r>
              <a:rPr lang="zh-CN" altLang="en-US" b="1" dirty="0">
                <a:solidFill>
                  <a:schemeClr val="accent5">
                    <a:lumMod val="10000"/>
                  </a:schemeClr>
                </a:solidFill>
                <a:latin typeface="+mn-lt"/>
                <a:ea typeface="黑体" pitchFamily="2" charset="-122"/>
              </a:rPr>
              <a:t>张三</a:t>
            </a:r>
            <a:r>
              <a:rPr lang="en-US" altLang="zh-CN" b="1" dirty="0">
                <a:solidFill>
                  <a:schemeClr val="accent5">
                    <a:lumMod val="10000"/>
                  </a:schemeClr>
                </a:solidFill>
                <a:latin typeface="+mn-lt"/>
                <a:ea typeface="黑体" pitchFamily="2" charset="-122"/>
              </a:rPr>
              <a:t>");</a:t>
            </a:r>
          </a:p>
          <a:p>
            <a:pPr lvl="1" indent="-457200" defTabSz="7239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itchFamily="2" charset="-122"/>
              </a:rPr>
              <a:t>System.out.println("18");</a:t>
            </a:r>
          </a:p>
        </p:txBody>
      </p:sp>
      <p:sp>
        <p:nvSpPr>
          <p:cNvPr id="595973" name="AutoShape 5"/>
          <p:cNvSpPr>
            <a:spLocks noChangeArrowheads="1"/>
          </p:cNvSpPr>
          <p:nvPr/>
        </p:nvSpPr>
        <p:spPr bwMode="auto">
          <a:xfrm>
            <a:off x="1500188" y="2773351"/>
            <a:ext cx="3714750" cy="88900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defTabSz="723900">
              <a:lnSpc>
                <a:spcPct val="130000"/>
              </a:lnSpc>
              <a:buClr>
                <a:schemeClr val="folHlink"/>
              </a:buClr>
              <a:buSzPct val="60000"/>
              <a:tabLst>
                <a:tab pos="444500" algn="l"/>
              </a:tabLst>
              <a:defRPr/>
            </a:pPr>
            <a:r>
              <a:rPr lang="en-US" altLang="zh-CN" b="1" dirty="0" err="1">
                <a:solidFill>
                  <a:schemeClr val="accent5">
                    <a:lumMod val="10000"/>
                  </a:schemeClr>
                </a:solidFill>
                <a:latin typeface="+mn-lt"/>
                <a:ea typeface="黑体" pitchFamily="2" charset="-122"/>
              </a:rPr>
              <a:t>System.out.print</a:t>
            </a:r>
            <a:r>
              <a:rPr lang="en-US" altLang="zh-CN" b="1" dirty="0">
                <a:solidFill>
                  <a:schemeClr val="accent5">
                    <a:lumMod val="10000"/>
                  </a:schemeClr>
                </a:solidFill>
                <a:latin typeface="+mn-lt"/>
                <a:ea typeface="黑体" pitchFamily="2" charset="-122"/>
              </a:rPr>
              <a:t>("</a:t>
            </a:r>
            <a:r>
              <a:rPr lang="zh-CN" altLang="en-US" b="1" dirty="0">
                <a:solidFill>
                  <a:schemeClr val="accent5">
                    <a:lumMod val="10000"/>
                  </a:schemeClr>
                </a:solidFill>
                <a:latin typeface="+mn-lt"/>
                <a:ea typeface="黑体" pitchFamily="2" charset="-122"/>
              </a:rPr>
              <a:t>张三</a:t>
            </a:r>
            <a:r>
              <a:rPr lang="en-US" altLang="zh-CN" b="1" dirty="0">
                <a:solidFill>
                  <a:schemeClr val="accent5">
                    <a:lumMod val="10000"/>
                  </a:schemeClr>
                </a:solidFill>
                <a:latin typeface="+mn-lt"/>
                <a:ea typeface="黑体" pitchFamily="2" charset="-122"/>
              </a:rPr>
              <a:t>\n");</a:t>
            </a:r>
          </a:p>
          <a:p>
            <a:pPr lvl="1" indent="-457200" defTabSz="723900">
              <a:lnSpc>
                <a:spcPct val="130000"/>
              </a:lnSpc>
              <a:buClr>
                <a:schemeClr val="folHlink"/>
              </a:buClr>
              <a:buSzPct val="60000"/>
              <a:tabLst>
                <a:tab pos="444500" algn="l"/>
              </a:tabLst>
              <a:defRPr/>
            </a:pPr>
            <a:r>
              <a:rPr lang="en-US" altLang="zh-CN" b="1" dirty="0" err="1">
                <a:solidFill>
                  <a:schemeClr val="accent5">
                    <a:lumMod val="10000"/>
                  </a:schemeClr>
                </a:solidFill>
                <a:latin typeface="+mn-lt"/>
                <a:ea typeface="黑体" pitchFamily="2" charset="-122"/>
              </a:rPr>
              <a:t>System.out.print</a:t>
            </a:r>
            <a:r>
              <a:rPr lang="en-US" altLang="zh-CN" b="1" dirty="0">
                <a:solidFill>
                  <a:schemeClr val="accent5">
                    <a:lumMod val="10000"/>
                  </a:schemeClr>
                </a:solidFill>
                <a:latin typeface="+mn-lt"/>
                <a:ea typeface="黑体" pitchFamily="2" charset="-122"/>
              </a:rPr>
              <a:t>("18");</a:t>
            </a:r>
          </a:p>
        </p:txBody>
      </p:sp>
      <p:sp>
        <p:nvSpPr>
          <p:cNvPr id="595974" name="AutoShape 6"/>
          <p:cNvSpPr>
            <a:spLocks noChangeArrowheads="1"/>
          </p:cNvSpPr>
          <p:nvPr/>
        </p:nvSpPr>
        <p:spPr bwMode="auto">
          <a:xfrm>
            <a:off x="5072063" y="2079614"/>
            <a:ext cx="2944812" cy="40798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en-US" altLang="zh-CN" b="1" kern="0" dirty="0" err="1">
                <a:solidFill>
                  <a:schemeClr val="bg1"/>
                </a:solidFill>
                <a:latin typeface="Arial"/>
                <a:ea typeface="黑体"/>
              </a:rPr>
              <a:t>println</a:t>
            </a:r>
            <a:r>
              <a:rPr lang="en-US" altLang="zh-CN" b="1" kern="0" dirty="0">
                <a:solidFill>
                  <a:schemeClr val="bg1"/>
                </a:solidFill>
                <a:latin typeface="Arial"/>
                <a:ea typeface="黑体"/>
              </a:rPr>
              <a:t>()</a:t>
            </a:r>
            <a:r>
              <a:rPr lang="zh-CN" altLang="en-US" b="1" kern="0" dirty="0">
                <a:solidFill>
                  <a:schemeClr val="bg1"/>
                </a:solidFill>
                <a:latin typeface="Arial"/>
                <a:ea typeface="黑体"/>
              </a:rPr>
              <a:t>：输出信息并换行</a:t>
            </a:r>
          </a:p>
        </p:txBody>
      </p:sp>
      <p:sp>
        <p:nvSpPr>
          <p:cNvPr id="595975" name="AutoShape 7"/>
          <p:cNvSpPr>
            <a:spLocks noChangeArrowheads="1"/>
          </p:cNvSpPr>
          <p:nvPr/>
        </p:nvSpPr>
        <p:spPr bwMode="auto">
          <a:xfrm>
            <a:off x="5072063" y="2989251"/>
            <a:ext cx="3236912" cy="776288"/>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en-US" altLang="zh-CN" b="1" kern="0" dirty="0">
                <a:solidFill>
                  <a:schemeClr val="bg1"/>
                </a:solidFill>
                <a:latin typeface="Arial"/>
                <a:ea typeface="黑体"/>
              </a:rPr>
              <a:t>print()</a:t>
            </a:r>
            <a:r>
              <a:rPr lang="zh-CN" altLang="en-US" b="1" kern="0" dirty="0">
                <a:solidFill>
                  <a:schemeClr val="bg1"/>
                </a:solidFill>
                <a:latin typeface="Arial"/>
                <a:ea typeface="黑体"/>
              </a:rPr>
              <a:t>：输出信息，但不换行</a:t>
            </a:r>
          </a:p>
          <a:p>
            <a:pPr marL="0" lvl="1" indent="-285750" eaLnBrk="0" hangingPunct="0">
              <a:spcBef>
                <a:spcPct val="20000"/>
              </a:spcBef>
              <a:buClr>
                <a:srgbClr val="233DA9"/>
              </a:buClr>
              <a:buSzPct val="80000"/>
              <a:defRPr/>
            </a:pPr>
            <a:r>
              <a:rPr lang="en-US" altLang="zh-CN" b="1" kern="0" dirty="0">
                <a:solidFill>
                  <a:schemeClr val="bg1"/>
                </a:solidFill>
                <a:latin typeface="Arial"/>
                <a:ea typeface="黑体"/>
              </a:rPr>
              <a:t>\n</a:t>
            </a:r>
            <a:r>
              <a:rPr lang="zh-CN" altLang="en-US" b="1" kern="0" dirty="0">
                <a:solidFill>
                  <a:schemeClr val="bg1"/>
                </a:solidFill>
                <a:latin typeface="Arial"/>
                <a:ea typeface="黑体"/>
              </a:rPr>
              <a:t>：换行符</a:t>
            </a:r>
          </a:p>
        </p:txBody>
      </p:sp>
      <p:grpSp>
        <p:nvGrpSpPr>
          <p:cNvPr id="2" name="组合 12"/>
          <p:cNvGrpSpPr>
            <a:grpSpLocks/>
          </p:cNvGrpSpPr>
          <p:nvPr/>
        </p:nvGrpSpPr>
        <p:grpSpPr bwMode="auto">
          <a:xfrm>
            <a:off x="71438" y="857250"/>
            <a:ext cx="1503362" cy="400050"/>
            <a:chOff x="6641147" y="5088888"/>
            <a:chExt cx="1502753" cy="400110"/>
          </a:xfrm>
        </p:grpSpPr>
        <p:pic>
          <p:nvPicPr>
            <p:cNvPr id="37901" name="Picture 3" descr="C:\Users\meng.zhang\Desktop\未命名-2.png"/>
            <p:cNvPicPr>
              <a:picLocks noChangeAspect="1" noChangeArrowheads="1"/>
            </p:cNvPicPr>
            <p:nvPr/>
          </p:nvPicPr>
          <p:blipFill>
            <a:blip r:embed="rId3"/>
            <a:srcRect/>
            <a:stretch>
              <a:fillRect/>
            </a:stretch>
          </p:blipFill>
          <p:spPr bwMode="auto">
            <a:xfrm>
              <a:off x="6641147" y="5098445"/>
              <a:ext cx="380996" cy="380996"/>
            </a:xfrm>
            <a:prstGeom prst="rect">
              <a:avLst/>
            </a:prstGeom>
            <a:noFill/>
            <a:ln w="9525">
              <a:noFill/>
              <a:miter lim="800000"/>
              <a:headEnd/>
              <a:tailEnd/>
            </a:ln>
          </p:spPr>
        </p:pic>
        <p:sp>
          <p:nvSpPr>
            <p:cNvPr id="15" name="TextBox 14"/>
            <p:cNvSpPr txBox="1"/>
            <p:nvPr/>
          </p:nvSpPr>
          <p:spPr>
            <a:xfrm>
              <a:off x="6855372" y="5088888"/>
              <a:ext cx="1288528" cy="400110"/>
            </a:xfrm>
            <a:prstGeom prst="rect">
              <a:avLst/>
            </a:prstGeom>
            <a:noFill/>
            <a:effectLst>
              <a:outerShdw blurRad="25400" dist="12700" dir="5400000" algn="t" rotWithShape="0">
                <a:prstClr val="black">
                  <a:alpha val="40000"/>
                </a:prstClr>
              </a:outerShdw>
            </a:effectLst>
          </p:spPr>
          <p:txBody>
            <a:bodyPr>
              <a:spAutoFit/>
            </a:bodyPr>
            <a:lstStyle/>
            <a:p>
              <a:pPr algn="ctr">
                <a:defRPr/>
              </a:pPr>
              <a:r>
                <a:rPr lang="zh-CN" altLang="en-US" sz="2000" b="1" dirty="0">
                  <a:latin typeface="黑体" pitchFamily="49" charset="-122"/>
                  <a:ea typeface="黑体" pitchFamily="49" charset="-122"/>
                </a:rPr>
                <a:t>现场编程</a:t>
              </a:r>
            </a:p>
          </p:txBody>
        </p:sp>
      </p:grpSp>
      <p:sp>
        <p:nvSpPr>
          <p:cNvPr id="16" name="AutoShape 5"/>
          <p:cNvSpPr>
            <a:spLocks noChangeArrowheads="1"/>
          </p:cNvSpPr>
          <p:nvPr/>
        </p:nvSpPr>
        <p:spPr bwMode="auto">
          <a:xfrm>
            <a:off x="1500188" y="4826000"/>
            <a:ext cx="3714750" cy="531813"/>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defTabSz="723900">
              <a:lnSpc>
                <a:spcPct val="130000"/>
              </a:lnSpc>
              <a:buClr>
                <a:schemeClr val="folHlink"/>
              </a:buClr>
              <a:buSzPct val="60000"/>
              <a:tabLst>
                <a:tab pos="444500" algn="l"/>
              </a:tabLst>
              <a:defRPr/>
            </a:pPr>
            <a:r>
              <a:rPr lang="en-US" altLang="zh-CN" b="1" dirty="0" err="1">
                <a:solidFill>
                  <a:schemeClr val="accent5">
                    <a:lumMod val="10000"/>
                  </a:schemeClr>
                </a:solidFill>
                <a:ea typeface="黑体" pitchFamily="2" charset="-122"/>
              </a:rPr>
              <a:t>System.out.println</a:t>
            </a:r>
            <a:r>
              <a:rPr lang="en-US" altLang="zh-CN" b="1" dirty="0">
                <a:solidFill>
                  <a:schemeClr val="accent5">
                    <a:lumMod val="10000"/>
                  </a:schemeClr>
                </a:solidFill>
                <a:ea typeface="黑体" pitchFamily="2" charset="-122"/>
              </a:rPr>
              <a:t>(</a:t>
            </a:r>
            <a:r>
              <a:rPr lang="zh-CN" altLang="zh-CN" b="1" dirty="0">
                <a:solidFill>
                  <a:schemeClr val="accent5">
                    <a:lumMod val="10000"/>
                  </a:schemeClr>
                </a:solidFill>
                <a:ea typeface="黑体" pitchFamily="2" charset="-122"/>
              </a:rPr>
              <a:t>"</a:t>
            </a:r>
            <a:r>
              <a:rPr lang="zh-CN" altLang="en-US" b="1" dirty="0">
                <a:solidFill>
                  <a:schemeClr val="accent5">
                    <a:lumMod val="10000"/>
                  </a:schemeClr>
                </a:solidFill>
                <a:ea typeface="黑体" pitchFamily="2" charset="-122"/>
              </a:rPr>
              <a:t>张三</a:t>
            </a:r>
            <a:r>
              <a:rPr lang="en-US" altLang="zh-CN" b="1" dirty="0">
                <a:solidFill>
                  <a:schemeClr val="accent5">
                    <a:lumMod val="10000"/>
                  </a:schemeClr>
                </a:solidFill>
                <a:ea typeface="黑体" pitchFamily="2" charset="-122"/>
              </a:rPr>
              <a:t>\t18");</a:t>
            </a:r>
          </a:p>
        </p:txBody>
      </p:sp>
      <p:sp>
        <p:nvSpPr>
          <p:cNvPr id="595977" name="AutoShape 9"/>
          <p:cNvSpPr>
            <a:spLocks noChangeArrowheads="1"/>
          </p:cNvSpPr>
          <p:nvPr/>
        </p:nvSpPr>
        <p:spPr bwMode="auto">
          <a:xfrm>
            <a:off x="5072063" y="4986338"/>
            <a:ext cx="1292225" cy="40798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en-US" altLang="zh-CN" b="1" kern="0" dirty="0">
                <a:solidFill>
                  <a:schemeClr val="bg1"/>
                </a:solidFill>
                <a:latin typeface="Arial"/>
                <a:ea typeface="黑体"/>
              </a:rPr>
              <a:t>\t</a:t>
            </a:r>
            <a:r>
              <a:rPr lang="zh-CN" altLang="en-US" b="1" kern="0" dirty="0">
                <a:solidFill>
                  <a:schemeClr val="bg1"/>
                </a:solidFill>
                <a:latin typeface="Arial"/>
                <a:ea typeface="黑体"/>
              </a:rPr>
              <a:t>：制表位</a:t>
            </a:r>
          </a:p>
        </p:txBody>
      </p:sp>
      <p:sp>
        <p:nvSpPr>
          <p:cNvPr id="17" name="灯片编号占位符 16"/>
          <p:cNvSpPr>
            <a:spLocks noGrp="1"/>
          </p:cNvSpPr>
          <p:nvPr>
            <p:ph type="sldNum" sz="quarter" idx="10"/>
          </p:nvPr>
        </p:nvSpPr>
        <p:spPr/>
        <p:txBody>
          <a:bodyPr/>
          <a:lstStyle/>
          <a:p>
            <a:pPr>
              <a:defRPr/>
            </a:pPr>
            <a:fld id="{20A3C244-A2EA-421B-AA84-7941BACD046B}" type="slidenum">
              <a:rPr lang="zh-CN" altLang="en-US" smtClean="0"/>
              <a:pPr>
                <a:defRPr/>
              </a:pPr>
              <a:t>21</a:t>
            </a:fld>
            <a:r>
              <a:rPr lang="en-US" altLang="zh-CN" smtClean="0"/>
              <a:t>/47</a:t>
            </a:r>
            <a:endParaRPr lang="zh-CN" altLang="en-US" dirty="0"/>
          </a:p>
        </p:txBody>
      </p:sp>
      <p:sp>
        <p:nvSpPr>
          <p:cNvPr id="18" name="标题 17"/>
          <p:cNvSpPr>
            <a:spLocks noGrp="1"/>
          </p:cNvSpPr>
          <p:nvPr>
            <p:ph type="title"/>
          </p:nvPr>
        </p:nvSpPr>
        <p:spPr>
          <a:xfrm>
            <a:off x="1257300" y="95704"/>
            <a:ext cx="6631106" cy="794203"/>
          </a:xfrm>
        </p:spPr>
        <p:txBody>
          <a:bodyPr/>
          <a:lstStyle/>
          <a:p>
            <a:r>
              <a:rPr lang="zh-CN" altLang="en-US" dirty="0" smtClean="0">
                <a:solidFill>
                  <a:srgbClr val="121F55"/>
                </a:solidFill>
              </a:rPr>
              <a:t>小结</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5971">
                                            <p:txEl>
                                              <p:pRg st="0" end="0"/>
                                            </p:txEl>
                                          </p:spTgt>
                                        </p:tgtEl>
                                        <p:attrNameLst>
                                          <p:attrName>style.visibility</p:attrName>
                                        </p:attrNameLst>
                                      </p:cBhvr>
                                      <p:to>
                                        <p:strVal val="visible"/>
                                      </p:to>
                                    </p:set>
                                    <p:animEffect transition="in" filter="wipe(left)">
                                      <p:cBhvr>
                                        <p:cTn id="7" dur="500"/>
                                        <p:tgtEl>
                                          <p:spTgt spid="5959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5972"/>
                                        </p:tgtEl>
                                        <p:attrNameLst>
                                          <p:attrName>style.visibility</p:attrName>
                                        </p:attrNameLst>
                                      </p:cBhvr>
                                      <p:to>
                                        <p:strVal val="visible"/>
                                      </p:to>
                                    </p:set>
                                    <p:animEffect transition="in" filter="wipe(left)">
                                      <p:cBhvr>
                                        <p:cTn id="12" dur="500"/>
                                        <p:tgtEl>
                                          <p:spTgt spid="595972"/>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95974"/>
                                        </p:tgtEl>
                                        <p:attrNameLst>
                                          <p:attrName>style.visibility</p:attrName>
                                        </p:attrNameLst>
                                      </p:cBhvr>
                                      <p:to>
                                        <p:strVal val="visible"/>
                                      </p:to>
                                    </p:set>
                                    <p:animEffect transition="in" filter="wipe(left)">
                                      <p:cBhvr>
                                        <p:cTn id="16" dur="500"/>
                                        <p:tgtEl>
                                          <p:spTgt spid="59597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95973"/>
                                        </p:tgtEl>
                                        <p:attrNameLst>
                                          <p:attrName>style.visibility</p:attrName>
                                        </p:attrNameLst>
                                      </p:cBhvr>
                                      <p:to>
                                        <p:strVal val="visible"/>
                                      </p:to>
                                    </p:set>
                                    <p:animEffect transition="in" filter="wipe(left)">
                                      <p:cBhvr>
                                        <p:cTn id="21" dur="500"/>
                                        <p:tgtEl>
                                          <p:spTgt spid="595973"/>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595975"/>
                                        </p:tgtEl>
                                        <p:attrNameLst>
                                          <p:attrName>style.visibility</p:attrName>
                                        </p:attrNameLst>
                                      </p:cBhvr>
                                      <p:to>
                                        <p:strVal val="visible"/>
                                      </p:to>
                                    </p:set>
                                    <p:animEffect transition="in" filter="wipe(left)">
                                      <p:cBhvr>
                                        <p:cTn id="25" dur="500"/>
                                        <p:tgtEl>
                                          <p:spTgt spid="59597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95971">
                                            <p:txEl>
                                              <p:pRg st="6" end="6"/>
                                            </p:txEl>
                                          </p:spTgt>
                                        </p:tgtEl>
                                        <p:attrNameLst>
                                          <p:attrName>style.visibility</p:attrName>
                                        </p:attrNameLst>
                                      </p:cBhvr>
                                      <p:to>
                                        <p:strVal val="visible"/>
                                      </p:to>
                                    </p:set>
                                    <p:animEffect transition="in" filter="wipe(left)">
                                      <p:cBhvr>
                                        <p:cTn id="30" dur="500"/>
                                        <p:tgtEl>
                                          <p:spTgt spid="595971">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childTnLst>
                          </p:cTn>
                        </p:par>
                        <p:par>
                          <p:cTn id="36" fill="hold" nodeType="afterGroup">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595977"/>
                                        </p:tgtEl>
                                        <p:attrNameLst>
                                          <p:attrName>style.visibility</p:attrName>
                                        </p:attrNameLst>
                                      </p:cBhvr>
                                      <p:to>
                                        <p:strVal val="visible"/>
                                      </p:to>
                                    </p:set>
                                    <p:animEffect transition="in" filter="wipe(left)">
                                      <p:cBhvr>
                                        <p:cTn id="39" dur="500"/>
                                        <p:tgtEl>
                                          <p:spTgt spid="595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1" grpId="0" build="p"/>
      <p:bldP spid="595972" grpId="0" animBg="1"/>
      <p:bldP spid="595973" grpId="0" animBg="1"/>
      <p:bldP spid="595974" grpId="0" animBg="1"/>
      <p:bldP spid="595975" grpId="0" animBg="1"/>
      <p:bldP spid="16" grpId="0" animBg="1"/>
      <p:bldP spid="59597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5"/>
          <p:cNvGrpSpPr>
            <a:grpSpLocks/>
          </p:cNvGrpSpPr>
          <p:nvPr/>
        </p:nvGrpSpPr>
        <p:grpSpPr bwMode="auto">
          <a:xfrm>
            <a:off x="71438" y="857250"/>
            <a:ext cx="1000125" cy="400050"/>
            <a:chOff x="1000100" y="1801286"/>
            <a:chExt cx="1000132" cy="400110"/>
          </a:xfrm>
        </p:grpSpPr>
        <p:pic>
          <p:nvPicPr>
            <p:cNvPr id="38930"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a:ln w="9525">
              <a:noFill/>
              <a:miter lim="800000"/>
              <a:headEnd/>
              <a:tailEnd/>
            </a:ln>
          </p:spPr>
        </p:pic>
        <p:sp>
          <p:nvSpPr>
            <p:cNvPr id="8" name="TextBox 7"/>
            <p:cNvSpPr txBox="1"/>
            <p:nvPr/>
          </p:nvSpPr>
          <p:spPr>
            <a:xfrm>
              <a:off x="1300139" y="1801286"/>
              <a:ext cx="700093"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语法</a:t>
              </a:r>
            </a:p>
          </p:txBody>
        </p:sp>
      </p:grpSp>
      <p:sp>
        <p:nvSpPr>
          <p:cNvPr id="22" name="AutoShape 3"/>
          <p:cNvSpPr>
            <a:spLocks noGrp="1" noChangeArrowheads="1"/>
          </p:cNvSpPr>
          <p:nvPr>
            <p:ph idx="1"/>
          </p:nvPr>
        </p:nvSpPr>
        <p:spPr>
          <a:xfrm>
            <a:off x="784225" y="1285875"/>
            <a:ext cx="7645400" cy="2224088"/>
          </a:xfrm>
          <a:prstGeom prst="roundRect">
            <a:avLst>
              <a:gd name="adj" fmla="val 0"/>
            </a:avLst>
          </a:prstGeom>
          <a:solidFill>
            <a:srgbClr val="EDF5FD"/>
          </a:solidFill>
          <a:ln w="50800" cap="flat" algn="ctr">
            <a:solidFill>
              <a:srgbClr val="00B0F0"/>
            </a:solidFill>
            <a:round/>
            <a:headEnd type="none" w="med" len="med"/>
            <a:tailEnd type="none" w="med" len="med"/>
          </a:ln>
          <a:effectLst>
            <a:outerShdw blurRad="38100" sx="101000" sy="101000" algn="ctr" rotWithShape="0">
              <a:prstClr val="black">
                <a:alpha val="10000"/>
              </a:prstClr>
            </a:outerShdw>
          </a:effectLst>
        </p:spPr>
        <p:txBody>
          <a:bodyPr>
            <a:normAutofit lnSpcReduction="10000"/>
          </a:bodyPr>
          <a:lstStyle/>
          <a:p>
            <a:pPr marL="457200" lvl="1" indent="0" defTabSz="381000" eaLnBrk="1" hangingPunct="1">
              <a:lnSpc>
                <a:spcPct val="130000"/>
              </a:lnSpc>
              <a:spcBef>
                <a:spcPct val="0"/>
              </a:spcBef>
              <a:buClr>
                <a:schemeClr val="folHlink"/>
              </a:buClr>
              <a:buSzPct val="60000"/>
              <a:buFont typeface="Wingdings" pitchFamily="2" charset="2"/>
              <a:buNone/>
              <a:defRPr/>
            </a:pPr>
            <a:r>
              <a:rPr lang="en-US" altLang="zh-CN" sz="1800" kern="1200" dirty="0">
                <a:solidFill>
                  <a:schemeClr val="accent5">
                    <a:lumMod val="10000"/>
                  </a:schemeClr>
                </a:solidFill>
                <a:ea typeface="黑体" pitchFamily="2" charset="-122"/>
                <a:cs typeface="+mn-cs"/>
              </a:rPr>
              <a:t>public class </a:t>
            </a:r>
            <a:r>
              <a:rPr lang="en-US" altLang="zh-CN" sz="1800" kern="1200" dirty="0" err="1">
                <a:solidFill>
                  <a:schemeClr val="accent5">
                    <a:lumMod val="10000"/>
                  </a:schemeClr>
                </a:solidFill>
                <a:ea typeface="黑体" pitchFamily="2" charset="-122"/>
                <a:cs typeface="+mn-cs"/>
              </a:rPr>
              <a:t>HelloWorld</a:t>
            </a:r>
            <a:r>
              <a:rPr lang="en-US" altLang="zh-CN" sz="1800" kern="1200" dirty="0">
                <a:solidFill>
                  <a:schemeClr val="accent5">
                    <a:lumMod val="10000"/>
                  </a:schemeClr>
                </a:solidFill>
                <a:ea typeface="黑体" pitchFamily="2" charset="-122"/>
                <a:cs typeface="+mn-cs"/>
              </a:rPr>
              <a:t>{</a:t>
            </a:r>
          </a:p>
          <a:p>
            <a:pPr marL="457200" lvl="1" indent="0" defTabSz="381000" eaLnBrk="1" hangingPunct="1">
              <a:lnSpc>
                <a:spcPct val="130000"/>
              </a:lnSpc>
              <a:spcBef>
                <a:spcPct val="0"/>
              </a:spcBef>
              <a:buClr>
                <a:schemeClr val="folHlink"/>
              </a:buClr>
              <a:buSzPct val="60000"/>
              <a:buFont typeface="Wingdings" pitchFamily="2" charset="2"/>
              <a:buNone/>
              <a:defRPr/>
            </a:pPr>
            <a:r>
              <a:rPr lang="en-US" altLang="zh-CN" sz="1800" kern="1200" dirty="0">
                <a:solidFill>
                  <a:schemeClr val="accent5">
                    <a:lumMod val="10000"/>
                  </a:schemeClr>
                </a:solidFill>
                <a:ea typeface="黑体" pitchFamily="2" charset="-122"/>
                <a:cs typeface="+mn-cs"/>
              </a:rPr>
              <a:t>	public static void main(String[ ] </a:t>
            </a:r>
            <a:r>
              <a:rPr lang="en-US" altLang="zh-CN" sz="1800" kern="1200" dirty="0" err="1">
                <a:solidFill>
                  <a:schemeClr val="accent5">
                    <a:lumMod val="10000"/>
                  </a:schemeClr>
                </a:solidFill>
                <a:ea typeface="黑体" pitchFamily="2" charset="-122"/>
                <a:cs typeface="+mn-cs"/>
              </a:rPr>
              <a:t>args</a:t>
            </a:r>
            <a:r>
              <a:rPr lang="en-US" altLang="zh-CN" sz="1800" kern="1200" dirty="0">
                <a:solidFill>
                  <a:schemeClr val="accent5">
                    <a:lumMod val="10000"/>
                  </a:schemeClr>
                </a:solidFill>
                <a:ea typeface="黑体" pitchFamily="2" charset="-122"/>
                <a:cs typeface="+mn-cs"/>
              </a:rPr>
              <a:t>){</a:t>
            </a:r>
          </a:p>
          <a:p>
            <a:pPr marL="457200" lvl="1" indent="0" defTabSz="381000" eaLnBrk="1" hangingPunct="1">
              <a:lnSpc>
                <a:spcPct val="130000"/>
              </a:lnSpc>
              <a:spcBef>
                <a:spcPct val="0"/>
              </a:spcBef>
              <a:buClr>
                <a:schemeClr val="folHlink"/>
              </a:buClr>
              <a:buSzPct val="60000"/>
              <a:buFont typeface="Wingdings" pitchFamily="2" charset="2"/>
              <a:buNone/>
              <a:defRPr/>
            </a:pPr>
            <a:r>
              <a:rPr lang="en-US" altLang="zh-CN" sz="1800" kern="1200" dirty="0">
                <a:solidFill>
                  <a:schemeClr val="accent5">
                    <a:lumMod val="10000"/>
                  </a:schemeClr>
                </a:solidFill>
                <a:ea typeface="黑体" pitchFamily="2" charset="-122"/>
                <a:cs typeface="+mn-cs"/>
              </a:rPr>
              <a:t>	</a:t>
            </a:r>
            <a:r>
              <a:rPr lang="en-US" altLang="zh-CN" sz="1800" kern="1200" dirty="0">
                <a:solidFill>
                  <a:srgbClr val="0000FF"/>
                </a:solidFill>
                <a:ea typeface="黑体" pitchFamily="2" charset="-122"/>
                <a:cs typeface="Times New Roman" pitchFamily="18" charset="0"/>
              </a:rPr>
              <a:t>	</a:t>
            </a:r>
            <a:r>
              <a:rPr lang="en-US" altLang="zh-CN" sz="1800" kern="1200" dirty="0">
                <a:solidFill>
                  <a:srgbClr val="FF0000"/>
                </a:solidFill>
                <a:ea typeface="黑体" pitchFamily="2" charset="-122"/>
                <a:cs typeface="Times New Roman" pitchFamily="18" charset="0"/>
              </a:rPr>
              <a:t>//</a:t>
            </a:r>
            <a:r>
              <a:rPr lang="zh-CN" altLang="en-US" sz="1800" kern="1200" dirty="0">
                <a:solidFill>
                  <a:srgbClr val="FF0000"/>
                </a:solidFill>
                <a:ea typeface="黑体" pitchFamily="2" charset="-122"/>
                <a:cs typeface="Times New Roman" pitchFamily="18" charset="0"/>
              </a:rPr>
              <a:t>输出消息到控制台</a:t>
            </a:r>
          </a:p>
          <a:p>
            <a:pPr marL="457200" lvl="1" indent="0" defTabSz="381000" eaLnBrk="1" hangingPunct="1">
              <a:lnSpc>
                <a:spcPct val="130000"/>
              </a:lnSpc>
              <a:spcBef>
                <a:spcPct val="0"/>
              </a:spcBef>
              <a:buClr>
                <a:schemeClr val="folHlink"/>
              </a:buClr>
              <a:buSzPct val="60000"/>
              <a:buFont typeface="Wingdings" pitchFamily="2" charset="2"/>
              <a:buNone/>
              <a:defRPr/>
            </a:pPr>
            <a:r>
              <a:rPr lang="zh-CN" altLang="en-US" sz="1800" kern="1200" dirty="0">
                <a:solidFill>
                  <a:schemeClr val="accent5">
                    <a:lumMod val="10000"/>
                  </a:schemeClr>
                </a:solidFill>
                <a:ea typeface="黑体" pitchFamily="2" charset="-122"/>
                <a:cs typeface="+mn-cs"/>
              </a:rPr>
              <a:t>		</a:t>
            </a:r>
            <a:r>
              <a:rPr lang="en-US" altLang="zh-CN" sz="1800" kern="1200" dirty="0" err="1">
                <a:solidFill>
                  <a:schemeClr val="accent5">
                    <a:lumMod val="10000"/>
                  </a:schemeClr>
                </a:solidFill>
                <a:ea typeface="黑体" pitchFamily="2" charset="-122"/>
                <a:cs typeface="+mn-cs"/>
              </a:rPr>
              <a:t>System.out.println</a:t>
            </a:r>
            <a:r>
              <a:rPr lang="en-US" altLang="zh-CN" sz="1800" kern="1200" dirty="0" smtClean="0">
                <a:solidFill>
                  <a:schemeClr val="accent5">
                    <a:lumMod val="10000"/>
                  </a:schemeClr>
                </a:solidFill>
                <a:ea typeface="黑体" pitchFamily="2" charset="-122"/>
                <a:cs typeface="+mn-cs"/>
              </a:rPr>
              <a:t>("Hello  </a:t>
            </a:r>
            <a:r>
              <a:rPr lang="en-US" altLang="zh-CN" sz="1800" kern="1200" dirty="0">
                <a:solidFill>
                  <a:schemeClr val="accent5">
                    <a:lumMod val="10000"/>
                  </a:schemeClr>
                </a:solidFill>
                <a:ea typeface="黑体" pitchFamily="2" charset="-122"/>
                <a:cs typeface="+mn-cs"/>
              </a:rPr>
              <a:t>World</a:t>
            </a:r>
            <a:r>
              <a:rPr lang="en-US" altLang="zh-CN" sz="1800" kern="1200" dirty="0" smtClean="0">
                <a:solidFill>
                  <a:schemeClr val="accent5">
                    <a:lumMod val="10000"/>
                  </a:schemeClr>
                </a:solidFill>
                <a:ea typeface="黑体" pitchFamily="2" charset="-122"/>
                <a:cs typeface="+mn-cs"/>
              </a:rPr>
              <a:t>!!! ");</a:t>
            </a:r>
            <a:r>
              <a:rPr lang="zh-CN" altLang="en-US" sz="1800" kern="1200" dirty="0" smtClean="0">
                <a:solidFill>
                  <a:schemeClr val="accent5">
                    <a:lumMod val="10000"/>
                  </a:schemeClr>
                </a:solidFill>
                <a:ea typeface="黑体" pitchFamily="2" charset="-122"/>
                <a:cs typeface="+mn-cs"/>
              </a:rPr>
              <a:t>  </a:t>
            </a:r>
            <a:endParaRPr lang="en-US" altLang="zh-CN" sz="1800" kern="1200" dirty="0">
              <a:solidFill>
                <a:schemeClr val="accent5">
                  <a:lumMod val="10000"/>
                </a:schemeClr>
              </a:solidFill>
              <a:ea typeface="黑体" pitchFamily="2" charset="-122"/>
              <a:cs typeface="+mn-cs"/>
            </a:endParaRPr>
          </a:p>
          <a:p>
            <a:pPr marL="457200" lvl="1" indent="0" defTabSz="381000" eaLnBrk="1" hangingPunct="1">
              <a:lnSpc>
                <a:spcPct val="130000"/>
              </a:lnSpc>
              <a:spcBef>
                <a:spcPct val="0"/>
              </a:spcBef>
              <a:buClr>
                <a:schemeClr val="folHlink"/>
              </a:buClr>
              <a:buSzPct val="60000"/>
              <a:buFont typeface="Wingdings" pitchFamily="2" charset="2"/>
              <a:buNone/>
              <a:defRPr/>
            </a:pPr>
            <a:r>
              <a:rPr lang="en-US" altLang="zh-CN" sz="1800" kern="1200" dirty="0">
                <a:solidFill>
                  <a:schemeClr val="accent5">
                    <a:lumMod val="10000"/>
                  </a:schemeClr>
                </a:solidFill>
                <a:ea typeface="黑体" pitchFamily="2" charset="-122"/>
                <a:cs typeface="+mn-cs"/>
              </a:rPr>
              <a:t>	}</a:t>
            </a:r>
          </a:p>
          <a:p>
            <a:pPr marL="457200" lvl="1" indent="0" defTabSz="381000" eaLnBrk="1" hangingPunct="1">
              <a:lnSpc>
                <a:spcPct val="130000"/>
              </a:lnSpc>
              <a:spcBef>
                <a:spcPct val="0"/>
              </a:spcBef>
              <a:buClr>
                <a:schemeClr val="folHlink"/>
              </a:buClr>
              <a:buSzPct val="60000"/>
              <a:buFont typeface="Wingdings" pitchFamily="2" charset="2"/>
              <a:buNone/>
              <a:defRPr/>
            </a:pPr>
            <a:r>
              <a:rPr lang="en-US" altLang="zh-CN" sz="1800" kern="1200" dirty="0">
                <a:solidFill>
                  <a:schemeClr val="accent5">
                    <a:lumMod val="10000"/>
                  </a:schemeClr>
                </a:solidFill>
                <a:ea typeface="黑体" pitchFamily="2" charset="-122"/>
                <a:cs typeface="+mn-cs"/>
              </a:rPr>
              <a:t>}</a:t>
            </a:r>
          </a:p>
        </p:txBody>
      </p:sp>
      <p:grpSp>
        <p:nvGrpSpPr>
          <p:cNvPr id="4" name="组合 1"/>
          <p:cNvGrpSpPr>
            <a:grpSpLocks/>
          </p:cNvGrpSpPr>
          <p:nvPr/>
        </p:nvGrpSpPr>
        <p:grpSpPr bwMode="auto">
          <a:xfrm>
            <a:off x="2052638" y="4659313"/>
            <a:ext cx="4786312" cy="681037"/>
            <a:chOff x="2052638" y="4660106"/>
            <a:chExt cx="4786312" cy="680244"/>
          </a:xfrm>
        </p:grpSpPr>
        <p:sp>
          <p:nvSpPr>
            <p:cNvPr id="582660" name="AutoShape 4"/>
            <p:cNvSpPr>
              <a:spLocks noChangeArrowheads="1"/>
            </p:cNvSpPr>
            <p:nvPr/>
          </p:nvSpPr>
          <p:spPr bwMode="auto">
            <a:xfrm>
              <a:off x="2052638" y="4840870"/>
              <a:ext cx="4786312" cy="499480"/>
            </a:xfrm>
            <a:prstGeom prst="wedgeRoundRectCallout">
              <a:avLst>
                <a:gd name="adj1" fmla="val -50220"/>
                <a:gd name="adj2" fmla="val -331"/>
                <a:gd name="adj3" fmla="val 16667"/>
              </a:avLst>
            </a:prstGeom>
            <a:solidFill>
              <a:schemeClr val="accent1">
                <a:lumMod val="20000"/>
                <a:lumOff val="80000"/>
              </a:schemeClr>
            </a:solidFill>
          </p:spPr>
          <p:txBody>
            <a:bodyPr anchor="ctr"/>
            <a:lstStyle/>
            <a:p>
              <a:pPr algn="ctr">
                <a:defRPr/>
              </a:pPr>
              <a:r>
                <a:rPr lang="zh-CN" altLang="en-US" b="1" dirty="0">
                  <a:latin typeface="微软雅黑" pitchFamily="34" charset="-122"/>
                  <a:ea typeface="微软雅黑" pitchFamily="34" charset="-122"/>
                </a:rPr>
                <a:t>单行注释以 </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开始</a:t>
              </a:r>
            </a:p>
          </p:txBody>
        </p:sp>
        <p:sp>
          <p:nvSpPr>
            <p:cNvPr id="38921" name="AutoShape 4"/>
            <p:cNvSpPr>
              <a:spLocks noChangeArrowheads="1"/>
            </p:cNvSpPr>
            <p:nvPr/>
          </p:nvSpPr>
          <p:spPr bwMode="gray">
            <a:xfrm>
              <a:off x="6372200" y="4660106"/>
              <a:ext cx="357188" cy="360363"/>
            </a:xfrm>
            <a:prstGeom prst="ellipse">
              <a:avLst/>
            </a:prstGeom>
            <a:solidFill>
              <a:schemeClr val="bg1"/>
            </a:solidFill>
            <a:ln w="19050">
              <a:solidFill>
                <a:schemeClr val="accent1"/>
              </a:solidFill>
              <a:round/>
              <a:headEnd/>
              <a:tailEnd/>
            </a:ln>
          </p:spPr>
          <p:txBody>
            <a:bodyPr anchor="ctr"/>
            <a:lstStyle/>
            <a:p>
              <a:pPr algn="ctr"/>
              <a:r>
                <a:rPr lang="en-US" altLang="zh-CN" sz="2000" b="1">
                  <a:solidFill>
                    <a:srgbClr val="0C83B8"/>
                  </a:solidFill>
                  <a:latin typeface="微软雅黑" pitchFamily="34" charset="-122"/>
                  <a:ea typeface="微软雅黑" pitchFamily="34" charset="-122"/>
                </a:rPr>
                <a:t>!</a:t>
              </a:r>
            </a:p>
          </p:txBody>
        </p:sp>
      </p:grpSp>
      <p:sp>
        <p:nvSpPr>
          <p:cNvPr id="16" name="灯片编号占位符 15"/>
          <p:cNvSpPr>
            <a:spLocks noGrp="1"/>
          </p:cNvSpPr>
          <p:nvPr>
            <p:ph type="sldNum" sz="quarter" idx="10"/>
          </p:nvPr>
        </p:nvSpPr>
        <p:spPr/>
        <p:txBody>
          <a:bodyPr/>
          <a:lstStyle/>
          <a:p>
            <a:pPr>
              <a:defRPr/>
            </a:pPr>
            <a:fld id="{20A3C244-A2EA-421B-AA84-7941BACD046B}" type="slidenum">
              <a:rPr lang="zh-CN" altLang="en-US" smtClean="0"/>
              <a:pPr>
                <a:defRPr/>
              </a:pPr>
              <a:t>22</a:t>
            </a:fld>
            <a:r>
              <a:rPr lang="en-US" altLang="zh-CN" smtClean="0"/>
              <a:t>/47</a:t>
            </a:r>
            <a:endParaRPr lang="zh-CN" altLang="en-US" dirty="0"/>
          </a:p>
        </p:txBody>
      </p:sp>
      <p:sp>
        <p:nvSpPr>
          <p:cNvPr id="19" name="标题 18"/>
          <p:cNvSpPr>
            <a:spLocks noGrp="1"/>
          </p:cNvSpPr>
          <p:nvPr>
            <p:ph type="title"/>
          </p:nvPr>
        </p:nvSpPr>
        <p:spPr/>
        <p:txBody>
          <a:bodyPr/>
          <a:lstStyle/>
          <a:p>
            <a:r>
              <a:rPr lang="en-GB" altLang="zh-CN" dirty="0" smtClean="0">
                <a:solidFill>
                  <a:srgbClr val="121F55"/>
                </a:solidFill>
              </a:rPr>
              <a:t>Java</a:t>
            </a:r>
            <a:r>
              <a:rPr lang="zh-CN" altLang="en-US" dirty="0" smtClean="0">
                <a:solidFill>
                  <a:srgbClr val="121F55"/>
                </a:solidFill>
              </a:rPr>
              <a:t>程序的注释</a:t>
            </a:r>
            <a:r>
              <a:rPr lang="en-US" altLang="zh-CN" dirty="0" smtClean="0">
                <a:solidFill>
                  <a:srgbClr val="121F55"/>
                </a:solidFill>
              </a:rPr>
              <a:t>2-1</a:t>
            </a:r>
            <a:endParaRPr lang="zh-CN" altLang="en-US" dirty="0"/>
          </a:p>
        </p:txBody>
      </p:sp>
      <p:grpSp>
        <p:nvGrpSpPr>
          <p:cNvPr id="21" name="组合 20"/>
          <p:cNvGrpSpPr/>
          <p:nvPr/>
        </p:nvGrpSpPr>
        <p:grpSpPr>
          <a:xfrm>
            <a:off x="2312270" y="5510453"/>
            <a:ext cx="4784566" cy="578535"/>
            <a:chOff x="2514597" y="3350993"/>
            <a:chExt cx="4305996" cy="578535"/>
          </a:xfrm>
        </p:grpSpPr>
        <p:grpSp>
          <p:nvGrpSpPr>
            <p:cNvPr id="23" name="组合 20"/>
            <p:cNvGrpSpPr/>
            <p:nvPr/>
          </p:nvGrpSpPr>
          <p:grpSpPr>
            <a:xfrm>
              <a:off x="2514597" y="3350993"/>
              <a:ext cx="4305996" cy="578535"/>
              <a:chOff x="2514599" y="5042946"/>
              <a:chExt cx="4305996" cy="578535"/>
            </a:xfrm>
          </p:grpSpPr>
          <p:sp>
            <p:nvSpPr>
              <p:cNvPr id="25" name="圆角矩形 24"/>
              <p:cNvSpPr/>
              <p:nvPr/>
            </p:nvSpPr>
            <p:spPr>
              <a:xfrm>
                <a:off x="2514599" y="5098419"/>
                <a:ext cx="4125191" cy="467591"/>
              </a:xfrm>
              <a:prstGeom prst="roundRect">
                <a:avLst/>
              </a:prstGeom>
              <a:solidFill>
                <a:srgbClr val="006599"/>
              </a:solidFill>
              <a:ln>
                <a:noFill/>
              </a:ln>
              <a:effectLst>
                <a:outerShdw blurRad="76200" dir="18900000" sy="23000" kx="-1200000" algn="bl" rotWithShape="0">
                  <a:prstClr val="black">
                    <a:alpha val="20000"/>
                  </a:prstClr>
                </a:outerShdw>
              </a:effectLst>
              <a:scene3d>
                <a:camera prst="obliqueTop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2"/>
              <p:cNvSpPr txBox="1"/>
              <p:nvPr/>
            </p:nvSpPr>
            <p:spPr>
              <a:xfrm>
                <a:off x="3914158" y="5153459"/>
                <a:ext cx="2906437" cy="369332"/>
              </a:xfrm>
              <a:prstGeom prst="rect">
                <a:avLst/>
              </a:prstGeom>
              <a:noFill/>
            </p:spPr>
            <p:txBody>
              <a:bodyPr wrap="non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演示案例</a:t>
                </a:r>
                <a:r>
                  <a:rPr lang="en-US" altLang="zh-CN" b="1" dirty="0" smtClean="0">
                    <a:solidFill>
                      <a:schemeClr val="bg1"/>
                    </a:solidFill>
                    <a:latin typeface="微软雅黑" panose="020B0503020204020204" pitchFamily="34" charset="-122"/>
                    <a:ea typeface="微软雅黑" panose="020B0503020204020204" pitchFamily="34" charset="-122"/>
                  </a:rPr>
                  <a:t>2</a:t>
                </a:r>
                <a:r>
                  <a:rPr lang="zh-CN" altLang="en-US" b="1" dirty="0" smtClean="0">
                    <a:solidFill>
                      <a:schemeClr val="bg1"/>
                    </a:solidFill>
                    <a:latin typeface="微软雅黑" panose="020B0503020204020204" pitchFamily="34" charset="-122"/>
                    <a:ea typeface="微软雅黑" panose="020B0503020204020204" pitchFamily="34" charset="-122"/>
                  </a:rPr>
                  <a:t>：</a:t>
                </a:r>
                <a:r>
                  <a:rPr lang="en-US" altLang="zh-CN" b="1" dirty="0" smtClean="0">
                    <a:solidFill>
                      <a:schemeClr val="bg1"/>
                    </a:solidFill>
                    <a:latin typeface="微软雅黑" panose="020B0503020204020204" pitchFamily="34" charset="-122"/>
                    <a:ea typeface="微软雅黑" panose="020B0503020204020204" pitchFamily="34" charset="-122"/>
                  </a:rPr>
                  <a:t>Java</a:t>
                </a:r>
                <a:r>
                  <a:rPr lang="zh-CN" altLang="en-US" b="1" dirty="0" smtClean="0">
                    <a:solidFill>
                      <a:schemeClr val="bg1"/>
                    </a:solidFill>
                    <a:latin typeface="微软雅黑" panose="020B0503020204020204" pitchFamily="34" charset="-122"/>
                    <a:ea typeface="微软雅黑" panose="020B0503020204020204" pitchFamily="34" charset="-122"/>
                  </a:rPr>
                  <a:t>单行注释</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7" name="椭圆 26"/>
              <p:cNvSpPr/>
              <p:nvPr/>
            </p:nvSpPr>
            <p:spPr>
              <a:xfrm>
                <a:off x="2797435" y="5042946"/>
                <a:ext cx="578535" cy="578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4" name="图片 23"/>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2855537" y="3406362"/>
              <a:ext cx="462326" cy="462326"/>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xEl>
                                              <p:pRg st="2" end="2"/>
                                            </p:txEl>
                                          </p:spTgt>
                                        </p:tgtEl>
                                        <p:attrNameLst>
                                          <p:attrName>style.visibility</p:attrName>
                                        </p:attrNameLst>
                                      </p:cBhvr>
                                      <p:to>
                                        <p:strVal val="visible"/>
                                      </p:to>
                                    </p:set>
                                    <p:animEffect transition="in" filter="wipe(left)">
                                      <p:cBhvr>
                                        <p:cTn id="12" dur="500"/>
                                        <p:tgtEl>
                                          <p:spTgt spid="22">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AutoShape 3"/>
          <p:cNvSpPr>
            <a:spLocks noGrp="1" noChangeArrowheads="1"/>
          </p:cNvSpPr>
          <p:nvPr>
            <p:ph idx="1"/>
          </p:nvPr>
        </p:nvSpPr>
        <p:spPr>
          <a:xfrm>
            <a:off x="784225" y="1276350"/>
            <a:ext cx="7645400" cy="4795838"/>
          </a:xfrm>
          <a:prstGeom prst="roundRect">
            <a:avLst>
              <a:gd name="adj" fmla="val 24"/>
            </a:avLst>
          </a:prstGeom>
          <a:solidFill>
            <a:srgbClr val="EDF5FD"/>
          </a:solidFill>
          <a:ln w="50800" cap="flat" algn="ctr">
            <a:solidFill>
              <a:schemeClr val="accent1">
                <a:lumMod val="75000"/>
              </a:schemeClr>
            </a:solidFill>
            <a:round/>
            <a:headEnd type="none" w="med" len="med"/>
            <a:tailEnd type="none" w="med" len="med"/>
          </a:ln>
          <a:effectLst>
            <a:outerShdw blurRad="38100" sx="101000" sy="101000" algn="ctr" rotWithShape="0">
              <a:prstClr val="black">
                <a:alpha val="10000"/>
              </a:prstClr>
            </a:outerShdw>
          </a:effectLst>
        </p:spPr>
        <p:txBody>
          <a:bodyPr/>
          <a:lstStyle/>
          <a:p>
            <a:pPr marL="0" indent="0" defTabSz="381000" eaLnBrk="1" hangingPunct="1">
              <a:lnSpc>
                <a:spcPct val="130000"/>
              </a:lnSpc>
              <a:spcBef>
                <a:spcPct val="0"/>
              </a:spcBef>
              <a:buClr>
                <a:schemeClr val="folHlink"/>
              </a:buClr>
              <a:buSzPct val="60000"/>
              <a:buFont typeface="Wingdings" pitchFamily="2" charset="2"/>
              <a:buNone/>
              <a:tabLst>
                <a:tab pos="533400" algn="l"/>
              </a:tabLst>
              <a:defRPr/>
            </a:pPr>
            <a:r>
              <a:rPr lang="en-US" altLang="zh-CN" sz="1800" kern="1200" dirty="0">
                <a:solidFill>
                  <a:srgbClr val="FF0000"/>
                </a:solidFill>
                <a:ea typeface="黑体" pitchFamily="2" charset="-122"/>
                <a:cs typeface="Times New Roman" pitchFamily="18" charset="0"/>
              </a:rPr>
              <a:t>/*</a:t>
            </a:r>
          </a:p>
          <a:p>
            <a:pPr marL="0" indent="0" defTabSz="381000" eaLnBrk="1" hangingPunct="1">
              <a:lnSpc>
                <a:spcPct val="130000"/>
              </a:lnSpc>
              <a:spcBef>
                <a:spcPct val="0"/>
              </a:spcBef>
              <a:buClr>
                <a:schemeClr val="folHlink"/>
              </a:buClr>
              <a:buSzPct val="60000"/>
              <a:buFont typeface="Wingdings" pitchFamily="2" charset="2"/>
              <a:buNone/>
              <a:tabLst>
                <a:tab pos="533400" algn="l"/>
              </a:tabLst>
              <a:defRPr/>
            </a:pPr>
            <a:r>
              <a:rPr lang="en-US" altLang="zh-CN" sz="1800" kern="1200" dirty="0">
                <a:solidFill>
                  <a:srgbClr val="FF0000"/>
                </a:solidFill>
                <a:ea typeface="黑体" pitchFamily="2" charset="-122"/>
                <a:cs typeface="Times New Roman" pitchFamily="18" charset="0"/>
              </a:rPr>
              <a:t> * HelloWorld.java</a:t>
            </a:r>
          </a:p>
          <a:p>
            <a:pPr marL="0" indent="0" defTabSz="381000" eaLnBrk="1" hangingPunct="1">
              <a:lnSpc>
                <a:spcPct val="130000"/>
              </a:lnSpc>
              <a:spcBef>
                <a:spcPct val="0"/>
              </a:spcBef>
              <a:buClr>
                <a:schemeClr val="folHlink"/>
              </a:buClr>
              <a:buSzPct val="60000"/>
              <a:buFont typeface="Wingdings" pitchFamily="2" charset="2"/>
              <a:buNone/>
              <a:tabLst>
                <a:tab pos="533400" algn="l"/>
              </a:tabLst>
              <a:defRPr/>
            </a:pPr>
            <a:r>
              <a:rPr lang="en-US" altLang="zh-CN" sz="1800" kern="1200" dirty="0">
                <a:solidFill>
                  <a:srgbClr val="FF0000"/>
                </a:solidFill>
                <a:ea typeface="黑体" pitchFamily="2" charset="-122"/>
                <a:cs typeface="Times New Roman" pitchFamily="18" charset="0"/>
              </a:rPr>
              <a:t> * </a:t>
            </a:r>
            <a:r>
              <a:rPr lang="en-US" altLang="zh-CN" sz="1800" kern="1200" dirty="0" smtClean="0">
                <a:solidFill>
                  <a:srgbClr val="FF0000"/>
                </a:solidFill>
                <a:ea typeface="黑体" pitchFamily="2" charset="-122"/>
                <a:cs typeface="Times New Roman" pitchFamily="18" charset="0"/>
              </a:rPr>
              <a:t>2013-4-23</a:t>
            </a:r>
            <a:endParaRPr lang="en-US" altLang="zh-CN" sz="1800" kern="1200" dirty="0">
              <a:solidFill>
                <a:srgbClr val="FF0000"/>
              </a:solidFill>
              <a:ea typeface="黑体" pitchFamily="2" charset="-122"/>
              <a:cs typeface="Times New Roman" pitchFamily="18" charset="0"/>
            </a:endParaRPr>
          </a:p>
          <a:p>
            <a:pPr marL="0" indent="0" defTabSz="381000" eaLnBrk="1" hangingPunct="1">
              <a:lnSpc>
                <a:spcPct val="130000"/>
              </a:lnSpc>
              <a:spcBef>
                <a:spcPct val="0"/>
              </a:spcBef>
              <a:buClr>
                <a:schemeClr val="folHlink"/>
              </a:buClr>
              <a:buSzPct val="60000"/>
              <a:buFont typeface="Wingdings" pitchFamily="2" charset="2"/>
              <a:buNone/>
              <a:tabLst>
                <a:tab pos="533400" algn="l"/>
              </a:tabLst>
              <a:defRPr/>
            </a:pPr>
            <a:r>
              <a:rPr lang="en-US" altLang="zh-CN" sz="1800" kern="1200" dirty="0">
                <a:solidFill>
                  <a:srgbClr val="FF0000"/>
                </a:solidFill>
                <a:ea typeface="黑体" pitchFamily="2" charset="-122"/>
                <a:cs typeface="Times New Roman" pitchFamily="18" charset="0"/>
              </a:rPr>
              <a:t> * </a:t>
            </a:r>
            <a:r>
              <a:rPr lang="zh-CN" altLang="en-US" sz="1800" kern="1200" dirty="0">
                <a:solidFill>
                  <a:srgbClr val="FF0000"/>
                </a:solidFill>
                <a:ea typeface="黑体" pitchFamily="2" charset="-122"/>
                <a:cs typeface="Times New Roman" pitchFamily="18" charset="0"/>
              </a:rPr>
              <a:t>第一个</a:t>
            </a:r>
            <a:r>
              <a:rPr lang="en-US" altLang="zh-CN" sz="1800" kern="1200" dirty="0">
                <a:solidFill>
                  <a:srgbClr val="FF0000"/>
                </a:solidFill>
                <a:ea typeface="黑体" pitchFamily="2" charset="-122"/>
                <a:cs typeface="Times New Roman" pitchFamily="18" charset="0"/>
              </a:rPr>
              <a:t>Java</a:t>
            </a:r>
            <a:r>
              <a:rPr lang="zh-CN" altLang="en-US" sz="1800" kern="1200" dirty="0">
                <a:solidFill>
                  <a:srgbClr val="FF0000"/>
                </a:solidFill>
                <a:ea typeface="黑体" pitchFamily="2" charset="-122"/>
                <a:cs typeface="Times New Roman" pitchFamily="18" charset="0"/>
              </a:rPr>
              <a:t>程序</a:t>
            </a:r>
          </a:p>
          <a:p>
            <a:pPr marL="0" indent="0" defTabSz="381000" eaLnBrk="1" hangingPunct="1">
              <a:lnSpc>
                <a:spcPct val="130000"/>
              </a:lnSpc>
              <a:spcBef>
                <a:spcPct val="0"/>
              </a:spcBef>
              <a:buClr>
                <a:schemeClr val="folHlink"/>
              </a:buClr>
              <a:buSzPct val="60000"/>
              <a:buFont typeface="Wingdings" pitchFamily="2" charset="2"/>
              <a:buNone/>
              <a:tabLst>
                <a:tab pos="533400" algn="l"/>
              </a:tabLst>
              <a:defRPr/>
            </a:pPr>
            <a:r>
              <a:rPr lang="zh-CN" altLang="en-US" sz="1800" kern="1200" dirty="0">
                <a:solidFill>
                  <a:srgbClr val="FF0000"/>
                </a:solidFill>
                <a:ea typeface="黑体" pitchFamily="2" charset="-122"/>
                <a:cs typeface="Times New Roman" pitchFamily="18" charset="0"/>
              </a:rPr>
              <a:t> *</a:t>
            </a:r>
            <a:r>
              <a:rPr lang="en-US" altLang="zh-CN" sz="1800" kern="1200" dirty="0">
                <a:solidFill>
                  <a:srgbClr val="FF0000"/>
                </a:solidFill>
                <a:ea typeface="黑体" pitchFamily="2" charset="-122"/>
                <a:cs typeface="Times New Roman" pitchFamily="18" charset="0"/>
              </a:rPr>
              <a:t>/</a:t>
            </a:r>
          </a:p>
          <a:p>
            <a:pPr marL="0" indent="0" defTabSz="381000" eaLnBrk="1" hangingPunct="1">
              <a:lnSpc>
                <a:spcPct val="130000"/>
              </a:lnSpc>
              <a:spcBef>
                <a:spcPct val="0"/>
              </a:spcBef>
              <a:buClr>
                <a:schemeClr val="folHlink"/>
              </a:buClr>
              <a:buSzPct val="60000"/>
              <a:buFont typeface="Wingdings" pitchFamily="2" charset="2"/>
              <a:buNone/>
              <a:tabLst>
                <a:tab pos="533400" algn="l"/>
              </a:tabLst>
              <a:defRPr/>
            </a:pPr>
            <a:r>
              <a:rPr lang="en-US" altLang="zh-CN" sz="1800" kern="1200" dirty="0">
                <a:solidFill>
                  <a:schemeClr val="accent5">
                    <a:lumMod val="10000"/>
                  </a:schemeClr>
                </a:solidFill>
                <a:ea typeface="黑体" pitchFamily="2" charset="-122"/>
              </a:rPr>
              <a:t>public class </a:t>
            </a:r>
            <a:r>
              <a:rPr lang="en-US" altLang="zh-CN" sz="1800" kern="1200" dirty="0" err="1" smtClean="0">
                <a:solidFill>
                  <a:schemeClr val="accent5">
                    <a:lumMod val="10000"/>
                  </a:schemeClr>
                </a:solidFill>
                <a:ea typeface="黑体" pitchFamily="2" charset="-122"/>
              </a:rPr>
              <a:t>HelloWorld</a:t>
            </a:r>
            <a:r>
              <a:rPr lang="en-US" altLang="zh-CN" sz="1800" kern="1200" dirty="0" smtClean="0">
                <a:solidFill>
                  <a:schemeClr val="accent5">
                    <a:lumMod val="10000"/>
                  </a:schemeClr>
                </a:solidFill>
                <a:ea typeface="黑体" pitchFamily="2" charset="-122"/>
              </a:rPr>
              <a:t> {</a:t>
            </a:r>
            <a:endParaRPr lang="en-US" altLang="zh-CN" sz="1800" kern="1200" dirty="0">
              <a:solidFill>
                <a:schemeClr val="accent5">
                  <a:lumMod val="10000"/>
                </a:schemeClr>
              </a:solidFill>
              <a:ea typeface="黑体" pitchFamily="2" charset="-122"/>
            </a:endParaRPr>
          </a:p>
          <a:p>
            <a:pPr marL="0" indent="0" defTabSz="381000" eaLnBrk="1" hangingPunct="1">
              <a:lnSpc>
                <a:spcPct val="130000"/>
              </a:lnSpc>
              <a:spcBef>
                <a:spcPct val="0"/>
              </a:spcBef>
              <a:buClr>
                <a:schemeClr val="folHlink"/>
              </a:buClr>
              <a:buSzPct val="60000"/>
              <a:buFont typeface="Wingdings" pitchFamily="2" charset="2"/>
              <a:buNone/>
              <a:tabLst>
                <a:tab pos="533400" algn="l"/>
              </a:tabLst>
              <a:defRPr/>
            </a:pPr>
            <a:r>
              <a:rPr lang="zh-CN" altLang="en-US" sz="1800" kern="1200" dirty="0" smtClean="0">
                <a:solidFill>
                  <a:schemeClr val="accent5">
                    <a:lumMod val="10000"/>
                  </a:schemeClr>
                </a:solidFill>
                <a:ea typeface="黑体" pitchFamily="2" charset="-122"/>
              </a:rPr>
              <a:t>     </a:t>
            </a:r>
            <a:r>
              <a:rPr lang="en-US" altLang="zh-CN" sz="1800" kern="1200" dirty="0" smtClean="0">
                <a:solidFill>
                  <a:schemeClr val="accent5">
                    <a:lumMod val="10000"/>
                  </a:schemeClr>
                </a:solidFill>
                <a:ea typeface="黑体" pitchFamily="2" charset="-122"/>
              </a:rPr>
              <a:t>public </a:t>
            </a:r>
            <a:r>
              <a:rPr lang="en-US" altLang="zh-CN" sz="1800" kern="1200" dirty="0">
                <a:solidFill>
                  <a:schemeClr val="accent5">
                    <a:lumMod val="10000"/>
                  </a:schemeClr>
                </a:solidFill>
                <a:ea typeface="黑体" pitchFamily="2" charset="-122"/>
              </a:rPr>
              <a:t>static void main(String[ ] </a:t>
            </a:r>
            <a:r>
              <a:rPr lang="en-US" altLang="zh-CN" sz="1800" kern="1200" dirty="0" err="1">
                <a:solidFill>
                  <a:schemeClr val="accent5">
                    <a:lumMod val="10000"/>
                  </a:schemeClr>
                </a:solidFill>
                <a:ea typeface="黑体" pitchFamily="2" charset="-122"/>
              </a:rPr>
              <a:t>args</a:t>
            </a:r>
            <a:r>
              <a:rPr lang="en-US" altLang="zh-CN" sz="1800" kern="1200" dirty="0" smtClean="0">
                <a:solidFill>
                  <a:schemeClr val="accent5">
                    <a:lumMod val="10000"/>
                  </a:schemeClr>
                </a:solidFill>
                <a:ea typeface="黑体" pitchFamily="2" charset="-122"/>
              </a:rPr>
              <a:t>) {</a:t>
            </a:r>
            <a:endParaRPr lang="en-US" altLang="zh-CN" sz="1800" kern="1200" dirty="0">
              <a:solidFill>
                <a:schemeClr val="accent5">
                  <a:lumMod val="10000"/>
                </a:schemeClr>
              </a:solidFill>
              <a:ea typeface="黑体" pitchFamily="2" charset="-122"/>
            </a:endParaRPr>
          </a:p>
          <a:p>
            <a:pPr marL="0" indent="0" defTabSz="381000" eaLnBrk="1" hangingPunct="1">
              <a:lnSpc>
                <a:spcPct val="130000"/>
              </a:lnSpc>
              <a:spcBef>
                <a:spcPct val="0"/>
              </a:spcBef>
              <a:buClr>
                <a:schemeClr val="folHlink"/>
              </a:buClr>
              <a:buSzPct val="60000"/>
              <a:buFont typeface="Wingdings" pitchFamily="2" charset="2"/>
              <a:buNone/>
              <a:tabLst>
                <a:tab pos="533400" algn="l"/>
              </a:tabLst>
              <a:defRPr/>
            </a:pPr>
            <a:r>
              <a:rPr lang="zh-CN" altLang="en-US" sz="1800" kern="1200" dirty="0" smtClean="0">
                <a:solidFill>
                  <a:srgbClr val="FF0000"/>
                </a:solidFill>
                <a:ea typeface="黑体" pitchFamily="2" charset="-122"/>
                <a:cs typeface="Times New Roman" pitchFamily="18" charset="0"/>
              </a:rPr>
              <a:t>         </a:t>
            </a:r>
            <a:r>
              <a:rPr lang="en-US" altLang="zh-CN" sz="1800" kern="1200" dirty="0" smtClean="0">
                <a:solidFill>
                  <a:srgbClr val="FF0000"/>
                </a:solidFill>
                <a:ea typeface="黑体" pitchFamily="2" charset="-122"/>
                <a:cs typeface="Times New Roman" pitchFamily="18" charset="0"/>
              </a:rPr>
              <a:t>/</a:t>
            </a:r>
            <a:r>
              <a:rPr lang="zh-CN" altLang="en-US" sz="1800" kern="1200" dirty="0" smtClean="0">
                <a:solidFill>
                  <a:srgbClr val="FF0000"/>
                </a:solidFill>
                <a:ea typeface="黑体" pitchFamily="2" charset="-122"/>
                <a:cs typeface="Times New Roman" pitchFamily="18" charset="0"/>
              </a:rPr>
              <a:t>*</a:t>
            </a:r>
            <a:r>
              <a:rPr lang="en-US" altLang="zh-CN" sz="1800" kern="1200" dirty="0">
                <a:solidFill>
                  <a:srgbClr val="0000FF"/>
                </a:solidFill>
                <a:ea typeface="黑体" pitchFamily="2" charset="-122"/>
                <a:cs typeface="Times New Roman" pitchFamily="18" charset="0"/>
              </a:rPr>
              <a:t>	</a:t>
            </a:r>
            <a:r>
              <a:rPr lang="en-US" altLang="zh-CN" sz="1800" kern="1200" dirty="0">
                <a:solidFill>
                  <a:schemeClr val="accent5">
                    <a:lumMod val="10000"/>
                  </a:schemeClr>
                </a:solidFill>
                <a:ea typeface="黑体" pitchFamily="2" charset="-122"/>
              </a:rPr>
              <a:t>	</a:t>
            </a:r>
            <a:endParaRPr lang="en-US" altLang="zh-CN" sz="1800" kern="1200" dirty="0" smtClean="0">
              <a:solidFill>
                <a:schemeClr val="accent5">
                  <a:lumMod val="10000"/>
                </a:schemeClr>
              </a:solidFill>
              <a:ea typeface="黑体" pitchFamily="2" charset="-122"/>
            </a:endParaRPr>
          </a:p>
          <a:p>
            <a:pPr marL="0" indent="0" defTabSz="381000" eaLnBrk="1" hangingPunct="1">
              <a:lnSpc>
                <a:spcPct val="130000"/>
              </a:lnSpc>
              <a:spcBef>
                <a:spcPct val="0"/>
              </a:spcBef>
              <a:buClr>
                <a:schemeClr val="folHlink"/>
              </a:buClr>
              <a:buSzPct val="60000"/>
              <a:buFont typeface="Wingdings" pitchFamily="2" charset="2"/>
              <a:buNone/>
              <a:tabLst>
                <a:tab pos="533400" algn="l"/>
              </a:tabLst>
              <a:defRPr/>
            </a:pPr>
            <a:r>
              <a:rPr lang="zh-CN" altLang="en-US" sz="1800" kern="1200" dirty="0" smtClean="0">
                <a:solidFill>
                  <a:schemeClr val="accent5">
                    <a:lumMod val="10000"/>
                  </a:schemeClr>
                </a:solidFill>
                <a:ea typeface="黑体" pitchFamily="2" charset="-122"/>
              </a:rPr>
              <a:t>         </a:t>
            </a:r>
            <a:r>
              <a:rPr lang="en-US" altLang="zh-CN" sz="1800" kern="1200" dirty="0" err="1" smtClean="0">
                <a:solidFill>
                  <a:schemeClr val="accent5">
                    <a:lumMod val="10000"/>
                  </a:schemeClr>
                </a:solidFill>
                <a:ea typeface="黑体" pitchFamily="2" charset="-122"/>
              </a:rPr>
              <a:t>System.out.println</a:t>
            </a:r>
            <a:r>
              <a:rPr lang="en-US" altLang="zh-CN" sz="1800" kern="1200" dirty="0">
                <a:solidFill>
                  <a:schemeClr val="accent5">
                    <a:lumMod val="10000"/>
                  </a:schemeClr>
                </a:solidFill>
                <a:ea typeface="黑体" pitchFamily="2" charset="-122"/>
              </a:rPr>
              <a:t>("Hello  World</a:t>
            </a:r>
            <a:r>
              <a:rPr lang="en-US" altLang="zh-CN" sz="1800" kern="1200" dirty="0" smtClean="0">
                <a:solidFill>
                  <a:schemeClr val="accent5">
                    <a:lumMod val="10000"/>
                  </a:schemeClr>
                </a:solidFill>
                <a:ea typeface="黑体" pitchFamily="2" charset="-122"/>
              </a:rPr>
              <a:t>!!!");</a:t>
            </a:r>
          </a:p>
          <a:p>
            <a:pPr marL="0" indent="0" defTabSz="381000" eaLnBrk="1" hangingPunct="1">
              <a:lnSpc>
                <a:spcPct val="130000"/>
              </a:lnSpc>
              <a:spcBef>
                <a:spcPct val="0"/>
              </a:spcBef>
              <a:buClr>
                <a:schemeClr val="folHlink"/>
              </a:buClr>
              <a:buSzPct val="60000"/>
              <a:buFont typeface="Wingdings" pitchFamily="2" charset="2"/>
              <a:buNone/>
              <a:tabLst>
                <a:tab pos="533400" algn="l"/>
              </a:tabLst>
              <a:defRPr/>
            </a:pPr>
            <a:r>
              <a:rPr lang="en-US" altLang="zh-CN" sz="1800" kern="1200" dirty="0" smtClean="0">
                <a:solidFill>
                  <a:schemeClr val="accent5">
                    <a:lumMod val="10000"/>
                  </a:schemeClr>
                </a:solidFill>
                <a:ea typeface="黑体" pitchFamily="2" charset="-122"/>
              </a:rPr>
              <a:t>	</a:t>
            </a:r>
            <a:r>
              <a:rPr lang="zh-CN" altLang="en-US" sz="1800" kern="1200" dirty="0" smtClean="0">
                <a:solidFill>
                  <a:schemeClr val="accent5">
                    <a:lumMod val="10000"/>
                  </a:schemeClr>
                </a:solidFill>
                <a:ea typeface="黑体" pitchFamily="2" charset="-122"/>
              </a:rPr>
              <a:t> </a:t>
            </a:r>
            <a:r>
              <a:rPr lang="en-US" altLang="zh-CN" sz="1800" kern="1200" dirty="0" err="1" smtClean="0">
                <a:solidFill>
                  <a:schemeClr val="accent5">
                    <a:lumMod val="10000"/>
                  </a:schemeClr>
                </a:solidFill>
                <a:ea typeface="黑体" pitchFamily="2" charset="-122"/>
              </a:rPr>
              <a:t>System.out.println</a:t>
            </a:r>
            <a:r>
              <a:rPr lang="en-US" altLang="zh-CN" sz="1800" kern="1200" dirty="0" smtClean="0">
                <a:solidFill>
                  <a:schemeClr val="accent5">
                    <a:lumMod val="10000"/>
                  </a:schemeClr>
                </a:solidFill>
                <a:ea typeface="黑体" pitchFamily="2" charset="-122"/>
              </a:rPr>
              <a:t>("Hello  World!!!");</a:t>
            </a:r>
          </a:p>
          <a:p>
            <a:pPr marL="0" indent="0" defTabSz="381000" eaLnBrk="1" hangingPunct="1">
              <a:lnSpc>
                <a:spcPct val="130000"/>
              </a:lnSpc>
              <a:spcBef>
                <a:spcPct val="0"/>
              </a:spcBef>
              <a:buClr>
                <a:schemeClr val="folHlink"/>
              </a:buClr>
              <a:buSzPct val="60000"/>
              <a:buFont typeface="Wingdings" pitchFamily="2" charset="2"/>
              <a:buNone/>
              <a:tabLst>
                <a:tab pos="533400" algn="l"/>
              </a:tabLst>
              <a:defRPr/>
            </a:pPr>
            <a:r>
              <a:rPr lang="zh-CN" altLang="en-US" sz="1800" kern="1200" dirty="0" smtClean="0">
                <a:solidFill>
                  <a:srgbClr val="FF0000"/>
                </a:solidFill>
                <a:ea typeface="黑体" pitchFamily="2" charset="-122"/>
                <a:cs typeface="Times New Roman" pitchFamily="18" charset="0"/>
              </a:rPr>
              <a:t>        *</a:t>
            </a:r>
            <a:r>
              <a:rPr lang="en-US" altLang="zh-CN" sz="1800" kern="1200" dirty="0" smtClean="0">
                <a:solidFill>
                  <a:srgbClr val="FF0000"/>
                </a:solidFill>
                <a:ea typeface="黑体" pitchFamily="2" charset="-122"/>
                <a:cs typeface="Times New Roman" pitchFamily="18" charset="0"/>
              </a:rPr>
              <a:t>/</a:t>
            </a:r>
          </a:p>
          <a:p>
            <a:pPr marL="0" indent="0" defTabSz="381000" eaLnBrk="1" hangingPunct="1">
              <a:lnSpc>
                <a:spcPct val="130000"/>
              </a:lnSpc>
              <a:spcBef>
                <a:spcPct val="0"/>
              </a:spcBef>
              <a:buClr>
                <a:schemeClr val="folHlink"/>
              </a:buClr>
              <a:buSzPct val="60000"/>
              <a:buFont typeface="Wingdings" pitchFamily="2" charset="2"/>
              <a:buNone/>
              <a:tabLst>
                <a:tab pos="533400" algn="l"/>
              </a:tabLst>
              <a:defRPr/>
            </a:pPr>
            <a:r>
              <a:rPr lang="zh-CN" altLang="en-US" sz="1800" kern="1200" dirty="0" smtClean="0">
                <a:solidFill>
                  <a:schemeClr val="accent5">
                    <a:lumMod val="10000"/>
                  </a:schemeClr>
                </a:solidFill>
                <a:ea typeface="黑体" pitchFamily="2" charset="-122"/>
              </a:rPr>
              <a:t>     </a:t>
            </a:r>
            <a:r>
              <a:rPr lang="en-US" altLang="zh-CN" sz="1800" kern="1200" dirty="0" smtClean="0">
                <a:solidFill>
                  <a:schemeClr val="accent5">
                    <a:lumMod val="10000"/>
                  </a:schemeClr>
                </a:solidFill>
                <a:ea typeface="黑体" pitchFamily="2" charset="-122"/>
              </a:rPr>
              <a:t>}</a:t>
            </a:r>
          </a:p>
          <a:p>
            <a:pPr marL="0" indent="0" defTabSz="381000" eaLnBrk="1" hangingPunct="1">
              <a:lnSpc>
                <a:spcPct val="130000"/>
              </a:lnSpc>
              <a:spcBef>
                <a:spcPct val="0"/>
              </a:spcBef>
              <a:buClr>
                <a:schemeClr val="folHlink"/>
              </a:buClr>
              <a:buSzPct val="60000"/>
              <a:buFont typeface="Wingdings" pitchFamily="2" charset="2"/>
              <a:buNone/>
              <a:tabLst>
                <a:tab pos="533400" algn="l"/>
              </a:tabLst>
              <a:defRPr/>
            </a:pPr>
            <a:r>
              <a:rPr lang="en-US" altLang="zh-CN" sz="1800" kern="1200" dirty="0" smtClean="0">
                <a:solidFill>
                  <a:schemeClr val="accent5">
                    <a:lumMod val="10000"/>
                  </a:schemeClr>
                </a:solidFill>
                <a:ea typeface="黑体" pitchFamily="2" charset="-122"/>
              </a:rPr>
              <a:t>}</a:t>
            </a:r>
            <a:endParaRPr lang="en-US" altLang="zh-CN" sz="1800" kern="1200" dirty="0">
              <a:solidFill>
                <a:schemeClr val="accent5">
                  <a:lumMod val="10000"/>
                </a:schemeClr>
              </a:solidFill>
              <a:ea typeface="黑体" pitchFamily="2" charset="-122"/>
            </a:endParaRPr>
          </a:p>
        </p:txBody>
      </p:sp>
      <p:grpSp>
        <p:nvGrpSpPr>
          <p:cNvPr id="2" name="Group 4"/>
          <p:cNvGrpSpPr>
            <a:grpSpLocks/>
          </p:cNvGrpSpPr>
          <p:nvPr/>
        </p:nvGrpSpPr>
        <p:grpSpPr bwMode="auto">
          <a:xfrm>
            <a:off x="2928938" y="1752600"/>
            <a:ext cx="2378075" cy="247650"/>
            <a:chOff x="2154" y="1236"/>
            <a:chExt cx="1498" cy="156"/>
          </a:xfrm>
        </p:grpSpPr>
        <p:sp>
          <p:nvSpPr>
            <p:cNvPr id="39962" name="Text Box 5"/>
            <p:cNvSpPr txBox="1">
              <a:spLocks noChangeArrowheads="1"/>
            </p:cNvSpPr>
            <p:nvPr/>
          </p:nvSpPr>
          <p:spPr bwMode="auto">
            <a:xfrm>
              <a:off x="2336" y="1236"/>
              <a:ext cx="1316" cy="156"/>
            </a:xfrm>
            <a:prstGeom prst="rect">
              <a:avLst/>
            </a:prstGeom>
            <a:noFill/>
            <a:ln w="6350" algn="ctr">
              <a:noFill/>
              <a:miter lim="800000"/>
              <a:headEnd/>
              <a:tailEnd/>
            </a:ln>
          </p:spPr>
          <p:txBody>
            <a:bodyPr lIns="0" tIns="0" rIns="0" bIns="0" anchor="ctr">
              <a:spAutoFit/>
            </a:bodyPr>
            <a:lstStyle/>
            <a:p>
              <a:pPr marL="342900" indent="-342900" algn="ctr">
                <a:lnSpc>
                  <a:spcPct val="90000"/>
                </a:lnSpc>
                <a:spcBef>
                  <a:spcPct val="20000"/>
                </a:spcBef>
                <a:buClr>
                  <a:srgbClr val="339966"/>
                </a:buClr>
                <a:buFont typeface="Wingdings" pitchFamily="2" charset="2"/>
                <a:buNone/>
              </a:pPr>
              <a:r>
                <a:rPr lang="zh-CN" altLang="en-US" b="1" dirty="0">
                  <a:ea typeface="黑体" pitchFamily="49" charset="-122"/>
                </a:rPr>
                <a:t>文件的名称</a:t>
              </a:r>
            </a:p>
          </p:txBody>
        </p:sp>
        <p:sp>
          <p:nvSpPr>
            <p:cNvPr id="581638" name="AutoShape 6"/>
            <p:cNvSpPr>
              <a:spLocks noChangeArrowheads="1"/>
            </p:cNvSpPr>
            <p:nvPr/>
          </p:nvSpPr>
          <p:spPr bwMode="auto">
            <a:xfrm>
              <a:off x="2154" y="1253"/>
              <a:ext cx="362" cy="136"/>
            </a:xfrm>
            <a:prstGeom prst="leftArrow">
              <a:avLst>
                <a:gd name="adj1" fmla="val 50000"/>
                <a:gd name="adj2" fmla="val 66544"/>
              </a:avLst>
            </a:prstGeom>
            <a:solidFill>
              <a:schemeClr val="accent5">
                <a:lumMod val="50000"/>
              </a:schemeClr>
            </a:solidFill>
            <a:ln w="6350" algn="ctr">
              <a:noFill/>
              <a:miter lim="800000"/>
              <a:headEnd/>
              <a:tailEnd/>
            </a:ln>
            <a:effectLst/>
          </p:spPr>
          <p:txBody>
            <a:bodyPr lIns="0" tIns="0" rIns="0" bIns="0" anchor="ctr">
              <a:spAutoFit/>
            </a:bodyPr>
            <a:lstStyle/>
            <a:p>
              <a:pPr algn="ctr">
                <a:defRPr/>
              </a:pPr>
              <a:endParaRPr lang="zh-CN" altLang="en-US">
                <a:ea typeface="黑体" pitchFamily="2" charset="-122"/>
              </a:endParaRPr>
            </a:p>
          </p:txBody>
        </p:sp>
      </p:grpSp>
      <p:grpSp>
        <p:nvGrpSpPr>
          <p:cNvPr id="3" name="Group 7"/>
          <p:cNvGrpSpPr>
            <a:grpSpLocks/>
          </p:cNvGrpSpPr>
          <p:nvPr/>
        </p:nvGrpSpPr>
        <p:grpSpPr bwMode="auto">
          <a:xfrm>
            <a:off x="2928938" y="2109788"/>
            <a:ext cx="2378075" cy="247650"/>
            <a:chOff x="2154" y="1236"/>
            <a:chExt cx="1498" cy="156"/>
          </a:xfrm>
        </p:grpSpPr>
        <p:sp>
          <p:nvSpPr>
            <p:cNvPr id="39960" name="Text Box 8"/>
            <p:cNvSpPr txBox="1">
              <a:spLocks noChangeArrowheads="1"/>
            </p:cNvSpPr>
            <p:nvPr/>
          </p:nvSpPr>
          <p:spPr bwMode="auto">
            <a:xfrm>
              <a:off x="2336" y="1236"/>
              <a:ext cx="1316" cy="156"/>
            </a:xfrm>
            <a:prstGeom prst="rect">
              <a:avLst/>
            </a:prstGeom>
            <a:noFill/>
            <a:ln w="6350" algn="ctr">
              <a:noFill/>
              <a:miter lim="800000"/>
              <a:headEnd/>
              <a:tailEnd/>
            </a:ln>
          </p:spPr>
          <p:txBody>
            <a:bodyPr lIns="0" tIns="0" rIns="0" bIns="0" anchor="ctr">
              <a:spAutoFit/>
            </a:bodyPr>
            <a:lstStyle/>
            <a:p>
              <a:pPr marL="342900" indent="-342900" algn="ctr">
                <a:lnSpc>
                  <a:spcPct val="90000"/>
                </a:lnSpc>
                <a:spcBef>
                  <a:spcPct val="20000"/>
                </a:spcBef>
                <a:buClr>
                  <a:srgbClr val="339966"/>
                </a:buClr>
                <a:buFont typeface="Wingdings" pitchFamily="2" charset="2"/>
                <a:buNone/>
              </a:pPr>
              <a:r>
                <a:rPr lang="zh-CN" altLang="en-US" b="1">
                  <a:ea typeface="黑体" pitchFamily="49" charset="-122"/>
                </a:rPr>
                <a:t>日期</a:t>
              </a:r>
            </a:p>
          </p:txBody>
        </p:sp>
        <p:sp>
          <p:nvSpPr>
            <p:cNvPr id="581641" name="AutoShape 9"/>
            <p:cNvSpPr>
              <a:spLocks noChangeArrowheads="1"/>
            </p:cNvSpPr>
            <p:nvPr/>
          </p:nvSpPr>
          <p:spPr bwMode="auto">
            <a:xfrm>
              <a:off x="2154" y="1253"/>
              <a:ext cx="362" cy="136"/>
            </a:xfrm>
            <a:prstGeom prst="leftArrow">
              <a:avLst>
                <a:gd name="adj1" fmla="val 50000"/>
                <a:gd name="adj2" fmla="val 66544"/>
              </a:avLst>
            </a:prstGeom>
            <a:solidFill>
              <a:schemeClr val="accent5">
                <a:lumMod val="50000"/>
              </a:schemeClr>
            </a:solidFill>
            <a:ln w="6350" algn="ctr">
              <a:noFill/>
              <a:miter lim="800000"/>
              <a:headEnd/>
              <a:tailEnd/>
            </a:ln>
            <a:effectLst/>
          </p:spPr>
          <p:txBody>
            <a:bodyPr lIns="0" tIns="0" rIns="0" bIns="0" anchor="ctr">
              <a:spAutoFit/>
            </a:bodyPr>
            <a:lstStyle/>
            <a:p>
              <a:pPr algn="ctr">
                <a:defRPr/>
              </a:pPr>
              <a:endParaRPr lang="zh-CN" altLang="en-US">
                <a:ea typeface="黑体" pitchFamily="2" charset="-122"/>
              </a:endParaRPr>
            </a:p>
          </p:txBody>
        </p:sp>
      </p:grpSp>
      <p:grpSp>
        <p:nvGrpSpPr>
          <p:cNvPr id="4" name="Group 10"/>
          <p:cNvGrpSpPr>
            <a:grpSpLocks/>
          </p:cNvGrpSpPr>
          <p:nvPr/>
        </p:nvGrpSpPr>
        <p:grpSpPr bwMode="auto">
          <a:xfrm>
            <a:off x="2928938" y="2466975"/>
            <a:ext cx="2378075" cy="247650"/>
            <a:chOff x="2154" y="1236"/>
            <a:chExt cx="1498" cy="156"/>
          </a:xfrm>
        </p:grpSpPr>
        <p:sp>
          <p:nvSpPr>
            <p:cNvPr id="39958" name="Text Box 11"/>
            <p:cNvSpPr txBox="1">
              <a:spLocks noChangeArrowheads="1"/>
            </p:cNvSpPr>
            <p:nvPr/>
          </p:nvSpPr>
          <p:spPr bwMode="auto">
            <a:xfrm>
              <a:off x="2336" y="1236"/>
              <a:ext cx="1316" cy="156"/>
            </a:xfrm>
            <a:prstGeom prst="rect">
              <a:avLst/>
            </a:prstGeom>
            <a:noFill/>
            <a:ln w="6350" algn="ctr">
              <a:noFill/>
              <a:miter lim="800000"/>
              <a:headEnd/>
              <a:tailEnd/>
            </a:ln>
          </p:spPr>
          <p:txBody>
            <a:bodyPr lIns="0" tIns="0" rIns="0" bIns="0" anchor="ctr">
              <a:spAutoFit/>
            </a:bodyPr>
            <a:lstStyle/>
            <a:p>
              <a:pPr marL="342900" indent="-342900" algn="ctr">
                <a:lnSpc>
                  <a:spcPct val="90000"/>
                </a:lnSpc>
                <a:spcBef>
                  <a:spcPct val="20000"/>
                </a:spcBef>
                <a:buClr>
                  <a:srgbClr val="339966"/>
                </a:buClr>
                <a:buFont typeface="Wingdings" pitchFamily="2" charset="2"/>
                <a:buNone/>
              </a:pPr>
              <a:r>
                <a:rPr lang="zh-CN" altLang="en-US" b="1">
                  <a:ea typeface="黑体" pitchFamily="49" charset="-122"/>
                </a:rPr>
                <a:t>功能说明</a:t>
              </a:r>
            </a:p>
          </p:txBody>
        </p:sp>
        <p:sp>
          <p:nvSpPr>
            <p:cNvPr id="581644" name="AutoShape 12"/>
            <p:cNvSpPr>
              <a:spLocks noChangeArrowheads="1"/>
            </p:cNvSpPr>
            <p:nvPr/>
          </p:nvSpPr>
          <p:spPr bwMode="auto">
            <a:xfrm>
              <a:off x="2154" y="1253"/>
              <a:ext cx="362" cy="136"/>
            </a:xfrm>
            <a:prstGeom prst="leftArrow">
              <a:avLst>
                <a:gd name="adj1" fmla="val 50000"/>
                <a:gd name="adj2" fmla="val 66544"/>
              </a:avLst>
            </a:prstGeom>
            <a:solidFill>
              <a:schemeClr val="accent5">
                <a:lumMod val="50000"/>
              </a:schemeClr>
            </a:solidFill>
            <a:ln w="6350" algn="ctr">
              <a:noFill/>
              <a:miter lim="800000"/>
              <a:headEnd/>
              <a:tailEnd/>
            </a:ln>
            <a:effectLst/>
          </p:spPr>
          <p:txBody>
            <a:bodyPr lIns="0" tIns="0" rIns="0" bIns="0" anchor="ctr">
              <a:spAutoFit/>
            </a:bodyPr>
            <a:lstStyle/>
            <a:p>
              <a:pPr algn="ctr">
                <a:defRPr/>
              </a:pPr>
              <a:endParaRPr lang="zh-CN" altLang="en-US">
                <a:ea typeface="黑体" pitchFamily="2" charset="-122"/>
              </a:endParaRPr>
            </a:p>
          </p:txBody>
        </p:sp>
      </p:grpSp>
      <p:sp>
        <p:nvSpPr>
          <p:cNvPr id="581645" name="AutoShape 13"/>
          <p:cNvSpPr>
            <a:spLocks noChangeArrowheads="1"/>
          </p:cNvSpPr>
          <p:nvPr/>
        </p:nvSpPr>
        <p:spPr bwMode="auto">
          <a:xfrm>
            <a:off x="2252663" y="6162781"/>
            <a:ext cx="3781425" cy="407988"/>
          </a:xfrm>
          <a:prstGeom prst="wedgeRoundRectCallout">
            <a:avLst>
              <a:gd name="adj1" fmla="val -50582"/>
              <a:gd name="adj2" fmla="val 68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algn="ctr"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多行注释以“</a:t>
            </a:r>
            <a:r>
              <a:rPr lang="en-US" altLang="zh-CN" b="1" kern="0" dirty="0">
                <a:solidFill>
                  <a:schemeClr val="bg1"/>
                </a:solidFill>
                <a:latin typeface="Arial"/>
                <a:ea typeface="黑体"/>
              </a:rPr>
              <a:t>/*”</a:t>
            </a:r>
            <a:r>
              <a:rPr lang="zh-CN" altLang="en-US" b="1" kern="0" dirty="0">
                <a:solidFill>
                  <a:schemeClr val="bg1"/>
                </a:solidFill>
                <a:latin typeface="Arial"/>
                <a:ea typeface="黑体"/>
              </a:rPr>
              <a:t>开头，以“*</a:t>
            </a:r>
            <a:r>
              <a:rPr lang="en-US" altLang="zh-CN" b="1" kern="0" dirty="0">
                <a:solidFill>
                  <a:schemeClr val="bg1"/>
                </a:solidFill>
                <a:latin typeface="Arial"/>
                <a:ea typeface="黑体"/>
              </a:rPr>
              <a:t>/”</a:t>
            </a:r>
            <a:r>
              <a:rPr lang="zh-CN" altLang="en-US" b="1" kern="0" dirty="0">
                <a:solidFill>
                  <a:schemeClr val="bg1"/>
                </a:solidFill>
                <a:latin typeface="Arial"/>
                <a:ea typeface="黑体"/>
              </a:rPr>
              <a:t>结尾</a:t>
            </a:r>
          </a:p>
        </p:txBody>
      </p:sp>
      <p:sp>
        <p:nvSpPr>
          <p:cNvPr id="581649" name="AutoShape 17"/>
          <p:cNvSpPr>
            <a:spLocks noChangeArrowheads="1"/>
          </p:cNvSpPr>
          <p:nvPr/>
        </p:nvSpPr>
        <p:spPr bwMode="auto">
          <a:xfrm>
            <a:off x="4067175" y="2876550"/>
            <a:ext cx="4225925" cy="407988"/>
          </a:xfrm>
          <a:prstGeom prst="wedgeRoundRectCallout">
            <a:avLst>
              <a:gd name="adj1" fmla="val -167"/>
              <a:gd name="adj2" fmla="val 49865"/>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algn="ctr"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多行注释的每一行开头可写一个或多个*</a:t>
            </a:r>
          </a:p>
        </p:txBody>
      </p:sp>
      <p:grpSp>
        <p:nvGrpSpPr>
          <p:cNvPr id="5" name="组合 15"/>
          <p:cNvGrpSpPr>
            <a:grpSpLocks/>
          </p:cNvGrpSpPr>
          <p:nvPr/>
        </p:nvGrpSpPr>
        <p:grpSpPr bwMode="auto">
          <a:xfrm>
            <a:off x="71438" y="857250"/>
            <a:ext cx="1000125" cy="400050"/>
            <a:chOff x="1000100" y="1801286"/>
            <a:chExt cx="1000132" cy="400110"/>
          </a:xfrm>
        </p:grpSpPr>
        <p:pic>
          <p:nvPicPr>
            <p:cNvPr id="39956"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a:ln w="9525">
              <a:noFill/>
              <a:miter lim="800000"/>
              <a:headEnd/>
              <a:tailEnd/>
            </a:ln>
          </p:spPr>
        </p:pic>
        <p:sp>
          <p:nvSpPr>
            <p:cNvPr id="18" name="TextBox 17"/>
            <p:cNvSpPr txBox="1"/>
            <p:nvPr/>
          </p:nvSpPr>
          <p:spPr>
            <a:xfrm>
              <a:off x="1300139" y="1801286"/>
              <a:ext cx="700093"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语法</a:t>
              </a:r>
            </a:p>
          </p:txBody>
        </p:sp>
      </p:grpSp>
      <p:sp>
        <p:nvSpPr>
          <p:cNvPr id="24" name="灯片编号占位符 23"/>
          <p:cNvSpPr>
            <a:spLocks noGrp="1"/>
          </p:cNvSpPr>
          <p:nvPr>
            <p:ph type="sldNum" sz="quarter" idx="10"/>
          </p:nvPr>
        </p:nvSpPr>
        <p:spPr/>
        <p:txBody>
          <a:bodyPr/>
          <a:lstStyle/>
          <a:p>
            <a:pPr>
              <a:defRPr/>
            </a:pPr>
            <a:fld id="{20A3C244-A2EA-421B-AA84-7941BACD046B}" type="slidenum">
              <a:rPr lang="zh-CN" altLang="en-US" smtClean="0"/>
              <a:pPr>
                <a:defRPr/>
              </a:pPr>
              <a:t>23</a:t>
            </a:fld>
            <a:r>
              <a:rPr lang="en-US" altLang="zh-CN" smtClean="0"/>
              <a:t>/47</a:t>
            </a:r>
            <a:endParaRPr lang="zh-CN" altLang="en-US" dirty="0"/>
          </a:p>
        </p:txBody>
      </p:sp>
      <p:sp>
        <p:nvSpPr>
          <p:cNvPr id="25" name="标题 24"/>
          <p:cNvSpPr>
            <a:spLocks noGrp="1"/>
          </p:cNvSpPr>
          <p:nvPr>
            <p:ph type="title"/>
          </p:nvPr>
        </p:nvSpPr>
        <p:spPr/>
        <p:txBody>
          <a:bodyPr/>
          <a:lstStyle/>
          <a:p>
            <a:r>
              <a:rPr lang="en-GB" altLang="zh-CN" dirty="0" smtClean="0">
                <a:solidFill>
                  <a:srgbClr val="121F55"/>
                </a:solidFill>
              </a:rPr>
              <a:t>Java</a:t>
            </a:r>
            <a:r>
              <a:rPr lang="zh-CN" altLang="en-US" dirty="0" smtClean="0">
                <a:solidFill>
                  <a:srgbClr val="121F55"/>
                </a:solidFill>
              </a:rPr>
              <a:t>程序的注释</a:t>
            </a:r>
            <a:r>
              <a:rPr lang="en-US" altLang="zh-CN" dirty="0" smtClean="0">
                <a:solidFill>
                  <a:srgbClr val="121F55"/>
                </a:solidFill>
              </a:rPr>
              <a:t>2-2</a:t>
            </a:r>
            <a:endParaRPr lang="zh-CN" altLang="en-US" dirty="0"/>
          </a:p>
        </p:txBody>
      </p:sp>
      <p:grpSp>
        <p:nvGrpSpPr>
          <p:cNvPr id="26" name="组合 25"/>
          <p:cNvGrpSpPr/>
          <p:nvPr/>
        </p:nvGrpSpPr>
        <p:grpSpPr>
          <a:xfrm>
            <a:off x="2312270" y="6151909"/>
            <a:ext cx="4583666" cy="578535"/>
            <a:chOff x="2514597" y="3350993"/>
            <a:chExt cx="4125189" cy="578535"/>
          </a:xfrm>
        </p:grpSpPr>
        <p:grpSp>
          <p:nvGrpSpPr>
            <p:cNvPr id="28" name="组合 20"/>
            <p:cNvGrpSpPr/>
            <p:nvPr/>
          </p:nvGrpSpPr>
          <p:grpSpPr>
            <a:xfrm>
              <a:off x="2514597" y="3350993"/>
              <a:ext cx="4125189" cy="578535"/>
              <a:chOff x="2514599" y="5042946"/>
              <a:chExt cx="4125189" cy="578535"/>
            </a:xfrm>
          </p:grpSpPr>
          <p:sp>
            <p:nvSpPr>
              <p:cNvPr id="33" name="圆角矩形 32"/>
              <p:cNvSpPr/>
              <p:nvPr/>
            </p:nvSpPr>
            <p:spPr>
              <a:xfrm>
                <a:off x="2514599" y="5071123"/>
                <a:ext cx="4125189" cy="467591"/>
              </a:xfrm>
              <a:prstGeom prst="roundRect">
                <a:avLst/>
              </a:prstGeom>
              <a:solidFill>
                <a:srgbClr val="006599"/>
              </a:solidFill>
              <a:ln>
                <a:noFill/>
              </a:ln>
              <a:effectLst>
                <a:outerShdw blurRad="76200" dir="18900000" sy="23000" kx="-1200000" algn="bl" rotWithShape="0">
                  <a:prstClr val="black">
                    <a:alpha val="20000"/>
                  </a:prstClr>
                </a:outerShdw>
              </a:effectLst>
              <a:scene3d>
                <a:camera prst="obliqueTop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22"/>
              <p:cNvSpPr txBox="1"/>
              <p:nvPr/>
            </p:nvSpPr>
            <p:spPr>
              <a:xfrm>
                <a:off x="3594803" y="5139811"/>
                <a:ext cx="2615723" cy="369332"/>
              </a:xfrm>
              <a:prstGeom prst="rect">
                <a:avLst/>
              </a:prstGeom>
              <a:noFill/>
            </p:spPr>
            <p:txBody>
              <a:bodyPr wrap="non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演示案例</a:t>
                </a:r>
                <a:r>
                  <a:rPr lang="en-US" altLang="zh-CN" b="1" dirty="0" smtClean="0">
                    <a:solidFill>
                      <a:schemeClr val="bg1"/>
                    </a:solidFill>
                    <a:latin typeface="微软雅黑" panose="020B0503020204020204" pitchFamily="34" charset="-122"/>
                    <a:ea typeface="微软雅黑" panose="020B0503020204020204" pitchFamily="34" charset="-122"/>
                  </a:rPr>
                  <a:t>3</a:t>
                </a:r>
                <a:r>
                  <a:rPr lang="zh-CN" altLang="en-US" b="1" dirty="0" smtClean="0">
                    <a:solidFill>
                      <a:schemeClr val="bg1"/>
                    </a:solidFill>
                    <a:latin typeface="微软雅黑" panose="020B0503020204020204" pitchFamily="34" charset="-122"/>
                    <a:ea typeface="微软雅黑" panose="020B0503020204020204" pitchFamily="34" charset="-122"/>
                  </a:rPr>
                  <a:t>：</a:t>
                </a:r>
                <a:r>
                  <a:rPr lang="en-US" altLang="zh-CN" b="1" dirty="0" smtClean="0">
                    <a:solidFill>
                      <a:schemeClr val="bg1"/>
                    </a:solidFill>
                    <a:latin typeface="微软雅黑" panose="020B0503020204020204" pitchFamily="34" charset="-122"/>
                    <a:ea typeface="微软雅黑" panose="020B0503020204020204" pitchFamily="34" charset="-122"/>
                  </a:rPr>
                  <a:t>Java</a:t>
                </a:r>
                <a:r>
                  <a:rPr lang="zh-CN" altLang="en-US" b="1" dirty="0" smtClean="0">
                    <a:solidFill>
                      <a:schemeClr val="bg1"/>
                    </a:solidFill>
                    <a:latin typeface="微软雅黑" panose="020B0503020204020204" pitchFamily="34" charset="-122"/>
                    <a:ea typeface="微软雅黑" panose="020B0503020204020204" pitchFamily="34" charset="-122"/>
                  </a:rPr>
                  <a:t>多</a:t>
                </a:r>
                <a:r>
                  <a:rPr lang="zh-CN" altLang="en-US" b="1" dirty="0" smtClean="0">
                    <a:solidFill>
                      <a:schemeClr val="bg1"/>
                    </a:solidFill>
                    <a:latin typeface="微软雅黑" panose="020B0503020204020204" pitchFamily="34" charset="-122"/>
                    <a:ea typeface="微软雅黑" panose="020B0503020204020204" pitchFamily="34" charset="-122"/>
                  </a:rPr>
                  <a:t>行注释</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5" name="椭圆 34"/>
              <p:cNvSpPr/>
              <p:nvPr/>
            </p:nvSpPr>
            <p:spPr>
              <a:xfrm>
                <a:off x="2797435" y="5042946"/>
                <a:ext cx="578535" cy="578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1" name="图片 30"/>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2855537" y="3379066"/>
              <a:ext cx="462326" cy="462326"/>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par>
                          <p:cTn id="14" fill="hold" nodeType="afterGroup">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581649"/>
                                        </p:tgtEl>
                                        <p:attrNameLst>
                                          <p:attrName>style.visibility</p:attrName>
                                        </p:attrNameLst>
                                      </p:cBhvr>
                                      <p:to>
                                        <p:strVal val="visible"/>
                                      </p:to>
                                    </p:set>
                                    <p:animEffect transition="in" filter="wipe(left)">
                                      <p:cBhvr>
                                        <p:cTn id="17" dur="500"/>
                                        <p:tgtEl>
                                          <p:spTgt spid="581649"/>
                                        </p:tgtEl>
                                      </p:cBhvr>
                                    </p:animEffect>
                                  </p:childTnLst>
                                </p:cTn>
                              </p:par>
                              <p:par>
                                <p:cTn id="18" presetID="22" presetClass="entr" presetSubtype="8" fill="hold" nodeType="withEffect">
                                  <p:stCondLst>
                                    <p:cond delay="0"/>
                                  </p:stCondLst>
                                  <p:childTnLst>
                                    <p:set>
                                      <p:cBhvr>
                                        <p:cTn id="19" dur="1" fill="hold">
                                          <p:stCondLst>
                                            <p:cond delay="0"/>
                                          </p:stCondLst>
                                        </p:cTn>
                                        <p:tgtEl>
                                          <p:spTgt spid="27">
                                            <p:txEl>
                                              <p:pRg st="0" end="0"/>
                                            </p:txEl>
                                          </p:spTgt>
                                        </p:tgtEl>
                                        <p:attrNameLst>
                                          <p:attrName>style.visibility</p:attrName>
                                        </p:attrNameLst>
                                      </p:cBhvr>
                                      <p:to>
                                        <p:strVal val="visible"/>
                                      </p:to>
                                    </p:set>
                                    <p:animEffect transition="in" filter="wipe(left)">
                                      <p:cBhvr>
                                        <p:cTn id="20" dur="500"/>
                                        <p:tgtEl>
                                          <p:spTgt spid="27">
                                            <p:txEl>
                                              <p:pRg st="0" end="0"/>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27">
                                            <p:txEl>
                                              <p:pRg st="1" end="1"/>
                                            </p:txEl>
                                          </p:spTgt>
                                        </p:tgtEl>
                                        <p:attrNameLst>
                                          <p:attrName>style.visibility</p:attrName>
                                        </p:attrNameLst>
                                      </p:cBhvr>
                                      <p:to>
                                        <p:strVal val="visible"/>
                                      </p:to>
                                    </p:set>
                                    <p:animEffect transition="in" filter="wipe(left)">
                                      <p:cBhvr>
                                        <p:cTn id="23" dur="500"/>
                                        <p:tgtEl>
                                          <p:spTgt spid="27">
                                            <p:txEl>
                                              <p:pRg st="1" end="1"/>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27">
                                            <p:txEl>
                                              <p:pRg st="2" end="2"/>
                                            </p:txEl>
                                          </p:spTgt>
                                        </p:tgtEl>
                                        <p:attrNameLst>
                                          <p:attrName>style.visibility</p:attrName>
                                        </p:attrNameLst>
                                      </p:cBhvr>
                                      <p:to>
                                        <p:strVal val="visible"/>
                                      </p:to>
                                    </p:set>
                                    <p:animEffect transition="in" filter="wipe(left)">
                                      <p:cBhvr>
                                        <p:cTn id="26" dur="500"/>
                                        <p:tgtEl>
                                          <p:spTgt spid="27">
                                            <p:txEl>
                                              <p:pRg st="2" end="2"/>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27">
                                            <p:txEl>
                                              <p:pRg st="3" end="3"/>
                                            </p:txEl>
                                          </p:spTgt>
                                        </p:tgtEl>
                                        <p:attrNameLst>
                                          <p:attrName>style.visibility</p:attrName>
                                        </p:attrNameLst>
                                      </p:cBhvr>
                                      <p:to>
                                        <p:strVal val="visible"/>
                                      </p:to>
                                    </p:set>
                                    <p:animEffect transition="in" filter="wipe(left)">
                                      <p:cBhvr>
                                        <p:cTn id="29" dur="500"/>
                                        <p:tgtEl>
                                          <p:spTgt spid="27">
                                            <p:txEl>
                                              <p:pRg st="3" end="3"/>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27">
                                            <p:txEl>
                                              <p:pRg st="4" end="4"/>
                                            </p:txEl>
                                          </p:spTgt>
                                        </p:tgtEl>
                                        <p:attrNameLst>
                                          <p:attrName>style.visibility</p:attrName>
                                        </p:attrNameLst>
                                      </p:cBhvr>
                                      <p:to>
                                        <p:strVal val="visible"/>
                                      </p:to>
                                    </p:set>
                                    <p:animEffect transition="in" filter="wipe(left)">
                                      <p:cBhvr>
                                        <p:cTn id="32" dur="500"/>
                                        <p:tgtEl>
                                          <p:spTgt spid="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4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6"/>
          <p:cNvSpPr>
            <a:spLocks noGrp="1" noChangeArrowheads="1"/>
          </p:cNvSpPr>
          <p:nvPr>
            <p:ph idx="1"/>
          </p:nvPr>
        </p:nvSpPr>
        <p:spPr>
          <a:xfrm>
            <a:off x="784225" y="1419225"/>
            <a:ext cx="7288213" cy="1866900"/>
          </a:xfrm>
          <a:prstGeom prst="roundRect">
            <a:avLst>
              <a:gd name="adj" fmla="val 0"/>
            </a:avLst>
          </a:prstGeom>
          <a:solidFill>
            <a:srgbClr val="EDF5FD"/>
          </a:solidFill>
          <a:ln w="50800" cap="flat" algn="ctr">
            <a:solidFill>
              <a:srgbClr val="00B0F0"/>
            </a:solidFill>
            <a:round/>
            <a:headEnd type="none" w="med" len="med"/>
            <a:tailEnd type="none" w="med" len="med"/>
          </a:ln>
          <a:effectLst>
            <a:outerShdw blurRad="38100" sx="101000" sy="101000" algn="ctr" rotWithShape="0">
              <a:prstClr val="black">
                <a:alpha val="10000"/>
              </a:prstClr>
            </a:outerShdw>
          </a:effectLst>
        </p:spPr>
        <p:txBody>
          <a:bodyPr>
            <a:normAutofit lnSpcReduction="10000"/>
          </a:bodyPr>
          <a:lstStyle/>
          <a:p>
            <a:pPr marL="0" indent="0" defTabSz="381000" eaLnBrk="1" hangingPunct="1">
              <a:lnSpc>
                <a:spcPct val="130000"/>
              </a:lnSpc>
              <a:spcBef>
                <a:spcPct val="0"/>
              </a:spcBef>
              <a:buClr>
                <a:schemeClr val="folHlink"/>
              </a:buClr>
              <a:buSzPct val="60000"/>
              <a:buFont typeface="Wingdings" pitchFamily="2" charset="2"/>
              <a:buNone/>
              <a:defRPr/>
            </a:pPr>
            <a:r>
              <a:rPr lang="en-US" altLang="zh-CN" sz="1800" kern="1200" dirty="0">
                <a:solidFill>
                  <a:schemeClr val="accent5">
                    <a:lumMod val="10000"/>
                  </a:schemeClr>
                </a:solidFill>
                <a:ea typeface="黑体" pitchFamily="2" charset="-122"/>
              </a:rPr>
              <a:t>public class </a:t>
            </a:r>
            <a:r>
              <a:rPr lang="en-US" altLang="zh-CN" sz="1800" kern="1200" dirty="0" err="1" smtClean="0">
                <a:solidFill>
                  <a:schemeClr val="accent5">
                    <a:lumMod val="10000"/>
                  </a:schemeClr>
                </a:solidFill>
                <a:ea typeface="黑体" pitchFamily="2" charset="-122"/>
              </a:rPr>
              <a:t>HelloWorld</a:t>
            </a:r>
            <a:r>
              <a:rPr lang="en-US" altLang="zh-CN" sz="1800" kern="1200" dirty="0" smtClean="0">
                <a:solidFill>
                  <a:schemeClr val="accent5">
                    <a:lumMod val="10000"/>
                  </a:schemeClr>
                </a:solidFill>
                <a:ea typeface="黑体" pitchFamily="2" charset="-122"/>
              </a:rPr>
              <a:t> {</a:t>
            </a:r>
            <a:endParaRPr lang="en-US" altLang="zh-CN" sz="1800" kern="1200" dirty="0">
              <a:solidFill>
                <a:schemeClr val="accent5">
                  <a:lumMod val="10000"/>
                </a:schemeClr>
              </a:solidFill>
              <a:ea typeface="黑体" pitchFamily="2" charset="-122"/>
            </a:endParaRPr>
          </a:p>
          <a:p>
            <a:pPr marL="0" indent="0" defTabSz="381000" eaLnBrk="1" hangingPunct="1">
              <a:lnSpc>
                <a:spcPct val="130000"/>
              </a:lnSpc>
              <a:spcBef>
                <a:spcPct val="0"/>
              </a:spcBef>
              <a:buClr>
                <a:schemeClr val="folHlink"/>
              </a:buClr>
              <a:buSzPct val="60000"/>
              <a:buFont typeface="Wingdings" pitchFamily="2" charset="2"/>
              <a:buNone/>
              <a:defRPr/>
            </a:pPr>
            <a:r>
              <a:rPr lang="en-US" altLang="zh-CN" sz="1800" kern="1200" dirty="0">
                <a:solidFill>
                  <a:schemeClr val="accent5">
                    <a:lumMod val="10000"/>
                  </a:schemeClr>
                </a:solidFill>
                <a:ea typeface="黑体" pitchFamily="2" charset="-122"/>
              </a:rPr>
              <a:t>public static void main(String[ ] </a:t>
            </a:r>
            <a:r>
              <a:rPr lang="en-US" altLang="zh-CN" sz="1800" kern="1200" dirty="0" err="1">
                <a:solidFill>
                  <a:schemeClr val="accent5">
                    <a:lumMod val="10000"/>
                  </a:schemeClr>
                </a:solidFill>
                <a:ea typeface="黑体" pitchFamily="2" charset="-122"/>
              </a:rPr>
              <a:t>args</a:t>
            </a:r>
            <a:r>
              <a:rPr lang="en-US" altLang="zh-CN" sz="1800" kern="1200" dirty="0" smtClean="0">
                <a:solidFill>
                  <a:schemeClr val="accent5">
                    <a:lumMod val="10000"/>
                  </a:schemeClr>
                </a:solidFill>
                <a:ea typeface="黑体" pitchFamily="2" charset="-122"/>
              </a:rPr>
              <a:t>) {</a:t>
            </a:r>
            <a:endParaRPr lang="en-US" altLang="zh-CN" sz="1800" kern="1200" dirty="0">
              <a:solidFill>
                <a:schemeClr val="accent5">
                  <a:lumMod val="10000"/>
                </a:schemeClr>
              </a:solidFill>
              <a:ea typeface="黑体" pitchFamily="2" charset="-122"/>
            </a:endParaRPr>
          </a:p>
          <a:p>
            <a:pPr marL="0" indent="0" defTabSz="381000" eaLnBrk="1" hangingPunct="1">
              <a:lnSpc>
                <a:spcPct val="130000"/>
              </a:lnSpc>
              <a:spcBef>
                <a:spcPct val="0"/>
              </a:spcBef>
              <a:buClr>
                <a:schemeClr val="folHlink"/>
              </a:buClr>
              <a:buSzPct val="60000"/>
              <a:buFont typeface="Wingdings" pitchFamily="2" charset="2"/>
              <a:buNone/>
              <a:defRPr/>
            </a:pPr>
            <a:r>
              <a:rPr lang="en-US" altLang="zh-CN" sz="1800" kern="1200" dirty="0" err="1">
                <a:solidFill>
                  <a:schemeClr val="accent5">
                    <a:lumMod val="10000"/>
                  </a:schemeClr>
                </a:solidFill>
                <a:ea typeface="黑体" pitchFamily="2" charset="-122"/>
              </a:rPr>
              <a:t>System.out.println</a:t>
            </a:r>
            <a:r>
              <a:rPr lang="en-US" altLang="zh-CN" sz="1800" kern="1200" dirty="0">
                <a:solidFill>
                  <a:schemeClr val="accent5">
                    <a:lumMod val="10000"/>
                  </a:schemeClr>
                </a:solidFill>
                <a:ea typeface="黑体" pitchFamily="2" charset="-122"/>
              </a:rPr>
              <a:t>("Hello  World!!!");</a:t>
            </a:r>
          </a:p>
          <a:p>
            <a:pPr marL="0" indent="0" defTabSz="381000" eaLnBrk="1" hangingPunct="1">
              <a:lnSpc>
                <a:spcPct val="130000"/>
              </a:lnSpc>
              <a:spcBef>
                <a:spcPct val="0"/>
              </a:spcBef>
              <a:buClr>
                <a:schemeClr val="folHlink"/>
              </a:buClr>
              <a:buSzPct val="60000"/>
              <a:buFont typeface="Wingdings" pitchFamily="2" charset="2"/>
              <a:buNone/>
              <a:defRPr/>
            </a:pPr>
            <a:r>
              <a:rPr lang="en-US" altLang="zh-CN" sz="1800" kern="1200" dirty="0">
                <a:solidFill>
                  <a:schemeClr val="accent5">
                    <a:lumMod val="10000"/>
                  </a:schemeClr>
                </a:solidFill>
                <a:ea typeface="黑体" pitchFamily="2" charset="-122"/>
              </a:rPr>
              <a:t>}</a:t>
            </a:r>
          </a:p>
          <a:p>
            <a:pPr marL="0" indent="0" defTabSz="381000" eaLnBrk="1" hangingPunct="1">
              <a:lnSpc>
                <a:spcPct val="130000"/>
              </a:lnSpc>
              <a:spcBef>
                <a:spcPct val="0"/>
              </a:spcBef>
              <a:buClr>
                <a:schemeClr val="folHlink"/>
              </a:buClr>
              <a:buSzPct val="60000"/>
              <a:buFont typeface="Wingdings" pitchFamily="2" charset="2"/>
              <a:buNone/>
              <a:defRPr/>
            </a:pPr>
            <a:r>
              <a:rPr lang="en-US" altLang="zh-CN" sz="1800" kern="1200" dirty="0">
                <a:solidFill>
                  <a:schemeClr val="accent5">
                    <a:lumMod val="10000"/>
                  </a:schemeClr>
                </a:solidFill>
                <a:ea typeface="黑体" pitchFamily="2" charset="-122"/>
              </a:rPr>
              <a:t>}</a:t>
            </a:r>
          </a:p>
        </p:txBody>
      </p:sp>
      <p:sp>
        <p:nvSpPr>
          <p:cNvPr id="17" name="AutoShape 7"/>
          <p:cNvSpPr>
            <a:spLocks noChangeArrowheads="1"/>
          </p:cNvSpPr>
          <p:nvPr/>
        </p:nvSpPr>
        <p:spPr bwMode="auto">
          <a:xfrm>
            <a:off x="784225" y="3387725"/>
            <a:ext cx="7267575" cy="261302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ea typeface="黑体" pitchFamily="2" charset="-122"/>
              </a:rPr>
              <a:t>public class </a:t>
            </a:r>
            <a:r>
              <a:rPr lang="en-US" altLang="zh-CN" b="1" dirty="0" err="1">
                <a:solidFill>
                  <a:schemeClr val="accent5">
                    <a:lumMod val="10000"/>
                  </a:schemeClr>
                </a:solidFill>
                <a:latin typeface="+mn-lt"/>
                <a:ea typeface="黑体" pitchFamily="2" charset="-122"/>
              </a:rPr>
              <a:t>HelloWorld</a:t>
            </a:r>
            <a:endParaRPr lang="en-US" altLang="zh-CN" b="1" dirty="0">
              <a:solidFill>
                <a:schemeClr val="accent5">
                  <a:lumMod val="10000"/>
                </a:schemeClr>
              </a:solidFill>
              <a:latin typeface="+mn-lt"/>
              <a:ea typeface="黑体" pitchFamily="2" charset="-122"/>
            </a:endParaRPr>
          </a:p>
          <a:p>
            <a:pPr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ea typeface="黑体" pitchFamily="2" charset="-122"/>
              </a:rPr>
              <a:t>{</a:t>
            </a:r>
          </a:p>
          <a:p>
            <a:pPr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ea typeface="黑体" pitchFamily="2" charset="-122"/>
              </a:rPr>
              <a:t>	public static void main(String[ ] </a:t>
            </a:r>
            <a:r>
              <a:rPr lang="en-US" altLang="zh-CN" b="1" dirty="0" err="1">
                <a:solidFill>
                  <a:schemeClr val="accent5">
                    <a:lumMod val="10000"/>
                  </a:schemeClr>
                </a:solidFill>
                <a:latin typeface="+mn-lt"/>
                <a:ea typeface="黑体" pitchFamily="2" charset="-122"/>
              </a:rPr>
              <a:t>args</a:t>
            </a:r>
            <a:r>
              <a:rPr lang="en-US" altLang="zh-CN" b="1" dirty="0">
                <a:solidFill>
                  <a:schemeClr val="accent5">
                    <a:lumMod val="10000"/>
                  </a:schemeClr>
                </a:solidFill>
                <a:latin typeface="+mn-lt"/>
                <a:ea typeface="黑体" pitchFamily="2" charset="-122"/>
              </a:rPr>
              <a:t>)</a:t>
            </a:r>
          </a:p>
          <a:p>
            <a:pPr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ea typeface="黑体" pitchFamily="2" charset="-122"/>
              </a:rPr>
              <a:t>	{</a:t>
            </a:r>
          </a:p>
          <a:p>
            <a:pPr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ea typeface="黑体" pitchFamily="2" charset="-122"/>
              </a:rPr>
              <a:t>		</a:t>
            </a:r>
            <a:r>
              <a:rPr lang="en-US" altLang="zh-CN" b="1" dirty="0" err="1">
                <a:solidFill>
                  <a:schemeClr val="accent5">
                    <a:lumMod val="10000"/>
                  </a:schemeClr>
                </a:solidFill>
                <a:latin typeface="+mn-lt"/>
                <a:ea typeface="黑体" pitchFamily="2" charset="-122"/>
              </a:rPr>
              <a:t>System.out.println</a:t>
            </a:r>
            <a:r>
              <a:rPr lang="en-US" altLang="zh-CN" b="1" dirty="0">
                <a:solidFill>
                  <a:schemeClr val="accent5">
                    <a:lumMod val="10000"/>
                  </a:schemeClr>
                </a:solidFill>
                <a:latin typeface="+mn-lt"/>
                <a:ea typeface="黑体" pitchFamily="2" charset="-122"/>
              </a:rPr>
              <a:t>("Hello  World!!!");</a:t>
            </a:r>
          </a:p>
          <a:p>
            <a:pPr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ea typeface="黑体" pitchFamily="2" charset="-122"/>
              </a:rPr>
              <a:t>	}</a:t>
            </a:r>
          </a:p>
          <a:p>
            <a:pPr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ea typeface="黑体" pitchFamily="2" charset="-122"/>
              </a:rPr>
              <a:t>}</a:t>
            </a:r>
          </a:p>
        </p:txBody>
      </p:sp>
      <p:sp>
        <p:nvSpPr>
          <p:cNvPr id="584712" name="Rectangle 8"/>
          <p:cNvSpPr>
            <a:spLocks noChangeArrowheads="1"/>
          </p:cNvSpPr>
          <p:nvPr/>
        </p:nvSpPr>
        <p:spPr bwMode="auto">
          <a:xfrm>
            <a:off x="795338" y="852488"/>
            <a:ext cx="7920037" cy="647700"/>
          </a:xfrm>
          <a:prstGeom prst="rect">
            <a:avLst/>
          </a:prstGeom>
          <a:noFill/>
          <a:ln w="9525">
            <a:noFill/>
            <a:miter lim="800000"/>
            <a:headEnd/>
            <a:tailEnd/>
          </a:ln>
        </p:spPr>
        <p:txBody>
          <a:bodyPr/>
          <a:lstStyle/>
          <a:p>
            <a:pPr marL="342900" indent="-342900">
              <a:spcBef>
                <a:spcPct val="20000"/>
              </a:spcBef>
              <a:buClr>
                <a:srgbClr val="0E9CDE"/>
              </a:buClr>
              <a:buSzPct val="100000"/>
              <a:buFont typeface="Wingdings" pitchFamily="2" charset="2"/>
              <a:buChar char="n"/>
              <a:defRPr/>
            </a:pPr>
            <a:r>
              <a:rPr lang="zh-CN" altLang="en-US" sz="2600" b="1" dirty="0">
                <a:latin typeface="+mn-lt"/>
                <a:ea typeface="微软雅黑" pitchFamily="34" charset="-122"/>
              </a:rPr>
              <a:t>指出以下编码中的不规范之处</a:t>
            </a:r>
          </a:p>
        </p:txBody>
      </p:sp>
      <p:sp>
        <p:nvSpPr>
          <p:cNvPr id="584713" name="AutoShape 9"/>
          <p:cNvSpPr>
            <a:spLocks noChangeArrowheads="1"/>
          </p:cNvSpPr>
          <p:nvPr/>
        </p:nvSpPr>
        <p:spPr bwMode="auto">
          <a:xfrm>
            <a:off x="5076825" y="2857500"/>
            <a:ext cx="2533650" cy="407988"/>
          </a:xfrm>
          <a:prstGeom prst="wedgeRoundRectCallout">
            <a:avLst>
              <a:gd name="adj1" fmla="val -41"/>
              <a:gd name="adj2" fmla="val -45273"/>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a:ea typeface="黑体"/>
              </a:rPr>
              <a:t>不同层次代码没有缩进</a:t>
            </a:r>
          </a:p>
        </p:txBody>
      </p:sp>
      <p:sp>
        <p:nvSpPr>
          <p:cNvPr id="584715" name="Line 11"/>
          <p:cNvSpPr>
            <a:spLocks noChangeShapeType="1"/>
          </p:cNvSpPr>
          <p:nvPr/>
        </p:nvSpPr>
        <p:spPr bwMode="auto">
          <a:xfrm flipV="1">
            <a:off x="1357291" y="3836995"/>
            <a:ext cx="4071966" cy="857256"/>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lgn="ctr">
              <a:defRPr/>
            </a:pPr>
            <a:endParaRPr lang="zh-CN" altLang="en-US"/>
          </a:p>
        </p:txBody>
      </p:sp>
      <p:sp>
        <p:nvSpPr>
          <p:cNvPr id="584716" name="AutoShape 12"/>
          <p:cNvSpPr>
            <a:spLocks noChangeArrowheads="1"/>
          </p:cNvSpPr>
          <p:nvPr/>
        </p:nvSpPr>
        <p:spPr bwMode="auto">
          <a:xfrm>
            <a:off x="5524500" y="3500438"/>
            <a:ext cx="2859088" cy="40798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a:ea typeface="黑体"/>
              </a:rPr>
              <a:t>“</a:t>
            </a:r>
            <a:r>
              <a:rPr lang="en-US" altLang="zh-CN" b="1" kern="0" dirty="0">
                <a:solidFill>
                  <a:schemeClr val="bg1"/>
                </a:solidFill>
                <a:latin typeface="Arial"/>
                <a:ea typeface="黑体"/>
              </a:rPr>
              <a:t>{</a:t>
            </a:r>
            <a:r>
              <a:rPr lang="zh-CN" altLang="en-US" b="1" kern="0" dirty="0">
                <a:solidFill>
                  <a:schemeClr val="bg1"/>
                </a:solidFill>
                <a:latin typeface="Arial"/>
                <a:ea typeface="黑体"/>
              </a:rPr>
              <a:t>”一般放在某一行最末</a:t>
            </a:r>
            <a:endParaRPr lang="en-US" altLang="zh-CN" b="1" kern="0" dirty="0">
              <a:solidFill>
                <a:schemeClr val="bg1"/>
              </a:solidFill>
              <a:latin typeface="Arial"/>
              <a:ea typeface="黑体"/>
            </a:endParaRPr>
          </a:p>
        </p:txBody>
      </p:sp>
      <p:sp>
        <p:nvSpPr>
          <p:cNvPr id="584717" name="Line 13"/>
          <p:cNvSpPr>
            <a:spLocks noChangeShapeType="1"/>
          </p:cNvSpPr>
          <p:nvPr/>
        </p:nvSpPr>
        <p:spPr bwMode="auto">
          <a:xfrm flipV="1">
            <a:off x="1071538" y="3694118"/>
            <a:ext cx="4214843" cy="285750"/>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lgn="ctr">
              <a:defRPr/>
            </a:pPr>
            <a:endParaRPr lang="zh-CN" altLang="en-US"/>
          </a:p>
        </p:txBody>
      </p:sp>
      <p:cxnSp>
        <p:nvCxnSpPr>
          <p:cNvPr id="10" name="直接箭头连接符 9"/>
          <p:cNvCxnSpPr/>
          <p:nvPr/>
        </p:nvCxnSpPr>
        <p:spPr bwMode="auto">
          <a:xfrm>
            <a:off x="4643438" y="2500306"/>
            <a:ext cx="500066" cy="42862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2" name="灯片编号占位符 11"/>
          <p:cNvSpPr>
            <a:spLocks noGrp="1"/>
          </p:cNvSpPr>
          <p:nvPr>
            <p:ph type="sldNum" sz="quarter" idx="10"/>
          </p:nvPr>
        </p:nvSpPr>
        <p:spPr/>
        <p:txBody>
          <a:bodyPr/>
          <a:lstStyle/>
          <a:p>
            <a:pPr>
              <a:defRPr/>
            </a:pPr>
            <a:fld id="{20A3C244-A2EA-421B-AA84-7941BACD046B}" type="slidenum">
              <a:rPr lang="zh-CN" altLang="en-US" smtClean="0"/>
              <a:pPr>
                <a:defRPr/>
              </a:pPr>
              <a:t>24</a:t>
            </a:fld>
            <a:r>
              <a:rPr lang="en-US" altLang="zh-CN" smtClean="0"/>
              <a:t>/47</a:t>
            </a:r>
            <a:endParaRPr lang="zh-CN" altLang="en-US" dirty="0"/>
          </a:p>
        </p:txBody>
      </p:sp>
      <p:sp>
        <p:nvSpPr>
          <p:cNvPr id="13" name="标题 12"/>
          <p:cNvSpPr>
            <a:spLocks noGrp="1"/>
          </p:cNvSpPr>
          <p:nvPr>
            <p:ph type="title"/>
          </p:nvPr>
        </p:nvSpPr>
        <p:spPr/>
        <p:txBody>
          <a:bodyPr/>
          <a:lstStyle/>
          <a:p>
            <a:r>
              <a:rPr lang="en-US" altLang="zh-CN" dirty="0" smtClean="0">
                <a:solidFill>
                  <a:srgbClr val="121F55"/>
                </a:solidFill>
              </a:rPr>
              <a:t>Java</a:t>
            </a:r>
            <a:r>
              <a:rPr lang="zh-CN" altLang="en-US" dirty="0" smtClean="0">
                <a:solidFill>
                  <a:srgbClr val="121F55"/>
                </a:solidFill>
              </a:rPr>
              <a:t>编码规范</a:t>
            </a:r>
            <a:r>
              <a:rPr lang="en-US" altLang="zh-CN" dirty="0" smtClean="0">
                <a:solidFill>
                  <a:srgbClr val="121F55"/>
                </a:solidFill>
              </a:rPr>
              <a:t>2-1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84713"/>
                                        </p:tgtEl>
                                        <p:attrNameLst>
                                          <p:attrName>style.visibility</p:attrName>
                                        </p:attrNameLst>
                                      </p:cBhvr>
                                      <p:to>
                                        <p:strVal val="visible"/>
                                      </p:to>
                                    </p:set>
                                    <p:animEffect transition="in" filter="wipe(left)">
                                      <p:cBhvr>
                                        <p:cTn id="10" dur="500"/>
                                        <p:tgtEl>
                                          <p:spTgt spid="584713"/>
                                        </p:tgtEl>
                                      </p:cBhvr>
                                    </p:animEffect>
                                  </p:childTnLst>
                                </p:cTn>
                              </p:par>
                            </p:childTnLst>
                          </p:cTn>
                        </p:par>
                        <p:par>
                          <p:cTn id="11" fill="hold" nodeType="withGroup">
                            <p:stCondLst>
                              <p:cond delay="500"/>
                            </p:stCondLst>
                            <p:childTnLst>
                              <p:par>
                                <p:cTn id="12" presetID="0" presetClass="path" presetSubtype="0" accel="50000" decel="50000" fill="hold" nodeType="afterEffect">
                                  <p:stCondLst>
                                    <p:cond delay="0"/>
                                  </p:stCondLst>
                                  <p:childTnLst>
                                    <p:animMotion origin="layout" path="M 0 0 L 0.05521 0 " pathEditMode="relative" ptsTypes="AA">
                                      <p:cBhvr>
                                        <p:cTn id="13" dur="2000" fill="hold"/>
                                        <p:tgtEl>
                                          <p:spTgt spid="16">
                                            <p:txEl>
                                              <p:pRg st="1" end="1"/>
                                            </p:txEl>
                                          </p:spTgt>
                                        </p:tgtEl>
                                        <p:attrNameLst>
                                          <p:attrName>ppt_x</p:attrName>
                                          <p:attrName>ppt_y</p:attrName>
                                        </p:attrNameLst>
                                      </p:cBhvr>
                                    </p:animMotion>
                                  </p:childTnLst>
                                </p:cTn>
                              </p:par>
                            </p:childTnLst>
                          </p:cTn>
                        </p:par>
                        <p:par>
                          <p:cTn id="14" fill="hold">
                            <p:stCondLst>
                              <p:cond delay="2500"/>
                            </p:stCondLst>
                            <p:childTnLst>
                              <p:par>
                                <p:cTn id="15" presetID="0" presetClass="path" presetSubtype="0" accel="50000" decel="50000" fill="hold" nodeType="afterEffect">
                                  <p:stCondLst>
                                    <p:cond delay="0"/>
                                  </p:stCondLst>
                                  <p:childTnLst>
                                    <p:animMotion origin="layout" path="M 2.22222E-6 2.59259E-6 L 0.05885 0.00486 " pathEditMode="relative" rAng="0" ptsTypes="AA">
                                      <p:cBhvr>
                                        <p:cTn id="16" dur="2000" fill="hold"/>
                                        <p:tgtEl>
                                          <p:spTgt spid="16">
                                            <p:txEl>
                                              <p:pRg st="3" end="3"/>
                                            </p:txEl>
                                          </p:spTgt>
                                        </p:tgtEl>
                                        <p:attrNameLst>
                                          <p:attrName>ppt_x</p:attrName>
                                          <p:attrName>ppt_y</p:attrName>
                                        </p:attrNameLst>
                                      </p:cBhvr>
                                      <p:rCtr x="2900" y="200"/>
                                    </p:animMotion>
                                  </p:childTnLst>
                                </p:cTn>
                              </p:par>
                            </p:childTnLst>
                          </p:cTn>
                        </p:par>
                        <p:par>
                          <p:cTn id="17" fill="hold">
                            <p:stCondLst>
                              <p:cond delay="4500"/>
                            </p:stCondLst>
                            <p:childTnLst>
                              <p:par>
                                <p:cTn id="18" presetID="0" presetClass="path" presetSubtype="0" accel="50000" decel="50000" fill="hold" nodeType="afterEffect">
                                  <p:stCondLst>
                                    <p:cond delay="0"/>
                                  </p:stCondLst>
                                  <p:childTnLst>
                                    <p:animMotion origin="layout" path="M 0 0 L 0.11024 0 " pathEditMode="relative" ptsTypes="AA">
                                      <p:cBhvr>
                                        <p:cTn id="19" dur="2000" fill="hold"/>
                                        <p:tgtEl>
                                          <p:spTgt spid="16">
                                            <p:txEl>
                                              <p:pRg st="2" end="2"/>
                                            </p:txEl>
                                          </p:spTgt>
                                        </p:tgtEl>
                                        <p:attrNameLst>
                                          <p:attrName>ppt_x</p:attrName>
                                          <p:attrName>ppt_y</p:attrName>
                                        </p:attrNameLst>
                                      </p:cBhvr>
                                    </p:animMotion>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84716"/>
                                        </p:tgtEl>
                                        <p:attrNameLst>
                                          <p:attrName>style.visibility</p:attrName>
                                        </p:attrNameLst>
                                      </p:cBhvr>
                                      <p:to>
                                        <p:strVal val="visible"/>
                                      </p:to>
                                    </p:set>
                                    <p:animEffect transition="in" filter="wipe(left)">
                                      <p:cBhvr>
                                        <p:cTn id="24" dur="500"/>
                                        <p:tgtEl>
                                          <p:spTgt spid="584716"/>
                                        </p:tgtEl>
                                      </p:cBhvr>
                                    </p:animEffect>
                                  </p:childTnLst>
                                </p:cTn>
                              </p:par>
                            </p:childTnLst>
                          </p:cTn>
                        </p:par>
                        <p:par>
                          <p:cTn id="25" fill="hold" nodeType="afterGroup">
                            <p:stCondLst>
                              <p:cond delay="500"/>
                            </p:stCondLst>
                            <p:childTnLst>
                              <p:par>
                                <p:cTn id="26" presetID="22" presetClass="entr" presetSubtype="8" fill="hold" nodeType="afterEffect">
                                  <p:stCondLst>
                                    <p:cond delay="0"/>
                                  </p:stCondLst>
                                  <p:childTnLst>
                                    <p:set>
                                      <p:cBhvr>
                                        <p:cTn id="27" dur="1" fill="hold">
                                          <p:stCondLst>
                                            <p:cond delay="0"/>
                                          </p:stCondLst>
                                        </p:cTn>
                                        <p:tgtEl>
                                          <p:spTgt spid="584715"/>
                                        </p:tgtEl>
                                        <p:attrNameLst>
                                          <p:attrName>style.visibility</p:attrName>
                                        </p:attrNameLst>
                                      </p:cBhvr>
                                      <p:to>
                                        <p:strVal val="visible"/>
                                      </p:to>
                                    </p:set>
                                    <p:animEffect transition="in" filter="wipe(left)">
                                      <p:cBhvr>
                                        <p:cTn id="28" dur="500"/>
                                        <p:tgtEl>
                                          <p:spTgt spid="584715"/>
                                        </p:tgtEl>
                                      </p:cBhvr>
                                    </p:animEffect>
                                  </p:childTnLst>
                                </p:cTn>
                              </p:par>
                              <p:par>
                                <p:cTn id="29" presetID="22" presetClass="entr" presetSubtype="8" fill="hold" nodeType="withEffect">
                                  <p:stCondLst>
                                    <p:cond delay="0"/>
                                  </p:stCondLst>
                                  <p:childTnLst>
                                    <p:set>
                                      <p:cBhvr>
                                        <p:cTn id="30" dur="1" fill="hold">
                                          <p:stCondLst>
                                            <p:cond delay="0"/>
                                          </p:stCondLst>
                                        </p:cTn>
                                        <p:tgtEl>
                                          <p:spTgt spid="584717"/>
                                        </p:tgtEl>
                                        <p:attrNameLst>
                                          <p:attrName>style.visibility</p:attrName>
                                        </p:attrNameLst>
                                      </p:cBhvr>
                                      <p:to>
                                        <p:strVal val="visible"/>
                                      </p:to>
                                    </p:set>
                                    <p:animEffect transition="in" filter="wipe(left)">
                                      <p:cBhvr>
                                        <p:cTn id="31" dur="500"/>
                                        <p:tgtEl>
                                          <p:spTgt spid="584717"/>
                                        </p:tgtEl>
                                      </p:cBhvr>
                                    </p:animEffect>
                                  </p:childTnLst>
                                </p:cTn>
                              </p:par>
                            </p:childTnLst>
                          </p:cTn>
                        </p:par>
                        <p:par>
                          <p:cTn id="32" fill="hold" nodeType="afterGroup">
                            <p:stCondLst>
                              <p:cond delay="1000"/>
                            </p:stCondLst>
                            <p:childTnLst>
                              <p:par>
                                <p:cTn id="33" presetID="3" presetClass="emph" presetSubtype="2" fill="hold" nodeType="afterEffect">
                                  <p:stCondLst>
                                    <p:cond delay="0"/>
                                  </p:stCondLst>
                                  <p:childTnLst>
                                    <p:animClr clrSpc="rgb" dir="cw">
                                      <p:cBhvr override="childStyle">
                                        <p:cTn id="34" dur="2000" fill="hold"/>
                                        <p:tgtEl>
                                          <p:spTgt spid="17">
                                            <p:txEl>
                                              <p:pRg st="1" end="1"/>
                                            </p:txEl>
                                          </p:spTgt>
                                        </p:tgtEl>
                                        <p:attrNameLst>
                                          <p:attrName>style.color</p:attrName>
                                        </p:attrNameLst>
                                      </p:cBhvr>
                                      <p:to>
                                        <a:srgbClr val="FF3300"/>
                                      </p:to>
                                    </p:animClr>
                                  </p:childTnLst>
                                </p:cTn>
                              </p:par>
                            </p:childTnLst>
                          </p:cTn>
                        </p:par>
                        <p:par>
                          <p:cTn id="35" fill="hold" nodeType="afterGroup">
                            <p:stCondLst>
                              <p:cond delay="3000"/>
                            </p:stCondLst>
                            <p:childTnLst>
                              <p:par>
                                <p:cTn id="36" presetID="3" presetClass="emph" presetSubtype="2" fill="hold" nodeType="afterEffect">
                                  <p:stCondLst>
                                    <p:cond delay="0"/>
                                  </p:stCondLst>
                                  <p:childTnLst>
                                    <p:animClr clrSpc="rgb" dir="cw">
                                      <p:cBhvr override="childStyle">
                                        <p:cTn id="37" dur="2000" fill="hold"/>
                                        <p:tgtEl>
                                          <p:spTgt spid="17">
                                            <p:txEl>
                                              <p:pRg st="3" end="3"/>
                                            </p:txEl>
                                          </p:spTgt>
                                        </p:tgtEl>
                                        <p:attrNameLst>
                                          <p:attrName>style.color</p:attrName>
                                        </p:attrNameLst>
                                      </p:cBhvr>
                                      <p:to>
                                        <a:srgbClr val="FF3300"/>
                                      </p:to>
                                    </p:animClr>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584715"/>
                                        </p:tgtEl>
                                        <p:attrNameLst>
                                          <p:attrName>style.visibility</p:attrName>
                                        </p:attrNameLst>
                                      </p:cBhvr>
                                      <p:to>
                                        <p:strVal val="hidden"/>
                                      </p:to>
                                    </p:set>
                                  </p:childTnLst>
                                </p:cTn>
                              </p:par>
                            </p:childTnLst>
                          </p:cTn>
                        </p:par>
                        <p:par>
                          <p:cTn id="42" fill="hold">
                            <p:stCondLst>
                              <p:cond delay="0"/>
                            </p:stCondLst>
                            <p:childTnLst>
                              <p:par>
                                <p:cTn id="43" presetID="1" presetClass="exit" presetSubtype="0" fill="hold" nodeType="afterEffect">
                                  <p:stCondLst>
                                    <p:cond delay="0"/>
                                  </p:stCondLst>
                                  <p:childTnLst>
                                    <p:set>
                                      <p:cBhvr>
                                        <p:cTn id="44" dur="1" fill="hold">
                                          <p:stCondLst>
                                            <p:cond delay="0"/>
                                          </p:stCondLst>
                                        </p:cTn>
                                        <p:tgtEl>
                                          <p:spTgt spid="584717"/>
                                        </p:tgtEl>
                                        <p:attrNameLst>
                                          <p:attrName>style.visibility</p:attrName>
                                        </p:attrNameLst>
                                      </p:cBhvr>
                                      <p:to>
                                        <p:strVal val="hidden"/>
                                      </p:to>
                                    </p:set>
                                  </p:childTnLst>
                                </p:cTn>
                              </p:par>
                            </p:childTnLst>
                          </p:cTn>
                        </p:par>
                        <p:par>
                          <p:cTn id="45" fill="hold" nodeType="afterGroup">
                            <p:stCondLst>
                              <p:cond delay="0"/>
                            </p:stCondLst>
                            <p:childTnLst>
                              <p:par>
                                <p:cTn id="46" presetID="56" presetClass="path" presetSubtype="0" accel="50000" decel="50000" fill="hold" nodeType="afterEffect">
                                  <p:stCondLst>
                                    <p:cond delay="0"/>
                                  </p:stCondLst>
                                  <p:childTnLst>
                                    <p:animMotion origin="layout" path="M 4.72222E-6 1.48148E-6 L 0.2967 -0.05301 " pathEditMode="relative" rAng="0" ptsTypes="AA">
                                      <p:cBhvr>
                                        <p:cTn id="47" dur="2000" fill="hold"/>
                                        <p:tgtEl>
                                          <p:spTgt spid="17">
                                            <p:txEl>
                                              <p:pRg st="1" end="1"/>
                                            </p:txEl>
                                          </p:spTgt>
                                        </p:tgtEl>
                                        <p:attrNameLst>
                                          <p:attrName>ppt_x</p:attrName>
                                          <p:attrName>ppt_y</p:attrName>
                                        </p:attrNameLst>
                                      </p:cBhvr>
                                      <p:rCtr x="14800" y="-2700"/>
                                    </p:animMotion>
                                  </p:childTnLst>
                                </p:cTn>
                              </p:par>
                            </p:childTnLst>
                          </p:cTn>
                        </p:par>
                        <p:par>
                          <p:cTn id="48" fill="hold" nodeType="afterGroup">
                            <p:stCondLst>
                              <p:cond delay="2000"/>
                            </p:stCondLst>
                            <p:childTnLst>
                              <p:par>
                                <p:cTn id="49" presetID="56" presetClass="path" presetSubtype="0" accel="50000" decel="50000" fill="hold" nodeType="afterEffect">
                                  <p:stCondLst>
                                    <p:cond delay="0"/>
                                  </p:stCondLst>
                                  <p:childTnLst>
                                    <p:animMotion origin="layout" path="M 1.38889E-6 4.81481E-6 L 0.46476 -0.05209 " pathEditMode="relative" rAng="0" ptsTypes="AA">
                                      <p:cBhvr>
                                        <p:cTn id="50" dur="2000" fill="hold"/>
                                        <p:tgtEl>
                                          <p:spTgt spid="17">
                                            <p:txEl>
                                              <p:pRg st="3" end="3"/>
                                            </p:txEl>
                                          </p:spTgt>
                                        </p:tgtEl>
                                        <p:attrNameLst>
                                          <p:attrName>ppt_x</p:attrName>
                                          <p:attrName>ppt_y</p:attrName>
                                        </p:attrNameLst>
                                      </p:cBhvr>
                                      <p:rCtr x="23200" y="-26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13" grpId="0" animBg="1"/>
      <p:bldP spid="5847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8" name="Rectangle 8"/>
          <p:cNvSpPr>
            <a:spLocks noGrp="1" noChangeArrowheads="1"/>
          </p:cNvSpPr>
          <p:nvPr>
            <p:ph idx="1"/>
          </p:nvPr>
        </p:nvSpPr>
        <p:spPr>
          <a:xfrm>
            <a:off x="784225" y="1214438"/>
            <a:ext cx="7645400" cy="5143500"/>
          </a:xfrm>
        </p:spPr>
        <p:txBody>
          <a:bodyPr/>
          <a:lstStyle/>
          <a:p>
            <a:pPr eaLnBrk="1" hangingPunct="1">
              <a:defRPr/>
            </a:pPr>
            <a:r>
              <a:rPr lang="zh-CN" altLang="en-US" dirty="0" smtClean="0"/>
              <a:t>编码规范的必要性</a:t>
            </a:r>
            <a:endParaRPr lang="en-US" altLang="zh-CN" dirty="0" smtClean="0"/>
          </a:p>
          <a:p>
            <a:pPr lvl="1" eaLnBrk="1" hangingPunct="1">
              <a:defRPr/>
            </a:pPr>
            <a:r>
              <a:rPr lang="zh-CN" altLang="en-US" dirty="0" smtClean="0"/>
              <a:t>基本规则</a:t>
            </a:r>
          </a:p>
          <a:p>
            <a:pPr lvl="1" eaLnBrk="1" hangingPunct="1">
              <a:defRPr/>
            </a:pPr>
            <a:r>
              <a:rPr lang="zh-CN" altLang="en-US" dirty="0" smtClean="0"/>
              <a:t>专业化</a:t>
            </a:r>
            <a:endParaRPr lang="en-US" altLang="zh-CN" dirty="0" smtClean="0"/>
          </a:p>
          <a:p>
            <a:pPr eaLnBrk="1" hangingPunct="1">
              <a:defRPr/>
            </a:pPr>
            <a:endParaRPr lang="en-US" altLang="zh-CN" dirty="0"/>
          </a:p>
        </p:txBody>
      </p:sp>
      <p:sp>
        <p:nvSpPr>
          <p:cNvPr id="5" name="Rectangle 8"/>
          <p:cNvSpPr txBox="1">
            <a:spLocks noChangeArrowheads="1"/>
          </p:cNvSpPr>
          <p:nvPr/>
        </p:nvSpPr>
        <p:spPr bwMode="auto">
          <a:xfrm>
            <a:off x="785813" y="2714625"/>
            <a:ext cx="7920037" cy="571500"/>
          </a:xfrm>
          <a:prstGeom prst="rect">
            <a:avLst/>
          </a:prstGeom>
          <a:noFill/>
          <a:ln w="9525">
            <a:noFill/>
            <a:miter lim="800000"/>
            <a:headEnd/>
            <a:tailEnd/>
          </a:ln>
        </p:spPr>
        <p:txBody>
          <a:bodyPr/>
          <a:lstStyle/>
          <a:p>
            <a:pPr marL="342900" indent="-342900">
              <a:spcBef>
                <a:spcPct val="20000"/>
              </a:spcBef>
              <a:buClr>
                <a:srgbClr val="0E9CDE"/>
              </a:buClr>
              <a:buSzPct val="100000"/>
              <a:buFont typeface="Wingdings" pitchFamily="2" charset="2"/>
              <a:buChar char="n"/>
            </a:pPr>
            <a:r>
              <a:rPr lang="en-US" altLang="zh-CN" sz="2600" b="1" dirty="0">
                <a:ea typeface="微软雅黑" pitchFamily="34" charset="-122"/>
              </a:rPr>
              <a:t>Java</a:t>
            </a:r>
            <a:r>
              <a:rPr lang="zh-CN" altLang="en-US" sz="2600" b="1" dirty="0">
                <a:ea typeface="微软雅黑" pitchFamily="34" charset="-122"/>
              </a:rPr>
              <a:t>编码规范</a:t>
            </a:r>
            <a:endParaRPr lang="en-US" altLang="zh-CN" sz="2600" b="1" dirty="0">
              <a:ea typeface="微软雅黑" pitchFamily="34" charset="-122"/>
            </a:endParaRPr>
          </a:p>
          <a:p>
            <a:pPr marL="342900" indent="-342900">
              <a:spcBef>
                <a:spcPct val="20000"/>
              </a:spcBef>
              <a:buClr>
                <a:srgbClr val="0E9CDE"/>
              </a:buClr>
              <a:buSzPct val="100000"/>
              <a:buFont typeface="Wingdings" pitchFamily="2" charset="2"/>
              <a:buChar char="n"/>
            </a:pPr>
            <a:endParaRPr lang="en-US" altLang="zh-CN" sz="2600" b="1" dirty="0">
              <a:ea typeface="微软雅黑" pitchFamily="34" charset="-122"/>
            </a:endParaRPr>
          </a:p>
        </p:txBody>
      </p:sp>
      <p:graphicFrame>
        <p:nvGraphicFramePr>
          <p:cNvPr id="19" name="内容占位符 3"/>
          <p:cNvGraphicFramePr>
            <a:graphicFrameLocks/>
          </p:cNvGraphicFramePr>
          <p:nvPr/>
        </p:nvGraphicFramePr>
        <p:xfrm>
          <a:off x="1714480" y="4000504"/>
          <a:ext cx="4143404" cy="571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0" name="内容占位符 3"/>
          <p:cNvGraphicFramePr>
            <a:graphicFrameLocks/>
          </p:cNvGraphicFramePr>
          <p:nvPr/>
        </p:nvGraphicFramePr>
        <p:xfrm>
          <a:off x="1714480" y="3286124"/>
          <a:ext cx="4143404" cy="5715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1" name="椭圆 20"/>
          <p:cNvSpPr/>
          <p:nvPr/>
        </p:nvSpPr>
        <p:spPr bwMode="auto">
          <a:xfrm>
            <a:off x="1714500" y="3357563"/>
            <a:ext cx="357188" cy="357187"/>
          </a:xfrm>
          <a:prstGeom prst="ellipse">
            <a:avLst/>
          </a:prstGeom>
          <a:solidFill>
            <a:srgbClr val="0070C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algn="ctr">
              <a:defRPr/>
            </a:pPr>
            <a:r>
              <a:rPr lang="en-US" altLang="zh-CN" sz="2000" b="1" dirty="0">
                <a:solidFill>
                  <a:schemeClr val="bg1"/>
                </a:solidFill>
              </a:rPr>
              <a:t>1</a:t>
            </a:r>
            <a:endParaRPr lang="zh-CN" altLang="en-US" sz="2000" b="1" dirty="0">
              <a:solidFill>
                <a:schemeClr val="bg1"/>
              </a:solidFill>
            </a:endParaRPr>
          </a:p>
        </p:txBody>
      </p:sp>
      <p:sp>
        <p:nvSpPr>
          <p:cNvPr id="23" name="椭圆 22"/>
          <p:cNvSpPr/>
          <p:nvPr/>
        </p:nvSpPr>
        <p:spPr bwMode="auto">
          <a:xfrm>
            <a:off x="1714500" y="4071938"/>
            <a:ext cx="357188" cy="357187"/>
          </a:xfrm>
          <a:prstGeom prst="ellipse">
            <a:avLst/>
          </a:prstGeom>
          <a:solidFill>
            <a:srgbClr val="0070C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algn="ctr">
              <a:defRPr/>
            </a:pPr>
            <a:r>
              <a:rPr lang="en-US" altLang="zh-CN" sz="2000" b="1" dirty="0">
                <a:solidFill>
                  <a:schemeClr val="bg1"/>
                </a:solidFill>
              </a:rPr>
              <a:t>2</a:t>
            </a:r>
            <a:endParaRPr lang="zh-CN" altLang="en-US" sz="2000" b="1" dirty="0">
              <a:solidFill>
                <a:schemeClr val="bg1"/>
              </a:solidFill>
            </a:endParaRPr>
          </a:p>
        </p:txBody>
      </p:sp>
      <p:graphicFrame>
        <p:nvGraphicFramePr>
          <p:cNvPr id="24" name="内容占位符 3"/>
          <p:cNvGraphicFramePr>
            <a:graphicFrameLocks/>
          </p:cNvGraphicFramePr>
          <p:nvPr/>
        </p:nvGraphicFramePr>
        <p:xfrm>
          <a:off x="1714480" y="5429264"/>
          <a:ext cx="4143404" cy="571504"/>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25" name="内容占位符 3"/>
          <p:cNvGraphicFramePr>
            <a:graphicFrameLocks/>
          </p:cNvGraphicFramePr>
          <p:nvPr/>
        </p:nvGraphicFramePr>
        <p:xfrm>
          <a:off x="1714480" y="4714884"/>
          <a:ext cx="4143404" cy="571504"/>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
        <p:nvSpPr>
          <p:cNvPr id="26" name="椭圆 25"/>
          <p:cNvSpPr/>
          <p:nvPr/>
        </p:nvSpPr>
        <p:spPr bwMode="auto">
          <a:xfrm>
            <a:off x="1714500" y="4786313"/>
            <a:ext cx="357188" cy="357187"/>
          </a:xfrm>
          <a:prstGeom prst="ellipse">
            <a:avLst/>
          </a:prstGeom>
          <a:solidFill>
            <a:srgbClr val="0070C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algn="ctr">
              <a:defRPr/>
            </a:pPr>
            <a:r>
              <a:rPr lang="en-US" altLang="zh-CN" sz="2000" b="1" dirty="0">
                <a:solidFill>
                  <a:schemeClr val="bg1"/>
                </a:solidFill>
              </a:rPr>
              <a:t>3</a:t>
            </a:r>
            <a:endParaRPr lang="zh-CN" altLang="en-US" sz="2000" b="1" dirty="0">
              <a:solidFill>
                <a:schemeClr val="bg1"/>
              </a:solidFill>
            </a:endParaRPr>
          </a:p>
        </p:txBody>
      </p:sp>
      <p:sp>
        <p:nvSpPr>
          <p:cNvPr id="27" name="椭圆 26"/>
          <p:cNvSpPr/>
          <p:nvPr/>
        </p:nvSpPr>
        <p:spPr bwMode="auto">
          <a:xfrm>
            <a:off x="1714500" y="5500688"/>
            <a:ext cx="357188" cy="357187"/>
          </a:xfrm>
          <a:prstGeom prst="ellipse">
            <a:avLst/>
          </a:prstGeom>
          <a:solidFill>
            <a:srgbClr val="0070C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algn="ctr">
              <a:defRPr/>
            </a:pPr>
            <a:r>
              <a:rPr lang="en-US" altLang="zh-CN" sz="2000" b="1" dirty="0">
                <a:solidFill>
                  <a:schemeClr val="bg1"/>
                </a:solidFill>
              </a:rPr>
              <a:t>4</a:t>
            </a:r>
            <a:endParaRPr lang="zh-CN" altLang="en-US" sz="2000" b="1" dirty="0">
              <a:solidFill>
                <a:schemeClr val="bg1"/>
              </a:solidFill>
            </a:endParaRPr>
          </a:p>
        </p:txBody>
      </p:sp>
      <p:sp>
        <p:nvSpPr>
          <p:cNvPr id="22" name="灯片编号占位符 21"/>
          <p:cNvSpPr>
            <a:spLocks noGrp="1"/>
          </p:cNvSpPr>
          <p:nvPr>
            <p:ph type="sldNum" sz="quarter" idx="10"/>
          </p:nvPr>
        </p:nvSpPr>
        <p:spPr/>
        <p:txBody>
          <a:bodyPr/>
          <a:lstStyle/>
          <a:p>
            <a:pPr>
              <a:defRPr/>
            </a:pPr>
            <a:fld id="{20A3C244-A2EA-421B-AA84-7941BACD046B}" type="slidenum">
              <a:rPr lang="zh-CN" altLang="en-US" smtClean="0"/>
              <a:pPr>
                <a:defRPr/>
              </a:pPr>
              <a:t>25</a:t>
            </a:fld>
            <a:r>
              <a:rPr lang="en-US" altLang="zh-CN" smtClean="0"/>
              <a:t>/47</a:t>
            </a:r>
            <a:endParaRPr lang="zh-CN" altLang="en-US" dirty="0"/>
          </a:p>
        </p:txBody>
      </p:sp>
      <p:sp>
        <p:nvSpPr>
          <p:cNvPr id="30" name="标题 29"/>
          <p:cNvSpPr>
            <a:spLocks noGrp="1"/>
          </p:cNvSpPr>
          <p:nvPr>
            <p:ph type="title"/>
          </p:nvPr>
        </p:nvSpPr>
        <p:spPr/>
        <p:txBody>
          <a:bodyPr/>
          <a:lstStyle/>
          <a:p>
            <a:r>
              <a:rPr lang="en-US" altLang="zh-CN" dirty="0" smtClean="0">
                <a:solidFill>
                  <a:srgbClr val="121F55"/>
                </a:solidFill>
              </a:rPr>
              <a:t>Java</a:t>
            </a:r>
            <a:r>
              <a:rPr lang="zh-CN" altLang="en-US" dirty="0" smtClean="0">
                <a:solidFill>
                  <a:srgbClr val="121F55"/>
                </a:solidFill>
              </a:rPr>
              <a:t>编码规范</a:t>
            </a:r>
            <a:r>
              <a:rPr lang="en-US" altLang="zh-CN" dirty="0" smtClean="0">
                <a:solidFill>
                  <a:srgbClr val="121F55"/>
                </a:solidFill>
              </a:rPr>
              <a:t>2-2</a:t>
            </a:r>
            <a:endParaRPr lang="zh-CN" altLang="en-US" dirty="0"/>
          </a:p>
        </p:txBody>
      </p:sp>
      <p:grpSp>
        <p:nvGrpSpPr>
          <p:cNvPr id="32" name="组合 31"/>
          <p:cNvGrpSpPr/>
          <p:nvPr/>
        </p:nvGrpSpPr>
        <p:grpSpPr>
          <a:xfrm>
            <a:off x="2298622" y="6179205"/>
            <a:ext cx="4583666" cy="578535"/>
            <a:chOff x="2514597" y="3350993"/>
            <a:chExt cx="4125189" cy="578535"/>
          </a:xfrm>
        </p:grpSpPr>
        <p:grpSp>
          <p:nvGrpSpPr>
            <p:cNvPr id="33" name="组合 20"/>
            <p:cNvGrpSpPr/>
            <p:nvPr/>
          </p:nvGrpSpPr>
          <p:grpSpPr>
            <a:xfrm>
              <a:off x="2514597" y="3350993"/>
              <a:ext cx="4125189" cy="578535"/>
              <a:chOff x="2514599" y="5042946"/>
              <a:chExt cx="4125189" cy="578535"/>
            </a:xfrm>
          </p:grpSpPr>
          <p:sp>
            <p:nvSpPr>
              <p:cNvPr id="35" name="圆角矩形 34"/>
              <p:cNvSpPr/>
              <p:nvPr/>
            </p:nvSpPr>
            <p:spPr>
              <a:xfrm>
                <a:off x="2514599" y="5071123"/>
                <a:ext cx="4125189" cy="467591"/>
              </a:xfrm>
              <a:prstGeom prst="roundRect">
                <a:avLst/>
              </a:prstGeom>
              <a:solidFill>
                <a:srgbClr val="006599"/>
              </a:solidFill>
              <a:ln>
                <a:noFill/>
              </a:ln>
              <a:effectLst>
                <a:outerShdw blurRad="76200" dir="18900000" sy="23000" kx="-1200000" algn="bl" rotWithShape="0">
                  <a:prstClr val="black">
                    <a:alpha val="20000"/>
                  </a:prstClr>
                </a:outerShdw>
              </a:effectLst>
              <a:scene3d>
                <a:camera prst="obliqueTop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22"/>
              <p:cNvSpPr txBox="1"/>
              <p:nvPr/>
            </p:nvSpPr>
            <p:spPr>
              <a:xfrm>
                <a:off x="3594803" y="5139811"/>
                <a:ext cx="2164285" cy="369332"/>
              </a:xfrm>
              <a:prstGeom prst="rect">
                <a:avLst/>
              </a:prstGeom>
              <a:noFill/>
            </p:spPr>
            <p:txBody>
              <a:bodyPr wrap="non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演示案例</a:t>
                </a:r>
                <a:r>
                  <a:rPr lang="en-US" altLang="zh-CN" b="1" dirty="0" smtClean="0">
                    <a:solidFill>
                      <a:schemeClr val="bg1"/>
                    </a:solidFill>
                    <a:latin typeface="微软雅黑" panose="020B0503020204020204" pitchFamily="34" charset="-122"/>
                    <a:ea typeface="微软雅黑" panose="020B0503020204020204" pitchFamily="34" charset="-122"/>
                  </a:rPr>
                  <a:t>4</a:t>
                </a:r>
                <a:r>
                  <a:rPr lang="zh-CN" altLang="en-US" b="1" dirty="0" smtClean="0">
                    <a:solidFill>
                      <a:schemeClr val="bg1"/>
                    </a:solidFill>
                    <a:latin typeface="微软雅黑" panose="020B0503020204020204" pitchFamily="34" charset="-122"/>
                    <a:ea typeface="微软雅黑" panose="020B0503020204020204" pitchFamily="34" charset="-122"/>
                  </a:rPr>
                  <a:t>：</a:t>
                </a:r>
                <a:r>
                  <a:rPr lang="zh-CN" altLang="en-US" b="1" dirty="0" smtClean="0">
                    <a:solidFill>
                      <a:schemeClr val="bg1"/>
                    </a:solidFill>
                    <a:latin typeface="微软雅黑" panose="020B0503020204020204" pitchFamily="34" charset="-122"/>
                    <a:ea typeface="微软雅黑" panose="020B0503020204020204" pitchFamily="34" charset="-122"/>
                  </a:rPr>
                  <a:t>编码规范</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7" name="椭圆 36"/>
              <p:cNvSpPr/>
              <p:nvPr/>
            </p:nvSpPr>
            <p:spPr>
              <a:xfrm>
                <a:off x="2797435" y="5042946"/>
                <a:ext cx="578535" cy="578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4" name="图片 33"/>
            <p:cNvPicPr>
              <a:picLocks noChangeAspect="1"/>
            </p:cNvPicPr>
            <p:nvPr/>
          </p:nvPicPr>
          <p:blipFill>
            <a:blip r:embed="rId19" cstate="print">
              <a:extLst>
                <a:ext uri="{28A0092B-C50C-407E-A947-70E740481C1C}">
                  <a14:useLocalDpi xmlns="" xmlns:a14="http://schemas.microsoft.com/office/drawing/2010/main" val="0"/>
                </a:ext>
              </a:extLst>
            </a:blip>
            <a:stretch>
              <a:fillRect/>
            </a:stretch>
          </p:blipFill>
          <p:spPr>
            <a:xfrm>
              <a:off x="2855537" y="3379066"/>
              <a:ext cx="462326" cy="462326"/>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83688">
                                            <p:txEl>
                                              <p:pRg st="1" end="1"/>
                                            </p:txEl>
                                          </p:spTgt>
                                        </p:tgtEl>
                                        <p:attrNameLst>
                                          <p:attrName>style.visibility</p:attrName>
                                        </p:attrNameLst>
                                      </p:cBhvr>
                                      <p:to>
                                        <p:strVal val="visible"/>
                                      </p:to>
                                    </p:set>
                                    <p:animEffect transition="in" filter="wipe(left)">
                                      <p:cBhvr>
                                        <p:cTn id="7" dur="500"/>
                                        <p:tgtEl>
                                          <p:spTgt spid="583688">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83688">
                                            <p:txEl>
                                              <p:pRg st="2" end="2"/>
                                            </p:txEl>
                                          </p:spTgt>
                                        </p:tgtEl>
                                        <p:attrNameLst>
                                          <p:attrName>style.visibility</p:attrName>
                                        </p:attrNameLst>
                                      </p:cBhvr>
                                      <p:to>
                                        <p:strVal val="visible"/>
                                      </p:to>
                                    </p:set>
                                    <p:animEffect transition="in" filter="wipe(left)">
                                      <p:cBhvr>
                                        <p:cTn id="10" dur="500"/>
                                        <p:tgtEl>
                                          <p:spTgt spid="583688">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left)">
                                      <p:cBhvr>
                                        <p:cTn id="18" dur="500"/>
                                        <p:tgtEl>
                                          <p:spTgt spid="20"/>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left)">
                                      <p:cBhvr>
                                        <p:cTn id="21" dur="500"/>
                                        <p:tgtEl>
                                          <p:spTgt spid="2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left)">
                                      <p:cBhvr>
                                        <p:cTn id="30" dur="500"/>
                                        <p:tgtEl>
                                          <p:spTgt spid="2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left)">
                                      <p:cBhvr>
                                        <p:cTn id="33" dur="500"/>
                                        <p:tgtEl>
                                          <p:spTgt spid="2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500"/>
                                        <p:tgtEl>
                                          <p:spTgt spid="24"/>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par>
                          <p:cTn id="40" fill="hold">
                            <p:stCondLst>
                              <p:cond delay="500"/>
                            </p:stCondLst>
                            <p:childTnLst>
                              <p:par>
                                <p:cTn id="41" presetID="3" presetClass="entr" presetSubtype="10" fill="hold" nodeType="after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blinds(horizontal)">
                                      <p:cBhvr>
                                        <p:cTn id="4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19" grpId="0">
        <p:bldAsOne/>
      </p:bldGraphic>
      <p:bldGraphic spid="20" grpId="0">
        <p:bldAsOne/>
      </p:bldGraphic>
      <p:bldP spid="21" grpId="0" animBg="1"/>
      <p:bldP spid="23" grpId="0" animBg="1"/>
      <p:bldGraphic spid="24" grpId="0">
        <p:bldAsOne/>
      </p:bldGraphic>
      <p:bldGraphic spid="25" grpId="0">
        <p:bldAsOne/>
      </p:bldGraphic>
      <p:bldP spid="26" grpId="0" animBg="1"/>
      <p:bldP spid="2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内容占位符 2"/>
          <p:cNvSpPr>
            <a:spLocks noGrp="1"/>
          </p:cNvSpPr>
          <p:nvPr>
            <p:ph idx="1"/>
          </p:nvPr>
        </p:nvSpPr>
        <p:spPr>
          <a:xfrm>
            <a:off x="784225" y="1214438"/>
            <a:ext cx="7645400" cy="5143500"/>
          </a:xfrm>
        </p:spPr>
        <p:txBody>
          <a:bodyPr/>
          <a:lstStyle/>
          <a:p>
            <a:pPr>
              <a:defRPr/>
            </a:pPr>
            <a:r>
              <a:rPr lang="zh-CN" altLang="en-US" dirty="0" smtClean="0"/>
              <a:t>训练要点</a:t>
            </a:r>
          </a:p>
          <a:p>
            <a:pPr lvl="1">
              <a:defRPr/>
            </a:pPr>
            <a:r>
              <a:rPr lang="zh-CN" altLang="en-US" dirty="0" smtClean="0"/>
              <a:t>使用记事本开发</a:t>
            </a:r>
            <a:r>
              <a:rPr lang="en-US" altLang="zh-CN" dirty="0" smtClean="0"/>
              <a:t>Java</a:t>
            </a:r>
            <a:r>
              <a:rPr lang="zh-CN" altLang="en-US" dirty="0" smtClean="0"/>
              <a:t>程序</a:t>
            </a:r>
          </a:p>
          <a:p>
            <a:pPr lvl="1">
              <a:defRPr/>
            </a:pPr>
            <a:r>
              <a:rPr lang="zh-CN" altLang="en-US" dirty="0" smtClean="0"/>
              <a:t> </a:t>
            </a:r>
            <a:r>
              <a:rPr lang="en-US" altLang="zh-CN" dirty="0" smtClean="0"/>
              <a:t>Java </a:t>
            </a:r>
            <a:r>
              <a:rPr lang="zh-CN" altLang="en-US" dirty="0" smtClean="0"/>
              <a:t>输出语句</a:t>
            </a:r>
          </a:p>
          <a:p>
            <a:pPr lvl="1">
              <a:defRPr/>
            </a:pPr>
            <a:r>
              <a:rPr lang="zh-CN" altLang="en-US" dirty="0" smtClean="0"/>
              <a:t> 会使用</a:t>
            </a:r>
            <a:r>
              <a:rPr lang="en-US" altLang="zh-CN" dirty="0" err="1" smtClean="0"/>
              <a:t>javac</a:t>
            </a:r>
            <a:r>
              <a:rPr lang="zh-CN" altLang="en-US" dirty="0" smtClean="0"/>
              <a:t>和</a:t>
            </a:r>
            <a:r>
              <a:rPr lang="en-US" altLang="zh-CN" dirty="0" smtClean="0"/>
              <a:t>java</a:t>
            </a:r>
            <a:r>
              <a:rPr lang="zh-CN" altLang="en-US" dirty="0" smtClean="0"/>
              <a:t>命令</a:t>
            </a:r>
          </a:p>
          <a:p>
            <a:pPr lvl="1">
              <a:defRPr/>
            </a:pPr>
            <a:r>
              <a:rPr lang="en-US" altLang="zh-CN" dirty="0" smtClean="0"/>
              <a:t>Java </a:t>
            </a:r>
            <a:r>
              <a:rPr lang="zh-CN" altLang="en-US" dirty="0" smtClean="0"/>
              <a:t>注释</a:t>
            </a:r>
          </a:p>
          <a:p>
            <a:pPr>
              <a:defRPr/>
            </a:pPr>
            <a:r>
              <a:rPr lang="zh-CN" altLang="en-US" dirty="0" smtClean="0"/>
              <a:t>需求说明</a:t>
            </a:r>
            <a:endParaRPr lang="en-US" altLang="zh-CN" dirty="0" smtClean="0"/>
          </a:p>
          <a:p>
            <a:pPr lvl="1">
              <a:defRPr/>
            </a:pPr>
            <a:r>
              <a:rPr lang="zh-CN" altLang="en-US" dirty="0" smtClean="0"/>
              <a:t>在控制台输出一行信息</a:t>
            </a:r>
            <a:endParaRPr lang="en-US" altLang="zh-CN" dirty="0" smtClean="0"/>
          </a:p>
          <a:p>
            <a:pPr>
              <a:defRPr/>
            </a:pPr>
            <a:endParaRPr lang="zh-CN" altLang="en-US" dirty="0" smtClean="0"/>
          </a:p>
          <a:p>
            <a:pPr lvl="1">
              <a:defRPr/>
            </a:pPr>
            <a:endParaRPr lang="en-US" altLang="zh-CN" dirty="0" smtClean="0"/>
          </a:p>
          <a:p>
            <a:pPr lvl="1">
              <a:defRPr/>
            </a:pPr>
            <a:endParaRPr lang="en-US" altLang="zh-CN" dirty="0" smtClean="0"/>
          </a:p>
          <a:p>
            <a:pPr lvl="1">
              <a:defRPr/>
            </a:pPr>
            <a:endParaRPr lang="zh-CN" altLang="en-US" dirty="0" smtClean="0"/>
          </a:p>
          <a:p>
            <a:pPr>
              <a:defRPr/>
            </a:pPr>
            <a:endParaRPr lang="en-US" altLang="zh-CN" dirty="0" smtClean="0"/>
          </a:p>
          <a:p>
            <a:pPr>
              <a:defRPr/>
            </a:pPr>
            <a:endParaRPr lang="zh-CN" altLang="en-US" dirty="0" smtClean="0"/>
          </a:p>
          <a:p>
            <a:pPr>
              <a:defRPr/>
            </a:pPr>
            <a:endParaRPr lang="zh-CN" altLang="en-US" dirty="0" smtClean="0"/>
          </a:p>
        </p:txBody>
      </p:sp>
      <p:grpSp>
        <p:nvGrpSpPr>
          <p:cNvPr id="2" name="组合 19"/>
          <p:cNvGrpSpPr>
            <a:grpSpLocks/>
          </p:cNvGrpSpPr>
          <p:nvPr/>
        </p:nvGrpSpPr>
        <p:grpSpPr bwMode="auto">
          <a:xfrm>
            <a:off x="142875" y="857250"/>
            <a:ext cx="1109663" cy="500063"/>
            <a:chOff x="6072198" y="1142984"/>
            <a:chExt cx="1109759" cy="500066"/>
          </a:xfrm>
        </p:grpSpPr>
        <p:pic>
          <p:nvPicPr>
            <p:cNvPr id="43020" name="Picture 13" descr="C:\Users\meng.zhang\Desktop\ACCP7.0模版图标规范\ge_pad.png"/>
            <p:cNvPicPr>
              <a:picLocks noChangeAspect="1" noChangeArrowheads="1"/>
            </p:cNvPicPr>
            <p:nvPr/>
          </p:nvPicPr>
          <p:blipFill>
            <a:blip r:embed="rId2"/>
            <a:srcRect/>
            <a:stretch>
              <a:fillRect/>
            </a:stretch>
          </p:blipFill>
          <p:spPr bwMode="auto">
            <a:xfrm>
              <a:off x="6072198" y="1142984"/>
              <a:ext cx="500066" cy="500066"/>
            </a:xfrm>
            <a:prstGeom prst="rect">
              <a:avLst/>
            </a:prstGeom>
            <a:noFill/>
            <a:ln w="9525">
              <a:noFill/>
              <a:miter lim="800000"/>
              <a:headEnd/>
              <a:tailEnd/>
            </a:ln>
          </p:spPr>
        </p:pic>
        <p:sp>
          <p:nvSpPr>
            <p:cNvPr id="25" name="TextBox 24"/>
            <p:cNvSpPr txBox="1"/>
            <p:nvPr/>
          </p:nvSpPr>
          <p:spPr>
            <a:xfrm>
              <a:off x="6481808" y="1171559"/>
              <a:ext cx="700149" cy="40005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指导</a:t>
              </a:r>
            </a:p>
          </p:txBody>
        </p:sp>
      </p:grpSp>
      <p:sp>
        <p:nvSpPr>
          <p:cNvPr id="12" name="灯片编号占位符 11"/>
          <p:cNvSpPr>
            <a:spLocks noGrp="1"/>
          </p:cNvSpPr>
          <p:nvPr>
            <p:ph type="sldNum" sz="quarter" idx="10"/>
          </p:nvPr>
        </p:nvSpPr>
        <p:spPr/>
        <p:txBody>
          <a:bodyPr/>
          <a:lstStyle/>
          <a:p>
            <a:pPr>
              <a:defRPr/>
            </a:pPr>
            <a:fld id="{20A3C244-A2EA-421B-AA84-7941BACD046B}" type="slidenum">
              <a:rPr lang="zh-CN" altLang="en-US" smtClean="0"/>
              <a:pPr>
                <a:defRPr/>
              </a:pPr>
              <a:t>26</a:t>
            </a:fld>
            <a:r>
              <a:rPr lang="en-US" altLang="zh-CN" smtClean="0"/>
              <a:t>/47</a:t>
            </a:r>
            <a:endParaRPr lang="zh-CN" altLang="en-US" dirty="0"/>
          </a:p>
        </p:txBody>
      </p:sp>
      <p:pic>
        <p:nvPicPr>
          <p:cNvPr id="15" name="图片 14" descr="图1.15.tif"/>
          <p:cNvPicPr>
            <a:picLocks noChangeAspect="1"/>
          </p:cNvPicPr>
          <p:nvPr/>
        </p:nvPicPr>
        <p:blipFill>
          <a:blip r:embed="rId3"/>
          <a:stretch>
            <a:fillRect/>
          </a:stretch>
        </p:blipFill>
        <p:spPr>
          <a:xfrm>
            <a:off x="2214546" y="4500570"/>
            <a:ext cx="3658384" cy="1190598"/>
          </a:xfrm>
          <a:prstGeom prst="rect">
            <a:avLst/>
          </a:prstGeom>
        </p:spPr>
      </p:pic>
      <p:grpSp>
        <p:nvGrpSpPr>
          <p:cNvPr id="16" name="组合 15"/>
          <p:cNvGrpSpPr/>
          <p:nvPr/>
        </p:nvGrpSpPr>
        <p:grpSpPr>
          <a:xfrm>
            <a:off x="2298622" y="6070021"/>
            <a:ext cx="4583666" cy="578535"/>
            <a:chOff x="2514597" y="3350993"/>
            <a:chExt cx="4125189" cy="578535"/>
          </a:xfrm>
        </p:grpSpPr>
        <p:grpSp>
          <p:nvGrpSpPr>
            <p:cNvPr id="17" name="组合 20"/>
            <p:cNvGrpSpPr/>
            <p:nvPr/>
          </p:nvGrpSpPr>
          <p:grpSpPr>
            <a:xfrm>
              <a:off x="2514597" y="3350993"/>
              <a:ext cx="4125189" cy="578535"/>
              <a:chOff x="2514599" y="5042946"/>
              <a:chExt cx="4125189" cy="578535"/>
            </a:xfrm>
          </p:grpSpPr>
          <p:sp>
            <p:nvSpPr>
              <p:cNvPr id="19" name="圆角矩形 18"/>
              <p:cNvSpPr/>
              <p:nvPr/>
            </p:nvSpPr>
            <p:spPr>
              <a:xfrm>
                <a:off x="2514599" y="5071123"/>
                <a:ext cx="4125189" cy="467591"/>
              </a:xfrm>
              <a:prstGeom prst="roundRect">
                <a:avLst/>
              </a:prstGeom>
              <a:solidFill>
                <a:srgbClr val="006599"/>
              </a:solidFill>
              <a:ln>
                <a:noFill/>
              </a:ln>
              <a:effectLst>
                <a:outerShdw blurRad="76200" dir="18900000" sy="23000" kx="-1200000" algn="bl" rotWithShape="0">
                  <a:prstClr val="black">
                    <a:alpha val="20000"/>
                  </a:prstClr>
                </a:outerShdw>
              </a:effectLst>
              <a:scene3d>
                <a:camera prst="obliqueTop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22"/>
              <p:cNvSpPr txBox="1"/>
              <p:nvPr/>
            </p:nvSpPr>
            <p:spPr>
              <a:xfrm>
                <a:off x="3926441" y="5139811"/>
                <a:ext cx="1412656" cy="369332"/>
              </a:xfrm>
              <a:prstGeom prst="rect">
                <a:avLst/>
              </a:prstGeom>
              <a:noFill/>
            </p:spPr>
            <p:txBody>
              <a:bodyPr wrap="non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教师讲解需求</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1" name="椭圆 20"/>
              <p:cNvSpPr/>
              <p:nvPr/>
            </p:nvSpPr>
            <p:spPr>
              <a:xfrm>
                <a:off x="2797435" y="5042946"/>
                <a:ext cx="578535" cy="578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2855537" y="3379066"/>
              <a:ext cx="462326" cy="462326"/>
            </a:xfrm>
            <a:prstGeom prst="rect">
              <a:avLst/>
            </a:prstGeom>
          </p:spPr>
        </p:pic>
      </p:grpSp>
      <p:sp>
        <p:nvSpPr>
          <p:cNvPr id="22" name="标题 21"/>
          <p:cNvSpPr>
            <a:spLocks noGrp="1"/>
          </p:cNvSpPr>
          <p:nvPr>
            <p:ph type="title"/>
          </p:nvPr>
        </p:nvSpPr>
        <p:spPr/>
        <p:txBody>
          <a:bodyPr/>
          <a:lstStyle/>
          <a:p>
            <a:r>
              <a:rPr lang="zh-CN" altLang="en-US" dirty="0" smtClean="0"/>
              <a:t>学员操作</a:t>
            </a:r>
            <a:r>
              <a:rPr lang="en-US" altLang="zh-CN" dirty="0" smtClean="0"/>
              <a:t>—</a:t>
            </a:r>
            <a:r>
              <a:rPr lang="zh-CN" altLang="en-US" dirty="0" smtClean="0"/>
              <a:t>向控制台输出内容</a:t>
            </a:r>
            <a:r>
              <a:rPr lang="en-US" altLang="zh-CN" dirty="0" smtClean="0"/>
              <a:t>2-1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内容占位符 2"/>
          <p:cNvSpPr>
            <a:spLocks noGrp="1"/>
          </p:cNvSpPr>
          <p:nvPr>
            <p:ph idx="1"/>
          </p:nvPr>
        </p:nvSpPr>
        <p:spPr>
          <a:xfrm>
            <a:off x="784225" y="1214438"/>
            <a:ext cx="7645400" cy="5143500"/>
          </a:xfrm>
        </p:spPr>
        <p:txBody>
          <a:bodyPr/>
          <a:lstStyle/>
          <a:p>
            <a:pPr>
              <a:defRPr/>
            </a:pPr>
            <a:r>
              <a:rPr lang="zh-CN" altLang="en-US" dirty="0" smtClean="0"/>
              <a:t>实现思路</a:t>
            </a:r>
          </a:p>
          <a:p>
            <a:pPr marL="914400" lvl="1" indent="-457200">
              <a:buFont typeface="+mj-lt"/>
              <a:buAutoNum type="arabicPeriod"/>
              <a:defRPr/>
            </a:pPr>
            <a:r>
              <a:rPr lang="zh-CN" altLang="en-US" dirty="0" smtClean="0"/>
              <a:t>创建记事本程序</a:t>
            </a:r>
          </a:p>
          <a:p>
            <a:pPr marL="914400" lvl="1" indent="-457200">
              <a:buFont typeface="+mj-lt"/>
              <a:buAutoNum type="arabicPeriod"/>
              <a:defRPr/>
            </a:pPr>
            <a:r>
              <a:rPr lang="zh-CN" altLang="en-US" dirty="0" smtClean="0"/>
              <a:t>编写</a:t>
            </a:r>
            <a:r>
              <a:rPr lang="en-US" altLang="zh-CN" dirty="0" smtClean="0"/>
              <a:t>Java</a:t>
            </a:r>
            <a:r>
              <a:rPr lang="zh-CN" altLang="en-US" dirty="0" smtClean="0"/>
              <a:t>代码及注释</a:t>
            </a:r>
          </a:p>
          <a:p>
            <a:pPr marL="914400" lvl="1" indent="-457200">
              <a:buFont typeface="+mj-lt"/>
              <a:buAutoNum type="arabicPeriod"/>
              <a:defRPr/>
            </a:pPr>
            <a:r>
              <a:rPr lang="zh-CN" altLang="en-US" dirty="0" smtClean="0"/>
              <a:t>编译</a:t>
            </a:r>
            <a:r>
              <a:rPr lang="en-US" altLang="zh-CN" dirty="0" smtClean="0"/>
              <a:t>.java</a:t>
            </a:r>
            <a:r>
              <a:rPr lang="zh-CN" altLang="en-US" dirty="0" smtClean="0"/>
              <a:t>文件</a:t>
            </a:r>
          </a:p>
          <a:p>
            <a:pPr marL="914400" lvl="1" indent="-457200">
              <a:buFont typeface="+mj-lt"/>
              <a:buAutoNum type="arabicPeriod"/>
              <a:defRPr/>
            </a:pPr>
            <a:r>
              <a:rPr lang="zh-CN" altLang="en-US" dirty="0" smtClean="0"/>
              <a:t>运行编译后的</a:t>
            </a:r>
            <a:r>
              <a:rPr lang="en-US" altLang="zh-CN" dirty="0" smtClean="0"/>
              <a:t>.class</a:t>
            </a:r>
            <a:r>
              <a:rPr lang="zh-CN" altLang="en-US" dirty="0" smtClean="0"/>
              <a:t>文件</a:t>
            </a:r>
          </a:p>
          <a:p>
            <a:pPr lvl="1">
              <a:defRPr/>
            </a:pPr>
            <a:endParaRPr lang="zh-CN" altLang="en-US" dirty="0" smtClean="0"/>
          </a:p>
          <a:p>
            <a:pPr lvl="1">
              <a:defRPr/>
            </a:pPr>
            <a:endParaRPr lang="en-US" altLang="zh-CN" dirty="0" smtClean="0"/>
          </a:p>
          <a:p>
            <a:pPr>
              <a:defRPr/>
            </a:pPr>
            <a:r>
              <a:rPr lang="en-US" altLang="zh-CN" dirty="0" err="1" smtClean="0"/>
              <a:t>javac</a:t>
            </a:r>
            <a:r>
              <a:rPr lang="zh-CN" altLang="en-US" dirty="0" smtClean="0"/>
              <a:t>和</a:t>
            </a:r>
            <a:r>
              <a:rPr lang="en-US" altLang="zh-CN" dirty="0" smtClean="0"/>
              <a:t>java</a:t>
            </a:r>
            <a:r>
              <a:rPr lang="zh-CN" altLang="en-US" dirty="0" smtClean="0"/>
              <a:t>的使用</a:t>
            </a:r>
          </a:p>
          <a:p>
            <a:pPr lvl="1">
              <a:defRPr/>
            </a:pPr>
            <a:endParaRPr lang="zh-CN" altLang="en-US" dirty="0" smtClean="0"/>
          </a:p>
          <a:p>
            <a:pPr>
              <a:defRPr/>
            </a:pPr>
            <a:endParaRPr lang="zh-CN" altLang="en-US" dirty="0" smtClean="0"/>
          </a:p>
        </p:txBody>
      </p:sp>
      <p:grpSp>
        <p:nvGrpSpPr>
          <p:cNvPr id="2" name="组合 19"/>
          <p:cNvGrpSpPr>
            <a:grpSpLocks/>
          </p:cNvGrpSpPr>
          <p:nvPr/>
        </p:nvGrpSpPr>
        <p:grpSpPr bwMode="auto">
          <a:xfrm>
            <a:off x="142875" y="857250"/>
            <a:ext cx="1109663" cy="500063"/>
            <a:chOff x="6072198" y="1142984"/>
            <a:chExt cx="1109759" cy="500066"/>
          </a:xfrm>
        </p:grpSpPr>
        <p:pic>
          <p:nvPicPr>
            <p:cNvPr id="44046" name="Picture 13" descr="C:\Users\meng.zhang\Desktop\ACCP7.0模版图标规范\ge_pad.png"/>
            <p:cNvPicPr>
              <a:picLocks noChangeAspect="1" noChangeArrowheads="1"/>
            </p:cNvPicPr>
            <p:nvPr/>
          </p:nvPicPr>
          <p:blipFill>
            <a:blip r:embed="rId2"/>
            <a:srcRect/>
            <a:stretch>
              <a:fillRect/>
            </a:stretch>
          </p:blipFill>
          <p:spPr bwMode="auto">
            <a:xfrm>
              <a:off x="6072198" y="1142984"/>
              <a:ext cx="500066" cy="500066"/>
            </a:xfrm>
            <a:prstGeom prst="rect">
              <a:avLst/>
            </a:prstGeom>
            <a:noFill/>
            <a:ln w="9525">
              <a:noFill/>
              <a:miter lim="800000"/>
              <a:headEnd/>
              <a:tailEnd/>
            </a:ln>
          </p:spPr>
        </p:pic>
        <p:sp>
          <p:nvSpPr>
            <p:cNvPr id="25" name="TextBox 24"/>
            <p:cNvSpPr txBox="1"/>
            <p:nvPr/>
          </p:nvSpPr>
          <p:spPr>
            <a:xfrm>
              <a:off x="6481808" y="1171559"/>
              <a:ext cx="700149" cy="40005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指导</a:t>
              </a:r>
            </a:p>
          </p:txBody>
        </p:sp>
      </p:grpSp>
      <p:grpSp>
        <p:nvGrpSpPr>
          <p:cNvPr id="3" name="组合 28"/>
          <p:cNvGrpSpPr>
            <a:grpSpLocks/>
          </p:cNvGrpSpPr>
          <p:nvPr/>
        </p:nvGrpSpPr>
        <p:grpSpPr bwMode="auto">
          <a:xfrm>
            <a:off x="157163" y="3752850"/>
            <a:ext cx="985837" cy="461963"/>
            <a:chOff x="3786182" y="3824735"/>
            <a:chExt cx="986585" cy="461521"/>
          </a:xfrm>
        </p:grpSpPr>
        <p:sp>
          <p:nvSpPr>
            <p:cNvPr id="30" name="TextBox 29"/>
            <p:cNvSpPr txBox="1"/>
            <p:nvPr/>
          </p:nvSpPr>
          <p:spPr>
            <a:xfrm>
              <a:off x="4072149" y="3854869"/>
              <a:ext cx="700618" cy="401253"/>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提示</a:t>
              </a:r>
            </a:p>
          </p:txBody>
        </p:sp>
        <p:pic>
          <p:nvPicPr>
            <p:cNvPr id="44045" name="Picture 2" descr="C:\Users\meng.zhang\Desktop\ACCP7.0模版图标规范\s-3.png"/>
            <p:cNvPicPr>
              <a:picLocks noChangeAspect="1" noChangeArrowheads="1"/>
            </p:cNvPicPr>
            <p:nvPr/>
          </p:nvPicPr>
          <p:blipFill>
            <a:blip r:embed="rId3"/>
            <a:srcRect/>
            <a:stretch>
              <a:fillRect/>
            </a:stretch>
          </p:blipFill>
          <p:spPr bwMode="auto">
            <a:xfrm>
              <a:off x="3786182" y="3824735"/>
              <a:ext cx="381854" cy="461521"/>
            </a:xfrm>
            <a:prstGeom prst="rect">
              <a:avLst/>
            </a:prstGeom>
            <a:noFill/>
            <a:ln w="9525">
              <a:noFill/>
              <a:miter lim="800000"/>
              <a:headEnd/>
              <a:tailEnd/>
            </a:ln>
          </p:spPr>
        </p:pic>
      </p:grpSp>
      <p:sp>
        <p:nvSpPr>
          <p:cNvPr id="14" name="灯片编号占位符 13"/>
          <p:cNvSpPr>
            <a:spLocks noGrp="1"/>
          </p:cNvSpPr>
          <p:nvPr>
            <p:ph type="sldNum" sz="quarter" idx="10"/>
          </p:nvPr>
        </p:nvSpPr>
        <p:spPr/>
        <p:txBody>
          <a:bodyPr/>
          <a:lstStyle/>
          <a:p>
            <a:pPr>
              <a:defRPr/>
            </a:pPr>
            <a:fld id="{20A3C244-A2EA-421B-AA84-7941BACD046B}" type="slidenum">
              <a:rPr lang="zh-CN" altLang="en-US" smtClean="0"/>
              <a:pPr>
                <a:defRPr/>
              </a:pPr>
              <a:t>27</a:t>
            </a:fld>
            <a:r>
              <a:rPr lang="en-US" altLang="zh-CN" smtClean="0"/>
              <a:t>/47</a:t>
            </a:r>
            <a:endParaRPr lang="zh-CN" altLang="en-US" dirty="0"/>
          </a:p>
        </p:txBody>
      </p:sp>
      <p:sp>
        <p:nvSpPr>
          <p:cNvPr id="15" name="标题 14"/>
          <p:cNvSpPr>
            <a:spLocks noGrp="1"/>
          </p:cNvSpPr>
          <p:nvPr>
            <p:ph type="title"/>
          </p:nvPr>
        </p:nvSpPr>
        <p:spPr/>
        <p:txBody>
          <a:bodyPr/>
          <a:lstStyle/>
          <a:p>
            <a:r>
              <a:rPr lang="zh-CN" altLang="en-US" dirty="0" smtClean="0"/>
              <a:t>学员操作</a:t>
            </a:r>
            <a:r>
              <a:rPr lang="en-US" altLang="zh-CN" dirty="0" smtClean="0"/>
              <a:t>—</a:t>
            </a:r>
            <a:r>
              <a:rPr lang="zh-CN" altLang="en-US" dirty="0" smtClean="0"/>
              <a:t>向控制台输出内容</a:t>
            </a:r>
            <a:r>
              <a:rPr lang="en-US" altLang="zh-CN" dirty="0" smtClean="0"/>
              <a:t>2-2</a:t>
            </a:r>
            <a:endParaRPr lang="zh-CN" altLang="en-US" dirty="0"/>
          </a:p>
        </p:txBody>
      </p:sp>
      <p:grpSp>
        <p:nvGrpSpPr>
          <p:cNvPr id="24" name="组合 23"/>
          <p:cNvGrpSpPr/>
          <p:nvPr/>
        </p:nvGrpSpPr>
        <p:grpSpPr>
          <a:xfrm>
            <a:off x="2701633" y="6016961"/>
            <a:ext cx="4125191" cy="578535"/>
            <a:chOff x="2514599" y="5042946"/>
            <a:chExt cx="4125191" cy="578535"/>
          </a:xfrm>
        </p:grpSpPr>
        <p:sp>
          <p:nvSpPr>
            <p:cNvPr id="26" name="圆角矩形 25"/>
            <p:cNvSpPr/>
            <p:nvPr/>
          </p:nvSpPr>
          <p:spPr>
            <a:xfrm>
              <a:off x="2514599" y="5098419"/>
              <a:ext cx="4125191" cy="467591"/>
            </a:xfrm>
            <a:prstGeom prst="roundRect">
              <a:avLst/>
            </a:prstGeom>
            <a:solidFill>
              <a:srgbClr val="006599"/>
            </a:solidFill>
            <a:ln>
              <a:noFill/>
            </a:ln>
            <a:effectLst>
              <a:outerShdw blurRad="76200" dir="18900000" sy="23000" kx="-1200000" algn="bl" rotWithShape="0">
                <a:prstClr val="black">
                  <a:alpha val="20000"/>
                </a:prstClr>
              </a:outerShdw>
            </a:effectLst>
            <a:scene3d>
              <a:camera prst="obliqueTop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16"/>
            <p:cNvSpPr txBox="1"/>
            <p:nvPr/>
          </p:nvSpPr>
          <p:spPr>
            <a:xfrm>
              <a:off x="3635292" y="5147548"/>
              <a:ext cx="2085827" cy="369332"/>
            </a:xfrm>
            <a:prstGeom prst="rect">
              <a:avLst/>
            </a:prstGeom>
            <a:noFill/>
          </p:spPr>
          <p:txBody>
            <a:bodyPr wrap="non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完成时间：</a:t>
              </a:r>
              <a:r>
                <a:rPr lang="en-US" altLang="zh-CN" b="1" dirty="0" smtClean="0">
                  <a:solidFill>
                    <a:schemeClr val="bg1"/>
                  </a:solidFill>
                  <a:latin typeface="微软雅黑" panose="020B0503020204020204" pitchFamily="34" charset="-122"/>
                  <a:ea typeface="微软雅黑" panose="020B0503020204020204" pitchFamily="34" charset="-122"/>
                </a:rPr>
                <a:t>20</a:t>
              </a:r>
              <a:r>
                <a:rPr lang="zh-CN" altLang="en-US" b="1" dirty="0" smtClean="0">
                  <a:solidFill>
                    <a:schemeClr val="bg1"/>
                  </a:solidFill>
                  <a:latin typeface="微软雅黑" panose="020B0503020204020204" pitchFamily="34" charset="-122"/>
                  <a:ea typeface="微软雅黑" panose="020B0503020204020204" pitchFamily="34" charset="-122"/>
                </a:rPr>
                <a:t>分钟</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8" name="椭圆 27"/>
            <p:cNvSpPr/>
            <p:nvPr/>
          </p:nvSpPr>
          <p:spPr>
            <a:xfrm>
              <a:off x="2797435" y="5042946"/>
              <a:ext cx="578535" cy="578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9" name="图片 28"/>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2899403" y="5147548"/>
              <a:ext cx="374597" cy="374597"/>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Effect transition="in" filter="wipe(left)">
                                      <p:cBhvr>
                                        <p:cTn id="7" dur="500"/>
                                        <p:tgtEl>
                                          <p:spTgt spid="23555">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3555">
                                            <p:txEl>
                                              <p:pRg st="2" end="2"/>
                                            </p:txEl>
                                          </p:spTgt>
                                        </p:tgtEl>
                                        <p:attrNameLst>
                                          <p:attrName>style.visibility</p:attrName>
                                        </p:attrNameLst>
                                      </p:cBhvr>
                                      <p:to>
                                        <p:strVal val="visible"/>
                                      </p:to>
                                    </p:set>
                                    <p:animEffect transition="in" filter="wipe(left)">
                                      <p:cBhvr>
                                        <p:cTn id="10" dur="500"/>
                                        <p:tgtEl>
                                          <p:spTgt spid="23555">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23555">
                                            <p:txEl>
                                              <p:pRg st="3" end="3"/>
                                            </p:txEl>
                                          </p:spTgt>
                                        </p:tgtEl>
                                        <p:attrNameLst>
                                          <p:attrName>style.visibility</p:attrName>
                                        </p:attrNameLst>
                                      </p:cBhvr>
                                      <p:to>
                                        <p:strVal val="visible"/>
                                      </p:to>
                                    </p:set>
                                    <p:animEffect transition="in" filter="wipe(left)">
                                      <p:cBhvr>
                                        <p:cTn id="13" dur="500"/>
                                        <p:tgtEl>
                                          <p:spTgt spid="23555">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23555">
                                            <p:txEl>
                                              <p:pRg st="4" end="4"/>
                                            </p:txEl>
                                          </p:spTgt>
                                        </p:tgtEl>
                                        <p:attrNameLst>
                                          <p:attrName>style.visibility</p:attrName>
                                        </p:attrNameLst>
                                      </p:cBhvr>
                                      <p:to>
                                        <p:strVal val="visible"/>
                                      </p:to>
                                    </p:set>
                                    <p:animEffect transition="in" filter="wipe(left)">
                                      <p:cBhvr>
                                        <p:cTn id="16" dur="500"/>
                                        <p:tgtEl>
                                          <p:spTgt spid="23555">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23555">
                                            <p:txEl>
                                              <p:pRg st="7" end="7"/>
                                            </p:txEl>
                                          </p:spTgt>
                                        </p:tgtEl>
                                        <p:attrNameLst>
                                          <p:attrName>style.visibility</p:attrName>
                                        </p:attrNameLst>
                                      </p:cBhvr>
                                      <p:to>
                                        <p:strVal val="visible"/>
                                      </p:to>
                                    </p:set>
                                    <p:animEffect transition="in" filter="wipe(left)">
                                      <p:cBhvr>
                                        <p:cTn id="25" dur="500"/>
                                        <p:tgtEl>
                                          <p:spTgt spid="23555">
                                            <p:txEl>
                                              <p:pRg st="7" end="7"/>
                                            </p:txEl>
                                          </p:spTgt>
                                        </p:tgtEl>
                                      </p:cBhvr>
                                    </p:animEffect>
                                  </p:childTnLst>
                                </p:cTn>
                              </p:par>
                            </p:childTnLst>
                          </p:cTn>
                        </p:par>
                        <p:par>
                          <p:cTn id="26" fill="hold">
                            <p:stCondLst>
                              <p:cond delay="1000"/>
                            </p:stCondLst>
                            <p:childTnLst>
                              <p:par>
                                <p:cTn id="27" presetID="3" presetClass="entr" presetSubtype="10" fill="hold"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blinds(horizontal)">
                                      <p:cBhvr>
                                        <p:cTn id="2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9" name="Rectangle 3"/>
          <p:cNvSpPr>
            <a:spLocks noGrp="1" noChangeArrowheads="1"/>
          </p:cNvSpPr>
          <p:nvPr>
            <p:ph idx="1"/>
          </p:nvPr>
        </p:nvSpPr>
        <p:spPr>
          <a:xfrm>
            <a:off x="784225" y="1214438"/>
            <a:ext cx="7645400" cy="5143500"/>
          </a:xfrm>
        </p:spPr>
        <p:txBody>
          <a:bodyPr/>
          <a:lstStyle/>
          <a:p>
            <a:pPr eaLnBrk="1" hangingPunct="1">
              <a:defRPr/>
            </a:pPr>
            <a:r>
              <a:rPr lang="zh-CN" altLang="en-US" dirty="0" smtClean="0"/>
              <a:t>集成开发环境（</a:t>
            </a:r>
            <a:r>
              <a:rPr lang="en-US" altLang="zh-CN" dirty="0" smtClean="0"/>
              <a:t>IDE</a:t>
            </a:r>
            <a:r>
              <a:rPr lang="zh-CN" altLang="en-US" dirty="0" smtClean="0"/>
              <a:t>）</a:t>
            </a:r>
            <a:endParaRPr lang="en-US" altLang="zh-CN" dirty="0" smtClean="0"/>
          </a:p>
          <a:p>
            <a:pPr lvl="1" eaLnBrk="1" hangingPunct="1">
              <a:defRPr/>
            </a:pPr>
            <a:r>
              <a:rPr lang="zh-CN" altLang="en-US" dirty="0" smtClean="0"/>
              <a:t>将程序开发环境和程序调试环境集合在一起，方便程序员开发软件</a:t>
            </a:r>
          </a:p>
          <a:p>
            <a:pPr eaLnBrk="1" hangingPunct="1">
              <a:defRPr/>
            </a:pPr>
            <a:endParaRPr lang="en-US" altLang="zh-CN" dirty="0" smtClean="0"/>
          </a:p>
          <a:p>
            <a:pPr eaLnBrk="1" hangingPunct="1">
              <a:defRPr/>
            </a:pPr>
            <a:r>
              <a:rPr lang="en-US" altLang="zh-CN" dirty="0" err="1" smtClean="0"/>
              <a:t>使用MyEclipse开发Java程序步骤</a:t>
            </a:r>
            <a:endParaRPr lang="zh-CN" altLang="en-US" dirty="0" smtClean="0"/>
          </a:p>
          <a:p>
            <a:pPr eaLnBrk="1" hangingPunct="1">
              <a:defRPr/>
            </a:pPr>
            <a:endParaRPr lang="zh-CN" altLang="en-US" dirty="0"/>
          </a:p>
        </p:txBody>
      </p:sp>
      <p:sp>
        <p:nvSpPr>
          <p:cNvPr id="26" name="燕尾形 25"/>
          <p:cNvSpPr>
            <a:spLocks noChangeArrowheads="1"/>
          </p:cNvSpPr>
          <p:nvPr/>
        </p:nvSpPr>
        <p:spPr bwMode="auto">
          <a:xfrm>
            <a:off x="2641600" y="4429125"/>
            <a:ext cx="357188" cy="285750"/>
          </a:xfrm>
          <a:prstGeom prst="chevron">
            <a:avLst/>
          </a:prstGeom>
          <a:solidFill>
            <a:srgbClr val="00B0F0"/>
          </a:solidFill>
          <a:ln w="9525" algn="ctr">
            <a:solidFill>
              <a:schemeClr val="bg1"/>
            </a:solidFill>
            <a:round/>
            <a:headEnd/>
            <a:tailEnd/>
          </a:ln>
          <a:effectLst>
            <a:outerShdw blurRad="50800" dist="25400" dir="5400000" algn="t" rotWithShape="0">
              <a:prstClr val="black">
                <a:alpha val="30000"/>
              </a:prstClr>
            </a:outerShdw>
          </a:effectLst>
        </p:spPr>
        <p:txBody>
          <a:bodyPr anchor="b"/>
          <a:lstStyle/>
          <a:p>
            <a:pPr algn="ctr">
              <a:defRPr/>
            </a:pPr>
            <a:endParaRPr lang="zh-CN" altLang="en-US">
              <a:ea typeface="黑体" pitchFamily="2" charset="-122"/>
            </a:endParaRPr>
          </a:p>
        </p:txBody>
      </p:sp>
      <p:sp>
        <p:nvSpPr>
          <p:cNvPr id="27" name="燕尾形 26"/>
          <p:cNvSpPr>
            <a:spLocks noChangeArrowheads="1"/>
          </p:cNvSpPr>
          <p:nvPr/>
        </p:nvSpPr>
        <p:spPr bwMode="auto">
          <a:xfrm>
            <a:off x="4427538" y="4429125"/>
            <a:ext cx="357187" cy="285750"/>
          </a:xfrm>
          <a:prstGeom prst="chevron">
            <a:avLst/>
          </a:prstGeom>
          <a:solidFill>
            <a:srgbClr val="00B0F0"/>
          </a:solidFill>
          <a:ln w="9525" algn="ctr">
            <a:solidFill>
              <a:schemeClr val="bg1"/>
            </a:solidFill>
            <a:round/>
            <a:headEnd/>
            <a:tailEnd/>
          </a:ln>
          <a:effectLst>
            <a:outerShdw blurRad="50800" dist="25400" dir="5400000" algn="t" rotWithShape="0">
              <a:prstClr val="black">
                <a:alpha val="30000"/>
              </a:prstClr>
            </a:outerShdw>
          </a:effectLst>
        </p:spPr>
        <p:txBody>
          <a:bodyPr anchor="b"/>
          <a:lstStyle/>
          <a:p>
            <a:pPr algn="ctr">
              <a:defRPr/>
            </a:pPr>
            <a:endParaRPr lang="zh-CN" altLang="en-US">
              <a:ea typeface="黑体" pitchFamily="2" charset="-122"/>
            </a:endParaRPr>
          </a:p>
        </p:txBody>
      </p:sp>
      <p:sp>
        <p:nvSpPr>
          <p:cNvPr id="28" name="燕尾形 27"/>
          <p:cNvSpPr>
            <a:spLocks noChangeArrowheads="1"/>
          </p:cNvSpPr>
          <p:nvPr/>
        </p:nvSpPr>
        <p:spPr bwMode="auto">
          <a:xfrm>
            <a:off x="6213475" y="4429125"/>
            <a:ext cx="357188" cy="285750"/>
          </a:xfrm>
          <a:prstGeom prst="chevron">
            <a:avLst/>
          </a:prstGeom>
          <a:solidFill>
            <a:srgbClr val="00B0F0"/>
          </a:solidFill>
          <a:ln w="9525" algn="ctr">
            <a:solidFill>
              <a:schemeClr val="bg1"/>
            </a:solidFill>
            <a:round/>
            <a:headEnd/>
            <a:tailEnd/>
          </a:ln>
          <a:effectLst>
            <a:outerShdw blurRad="50800" dist="25400" dir="5400000" algn="t" rotWithShape="0">
              <a:prstClr val="black">
                <a:alpha val="30000"/>
              </a:prstClr>
            </a:outerShdw>
          </a:effectLst>
        </p:spPr>
        <p:txBody>
          <a:bodyPr anchor="b"/>
          <a:lstStyle/>
          <a:p>
            <a:pPr algn="ctr">
              <a:defRPr/>
            </a:pPr>
            <a:endParaRPr lang="zh-CN" altLang="en-US">
              <a:ea typeface="黑体" pitchFamily="2" charset="-122"/>
            </a:endParaRPr>
          </a:p>
        </p:txBody>
      </p:sp>
      <p:grpSp>
        <p:nvGrpSpPr>
          <p:cNvPr id="2" name="组合 31"/>
          <p:cNvGrpSpPr>
            <a:grpSpLocks/>
          </p:cNvGrpSpPr>
          <p:nvPr/>
        </p:nvGrpSpPr>
        <p:grpSpPr bwMode="auto">
          <a:xfrm>
            <a:off x="6427811" y="3929066"/>
            <a:ext cx="1573213" cy="1212850"/>
            <a:chOff x="5572125" y="1857375"/>
            <a:chExt cx="1573213" cy="1212850"/>
          </a:xfrm>
          <a:solidFill>
            <a:srgbClr val="0070C0"/>
          </a:solidFill>
        </p:grpSpPr>
        <p:sp>
          <p:nvSpPr>
            <p:cNvPr id="30" name="矩形 29"/>
            <p:cNvSpPr/>
            <p:nvPr/>
          </p:nvSpPr>
          <p:spPr bwMode="auto">
            <a:xfrm>
              <a:off x="5684838" y="2100263"/>
              <a:ext cx="1460500" cy="969962"/>
            </a:xfrm>
            <a:prstGeom prst="rect">
              <a:avLst/>
            </a:prstGeom>
            <a:grpFill/>
            <a:ln w="28575" cap="flat" cmpd="sng" algn="ctr">
              <a:noFill/>
              <a:prstDash val="solid"/>
              <a:round/>
              <a:headEnd type="none" w="med" len="med"/>
              <a:tailEnd type="none" w="med" len="med"/>
            </a:ln>
            <a:effectLst>
              <a:outerShdw blurRad="44450" dist="27940" dir="5400000" algn="ctr">
                <a:srgbClr val="000000">
                  <a:alpha val="32000"/>
                </a:srgbClr>
              </a:outerShdw>
            </a:effectLst>
          </p:spPr>
          <p:txBody>
            <a:bodyPr anchor="ctr">
              <a:sp3d/>
            </a:bodyPr>
            <a:lstStyle/>
            <a:p>
              <a:pPr algn="ctr">
                <a:defRPr/>
              </a:pPr>
              <a:r>
                <a:rPr lang="zh-CN" altLang="en-US" b="1" dirty="0">
                  <a:solidFill>
                    <a:schemeClr val="bg1"/>
                  </a:solidFill>
                  <a:ea typeface="黑体" pitchFamily="2" charset="-122"/>
                </a:rPr>
                <a:t>运行</a:t>
              </a:r>
              <a:r>
                <a:rPr lang="en-US" altLang="zh-CN" b="1" dirty="0">
                  <a:solidFill>
                    <a:schemeClr val="bg1"/>
                  </a:solidFill>
                  <a:ea typeface="黑体" pitchFamily="2" charset="-122"/>
                </a:rPr>
                <a:t>Java</a:t>
              </a:r>
            </a:p>
            <a:p>
              <a:pPr algn="ctr">
                <a:defRPr/>
              </a:pPr>
              <a:r>
                <a:rPr lang="zh-CN" altLang="en-US" b="1" dirty="0">
                  <a:solidFill>
                    <a:schemeClr val="bg1"/>
                  </a:solidFill>
                  <a:ea typeface="黑体" pitchFamily="2" charset="-122"/>
                </a:rPr>
                <a:t>程序</a:t>
              </a:r>
            </a:p>
          </p:txBody>
        </p:sp>
        <p:sp>
          <p:nvSpPr>
            <p:cNvPr id="34" name="椭圆 33"/>
            <p:cNvSpPr/>
            <p:nvPr/>
          </p:nvSpPr>
          <p:spPr bwMode="auto">
            <a:xfrm>
              <a:off x="5572125" y="1857375"/>
              <a:ext cx="336550" cy="363538"/>
            </a:xfrm>
            <a:prstGeom prst="ellipse">
              <a:avLst/>
            </a:prstGeom>
            <a:grpFill/>
            <a:ln>
              <a:noFill/>
              <a:headEnd type="none" w="med" len="med"/>
              <a:tailEnd type="none" w="med" len="med"/>
            </a:ln>
            <a:effectLst>
              <a:outerShdw blurRad="44450" dist="27940" dir="5400000" algn="ctr">
                <a:srgbClr val="000000">
                  <a:alpha val="32000"/>
                </a:srgbClr>
              </a:outerShdw>
            </a:effectLst>
          </p:spPr>
          <p:style>
            <a:lnRef idx="2">
              <a:schemeClr val="accent1"/>
            </a:lnRef>
            <a:fillRef idx="1">
              <a:schemeClr val="lt1"/>
            </a:fillRef>
            <a:effectRef idx="0">
              <a:schemeClr val="accent1"/>
            </a:effectRef>
            <a:fontRef idx="minor">
              <a:schemeClr val="dk1"/>
            </a:fontRef>
          </p:style>
          <p:txBody>
            <a:bodyPr anchor="ctr">
              <a:sp3d/>
            </a:bodyPr>
            <a:lstStyle/>
            <a:p>
              <a:pPr algn="ctr">
                <a:defRPr/>
              </a:pPr>
              <a:r>
                <a:rPr lang="en-US" altLang="zh-CN" sz="2000" b="1" dirty="0">
                  <a:solidFill>
                    <a:schemeClr val="bg1"/>
                  </a:solidFill>
                  <a:effectLst>
                    <a:outerShdw blurRad="38100" dist="38100" dir="2700000" algn="tl">
                      <a:srgbClr val="000000">
                        <a:alpha val="43137"/>
                      </a:srgbClr>
                    </a:outerShdw>
                  </a:effectLst>
                  <a:ea typeface="方正准圆繁体" pitchFamily="2" charset="-122"/>
                </a:rPr>
                <a:t>4</a:t>
              </a:r>
              <a:endParaRPr lang="zh-CN" altLang="en-US" sz="2000" b="1" dirty="0">
                <a:solidFill>
                  <a:schemeClr val="bg1"/>
                </a:solidFill>
                <a:effectLst>
                  <a:outerShdw blurRad="38100" dist="38100" dir="2700000" algn="tl">
                    <a:srgbClr val="000000">
                      <a:alpha val="43137"/>
                    </a:srgbClr>
                  </a:outerShdw>
                </a:effectLst>
                <a:ea typeface="方正准圆繁体" pitchFamily="2" charset="-122"/>
              </a:endParaRPr>
            </a:p>
          </p:txBody>
        </p:sp>
      </p:grpSp>
      <p:grpSp>
        <p:nvGrpSpPr>
          <p:cNvPr id="3" name="组合 25"/>
          <p:cNvGrpSpPr>
            <a:grpSpLocks/>
          </p:cNvGrpSpPr>
          <p:nvPr/>
        </p:nvGrpSpPr>
        <p:grpSpPr bwMode="auto">
          <a:xfrm>
            <a:off x="1069999" y="3929066"/>
            <a:ext cx="1571625" cy="1214438"/>
            <a:chOff x="214313" y="1857375"/>
            <a:chExt cx="1571625" cy="1214438"/>
          </a:xfrm>
          <a:solidFill>
            <a:srgbClr val="0070C0"/>
          </a:solidFill>
        </p:grpSpPr>
        <p:sp>
          <p:nvSpPr>
            <p:cNvPr id="43" name="矩形 42"/>
            <p:cNvSpPr/>
            <p:nvPr/>
          </p:nvSpPr>
          <p:spPr bwMode="auto">
            <a:xfrm>
              <a:off x="327025" y="2100263"/>
              <a:ext cx="1458913" cy="971550"/>
            </a:xfrm>
            <a:prstGeom prst="rect">
              <a:avLst/>
            </a:prstGeom>
            <a:grpFill/>
            <a:ln w="28575" cap="flat" cmpd="sng" algn="ctr">
              <a:noFill/>
              <a:prstDash val="solid"/>
              <a:round/>
              <a:headEnd type="none" w="med" len="med"/>
              <a:tailEnd type="none" w="med" len="med"/>
            </a:ln>
            <a:effectLst>
              <a:outerShdw blurRad="44450" dist="27940" dir="5400000" algn="ctr">
                <a:srgbClr val="000000">
                  <a:alpha val="32000"/>
                </a:srgbClr>
              </a:outerShdw>
            </a:effectLst>
          </p:spPr>
          <p:txBody>
            <a:bodyPr anchor="ctr">
              <a:sp3d/>
            </a:bodyPr>
            <a:lstStyle/>
            <a:p>
              <a:pPr algn="ctr">
                <a:defRPr/>
              </a:pPr>
              <a:r>
                <a:rPr lang="zh-CN" altLang="en-US" b="1" dirty="0">
                  <a:solidFill>
                    <a:schemeClr val="bg1"/>
                  </a:solidFill>
                  <a:ea typeface="黑体" pitchFamily="2" charset="-122"/>
                </a:rPr>
                <a:t>创建一个</a:t>
              </a:r>
              <a:r>
                <a:rPr lang="en-US" altLang="zh-CN" b="1" dirty="0">
                  <a:solidFill>
                    <a:schemeClr val="bg1"/>
                  </a:solidFill>
                  <a:ea typeface="黑体" pitchFamily="2" charset="-122"/>
                </a:rPr>
                <a:t>Java</a:t>
              </a:r>
              <a:r>
                <a:rPr lang="zh-CN" altLang="en-US" b="1" dirty="0">
                  <a:solidFill>
                    <a:schemeClr val="bg1"/>
                  </a:solidFill>
                  <a:ea typeface="黑体" pitchFamily="2" charset="-122"/>
                </a:rPr>
                <a:t>项目</a:t>
              </a:r>
            </a:p>
          </p:txBody>
        </p:sp>
        <p:sp>
          <p:nvSpPr>
            <p:cNvPr id="46" name="椭圆 45"/>
            <p:cNvSpPr/>
            <p:nvPr/>
          </p:nvSpPr>
          <p:spPr bwMode="auto">
            <a:xfrm>
              <a:off x="214313" y="1857375"/>
              <a:ext cx="336550" cy="363538"/>
            </a:xfrm>
            <a:prstGeom prst="ellipse">
              <a:avLst/>
            </a:prstGeom>
            <a:grpFill/>
            <a:ln>
              <a:noFill/>
              <a:headEnd type="none" w="med" len="med"/>
              <a:tailEnd type="none" w="med" len="med"/>
            </a:ln>
            <a:effectLst>
              <a:outerShdw blurRad="44450" dist="27940" dir="5400000" algn="ctr">
                <a:srgbClr val="000000">
                  <a:alpha val="32000"/>
                </a:srgbClr>
              </a:outerShdw>
            </a:effectLst>
          </p:spPr>
          <p:style>
            <a:lnRef idx="2">
              <a:schemeClr val="accent1"/>
            </a:lnRef>
            <a:fillRef idx="1">
              <a:schemeClr val="lt1"/>
            </a:fillRef>
            <a:effectRef idx="0">
              <a:schemeClr val="accent1"/>
            </a:effectRef>
            <a:fontRef idx="minor">
              <a:schemeClr val="dk1"/>
            </a:fontRef>
          </p:style>
          <p:txBody>
            <a:bodyPr anchor="ctr">
              <a:sp3d/>
            </a:bodyPr>
            <a:lstStyle/>
            <a:p>
              <a:pPr algn="ctr">
                <a:defRPr/>
              </a:pPr>
              <a:r>
                <a:rPr lang="en-US" altLang="zh-CN" sz="2000" b="1" dirty="0">
                  <a:solidFill>
                    <a:schemeClr val="bg1"/>
                  </a:solidFill>
                  <a:effectLst>
                    <a:outerShdw blurRad="38100" dist="38100" dir="2700000" algn="tl">
                      <a:srgbClr val="000000">
                        <a:alpha val="43137"/>
                      </a:srgbClr>
                    </a:outerShdw>
                  </a:effectLst>
                  <a:ea typeface="方正准圆繁体" pitchFamily="2" charset="-122"/>
                </a:rPr>
                <a:t>1</a:t>
              </a:r>
              <a:endParaRPr lang="zh-CN" altLang="en-US" sz="2000" b="1" dirty="0">
                <a:solidFill>
                  <a:schemeClr val="bg1"/>
                </a:solidFill>
                <a:effectLst>
                  <a:outerShdw blurRad="38100" dist="38100" dir="2700000" algn="tl">
                    <a:srgbClr val="000000">
                      <a:alpha val="43137"/>
                    </a:srgbClr>
                  </a:outerShdw>
                </a:effectLst>
                <a:ea typeface="方正准圆繁体" pitchFamily="2" charset="-122"/>
              </a:endParaRPr>
            </a:p>
          </p:txBody>
        </p:sp>
      </p:grpSp>
      <p:grpSp>
        <p:nvGrpSpPr>
          <p:cNvPr id="4" name="组合 29"/>
          <p:cNvGrpSpPr>
            <a:grpSpLocks/>
          </p:cNvGrpSpPr>
          <p:nvPr/>
        </p:nvGrpSpPr>
        <p:grpSpPr bwMode="auto">
          <a:xfrm>
            <a:off x="2854349" y="3929066"/>
            <a:ext cx="1573212" cy="1212850"/>
            <a:chOff x="1998663" y="1857375"/>
            <a:chExt cx="1573212" cy="1212850"/>
          </a:xfrm>
          <a:solidFill>
            <a:srgbClr val="0070C0"/>
          </a:solidFill>
        </p:grpSpPr>
        <p:sp>
          <p:nvSpPr>
            <p:cNvPr id="50" name="矩形 49"/>
            <p:cNvSpPr/>
            <p:nvPr/>
          </p:nvSpPr>
          <p:spPr bwMode="auto">
            <a:xfrm>
              <a:off x="2111375" y="2100263"/>
              <a:ext cx="1460500" cy="969962"/>
            </a:xfrm>
            <a:prstGeom prst="rect">
              <a:avLst/>
            </a:prstGeom>
            <a:grpFill/>
            <a:ln w="28575" cap="flat" cmpd="sng" algn="ctr">
              <a:noFill/>
              <a:prstDash val="solid"/>
              <a:round/>
              <a:headEnd type="none" w="med" len="med"/>
              <a:tailEnd type="none" w="med" len="med"/>
            </a:ln>
            <a:effectLst>
              <a:outerShdw blurRad="44450" dist="27940" dir="5400000" algn="ctr">
                <a:srgbClr val="000000">
                  <a:alpha val="32000"/>
                </a:srgbClr>
              </a:outerShdw>
            </a:effectLst>
          </p:spPr>
          <p:txBody>
            <a:bodyPr anchor="ctr">
              <a:sp3d/>
            </a:bodyPr>
            <a:lstStyle/>
            <a:p>
              <a:pPr algn="ctr">
                <a:defRPr/>
              </a:pPr>
              <a:r>
                <a:rPr lang="zh-CN" altLang="en-US" b="1" dirty="0">
                  <a:solidFill>
                    <a:schemeClr val="bg1"/>
                  </a:solidFill>
                  <a:ea typeface="黑体" pitchFamily="2" charset="-122"/>
                </a:rPr>
                <a:t>手动创建</a:t>
              </a:r>
              <a:r>
                <a:rPr lang="en-US" altLang="zh-CN" b="1" dirty="0">
                  <a:solidFill>
                    <a:schemeClr val="bg1"/>
                  </a:solidFill>
                  <a:ea typeface="黑体" pitchFamily="2" charset="-122"/>
                </a:rPr>
                <a:t>Java</a:t>
              </a:r>
              <a:r>
                <a:rPr lang="zh-CN" altLang="en-US" b="1" dirty="0">
                  <a:solidFill>
                    <a:schemeClr val="bg1"/>
                  </a:solidFill>
                  <a:ea typeface="黑体" pitchFamily="2" charset="-122"/>
                </a:rPr>
                <a:t>源程序</a:t>
              </a:r>
            </a:p>
          </p:txBody>
        </p:sp>
        <p:sp>
          <p:nvSpPr>
            <p:cNvPr id="51" name="椭圆 50"/>
            <p:cNvSpPr/>
            <p:nvPr/>
          </p:nvSpPr>
          <p:spPr bwMode="auto">
            <a:xfrm>
              <a:off x="1998663" y="1857375"/>
              <a:ext cx="336550" cy="363538"/>
            </a:xfrm>
            <a:prstGeom prst="ellipse">
              <a:avLst/>
            </a:prstGeom>
            <a:grpFill/>
            <a:ln>
              <a:noFill/>
              <a:headEnd type="none" w="med" len="med"/>
              <a:tailEnd type="none" w="med" len="med"/>
            </a:ln>
            <a:effectLst>
              <a:outerShdw blurRad="44450" dist="27940" dir="5400000" algn="ctr">
                <a:srgbClr val="000000">
                  <a:alpha val="32000"/>
                </a:srgbClr>
              </a:outerShdw>
            </a:effectLst>
          </p:spPr>
          <p:style>
            <a:lnRef idx="2">
              <a:schemeClr val="accent1"/>
            </a:lnRef>
            <a:fillRef idx="1">
              <a:schemeClr val="lt1"/>
            </a:fillRef>
            <a:effectRef idx="0">
              <a:schemeClr val="accent1"/>
            </a:effectRef>
            <a:fontRef idx="minor">
              <a:schemeClr val="dk1"/>
            </a:fontRef>
          </p:style>
          <p:txBody>
            <a:bodyPr anchor="ctr">
              <a:sp3d/>
            </a:bodyPr>
            <a:lstStyle/>
            <a:p>
              <a:pPr algn="ctr">
                <a:defRPr/>
              </a:pPr>
              <a:r>
                <a:rPr lang="en-US" altLang="zh-CN" sz="2000" b="1" dirty="0">
                  <a:solidFill>
                    <a:schemeClr val="bg1"/>
                  </a:solidFill>
                  <a:effectLst>
                    <a:outerShdw blurRad="38100" dist="38100" dir="2700000" algn="tl">
                      <a:srgbClr val="000000">
                        <a:alpha val="43137"/>
                      </a:srgbClr>
                    </a:outerShdw>
                  </a:effectLst>
                  <a:ea typeface="方正准圆繁体" pitchFamily="2" charset="-122"/>
                </a:rPr>
                <a:t>2</a:t>
              </a:r>
              <a:endParaRPr lang="zh-CN" altLang="en-US" sz="2000" b="1" dirty="0">
                <a:solidFill>
                  <a:schemeClr val="bg1"/>
                </a:solidFill>
                <a:effectLst>
                  <a:outerShdw blurRad="38100" dist="38100" dir="2700000" algn="tl">
                    <a:srgbClr val="000000">
                      <a:alpha val="43137"/>
                    </a:srgbClr>
                  </a:outerShdw>
                </a:effectLst>
                <a:ea typeface="方正准圆繁体" pitchFamily="2" charset="-122"/>
              </a:endParaRPr>
            </a:p>
          </p:txBody>
        </p:sp>
      </p:grpSp>
      <p:grpSp>
        <p:nvGrpSpPr>
          <p:cNvPr id="5" name="组合 30"/>
          <p:cNvGrpSpPr>
            <a:grpSpLocks/>
          </p:cNvGrpSpPr>
          <p:nvPr/>
        </p:nvGrpSpPr>
        <p:grpSpPr bwMode="auto">
          <a:xfrm>
            <a:off x="4641874" y="3929066"/>
            <a:ext cx="1571625" cy="1212850"/>
            <a:chOff x="3786188" y="1857375"/>
            <a:chExt cx="1571625" cy="1212850"/>
          </a:xfrm>
          <a:solidFill>
            <a:srgbClr val="0070C0"/>
          </a:solidFill>
        </p:grpSpPr>
        <p:sp>
          <p:nvSpPr>
            <p:cNvPr id="53" name="矩形 52"/>
            <p:cNvSpPr/>
            <p:nvPr/>
          </p:nvSpPr>
          <p:spPr bwMode="auto">
            <a:xfrm>
              <a:off x="3898900" y="2100263"/>
              <a:ext cx="1458913" cy="969962"/>
            </a:xfrm>
            <a:prstGeom prst="rect">
              <a:avLst/>
            </a:prstGeom>
            <a:grpFill/>
            <a:ln w="28575" cap="flat" cmpd="sng" algn="ctr">
              <a:noFill/>
              <a:prstDash val="solid"/>
              <a:round/>
              <a:headEnd type="none" w="med" len="med"/>
              <a:tailEnd type="none" w="med" len="med"/>
            </a:ln>
            <a:effectLst>
              <a:outerShdw blurRad="44450" dist="27940" dir="5400000" algn="ctr">
                <a:srgbClr val="000000">
                  <a:alpha val="32000"/>
                </a:srgbClr>
              </a:outerShdw>
            </a:effectLst>
          </p:spPr>
          <p:txBody>
            <a:bodyPr anchor="ctr">
              <a:sp3d/>
            </a:bodyPr>
            <a:lstStyle/>
            <a:p>
              <a:pPr algn="ctr">
                <a:defRPr/>
              </a:pPr>
              <a:r>
                <a:rPr lang="zh-CN" altLang="en-US" b="1" dirty="0">
                  <a:solidFill>
                    <a:schemeClr val="bg1"/>
                  </a:solidFill>
                  <a:ea typeface="黑体" pitchFamily="2" charset="-122"/>
                </a:rPr>
                <a:t>编译</a:t>
              </a:r>
              <a:r>
                <a:rPr lang="en-US" altLang="zh-CN" b="1" dirty="0">
                  <a:solidFill>
                    <a:schemeClr val="bg1"/>
                  </a:solidFill>
                  <a:ea typeface="黑体" pitchFamily="2" charset="-122"/>
                </a:rPr>
                <a:t>Java</a:t>
              </a:r>
            </a:p>
            <a:p>
              <a:pPr algn="ctr">
                <a:defRPr/>
              </a:pPr>
              <a:r>
                <a:rPr lang="zh-CN" altLang="en-US" b="1" dirty="0">
                  <a:solidFill>
                    <a:schemeClr val="bg1"/>
                  </a:solidFill>
                  <a:ea typeface="黑体" pitchFamily="2" charset="-122"/>
                </a:rPr>
                <a:t>源程序</a:t>
              </a:r>
            </a:p>
          </p:txBody>
        </p:sp>
        <p:sp>
          <p:nvSpPr>
            <p:cNvPr id="54" name="椭圆 53"/>
            <p:cNvSpPr/>
            <p:nvPr/>
          </p:nvSpPr>
          <p:spPr bwMode="auto">
            <a:xfrm>
              <a:off x="3786188" y="1857375"/>
              <a:ext cx="336550" cy="363538"/>
            </a:xfrm>
            <a:prstGeom prst="ellipse">
              <a:avLst/>
            </a:prstGeom>
            <a:grpFill/>
            <a:ln>
              <a:noFill/>
              <a:headEnd type="none" w="med" len="med"/>
              <a:tailEnd type="none" w="med" len="med"/>
            </a:ln>
            <a:effectLst>
              <a:outerShdw blurRad="44450" dist="27940" dir="5400000" algn="ctr">
                <a:srgbClr val="000000">
                  <a:alpha val="32000"/>
                </a:srgbClr>
              </a:outerShdw>
            </a:effectLst>
          </p:spPr>
          <p:style>
            <a:lnRef idx="2">
              <a:schemeClr val="accent1"/>
            </a:lnRef>
            <a:fillRef idx="1">
              <a:schemeClr val="lt1"/>
            </a:fillRef>
            <a:effectRef idx="0">
              <a:schemeClr val="accent1"/>
            </a:effectRef>
            <a:fontRef idx="minor">
              <a:schemeClr val="dk1"/>
            </a:fontRef>
          </p:style>
          <p:txBody>
            <a:bodyPr anchor="ctr">
              <a:sp3d/>
            </a:bodyPr>
            <a:lstStyle/>
            <a:p>
              <a:pPr algn="ctr">
                <a:defRPr/>
              </a:pPr>
              <a:r>
                <a:rPr lang="en-US" altLang="zh-CN" sz="2000" b="1" dirty="0">
                  <a:solidFill>
                    <a:schemeClr val="bg1"/>
                  </a:solidFill>
                  <a:effectLst>
                    <a:outerShdw blurRad="38100" dist="38100" dir="2700000" algn="tl">
                      <a:srgbClr val="000000">
                        <a:alpha val="43137"/>
                      </a:srgbClr>
                    </a:outerShdw>
                  </a:effectLst>
                  <a:ea typeface="方正准圆繁体" pitchFamily="2" charset="-122"/>
                </a:rPr>
                <a:t>3</a:t>
              </a:r>
              <a:endParaRPr lang="zh-CN" altLang="en-US" sz="2000" b="1" dirty="0">
                <a:solidFill>
                  <a:schemeClr val="bg1"/>
                </a:solidFill>
                <a:effectLst>
                  <a:outerShdw blurRad="38100" dist="38100" dir="2700000" algn="tl">
                    <a:srgbClr val="000000">
                      <a:alpha val="43137"/>
                    </a:srgbClr>
                  </a:outerShdw>
                </a:effectLst>
                <a:ea typeface="方正准圆繁体" pitchFamily="2" charset="-122"/>
              </a:endParaRPr>
            </a:p>
          </p:txBody>
        </p:sp>
      </p:grpSp>
      <p:sp>
        <p:nvSpPr>
          <p:cNvPr id="25" name="灯片编号占位符 24"/>
          <p:cNvSpPr>
            <a:spLocks noGrp="1"/>
          </p:cNvSpPr>
          <p:nvPr>
            <p:ph type="sldNum" sz="quarter" idx="10"/>
          </p:nvPr>
        </p:nvSpPr>
        <p:spPr/>
        <p:txBody>
          <a:bodyPr/>
          <a:lstStyle/>
          <a:p>
            <a:pPr>
              <a:defRPr/>
            </a:pPr>
            <a:fld id="{20A3C244-A2EA-421B-AA84-7941BACD046B}" type="slidenum">
              <a:rPr lang="zh-CN" altLang="en-US" smtClean="0"/>
              <a:pPr>
                <a:defRPr/>
              </a:pPr>
              <a:t>28</a:t>
            </a:fld>
            <a:r>
              <a:rPr lang="en-US" altLang="zh-CN" smtClean="0"/>
              <a:t>/47</a:t>
            </a:r>
            <a:endParaRPr lang="zh-CN" altLang="en-US" dirty="0"/>
          </a:p>
        </p:txBody>
      </p:sp>
      <p:sp>
        <p:nvSpPr>
          <p:cNvPr id="29" name="标题 28"/>
          <p:cNvSpPr>
            <a:spLocks noGrp="1"/>
          </p:cNvSpPr>
          <p:nvPr>
            <p:ph type="title"/>
          </p:nvPr>
        </p:nvSpPr>
        <p:spPr/>
        <p:txBody>
          <a:bodyPr/>
          <a:lstStyle/>
          <a:p>
            <a:r>
              <a:rPr lang="zh-CN" altLang="en-US" dirty="0" smtClean="0">
                <a:solidFill>
                  <a:srgbClr val="121F55"/>
                </a:solidFill>
              </a:rPr>
              <a:t>使用</a:t>
            </a:r>
            <a:r>
              <a:rPr lang="en-US" altLang="zh-CN" dirty="0" err="1" smtClean="0">
                <a:solidFill>
                  <a:srgbClr val="121F55"/>
                </a:solidFill>
              </a:rPr>
              <a:t>MyEclipse</a:t>
            </a:r>
            <a:r>
              <a:rPr lang="zh-CN" altLang="en-US" dirty="0" smtClean="0">
                <a:solidFill>
                  <a:srgbClr val="121F55"/>
                </a:solidFill>
              </a:rPr>
              <a:t>开发</a:t>
            </a:r>
            <a:r>
              <a:rPr lang="en-US" altLang="zh-CN" dirty="0" smtClean="0">
                <a:solidFill>
                  <a:srgbClr val="121F55"/>
                </a:solidFill>
              </a:rPr>
              <a:t>Java</a:t>
            </a:r>
            <a:r>
              <a:rPr lang="zh-CN" altLang="en-US" dirty="0" smtClean="0">
                <a:solidFill>
                  <a:srgbClr val="121F55"/>
                </a:solidFill>
              </a:rPr>
              <a:t>程序</a:t>
            </a:r>
            <a:endParaRPr lang="zh-CN" altLang="en-US" dirty="0"/>
          </a:p>
        </p:txBody>
      </p:sp>
      <p:grpSp>
        <p:nvGrpSpPr>
          <p:cNvPr id="31" name="组合 30"/>
          <p:cNvGrpSpPr/>
          <p:nvPr/>
        </p:nvGrpSpPr>
        <p:grpSpPr>
          <a:xfrm>
            <a:off x="2271326" y="5838018"/>
            <a:ext cx="4583668" cy="578535"/>
            <a:chOff x="2514597" y="3350993"/>
            <a:chExt cx="4125189" cy="578535"/>
          </a:xfrm>
        </p:grpSpPr>
        <p:grpSp>
          <p:nvGrpSpPr>
            <p:cNvPr id="35" name="组合 20"/>
            <p:cNvGrpSpPr/>
            <p:nvPr/>
          </p:nvGrpSpPr>
          <p:grpSpPr>
            <a:xfrm>
              <a:off x="2514597" y="3350993"/>
              <a:ext cx="4125189" cy="578535"/>
              <a:chOff x="2514599" y="5042946"/>
              <a:chExt cx="4125189" cy="578535"/>
            </a:xfrm>
          </p:grpSpPr>
          <p:sp>
            <p:nvSpPr>
              <p:cNvPr id="38" name="圆角矩形 37"/>
              <p:cNvSpPr/>
              <p:nvPr/>
            </p:nvSpPr>
            <p:spPr>
              <a:xfrm>
                <a:off x="2514599" y="5071123"/>
                <a:ext cx="4125189" cy="467591"/>
              </a:xfrm>
              <a:prstGeom prst="roundRect">
                <a:avLst/>
              </a:prstGeom>
              <a:solidFill>
                <a:srgbClr val="006599"/>
              </a:solidFill>
              <a:ln>
                <a:noFill/>
              </a:ln>
              <a:effectLst>
                <a:outerShdw blurRad="76200" dir="18900000" sy="23000" kx="-1200000" algn="bl" rotWithShape="0">
                  <a:prstClr val="black">
                    <a:alpha val="20000"/>
                  </a:prstClr>
                </a:outerShdw>
              </a:effectLst>
              <a:scene3d>
                <a:camera prst="obliqueTop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22"/>
              <p:cNvSpPr txBox="1"/>
              <p:nvPr/>
            </p:nvSpPr>
            <p:spPr>
              <a:xfrm>
                <a:off x="3607086" y="5139811"/>
                <a:ext cx="2908583" cy="369332"/>
              </a:xfrm>
              <a:prstGeom prst="rect">
                <a:avLst/>
              </a:prstGeom>
              <a:noFill/>
            </p:spPr>
            <p:txBody>
              <a:bodyPr wrap="non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使用</a:t>
                </a:r>
                <a:r>
                  <a:rPr lang="en-US" altLang="zh-CN" b="1" dirty="0" err="1" smtClean="0">
                    <a:solidFill>
                      <a:schemeClr val="bg1"/>
                    </a:solidFill>
                    <a:latin typeface="微软雅黑" panose="020B0503020204020204" pitchFamily="34" charset="-122"/>
                    <a:ea typeface="微软雅黑" panose="020B0503020204020204" pitchFamily="34" charset="-122"/>
                  </a:rPr>
                  <a:t>MyEclipse</a:t>
                </a:r>
                <a:r>
                  <a:rPr lang="zh-CN" altLang="en-US" b="1" dirty="0" smtClean="0">
                    <a:solidFill>
                      <a:schemeClr val="bg1"/>
                    </a:solidFill>
                    <a:latin typeface="微软雅黑" panose="020B0503020204020204" pitchFamily="34" charset="-122"/>
                    <a:ea typeface="微软雅黑" panose="020B0503020204020204" pitchFamily="34" charset="-122"/>
                  </a:rPr>
                  <a:t>开发</a:t>
                </a:r>
                <a:r>
                  <a:rPr lang="en-US" altLang="zh-CN" b="1" dirty="0" smtClean="0">
                    <a:solidFill>
                      <a:schemeClr val="bg1"/>
                    </a:solidFill>
                    <a:latin typeface="微软雅黑" panose="020B0503020204020204" pitchFamily="34" charset="-122"/>
                    <a:ea typeface="微软雅黑" panose="020B0503020204020204" pitchFamily="34" charset="-122"/>
                  </a:rPr>
                  <a:t>Java</a:t>
                </a:r>
                <a:r>
                  <a:rPr lang="zh-CN" altLang="en-US" b="1" dirty="0" smtClean="0">
                    <a:solidFill>
                      <a:schemeClr val="bg1"/>
                    </a:solidFill>
                    <a:latin typeface="微软雅黑" panose="020B0503020204020204" pitchFamily="34" charset="-122"/>
                    <a:ea typeface="微软雅黑" panose="020B0503020204020204" pitchFamily="34" charset="-122"/>
                  </a:rPr>
                  <a:t>程序</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40" name="椭圆 39"/>
              <p:cNvSpPr/>
              <p:nvPr/>
            </p:nvSpPr>
            <p:spPr>
              <a:xfrm>
                <a:off x="2797435" y="5042946"/>
                <a:ext cx="578535" cy="578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7" name="图片 36"/>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855537" y="3379066"/>
              <a:ext cx="462326" cy="462326"/>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87779">
                                            <p:txEl>
                                              <p:pRg st="3" end="3"/>
                                            </p:txEl>
                                          </p:spTgt>
                                        </p:tgtEl>
                                        <p:attrNameLst>
                                          <p:attrName>style.visibility</p:attrName>
                                        </p:attrNameLst>
                                      </p:cBhvr>
                                      <p:to>
                                        <p:strVal val="visible"/>
                                      </p:to>
                                    </p:set>
                                    <p:animEffect transition="in" filter="wipe(left)">
                                      <p:cBhvr>
                                        <p:cTn id="7" dur="500"/>
                                        <p:tgtEl>
                                          <p:spTgt spid="587779">
                                            <p:txEl>
                                              <p:pRg st="3" end="3"/>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500"/>
                                        <p:tgtEl>
                                          <p:spTgt spid="27"/>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childTnLst>
                          </p:cTn>
                        </p:par>
                        <p:par>
                          <p:cTn id="32" fill="hold" nodeType="afterGroup">
                            <p:stCondLst>
                              <p:cond delay="3500"/>
                            </p:stCondLst>
                            <p:childTnLst>
                              <p:par>
                                <p:cTn id="33" presetID="22" presetClass="entr" presetSubtype="8" fill="hold"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left)">
                                      <p:cBhvr>
                                        <p:cTn id="35" dur="500"/>
                                        <p:tgtEl>
                                          <p:spTgt spid="2"/>
                                        </p:tgtEl>
                                      </p:cBhvr>
                                    </p:animEffect>
                                  </p:childTnLst>
                                </p:cTn>
                              </p:par>
                            </p:childTnLst>
                          </p:cTn>
                        </p:par>
                        <p:par>
                          <p:cTn id="36" fill="hold">
                            <p:stCondLst>
                              <p:cond delay="4000"/>
                            </p:stCondLst>
                            <p:childTnLst>
                              <p:par>
                                <p:cTn id="37" presetID="3" presetClass="entr" presetSubtype="10" fill="hold" nodeType="after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blinds(horizontal)">
                                      <p:cBhvr>
                                        <p:cTn id="3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7" name="Rectangle 3"/>
          <p:cNvSpPr>
            <a:spLocks noGrp="1" noChangeArrowheads="1"/>
          </p:cNvSpPr>
          <p:nvPr>
            <p:ph idx="1"/>
          </p:nvPr>
        </p:nvSpPr>
        <p:spPr>
          <a:xfrm>
            <a:off x="784225" y="1214438"/>
            <a:ext cx="7645400" cy="5143500"/>
          </a:xfrm>
        </p:spPr>
        <p:txBody>
          <a:bodyPr/>
          <a:lstStyle/>
          <a:p>
            <a:pPr eaLnBrk="1" hangingPunct="1">
              <a:defRPr/>
            </a:pPr>
            <a:r>
              <a:rPr lang="zh-CN" altLang="en-US" dirty="0" smtClean="0"/>
              <a:t>包资源管理器</a:t>
            </a:r>
          </a:p>
          <a:p>
            <a:pPr lvl="1" eaLnBrk="1" hangingPunct="1">
              <a:defRPr/>
            </a:pPr>
            <a:r>
              <a:rPr lang="zh-CN" altLang="en-US" dirty="0" smtClean="0"/>
              <a:t>用包组织</a:t>
            </a:r>
            <a:r>
              <a:rPr lang="en-US" altLang="zh-CN" dirty="0" smtClean="0"/>
              <a:t>Java</a:t>
            </a:r>
            <a:r>
              <a:rPr lang="zh-CN" altLang="en-US" dirty="0" smtClean="0"/>
              <a:t>源文件，类似于文件夹</a:t>
            </a:r>
          </a:p>
          <a:p>
            <a:pPr lvl="1" eaLnBrk="1" hangingPunct="1">
              <a:defRPr/>
            </a:pPr>
            <a:r>
              <a:rPr lang="zh-CN" altLang="en-US" dirty="0" smtClean="0"/>
              <a:t>选择菜单“</a:t>
            </a:r>
            <a:r>
              <a:rPr lang="en-US" altLang="zh-CN" dirty="0" smtClean="0"/>
              <a:t>Window</a:t>
            </a:r>
            <a:r>
              <a:rPr lang="zh-CN" altLang="en-US" dirty="0" smtClean="0"/>
              <a:t>→</a:t>
            </a:r>
            <a:r>
              <a:rPr lang="en-US" altLang="zh-CN" dirty="0" smtClean="0"/>
              <a:t>Show View</a:t>
            </a:r>
            <a:r>
              <a:rPr lang="zh-CN" altLang="en-US" dirty="0" smtClean="0"/>
              <a:t>→</a:t>
            </a:r>
            <a:r>
              <a:rPr lang="en-US" altLang="zh-CN" dirty="0" smtClean="0"/>
              <a:t>Package Explorer</a:t>
            </a:r>
            <a:r>
              <a:rPr lang="zh-CN" altLang="en-US" dirty="0" smtClean="0"/>
              <a:t>”打开</a:t>
            </a:r>
          </a:p>
          <a:p>
            <a:pPr lvl="1" eaLnBrk="1" hangingPunct="1">
              <a:defRPr/>
            </a:pPr>
            <a:endParaRPr lang="zh-CN" altLang="en-US" dirty="0" smtClean="0"/>
          </a:p>
          <a:p>
            <a:pPr eaLnBrk="1" hangingPunct="1">
              <a:defRPr/>
            </a:pPr>
            <a:endParaRPr lang="en-GB" altLang="zh-CN" dirty="0"/>
          </a:p>
        </p:txBody>
      </p:sp>
      <p:pic>
        <p:nvPicPr>
          <p:cNvPr id="15" name="图片 14" descr="图1.26.png"/>
          <p:cNvPicPr>
            <a:picLocks noChangeAspect="1"/>
          </p:cNvPicPr>
          <p:nvPr/>
        </p:nvPicPr>
        <p:blipFill>
          <a:blip r:embed="rId3"/>
          <a:stretch>
            <a:fillRect/>
          </a:stretch>
        </p:blipFill>
        <p:spPr>
          <a:xfrm>
            <a:off x="2000232" y="3071810"/>
            <a:ext cx="4764714" cy="2357454"/>
          </a:xfrm>
          <a:prstGeom prst="rect">
            <a:avLst/>
          </a:prstGeom>
        </p:spPr>
      </p:pic>
      <p:sp>
        <p:nvSpPr>
          <p:cNvPr id="579589" name="AutoShape 5"/>
          <p:cNvSpPr>
            <a:spLocks noChangeArrowheads="1"/>
          </p:cNvSpPr>
          <p:nvPr/>
        </p:nvSpPr>
        <p:spPr bwMode="gray">
          <a:xfrm>
            <a:off x="2792413" y="5213367"/>
            <a:ext cx="3014662" cy="71596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algn="ctr">
              <a:defRPr/>
            </a:pPr>
            <a:r>
              <a:rPr lang="en-GB" altLang="zh-CN" b="1" dirty="0">
                <a:solidFill>
                  <a:schemeClr val="bg1"/>
                </a:solidFill>
                <a:latin typeface="+mn-ea"/>
                <a:ea typeface="+mn-ea"/>
              </a:rPr>
              <a:t>JRE</a:t>
            </a:r>
            <a:r>
              <a:rPr lang="zh-CN" altLang="en-GB" b="1" dirty="0">
                <a:solidFill>
                  <a:schemeClr val="bg1"/>
                </a:solidFill>
                <a:latin typeface="+mn-ea"/>
                <a:ea typeface="+mn-ea"/>
              </a:rPr>
              <a:t>系统库目录：存放程序</a:t>
            </a:r>
          </a:p>
          <a:p>
            <a:pPr algn="ctr">
              <a:defRPr/>
            </a:pPr>
            <a:r>
              <a:rPr lang="zh-CN" altLang="en-GB" b="1" dirty="0">
                <a:solidFill>
                  <a:schemeClr val="bg1"/>
                </a:solidFill>
                <a:latin typeface="+mn-ea"/>
                <a:ea typeface="+mn-ea"/>
              </a:rPr>
              <a:t>运行必须的系统库文件</a:t>
            </a:r>
            <a:endParaRPr lang="zh-CN" altLang="en-US" b="1" dirty="0">
              <a:solidFill>
                <a:schemeClr val="bg1"/>
              </a:solidFill>
              <a:latin typeface="+mn-ea"/>
              <a:ea typeface="+mn-ea"/>
            </a:endParaRPr>
          </a:p>
        </p:txBody>
      </p:sp>
      <p:sp>
        <p:nvSpPr>
          <p:cNvPr id="579598" name="AutoShape 14"/>
          <p:cNvSpPr>
            <a:spLocks noChangeArrowheads="1"/>
          </p:cNvSpPr>
          <p:nvPr/>
        </p:nvSpPr>
        <p:spPr bwMode="gray">
          <a:xfrm>
            <a:off x="4679950" y="3663954"/>
            <a:ext cx="2882900" cy="407988"/>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algn="ctr">
              <a:defRPr/>
            </a:pPr>
            <a:r>
              <a:rPr lang="en-GB" altLang="zh-CN" b="1" dirty="0" err="1">
                <a:solidFill>
                  <a:schemeClr val="bg1"/>
                </a:solidFill>
                <a:latin typeface="+mn-ea"/>
                <a:ea typeface="+mn-ea"/>
              </a:rPr>
              <a:t>src</a:t>
            </a:r>
            <a:r>
              <a:rPr lang="zh-CN" altLang="en-GB" b="1" dirty="0">
                <a:solidFill>
                  <a:schemeClr val="bg1"/>
                </a:solidFill>
                <a:latin typeface="+mn-ea"/>
                <a:ea typeface="+mn-ea"/>
              </a:rPr>
              <a:t>目录：存放包和源文件</a:t>
            </a:r>
            <a:endParaRPr lang="zh-CN" altLang="en-US" b="1" dirty="0">
              <a:solidFill>
                <a:schemeClr val="bg1"/>
              </a:solidFill>
              <a:latin typeface="+mn-ea"/>
              <a:ea typeface="+mn-ea"/>
            </a:endParaRPr>
          </a:p>
        </p:txBody>
      </p:sp>
      <p:cxnSp>
        <p:nvCxnSpPr>
          <p:cNvPr id="18" name="直接箭头连接符 17"/>
          <p:cNvCxnSpPr/>
          <p:nvPr/>
        </p:nvCxnSpPr>
        <p:spPr>
          <a:xfrm>
            <a:off x="3428992" y="4929198"/>
            <a:ext cx="427834" cy="35719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2" name="直接箭头连接符 21"/>
          <p:cNvCxnSpPr/>
          <p:nvPr/>
        </p:nvCxnSpPr>
        <p:spPr>
          <a:xfrm rot="10800000" flipH="1">
            <a:off x="3544904" y="3928272"/>
            <a:ext cx="1027096" cy="79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6" name="灯片编号占位符 15"/>
          <p:cNvSpPr>
            <a:spLocks noGrp="1"/>
          </p:cNvSpPr>
          <p:nvPr>
            <p:ph type="sldNum" sz="quarter" idx="10"/>
          </p:nvPr>
        </p:nvSpPr>
        <p:spPr/>
        <p:txBody>
          <a:bodyPr/>
          <a:lstStyle/>
          <a:p>
            <a:pPr>
              <a:defRPr/>
            </a:pPr>
            <a:fld id="{20A3C244-A2EA-421B-AA84-7941BACD046B}" type="slidenum">
              <a:rPr lang="zh-CN" altLang="en-US" smtClean="0"/>
              <a:pPr>
                <a:defRPr/>
              </a:pPr>
              <a:t>29</a:t>
            </a:fld>
            <a:r>
              <a:rPr lang="en-US" altLang="zh-CN" smtClean="0"/>
              <a:t>/47</a:t>
            </a:r>
            <a:endParaRPr lang="zh-CN" altLang="en-US" dirty="0"/>
          </a:p>
        </p:txBody>
      </p:sp>
      <p:grpSp>
        <p:nvGrpSpPr>
          <p:cNvPr id="27" name="组合 26"/>
          <p:cNvGrpSpPr/>
          <p:nvPr/>
        </p:nvGrpSpPr>
        <p:grpSpPr>
          <a:xfrm>
            <a:off x="2271326" y="6042738"/>
            <a:ext cx="4583668" cy="578535"/>
            <a:chOff x="2514597" y="3350993"/>
            <a:chExt cx="4125189" cy="578535"/>
          </a:xfrm>
        </p:grpSpPr>
        <p:grpSp>
          <p:nvGrpSpPr>
            <p:cNvPr id="29" name="组合 20"/>
            <p:cNvGrpSpPr/>
            <p:nvPr/>
          </p:nvGrpSpPr>
          <p:grpSpPr>
            <a:xfrm>
              <a:off x="2514597" y="3350993"/>
              <a:ext cx="4125189" cy="578535"/>
              <a:chOff x="2514599" y="5042946"/>
              <a:chExt cx="4125189" cy="578535"/>
            </a:xfrm>
          </p:grpSpPr>
          <p:sp>
            <p:nvSpPr>
              <p:cNvPr id="31" name="圆角矩形 30"/>
              <p:cNvSpPr/>
              <p:nvPr/>
            </p:nvSpPr>
            <p:spPr>
              <a:xfrm>
                <a:off x="2514599" y="5071123"/>
                <a:ext cx="4125189" cy="467591"/>
              </a:xfrm>
              <a:prstGeom prst="roundRect">
                <a:avLst/>
              </a:prstGeom>
              <a:solidFill>
                <a:srgbClr val="006599"/>
              </a:solidFill>
              <a:ln>
                <a:noFill/>
              </a:ln>
              <a:effectLst>
                <a:outerShdw blurRad="76200" dir="18900000" sy="23000" kx="-1200000" algn="bl" rotWithShape="0">
                  <a:prstClr val="black">
                    <a:alpha val="20000"/>
                  </a:prstClr>
                </a:outerShdw>
              </a:effectLst>
              <a:scene3d>
                <a:camera prst="obliqueTop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22"/>
              <p:cNvSpPr txBox="1"/>
              <p:nvPr/>
            </p:nvSpPr>
            <p:spPr>
              <a:xfrm>
                <a:off x="3471974" y="5112515"/>
                <a:ext cx="3080375" cy="369332"/>
              </a:xfrm>
              <a:prstGeom prst="rect">
                <a:avLst/>
              </a:prstGeom>
              <a:noFill/>
            </p:spPr>
            <p:txBody>
              <a:bodyPr wrap="non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演示：</a:t>
                </a:r>
                <a:r>
                  <a:rPr lang="en-US" altLang="zh-CN" b="1" dirty="0" err="1" smtClean="0">
                    <a:solidFill>
                      <a:schemeClr val="bg1"/>
                    </a:solidFill>
                    <a:latin typeface="微软雅黑" panose="020B0503020204020204" pitchFamily="34" charset="-122"/>
                    <a:ea typeface="微软雅黑" panose="020B0503020204020204" pitchFamily="34" charset="-122"/>
                  </a:rPr>
                  <a:t>MyEclipse</a:t>
                </a:r>
                <a:r>
                  <a:rPr lang="zh-CN" altLang="en-US" b="1" dirty="0" smtClean="0">
                    <a:solidFill>
                      <a:schemeClr val="bg1"/>
                    </a:solidFill>
                    <a:latin typeface="微软雅黑" panose="020B0503020204020204" pitchFamily="34" charset="-122"/>
                    <a:ea typeface="微软雅黑" panose="020B0503020204020204" pitchFamily="34" charset="-122"/>
                  </a:rPr>
                  <a:t>包资源管理器</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3" name="椭圆 32"/>
              <p:cNvSpPr/>
              <p:nvPr/>
            </p:nvSpPr>
            <p:spPr>
              <a:xfrm>
                <a:off x="2797435" y="5042946"/>
                <a:ext cx="578535" cy="578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图片 29"/>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2855537" y="3379066"/>
              <a:ext cx="462326" cy="462326"/>
            </a:xfrm>
            <a:prstGeom prst="rect">
              <a:avLst/>
            </a:prstGeom>
          </p:spPr>
        </p:pic>
      </p:grpSp>
      <p:sp>
        <p:nvSpPr>
          <p:cNvPr id="34" name="标题 33"/>
          <p:cNvSpPr>
            <a:spLocks noGrp="1"/>
          </p:cNvSpPr>
          <p:nvPr>
            <p:ph type="title"/>
          </p:nvPr>
        </p:nvSpPr>
        <p:spPr/>
        <p:txBody>
          <a:bodyPr/>
          <a:lstStyle/>
          <a:p>
            <a:r>
              <a:rPr lang="en-US" altLang="zh-CN" dirty="0" smtClean="0">
                <a:solidFill>
                  <a:srgbClr val="121F55"/>
                </a:solidFill>
              </a:rPr>
              <a:t>Java</a:t>
            </a:r>
            <a:r>
              <a:rPr lang="zh-CN" altLang="en-US" dirty="0" smtClean="0">
                <a:solidFill>
                  <a:srgbClr val="121F55"/>
                </a:solidFill>
              </a:rPr>
              <a:t>项目组织结构</a:t>
            </a:r>
            <a:r>
              <a:rPr lang="en-US" altLang="zh-CN" dirty="0" smtClean="0">
                <a:solidFill>
                  <a:srgbClr val="121F55"/>
                </a:solidFill>
              </a:rPr>
              <a:t>2-1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79598"/>
                                        </p:tgtEl>
                                        <p:attrNameLst>
                                          <p:attrName>style.visibility</p:attrName>
                                        </p:attrNameLst>
                                      </p:cBhvr>
                                      <p:to>
                                        <p:strVal val="visible"/>
                                      </p:to>
                                    </p:set>
                                    <p:animEffect transition="in" filter="wipe(left)">
                                      <p:cBhvr>
                                        <p:cTn id="11" dur="500"/>
                                        <p:tgtEl>
                                          <p:spTgt spid="579598"/>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579589"/>
                                        </p:tgtEl>
                                        <p:attrNameLst>
                                          <p:attrName>style.visibility</p:attrName>
                                        </p:attrNameLst>
                                      </p:cBhvr>
                                      <p:to>
                                        <p:strVal val="visible"/>
                                      </p:to>
                                    </p:set>
                                    <p:animEffect transition="in" filter="wipe(up)">
                                      <p:cBhvr>
                                        <p:cTn id="19" dur="500"/>
                                        <p:tgtEl>
                                          <p:spTgt spid="579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9" grpId="0" animBg="1"/>
      <p:bldP spid="57959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endParaRPr lang="zh-CN" altLang="en-US"/>
          </a:p>
        </p:txBody>
      </p:sp>
      <p:pic>
        <p:nvPicPr>
          <p:cNvPr id="18438" name="Picture 6"/>
          <p:cNvPicPr>
            <a:picLocks noChangeAspect="1" noChangeArrowheads="1"/>
          </p:cNvPicPr>
          <p:nvPr/>
        </p:nvPicPr>
        <p:blipFill>
          <a:blip r:embed="rId3"/>
          <a:srcRect/>
          <a:stretch>
            <a:fillRect/>
          </a:stretch>
        </p:blipFill>
        <p:spPr bwMode="auto">
          <a:xfrm>
            <a:off x="642910" y="1142984"/>
            <a:ext cx="8039100" cy="4943475"/>
          </a:xfrm>
          <a:prstGeom prst="rect">
            <a:avLst/>
          </a:prstGeom>
          <a:noFill/>
          <a:ln w="9525">
            <a:noFill/>
            <a:miter lim="800000"/>
            <a:headEnd/>
            <a:tailEnd/>
          </a:ln>
          <a:effectLst>
            <a:prstShdw prst="shdw13" dist="53882" dir="13500000">
              <a:schemeClr val="bg2">
                <a:alpha val="50000"/>
              </a:schemeClr>
            </a:prstShdw>
          </a:effectLst>
        </p:spPr>
      </p:pic>
      <p:sp>
        <p:nvSpPr>
          <p:cNvPr id="7" name="灯片编号占位符 6"/>
          <p:cNvSpPr>
            <a:spLocks noGrp="1"/>
          </p:cNvSpPr>
          <p:nvPr>
            <p:ph type="sldNum" sz="quarter" idx="10"/>
          </p:nvPr>
        </p:nvSpPr>
        <p:spPr/>
        <p:txBody>
          <a:bodyPr/>
          <a:lstStyle/>
          <a:p>
            <a:pPr>
              <a:defRPr/>
            </a:pPr>
            <a:fld id="{20A3C244-A2EA-421B-AA84-7941BACD046B}" type="slidenum">
              <a:rPr lang="zh-CN" altLang="en-US" smtClean="0"/>
              <a:pPr>
                <a:defRPr/>
              </a:pPr>
              <a:t>3</a:t>
            </a:fld>
            <a:r>
              <a:rPr lang="en-US" altLang="zh-CN" smtClean="0"/>
              <a:t>/47</a:t>
            </a:r>
            <a:endParaRPr lang="zh-CN" altLang="en-US" dirty="0"/>
          </a:p>
        </p:txBody>
      </p:sp>
      <p:sp>
        <p:nvSpPr>
          <p:cNvPr id="8" name="标题 7"/>
          <p:cNvSpPr>
            <a:spLocks noGrp="1"/>
          </p:cNvSpPr>
          <p:nvPr>
            <p:ph type="title"/>
          </p:nvPr>
        </p:nvSpPr>
        <p:spPr/>
        <p:txBody>
          <a:bodyPr/>
          <a:lstStyle/>
          <a:p>
            <a:r>
              <a:rPr lang="zh-CN" altLang="en-US" dirty="0" smtClean="0"/>
              <a:t>课程结构图</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图片 12" descr="导航器.TIF"/>
          <p:cNvPicPr>
            <a:picLocks noChangeAspect="1"/>
          </p:cNvPicPr>
          <p:nvPr/>
        </p:nvPicPr>
        <p:blipFill>
          <a:blip r:embed="rId3"/>
          <a:srcRect/>
          <a:stretch>
            <a:fillRect/>
          </a:stretch>
        </p:blipFill>
        <p:spPr bwMode="auto">
          <a:xfrm>
            <a:off x="1285875" y="2767013"/>
            <a:ext cx="2928938" cy="2947987"/>
          </a:xfrm>
          <a:prstGeom prst="rect">
            <a:avLst/>
          </a:prstGeom>
          <a:noFill/>
          <a:ln w="9525">
            <a:noFill/>
            <a:miter lim="800000"/>
            <a:headEnd/>
            <a:tailEnd/>
          </a:ln>
        </p:spPr>
      </p:pic>
      <p:sp>
        <p:nvSpPr>
          <p:cNvPr id="580611" name="Rectangle 3"/>
          <p:cNvSpPr>
            <a:spLocks noGrp="1" noChangeArrowheads="1"/>
          </p:cNvSpPr>
          <p:nvPr>
            <p:ph idx="1"/>
          </p:nvPr>
        </p:nvSpPr>
        <p:spPr>
          <a:xfrm>
            <a:off x="784225" y="1214438"/>
            <a:ext cx="7645400" cy="5143500"/>
          </a:xfrm>
        </p:spPr>
        <p:txBody>
          <a:bodyPr/>
          <a:lstStyle/>
          <a:p>
            <a:pPr eaLnBrk="1" hangingPunct="1">
              <a:defRPr/>
            </a:pPr>
            <a:r>
              <a:rPr lang="zh-CN" altLang="en-US" dirty="0" smtClean="0"/>
              <a:t>导航器</a:t>
            </a:r>
          </a:p>
          <a:p>
            <a:pPr lvl="1" eaLnBrk="1" hangingPunct="1">
              <a:defRPr/>
            </a:pPr>
            <a:r>
              <a:rPr lang="zh-CN" altLang="en-US" dirty="0" smtClean="0"/>
              <a:t>类似于</a:t>
            </a:r>
            <a:r>
              <a:rPr lang="en-US" altLang="zh-CN" dirty="0" smtClean="0"/>
              <a:t>Windows</a:t>
            </a:r>
            <a:r>
              <a:rPr lang="zh-CN" altLang="en-US" dirty="0" smtClean="0"/>
              <a:t>中的资源管理器</a:t>
            </a:r>
          </a:p>
          <a:p>
            <a:pPr lvl="1" eaLnBrk="1" hangingPunct="1">
              <a:defRPr/>
            </a:pPr>
            <a:r>
              <a:rPr lang="zh-CN" altLang="en-US" dirty="0" smtClean="0"/>
              <a:t>选择菜单“</a:t>
            </a:r>
            <a:r>
              <a:rPr lang="en-US" altLang="zh-CN" dirty="0" smtClean="0"/>
              <a:t>Window </a:t>
            </a:r>
            <a:r>
              <a:rPr lang="zh-CN" altLang="en-US" dirty="0" smtClean="0"/>
              <a:t>→ </a:t>
            </a:r>
            <a:r>
              <a:rPr lang="en-US" altLang="zh-CN" dirty="0" smtClean="0"/>
              <a:t>Show View </a:t>
            </a:r>
            <a:r>
              <a:rPr lang="zh-CN" altLang="en-US" dirty="0" smtClean="0"/>
              <a:t>→ </a:t>
            </a:r>
            <a:r>
              <a:rPr lang="en-US" altLang="zh-CN" dirty="0" smtClean="0"/>
              <a:t>Navigator</a:t>
            </a:r>
            <a:r>
              <a:rPr lang="zh-CN" altLang="en-US" dirty="0" smtClean="0"/>
              <a:t>”</a:t>
            </a:r>
            <a:endParaRPr lang="zh-CN" altLang="en-US" dirty="0"/>
          </a:p>
        </p:txBody>
      </p:sp>
      <p:sp>
        <p:nvSpPr>
          <p:cNvPr id="580613" name="AutoShape 5"/>
          <p:cNvSpPr>
            <a:spLocks noChangeArrowheads="1"/>
          </p:cNvSpPr>
          <p:nvPr/>
        </p:nvSpPr>
        <p:spPr bwMode="gray">
          <a:xfrm>
            <a:off x="3563938" y="3252788"/>
            <a:ext cx="2346325" cy="714375"/>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algn="ctr">
              <a:defRPr/>
            </a:pPr>
            <a:r>
              <a:rPr lang="en-GB" altLang="zh-CN" b="1" dirty="0">
                <a:solidFill>
                  <a:schemeClr val="bg1"/>
                </a:solidFill>
                <a:latin typeface="+mn-ea"/>
                <a:ea typeface="+mn-ea"/>
              </a:rPr>
              <a:t> bin</a:t>
            </a:r>
            <a:r>
              <a:rPr lang="zh-CN" altLang="en-GB" b="1" dirty="0">
                <a:solidFill>
                  <a:schemeClr val="bg1"/>
                </a:solidFill>
                <a:latin typeface="+mn-ea"/>
                <a:ea typeface="+mn-ea"/>
              </a:rPr>
              <a:t>目录：存放可执</a:t>
            </a:r>
          </a:p>
          <a:p>
            <a:pPr algn="ctr">
              <a:defRPr/>
            </a:pPr>
            <a:r>
              <a:rPr lang="zh-CN" altLang="en-GB" b="1" dirty="0">
                <a:solidFill>
                  <a:schemeClr val="bg1"/>
                </a:solidFill>
                <a:latin typeface="+mn-ea"/>
                <a:ea typeface="+mn-ea"/>
              </a:rPr>
              <a:t>行的字节码文件</a:t>
            </a:r>
            <a:endParaRPr lang="zh-CN" altLang="en-US" b="1" dirty="0">
              <a:solidFill>
                <a:schemeClr val="bg1"/>
              </a:solidFill>
              <a:latin typeface="+mn-ea"/>
              <a:ea typeface="+mn-ea"/>
            </a:endParaRPr>
          </a:p>
        </p:txBody>
      </p:sp>
      <p:sp>
        <p:nvSpPr>
          <p:cNvPr id="580614" name="AutoShape 6"/>
          <p:cNvSpPr>
            <a:spLocks noChangeArrowheads="1"/>
          </p:cNvSpPr>
          <p:nvPr/>
        </p:nvSpPr>
        <p:spPr bwMode="gray">
          <a:xfrm>
            <a:off x="3759200" y="4149725"/>
            <a:ext cx="3008313" cy="407988"/>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algn="ctr">
              <a:defRPr/>
            </a:pPr>
            <a:r>
              <a:rPr lang="zh-CN" altLang="en-US" b="1">
                <a:solidFill>
                  <a:schemeClr val="bg1"/>
                </a:solidFill>
                <a:latin typeface="+mn-ea"/>
                <a:ea typeface="+mn-ea"/>
              </a:rPr>
              <a:t> </a:t>
            </a:r>
            <a:r>
              <a:rPr lang="en-US" altLang="zh-CN" b="1">
                <a:solidFill>
                  <a:schemeClr val="bg1"/>
                </a:solidFill>
                <a:latin typeface="+mn-ea"/>
                <a:ea typeface="+mn-ea"/>
              </a:rPr>
              <a:t>src</a:t>
            </a:r>
            <a:r>
              <a:rPr lang="zh-CN" altLang="en-US" b="1">
                <a:solidFill>
                  <a:schemeClr val="bg1"/>
                </a:solidFill>
                <a:latin typeface="+mn-ea"/>
                <a:ea typeface="+mn-ea"/>
              </a:rPr>
              <a:t>目录：存放</a:t>
            </a:r>
            <a:r>
              <a:rPr lang="en-US" altLang="zh-CN" b="1">
                <a:solidFill>
                  <a:schemeClr val="bg1"/>
                </a:solidFill>
                <a:latin typeface="+mn-ea"/>
                <a:ea typeface="+mn-ea"/>
              </a:rPr>
              <a:t>Java</a:t>
            </a:r>
            <a:r>
              <a:rPr lang="zh-CN" altLang="en-US" b="1">
                <a:solidFill>
                  <a:schemeClr val="bg1"/>
                </a:solidFill>
                <a:latin typeface="+mn-ea"/>
                <a:ea typeface="+mn-ea"/>
              </a:rPr>
              <a:t>源文件</a:t>
            </a:r>
          </a:p>
        </p:txBody>
      </p:sp>
      <p:cxnSp>
        <p:nvCxnSpPr>
          <p:cNvPr id="18" name="直接箭头连接符 17"/>
          <p:cNvCxnSpPr/>
          <p:nvPr/>
        </p:nvCxnSpPr>
        <p:spPr>
          <a:xfrm>
            <a:off x="2285984" y="3571876"/>
            <a:ext cx="1214446" cy="15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0" name="直接箭头连接符 19"/>
          <p:cNvCxnSpPr/>
          <p:nvPr/>
        </p:nvCxnSpPr>
        <p:spPr>
          <a:xfrm rot="10800000" flipH="1">
            <a:off x="2428861" y="4357694"/>
            <a:ext cx="1214446" cy="237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5" name="灯片编号占位符 14"/>
          <p:cNvSpPr>
            <a:spLocks noGrp="1"/>
          </p:cNvSpPr>
          <p:nvPr>
            <p:ph type="sldNum" sz="quarter" idx="10"/>
          </p:nvPr>
        </p:nvSpPr>
        <p:spPr/>
        <p:txBody>
          <a:bodyPr/>
          <a:lstStyle/>
          <a:p>
            <a:pPr>
              <a:defRPr/>
            </a:pPr>
            <a:fld id="{20A3C244-A2EA-421B-AA84-7941BACD046B}" type="slidenum">
              <a:rPr lang="zh-CN" altLang="en-US" smtClean="0"/>
              <a:pPr>
                <a:defRPr/>
              </a:pPr>
              <a:t>30</a:t>
            </a:fld>
            <a:r>
              <a:rPr lang="en-US" altLang="zh-CN" dirty="0" smtClean="0"/>
              <a:t>/47</a:t>
            </a:r>
            <a:endParaRPr lang="zh-CN" altLang="en-US" dirty="0"/>
          </a:p>
        </p:txBody>
      </p:sp>
      <p:grpSp>
        <p:nvGrpSpPr>
          <p:cNvPr id="26" name="组合 25"/>
          <p:cNvGrpSpPr/>
          <p:nvPr/>
        </p:nvGrpSpPr>
        <p:grpSpPr>
          <a:xfrm>
            <a:off x="2271326" y="6042738"/>
            <a:ext cx="4583668" cy="578535"/>
            <a:chOff x="2514597" y="3350993"/>
            <a:chExt cx="4125189" cy="578535"/>
          </a:xfrm>
        </p:grpSpPr>
        <p:grpSp>
          <p:nvGrpSpPr>
            <p:cNvPr id="28" name="组合 20"/>
            <p:cNvGrpSpPr/>
            <p:nvPr/>
          </p:nvGrpSpPr>
          <p:grpSpPr>
            <a:xfrm>
              <a:off x="2514597" y="3350993"/>
              <a:ext cx="4125189" cy="578535"/>
              <a:chOff x="2514599" y="5042946"/>
              <a:chExt cx="4125189" cy="578535"/>
            </a:xfrm>
          </p:grpSpPr>
          <p:sp>
            <p:nvSpPr>
              <p:cNvPr id="30" name="圆角矩形 29"/>
              <p:cNvSpPr/>
              <p:nvPr/>
            </p:nvSpPr>
            <p:spPr>
              <a:xfrm>
                <a:off x="2514599" y="5071123"/>
                <a:ext cx="4125189" cy="467591"/>
              </a:xfrm>
              <a:prstGeom prst="roundRect">
                <a:avLst/>
              </a:prstGeom>
              <a:solidFill>
                <a:srgbClr val="006599"/>
              </a:solidFill>
              <a:ln>
                <a:noFill/>
              </a:ln>
              <a:effectLst>
                <a:outerShdw blurRad="76200" dir="18900000" sy="23000" kx="-1200000" algn="bl" rotWithShape="0">
                  <a:prstClr val="black">
                    <a:alpha val="20000"/>
                  </a:prstClr>
                </a:outerShdw>
              </a:effectLst>
              <a:scene3d>
                <a:camera prst="obliqueTop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22"/>
              <p:cNvSpPr txBox="1"/>
              <p:nvPr/>
            </p:nvSpPr>
            <p:spPr>
              <a:xfrm>
                <a:off x="3471974" y="5112515"/>
                <a:ext cx="2457145" cy="369332"/>
              </a:xfrm>
              <a:prstGeom prst="rect">
                <a:avLst/>
              </a:prstGeom>
              <a:noFill/>
            </p:spPr>
            <p:txBody>
              <a:bodyPr wrap="non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演示：</a:t>
                </a:r>
                <a:r>
                  <a:rPr lang="en-US" altLang="zh-CN" b="1" dirty="0" err="1" smtClean="0">
                    <a:solidFill>
                      <a:schemeClr val="bg1"/>
                    </a:solidFill>
                    <a:latin typeface="微软雅黑" panose="020B0503020204020204" pitchFamily="34" charset="-122"/>
                    <a:ea typeface="微软雅黑" panose="020B0503020204020204" pitchFamily="34" charset="-122"/>
                  </a:rPr>
                  <a:t>MyEclipse</a:t>
                </a:r>
                <a:r>
                  <a:rPr lang="zh-CN" altLang="en-US" b="1" dirty="0" smtClean="0">
                    <a:solidFill>
                      <a:schemeClr val="bg1"/>
                    </a:solidFill>
                    <a:latin typeface="微软雅黑" panose="020B0503020204020204" pitchFamily="34" charset="-122"/>
                    <a:ea typeface="微软雅黑" panose="020B0503020204020204" pitchFamily="34" charset="-122"/>
                  </a:rPr>
                  <a:t>导航器</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2" name="椭圆 31"/>
              <p:cNvSpPr/>
              <p:nvPr/>
            </p:nvSpPr>
            <p:spPr>
              <a:xfrm>
                <a:off x="2797435" y="5042946"/>
                <a:ext cx="578535" cy="578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9" name="图片 28"/>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2855537" y="3379066"/>
              <a:ext cx="462326" cy="462326"/>
            </a:xfrm>
            <a:prstGeom prst="rect">
              <a:avLst/>
            </a:prstGeom>
          </p:spPr>
        </p:pic>
      </p:grpSp>
      <p:sp>
        <p:nvSpPr>
          <p:cNvPr id="33" name="标题 32"/>
          <p:cNvSpPr>
            <a:spLocks noGrp="1"/>
          </p:cNvSpPr>
          <p:nvPr>
            <p:ph type="title"/>
          </p:nvPr>
        </p:nvSpPr>
        <p:spPr/>
        <p:txBody>
          <a:bodyPr/>
          <a:lstStyle/>
          <a:p>
            <a:r>
              <a:rPr lang="en-US" altLang="zh-CN" dirty="0" smtClean="0">
                <a:solidFill>
                  <a:srgbClr val="121F55"/>
                </a:solidFill>
              </a:rPr>
              <a:t>Java</a:t>
            </a:r>
            <a:r>
              <a:rPr lang="zh-CN" altLang="en-US" dirty="0" smtClean="0">
                <a:solidFill>
                  <a:srgbClr val="121F55"/>
                </a:solidFill>
              </a:rPr>
              <a:t>项目组织结构</a:t>
            </a:r>
            <a:r>
              <a:rPr lang="en-US" altLang="zh-CN" dirty="0" smtClean="0">
                <a:solidFill>
                  <a:srgbClr val="121F55"/>
                </a:solidFill>
              </a:rPr>
              <a:t>2-2</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80613"/>
                                        </p:tgtEl>
                                        <p:attrNameLst>
                                          <p:attrName>style.visibility</p:attrName>
                                        </p:attrNameLst>
                                      </p:cBhvr>
                                      <p:to>
                                        <p:strVal val="visible"/>
                                      </p:to>
                                    </p:set>
                                    <p:animEffect transition="in" filter="wipe(left)">
                                      <p:cBhvr>
                                        <p:cTn id="11" dur="500"/>
                                        <p:tgtEl>
                                          <p:spTgt spid="580613"/>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80614"/>
                                        </p:tgtEl>
                                        <p:attrNameLst>
                                          <p:attrName>style.visibility</p:attrName>
                                        </p:attrNameLst>
                                      </p:cBhvr>
                                      <p:to>
                                        <p:strVal val="visible"/>
                                      </p:to>
                                    </p:set>
                                    <p:animEffect transition="in" filter="wipe(left)">
                                      <p:cBhvr>
                                        <p:cTn id="19" dur="500"/>
                                        <p:tgtEl>
                                          <p:spTgt spid="580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29" name="AutoShape 13"/>
          <p:cNvSpPr>
            <a:spLocks noChangeArrowheads="1"/>
          </p:cNvSpPr>
          <p:nvPr/>
        </p:nvSpPr>
        <p:spPr bwMode="auto">
          <a:xfrm>
            <a:off x="807045" y="2349500"/>
            <a:ext cx="7388225" cy="1892300"/>
          </a:xfrm>
          <a:prstGeom prst="roundRect">
            <a:avLst>
              <a:gd name="adj" fmla="val 234"/>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ea typeface="黑体" pitchFamily="2" charset="-122"/>
              </a:rPr>
              <a:t>public class </a:t>
            </a:r>
            <a:r>
              <a:rPr lang="en-US" altLang="zh-CN" b="1" dirty="0" err="1">
                <a:solidFill>
                  <a:schemeClr val="accent5">
                    <a:lumMod val="10000"/>
                  </a:schemeClr>
                </a:solidFill>
                <a:latin typeface="+mn-lt"/>
                <a:ea typeface="黑体" pitchFamily="2" charset="-122"/>
              </a:rPr>
              <a:t>helloWorld</a:t>
            </a:r>
            <a:r>
              <a:rPr lang="en-US" altLang="zh-CN" b="1" dirty="0">
                <a:solidFill>
                  <a:schemeClr val="accent5">
                    <a:lumMod val="10000"/>
                  </a:schemeClr>
                </a:solidFill>
                <a:latin typeface="+mn-lt"/>
                <a:ea typeface="黑体" pitchFamily="2" charset="-122"/>
              </a:rPr>
              <a:t> { //</a:t>
            </a:r>
            <a:r>
              <a:rPr lang="zh-CN" altLang="en-US" b="1" dirty="0">
                <a:solidFill>
                  <a:schemeClr val="accent5">
                    <a:lumMod val="10000"/>
                  </a:schemeClr>
                </a:solidFill>
                <a:latin typeface="+mn-lt"/>
                <a:ea typeface="黑体" pitchFamily="2" charset="-122"/>
              </a:rPr>
              <a:t>源文件名为</a:t>
            </a:r>
            <a:r>
              <a:rPr lang="en-US" altLang="zh-CN" b="1" dirty="0">
                <a:solidFill>
                  <a:schemeClr val="accent5">
                    <a:lumMod val="10000"/>
                  </a:schemeClr>
                </a:solidFill>
                <a:latin typeface="+mn-lt"/>
                <a:ea typeface="黑体" pitchFamily="2" charset="-122"/>
              </a:rPr>
              <a:t>HelloWorld.java</a:t>
            </a:r>
          </a:p>
          <a:p>
            <a:pPr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ea typeface="黑体" pitchFamily="2" charset="-122"/>
              </a:rPr>
              <a:t>	public static void  main (String[ ] </a:t>
            </a:r>
            <a:r>
              <a:rPr lang="en-US" altLang="zh-CN" b="1" dirty="0" err="1">
                <a:solidFill>
                  <a:schemeClr val="accent5">
                    <a:lumMod val="10000"/>
                  </a:schemeClr>
                </a:solidFill>
                <a:latin typeface="+mn-lt"/>
                <a:ea typeface="黑体" pitchFamily="2" charset="-122"/>
              </a:rPr>
              <a:t>args</a:t>
            </a:r>
            <a:r>
              <a:rPr lang="en-US" altLang="zh-CN" b="1" dirty="0">
                <a:solidFill>
                  <a:schemeClr val="accent5">
                    <a:lumMod val="10000"/>
                  </a:schemeClr>
                </a:solidFill>
                <a:latin typeface="+mn-lt"/>
                <a:ea typeface="黑体" pitchFamily="2" charset="-122"/>
              </a:rPr>
              <a:t>){  </a:t>
            </a:r>
          </a:p>
          <a:p>
            <a:pPr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ea typeface="黑体" pitchFamily="2" charset="-122"/>
              </a:rPr>
              <a:t>		</a:t>
            </a:r>
            <a:r>
              <a:rPr lang="en-US" altLang="zh-CN" b="1" dirty="0" err="1">
                <a:solidFill>
                  <a:schemeClr val="accent5">
                    <a:lumMod val="10000"/>
                  </a:schemeClr>
                </a:solidFill>
                <a:latin typeface="+mn-lt"/>
                <a:ea typeface="黑体" pitchFamily="2" charset="-122"/>
              </a:rPr>
              <a:t>System.out.println</a:t>
            </a:r>
            <a:r>
              <a:rPr lang="en-US" altLang="zh-CN" b="1" dirty="0">
                <a:solidFill>
                  <a:schemeClr val="accent5">
                    <a:lumMod val="10000"/>
                  </a:schemeClr>
                </a:solidFill>
                <a:latin typeface="+mn-lt"/>
                <a:ea typeface="黑体" pitchFamily="2" charset="-122"/>
              </a:rPr>
              <a:t>("</a:t>
            </a:r>
            <a:r>
              <a:rPr lang="zh-CN" altLang="en-US" b="1" dirty="0">
                <a:solidFill>
                  <a:schemeClr val="accent5">
                    <a:lumMod val="10000"/>
                  </a:schemeClr>
                </a:solidFill>
                <a:latin typeface="+mn-lt"/>
                <a:ea typeface="黑体" pitchFamily="2" charset="-122"/>
              </a:rPr>
              <a:t>我的第一个</a:t>
            </a:r>
            <a:r>
              <a:rPr lang="en-US" altLang="zh-CN" b="1" dirty="0" err="1">
                <a:solidFill>
                  <a:schemeClr val="accent5">
                    <a:lumMod val="10000"/>
                  </a:schemeClr>
                </a:solidFill>
                <a:latin typeface="+mn-lt"/>
                <a:ea typeface="黑体" pitchFamily="2" charset="-122"/>
              </a:rPr>
              <a:t>MyEclipse</a:t>
            </a:r>
            <a:r>
              <a:rPr lang="zh-CN" altLang="en-US" b="1" dirty="0">
                <a:solidFill>
                  <a:schemeClr val="accent5">
                    <a:lumMod val="10000"/>
                  </a:schemeClr>
                </a:solidFill>
                <a:latin typeface="+mn-lt"/>
                <a:ea typeface="黑体" pitchFamily="2" charset="-122"/>
              </a:rPr>
              <a:t>小程序！</a:t>
            </a:r>
            <a:r>
              <a:rPr lang="en-US" altLang="zh-CN" b="1" dirty="0">
                <a:solidFill>
                  <a:schemeClr val="accent5">
                    <a:lumMod val="10000"/>
                  </a:schemeClr>
                </a:solidFill>
                <a:latin typeface="+mn-lt"/>
                <a:ea typeface="黑体" pitchFamily="2" charset="-122"/>
              </a:rPr>
              <a:t>");</a:t>
            </a:r>
          </a:p>
          <a:p>
            <a:pPr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ea typeface="黑体" pitchFamily="2" charset="-122"/>
              </a:rPr>
              <a:t>	}</a:t>
            </a:r>
          </a:p>
          <a:p>
            <a:pPr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ea typeface="黑体" pitchFamily="2" charset="-122"/>
              </a:rPr>
              <a:t>}</a:t>
            </a:r>
            <a:endParaRPr lang="zh-CN" altLang="en-US" b="1" dirty="0">
              <a:solidFill>
                <a:schemeClr val="accent5">
                  <a:lumMod val="10000"/>
                </a:schemeClr>
              </a:solidFill>
              <a:latin typeface="+mn-lt"/>
              <a:ea typeface="黑体" pitchFamily="2" charset="-122"/>
            </a:endParaRPr>
          </a:p>
        </p:txBody>
      </p:sp>
      <p:sp>
        <p:nvSpPr>
          <p:cNvPr id="572421" name="Rectangle 5"/>
          <p:cNvSpPr>
            <a:spLocks noChangeArrowheads="1"/>
          </p:cNvSpPr>
          <p:nvPr/>
        </p:nvSpPr>
        <p:spPr bwMode="auto">
          <a:xfrm>
            <a:off x="2194520" y="2357438"/>
            <a:ext cx="1285875" cy="431800"/>
          </a:xfrm>
          <a:prstGeom prst="rect">
            <a:avLst/>
          </a:prstGeom>
          <a:noFill/>
          <a:ln w="25400" algn="ctr">
            <a:solidFill>
              <a:srgbClr val="C00000"/>
            </a:solidFill>
            <a:miter lim="800000"/>
            <a:headEnd/>
            <a:tailEnd/>
          </a:ln>
        </p:spPr>
        <p:txBody>
          <a:bodyPr wrap="none" anchor="ctr"/>
          <a:lstStyle/>
          <a:p>
            <a:pPr algn="ctr"/>
            <a:endParaRPr lang="zh-CN" altLang="en-US">
              <a:solidFill>
                <a:srgbClr val="FF0000"/>
              </a:solidFill>
            </a:endParaRPr>
          </a:p>
        </p:txBody>
      </p:sp>
      <p:sp>
        <p:nvSpPr>
          <p:cNvPr id="572424" name="AutoShape 8"/>
          <p:cNvSpPr>
            <a:spLocks noChangeArrowheads="1"/>
          </p:cNvSpPr>
          <p:nvPr/>
        </p:nvSpPr>
        <p:spPr bwMode="auto">
          <a:xfrm>
            <a:off x="3612157" y="1700213"/>
            <a:ext cx="1146175" cy="407987"/>
          </a:xfrm>
          <a:prstGeom prst="wedgeRoundRectCallout">
            <a:avLst>
              <a:gd name="adj1" fmla="val 1872"/>
              <a:gd name="adj2" fmla="val 48604"/>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a:ea typeface="黑体"/>
              </a:rPr>
              <a:t>代码错误</a:t>
            </a:r>
          </a:p>
        </p:txBody>
      </p:sp>
      <p:grpSp>
        <p:nvGrpSpPr>
          <p:cNvPr id="2" name="组合 7"/>
          <p:cNvGrpSpPr>
            <a:grpSpLocks/>
          </p:cNvGrpSpPr>
          <p:nvPr/>
        </p:nvGrpSpPr>
        <p:grpSpPr bwMode="auto">
          <a:xfrm>
            <a:off x="101600" y="857250"/>
            <a:ext cx="1470025" cy="400050"/>
            <a:chOff x="2962268" y="5103147"/>
            <a:chExt cx="1469411" cy="400110"/>
          </a:xfrm>
        </p:grpSpPr>
        <p:pic>
          <p:nvPicPr>
            <p:cNvPr id="48140" name="Picture 4" descr="C:\Users\meng.zhang\Desktop\ACCP7.0模版图标规范\list_num.png"/>
            <p:cNvPicPr>
              <a:picLocks noChangeAspect="1" noChangeArrowheads="1"/>
            </p:cNvPicPr>
            <p:nvPr/>
          </p:nvPicPr>
          <p:blipFill>
            <a:blip r:embed="rId3"/>
            <a:srcRect/>
            <a:stretch>
              <a:fillRect/>
            </a:stretch>
          </p:blipFill>
          <p:spPr bwMode="auto">
            <a:xfrm>
              <a:off x="2962268" y="5141278"/>
              <a:ext cx="323848" cy="323848"/>
            </a:xfrm>
            <a:prstGeom prst="rect">
              <a:avLst/>
            </a:prstGeom>
            <a:noFill/>
            <a:ln w="9525">
              <a:noFill/>
              <a:miter lim="800000"/>
              <a:headEnd/>
              <a:tailEnd/>
            </a:ln>
          </p:spPr>
        </p:pic>
        <p:sp>
          <p:nvSpPr>
            <p:cNvPr id="10" name="TextBox 9"/>
            <p:cNvSpPr txBox="1"/>
            <p:nvPr/>
          </p:nvSpPr>
          <p:spPr>
            <a:xfrm>
              <a:off x="3214576" y="5103147"/>
              <a:ext cx="1217103" cy="400110"/>
            </a:xfrm>
            <a:prstGeom prst="rect">
              <a:avLst/>
            </a:prstGeom>
            <a:noFill/>
            <a:effectLst>
              <a:outerShdw blurRad="25400" dist="12700" dir="5400000" algn="t" rotWithShape="0">
                <a:prstClr val="black">
                  <a:alpha val="40000"/>
                </a:prstClr>
              </a:outerShdw>
            </a:effectLst>
          </p:spPr>
          <p:txBody>
            <a:bodyPr wrap="none">
              <a:spAutoFit/>
            </a:bodyPr>
            <a:lstStyle/>
            <a:p>
              <a:pPr algn="ctr">
                <a:defRPr/>
              </a:pPr>
              <a:r>
                <a:rPr lang="zh-CN" altLang="en-US" sz="2000" b="1" dirty="0">
                  <a:latin typeface="黑体" pitchFamily="49" charset="-122"/>
                  <a:ea typeface="黑体" pitchFamily="49" charset="-122"/>
                </a:rPr>
                <a:t>代码阅读</a:t>
              </a:r>
            </a:p>
          </p:txBody>
        </p:sp>
      </p:grpSp>
      <p:cxnSp>
        <p:nvCxnSpPr>
          <p:cNvPr id="14" name="直接箭头连接符 13"/>
          <p:cNvCxnSpPr/>
          <p:nvPr/>
        </p:nvCxnSpPr>
        <p:spPr>
          <a:xfrm flipV="1">
            <a:off x="2980320" y="2000240"/>
            <a:ext cx="571504" cy="32291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3" name="组合 19"/>
          <p:cNvGrpSpPr>
            <a:grpSpLocks/>
          </p:cNvGrpSpPr>
          <p:nvPr/>
        </p:nvGrpSpPr>
        <p:grpSpPr bwMode="auto">
          <a:xfrm>
            <a:off x="1511300" y="5354638"/>
            <a:ext cx="5976938" cy="701675"/>
            <a:chOff x="1511300" y="5354427"/>
            <a:chExt cx="5976938" cy="701886"/>
          </a:xfrm>
        </p:grpSpPr>
        <p:sp>
          <p:nvSpPr>
            <p:cNvPr id="572420" name="AutoShape 4"/>
            <p:cNvSpPr>
              <a:spLocks noChangeArrowheads="1"/>
            </p:cNvSpPr>
            <p:nvPr/>
          </p:nvSpPr>
          <p:spPr bwMode="gray">
            <a:xfrm>
              <a:off x="1511300" y="5551336"/>
              <a:ext cx="5976938" cy="504977"/>
            </a:xfrm>
            <a:prstGeom prst="roundRect">
              <a:avLst>
                <a:gd name="adj" fmla="val 16667"/>
              </a:avLst>
            </a:prstGeom>
            <a:solidFill>
              <a:schemeClr val="accent1">
                <a:lumMod val="20000"/>
                <a:lumOff val="80000"/>
              </a:schemeClr>
            </a:solidFill>
            <a:ln w="19050">
              <a:solidFill>
                <a:schemeClr val="accent1"/>
              </a:solidFill>
            </a:ln>
          </p:spPr>
          <p:txBody>
            <a:bodyPr anchor="ctr"/>
            <a:lstStyle/>
            <a:p>
              <a:pPr algn="ctr">
                <a:defRPr/>
              </a:pPr>
              <a:r>
                <a:rPr lang="en-US" altLang="zh-CN" b="1" dirty="0">
                  <a:latin typeface="微软雅黑" pitchFamily="34" charset="-122"/>
                  <a:ea typeface="微软雅黑" pitchFamily="34" charset="-122"/>
                </a:rPr>
                <a:t>public</a:t>
              </a:r>
              <a:r>
                <a:rPr lang="zh-CN" altLang="en-US" b="1" dirty="0">
                  <a:latin typeface="微软雅黑" pitchFamily="34" charset="-122"/>
                  <a:ea typeface="微软雅黑" pitchFamily="34" charset="-122"/>
                </a:rPr>
                <a:t>修饰的类的名称必须与</a:t>
              </a:r>
              <a:r>
                <a:rPr lang="en-US" altLang="zh-CN" b="1" dirty="0">
                  <a:latin typeface="微软雅黑" pitchFamily="34" charset="-122"/>
                  <a:ea typeface="微软雅黑" pitchFamily="34" charset="-122"/>
                </a:rPr>
                <a:t>Java</a:t>
              </a:r>
              <a:r>
                <a:rPr lang="zh-CN" altLang="en-US" b="1" dirty="0">
                  <a:latin typeface="微软雅黑" pitchFamily="34" charset="-122"/>
                  <a:ea typeface="微软雅黑" pitchFamily="34" charset="-122"/>
                </a:rPr>
                <a:t>文件同名</a:t>
              </a:r>
              <a:r>
                <a:rPr lang="en-US" altLang="zh-CN" b="1" dirty="0">
                  <a:latin typeface="微软雅黑" pitchFamily="34" charset="-122"/>
                  <a:ea typeface="微软雅黑" pitchFamily="34" charset="-122"/>
                </a:rPr>
                <a:t>!</a:t>
              </a:r>
            </a:p>
          </p:txBody>
        </p:sp>
        <p:sp>
          <p:nvSpPr>
            <p:cNvPr id="48139" name="AutoShape 4"/>
            <p:cNvSpPr>
              <a:spLocks noChangeArrowheads="1"/>
            </p:cNvSpPr>
            <p:nvPr/>
          </p:nvSpPr>
          <p:spPr bwMode="gray">
            <a:xfrm>
              <a:off x="7000875" y="5354427"/>
              <a:ext cx="357188" cy="360470"/>
            </a:xfrm>
            <a:prstGeom prst="ellipse">
              <a:avLst/>
            </a:prstGeom>
            <a:solidFill>
              <a:schemeClr val="bg1"/>
            </a:solidFill>
            <a:ln w="19050">
              <a:solidFill>
                <a:srgbClr val="0E9CDE"/>
              </a:solidFill>
              <a:round/>
              <a:headEnd/>
              <a:tailEnd/>
            </a:ln>
          </p:spPr>
          <p:txBody>
            <a:bodyPr anchor="ctr"/>
            <a:lstStyle/>
            <a:p>
              <a:pPr algn="ctr"/>
              <a:r>
                <a:rPr lang="en-US" altLang="zh-CN" sz="2000" b="1">
                  <a:solidFill>
                    <a:srgbClr val="0C83B8"/>
                  </a:solidFill>
                  <a:latin typeface="微软雅黑" pitchFamily="34" charset="-122"/>
                  <a:ea typeface="微软雅黑" pitchFamily="34" charset="-122"/>
                </a:rPr>
                <a:t>!</a:t>
              </a:r>
            </a:p>
          </p:txBody>
        </p:sp>
      </p:grpSp>
      <p:sp>
        <p:nvSpPr>
          <p:cNvPr id="15" name="灯片编号占位符 14"/>
          <p:cNvSpPr>
            <a:spLocks noGrp="1"/>
          </p:cNvSpPr>
          <p:nvPr>
            <p:ph type="sldNum" sz="quarter" idx="10"/>
          </p:nvPr>
        </p:nvSpPr>
        <p:spPr/>
        <p:txBody>
          <a:bodyPr/>
          <a:lstStyle/>
          <a:p>
            <a:pPr>
              <a:defRPr/>
            </a:pPr>
            <a:fld id="{20A3C244-A2EA-421B-AA84-7941BACD046B}" type="slidenum">
              <a:rPr lang="zh-CN" altLang="en-US" smtClean="0"/>
              <a:pPr>
                <a:defRPr/>
              </a:pPr>
              <a:t>31</a:t>
            </a:fld>
            <a:r>
              <a:rPr lang="en-US" altLang="zh-CN" smtClean="0"/>
              <a:t>/47</a:t>
            </a:r>
            <a:endParaRPr lang="zh-CN" altLang="en-US" dirty="0"/>
          </a:p>
        </p:txBody>
      </p:sp>
      <p:sp>
        <p:nvSpPr>
          <p:cNvPr id="16" name="标题 15"/>
          <p:cNvSpPr>
            <a:spLocks noGrp="1"/>
          </p:cNvSpPr>
          <p:nvPr>
            <p:ph type="title"/>
          </p:nvPr>
        </p:nvSpPr>
        <p:spPr/>
        <p:txBody>
          <a:bodyPr/>
          <a:lstStyle/>
          <a:p>
            <a:r>
              <a:rPr lang="zh-CN" altLang="en-US" dirty="0" smtClean="0">
                <a:solidFill>
                  <a:srgbClr val="121F55"/>
                </a:solidFill>
              </a:rPr>
              <a:t>常见错误</a:t>
            </a:r>
            <a:r>
              <a:rPr lang="en-US" altLang="zh-CN" dirty="0" smtClean="0">
                <a:solidFill>
                  <a:srgbClr val="121F55"/>
                </a:solidFill>
              </a:rPr>
              <a:t>5-1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2429"/>
                                        </p:tgtEl>
                                        <p:attrNameLst>
                                          <p:attrName>style.visibility</p:attrName>
                                        </p:attrNameLst>
                                      </p:cBhvr>
                                      <p:to>
                                        <p:strVal val="visible"/>
                                      </p:to>
                                    </p:set>
                                    <p:animEffect transition="in" filter="wipe(left)">
                                      <p:cBhvr>
                                        <p:cTn id="7" dur="500"/>
                                        <p:tgtEl>
                                          <p:spTgt spid="5724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2421"/>
                                        </p:tgtEl>
                                        <p:attrNameLst>
                                          <p:attrName>style.visibility</p:attrName>
                                        </p:attrNameLst>
                                      </p:cBhvr>
                                      <p:to>
                                        <p:strVal val="visible"/>
                                      </p:to>
                                    </p:set>
                                    <p:animEffect transition="in" filter="wipe(left)">
                                      <p:cBhvr>
                                        <p:cTn id="12" dur="500"/>
                                        <p:tgtEl>
                                          <p:spTgt spid="572421"/>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72424"/>
                                        </p:tgtEl>
                                        <p:attrNameLst>
                                          <p:attrName>style.visibility</p:attrName>
                                        </p:attrNameLst>
                                      </p:cBhvr>
                                      <p:to>
                                        <p:strVal val="visible"/>
                                      </p:to>
                                    </p:set>
                                    <p:animEffect transition="in" filter="wipe(left)">
                                      <p:cBhvr>
                                        <p:cTn id="20" dur="500"/>
                                        <p:tgtEl>
                                          <p:spTgt spid="57242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29" grpId="0" animBg="1"/>
      <p:bldP spid="572421" grpId="0" animBg="1"/>
      <p:bldP spid="57242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AutoShape 2"/>
          <p:cNvSpPr>
            <a:spLocks noChangeArrowheads="1"/>
          </p:cNvSpPr>
          <p:nvPr/>
        </p:nvSpPr>
        <p:spPr bwMode="auto">
          <a:xfrm>
            <a:off x="834341" y="2349500"/>
            <a:ext cx="7316787" cy="189230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ea typeface="黑体" pitchFamily="2" charset="-122"/>
              </a:rPr>
              <a:t>public class HelloWorld {  </a:t>
            </a:r>
          </a:p>
          <a:p>
            <a:pPr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ea typeface="黑体" pitchFamily="2" charset="-122"/>
              </a:rPr>
              <a:t>	public static main (String[ ] </a:t>
            </a:r>
            <a:r>
              <a:rPr lang="en-US" altLang="zh-CN" b="1" dirty="0" err="1">
                <a:solidFill>
                  <a:schemeClr val="accent5">
                    <a:lumMod val="10000"/>
                  </a:schemeClr>
                </a:solidFill>
                <a:latin typeface="+mn-lt"/>
                <a:ea typeface="黑体" pitchFamily="2" charset="-122"/>
              </a:rPr>
              <a:t>args</a:t>
            </a:r>
            <a:r>
              <a:rPr lang="en-US" altLang="zh-CN" b="1" dirty="0">
                <a:solidFill>
                  <a:schemeClr val="accent5">
                    <a:lumMod val="10000"/>
                  </a:schemeClr>
                </a:solidFill>
                <a:latin typeface="+mn-lt"/>
                <a:ea typeface="黑体" pitchFamily="2" charset="-122"/>
              </a:rPr>
              <a:t>)  {  </a:t>
            </a:r>
          </a:p>
          <a:p>
            <a:pPr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ea typeface="黑体" pitchFamily="2" charset="-122"/>
              </a:rPr>
              <a:t>		System.out.println("</a:t>
            </a:r>
            <a:r>
              <a:rPr lang="zh-CN" altLang="en-US" b="1" dirty="0">
                <a:solidFill>
                  <a:schemeClr val="accent5">
                    <a:lumMod val="10000"/>
                  </a:schemeClr>
                </a:solidFill>
                <a:latin typeface="+mn-lt"/>
                <a:ea typeface="黑体" pitchFamily="2" charset="-122"/>
              </a:rPr>
              <a:t>我的第一个</a:t>
            </a:r>
            <a:r>
              <a:rPr lang="en-US" altLang="zh-CN" b="1" dirty="0" err="1">
                <a:solidFill>
                  <a:schemeClr val="accent5">
                    <a:lumMod val="10000"/>
                  </a:schemeClr>
                </a:solidFill>
                <a:latin typeface="+mn-lt"/>
                <a:ea typeface="黑体" pitchFamily="2" charset="-122"/>
              </a:rPr>
              <a:t>MyEclipse</a:t>
            </a:r>
            <a:r>
              <a:rPr lang="zh-CN" altLang="en-US" b="1" dirty="0">
                <a:solidFill>
                  <a:schemeClr val="accent5">
                    <a:lumMod val="10000"/>
                  </a:schemeClr>
                </a:solidFill>
                <a:latin typeface="+mn-lt"/>
                <a:ea typeface="黑体" pitchFamily="2" charset="-122"/>
              </a:rPr>
              <a:t>小程序！</a:t>
            </a:r>
            <a:r>
              <a:rPr lang="en-US" altLang="zh-CN" b="1" dirty="0">
                <a:solidFill>
                  <a:schemeClr val="accent5">
                    <a:lumMod val="10000"/>
                  </a:schemeClr>
                </a:solidFill>
                <a:latin typeface="+mn-lt"/>
                <a:ea typeface="黑体" pitchFamily="2" charset="-122"/>
              </a:rPr>
              <a:t>");</a:t>
            </a:r>
          </a:p>
          <a:p>
            <a:pPr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ea typeface="黑体" pitchFamily="2" charset="-122"/>
              </a:rPr>
              <a:t>	}</a:t>
            </a:r>
          </a:p>
          <a:p>
            <a:pPr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ea typeface="黑体" pitchFamily="2" charset="-122"/>
              </a:rPr>
              <a:t>}</a:t>
            </a:r>
            <a:endParaRPr lang="zh-CN" altLang="en-US" b="1" dirty="0">
              <a:solidFill>
                <a:schemeClr val="accent5">
                  <a:lumMod val="10000"/>
                </a:schemeClr>
              </a:solidFill>
              <a:latin typeface="+mn-lt"/>
              <a:ea typeface="黑体" pitchFamily="2" charset="-122"/>
            </a:endParaRPr>
          </a:p>
        </p:txBody>
      </p:sp>
      <p:sp>
        <p:nvSpPr>
          <p:cNvPr id="574469" name="Line 5"/>
          <p:cNvSpPr>
            <a:spLocks noChangeShapeType="1"/>
          </p:cNvSpPr>
          <p:nvPr/>
        </p:nvSpPr>
        <p:spPr bwMode="auto">
          <a:xfrm>
            <a:off x="2296428" y="2051248"/>
            <a:ext cx="0" cy="801688"/>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lgn="ctr">
              <a:defRPr/>
            </a:pPr>
            <a:endParaRPr lang="zh-CN" altLang="en-US"/>
          </a:p>
        </p:txBody>
      </p:sp>
      <p:sp>
        <p:nvSpPr>
          <p:cNvPr id="574470" name="AutoShape 6"/>
          <p:cNvSpPr>
            <a:spLocks noChangeArrowheads="1"/>
          </p:cNvSpPr>
          <p:nvPr/>
        </p:nvSpPr>
        <p:spPr bwMode="auto">
          <a:xfrm>
            <a:off x="2310716" y="1620838"/>
            <a:ext cx="696912" cy="40798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en-US" altLang="zh-CN" b="1" kern="0" dirty="0">
                <a:solidFill>
                  <a:schemeClr val="bg1"/>
                </a:solidFill>
                <a:latin typeface="Arial"/>
                <a:ea typeface="黑体"/>
              </a:rPr>
              <a:t>void</a:t>
            </a:r>
          </a:p>
        </p:txBody>
      </p:sp>
      <p:grpSp>
        <p:nvGrpSpPr>
          <p:cNvPr id="2" name="组合 8"/>
          <p:cNvGrpSpPr>
            <a:grpSpLocks/>
          </p:cNvGrpSpPr>
          <p:nvPr/>
        </p:nvGrpSpPr>
        <p:grpSpPr bwMode="auto">
          <a:xfrm>
            <a:off x="101600" y="857250"/>
            <a:ext cx="1470025" cy="400050"/>
            <a:chOff x="2962268" y="5103147"/>
            <a:chExt cx="1469411" cy="400110"/>
          </a:xfrm>
        </p:grpSpPr>
        <p:pic>
          <p:nvPicPr>
            <p:cNvPr id="49166" name="Picture 4" descr="C:\Users\meng.zhang\Desktop\ACCP7.0模版图标规范\list_num.png"/>
            <p:cNvPicPr>
              <a:picLocks noChangeAspect="1" noChangeArrowheads="1"/>
            </p:cNvPicPr>
            <p:nvPr/>
          </p:nvPicPr>
          <p:blipFill>
            <a:blip r:embed="rId2"/>
            <a:srcRect/>
            <a:stretch>
              <a:fillRect/>
            </a:stretch>
          </p:blipFill>
          <p:spPr bwMode="auto">
            <a:xfrm>
              <a:off x="2962268" y="5141278"/>
              <a:ext cx="323848" cy="323848"/>
            </a:xfrm>
            <a:prstGeom prst="rect">
              <a:avLst/>
            </a:prstGeom>
            <a:noFill/>
            <a:ln w="9525">
              <a:noFill/>
              <a:miter lim="800000"/>
              <a:headEnd/>
              <a:tailEnd/>
            </a:ln>
          </p:spPr>
        </p:pic>
        <p:sp>
          <p:nvSpPr>
            <p:cNvPr id="11" name="TextBox 10"/>
            <p:cNvSpPr txBox="1"/>
            <p:nvPr/>
          </p:nvSpPr>
          <p:spPr>
            <a:xfrm>
              <a:off x="3214576" y="5103147"/>
              <a:ext cx="1217103" cy="400110"/>
            </a:xfrm>
            <a:prstGeom prst="rect">
              <a:avLst/>
            </a:prstGeom>
            <a:noFill/>
            <a:effectLst>
              <a:outerShdw blurRad="25400" dist="12700" dir="5400000" algn="t" rotWithShape="0">
                <a:prstClr val="black">
                  <a:alpha val="40000"/>
                </a:prstClr>
              </a:outerShdw>
            </a:effectLst>
          </p:spPr>
          <p:txBody>
            <a:bodyPr wrap="none">
              <a:spAutoFit/>
            </a:bodyPr>
            <a:lstStyle/>
            <a:p>
              <a:pPr algn="ctr">
                <a:defRPr/>
              </a:pPr>
              <a:r>
                <a:rPr lang="zh-CN" altLang="en-US" sz="2000" b="1" dirty="0">
                  <a:latin typeface="黑体" pitchFamily="49" charset="-122"/>
                  <a:ea typeface="黑体" pitchFamily="49" charset="-122"/>
                </a:rPr>
                <a:t>代码阅读</a:t>
              </a:r>
            </a:p>
          </p:txBody>
        </p:sp>
      </p:grpSp>
      <p:sp>
        <p:nvSpPr>
          <p:cNvPr id="574472" name="Rectangle 8"/>
          <p:cNvSpPr>
            <a:spLocks noChangeArrowheads="1"/>
          </p:cNvSpPr>
          <p:nvPr/>
        </p:nvSpPr>
        <p:spPr bwMode="auto">
          <a:xfrm>
            <a:off x="1221691" y="2786063"/>
            <a:ext cx="3714750" cy="357187"/>
          </a:xfrm>
          <a:prstGeom prst="rect">
            <a:avLst/>
          </a:prstGeom>
          <a:noFill/>
          <a:ln w="25400" algn="ctr">
            <a:solidFill>
              <a:srgbClr val="C00000"/>
            </a:solidFill>
            <a:miter lim="800000"/>
            <a:headEnd/>
            <a:tailEnd/>
          </a:ln>
        </p:spPr>
        <p:txBody>
          <a:bodyPr wrap="none" anchor="ctr"/>
          <a:lstStyle/>
          <a:p>
            <a:pPr algn="ctr"/>
            <a:endParaRPr lang="zh-CN" altLang="en-US">
              <a:solidFill>
                <a:srgbClr val="FF0000"/>
              </a:solidFill>
            </a:endParaRPr>
          </a:p>
        </p:txBody>
      </p:sp>
      <p:grpSp>
        <p:nvGrpSpPr>
          <p:cNvPr id="3" name="组合 15"/>
          <p:cNvGrpSpPr>
            <a:grpSpLocks/>
          </p:cNvGrpSpPr>
          <p:nvPr/>
        </p:nvGrpSpPr>
        <p:grpSpPr bwMode="auto">
          <a:xfrm>
            <a:off x="1571625" y="5000625"/>
            <a:ext cx="5732463" cy="863600"/>
            <a:chOff x="1571625" y="5000636"/>
            <a:chExt cx="5732463" cy="863589"/>
          </a:xfrm>
        </p:grpSpPr>
        <p:sp>
          <p:nvSpPr>
            <p:cNvPr id="574468" name="AutoShape 4"/>
            <p:cNvSpPr>
              <a:spLocks noChangeArrowheads="1"/>
            </p:cNvSpPr>
            <p:nvPr/>
          </p:nvSpPr>
          <p:spPr bwMode="gray">
            <a:xfrm>
              <a:off x="1571625" y="5214946"/>
              <a:ext cx="5732463" cy="649279"/>
            </a:xfrm>
            <a:prstGeom prst="roundRect">
              <a:avLst>
                <a:gd name="adj" fmla="val 16667"/>
              </a:avLst>
            </a:prstGeom>
            <a:solidFill>
              <a:schemeClr val="accent1">
                <a:lumMod val="20000"/>
                <a:lumOff val="80000"/>
              </a:schemeClr>
            </a:solidFill>
            <a:ln w="19050">
              <a:solidFill>
                <a:schemeClr val="accent1"/>
              </a:solidFill>
            </a:ln>
          </p:spPr>
          <p:txBody>
            <a:bodyPr anchor="ctr"/>
            <a:lstStyle/>
            <a:p>
              <a:pPr algn="ctr">
                <a:defRPr/>
              </a:pPr>
              <a:r>
                <a:rPr lang="en-US" altLang="zh-CN" b="1" dirty="0">
                  <a:latin typeface="微软雅黑" pitchFamily="34" charset="-122"/>
                  <a:ea typeface="微软雅黑" pitchFamily="34" charset="-122"/>
                </a:rPr>
                <a:t>main()</a:t>
              </a:r>
              <a:r>
                <a:rPr lang="zh-CN" altLang="en-US" b="1" dirty="0">
                  <a:latin typeface="微软雅黑" pitchFamily="34" charset="-122"/>
                  <a:ea typeface="微软雅黑" pitchFamily="34" charset="-122"/>
                </a:rPr>
                <a:t>方法作为程序入口，</a:t>
              </a:r>
              <a:r>
                <a:rPr lang="en-US" altLang="zh-CN" b="1" dirty="0">
                  <a:latin typeface="微软雅黑" pitchFamily="34" charset="-122"/>
                  <a:ea typeface="微软雅黑" pitchFamily="34" charset="-122"/>
                </a:rPr>
                <a:t>void</a:t>
              </a:r>
              <a:r>
                <a:rPr lang="zh-CN" altLang="en-US" b="1" dirty="0">
                  <a:latin typeface="微软雅黑" pitchFamily="34" charset="-122"/>
                  <a:ea typeface="微软雅黑" pitchFamily="34" charset="-122"/>
                </a:rPr>
                <a:t>必不可少！</a:t>
              </a:r>
            </a:p>
          </p:txBody>
        </p:sp>
        <p:sp>
          <p:nvSpPr>
            <p:cNvPr id="49165" name="AutoShape 4"/>
            <p:cNvSpPr>
              <a:spLocks noChangeArrowheads="1"/>
            </p:cNvSpPr>
            <p:nvPr/>
          </p:nvSpPr>
          <p:spPr bwMode="gray">
            <a:xfrm>
              <a:off x="6858000" y="5000636"/>
              <a:ext cx="357188" cy="360358"/>
            </a:xfrm>
            <a:prstGeom prst="ellipse">
              <a:avLst/>
            </a:prstGeom>
            <a:solidFill>
              <a:schemeClr val="bg1"/>
            </a:solidFill>
            <a:ln w="19050">
              <a:solidFill>
                <a:schemeClr val="accent1"/>
              </a:solidFill>
              <a:round/>
              <a:headEnd/>
              <a:tailEnd/>
            </a:ln>
          </p:spPr>
          <p:txBody>
            <a:bodyPr anchor="ctr"/>
            <a:lstStyle/>
            <a:p>
              <a:pPr algn="ctr"/>
              <a:r>
                <a:rPr lang="en-US" altLang="zh-CN" sz="2000" b="1">
                  <a:solidFill>
                    <a:srgbClr val="0C83B8"/>
                  </a:solidFill>
                  <a:latin typeface="微软雅黑" pitchFamily="34" charset="-122"/>
                  <a:ea typeface="微软雅黑" pitchFamily="34" charset="-122"/>
                </a:rPr>
                <a:t>!</a:t>
              </a:r>
            </a:p>
          </p:txBody>
        </p:sp>
      </p:grpSp>
      <p:sp>
        <p:nvSpPr>
          <p:cNvPr id="14" name="灯片编号占位符 13"/>
          <p:cNvSpPr>
            <a:spLocks noGrp="1"/>
          </p:cNvSpPr>
          <p:nvPr>
            <p:ph type="sldNum" sz="quarter" idx="10"/>
          </p:nvPr>
        </p:nvSpPr>
        <p:spPr/>
        <p:txBody>
          <a:bodyPr/>
          <a:lstStyle/>
          <a:p>
            <a:pPr>
              <a:defRPr/>
            </a:pPr>
            <a:fld id="{20A3C244-A2EA-421B-AA84-7941BACD046B}" type="slidenum">
              <a:rPr lang="zh-CN" altLang="en-US" smtClean="0"/>
              <a:pPr>
                <a:defRPr/>
              </a:pPr>
              <a:t>32</a:t>
            </a:fld>
            <a:r>
              <a:rPr lang="en-US" altLang="zh-CN" smtClean="0"/>
              <a:t>/47</a:t>
            </a:r>
            <a:endParaRPr lang="zh-CN" altLang="en-US" dirty="0"/>
          </a:p>
        </p:txBody>
      </p:sp>
      <p:sp>
        <p:nvSpPr>
          <p:cNvPr id="15" name="标题 14"/>
          <p:cNvSpPr>
            <a:spLocks noGrp="1"/>
          </p:cNvSpPr>
          <p:nvPr>
            <p:ph type="title"/>
          </p:nvPr>
        </p:nvSpPr>
        <p:spPr/>
        <p:txBody>
          <a:bodyPr/>
          <a:lstStyle/>
          <a:p>
            <a:r>
              <a:rPr lang="zh-CN" altLang="en-US" dirty="0" smtClean="0">
                <a:solidFill>
                  <a:srgbClr val="121F55"/>
                </a:solidFill>
              </a:rPr>
              <a:t>常见错误</a:t>
            </a:r>
            <a:r>
              <a:rPr lang="en-US" altLang="zh-CN" dirty="0" smtClean="0">
                <a:solidFill>
                  <a:srgbClr val="121F55"/>
                </a:solidFill>
              </a:rPr>
              <a:t>5-2</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4466"/>
                                        </p:tgtEl>
                                        <p:attrNameLst>
                                          <p:attrName>style.visibility</p:attrName>
                                        </p:attrNameLst>
                                      </p:cBhvr>
                                      <p:to>
                                        <p:strVal val="visible"/>
                                      </p:to>
                                    </p:set>
                                    <p:animEffect transition="in" filter="wipe(left)">
                                      <p:cBhvr>
                                        <p:cTn id="7" dur="500"/>
                                        <p:tgtEl>
                                          <p:spTgt spid="5744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4472"/>
                                        </p:tgtEl>
                                        <p:attrNameLst>
                                          <p:attrName>style.visibility</p:attrName>
                                        </p:attrNameLst>
                                      </p:cBhvr>
                                      <p:to>
                                        <p:strVal val="visible"/>
                                      </p:to>
                                    </p:set>
                                    <p:animEffect transition="in" filter="wipe(left)">
                                      <p:cBhvr>
                                        <p:cTn id="12" dur="500"/>
                                        <p:tgtEl>
                                          <p:spTgt spid="574472"/>
                                        </p:tgtEl>
                                      </p:cBhvr>
                                    </p:animEffect>
                                  </p:child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574469"/>
                                        </p:tgtEl>
                                        <p:attrNameLst>
                                          <p:attrName>style.visibility</p:attrName>
                                        </p:attrNameLst>
                                      </p:cBhvr>
                                      <p:to>
                                        <p:strVal val="visible"/>
                                      </p:to>
                                    </p:set>
                                    <p:animEffect transition="in" filter="wipe(up)">
                                      <p:cBhvr>
                                        <p:cTn id="16" dur="500"/>
                                        <p:tgtEl>
                                          <p:spTgt spid="574469"/>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74470"/>
                                        </p:tgtEl>
                                        <p:attrNameLst>
                                          <p:attrName>style.visibility</p:attrName>
                                        </p:attrNameLst>
                                      </p:cBhvr>
                                      <p:to>
                                        <p:strVal val="visible"/>
                                      </p:to>
                                    </p:set>
                                    <p:animEffect transition="in" filter="wipe(left)">
                                      <p:cBhvr>
                                        <p:cTn id="20" dur="500"/>
                                        <p:tgtEl>
                                          <p:spTgt spid="57447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6" grpId="0" animBg="1"/>
      <p:bldP spid="574470" grpId="0" animBg="1"/>
      <p:bldP spid="57447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9" name="AutoShape 11"/>
          <p:cNvSpPr>
            <a:spLocks noChangeArrowheads="1"/>
          </p:cNvSpPr>
          <p:nvPr/>
        </p:nvSpPr>
        <p:spPr bwMode="auto">
          <a:xfrm>
            <a:off x="684213" y="2276475"/>
            <a:ext cx="7388225" cy="1911350"/>
          </a:xfrm>
          <a:prstGeom prst="roundRect">
            <a:avLst>
              <a:gd name="adj" fmla="val 1697"/>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ea typeface="黑体" pitchFamily="2" charset="-122"/>
              </a:rPr>
              <a:t>public class </a:t>
            </a:r>
            <a:r>
              <a:rPr lang="en-US" altLang="zh-CN" b="1" dirty="0" err="1">
                <a:solidFill>
                  <a:schemeClr val="accent5">
                    <a:lumMod val="10000"/>
                  </a:schemeClr>
                </a:solidFill>
                <a:latin typeface="+mn-lt"/>
                <a:ea typeface="黑体" pitchFamily="2" charset="-122"/>
              </a:rPr>
              <a:t>HelloWorld</a:t>
            </a:r>
            <a:r>
              <a:rPr lang="en-US" altLang="zh-CN" b="1" dirty="0">
                <a:solidFill>
                  <a:schemeClr val="accent5">
                    <a:lumMod val="10000"/>
                  </a:schemeClr>
                </a:solidFill>
                <a:latin typeface="+mn-lt"/>
                <a:ea typeface="黑体" pitchFamily="2" charset="-122"/>
              </a:rPr>
              <a:t>  {  </a:t>
            </a:r>
          </a:p>
          <a:p>
            <a:pPr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ea typeface="黑体" pitchFamily="2" charset="-122"/>
              </a:rPr>
              <a:t>	public static void main (String[ ] </a:t>
            </a:r>
            <a:r>
              <a:rPr lang="en-US" altLang="zh-CN" b="1" dirty="0" err="1">
                <a:solidFill>
                  <a:schemeClr val="accent5">
                    <a:lumMod val="10000"/>
                  </a:schemeClr>
                </a:solidFill>
                <a:latin typeface="+mn-lt"/>
                <a:ea typeface="黑体" pitchFamily="2" charset="-122"/>
              </a:rPr>
              <a:t>args</a:t>
            </a:r>
            <a:r>
              <a:rPr lang="en-US" altLang="zh-CN" b="1" dirty="0">
                <a:solidFill>
                  <a:schemeClr val="accent5">
                    <a:lumMod val="10000"/>
                  </a:schemeClr>
                </a:solidFill>
                <a:latin typeface="+mn-lt"/>
                <a:ea typeface="黑体" pitchFamily="2" charset="-122"/>
              </a:rPr>
              <a:t>) {  </a:t>
            </a:r>
          </a:p>
          <a:p>
            <a:pPr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ea typeface="黑体" pitchFamily="2" charset="-122"/>
              </a:rPr>
              <a:t>		system.out.println("</a:t>
            </a:r>
            <a:r>
              <a:rPr lang="zh-CN" altLang="en-US" b="1" dirty="0">
                <a:solidFill>
                  <a:schemeClr val="accent5">
                    <a:lumMod val="10000"/>
                  </a:schemeClr>
                </a:solidFill>
                <a:latin typeface="+mn-lt"/>
                <a:ea typeface="黑体" pitchFamily="2" charset="-122"/>
              </a:rPr>
              <a:t>我的第一个</a:t>
            </a:r>
            <a:r>
              <a:rPr lang="en-US" altLang="zh-CN" b="1" dirty="0" err="1">
                <a:solidFill>
                  <a:schemeClr val="accent5">
                    <a:lumMod val="10000"/>
                  </a:schemeClr>
                </a:solidFill>
                <a:latin typeface="+mn-lt"/>
                <a:ea typeface="黑体" pitchFamily="2" charset="-122"/>
              </a:rPr>
              <a:t>MyEclipse</a:t>
            </a:r>
            <a:r>
              <a:rPr lang="zh-CN" altLang="en-US" b="1" dirty="0">
                <a:solidFill>
                  <a:schemeClr val="accent5">
                    <a:lumMod val="10000"/>
                  </a:schemeClr>
                </a:solidFill>
                <a:latin typeface="+mn-lt"/>
                <a:ea typeface="黑体" pitchFamily="2" charset="-122"/>
              </a:rPr>
              <a:t>小程序！</a:t>
            </a:r>
            <a:r>
              <a:rPr lang="en-US" altLang="zh-CN" b="1" dirty="0">
                <a:solidFill>
                  <a:schemeClr val="accent5">
                    <a:lumMod val="10000"/>
                  </a:schemeClr>
                </a:solidFill>
                <a:latin typeface="+mn-lt"/>
                <a:ea typeface="黑体" pitchFamily="2" charset="-122"/>
              </a:rPr>
              <a:t>");</a:t>
            </a:r>
          </a:p>
          <a:p>
            <a:pPr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ea typeface="黑体" pitchFamily="2" charset="-122"/>
              </a:rPr>
              <a:t>	}</a:t>
            </a:r>
          </a:p>
          <a:p>
            <a:pPr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ea typeface="黑体" pitchFamily="2" charset="-122"/>
              </a:rPr>
              <a:t>}</a:t>
            </a:r>
            <a:endParaRPr lang="zh-CN" altLang="en-US" b="1" dirty="0">
              <a:solidFill>
                <a:schemeClr val="accent5">
                  <a:lumMod val="10000"/>
                </a:schemeClr>
              </a:solidFill>
              <a:latin typeface="+mn-lt"/>
              <a:ea typeface="黑体" pitchFamily="2" charset="-122"/>
            </a:endParaRPr>
          </a:p>
        </p:txBody>
      </p:sp>
      <p:sp>
        <p:nvSpPr>
          <p:cNvPr id="575493" name="Rectangle 5"/>
          <p:cNvSpPr>
            <a:spLocks noChangeArrowheads="1"/>
          </p:cNvSpPr>
          <p:nvPr/>
        </p:nvSpPr>
        <p:spPr bwMode="auto">
          <a:xfrm>
            <a:off x="1500188" y="3101975"/>
            <a:ext cx="857250" cy="327025"/>
          </a:xfrm>
          <a:prstGeom prst="rect">
            <a:avLst/>
          </a:prstGeom>
          <a:noFill/>
          <a:ln w="25400" algn="ctr">
            <a:solidFill>
              <a:srgbClr val="C00000"/>
            </a:solidFill>
            <a:miter lim="800000"/>
            <a:headEnd/>
            <a:tailEnd/>
          </a:ln>
        </p:spPr>
        <p:txBody>
          <a:bodyPr wrap="none" anchor="ctr"/>
          <a:lstStyle/>
          <a:p>
            <a:pPr algn="ctr"/>
            <a:endParaRPr lang="zh-CN" altLang="en-US">
              <a:solidFill>
                <a:srgbClr val="FF0000"/>
              </a:solidFill>
            </a:endParaRPr>
          </a:p>
        </p:txBody>
      </p:sp>
      <p:sp>
        <p:nvSpPr>
          <p:cNvPr id="575495" name="AutoShape 7"/>
          <p:cNvSpPr>
            <a:spLocks noChangeArrowheads="1"/>
          </p:cNvSpPr>
          <p:nvPr/>
        </p:nvSpPr>
        <p:spPr bwMode="auto">
          <a:xfrm>
            <a:off x="2195513" y="3929063"/>
            <a:ext cx="1146175" cy="407987"/>
          </a:xfrm>
          <a:prstGeom prst="wedgeRoundRectCallout">
            <a:avLst>
              <a:gd name="adj1" fmla="val 627"/>
              <a:gd name="adj2" fmla="val -53846"/>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a:ea typeface="黑体"/>
              </a:rPr>
              <a:t>代码错误</a:t>
            </a:r>
          </a:p>
        </p:txBody>
      </p:sp>
      <p:grpSp>
        <p:nvGrpSpPr>
          <p:cNvPr id="2" name="组合 7"/>
          <p:cNvGrpSpPr>
            <a:grpSpLocks/>
          </p:cNvGrpSpPr>
          <p:nvPr/>
        </p:nvGrpSpPr>
        <p:grpSpPr bwMode="auto">
          <a:xfrm>
            <a:off x="101600" y="857250"/>
            <a:ext cx="1470025" cy="400050"/>
            <a:chOff x="2962268" y="5103147"/>
            <a:chExt cx="1469411" cy="400110"/>
          </a:xfrm>
        </p:grpSpPr>
        <p:pic>
          <p:nvPicPr>
            <p:cNvPr id="50188" name="Picture 4" descr="C:\Users\meng.zhang\Desktop\ACCP7.0模版图标规范\list_num.png"/>
            <p:cNvPicPr>
              <a:picLocks noChangeAspect="1" noChangeArrowheads="1"/>
            </p:cNvPicPr>
            <p:nvPr/>
          </p:nvPicPr>
          <p:blipFill>
            <a:blip r:embed="rId2"/>
            <a:srcRect/>
            <a:stretch>
              <a:fillRect/>
            </a:stretch>
          </p:blipFill>
          <p:spPr bwMode="auto">
            <a:xfrm>
              <a:off x="2962268" y="5141278"/>
              <a:ext cx="323848" cy="323848"/>
            </a:xfrm>
            <a:prstGeom prst="rect">
              <a:avLst/>
            </a:prstGeom>
            <a:noFill/>
            <a:ln w="9525">
              <a:noFill/>
              <a:miter lim="800000"/>
              <a:headEnd/>
              <a:tailEnd/>
            </a:ln>
          </p:spPr>
        </p:pic>
        <p:sp>
          <p:nvSpPr>
            <p:cNvPr id="10" name="TextBox 9"/>
            <p:cNvSpPr txBox="1"/>
            <p:nvPr/>
          </p:nvSpPr>
          <p:spPr>
            <a:xfrm>
              <a:off x="3214576" y="5103147"/>
              <a:ext cx="1217103" cy="400110"/>
            </a:xfrm>
            <a:prstGeom prst="rect">
              <a:avLst/>
            </a:prstGeom>
            <a:noFill/>
            <a:effectLst>
              <a:outerShdw blurRad="25400" dist="12700" dir="5400000" algn="t" rotWithShape="0">
                <a:prstClr val="black">
                  <a:alpha val="40000"/>
                </a:prstClr>
              </a:outerShdw>
            </a:effectLst>
          </p:spPr>
          <p:txBody>
            <a:bodyPr wrap="none">
              <a:spAutoFit/>
            </a:bodyPr>
            <a:lstStyle/>
            <a:p>
              <a:pPr algn="ctr">
                <a:defRPr/>
              </a:pPr>
              <a:r>
                <a:rPr lang="zh-CN" altLang="en-US" sz="2000" b="1" dirty="0">
                  <a:latin typeface="黑体" pitchFamily="49" charset="-122"/>
                  <a:ea typeface="黑体" pitchFamily="49" charset="-122"/>
                </a:rPr>
                <a:t>代码阅读</a:t>
              </a:r>
            </a:p>
          </p:txBody>
        </p:sp>
      </p:grpSp>
      <p:cxnSp>
        <p:nvCxnSpPr>
          <p:cNvPr id="11" name="直接箭头连接符 10"/>
          <p:cNvCxnSpPr/>
          <p:nvPr/>
        </p:nvCxnSpPr>
        <p:spPr>
          <a:xfrm>
            <a:off x="2143108" y="3429000"/>
            <a:ext cx="500064" cy="42862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3" name="组合 15"/>
          <p:cNvGrpSpPr>
            <a:grpSpLocks/>
          </p:cNvGrpSpPr>
          <p:nvPr/>
        </p:nvGrpSpPr>
        <p:grpSpPr bwMode="auto">
          <a:xfrm>
            <a:off x="1500188" y="4926013"/>
            <a:ext cx="6429375" cy="950912"/>
            <a:chOff x="1500188" y="4925799"/>
            <a:chExt cx="6429375" cy="951126"/>
          </a:xfrm>
        </p:grpSpPr>
        <p:sp>
          <p:nvSpPr>
            <p:cNvPr id="575492" name="AutoShape 4"/>
            <p:cNvSpPr>
              <a:spLocks noChangeArrowheads="1"/>
            </p:cNvSpPr>
            <p:nvPr/>
          </p:nvSpPr>
          <p:spPr bwMode="gray">
            <a:xfrm>
              <a:off x="1500188" y="5084585"/>
              <a:ext cx="6429375" cy="792340"/>
            </a:xfrm>
            <a:prstGeom prst="roundRect">
              <a:avLst>
                <a:gd name="adj" fmla="val 16667"/>
              </a:avLst>
            </a:prstGeom>
            <a:solidFill>
              <a:schemeClr val="accent1">
                <a:lumMod val="20000"/>
                <a:lumOff val="80000"/>
              </a:schemeClr>
            </a:solidFill>
            <a:ln w="19050">
              <a:solidFill>
                <a:schemeClr val="accent1"/>
              </a:solidFill>
            </a:ln>
          </p:spPr>
          <p:txBody>
            <a:bodyPr anchor="ctr"/>
            <a:lstStyle/>
            <a:p>
              <a:pPr algn="ctr">
                <a:defRPr/>
              </a:pPr>
              <a:r>
                <a:rPr lang="zh-CN" altLang="en-US" b="1" dirty="0">
                  <a:latin typeface="微软雅黑" pitchFamily="34" charset="-122"/>
                  <a:ea typeface="微软雅黑" pitchFamily="34" charset="-122"/>
                </a:rPr>
                <a:t>语法出错，无法解析</a:t>
              </a:r>
              <a:r>
                <a:rPr lang="en-US" altLang="zh-CN" b="1" dirty="0">
                  <a:latin typeface="微软雅黑" pitchFamily="34" charset="-122"/>
                  <a:ea typeface="微软雅黑" pitchFamily="34" charset="-122"/>
                </a:rPr>
                <a:t>system</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Java</a:t>
              </a:r>
              <a:r>
                <a:rPr lang="zh-CN" altLang="en-US" b="1" dirty="0">
                  <a:latin typeface="微软雅黑" pitchFamily="34" charset="-122"/>
                  <a:ea typeface="微软雅黑" pitchFamily="34" charset="-122"/>
                </a:rPr>
                <a:t>对大小写敏感</a:t>
              </a:r>
              <a:r>
                <a:rPr lang="en-US" altLang="zh-CN" b="1" dirty="0">
                  <a:latin typeface="微软雅黑" pitchFamily="34" charset="-122"/>
                  <a:ea typeface="微软雅黑" pitchFamily="34" charset="-122"/>
                </a:rPr>
                <a:t>!</a:t>
              </a:r>
            </a:p>
          </p:txBody>
        </p:sp>
        <p:sp>
          <p:nvSpPr>
            <p:cNvPr id="50187" name="AutoShape 4"/>
            <p:cNvSpPr>
              <a:spLocks noChangeArrowheads="1"/>
            </p:cNvSpPr>
            <p:nvPr/>
          </p:nvSpPr>
          <p:spPr bwMode="gray">
            <a:xfrm>
              <a:off x="7429500" y="4925799"/>
              <a:ext cx="357188" cy="360443"/>
            </a:xfrm>
            <a:prstGeom prst="ellipse">
              <a:avLst/>
            </a:prstGeom>
            <a:solidFill>
              <a:schemeClr val="bg1"/>
            </a:solidFill>
            <a:ln w="19050">
              <a:solidFill>
                <a:srgbClr val="0E9CDE"/>
              </a:solidFill>
              <a:round/>
              <a:headEnd/>
              <a:tailEnd/>
            </a:ln>
          </p:spPr>
          <p:txBody>
            <a:bodyPr anchor="ctr"/>
            <a:lstStyle/>
            <a:p>
              <a:pPr algn="ctr"/>
              <a:r>
                <a:rPr lang="en-US" altLang="zh-CN" sz="2000" b="1">
                  <a:solidFill>
                    <a:srgbClr val="0C83B8"/>
                  </a:solidFill>
                  <a:latin typeface="微软雅黑" pitchFamily="34" charset="-122"/>
                  <a:ea typeface="微软雅黑" pitchFamily="34" charset="-122"/>
                </a:rPr>
                <a:t>!</a:t>
              </a:r>
            </a:p>
          </p:txBody>
        </p:sp>
      </p:grpSp>
      <p:sp>
        <p:nvSpPr>
          <p:cNvPr id="14" name="灯片编号占位符 13"/>
          <p:cNvSpPr>
            <a:spLocks noGrp="1"/>
          </p:cNvSpPr>
          <p:nvPr>
            <p:ph type="sldNum" sz="quarter" idx="10"/>
          </p:nvPr>
        </p:nvSpPr>
        <p:spPr/>
        <p:txBody>
          <a:bodyPr/>
          <a:lstStyle/>
          <a:p>
            <a:pPr>
              <a:defRPr/>
            </a:pPr>
            <a:fld id="{20A3C244-A2EA-421B-AA84-7941BACD046B}" type="slidenum">
              <a:rPr lang="zh-CN" altLang="en-US" smtClean="0"/>
              <a:pPr>
                <a:defRPr/>
              </a:pPr>
              <a:t>33</a:t>
            </a:fld>
            <a:r>
              <a:rPr lang="en-US" altLang="zh-CN" smtClean="0"/>
              <a:t>/47</a:t>
            </a:r>
            <a:endParaRPr lang="zh-CN" altLang="en-US" dirty="0"/>
          </a:p>
        </p:txBody>
      </p:sp>
      <p:sp>
        <p:nvSpPr>
          <p:cNvPr id="15" name="标题 14"/>
          <p:cNvSpPr>
            <a:spLocks noGrp="1"/>
          </p:cNvSpPr>
          <p:nvPr>
            <p:ph type="title"/>
          </p:nvPr>
        </p:nvSpPr>
        <p:spPr/>
        <p:txBody>
          <a:bodyPr/>
          <a:lstStyle/>
          <a:p>
            <a:r>
              <a:rPr lang="zh-CN" altLang="en-US" dirty="0" smtClean="0">
                <a:solidFill>
                  <a:srgbClr val="121F55"/>
                </a:solidFill>
              </a:rPr>
              <a:t>常见错误</a:t>
            </a:r>
            <a:r>
              <a:rPr lang="en-US" altLang="zh-CN" dirty="0" smtClean="0">
                <a:solidFill>
                  <a:srgbClr val="121F55"/>
                </a:solidFill>
              </a:rPr>
              <a:t>5-3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5499"/>
                                        </p:tgtEl>
                                        <p:attrNameLst>
                                          <p:attrName>style.visibility</p:attrName>
                                        </p:attrNameLst>
                                      </p:cBhvr>
                                      <p:to>
                                        <p:strVal val="visible"/>
                                      </p:to>
                                    </p:set>
                                    <p:animEffect transition="in" filter="wipe(left)">
                                      <p:cBhvr>
                                        <p:cTn id="7" dur="500"/>
                                        <p:tgtEl>
                                          <p:spTgt spid="5754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5493"/>
                                        </p:tgtEl>
                                        <p:attrNameLst>
                                          <p:attrName>style.visibility</p:attrName>
                                        </p:attrNameLst>
                                      </p:cBhvr>
                                      <p:to>
                                        <p:strVal val="visible"/>
                                      </p:to>
                                    </p:set>
                                    <p:animEffect transition="in" filter="wipe(left)">
                                      <p:cBhvr>
                                        <p:cTn id="12" dur="500"/>
                                        <p:tgtEl>
                                          <p:spTgt spid="575493"/>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75495"/>
                                        </p:tgtEl>
                                        <p:attrNameLst>
                                          <p:attrName>style.visibility</p:attrName>
                                        </p:attrNameLst>
                                      </p:cBhvr>
                                      <p:to>
                                        <p:strVal val="visible"/>
                                      </p:to>
                                    </p:set>
                                    <p:animEffect transition="in" filter="wipe(left)">
                                      <p:cBhvr>
                                        <p:cTn id="20" dur="500"/>
                                        <p:tgtEl>
                                          <p:spTgt spid="57549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9" grpId="0" animBg="1"/>
      <p:bldP spid="575493" grpId="0" animBg="1"/>
      <p:bldP spid="57549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24" name="AutoShape 12"/>
          <p:cNvSpPr>
            <a:spLocks noChangeArrowheads="1"/>
          </p:cNvSpPr>
          <p:nvPr/>
        </p:nvSpPr>
        <p:spPr bwMode="auto">
          <a:xfrm>
            <a:off x="684213" y="2276475"/>
            <a:ext cx="7316787" cy="1892300"/>
          </a:xfrm>
          <a:prstGeom prst="roundRect">
            <a:avLst>
              <a:gd name="adj" fmla="val 235"/>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ea typeface="黑体" pitchFamily="2" charset="-122"/>
              </a:rPr>
              <a:t>public class </a:t>
            </a:r>
            <a:r>
              <a:rPr lang="en-US" altLang="zh-CN" b="1" dirty="0" err="1">
                <a:solidFill>
                  <a:schemeClr val="accent5">
                    <a:lumMod val="10000"/>
                  </a:schemeClr>
                </a:solidFill>
                <a:latin typeface="+mn-lt"/>
                <a:ea typeface="黑体" pitchFamily="2" charset="-122"/>
              </a:rPr>
              <a:t>HelloWorld</a:t>
            </a:r>
            <a:r>
              <a:rPr lang="en-US" altLang="zh-CN" b="1" dirty="0">
                <a:solidFill>
                  <a:schemeClr val="accent5">
                    <a:lumMod val="10000"/>
                  </a:schemeClr>
                </a:solidFill>
                <a:latin typeface="+mn-lt"/>
                <a:ea typeface="黑体" pitchFamily="2" charset="-122"/>
              </a:rPr>
              <a:t>  {</a:t>
            </a:r>
          </a:p>
          <a:p>
            <a:pPr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ea typeface="黑体" pitchFamily="2" charset="-122"/>
              </a:rPr>
              <a:t>	public static void main (String[ ] </a:t>
            </a:r>
            <a:r>
              <a:rPr lang="en-US" altLang="zh-CN" b="1" dirty="0" err="1">
                <a:solidFill>
                  <a:schemeClr val="accent5">
                    <a:lumMod val="10000"/>
                  </a:schemeClr>
                </a:solidFill>
                <a:latin typeface="+mn-lt"/>
                <a:ea typeface="黑体" pitchFamily="2" charset="-122"/>
              </a:rPr>
              <a:t>args</a:t>
            </a:r>
            <a:r>
              <a:rPr lang="en-US" altLang="zh-CN" b="1" dirty="0">
                <a:solidFill>
                  <a:schemeClr val="accent5">
                    <a:lumMod val="10000"/>
                  </a:schemeClr>
                </a:solidFill>
                <a:latin typeface="+mn-lt"/>
                <a:ea typeface="黑体" pitchFamily="2" charset="-122"/>
              </a:rPr>
              <a:t>)  {  </a:t>
            </a:r>
          </a:p>
          <a:p>
            <a:pPr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ea typeface="黑体" pitchFamily="2" charset="-122"/>
              </a:rPr>
              <a:t>		</a:t>
            </a:r>
            <a:r>
              <a:rPr lang="en-US" altLang="zh-CN" b="1" dirty="0" err="1">
                <a:solidFill>
                  <a:schemeClr val="accent5">
                    <a:lumMod val="10000"/>
                  </a:schemeClr>
                </a:solidFill>
                <a:latin typeface="+mn-lt"/>
                <a:ea typeface="黑体" pitchFamily="2" charset="-122"/>
              </a:rPr>
              <a:t>System.out.println</a:t>
            </a:r>
            <a:r>
              <a:rPr lang="en-US" altLang="zh-CN" b="1" dirty="0">
                <a:solidFill>
                  <a:schemeClr val="accent5">
                    <a:lumMod val="10000"/>
                  </a:schemeClr>
                </a:solidFill>
                <a:latin typeface="+mn-lt"/>
                <a:ea typeface="黑体" pitchFamily="2" charset="-122"/>
              </a:rPr>
              <a:t>("</a:t>
            </a:r>
            <a:r>
              <a:rPr lang="zh-CN" altLang="en-US" b="1" dirty="0">
                <a:solidFill>
                  <a:schemeClr val="accent5">
                    <a:lumMod val="10000"/>
                  </a:schemeClr>
                </a:solidFill>
                <a:latin typeface="+mn-lt"/>
                <a:ea typeface="黑体" pitchFamily="2" charset="-122"/>
              </a:rPr>
              <a:t>我的第一个</a:t>
            </a:r>
            <a:r>
              <a:rPr lang="en-US" altLang="zh-CN" b="1" dirty="0" err="1">
                <a:solidFill>
                  <a:schemeClr val="accent5">
                    <a:lumMod val="10000"/>
                  </a:schemeClr>
                </a:solidFill>
                <a:latin typeface="+mn-lt"/>
                <a:ea typeface="黑体" pitchFamily="2" charset="-122"/>
              </a:rPr>
              <a:t>MyEclipse</a:t>
            </a:r>
            <a:r>
              <a:rPr lang="zh-CN" altLang="en-US" b="1" dirty="0">
                <a:solidFill>
                  <a:schemeClr val="accent5">
                    <a:lumMod val="10000"/>
                  </a:schemeClr>
                </a:solidFill>
                <a:latin typeface="+mn-lt"/>
                <a:ea typeface="黑体" pitchFamily="2" charset="-122"/>
              </a:rPr>
              <a:t>小程序！</a:t>
            </a:r>
            <a:r>
              <a:rPr lang="en-US" altLang="zh-CN" b="1" dirty="0">
                <a:solidFill>
                  <a:schemeClr val="accent5">
                    <a:lumMod val="10000"/>
                  </a:schemeClr>
                </a:solidFill>
                <a:latin typeface="+mn-lt"/>
                <a:ea typeface="黑体" pitchFamily="2" charset="-122"/>
              </a:rPr>
              <a:t>")</a:t>
            </a:r>
          </a:p>
          <a:p>
            <a:pPr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ea typeface="黑体" pitchFamily="2" charset="-122"/>
              </a:rPr>
              <a:t>	}</a:t>
            </a:r>
          </a:p>
          <a:p>
            <a:pPr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ea typeface="黑体" pitchFamily="2" charset="-122"/>
              </a:rPr>
              <a:t>}</a:t>
            </a:r>
            <a:endParaRPr lang="zh-CN" altLang="en-US" b="1" dirty="0">
              <a:solidFill>
                <a:schemeClr val="accent5">
                  <a:lumMod val="10000"/>
                </a:schemeClr>
              </a:solidFill>
              <a:latin typeface="+mn-lt"/>
              <a:ea typeface="黑体" pitchFamily="2" charset="-122"/>
            </a:endParaRPr>
          </a:p>
        </p:txBody>
      </p:sp>
      <p:sp>
        <p:nvSpPr>
          <p:cNvPr id="576517" name="Line 5"/>
          <p:cNvSpPr>
            <a:spLocks noChangeShapeType="1"/>
          </p:cNvSpPr>
          <p:nvPr/>
        </p:nvSpPr>
        <p:spPr bwMode="auto">
          <a:xfrm flipH="1">
            <a:off x="7166014" y="2714620"/>
            <a:ext cx="357190" cy="503238"/>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lgn="ctr">
              <a:defRPr/>
            </a:pPr>
            <a:endParaRPr lang="zh-CN" altLang="en-US"/>
          </a:p>
        </p:txBody>
      </p:sp>
      <p:sp>
        <p:nvSpPr>
          <p:cNvPr id="576518" name="AutoShape 6"/>
          <p:cNvSpPr>
            <a:spLocks noChangeArrowheads="1"/>
          </p:cNvSpPr>
          <p:nvPr/>
        </p:nvSpPr>
        <p:spPr bwMode="auto">
          <a:xfrm>
            <a:off x="7400925" y="2276475"/>
            <a:ext cx="288925" cy="393700"/>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pPr>
            <a:r>
              <a:rPr lang="en-US" altLang="zh-CN" b="1">
                <a:solidFill>
                  <a:schemeClr val="bg1"/>
                </a:solidFill>
                <a:ea typeface="黑体" pitchFamily="49" charset="-122"/>
              </a:rPr>
              <a:t>;</a:t>
            </a:r>
          </a:p>
        </p:txBody>
      </p:sp>
      <p:grpSp>
        <p:nvGrpSpPr>
          <p:cNvPr id="2" name="组合 8"/>
          <p:cNvGrpSpPr>
            <a:grpSpLocks/>
          </p:cNvGrpSpPr>
          <p:nvPr/>
        </p:nvGrpSpPr>
        <p:grpSpPr bwMode="auto">
          <a:xfrm>
            <a:off x="101600" y="857250"/>
            <a:ext cx="1470025" cy="400050"/>
            <a:chOff x="2962268" y="5103147"/>
            <a:chExt cx="1469411" cy="400110"/>
          </a:xfrm>
        </p:grpSpPr>
        <p:pic>
          <p:nvPicPr>
            <p:cNvPr id="51213" name="Picture 4" descr="C:\Users\meng.zhang\Desktop\ACCP7.0模版图标规范\list_num.png"/>
            <p:cNvPicPr>
              <a:picLocks noChangeAspect="1" noChangeArrowheads="1"/>
            </p:cNvPicPr>
            <p:nvPr/>
          </p:nvPicPr>
          <p:blipFill>
            <a:blip r:embed="rId2"/>
            <a:srcRect/>
            <a:stretch>
              <a:fillRect/>
            </a:stretch>
          </p:blipFill>
          <p:spPr bwMode="auto">
            <a:xfrm>
              <a:off x="2962268" y="5141278"/>
              <a:ext cx="323848" cy="323848"/>
            </a:xfrm>
            <a:prstGeom prst="rect">
              <a:avLst/>
            </a:prstGeom>
            <a:noFill/>
            <a:ln w="9525">
              <a:noFill/>
              <a:miter lim="800000"/>
              <a:headEnd/>
              <a:tailEnd/>
            </a:ln>
          </p:spPr>
        </p:pic>
        <p:sp>
          <p:nvSpPr>
            <p:cNvPr id="11" name="TextBox 10"/>
            <p:cNvSpPr txBox="1"/>
            <p:nvPr/>
          </p:nvSpPr>
          <p:spPr>
            <a:xfrm>
              <a:off x="3214576" y="5103147"/>
              <a:ext cx="1217103" cy="400110"/>
            </a:xfrm>
            <a:prstGeom prst="rect">
              <a:avLst/>
            </a:prstGeom>
            <a:noFill/>
            <a:effectLst>
              <a:outerShdw blurRad="25400" dist="12700" dir="5400000" algn="t" rotWithShape="0">
                <a:prstClr val="black">
                  <a:alpha val="40000"/>
                </a:prstClr>
              </a:outerShdw>
            </a:effectLst>
          </p:spPr>
          <p:txBody>
            <a:bodyPr wrap="none">
              <a:spAutoFit/>
            </a:bodyPr>
            <a:lstStyle/>
            <a:p>
              <a:pPr algn="ctr">
                <a:defRPr/>
              </a:pPr>
              <a:r>
                <a:rPr lang="zh-CN" altLang="en-US" sz="2000" b="1" dirty="0">
                  <a:latin typeface="黑体" pitchFamily="49" charset="-122"/>
                  <a:ea typeface="黑体" pitchFamily="49" charset="-122"/>
                </a:rPr>
                <a:t>代码阅读</a:t>
              </a:r>
            </a:p>
          </p:txBody>
        </p:sp>
      </p:grpSp>
      <p:grpSp>
        <p:nvGrpSpPr>
          <p:cNvPr id="3" name="组合 14"/>
          <p:cNvGrpSpPr>
            <a:grpSpLocks/>
          </p:cNvGrpSpPr>
          <p:nvPr/>
        </p:nvGrpSpPr>
        <p:grpSpPr bwMode="auto">
          <a:xfrm>
            <a:off x="1908175" y="4854575"/>
            <a:ext cx="5184775" cy="860425"/>
            <a:chOff x="1908175" y="4854361"/>
            <a:chExt cx="5184775" cy="860639"/>
          </a:xfrm>
        </p:grpSpPr>
        <p:sp>
          <p:nvSpPr>
            <p:cNvPr id="576516" name="AutoShape 4"/>
            <p:cNvSpPr>
              <a:spLocks noChangeArrowheads="1"/>
            </p:cNvSpPr>
            <p:nvPr/>
          </p:nvSpPr>
          <p:spPr bwMode="gray">
            <a:xfrm>
              <a:off x="1908175" y="4995684"/>
              <a:ext cx="5184775" cy="719316"/>
            </a:xfrm>
            <a:prstGeom prst="roundRect">
              <a:avLst>
                <a:gd name="adj" fmla="val 16667"/>
              </a:avLst>
            </a:prstGeom>
            <a:solidFill>
              <a:schemeClr val="accent1">
                <a:lumMod val="20000"/>
                <a:lumOff val="80000"/>
              </a:schemeClr>
            </a:solidFill>
            <a:ln w="19050">
              <a:solidFill>
                <a:schemeClr val="accent1"/>
              </a:solidFill>
            </a:ln>
          </p:spPr>
          <p:txBody>
            <a:bodyPr anchor="ctr"/>
            <a:lstStyle/>
            <a:p>
              <a:pPr algn="ctr">
                <a:defRPr/>
              </a:pPr>
              <a:r>
                <a:rPr lang="zh-CN" altLang="en-US" b="1" dirty="0">
                  <a:latin typeface="微软雅黑" pitchFamily="34" charset="-122"/>
                  <a:ea typeface="微软雅黑" pitchFamily="34" charset="-122"/>
                </a:rPr>
                <a:t>每一条</a:t>
              </a:r>
              <a:r>
                <a:rPr lang="en-US" altLang="zh-CN" b="1" dirty="0">
                  <a:latin typeface="微软雅黑" pitchFamily="34" charset="-122"/>
                  <a:ea typeface="微软雅黑" pitchFamily="34" charset="-122"/>
                </a:rPr>
                <a:t>Java</a:t>
              </a:r>
              <a:r>
                <a:rPr lang="zh-CN" altLang="en-US" b="1" dirty="0">
                  <a:latin typeface="微软雅黑" pitchFamily="34" charset="-122"/>
                  <a:ea typeface="微软雅黑" pitchFamily="34" charset="-122"/>
                </a:rPr>
                <a:t>语句必须以分号结束</a:t>
              </a:r>
              <a:r>
                <a:rPr lang="en-US" altLang="zh-CN" b="1" dirty="0">
                  <a:latin typeface="微软雅黑" pitchFamily="34" charset="-122"/>
                  <a:ea typeface="微软雅黑" pitchFamily="34" charset="-122"/>
                </a:rPr>
                <a:t>!</a:t>
              </a:r>
            </a:p>
          </p:txBody>
        </p:sp>
        <p:sp>
          <p:nvSpPr>
            <p:cNvPr id="51212" name="AutoShape 4"/>
            <p:cNvSpPr>
              <a:spLocks noChangeArrowheads="1"/>
            </p:cNvSpPr>
            <p:nvPr/>
          </p:nvSpPr>
          <p:spPr bwMode="gray">
            <a:xfrm>
              <a:off x="6572250" y="4854361"/>
              <a:ext cx="357188" cy="360453"/>
            </a:xfrm>
            <a:prstGeom prst="ellipse">
              <a:avLst/>
            </a:prstGeom>
            <a:solidFill>
              <a:schemeClr val="bg1"/>
            </a:solidFill>
            <a:ln w="19050">
              <a:solidFill>
                <a:schemeClr val="accent1"/>
              </a:solidFill>
              <a:round/>
              <a:headEnd/>
              <a:tailEnd/>
            </a:ln>
          </p:spPr>
          <p:txBody>
            <a:bodyPr anchor="ctr"/>
            <a:lstStyle/>
            <a:p>
              <a:pPr algn="ctr"/>
              <a:r>
                <a:rPr lang="en-US" altLang="zh-CN" sz="2000" b="1">
                  <a:solidFill>
                    <a:srgbClr val="0C83B8"/>
                  </a:solidFill>
                  <a:latin typeface="微软雅黑" pitchFamily="34" charset="-122"/>
                  <a:ea typeface="微软雅黑" pitchFamily="34" charset="-122"/>
                </a:rPr>
                <a:t>!</a:t>
              </a:r>
            </a:p>
          </p:txBody>
        </p:sp>
      </p:grpSp>
      <p:sp>
        <p:nvSpPr>
          <p:cNvPr id="13" name="灯片编号占位符 12"/>
          <p:cNvSpPr>
            <a:spLocks noGrp="1"/>
          </p:cNvSpPr>
          <p:nvPr>
            <p:ph type="sldNum" sz="quarter" idx="10"/>
          </p:nvPr>
        </p:nvSpPr>
        <p:spPr/>
        <p:txBody>
          <a:bodyPr/>
          <a:lstStyle/>
          <a:p>
            <a:pPr>
              <a:defRPr/>
            </a:pPr>
            <a:fld id="{20A3C244-A2EA-421B-AA84-7941BACD046B}" type="slidenum">
              <a:rPr lang="zh-CN" altLang="en-US" smtClean="0"/>
              <a:pPr>
                <a:defRPr/>
              </a:pPr>
              <a:t>34</a:t>
            </a:fld>
            <a:r>
              <a:rPr lang="en-US" altLang="zh-CN" smtClean="0"/>
              <a:t>/47</a:t>
            </a:r>
            <a:endParaRPr lang="zh-CN" altLang="en-US" dirty="0"/>
          </a:p>
        </p:txBody>
      </p:sp>
      <p:sp>
        <p:nvSpPr>
          <p:cNvPr id="14" name="标题 13"/>
          <p:cNvSpPr>
            <a:spLocks noGrp="1"/>
          </p:cNvSpPr>
          <p:nvPr>
            <p:ph type="title"/>
          </p:nvPr>
        </p:nvSpPr>
        <p:spPr/>
        <p:txBody>
          <a:bodyPr/>
          <a:lstStyle/>
          <a:p>
            <a:r>
              <a:rPr lang="zh-CN" altLang="en-US" dirty="0" smtClean="0">
                <a:solidFill>
                  <a:srgbClr val="121F55"/>
                </a:solidFill>
              </a:rPr>
              <a:t>常见错误</a:t>
            </a:r>
            <a:r>
              <a:rPr lang="en-US" altLang="zh-CN" dirty="0" smtClean="0">
                <a:solidFill>
                  <a:srgbClr val="121F55"/>
                </a:solidFill>
              </a:rPr>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6524"/>
                                        </p:tgtEl>
                                        <p:attrNameLst>
                                          <p:attrName>style.visibility</p:attrName>
                                        </p:attrNameLst>
                                      </p:cBhvr>
                                      <p:to>
                                        <p:strVal val="visible"/>
                                      </p:to>
                                    </p:set>
                                    <p:animEffect transition="in" filter="wipe(left)">
                                      <p:cBhvr>
                                        <p:cTn id="7" dur="500"/>
                                        <p:tgtEl>
                                          <p:spTgt spid="5765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6518"/>
                                        </p:tgtEl>
                                        <p:attrNameLst>
                                          <p:attrName>style.visibility</p:attrName>
                                        </p:attrNameLst>
                                      </p:cBhvr>
                                      <p:to>
                                        <p:strVal val="visible"/>
                                      </p:to>
                                    </p:set>
                                    <p:animEffect transition="in" filter="wipe(left)">
                                      <p:cBhvr>
                                        <p:cTn id="12" dur="500"/>
                                        <p:tgtEl>
                                          <p:spTgt spid="576518"/>
                                        </p:tgtEl>
                                      </p:cBhvr>
                                    </p:animEffect>
                                  </p:child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576517"/>
                                        </p:tgtEl>
                                        <p:attrNameLst>
                                          <p:attrName>style.visibility</p:attrName>
                                        </p:attrNameLst>
                                      </p:cBhvr>
                                      <p:to>
                                        <p:strVal val="visible"/>
                                      </p:to>
                                    </p:set>
                                    <p:animEffect transition="in" filter="wipe(up)">
                                      <p:cBhvr>
                                        <p:cTn id="16" dur="500"/>
                                        <p:tgtEl>
                                          <p:spTgt spid="5765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24" grpId="0" animBg="1"/>
      <p:bldP spid="57651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48" name="AutoShape 12"/>
          <p:cNvSpPr>
            <a:spLocks noChangeArrowheads="1"/>
          </p:cNvSpPr>
          <p:nvPr/>
        </p:nvSpPr>
        <p:spPr bwMode="auto">
          <a:xfrm>
            <a:off x="684213" y="2276475"/>
            <a:ext cx="7388225" cy="189230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ea typeface="黑体" pitchFamily="2" charset="-122"/>
              </a:rPr>
              <a:t>public class </a:t>
            </a:r>
            <a:r>
              <a:rPr lang="en-US" altLang="zh-CN" b="1" dirty="0" err="1">
                <a:solidFill>
                  <a:schemeClr val="accent5">
                    <a:lumMod val="10000"/>
                  </a:schemeClr>
                </a:solidFill>
                <a:latin typeface="+mn-lt"/>
                <a:ea typeface="黑体" pitchFamily="2" charset="-122"/>
              </a:rPr>
              <a:t>HelloWorld</a:t>
            </a:r>
            <a:r>
              <a:rPr lang="en-US" altLang="zh-CN" b="1" dirty="0">
                <a:solidFill>
                  <a:schemeClr val="accent5">
                    <a:lumMod val="10000"/>
                  </a:schemeClr>
                </a:solidFill>
                <a:latin typeface="+mn-lt"/>
                <a:ea typeface="黑体" pitchFamily="2" charset="-122"/>
              </a:rPr>
              <a:t> {  </a:t>
            </a:r>
          </a:p>
          <a:p>
            <a:pPr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ea typeface="黑体" pitchFamily="2" charset="-122"/>
              </a:rPr>
              <a:t>	public static void main (String[ ] </a:t>
            </a:r>
            <a:r>
              <a:rPr lang="en-US" altLang="zh-CN" b="1" dirty="0" err="1">
                <a:solidFill>
                  <a:schemeClr val="accent5">
                    <a:lumMod val="10000"/>
                  </a:schemeClr>
                </a:solidFill>
                <a:latin typeface="+mn-lt"/>
                <a:ea typeface="黑体" pitchFamily="2" charset="-122"/>
              </a:rPr>
              <a:t>args</a:t>
            </a:r>
            <a:r>
              <a:rPr lang="en-US" altLang="zh-CN" b="1" dirty="0">
                <a:solidFill>
                  <a:schemeClr val="accent5">
                    <a:lumMod val="10000"/>
                  </a:schemeClr>
                </a:solidFill>
                <a:latin typeface="+mn-lt"/>
                <a:ea typeface="黑体" pitchFamily="2" charset="-122"/>
              </a:rPr>
              <a:t>) {  </a:t>
            </a:r>
          </a:p>
          <a:p>
            <a:pPr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ea typeface="黑体" pitchFamily="2" charset="-122"/>
              </a:rPr>
              <a:t>		</a:t>
            </a:r>
            <a:r>
              <a:rPr lang="en-US" altLang="zh-CN" b="1" dirty="0" err="1">
                <a:solidFill>
                  <a:schemeClr val="accent5">
                    <a:lumMod val="10000"/>
                  </a:schemeClr>
                </a:solidFill>
                <a:latin typeface="+mn-lt"/>
                <a:ea typeface="黑体" pitchFamily="2" charset="-122"/>
              </a:rPr>
              <a:t>System.out.println</a:t>
            </a:r>
            <a:r>
              <a:rPr lang="en-US" altLang="zh-CN" b="1" dirty="0">
                <a:solidFill>
                  <a:schemeClr val="accent5">
                    <a:lumMod val="10000"/>
                  </a:schemeClr>
                </a:solidFill>
                <a:latin typeface="+mn-lt"/>
                <a:ea typeface="黑体" pitchFamily="2" charset="-122"/>
              </a:rPr>
              <a:t>( </a:t>
            </a:r>
            <a:r>
              <a:rPr lang="zh-CN" altLang="en-US" b="1" dirty="0">
                <a:solidFill>
                  <a:schemeClr val="accent5">
                    <a:lumMod val="10000"/>
                  </a:schemeClr>
                </a:solidFill>
                <a:latin typeface="+mn-lt"/>
                <a:ea typeface="黑体" pitchFamily="2" charset="-122"/>
              </a:rPr>
              <a:t>我的第一个</a:t>
            </a:r>
            <a:r>
              <a:rPr lang="en-US" altLang="zh-CN" b="1" dirty="0" err="1">
                <a:solidFill>
                  <a:schemeClr val="accent5">
                    <a:lumMod val="10000"/>
                  </a:schemeClr>
                </a:solidFill>
                <a:latin typeface="+mn-lt"/>
                <a:ea typeface="黑体" pitchFamily="2" charset="-122"/>
              </a:rPr>
              <a:t>MyEclipse</a:t>
            </a:r>
            <a:r>
              <a:rPr lang="zh-CN" altLang="en-US" b="1" dirty="0">
                <a:solidFill>
                  <a:schemeClr val="accent5">
                    <a:lumMod val="10000"/>
                  </a:schemeClr>
                </a:solidFill>
                <a:latin typeface="+mn-lt"/>
                <a:ea typeface="黑体" pitchFamily="2" charset="-122"/>
              </a:rPr>
              <a:t>小程序！</a:t>
            </a:r>
            <a:r>
              <a:rPr lang="en-US" altLang="zh-CN" b="1" dirty="0">
                <a:solidFill>
                  <a:schemeClr val="accent5">
                    <a:lumMod val="10000"/>
                  </a:schemeClr>
                </a:solidFill>
                <a:latin typeface="+mn-lt"/>
                <a:ea typeface="黑体" pitchFamily="2" charset="-122"/>
              </a:rPr>
              <a:t>);</a:t>
            </a:r>
          </a:p>
          <a:p>
            <a:pPr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ea typeface="黑体" pitchFamily="2" charset="-122"/>
              </a:rPr>
              <a:t>	}</a:t>
            </a:r>
          </a:p>
          <a:p>
            <a:pPr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ea typeface="黑体" pitchFamily="2" charset="-122"/>
              </a:rPr>
              <a:t>}</a:t>
            </a:r>
            <a:endParaRPr lang="zh-CN" altLang="en-US" b="1" dirty="0">
              <a:solidFill>
                <a:schemeClr val="accent5">
                  <a:lumMod val="10000"/>
                </a:schemeClr>
              </a:solidFill>
              <a:latin typeface="+mn-lt"/>
              <a:ea typeface="黑体" pitchFamily="2" charset="-122"/>
            </a:endParaRPr>
          </a:p>
        </p:txBody>
      </p:sp>
      <p:sp>
        <p:nvSpPr>
          <p:cNvPr id="577542" name="Line 6"/>
          <p:cNvSpPr>
            <a:spLocks noChangeShapeType="1"/>
          </p:cNvSpPr>
          <p:nvPr/>
        </p:nvSpPr>
        <p:spPr bwMode="auto">
          <a:xfrm flipV="1">
            <a:off x="6286512" y="3357562"/>
            <a:ext cx="571504" cy="571504"/>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lgn="ctr">
              <a:defRPr/>
            </a:pPr>
            <a:endParaRPr lang="zh-CN" altLang="en-US"/>
          </a:p>
        </p:txBody>
      </p:sp>
      <p:sp>
        <p:nvSpPr>
          <p:cNvPr id="577543" name="AutoShape 7"/>
          <p:cNvSpPr>
            <a:spLocks noChangeArrowheads="1"/>
          </p:cNvSpPr>
          <p:nvPr/>
        </p:nvSpPr>
        <p:spPr bwMode="auto">
          <a:xfrm>
            <a:off x="5929313" y="3786188"/>
            <a:ext cx="293687" cy="369887"/>
          </a:xfrm>
          <a:prstGeom prst="roundRect">
            <a:avLst>
              <a:gd name="adj" fmla="val 0"/>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pPr>
            <a:r>
              <a:rPr lang="en-US" altLang="zh-CN" b="1">
                <a:solidFill>
                  <a:schemeClr val="bg1"/>
                </a:solidFill>
                <a:ea typeface="黑体" pitchFamily="49" charset="-122"/>
              </a:rPr>
              <a:t>"</a:t>
            </a:r>
          </a:p>
        </p:txBody>
      </p:sp>
      <p:sp>
        <p:nvSpPr>
          <p:cNvPr id="577549" name="Line 13"/>
          <p:cNvSpPr>
            <a:spLocks noChangeShapeType="1"/>
          </p:cNvSpPr>
          <p:nvPr/>
        </p:nvSpPr>
        <p:spPr bwMode="auto">
          <a:xfrm flipH="1" flipV="1">
            <a:off x="3714744" y="3357562"/>
            <a:ext cx="2143140" cy="571504"/>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lgn="ctr">
              <a:defRPr/>
            </a:pPr>
            <a:endParaRPr lang="zh-CN" altLang="en-US"/>
          </a:p>
        </p:txBody>
      </p:sp>
      <p:grpSp>
        <p:nvGrpSpPr>
          <p:cNvPr id="2" name="组合 12"/>
          <p:cNvGrpSpPr>
            <a:grpSpLocks/>
          </p:cNvGrpSpPr>
          <p:nvPr/>
        </p:nvGrpSpPr>
        <p:grpSpPr bwMode="auto">
          <a:xfrm>
            <a:off x="101600" y="857250"/>
            <a:ext cx="1470025" cy="400050"/>
            <a:chOff x="2962268" y="5103147"/>
            <a:chExt cx="1469411" cy="400110"/>
          </a:xfrm>
        </p:grpSpPr>
        <p:pic>
          <p:nvPicPr>
            <p:cNvPr id="52249" name="Picture 4" descr="C:\Users\meng.zhang\Desktop\ACCP7.0模版图标规范\list_num.png"/>
            <p:cNvPicPr>
              <a:picLocks noChangeAspect="1" noChangeArrowheads="1"/>
            </p:cNvPicPr>
            <p:nvPr/>
          </p:nvPicPr>
          <p:blipFill>
            <a:blip r:embed="rId3"/>
            <a:srcRect/>
            <a:stretch>
              <a:fillRect/>
            </a:stretch>
          </p:blipFill>
          <p:spPr bwMode="auto">
            <a:xfrm>
              <a:off x="2962268" y="5141278"/>
              <a:ext cx="323848" cy="323848"/>
            </a:xfrm>
            <a:prstGeom prst="rect">
              <a:avLst/>
            </a:prstGeom>
            <a:noFill/>
            <a:ln w="9525">
              <a:noFill/>
              <a:miter lim="800000"/>
              <a:headEnd/>
              <a:tailEnd/>
            </a:ln>
          </p:spPr>
        </p:pic>
        <p:sp>
          <p:nvSpPr>
            <p:cNvPr id="15" name="TextBox 14"/>
            <p:cNvSpPr txBox="1"/>
            <p:nvPr/>
          </p:nvSpPr>
          <p:spPr>
            <a:xfrm>
              <a:off x="3214576" y="5103147"/>
              <a:ext cx="1217103" cy="400110"/>
            </a:xfrm>
            <a:prstGeom prst="rect">
              <a:avLst/>
            </a:prstGeom>
            <a:noFill/>
            <a:effectLst>
              <a:outerShdw blurRad="25400" dist="12700" dir="5400000" algn="t" rotWithShape="0">
                <a:prstClr val="black">
                  <a:alpha val="40000"/>
                </a:prstClr>
              </a:outerShdw>
            </a:effectLst>
          </p:spPr>
          <p:txBody>
            <a:bodyPr wrap="none">
              <a:spAutoFit/>
            </a:bodyPr>
            <a:lstStyle/>
            <a:p>
              <a:pPr algn="ctr">
                <a:defRPr/>
              </a:pPr>
              <a:r>
                <a:rPr lang="zh-CN" altLang="en-US" sz="2000" b="1" dirty="0">
                  <a:latin typeface="黑体" pitchFamily="49" charset="-122"/>
                  <a:ea typeface="黑体" pitchFamily="49" charset="-122"/>
                </a:rPr>
                <a:t>代码阅读</a:t>
              </a:r>
            </a:p>
          </p:txBody>
        </p:sp>
      </p:grpSp>
      <p:grpSp>
        <p:nvGrpSpPr>
          <p:cNvPr id="4" name="组合 21"/>
          <p:cNvGrpSpPr>
            <a:grpSpLocks/>
          </p:cNvGrpSpPr>
          <p:nvPr/>
        </p:nvGrpSpPr>
        <p:grpSpPr bwMode="auto">
          <a:xfrm>
            <a:off x="1908175" y="4643438"/>
            <a:ext cx="4306888" cy="714375"/>
            <a:chOff x="1908175" y="4643446"/>
            <a:chExt cx="4306888" cy="714380"/>
          </a:xfrm>
        </p:grpSpPr>
        <p:sp>
          <p:nvSpPr>
            <p:cNvPr id="577540" name="AutoShape 4"/>
            <p:cNvSpPr>
              <a:spLocks noChangeArrowheads="1"/>
            </p:cNvSpPr>
            <p:nvPr/>
          </p:nvSpPr>
          <p:spPr bwMode="gray">
            <a:xfrm>
              <a:off x="1908175" y="4837122"/>
              <a:ext cx="4306888" cy="520704"/>
            </a:xfrm>
            <a:prstGeom prst="roundRect">
              <a:avLst>
                <a:gd name="adj" fmla="val 16667"/>
              </a:avLst>
            </a:prstGeom>
            <a:solidFill>
              <a:schemeClr val="accent1">
                <a:lumMod val="20000"/>
                <a:lumOff val="80000"/>
              </a:schemeClr>
            </a:solidFill>
            <a:ln w="19050">
              <a:solidFill>
                <a:schemeClr val="accent1"/>
              </a:solidFill>
            </a:ln>
          </p:spPr>
          <p:txBody>
            <a:bodyPr anchor="ctr"/>
            <a:lstStyle/>
            <a:p>
              <a:pPr algn="ctr">
                <a:defRPr/>
              </a:pPr>
              <a:r>
                <a:rPr lang="zh-CN" altLang="en-US" b="1" dirty="0">
                  <a:latin typeface="微软雅黑" pitchFamily="34" charset="-122"/>
                  <a:ea typeface="微软雅黑" pitchFamily="34" charset="-122"/>
                </a:rPr>
                <a:t>注意：不要漏写引号</a:t>
              </a:r>
              <a:r>
                <a:rPr lang="en-US" altLang="zh-CN" b="1" dirty="0">
                  <a:latin typeface="微软雅黑" pitchFamily="34" charset="-122"/>
                  <a:ea typeface="微软雅黑" pitchFamily="34" charset="-122"/>
                </a:rPr>
                <a:t>!</a:t>
              </a:r>
            </a:p>
          </p:txBody>
        </p:sp>
        <p:sp>
          <p:nvSpPr>
            <p:cNvPr id="52240" name="AutoShape 4"/>
            <p:cNvSpPr>
              <a:spLocks noChangeArrowheads="1"/>
            </p:cNvSpPr>
            <p:nvPr/>
          </p:nvSpPr>
          <p:spPr bwMode="gray">
            <a:xfrm>
              <a:off x="5715010" y="4643446"/>
              <a:ext cx="357188" cy="360363"/>
            </a:xfrm>
            <a:prstGeom prst="ellipse">
              <a:avLst/>
            </a:prstGeom>
            <a:solidFill>
              <a:schemeClr val="bg1"/>
            </a:solidFill>
            <a:ln w="19050">
              <a:solidFill>
                <a:schemeClr val="accent1"/>
              </a:solidFill>
              <a:round/>
              <a:headEnd/>
              <a:tailEnd/>
            </a:ln>
          </p:spPr>
          <p:txBody>
            <a:bodyPr anchor="ctr"/>
            <a:lstStyle/>
            <a:p>
              <a:pPr algn="ctr"/>
              <a:r>
                <a:rPr lang="en-US" altLang="zh-CN" sz="2000" b="1">
                  <a:solidFill>
                    <a:srgbClr val="0C83B8"/>
                  </a:solidFill>
                  <a:latin typeface="微软雅黑" pitchFamily="34" charset="-122"/>
                  <a:ea typeface="微软雅黑" pitchFamily="34" charset="-122"/>
                </a:rPr>
                <a:t>!</a:t>
              </a:r>
            </a:p>
          </p:txBody>
        </p:sp>
      </p:grpSp>
      <p:sp>
        <p:nvSpPr>
          <p:cNvPr id="19" name="灯片编号占位符 18"/>
          <p:cNvSpPr>
            <a:spLocks noGrp="1"/>
          </p:cNvSpPr>
          <p:nvPr>
            <p:ph type="sldNum" sz="quarter" idx="10"/>
          </p:nvPr>
        </p:nvSpPr>
        <p:spPr/>
        <p:txBody>
          <a:bodyPr/>
          <a:lstStyle/>
          <a:p>
            <a:pPr>
              <a:defRPr/>
            </a:pPr>
            <a:fld id="{20A3C244-A2EA-421B-AA84-7941BACD046B}" type="slidenum">
              <a:rPr lang="zh-CN" altLang="en-US" smtClean="0"/>
              <a:pPr>
                <a:defRPr/>
              </a:pPr>
              <a:t>35</a:t>
            </a:fld>
            <a:r>
              <a:rPr lang="en-US" altLang="zh-CN" smtClean="0"/>
              <a:t>/47</a:t>
            </a:r>
            <a:endParaRPr lang="zh-CN" altLang="en-US" dirty="0"/>
          </a:p>
        </p:txBody>
      </p:sp>
      <p:sp>
        <p:nvSpPr>
          <p:cNvPr id="22" name="标题 21"/>
          <p:cNvSpPr>
            <a:spLocks noGrp="1"/>
          </p:cNvSpPr>
          <p:nvPr>
            <p:ph type="title"/>
          </p:nvPr>
        </p:nvSpPr>
        <p:spPr/>
        <p:txBody>
          <a:bodyPr/>
          <a:lstStyle/>
          <a:p>
            <a:r>
              <a:rPr lang="zh-CN" altLang="en-US" dirty="0" smtClean="0">
                <a:solidFill>
                  <a:srgbClr val="121F55"/>
                </a:solidFill>
              </a:rPr>
              <a:t>常见错误</a:t>
            </a:r>
            <a:r>
              <a:rPr lang="en-US" altLang="zh-CN" dirty="0" smtClean="0">
                <a:solidFill>
                  <a:srgbClr val="121F55"/>
                </a:solidFill>
              </a:rPr>
              <a:t>5-5</a:t>
            </a:r>
            <a:endParaRPr lang="zh-CN" altLang="en-US" dirty="0"/>
          </a:p>
        </p:txBody>
      </p:sp>
      <p:grpSp>
        <p:nvGrpSpPr>
          <p:cNvPr id="30" name="组合 29"/>
          <p:cNvGrpSpPr/>
          <p:nvPr/>
        </p:nvGrpSpPr>
        <p:grpSpPr>
          <a:xfrm>
            <a:off x="2271326" y="6042738"/>
            <a:ext cx="4583668" cy="578535"/>
            <a:chOff x="2514597" y="3350993"/>
            <a:chExt cx="4125189" cy="578535"/>
          </a:xfrm>
        </p:grpSpPr>
        <p:grpSp>
          <p:nvGrpSpPr>
            <p:cNvPr id="31" name="组合 20"/>
            <p:cNvGrpSpPr/>
            <p:nvPr/>
          </p:nvGrpSpPr>
          <p:grpSpPr>
            <a:xfrm>
              <a:off x="2514597" y="3350993"/>
              <a:ext cx="4125189" cy="578535"/>
              <a:chOff x="2514599" y="5042946"/>
              <a:chExt cx="4125189" cy="578535"/>
            </a:xfrm>
          </p:grpSpPr>
          <p:sp>
            <p:nvSpPr>
              <p:cNvPr id="33" name="圆角矩形 32"/>
              <p:cNvSpPr/>
              <p:nvPr/>
            </p:nvSpPr>
            <p:spPr>
              <a:xfrm>
                <a:off x="2514599" y="5071123"/>
                <a:ext cx="4125189" cy="467591"/>
              </a:xfrm>
              <a:prstGeom prst="roundRect">
                <a:avLst/>
              </a:prstGeom>
              <a:solidFill>
                <a:srgbClr val="006599"/>
              </a:solidFill>
              <a:ln>
                <a:noFill/>
              </a:ln>
              <a:effectLst>
                <a:outerShdw blurRad="76200" dir="18900000" sy="23000" kx="-1200000" algn="bl" rotWithShape="0">
                  <a:prstClr val="black">
                    <a:alpha val="20000"/>
                  </a:prstClr>
                </a:outerShdw>
              </a:effectLst>
              <a:scene3d>
                <a:camera prst="obliqueTop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22"/>
              <p:cNvSpPr txBox="1"/>
              <p:nvPr/>
            </p:nvSpPr>
            <p:spPr>
              <a:xfrm>
                <a:off x="3742197" y="5112515"/>
                <a:ext cx="2035887" cy="369332"/>
              </a:xfrm>
              <a:prstGeom prst="rect">
                <a:avLst/>
              </a:prstGeom>
              <a:noFill/>
            </p:spPr>
            <p:txBody>
              <a:bodyPr wrap="non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演示：程序排错技巧</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5" name="椭圆 34"/>
              <p:cNvSpPr/>
              <p:nvPr/>
            </p:nvSpPr>
            <p:spPr>
              <a:xfrm>
                <a:off x="2797435" y="5042946"/>
                <a:ext cx="578535" cy="578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2" name="图片 31"/>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2855537" y="3379066"/>
              <a:ext cx="462326" cy="462326"/>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7548"/>
                                        </p:tgtEl>
                                        <p:attrNameLst>
                                          <p:attrName>style.visibility</p:attrName>
                                        </p:attrNameLst>
                                      </p:cBhvr>
                                      <p:to>
                                        <p:strVal val="visible"/>
                                      </p:to>
                                    </p:set>
                                    <p:animEffect transition="in" filter="wipe(left)">
                                      <p:cBhvr>
                                        <p:cTn id="7" dur="500"/>
                                        <p:tgtEl>
                                          <p:spTgt spid="5775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7543"/>
                                        </p:tgtEl>
                                        <p:attrNameLst>
                                          <p:attrName>style.visibility</p:attrName>
                                        </p:attrNameLst>
                                      </p:cBhvr>
                                      <p:to>
                                        <p:strVal val="visible"/>
                                      </p:to>
                                    </p:set>
                                    <p:animEffect transition="in" filter="wipe(left)">
                                      <p:cBhvr>
                                        <p:cTn id="12" dur="500"/>
                                        <p:tgtEl>
                                          <p:spTgt spid="577543"/>
                                        </p:tgtEl>
                                      </p:cBhvr>
                                    </p:animEffect>
                                  </p:childTnLst>
                                </p:cTn>
                              </p:par>
                            </p:childTnLst>
                          </p:cTn>
                        </p:par>
                        <p:par>
                          <p:cTn id="13" fill="hold" nodeType="afterGroup">
                            <p:stCondLst>
                              <p:cond delay="500"/>
                            </p:stCondLst>
                            <p:childTnLst>
                              <p:par>
                                <p:cTn id="14" presetID="22" presetClass="entr" presetSubtype="4" fill="hold" nodeType="afterEffect">
                                  <p:stCondLst>
                                    <p:cond delay="0"/>
                                  </p:stCondLst>
                                  <p:childTnLst>
                                    <p:set>
                                      <p:cBhvr>
                                        <p:cTn id="15" dur="1" fill="hold">
                                          <p:stCondLst>
                                            <p:cond delay="0"/>
                                          </p:stCondLst>
                                        </p:cTn>
                                        <p:tgtEl>
                                          <p:spTgt spid="577542"/>
                                        </p:tgtEl>
                                        <p:attrNameLst>
                                          <p:attrName>style.visibility</p:attrName>
                                        </p:attrNameLst>
                                      </p:cBhvr>
                                      <p:to>
                                        <p:strVal val="visible"/>
                                      </p:to>
                                    </p:set>
                                    <p:animEffect transition="in" filter="wipe(down)">
                                      <p:cBhvr>
                                        <p:cTn id="16" dur="500"/>
                                        <p:tgtEl>
                                          <p:spTgt spid="577542"/>
                                        </p:tgtEl>
                                      </p:cBhvr>
                                    </p:animEffect>
                                  </p:childTnLst>
                                </p:cTn>
                              </p:par>
                              <p:par>
                                <p:cTn id="17" presetID="22" presetClass="entr" presetSubtype="4" fill="hold" nodeType="withEffect">
                                  <p:stCondLst>
                                    <p:cond delay="0"/>
                                  </p:stCondLst>
                                  <p:childTnLst>
                                    <p:set>
                                      <p:cBhvr>
                                        <p:cTn id="18" dur="1" fill="hold">
                                          <p:stCondLst>
                                            <p:cond delay="0"/>
                                          </p:stCondLst>
                                        </p:cTn>
                                        <p:tgtEl>
                                          <p:spTgt spid="577549"/>
                                        </p:tgtEl>
                                        <p:attrNameLst>
                                          <p:attrName>style.visibility</p:attrName>
                                        </p:attrNameLst>
                                      </p:cBhvr>
                                      <p:to>
                                        <p:strVal val="visible"/>
                                      </p:to>
                                    </p:set>
                                    <p:animEffect transition="in" filter="wipe(down)">
                                      <p:cBhvr>
                                        <p:cTn id="19" dur="500"/>
                                        <p:tgtEl>
                                          <p:spTgt spid="577549"/>
                                        </p:tgtEl>
                                      </p:cBhvr>
                                    </p:animEffect>
                                  </p:childTnLst>
                                </p:cTn>
                              </p:par>
                            </p:childTnLst>
                          </p:cTn>
                        </p:par>
                      </p:childTnLst>
                    </p:cTn>
                  </p:par>
                  <p:par>
                    <p:cTn id="20" fill="hold">
                      <p:stCondLst>
                        <p:cond delay="indefinite"/>
                      </p:stCondLst>
                      <p:childTnLst>
                        <p:par>
                          <p:cTn id="21" fill="hold" nodeType="after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par>
                          <p:cTn id="25" fill="hold">
                            <p:stCondLst>
                              <p:cond delay="500"/>
                            </p:stCondLst>
                            <p:childTnLst>
                              <p:par>
                                <p:cTn id="26" presetID="3" presetClass="entr" presetSubtype="10" fill="hold" nodeType="after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blinds(horizontal)">
                                      <p:cBhvr>
                                        <p:cTn id="2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48" grpId="0" animBg="1"/>
      <p:bldP spid="57754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9" name="Rectangle 3"/>
          <p:cNvSpPr>
            <a:spLocks noGrp="1" noChangeArrowheads="1"/>
          </p:cNvSpPr>
          <p:nvPr>
            <p:ph idx="1"/>
          </p:nvPr>
        </p:nvSpPr>
        <p:spPr>
          <a:xfrm>
            <a:off x="784225" y="1214438"/>
            <a:ext cx="7645400" cy="5143500"/>
          </a:xfrm>
        </p:spPr>
        <p:txBody>
          <a:bodyPr/>
          <a:lstStyle/>
          <a:p>
            <a:pPr eaLnBrk="1" hangingPunct="1">
              <a:defRPr/>
            </a:pPr>
            <a:r>
              <a:rPr lang="zh-CN" altLang="en-US" dirty="0" smtClean="0"/>
              <a:t>程序运行出现了问题，怎么办？</a:t>
            </a:r>
          </a:p>
          <a:p>
            <a:pPr eaLnBrk="1" hangingPunct="1">
              <a:defRPr/>
            </a:pPr>
            <a:r>
              <a:rPr lang="zh-CN" altLang="en-US" dirty="0" smtClean="0"/>
              <a:t>如何定位错误代码的位置？如何知道错误的原因？</a:t>
            </a:r>
            <a:endParaRPr lang="zh-CN" altLang="en-US" dirty="0"/>
          </a:p>
        </p:txBody>
      </p:sp>
      <p:sp>
        <p:nvSpPr>
          <p:cNvPr id="598020" name="Rectangle 4"/>
          <p:cNvSpPr>
            <a:spLocks noChangeArrowheads="1"/>
          </p:cNvSpPr>
          <p:nvPr/>
        </p:nvSpPr>
        <p:spPr bwMode="auto">
          <a:xfrm>
            <a:off x="800100" y="3429000"/>
            <a:ext cx="7200900" cy="503238"/>
          </a:xfrm>
          <a:prstGeom prst="rect">
            <a:avLst/>
          </a:prstGeom>
          <a:noFill/>
          <a:ln w="9525">
            <a:noFill/>
            <a:miter lim="800000"/>
            <a:headEnd/>
            <a:tailEnd/>
          </a:ln>
        </p:spPr>
        <p:txBody>
          <a:bodyPr/>
          <a:lstStyle/>
          <a:p>
            <a:pPr marL="342900" indent="-342900">
              <a:spcBef>
                <a:spcPct val="20000"/>
              </a:spcBef>
              <a:buClr>
                <a:srgbClr val="0E9CDE"/>
              </a:buClr>
              <a:buSzPct val="100000"/>
              <a:buFont typeface="Wingdings" pitchFamily="2" charset="2"/>
              <a:buChar char="n"/>
              <a:defRPr/>
            </a:pPr>
            <a:r>
              <a:rPr lang="zh-CN" altLang="en-US" sz="2600" b="1" dirty="0">
                <a:latin typeface="+mn-lt"/>
                <a:ea typeface="微软雅黑" pitchFamily="34" charset="-122"/>
              </a:rPr>
              <a:t>纠正代码中的错误，输出“早上好！”</a:t>
            </a:r>
          </a:p>
        </p:txBody>
      </p:sp>
      <p:sp>
        <p:nvSpPr>
          <p:cNvPr id="598029" name="AutoShape 13"/>
          <p:cNvSpPr>
            <a:spLocks noChangeArrowheads="1"/>
          </p:cNvSpPr>
          <p:nvPr/>
        </p:nvSpPr>
        <p:spPr bwMode="auto">
          <a:xfrm>
            <a:off x="1692275" y="4143375"/>
            <a:ext cx="5737225" cy="189230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defTabSz="381000">
              <a:lnSpc>
                <a:spcPct val="130000"/>
              </a:lnSpc>
              <a:buClr>
                <a:schemeClr val="folHlink"/>
              </a:buClr>
              <a:buSzPct val="60000"/>
              <a:defRPr/>
            </a:pPr>
            <a:r>
              <a:rPr lang="en-GB" altLang="zh-CN" b="1" dirty="0">
                <a:solidFill>
                  <a:schemeClr val="accent5">
                    <a:lumMod val="10000"/>
                  </a:schemeClr>
                </a:solidFill>
                <a:latin typeface="+mn-lt"/>
                <a:ea typeface="黑体" pitchFamily="2" charset="-122"/>
              </a:rPr>
              <a:t>public class Test {</a:t>
            </a:r>
          </a:p>
          <a:p>
            <a:pPr lvl="1" indent="-457200" defTabSz="381000">
              <a:lnSpc>
                <a:spcPct val="130000"/>
              </a:lnSpc>
              <a:buClr>
                <a:schemeClr val="folHlink"/>
              </a:buClr>
              <a:buSzPct val="60000"/>
              <a:defRPr/>
            </a:pPr>
            <a:r>
              <a:rPr lang="en-GB" altLang="zh-CN" b="1" dirty="0">
                <a:solidFill>
                  <a:schemeClr val="accent5">
                    <a:lumMod val="10000"/>
                  </a:schemeClr>
                </a:solidFill>
                <a:latin typeface="+mn-lt"/>
                <a:ea typeface="黑体" pitchFamily="2" charset="-122"/>
              </a:rPr>
              <a:t>       public static void main(  ) {</a:t>
            </a:r>
          </a:p>
          <a:p>
            <a:pPr lvl="1" indent="-457200" defTabSz="381000">
              <a:lnSpc>
                <a:spcPct val="130000"/>
              </a:lnSpc>
              <a:buClr>
                <a:schemeClr val="folHlink"/>
              </a:buClr>
              <a:buSzPct val="60000"/>
              <a:defRPr/>
            </a:pPr>
            <a:r>
              <a:rPr lang="en-GB" altLang="zh-CN" b="1" dirty="0">
                <a:solidFill>
                  <a:schemeClr val="accent5">
                    <a:lumMod val="10000"/>
                  </a:schemeClr>
                </a:solidFill>
                <a:latin typeface="+mn-lt"/>
                <a:ea typeface="黑体" pitchFamily="2" charset="-122"/>
              </a:rPr>
              <a:t>             </a:t>
            </a:r>
            <a:r>
              <a:rPr lang="en-GB" altLang="zh-CN" b="1" dirty="0" err="1">
                <a:solidFill>
                  <a:schemeClr val="accent5">
                    <a:lumMod val="10000"/>
                  </a:schemeClr>
                </a:solidFill>
                <a:latin typeface="+mn-lt"/>
                <a:ea typeface="黑体" pitchFamily="2" charset="-122"/>
              </a:rPr>
              <a:t>system.out.println</a:t>
            </a:r>
            <a:r>
              <a:rPr lang="en-GB" altLang="zh-CN" b="1" dirty="0">
                <a:solidFill>
                  <a:schemeClr val="accent5">
                    <a:lumMod val="10000"/>
                  </a:schemeClr>
                </a:solidFill>
                <a:latin typeface="+mn-lt"/>
                <a:ea typeface="黑体" pitchFamily="2" charset="-122"/>
              </a:rPr>
              <a:t>(</a:t>
            </a:r>
            <a:r>
              <a:rPr lang="en-US" altLang="zh-CN" b="1" dirty="0">
                <a:solidFill>
                  <a:schemeClr val="accent5">
                    <a:lumMod val="10000"/>
                  </a:schemeClr>
                </a:solidFill>
                <a:latin typeface="+mn-lt"/>
                <a:ea typeface="黑体" pitchFamily="2" charset="-122"/>
              </a:rPr>
              <a:t>"</a:t>
            </a:r>
            <a:r>
              <a:rPr lang="zh-CN" altLang="en-GB" b="1" dirty="0">
                <a:solidFill>
                  <a:schemeClr val="accent5">
                    <a:lumMod val="10000"/>
                  </a:schemeClr>
                </a:solidFill>
                <a:latin typeface="+mn-lt"/>
                <a:ea typeface="黑体" pitchFamily="2" charset="-122"/>
              </a:rPr>
              <a:t>早上好！</a:t>
            </a:r>
            <a:r>
              <a:rPr lang="en-US" altLang="zh-CN" b="1" dirty="0">
                <a:solidFill>
                  <a:schemeClr val="accent5">
                    <a:lumMod val="10000"/>
                  </a:schemeClr>
                </a:solidFill>
                <a:latin typeface="+mn-lt"/>
                <a:ea typeface="黑体" pitchFamily="2" charset="-122"/>
              </a:rPr>
              <a:t>"</a:t>
            </a:r>
            <a:r>
              <a:rPr lang="en-GB" altLang="zh-CN" b="1" dirty="0">
                <a:solidFill>
                  <a:schemeClr val="accent5">
                    <a:lumMod val="10000"/>
                  </a:schemeClr>
                </a:solidFill>
                <a:latin typeface="+mn-lt"/>
                <a:ea typeface="黑体" pitchFamily="2" charset="-122"/>
              </a:rPr>
              <a:t>)</a:t>
            </a:r>
            <a:r>
              <a:rPr lang="zh-CN" altLang="en-GB" b="1" dirty="0">
                <a:solidFill>
                  <a:schemeClr val="accent5">
                    <a:lumMod val="10000"/>
                  </a:schemeClr>
                </a:solidFill>
                <a:latin typeface="+mn-lt"/>
                <a:ea typeface="黑体" pitchFamily="2" charset="-122"/>
              </a:rPr>
              <a:t>；</a:t>
            </a:r>
          </a:p>
          <a:p>
            <a:pPr lvl="1" indent="-457200" defTabSz="381000">
              <a:lnSpc>
                <a:spcPct val="130000"/>
              </a:lnSpc>
              <a:buClr>
                <a:schemeClr val="folHlink"/>
              </a:buClr>
              <a:buSzPct val="60000"/>
              <a:defRPr/>
            </a:pPr>
            <a:r>
              <a:rPr lang="en-GB" altLang="zh-CN" b="1" dirty="0">
                <a:solidFill>
                  <a:schemeClr val="accent5">
                    <a:lumMod val="10000"/>
                  </a:schemeClr>
                </a:solidFill>
                <a:latin typeface="+mn-lt"/>
                <a:ea typeface="黑体" pitchFamily="2" charset="-122"/>
              </a:rPr>
              <a:t>       }</a:t>
            </a:r>
          </a:p>
          <a:p>
            <a:pPr lvl="1" indent="-457200" defTabSz="381000">
              <a:lnSpc>
                <a:spcPct val="130000"/>
              </a:lnSpc>
              <a:buClr>
                <a:schemeClr val="folHlink"/>
              </a:buClr>
              <a:buSzPct val="60000"/>
              <a:defRPr/>
            </a:pPr>
            <a:r>
              <a:rPr lang="en-GB" altLang="zh-CN" b="1" dirty="0">
                <a:solidFill>
                  <a:schemeClr val="accent5">
                    <a:lumMod val="10000"/>
                  </a:schemeClr>
                </a:solidFill>
                <a:latin typeface="+mn-lt"/>
                <a:ea typeface="黑体" pitchFamily="2" charset="-122"/>
              </a:rPr>
              <a:t>}</a:t>
            </a:r>
            <a:endParaRPr lang="en-US" altLang="zh-CN" b="1" dirty="0">
              <a:solidFill>
                <a:schemeClr val="accent5">
                  <a:lumMod val="10000"/>
                </a:schemeClr>
              </a:solidFill>
              <a:latin typeface="+mn-lt"/>
              <a:ea typeface="黑体" pitchFamily="2" charset="-122"/>
            </a:endParaRPr>
          </a:p>
        </p:txBody>
      </p:sp>
      <p:sp>
        <p:nvSpPr>
          <p:cNvPr id="598030" name="AutoShape 14"/>
          <p:cNvSpPr>
            <a:spLocks noChangeArrowheads="1"/>
          </p:cNvSpPr>
          <p:nvPr/>
        </p:nvSpPr>
        <p:spPr bwMode="auto">
          <a:xfrm>
            <a:off x="2571750" y="5857875"/>
            <a:ext cx="2109788" cy="407988"/>
          </a:xfrm>
          <a:prstGeom prst="wedgeRoundRectCallout">
            <a:avLst>
              <a:gd name="adj1" fmla="val 283"/>
              <a:gd name="adj2" fmla="val -47326"/>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en-US" altLang="zh-CN" b="1" kern="0" dirty="0">
                <a:solidFill>
                  <a:schemeClr val="bg1"/>
                </a:solidFill>
                <a:latin typeface="Arial"/>
                <a:ea typeface="黑体"/>
              </a:rPr>
              <a:t>System</a:t>
            </a:r>
            <a:r>
              <a:rPr lang="zh-CN" altLang="en-US" b="1" kern="0" dirty="0">
                <a:solidFill>
                  <a:schemeClr val="bg1"/>
                </a:solidFill>
                <a:latin typeface="Arial"/>
                <a:ea typeface="黑体"/>
              </a:rPr>
              <a:t>中</a:t>
            </a:r>
            <a:r>
              <a:rPr lang="en-US" altLang="zh-CN" b="1" kern="0" dirty="0">
                <a:solidFill>
                  <a:schemeClr val="bg1"/>
                </a:solidFill>
                <a:latin typeface="Arial"/>
                <a:ea typeface="黑体"/>
              </a:rPr>
              <a:t>S</a:t>
            </a:r>
            <a:r>
              <a:rPr lang="zh-CN" altLang="en-US" b="1" kern="0" dirty="0">
                <a:solidFill>
                  <a:schemeClr val="bg1"/>
                </a:solidFill>
                <a:latin typeface="Arial"/>
                <a:ea typeface="黑体"/>
              </a:rPr>
              <a:t>要大写</a:t>
            </a:r>
          </a:p>
        </p:txBody>
      </p:sp>
      <p:sp>
        <p:nvSpPr>
          <p:cNvPr id="598031" name="AutoShape 15"/>
          <p:cNvSpPr>
            <a:spLocks noChangeArrowheads="1"/>
          </p:cNvSpPr>
          <p:nvPr/>
        </p:nvSpPr>
        <p:spPr bwMode="auto">
          <a:xfrm>
            <a:off x="5643563" y="4214813"/>
            <a:ext cx="2763837" cy="407987"/>
          </a:xfrm>
          <a:prstGeom prst="wedgeRoundRectCallout">
            <a:avLst>
              <a:gd name="adj1" fmla="val -606"/>
              <a:gd name="adj2" fmla="val 5291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en-US" altLang="zh-CN" b="1" kern="0" dirty="0">
                <a:solidFill>
                  <a:schemeClr val="bg1"/>
                </a:solidFill>
                <a:latin typeface="Arial"/>
                <a:ea typeface="黑体"/>
              </a:rPr>
              <a:t>main()</a:t>
            </a:r>
            <a:r>
              <a:rPr lang="zh-CN" altLang="en-US" b="1" kern="0" dirty="0">
                <a:solidFill>
                  <a:schemeClr val="bg1"/>
                </a:solidFill>
                <a:latin typeface="Arial"/>
                <a:ea typeface="黑体"/>
              </a:rPr>
              <a:t>方法没有提供参数</a:t>
            </a:r>
          </a:p>
        </p:txBody>
      </p:sp>
      <p:grpSp>
        <p:nvGrpSpPr>
          <p:cNvPr id="2" name="组合 9"/>
          <p:cNvGrpSpPr>
            <a:grpSpLocks/>
          </p:cNvGrpSpPr>
          <p:nvPr/>
        </p:nvGrpSpPr>
        <p:grpSpPr bwMode="auto">
          <a:xfrm>
            <a:off x="101600" y="3000375"/>
            <a:ext cx="1470025" cy="400050"/>
            <a:chOff x="2962268" y="5103147"/>
            <a:chExt cx="1469411" cy="400110"/>
          </a:xfrm>
        </p:grpSpPr>
        <p:pic>
          <p:nvPicPr>
            <p:cNvPr id="53267" name="Picture 4" descr="C:\Users\meng.zhang\Desktop\ACCP7.0模版图标规范\list_num.png"/>
            <p:cNvPicPr>
              <a:picLocks noChangeAspect="1" noChangeArrowheads="1"/>
            </p:cNvPicPr>
            <p:nvPr/>
          </p:nvPicPr>
          <p:blipFill>
            <a:blip r:embed="rId3"/>
            <a:srcRect/>
            <a:stretch>
              <a:fillRect/>
            </a:stretch>
          </p:blipFill>
          <p:spPr bwMode="auto">
            <a:xfrm>
              <a:off x="2962268" y="5141278"/>
              <a:ext cx="323848" cy="323848"/>
            </a:xfrm>
            <a:prstGeom prst="rect">
              <a:avLst/>
            </a:prstGeom>
            <a:noFill/>
            <a:ln w="9525">
              <a:noFill/>
              <a:miter lim="800000"/>
              <a:headEnd/>
              <a:tailEnd/>
            </a:ln>
          </p:spPr>
        </p:pic>
        <p:sp>
          <p:nvSpPr>
            <p:cNvPr id="12" name="TextBox 11"/>
            <p:cNvSpPr txBox="1"/>
            <p:nvPr/>
          </p:nvSpPr>
          <p:spPr>
            <a:xfrm>
              <a:off x="3214576" y="5103147"/>
              <a:ext cx="1217103" cy="400110"/>
            </a:xfrm>
            <a:prstGeom prst="rect">
              <a:avLst/>
            </a:prstGeom>
            <a:noFill/>
            <a:effectLst>
              <a:outerShdw blurRad="25400" dist="12700" dir="5400000" algn="t" rotWithShape="0">
                <a:prstClr val="black">
                  <a:alpha val="40000"/>
                </a:prstClr>
              </a:outerShdw>
            </a:effectLst>
          </p:spPr>
          <p:txBody>
            <a:bodyPr wrap="none">
              <a:spAutoFit/>
            </a:bodyPr>
            <a:lstStyle/>
            <a:p>
              <a:pPr algn="ctr">
                <a:defRPr/>
              </a:pPr>
              <a:r>
                <a:rPr lang="zh-CN" altLang="en-US" sz="2000" b="1" dirty="0">
                  <a:latin typeface="黑体" pitchFamily="49" charset="-122"/>
                  <a:ea typeface="黑体" pitchFamily="49" charset="-122"/>
                </a:rPr>
                <a:t>代码阅读</a:t>
              </a:r>
            </a:p>
          </p:txBody>
        </p:sp>
      </p:grpSp>
      <p:grpSp>
        <p:nvGrpSpPr>
          <p:cNvPr id="3" name="组合 12"/>
          <p:cNvGrpSpPr>
            <a:grpSpLocks/>
          </p:cNvGrpSpPr>
          <p:nvPr/>
        </p:nvGrpSpPr>
        <p:grpSpPr bwMode="auto">
          <a:xfrm>
            <a:off x="71438" y="857250"/>
            <a:ext cx="958850" cy="430213"/>
            <a:chOff x="3643306" y="2500357"/>
            <a:chExt cx="958752" cy="430730"/>
          </a:xfrm>
        </p:grpSpPr>
        <p:pic>
          <p:nvPicPr>
            <p:cNvPr id="53265" name="Picture 6" descr="E:\设计支持\模板设计\TW.png"/>
            <p:cNvPicPr>
              <a:picLocks noChangeAspect="1" noChangeArrowheads="1"/>
            </p:cNvPicPr>
            <p:nvPr/>
          </p:nvPicPr>
          <p:blipFill>
            <a:blip r:embed="rId4"/>
            <a:srcRect/>
            <a:stretch>
              <a:fillRect/>
            </a:stretch>
          </p:blipFill>
          <p:spPr bwMode="auto">
            <a:xfrm>
              <a:off x="3643306" y="2500357"/>
              <a:ext cx="463239" cy="430730"/>
            </a:xfrm>
            <a:prstGeom prst="rect">
              <a:avLst/>
            </a:prstGeom>
            <a:noFill/>
            <a:ln w="9525">
              <a:noFill/>
              <a:miter lim="800000"/>
              <a:headEnd/>
              <a:tailEnd/>
            </a:ln>
          </p:spPr>
        </p:pic>
        <p:sp>
          <p:nvSpPr>
            <p:cNvPr id="15" name="TextBox 14"/>
            <p:cNvSpPr txBox="1"/>
            <p:nvPr/>
          </p:nvSpPr>
          <p:spPr>
            <a:xfrm>
              <a:off x="3900455" y="2501947"/>
              <a:ext cx="701603" cy="400531"/>
            </a:xfrm>
            <a:prstGeom prst="rect">
              <a:avLst/>
            </a:prstGeom>
            <a:noFill/>
            <a:effectLst>
              <a:outerShdw blurRad="25400" dist="12700" dir="5400000" algn="t" rotWithShape="0">
                <a:prstClr val="black">
                  <a:alpha val="40000"/>
                </a:prstClr>
              </a:outerShdw>
            </a:effectLst>
          </p:spPr>
          <p:txBody>
            <a:bodyPr wrap="none">
              <a:spAutoFit/>
            </a:bodyPr>
            <a:lstStyle/>
            <a:p>
              <a:pPr algn="ctr">
                <a:defRPr/>
              </a:pPr>
              <a:r>
                <a:rPr lang="zh-CN" altLang="en-US" sz="2000" b="1" dirty="0">
                  <a:latin typeface="黑体" pitchFamily="49" charset="-122"/>
                  <a:ea typeface="黑体" pitchFamily="49" charset="-122"/>
                </a:rPr>
                <a:t>提问</a:t>
              </a:r>
            </a:p>
          </p:txBody>
        </p:sp>
      </p:grpSp>
      <p:sp>
        <p:nvSpPr>
          <p:cNvPr id="20" name="Line 6"/>
          <p:cNvSpPr>
            <a:spLocks noChangeShapeType="1"/>
          </p:cNvSpPr>
          <p:nvPr/>
        </p:nvSpPr>
        <p:spPr bwMode="auto">
          <a:xfrm flipV="1">
            <a:off x="4857752" y="4429132"/>
            <a:ext cx="714380" cy="214314"/>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lgn="ctr">
              <a:defRPr/>
            </a:pPr>
            <a:endParaRPr lang="zh-CN" altLang="en-US"/>
          </a:p>
        </p:txBody>
      </p:sp>
      <p:sp>
        <p:nvSpPr>
          <p:cNvPr id="21" name="Line 6"/>
          <p:cNvSpPr>
            <a:spLocks noChangeShapeType="1"/>
          </p:cNvSpPr>
          <p:nvPr/>
        </p:nvSpPr>
        <p:spPr bwMode="auto">
          <a:xfrm>
            <a:off x="2714612" y="5286388"/>
            <a:ext cx="357190" cy="500066"/>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lgn="ctr">
              <a:defRPr/>
            </a:pPr>
            <a:endParaRPr lang="zh-CN" altLang="en-US"/>
          </a:p>
        </p:txBody>
      </p:sp>
      <p:sp>
        <p:nvSpPr>
          <p:cNvPr id="17" name="灯片编号占位符 16"/>
          <p:cNvSpPr>
            <a:spLocks noGrp="1"/>
          </p:cNvSpPr>
          <p:nvPr>
            <p:ph type="sldNum" sz="quarter" idx="10"/>
          </p:nvPr>
        </p:nvSpPr>
        <p:spPr/>
        <p:txBody>
          <a:bodyPr/>
          <a:lstStyle/>
          <a:p>
            <a:pPr>
              <a:defRPr/>
            </a:pPr>
            <a:fld id="{20A3C244-A2EA-421B-AA84-7941BACD046B}" type="slidenum">
              <a:rPr lang="zh-CN" altLang="en-US" smtClean="0"/>
              <a:pPr>
                <a:defRPr/>
              </a:pPr>
              <a:t>36</a:t>
            </a:fld>
            <a:r>
              <a:rPr lang="en-US" altLang="zh-CN" smtClean="0"/>
              <a:t>/47</a:t>
            </a:r>
            <a:endParaRPr lang="zh-CN" altLang="en-US" dirty="0"/>
          </a:p>
        </p:txBody>
      </p:sp>
      <p:sp>
        <p:nvSpPr>
          <p:cNvPr id="18" name="标题 17"/>
          <p:cNvSpPr>
            <a:spLocks noGrp="1"/>
          </p:cNvSpPr>
          <p:nvPr>
            <p:ph type="title"/>
          </p:nvPr>
        </p:nvSpPr>
        <p:spPr/>
        <p:txBody>
          <a:bodyPr/>
          <a:lstStyle/>
          <a:p>
            <a:r>
              <a:rPr lang="zh-CN" altLang="en-US" dirty="0" smtClean="0">
                <a:solidFill>
                  <a:srgbClr val="121F55"/>
                </a:solidFill>
              </a:rPr>
              <a:t>小结</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8019">
                                            <p:txEl>
                                              <p:pRg st="0" end="0"/>
                                            </p:txEl>
                                          </p:spTgt>
                                        </p:tgtEl>
                                        <p:attrNameLst>
                                          <p:attrName>style.visibility</p:attrName>
                                        </p:attrNameLst>
                                      </p:cBhvr>
                                      <p:to>
                                        <p:strVal val="visible"/>
                                      </p:to>
                                    </p:set>
                                    <p:animEffect transition="in" filter="wipe(left)">
                                      <p:cBhvr>
                                        <p:cTn id="7" dur="500"/>
                                        <p:tgtEl>
                                          <p:spTgt spid="598019">
                                            <p:txEl>
                                              <p:pRg st="0" end="0"/>
                                            </p:txEl>
                                          </p:spTgt>
                                        </p:tgtEl>
                                      </p:cBhvr>
                                    </p:animEffect>
                                  </p:childTnLst>
                                </p:cTn>
                              </p:par>
                            </p:childTnLst>
                          </p:cTn>
                        </p:par>
                      </p:childTnLst>
                    </p:cTn>
                  </p:par>
                  <p:par>
                    <p:cTn id="8" fill="hold">
                      <p:stCondLst>
                        <p:cond delay="indefinite"/>
                      </p:stCondLst>
                      <p:childTnLst>
                        <p:par>
                          <p:cTn id="9" fill="hold" nodeType="after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8019">
                                            <p:txEl>
                                              <p:pRg st="1" end="1"/>
                                            </p:txEl>
                                          </p:spTgt>
                                        </p:tgtEl>
                                        <p:attrNameLst>
                                          <p:attrName>style.visibility</p:attrName>
                                        </p:attrNameLst>
                                      </p:cBhvr>
                                      <p:to>
                                        <p:strVal val="visible"/>
                                      </p:to>
                                    </p:set>
                                    <p:animEffect transition="in" filter="wipe(left)">
                                      <p:cBhvr>
                                        <p:cTn id="12" dur="500"/>
                                        <p:tgtEl>
                                          <p:spTgt spid="5980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598020"/>
                                        </p:tgtEl>
                                        <p:attrNameLst>
                                          <p:attrName>style.visibility</p:attrName>
                                        </p:attrNameLst>
                                      </p:cBhvr>
                                      <p:to>
                                        <p:strVal val="visible"/>
                                      </p:to>
                                    </p:set>
                                    <p:animEffect transition="in" filter="wipe(left)">
                                      <p:cBhvr>
                                        <p:cTn id="21" dur="500"/>
                                        <p:tgtEl>
                                          <p:spTgt spid="598020"/>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98029"/>
                                        </p:tgtEl>
                                        <p:attrNameLst>
                                          <p:attrName>style.visibility</p:attrName>
                                        </p:attrNameLst>
                                      </p:cBhvr>
                                      <p:to>
                                        <p:strVal val="visible"/>
                                      </p:to>
                                    </p:set>
                                    <p:animEffect transition="in" filter="wipe(left)">
                                      <p:cBhvr>
                                        <p:cTn id="24" dur="500"/>
                                        <p:tgtEl>
                                          <p:spTgt spid="59802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par>
                          <p:cTn id="30" fill="hold" nodeType="afterGroup">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598031"/>
                                        </p:tgtEl>
                                        <p:attrNameLst>
                                          <p:attrName>style.visibility</p:attrName>
                                        </p:attrNameLst>
                                      </p:cBhvr>
                                      <p:to>
                                        <p:strVal val="visible"/>
                                      </p:to>
                                    </p:set>
                                    <p:animEffect transition="in" filter="wipe(left)">
                                      <p:cBhvr>
                                        <p:cTn id="33" dur="500"/>
                                        <p:tgtEl>
                                          <p:spTgt spid="598031"/>
                                        </p:tgtEl>
                                      </p:cBhvr>
                                    </p:animEffect>
                                  </p:childTnLst>
                                </p:cTn>
                              </p:par>
                            </p:childTnLst>
                          </p:cTn>
                        </p:par>
                        <p:par>
                          <p:cTn id="34" fill="hold" nodeType="afterGroup">
                            <p:stCondLst>
                              <p:cond delay="1000"/>
                            </p:stCondLst>
                            <p:childTnLst>
                              <p:par>
                                <p:cTn id="35" presetID="22" presetClass="entr" presetSubtype="8"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par>
                          <p:cTn id="38" fill="hold" nodeType="afterGroup">
                            <p:stCondLst>
                              <p:cond delay="1500"/>
                            </p:stCondLst>
                            <p:childTnLst>
                              <p:par>
                                <p:cTn id="39" presetID="22" presetClass="entr" presetSubtype="8" fill="hold" grpId="0" nodeType="afterEffect">
                                  <p:stCondLst>
                                    <p:cond delay="0"/>
                                  </p:stCondLst>
                                  <p:childTnLst>
                                    <p:set>
                                      <p:cBhvr>
                                        <p:cTn id="40" dur="1" fill="hold">
                                          <p:stCondLst>
                                            <p:cond delay="0"/>
                                          </p:stCondLst>
                                        </p:cTn>
                                        <p:tgtEl>
                                          <p:spTgt spid="598030"/>
                                        </p:tgtEl>
                                        <p:attrNameLst>
                                          <p:attrName>style.visibility</p:attrName>
                                        </p:attrNameLst>
                                      </p:cBhvr>
                                      <p:to>
                                        <p:strVal val="visible"/>
                                      </p:to>
                                    </p:set>
                                    <p:animEffect transition="in" filter="wipe(left)">
                                      <p:cBhvr>
                                        <p:cTn id="41" dur="500"/>
                                        <p:tgtEl>
                                          <p:spTgt spid="598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19" grpId="0" build="p"/>
      <p:bldP spid="598020" grpId="0"/>
      <p:bldP spid="598029" grpId="0" animBg="1"/>
      <p:bldP spid="598030" grpId="0" animBg="1"/>
      <p:bldP spid="59803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内容占位符 2"/>
          <p:cNvSpPr>
            <a:spLocks noGrp="1"/>
          </p:cNvSpPr>
          <p:nvPr>
            <p:ph idx="1"/>
          </p:nvPr>
        </p:nvSpPr>
        <p:spPr>
          <a:xfrm>
            <a:off x="784225" y="1214438"/>
            <a:ext cx="7645400" cy="5143500"/>
          </a:xfrm>
        </p:spPr>
        <p:txBody>
          <a:bodyPr/>
          <a:lstStyle/>
          <a:p>
            <a:pPr>
              <a:defRPr/>
            </a:pPr>
            <a:r>
              <a:rPr lang="zh-CN" altLang="en-US" dirty="0" smtClean="0"/>
              <a:t>训练要点</a:t>
            </a:r>
          </a:p>
          <a:p>
            <a:pPr lvl="1">
              <a:defRPr/>
            </a:pPr>
            <a:r>
              <a:rPr lang="zh-CN" altLang="en-US" dirty="0" smtClean="0"/>
              <a:t>使用</a:t>
            </a:r>
            <a:r>
              <a:rPr lang="en-US" altLang="zh-CN" dirty="0" err="1" smtClean="0"/>
              <a:t>MyEclipse</a:t>
            </a:r>
            <a:r>
              <a:rPr lang="zh-CN" altLang="en-US" dirty="0" smtClean="0"/>
              <a:t>开发</a:t>
            </a:r>
            <a:r>
              <a:rPr lang="en-US" altLang="zh-CN" dirty="0" smtClean="0"/>
              <a:t>Java</a:t>
            </a:r>
            <a:r>
              <a:rPr lang="zh-CN" altLang="en-US" dirty="0" smtClean="0"/>
              <a:t>程序的步骤</a:t>
            </a:r>
          </a:p>
          <a:p>
            <a:pPr lvl="1">
              <a:defRPr/>
            </a:pPr>
            <a:r>
              <a:rPr lang="zh-CN" altLang="en-US" dirty="0" smtClean="0"/>
              <a:t>熟练掌握</a:t>
            </a:r>
            <a:r>
              <a:rPr lang="en-US" altLang="zh-CN" dirty="0" err="1" smtClean="0"/>
              <a:t>MyEclipse</a:t>
            </a:r>
            <a:r>
              <a:rPr lang="zh-CN" altLang="en-US" dirty="0" smtClean="0"/>
              <a:t>使用的相关技巧</a:t>
            </a:r>
          </a:p>
          <a:p>
            <a:pPr>
              <a:defRPr/>
            </a:pPr>
            <a:r>
              <a:rPr lang="zh-CN" altLang="en-US" dirty="0" smtClean="0"/>
              <a:t>需求说明</a:t>
            </a:r>
          </a:p>
          <a:p>
            <a:pPr lvl="1">
              <a:defRPr/>
            </a:pPr>
            <a:r>
              <a:rPr lang="zh-CN" altLang="en-US" dirty="0" smtClean="0"/>
              <a:t>使用</a:t>
            </a:r>
            <a:r>
              <a:rPr lang="en-US" altLang="zh-CN" dirty="0" err="1" smtClean="0"/>
              <a:t>MyEclipse</a:t>
            </a:r>
            <a:r>
              <a:rPr lang="zh-CN" altLang="en-US" dirty="0" smtClean="0"/>
              <a:t>创建</a:t>
            </a:r>
            <a:r>
              <a:rPr lang="en-US" altLang="zh-CN" dirty="0" smtClean="0"/>
              <a:t>Java</a:t>
            </a:r>
            <a:r>
              <a:rPr lang="zh-CN" altLang="en-US" dirty="0" smtClean="0"/>
              <a:t>应用程序，实现从控制台输出多行信息：姓名、年龄、爱好</a:t>
            </a:r>
            <a:endParaRPr lang="en-US" altLang="zh-CN" dirty="0" smtClean="0"/>
          </a:p>
          <a:p>
            <a:pPr lvl="1">
              <a:defRPr/>
            </a:pPr>
            <a:r>
              <a:rPr lang="zh-CN" altLang="en-US" dirty="0" smtClean="0"/>
              <a:t>练习</a:t>
            </a:r>
            <a:r>
              <a:rPr lang="en-US" altLang="zh-CN" dirty="0" err="1" smtClean="0"/>
              <a:t>MyEclipse</a:t>
            </a:r>
            <a:r>
              <a:rPr lang="zh-CN" altLang="en-US" dirty="0" smtClean="0"/>
              <a:t>相关操作</a:t>
            </a:r>
            <a:endParaRPr lang="en-US" altLang="zh-CN" dirty="0" smtClean="0"/>
          </a:p>
          <a:p>
            <a:pPr lvl="2">
              <a:defRPr/>
            </a:pPr>
            <a:r>
              <a:rPr lang="zh-CN" altLang="en-US" dirty="0" smtClean="0"/>
              <a:t>显示行号</a:t>
            </a:r>
            <a:endParaRPr lang="en-US" altLang="zh-CN" dirty="0" smtClean="0"/>
          </a:p>
          <a:p>
            <a:pPr lvl="2">
              <a:defRPr/>
            </a:pPr>
            <a:r>
              <a:rPr lang="zh-CN" altLang="en-US" dirty="0" smtClean="0"/>
              <a:t>删除项目</a:t>
            </a:r>
            <a:endParaRPr lang="en-US" altLang="zh-CN" dirty="0" smtClean="0"/>
          </a:p>
          <a:p>
            <a:pPr lvl="2">
              <a:defRPr/>
            </a:pPr>
            <a:r>
              <a:rPr lang="zh-CN" altLang="en-US" dirty="0" smtClean="0"/>
              <a:t>导入项目</a:t>
            </a:r>
            <a:endParaRPr lang="en-US" altLang="zh-CN" dirty="0" smtClean="0"/>
          </a:p>
          <a:p>
            <a:pPr lvl="2">
              <a:defRPr/>
            </a:pPr>
            <a:r>
              <a:rPr lang="zh-CN" altLang="en-US" dirty="0" smtClean="0"/>
              <a:t>重命名项目</a:t>
            </a:r>
            <a:endParaRPr lang="en-US" altLang="zh-CN" dirty="0" smtClean="0"/>
          </a:p>
          <a:p>
            <a:pPr lvl="2">
              <a:defRPr/>
            </a:pPr>
            <a:r>
              <a:rPr lang="zh-CN" altLang="en-US" dirty="0" smtClean="0"/>
              <a:t>关闭、打开包资源管理器</a:t>
            </a:r>
          </a:p>
          <a:p>
            <a:pPr lvl="2">
              <a:defRPr/>
            </a:pPr>
            <a:endParaRPr lang="en-US" altLang="zh-CN" dirty="0" smtClean="0"/>
          </a:p>
          <a:p>
            <a:pPr lvl="2">
              <a:defRPr/>
            </a:pPr>
            <a:endParaRPr lang="en-US" altLang="zh-CN" dirty="0" smtClean="0"/>
          </a:p>
          <a:p>
            <a:pPr lvl="2">
              <a:defRPr/>
            </a:pPr>
            <a:endParaRPr lang="en-US" altLang="zh-CN" dirty="0" smtClean="0"/>
          </a:p>
          <a:p>
            <a:pPr lvl="1">
              <a:defRPr/>
            </a:pPr>
            <a:endParaRPr lang="zh-CN" altLang="en-US" dirty="0" smtClean="0"/>
          </a:p>
          <a:p>
            <a:pPr lvl="1">
              <a:defRPr/>
            </a:pPr>
            <a:endParaRPr lang="en-US" altLang="zh-CN" dirty="0" smtClean="0"/>
          </a:p>
          <a:p>
            <a:pPr lvl="1">
              <a:defRPr/>
            </a:pPr>
            <a:endParaRPr lang="en-US" altLang="zh-CN" dirty="0" smtClean="0"/>
          </a:p>
          <a:p>
            <a:pPr lvl="1">
              <a:defRPr/>
            </a:pPr>
            <a:endParaRPr lang="zh-CN" altLang="en-US" dirty="0" smtClean="0"/>
          </a:p>
          <a:p>
            <a:pPr>
              <a:defRPr/>
            </a:pPr>
            <a:endParaRPr lang="en-US" altLang="zh-CN" dirty="0" smtClean="0"/>
          </a:p>
          <a:p>
            <a:pPr>
              <a:defRPr/>
            </a:pPr>
            <a:endParaRPr lang="zh-CN" altLang="en-US" dirty="0" smtClean="0"/>
          </a:p>
          <a:p>
            <a:pPr>
              <a:defRPr/>
            </a:pPr>
            <a:endParaRPr lang="zh-CN" altLang="en-US" dirty="0" smtClean="0"/>
          </a:p>
        </p:txBody>
      </p:sp>
      <p:grpSp>
        <p:nvGrpSpPr>
          <p:cNvPr id="2" name="组合 19"/>
          <p:cNvGrpSpPr>
            <a:grpSpLocks/>
          </p:cNvGrpSpPr>
          <p:nvPr/>
        </p:nvGrpSpPr>
        <p:grpSpPr bwMode="auto">
          <a:xfrm>
            <a:off x="71438" y="857250"/>
            <a:ext cx="1109662" cy="500063"/>
            <a:chOff x="6072198" y="1142984"/>
            <a:chExt cx="1109759" cy="500066"/>
          </a:xfrm>
        </p:grpSpPr>
        <p:pic>
          <p:nvPicPr>
            <p:cNvPr id="54284" name="Picture 13" descr="C:\Users\meng.zhang\Desktop\ACCP7.0模版图标规范\ge_pad.png"/>
            <p:cNvPicPr>
              <a:picLocks noChangeAspect="1" noChangeArrowheads="1"/>
            </p:cNvPicPr>
            <p:nvPr/>
          </p:nvPicPr>
          <p:blipFill>
            <a:blip r:embed="rId2"/>
            <a:srcRect/>
            <a:stretch>
              <a:fillRect/>
            </a:stretch>
          </p:blipFill>
          <p:spPr bwMode="auto">
            <a:xfrm>
              <a:off x="6072198" y="1142984"/>
              <a:ext cx="500066" cy="500066"/>
            </a:xfrm>
            <a:prstGeom prst="rect">
              <a:avLst/>
            </a:prstGeom>
            <a:noFill/>
            <a:ln w="9525">
              <a:noFill/>
              <a:miter lim="800000"/>
              <a:headEnd/>
              <a:tailEnd/>
            </a:ln>
          </p:spPr>
        </p:pic>
        <p:sp>
          <p:nvSpPr>
            <p:cNvPr id="25" name="TextBox 24"/>
            <p:cNvSpPr txBox="1"/>
            <p:nvPr/>
          </p:nvSpPr>
          <p:spPr>
            <a:xfrm>
              <a:off x="6481809" y="1171559"/>
              <a:ext cx="700148" cy="40005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指导</a:t>
              </a:r>
            </a:p>
          </p:txBody>
        </p:sp>
      </p:grpSp>
      <p:pic>
        <p:nvPicPr>
          <p:cNvPr id="54278" name="图片 11" descr="自我介绍.TIF"/>
          <p:cNvPicPr>
            <a:picLocks noChangeAspect="1"/>
          </p:cNvPicPr>
          <p:nvPr/>
        </p:nvPicPr>
        <p:blipFill>
          <a:blip r:embed="rId3"/>
          <a:srcRect/>
          <a:stretch>
            <a:fillRect/>
          </a:stretch>
        </p:blipFill>
        <p:spPr bwMode="auto">
          <a:xfrm>
            <a:off x="5786438" y="3857625"/>
            <a:ext cx="2860675" cy="2214563"/>
          </a:xfrm>
          <a:prstGeom prst="rect">
            <a:avLst/>
          </a:prstGeom>
          <a:noFill/>
          <a:ln w="9525">
            <a:noFill/>
            <a:miter lim="800000"/>
            <a:headEnd/>
            <a:tailEnd/>
          </a:ln>
        </p:spPr>
      </p:pic>
      <p:sp>
        <p:nvSpPr>
          <p:cNvPr id="12" name="灯片编号占位符 11"/>
          <p:cNvSpPr>
            <a:spLocks noGrp="1"/>
          </p:cNvSpPr>
          <p:nvPr>
            <p:ph type="sldNum" sz="quarter" idx="10"/>
          </p:nvPr>
        </p:nvSpPr>
        <p:spPr/>
        <p:txBody>
          <a:bodyPr/>
          <a:lstStyle/>
          <a:p>
            <a:pPr>
              <a:defRPr/>
            </a:pPr>
            <a:fld id="{20A3C244-A2EA-421B-AA84-7941BACD046B}" type="slidenum">
              <a:rPr lang="zh-CN" altLang="en-US" smtClean="0"/>
              <a:pPr>
                <a:defRPr/>
              </a:pPr>
              <a:t>37</a:t>
            </a:fld>
            <a:r>
              <a:rPr lang="en-US" altLang="zh-CN" dirty="0" smtClean="0"/>
              <a:t>/47</a:t>
            </a:r>
            <a:endParaRPr lang="zh-CN" altLang="en-US" dirty="0"/>
          </a:p>
        </p:txBody>
      </p:sp>
      <p:sp>
        <p:nvSpPr>
          <p:cNvPr id="15" name="标题 14"/>
          <p:cNvSpPr>
            <a:spLocks noGrp="1"/>
          </p:cNvSpPr>
          <p:nvPr>
            <p:ph type="title"/>
          </p:nvPr>
        </p:nvSpPr>
        <p:spPr/>
        <p:txBody>
          <a:bodyPr/>
          <a:lstStyle/>
          <a:p>
            <a:r>
              <a:rPr lang="zh-CN" altLang="en-US" dirty="0" smtClean="0"/>
              <a:t>学生操作</a:t>
            </a:r>
            <a:r>
              <a:rPr lang="en-US" altLang="zh-CN" dirty="0" smtClean="0"/>
              <a:t>—</a:t>
            </a:r>
            <a:r>
              <a:rPr lang="en-US" altLang="zh-CN" dirty="0" err="1" smtClean="0"/>
              <a:t>MyEclipse</a:t>
            </a:r>
            <a:r>
              <a:rPr lang="zh-CN" altLang="en-US" dirty="0" smtClean="0"/>
              <a:t>快速上手 </a:t>
            </a:r>
            <a:r>
              <a:rPr lang="en-US" altLang="zh-CN" dirty="0" smtClean="0"/>
              <a:t>2-1</a:t>
            </a:r>
            <a:endParaRPr lang="zh-CN" altLang="en-US" dirty="0"/>
          </a:p>
        </p:txBody>
      </p:sp>
      <p:grpSp>
        <p:nvGrpSpPr>
          <p:cNvPr id="16" name="组合 15"/>
          <p:cNvGrpSpPr/>
          <p:nvPr/>
        </p:nvGrpSpPr>
        <p:grpSpPr>
          <a:xfrm>
            <a:off x="2271326" y="6042738"/>
            <a:ext cx="4583668" cy="578535"/>
            <a:chOff x="2514597" y="3350993"/>
            <a:chExt cx="4125189" cy="578535"/>
          </a:xfrm>
        </p:grpSpPr>
        <p:grpSp>
          <p:nvGrpSpPr>
            <p:cNvPr id="17" name="组合 20"/>
            <p:cNvGrpSpPr/>
            <p:nvPr/>
          </p:nvGrpSpPr>
          <p:grpSpPr>
            <a:xfrm>
              <a:off x="2514597" y="3350993"/>
              <a:ext cx="4125189" cy="578535"/>
              <a:chOff x="2514599" y="5042946"/>
              <a:chExt cx="4125189" cy="578535"/>
            </a:xfrm>
          </p:grpSpPr>
          <p:sp>
            <p:nvSpPr>
              <p:cNvPr id="19" name="圆角矩形 18"/>
              <p:cNvSpPr/>
              <p:nvPr/>
            </p:nvSpPr>
            <p:spPr>
              <a:xfrm>
                <a:off x="2514599" y="5071123"/>
                <a:ext cx="4125189" cy="467591"/>
              </a:xfrm>
              <a:prstGeom prst="roundRect">
                <a:avLst/>
              </a:prstGeom>
              <a:solidFill>
                <a:srgbClr val="006599"/>
              </a:solidFill>
              <a:ln>
                <a:noFill/>
              </a:ln>
              <a:effectLst>
                <a:outerShdw blurRad="76200" dir="18900000" sy="23000" kx="-1200000" algn="bl" rotWithShape="0">
                  <a:prstClr val="black">
                    <a:alpha val="20000"/>
                  </a:prstClr>
                </a:outerShdw>
              </a:effectLst>
              <a:scene3d>
                <a:camera prst="obliqueTop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22"/>
              <p:cNvSpPr txBox="1"/>
              <p:nvPr/>
            </p:nvSpPr>
            <p:spPr>
              <a:xfrm>
                <a:off x="3742197" y="5112515"/>
                <a:ext cx="1412656" cy="369332"/>
              </a:xfrm>
              <a:prstGeom prst="rect">
                <a:avLst/>
              </a:prstGeom>
              <a:noFill/>
            </p:spPr>
            <p:txBody>
              <a:bodyPr wrap="non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教师讲解需求</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1" name="椭圆 20"/>
              <p:cNvSpPr/>
              <p:nvPr/>
            </p:nvSpPr>
            <p:spPr>
              <a:xfrm>
                <a:off x="2797435" y="5042946"/>
                <a:ext cx="578535" cy="578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2855537" y="3379066"/>
              <a:ext cx="462326" cy="462326"/>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2747963" y="285750"/>
            <a:ext cx="6216650" cy="523875"/>
          </a:xfrm>
        </p:spPr>
        <p:txBody>
          <a:bodyPr>
            <a:normAutofit fontScale="90000"/>
          </a:bodyPr>
          <a:lstStyle/>
          <a:p>
            <a:pPr>
              <a:defRPr/>
            </a:pPr>
            <a:r>
              <a:rPr lang="zh-CN" altLang="en-US" dirty="0" smtClean="0"/>
              <a:t>学生</a:t>
            </a:r>
            <a:r>
              <a:rPr dirty="0" smtClean="0"/>
              <a:t>操作</a:t>
            </a:r>
            <a:r>
              <a:rPr lang="en-US" altLang="zh-CN" dirty="0" smtClean="0"/>
              <a:t>—</a:t>
            </a:r>
            <a:r>
              <a:rPr lang="en-US" altLang="zh-CN" dirty="0" err="1" smtClean="0"/>
              <a:t>MyEclipse</a:t>
            </a:r>
            <a:r>
              <a:rPr dirty="0" smtClean="0"/>
              <a:t>快速上手 </a:t>
            </a:r>
            <a:r>
              <a:rPr lang="en-US" altLang="zh-CN" dirty="0" smtClean="0"/>
              <a:t>2-2</a:t>
            </a:r>
            <a:endParaRPr dirty="0" smtClean="0"/>
          </a:p>
        </p:txBody>
      </p:sp>
      <p:sp>
        <p:nvSpPr>
          <p:cNvPr id="23555" name="内容占位符 2"/>
          <p:cNvSpPr>
            <a:spLocks noGrp="1"/>
          </p:cNvSpPr>
          <p:nvPr>
            <p:ph idx="1"/>
          </p:nvPr>
        </p:nvSpPr>
        <p:spPr>
          <a:xfrm>
            <a:off x="784225" y="1214438"/>
            <a:ext cx="7645400" cy="5143500"/>
          </a:xfrm>
        </p:spPr>
        <p:txBody>
          <a:bodyPr/>
          <a:lstStyle/>
          <a:p>
            <a:pPr>
              <a:defRPr/>
            </a:pPr>
            <a:r>
              <a:rPr lang="zh-CN" altLang="en-US" dirty="0" smtClean="0"/>
              <a:t>实现思路</a:t>
            </a:r>
            <a:endParaRPr lang="en-US" altLang="zh-CN" dirty="0" smtClean="0"/>
          </a:p>
          <a:p>
            <a:pPr marL="914400" lvl="1" indent="-457200">
              <a:buFont typeface="+mj-lt"/>
              <a:buAutoNum type="arabicPeriod"/>
              <a:defRPr/>
            </a:pPr>
            <a:r>
              <a:rPr lang="zh-CN" altLang="en-US" dirty="0" smtClean="0"/>
              <a:t>使用</a:t>
            </a:r>
            <a:r>
              <a:rPr lang="en-US" altLang="zh-CN" dirty="0" err="1" smtClean="0"/>
              <a:t>MyEclipse</a:t>
            </a:r>
            <a:r>
              <a:rPr lang="zh-CN" altLang="en-US" dirty="0" smtClean="0"/>
              <a:t>创建</a:t>
            </a:r>
            <a:r>
              <a:rPr lang="en-US" altLang="zh-CN" dirty="0" smtClean="0"/>
              <a:t>Java</a:t>
            </a:r>
            <a:r>
              <a:rPr lang="zh-CN" altLang="en-US" dirty="0" smtClean="0"/>
              <a:t>应用程序</a:t>
            </a:r>
            <a:endParaRPr lang="en-US" altLang="zh-CN" dirty="0" smtClean="0"/>
          </a:p>
          <a:p>
            <a:pPr lvl="2">
              <a:defRPr/>
            </a:pPr>
            <a:r>
              <a:rPr lang="zh-CN" altLang="en-US" dirty="0" smtClean="0"/>
              <a:t>创建项目</a:t>
            </a:r>
            <a:r>
              <a:rPr lang="en-US" altLang="zh-CN" dirty="0" err="1" smtClean="0"/>
              <a:t>MyInfo</a:t>
            </a:r>
            <a:r>
              <a:rPr lang="zh-CN" altLang="en-US" dirty="0" smtClean="0"/>
              <a:t>，在项目中创建类</a:t>
            </a:r>
            <a:r>
              <a:rPr lang="en-US" altLang="zh-CN" dirty="0" smtClean="0"/>
              <a:t>Info</a:t>
            </a:r>
            <a:r>
              <a:rPr lang="zh-CN" altLang="en-US" dirty="0" smtClean="0"/>
              <a:t>，设置 包名为</a:t>
            </a:r>
            <a:r>
              <a:rPr lang="en-US" altLang="zh-CN" dirty="0" err="1" smtClean="0"/>
              <a:t>cn.jbit.output</a:t>
            </a:r>
            <a:endParaRPr lang="en-US" altLang="zh-CN" dirty="0" smtClean="0"/>
          </a:p>
          <a:p>
            <a:pPr lvl="2">
              <a:defRPr/>
            </a:pPr>
            <a:r>
              <a:rPr lang="zh-CN" altLang="en-US" dirty="0" smtClean="0"/>
              <a:t>输出个人信息，并运行程序查看结果</a:t>
            </a:r>
            <a:endParaRPr lang="en-US" altLang="zh-CN" dirty="0" smtClean="0"/>
          </a:p>
          <a:p>
            <a:pPr marL="914400" lvl="1" indent="-457200">
              <a:buFont typeface="+mj-lt"/>
              <a:buAutoNum type="arabicPeriod"/>
              <a:defRPr/>
            </a:pPr>
            <a:r>
              <a:rPr lang="zh-CN" altLang="en-US" dirty="0" smtClean="0"/>
              <a:t>练习</a:t>
            </a:r>
            <a:r>
              <a:rPr lang="en-US" altLang="zh-CN" dirty="0" err="1" smtClean="0"/>
              <a:t>MyEclipse</a:t>
            </a:r>
            <a:r>
              <a:rPr lang="zh-CN" altLang="en-US" dirty="0" smtClean="0"/>
              <a:t>相关操作</a:t>
            </a:r>
            <a:endParaRPr lang="en-US" altLang="zh-CN" dirty="0" smtClean="0"/>
          </a:p>
          <a:p>
            <a:pPr lvl="2">
              <a:defRPr/>
            </a:pPr>
            <a:r>
              <a:rPr lang="zh-CN" altLang="en-US" dirty="0" smtClean="0"/>
              <a:t>打开</a:t>
            </a:r>
            <a:r>
              <a:rPr lang="en-US" altLang="zh-CN" dirty="0" smtClean="0"/>
              <a:t>Info</a:t>
            </a:r>
            <a:r>
              <a:rPr lang="zh-CN" altLang="en-US" dirty="0" smtClean="0"/>
              <a:t>类文件，设置显示行号</a:t>
            </a:r>
          </a:p>
          <a:p>
            <a:pPr lvl="2">
              <a:defRPr/>
            </a:pPr>
            <a:r>
              <a:rPr lang="zh-CN" altLang="en-US" dirty="0" smtClean="0"/>
              <a:t>删除</a:t>
            </a:r>
            <a:r>
              <a:rPr lang="en-US" altLang="zh-CN" dirty="0" err="1" smtClean="0"/>
              <a:t>MyInfo</a:t>
            </a:r>
            <a:r>
              <a:rPr lang="zh-CN" altLang="en-US" dirty="0" smtClean="0"/>
              <a:t>项目</a:t>
            </a:r>
            <a:endParaRPr lang="en-US" altLang="zh-CN" dirty="0" smtClean="0"/>
          </a:p>
          <a:p>
            <a:pPr lvl="2">
              <a:defRPr/>
            </a:pPr>
            <a:r>
              <a:rPr lang="zh-CN" altLang="en-US" dirty="0" smtClean="0"/>
              <a:t>重新导入</a:t>
            </a:r>
            <a:r>
              <a:rPr lang="en-US" altLang="zh-CN" dirty="0" err="1" smtClean="0"/>
              <a:t>MyInfo</a:t>
            </a:r>
            <a:r>
              <a:rPr lang="zh-CN" altLang="en-US" dirty="0" smtClean="0"/>
              <a:t>项目</a:t>
            </a:r>
            <a:endParaRPr lang="en-US" altLang="zh-CN" dirty="0" smtClean="0"/>
          </a:p>
          <a:p>
            <a:pPr lvl="2">
              <a:defRPr/>
            </a:pPr>
            <a:r>
              <a:rPr lang="zh-CN" altLang="en-US" dirty="0" smtClean="0"/>
              <a:t>将</a:t>
            </a:r>
            <a:r>
              <a:rPr lang="en-US" altLang="zh-CN" dirty="0" err="1" smtClean="0"/>
              <a:t>MyInfo</a:t>
            </a:r>
            <a:r>
              <a:rPr lang="zh-CN" altLang="en-US" dirty="0" smtClean="0"/>
              <a:t>项目更名为</a:t>
            </a:r>
            <a:r>
              <a:rPr lang="en-US" altLang="zh-CN" dirty="0" err="1" smtClean="0"/>
              <a:t>IntroduceDemo</a:t>
            </a:r>
            <a:endParaRPr lang="en-US" altLang="zh-CN" dirty="0" smtClean="0"/>
          </a:p>
          <a:p>
            <a:pPr lvl="2">
              <a:defRPr/>
            </a:pPr>
            <a:r>
              <a:rPr lang="zh-CN" altLang="en-US" dirty="0" smtClean="0"/>
              <a:t>关闭包资源管理器，然后重新打开</a:t>
            </a:r>
            <a:endParaRPr lang="en-US" altLang="zh-CN" dirty="0" smtClean="0"/>
          </a:p>
          <a:p>
            <a:pPr lvl="1">
              <a:defRPr/>
            </a:pPr>
            <a:endParaRPr lang="zh-CN" altLang="en-US" dirty="0" smtClean="0"/>
          </a:p>
          <a:p>
            <a:pPr lvl="1">
              <a:defRPr/>
            </a:pPr>
            <a:endParaRPr lang="en-US" altLang="zh-CN" dirty="0" smtClean="0"/>
          </a:p>
          <a:p>
            <a:pPr>
              <a:defRPr/>
            </a:pPr>
            <a:endParaRPr lang="en-US" altLang="zh-CN" dirty="0" smtClean="0"/>
          </a:p>
          <a:p>
            <a:pPr>
              <a:defRPr/>
            </a:pPr>
            <a:endParaRPr lang="en-US" altLang="zh-CN" dirty="0" smtClean="0"/>
          </a:p>
          <a:p>
            <a:pPr>
              <a:defRPr/>
            </a:pPr>
            <a:endParaRPr lang="zh-CN" altLang="en-US" dirty="0" smtClean="0"/>
          </a:p>
        </p:txBody>
      </p:sp>
      <p:grpSp>
        <p:nvGrpSpPr>
          <p:cNvPr id="2" name="组合 19"/>
          <p:cNvGrpSpPr>
            <a:grpSpLocks/>
          </p:cNvGrpSpPr>
          <p:nvPr/>
        </p:nvGrpSpPr>
        <p:grpSpPr bwMode="auto">
          <a:xfrm>
            <a:off x="142875" y="857250"/>
            <a:ext cx="1109663" cy="500063"/>
            <a:chOff x="6072198" y="1142984"/>
            <a:chExt cx="1109759" cy="500066"/>
          </a:xfrm>
        </p:grpSpPr>
        <p:pic>
          <p:nvPicPr>
            <p:cNvPr id="55307" name="Picture 13" descr="C:\Users\meng.zhang\Desktop\ACCP7.0模版图标规范\ge_pad.png"/>
            <p:cNvPicPr>
              <a:picLocks noChangeAspect="1" noChangeArrowheads="1"/>
            </p:cNvPicPr>
            <p:nvPr/>
          </p:nvPicPr>
          <p:blipFill>
            <a:blip r:embed="rId3"/>
            <a:srcRect/>
            <a:stretch>
              <a:fillRect/>
            </a:stretch>
          </p:blipFill>
          <p:spPr bwMode="auto">
            <a:xfrm>
              <a:off x="6072198" y="1142984"/>
              <a:ext cx="500066" cy="500066"/>
            </a:xfrm>
            <a:prstGeom prst="rect">
              <a:avLst/>
            </a:prstGeom>
            <a:noFill/>
            <a:ln w="9525">
              <a:noFill/>
              <a:miter lim="800000"/>
              <a:headEnd/>
              <a:tailEnd/>
            </a:ln>
          </p:spPr>
        </p:pic>
        <p:sp>
          <p:nvSpPr>
            <p:cNvPr id="25" name="TextBox 24"/>
            <p:cNvSpPr txBox="1"/>
            <p:nvPr/>
          </p:nvSpPr>
          <p:spPr>
            <a:xfrm>
              <a:off x="6481808" y="1171559"/>
              <a:ext cx="700149" cy="40005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指导</a:t>
              </a:r>
            </a:p>
          </p:txBody>
        </p:sp>
      </p:grpSp>
      <p:sp>
        <p:nvSpPr>
          <p:cNvPr id="11" name="灯片编号占位符 10"/>
          <p:cNvSpPr>
            <a:spLocks noGrp="1"/>
          </p:cNvSpPr>
          <p:nvPr>
            <p:ph type="sldNum" sz="quarter" idx="10"/>
          </p:nvPr>
        </p:nvSpPr>
        <p:spPr/>
        <p:txBody>
          <a:bodyPr/>
          <a:lstStyle/>
          <a:p>
            <a:pPr>
              <a:defRPr/>
            </a:pPr>
            <a:fld id="{20A3C244-A2EA-421B-AA84-7941BACD046B}" type="slidenum">
              <a:rPr lang="zh-CN" altLang="en-US" smtClean="0"/>
              <a:pPr>
                <a:defRPr/>
              </a:pPr>
              <a:t>38</a:t>
            </a:fld>
            <a:r>
              <a:rPr lang="en-US" altLang="zh-CN" dirty="0" smtClean="0"/>
              <a:t>/47</a:t>
            </a:r>
            <a:endParaRPr lang="zh-CN" altLang="en-US" dirty="0"/>
          </a:p>
        </p:txBody>
      </p:sp>
      <p:grpSp>
        <p:nvGrpSpPr>
          <p:cNvPr id="20" name="组合 19"/>
          <p:cNvGrpSpPr/>
          <p:nvPr/>
        </p:nvGrpSpPr>
        <p:grpSpPr>
          <a:xfrm>
            <a:off x="2701633" y="6016961"/>
            <a:ext cx="4125191" cy="578535"/>
            <a:chOff x="2514599" y="5042946"/>
            <a:chExt cx="4125191" cy="578535"/>
          </a:xfrm>
        </p:grpSpPr>
        <p:sp>
          <p:nvSpPr>
            <p:cNvPr id="21" name="圆角矩形 20"/>
            <p:cNvSpPr/>
            <p:nvPr/>
          </p:nvSpPr>
          <p:spPr>
            <a:xfrm>
              <a:off x="2514599" y="5098419"/>
              <a:ext cx="4125191" cy="467591"/>
            </a:xfrm>
            <a:prstGeom prst="roundRect">
              <a:avLst/>
            </a:prstGeom>
            <a:solidFill>
              <a:srgbClr val="006599"/>
            </a:solidFill>
            <a:ln>
              <a:noFill/>
            </a:ln>
            <a:effectLst>
              <a:outerShdw blurRad="76200" dir="18900000" sy="23000" kx="-1200000" algn="bl" rotWithShape="0">
                <a:prstClr val="black">
                  <a:alpha val="20000"/>
                </a:prstClr>
              </a:outerShdw>
            </a:effectLst>
            <a:scene3d>
              <a:camera prst="obliqueTop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16"/>
            <p:cNvSpPr txBox="1"/>
            <p:nvPr/>
          </p:nvSpPr>
          <p:spPr>
            <a:xfrm>
              <a:off x="3635292" y="5147548"/>
              <a:ext cx="2085827" cy="369332"/>
            </a:xfrm>
            <a:prstGeom prst="rect">
              <a:avLst/>
            </a:prstGeom>
            <a:noFill/>
          </p:spPr>
          <p:txBody>
            <a:bodyPr wrap="non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完成时间</a:t>
              </a:r>
              <a:r>
                <a:rPr lang="zh-CN" altLang="en-US" b="1" dirty="0" smtClean="0">
                  <a:solidFill>
                    <a:schemeClr val="bg1"/>
                  </a:solidFill>
                  <a:latin typeface="微软雅黑" panose="020B0503020204020204" pitchFamily="34" charset="-122"/>
                  <a:ea typeface="微软雅黑" panose="020B0503020204020204" pitchFamily="34" charset="-122"/>
                </a:rPr>
                <a:t>：</a:t>
              </a:r>
              <a:r>
                <a:rPr lang="en-US" altLang="zh-CN" b="1" dirty="0" smtClean="0">
                  <a:solidFill>
                    <a:schemeClr val="bg1"/>
                  </a:solidFill>
                  <a:latin typeface="微软雅黑" panose="020B0503020204020204" pitchFamily="34" charset="-122"/>
                  <a:ea typeface="微软雅黑" panose="020B0503020204020204" pitchFamily="34" charset="-122"/>
                </a:rPr>
                <a:t>3</a:t>
              </a:r>
              <a:r>
                <a:rPr lang="en-US" altLang="zh-CN" b="1" dirty="0" smtClean="0">
                  <a:solidFill>
                    <a:schemeClr val="bg1"/>
                  </a:solidFill>
                  <a:latin typeface="微软雅黑" panose="020B0503020204020204" pitchFamily="34" charset="-122"/>
                  <a:ea typeface="微软雅黑" panose="020B0503020204020204" pitchFamily="34" charset="-122"/>
                </a:rPr>
                <a:t>0</a:t>
              </a:r>
              <a:r>
                <a:rPr lang="zh-CN" altLang="en-US" b="1" dirty="0" smtClean="0">
                  <a:solidFill>
                    <a:schemeClr val="bg1"/>
                  </a:solidFill>
                  <a:latin typeface="微软雅黑" panose="020B0503020204020204" pitchFamily="34" charset="-122"/>
                  <a:ea typeface="微软雅黑" panose="020B0503020204020204" pitchFamily="34" charset="-122"/>
                </a:rPr>
                <a:t>分钟</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3" name="椭圆 22"/>
            <p:cNvSpPr/>
            <p:nvPr/>
          </p:nvSpPr>
          <p:spPr>
            <a:xfrm>
              <a:off x="2797435" y="5042946"/>
              <a:ext cx="578535" cy="578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2899403" y="5147548"/>
              <a:ext cx="374597" cy="374597"/>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5" name="Rectangle 3"/>
          <p:cNvSpPr>
            <a:spLocks noGrp="1" noChangeArrowheads="1"/>
          </p:cNvSpPr>
          <p:nvPr>
            <p:ph idx="1"/>
          </p:nvPr>
        </p:nvSpPr>
        <p:spPr>
          <a:xfrm>
            <a:off x="784225" y="1214438"/>
            <a:ext cx="7645400" cy="5143500"/>
          </a:xfrm>
        </p:spPr>
        <p:txBody>
          <a:bodyPr/>
          <a:lstStyle/>
          <a:p>
            <a:pPr>
              <a:defRPr/>
            </a:pPr>
            <a:r>
              <a:rPr lang="zh-CN" altLang="en-US" dirty="0" smtClean="0"/>
              <a:t>需求说明</a:t>
            </a:r>
          </a:p>
          <a:p>
            <a:pPr lvl="1">
              <a:defRPr/>
            </a:pPr>
            <a:r>
              <a:rPr lang="zh-CN" altLang="en-US" dirty="0" smtClean="0"/>
              <a:t>在控制台输出商品价目表</a:t>
            </a:r>
            <a:endParaRPr lang="en-US" altLang="zh-CN" dirty="0" smtClean="0"/>
          </a:p>
          <a:p>
            <a:pPr lvl="2">
              <a:defRPr/>
            </a:pPr>
            <a:endParaRPr lang="en-US" altLang="zh-CN" dirty="0" smtClean="0"/>
          </a:p>
          <a:p>
            <a:pPr lvl="2">
              <a:defRPr/>
            </a:pPr>
            <a:endParaRPr lang="en-US" altLang="zh-CN" dirty="0" smtClean="0"/>
          </a:p>
          <a:p>
            <a:pPr>
              <a:defRPr/>
            </a:pPr>
            <a:endParaRPr lang="en-US" altLang="zh-CN" dirty="0" smtClean="0"/>
          </a:p>
          <a:p>
            <a:pPr>
              <a:defRPr/>
            </a:pPr>
            <a:r>
              <a:rPr lang="zh-CN" altLang="en-US" dirty="0" smtClean="0"/>
              <a:t>使用</a:t>
            </a:r>
            <a:r>
              <a:rPr lang="en-US" altLang="zh-CN" dirty="0" smtClean="0"/>
              <a:t>\t</a:t>
            </a:r>
            <a:r>
              <a:rPr lang="zh-CN" altLang="en-US" dirty="0" smtClean="0"/>
              <a:t>和</a:t>
            </a:r>
            <a:r>
              <a:rPr lang="en-US" altLang="zh-CN" dirty="0" smtClean="0"/>
              <a:t>\n</a:t>
            </a:r>
            <a:r>
              <a:rPr lang="zh-CN" altLang="en-US" dirty="0" smtClean="0"/>
              <a:t>进行</a:t>
            </a:r>
            <a:endParaRPr lang="en-US" altLang="zh-CN" dirty="0" smtClean="0"/>
          </a:p>
          <a:p>
            <a:pPr>
              <a:defRPr/>
            </a:pPr>
            <a:r>
              <a:rPr lang="zh-CN" altLang="en-US" dirty="0" smtClean="0"/>
              <a:t>显示格式的控制</a:t>
            </a:r>
          </a:p>
          <a:p>
            <a:pPr>
              <a:defRPr/>
            </a:pPr>
            <a:endParaRPr lang="zh-CN" altLang="en-US" dirty="0"/>
          </a:p>
        </p:txBody>
      </p:sp>
      <p:pic>
        <p:nvPicPr>
          <p:cNvPr id="7" name="图片 6" descr="购物清单.TIF"/>
          <p:cNvPicPr>
            <a:picLocks noChangeAspect="1"/>
          </p:cNvPicPr>
          <p:nvPr/>
        </p:nvPicPr>
        <p:blipFill>
          <a:blip r:embed="rId3"/>
          <a:srcRect/>
          <a:stretch>
            <a:fillRect/>
          </a:stretch>
        </p:blipFill>
        <p:spPr bwMode="auto">
          <a:xfrm>
            <a:off x="3929058" y="2714620"/>
            <a:ext cx="4443412" cy="2571750"/>
          </a:xfrm>
          <a:prstGeom prst="rect">
            <a:avLst/>
          </a:prstGeom>
          <a:noFill/>
          <a:ln w="9525">
            <a:noFill/>
            <a:miter lim="800000"/>
            <a:headEnd/>
            <a:tailEnd/>
          </a:ln>
        </p:spPr>
      </p:pic>
      <p:grpSp>
        <p:nvGrpSpPr>
          <p:cNvPr id="2" name="组合 7"/>
          <p:cNvGrpSpPr>
            <a:grpSpLocks/>
          </p:cNvGrpSpPr>
          <p:nvPr/>
        </p:nvGrpSpPr>
        <p:grpSpPr bwMode="auto">
          <a:xfrm>
            <a:off x="141288" y="857250"/>
            <a:ext cx="928687" cy="406400"/>
            <a:chOff x="3786182" y="1192962"/>
            <a:chExt cx="928694" cy="406350"/>
          </a:xfrm>
        </p:grpSpPr>
        <p:sp>
          <p:nvSpPr>
            <p:cNvPr id="9" name="TextBox 8"/>
            <p:cNvSpPr txBox="1"/>
            <p:nvPr/>
          </p:nvSpPr>
          <p:spPr>
            <a:xfrm>
              <a:off x="4014784" y="1196137"/>
              <a:ext cx="700092" cy="40000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练习</a:t>
              </a:r>
            </a:p>
          </p:txBody>
        </p:sp>
        <p:pic>
          <p:nvPicPr>
            <p:cNvPr id="56336" name="Picture 2" descr="E:\设计支持\模板设计\YS.png"/>
            <p:cNvPicPr>
              <a:picLocks noChangeAspect="1" noChangeArrowheads="1"/>
            </p:cNvPicPr>
            <p:nvPr/>
          </p:nvPicPr>
          <p:blipFill>
            <a:blip r:embed="rId4"/>
            <a:srcRect/>
            <a:stretch>
              <a:fillRect/>
            </a:stretch>
          </p:blipFill>
          <p:spPr bwMode="auto">
            <a:xfrm>
              <a:off x="3786182" y="1192962"/>
              <a:ext cx="414476" cy="406350"/>
            </a:xfrm>
            <a:prstGeom prst="rect">
              <a:avLst/>
            </a:prstGeom>
            <a:noFill/>
            <a:ln w="9525">
              <a:noFill/>
              <a:miter lim="800000"/>
              <a:headEnd/>
              <a:tailEnd/>
            </a:ln>
          </p:spPr>
        </p:pic>
      </p:grpSp>
      <p:grpSp>
        <p:nvGrpSpPr>
          <p:cNvPr id="3" name="组合 28"/>
          <p:cNvGrpSpPr>
            <a:grpSpLocks/>
          </p:cNvGrpSpPr>
          <p:nvPr/>
        </p:nvGrpSpPr>
        <p:grpSpPr bwMode="auto">
          <a:xfrm>
            <a:off x="141288" y="2895600"/>
            <a:ext cx="985837" cy="461963"/>
            <a:chOff x="3786182" y="3824735"/>
            <a:chExt cx="986585" cy="461521"/>
          </a:xfrm>
        </p:grpSpPr>
        <p:sp>
          <p:nvSpPr>
            <p:cNvPr id="16" name="TextBox 15"/>
            <p:cNvSpPr txBox="1"/>
            <p:nvPr/>
          </p:nvSpPr>
          <p:spPr>
            <a:xfrm>
              <a:off x="4072149" y="3854869"/>
              <a:ext cx="700618" cy="401253"/>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提示</a:t>
              </a:r>
            </a:p>
          </p:txBody>
        </p:sp>
        <p:pic>
          <p:nvPicPr>
            <p:cNvPr id="56334" name="Picture 2" descr="C:\Users\meng.zhang\Desktop\ACCP7.0模版图标规范\s-3.png"/>
            <p:cNvPicPr>
              <a:picLocks noChangeAspect="1" noChangeArrowheads="1"/>
            </p:cNvPicPr>
            <p:nvPr/>
          </p:nvPicPr>
          <p:blipFill>
            <a:blip r:embed="rId5"/>
            <a:srcRect/>
            <a:stretch>
              <a:fillRect/>
            </a:stretch>
          </p:blipFill>
          <p:spPr bwMode="auto">
            <a:xfrm>
              <a:off x="3786182" y="3824735"/>
              <a:ext cx="381854" cy="461521"/>
            </a:xfrm>
            <a:prstGeom prst="rect">
              <a:avLst/>
            </a:prstGeom>
            <a:noFill/>
            <a:ln w="9525">
              <a:noFill/>
              <a:miter lim="800000"/>
              <a:headEnd/>
              <a:tailEnd/>
            </a:ln>
          </p:spPr>
        </p:pic>
      </p:grpSp>
      <p:sp>
        <p:nvSpPr>
          <p:cNvPr id="15" name="灯片编号占位符 14"/>
          <p:cNvSpPr>
            <a:spLocks noGrp="1"/>
          </p:cNvSpPr>
          <p:nvPr>
            <p:ph type="sldNum" sz="quarter" idx="10"/>
          </p:nvPr>
        </p:nvSpPr>
        <p:spPr/>
        <p:txBody>
          <a:bodyPr/>
          <a:lstStyle/>
          <a:p>
            <a:pPr>
              <a:defRPr/>
            </a:pPr>
            <a:fld id="{20A3C244-A2EA-421B-AA84-7941BACD046B}" type="slidenum">
              <a:rPr lang="zh-CN" altLang="en-US" smtClean="0"/>
              <a:pPr>
                <a:defRPr/>
              </a:pPr>
              <a:t>39</a:t>
            </a:fld>
            <a:r>
              <a:rPr lang="en-US" altLang="zh-CN" smtClean="0"/>
              <a:t>/47</a:t>
            </a:r>
            <a:endParaRPr lang="zh-CN" altLang="en-US" dirty="0"/>
          </a:p>
        </p:txBody>
      </p:sp>
      <p:sp>
        <p:nvSpPr>
          <p:cNvPr id="25" name="标题 24"/>
          <p:cNvSpPr>
            <a:spLocks noGrp="1"/>
          </p:cNvSpPr>
          <p:nvPr>
            <p:ph type="title"/>
          </p:nvPr>
        </p:nvSpPr>
        <p:spPr/>
        <p:txBody>
          <a:bodyPr/>
          <a:lstStyle/>
          <a:p>
            <a:r>
              <a:rPr lang="zh-CN" altLang="en-US" dirty="0" smtClean="0"/>
              <a:t>学生操作</a:t>
            </a:r>
            <a:r>
              <a:rPr lang="en-US" altLang="zh-CN" dirty="0" smtClean="0"/>
              <a:t>—</a:t>
            </a:r>
            <a:r>
              <a:rPr lang="zh-CN" altLang="en-US" dirty="0" smtClean="0"/>
              <a:t>输出商品价目表 </a:t>
            </a:r>
            <a:endParaRPr lang="zh-CN" altLang="en-US" dirty="0"/>
          </a:p>
        </p:txBody>
      </p:sp>
      <p:grpSp>
        <p:nvGrpSpPr>
          <p:cNvPr id="26" name="组合 25"/>
          <p:cNvGrpSpPr/>
          <p:nvPr/>
        </p:nvGrpSpPr>
        <p:grpSpPr>
          <a:xfrm>
            <a:off x="2701633" y="6016961"/>
            <a:ext cx="4125191" cy="578535"/>
            <a:chOff x="2514599" y="5042946"/>
            <a:chExt cx="4125191" cy="578535"/>
          </a:xfrm>
        </p:grpSpPr>
        <p:sp>
          <p:nvSpPr>
            <p:cNvPr id="27" name="圆角矩形 26"/>
            <p:cNvSpPr/>
            <p:nvPr/>
          </p:nvSpPr>
          <p:spPr>
            <a:xfrm>
              <a:off x="2514599" y="5098419"/>
              <a:ext cx="4125191" cy="467591"/>
            </a:xfrm>
            <a:prstGeom prst="roundRect">
              <a:avLst/>
            </a:prstGeom>
            <a:solidFill>
              <a:srgbClr val="006599"/>
            </a:solidFill>
            <a:ln>
              <a:noFill/>
            </a:ln>
            <a:effectLst>
              <a:outerShdw blurRad="76200" dir="18900000" sy="23000" kx="-1200000" algn="bl" rotWithShape="0">
                <a:prstClr val="black">
                  <a:alpha val="20000"/>
                </a:prstClr>
              </a:outerShdw>
            </a:effectLst>
            <a:scene3d>
              <a:camera prst="obliqueTop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16"/>
            <p:cNvSpPr txBox="1"/>
            <p:nvPr/>
          </p:nvSpPr>
          <p:spPr>
            <a:xfrm>
              <a:off x="3635292" y="5147548"/>
              <a:ext cx="2085827" cy="369332"/>
            </a:xfrm>
            <a:prstGeom prst="rect">
              <a:avLst/>
            </a:prstGeom>
            <a:noFill/>
          </p:spPr>
          <p:txBody>
            <a:bodyPr wrap="non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完成时间：</a:t>
              </a:r>
              <a:r>
                <a:rPr lang="en-US" altLang="zh-CN" b="1" dirty="0" smtClean="0">
                  <a:solidFill>
                    <a:schemeClr val="bg1"/>
                  </a:solidFill>
                  <a:latin typeface="微软雅黑" panose="020B0503020204020204" pitchFamily="34" charset="-122"/>
                  <a:ea typeface="微软雅黑" panose="020B0503020204020204" pitchFamily="34" charset="-122"/>
                </a:rPr>
                <a:t>20</a:t>
              </a:r>
              <a:r>
                <a:rPr lang="zh-CN" altLang="en-US" b="1" dirty="0" smtClean="0">
                  <a:solidFill>
                    <a:schemeClr val="bg1"/>
                  </a:solidFill>
                  <a:latin typeface="微软雅黑" panose="020B0503020204020204" pitchFamily="34" charset="-122"/>
                  <a:ea typeface="微软雅黑" panose="020B0503020204020204" pitchFamily="34" charset="-122"/>
                </a:rPr>
                <a:t>分钟</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9" name="椭圆 28"/>
            <p:cNvSpPr/>
            <p:nvPr/>
          </p:nvSpPr>
          <p:spPr>
            <a:xfrm>
              <a:off x="2797435" y="5042946"/>
              <a:ext cx="578535" cy="578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 name="图片 29"/>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2899403" y="5147548"/>
              <a:ext cx="374597" cy="374597"/>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8" fill="hold" nodeType="withEffect">
                                  <p:stCondLst>
                                    <p:cond delay="0"/>
                                  </p:stCondLst>
                                  <p:childTnLst>
                                    <p:set>
                                      <p:cBhvr>
                                        <p:cTn id="14" dur="1" fill="hold">
                                          <p:stCondLst>
                                            <p:cond delay="0"/>
                                          </p:stCondLst>
                                        </p:cTn>
                                        <p:tgtEl>
                                          <p:spTgt spid="602115">
                                            <p:txEl>
                                              <p:pRg st="5" end="5"/>
                                            </p:txEl>
                                          </p:spTgt>
                                        </p:tgtEl>
                                        <p:attrNameLst>
                                          <p:attrName>style.visibility</p:attrName>
                                        </p:attrNameLst>
                                      </p:cBhvr>
                                      <p:to>
                                        <p:strVal val="visible"/>
                                      </p:to>
                                    </p:set>
                                    <p:animEffect transition="in" filter="wipe(left)">
                                      <p:cBhvr>
                                        <p:cTn id="15" dur="500"/>
                                        <p:tgtEl>
                                          <p:spTgt spid="602115">
                                            <p:txEl>
                                              <p:pRg st="5" end="5"/>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602115">
                                            <p:txEl>
                                              <p:pRg st="6" end="6"/>
                                            </p:txEl>
                                          </p:spTgt>
                                        </p:tgtEl>
                                        <p:attrNameLst>
                                          <p:attrName>style.visibility</p:attrName>
                                        </p:attrNameLst>
                                      </p:cBhvr>
                                      <p:to>
                                        <p:strVal val="visible"/>
                                      </p:to>
                                    </p:set>
                                    <p:animEffect transition="in" filter="wipe(left)">
                                      <p:cBhvr>
                                        <p:cTn id="18" dur="500"/>
                                        <p:tgtEl>
                                          <p:spTgt spid="602115">
                                            <p:txEl>
                                              <p:pRg st="6" end="6"/>
                                            </p:txEl>
                                          </p:spTgt>
                                        </p:tgtEl>
                                      </p:cBhvr>
                                    </p:animEffect>
                                  </p:childTnLst>
                                </p:cTn>
                              </p:par>
                            </p:childTnLst>
                          </p:cTn>
                        </p:par>
                        <p:par>
                          <p:cTn id="19" fill="hold">
                            <p:stCondLst>
                              <p:cond delay="500"/>
                            </p:stCondLst>
                            <p:childTnLst>
                              <p:par>
                                <p:cTn id="20" presetID="3" presetClass="entr" presetSubtype="10"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linds(horizontal)">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5" name="Rectangle 3"/>
          <p:cNvSpPr>
            <a:spLocks noGrp="1" noChangeArrowheads="1"/>
          </p:cNvSpPr>
          <p:nvPr>
            <p:ph idx="1"/>
          </p:nvPr>
        </p:nvSpPr>
        <p:spPr>
          <a:xfrm>
            <a:off x="784225" y="1214438"/>
            <a:ext cx="7645400" cy="5143500"/>
          </a:xfrm>
        </p:spPr>
        <p:txBody>
          <a:bodyPr/>
          <a:lstStyle/>
          <a:p>
            <a:pPr>
              <a:defRPr/>
            </a:pPr>
            <a:r>
              <a:rPr lang="zh-CN" altLang="en-US" dirty="0"/>
              <a:t>我行我素购物管理系统（</a:t>
            </a:r>
            <a:r>
              <a:rPr lang="en-US" altLang="zh-CN" dirty="0" err="1"/>
              <a:t>MyShopping</a:t>
            </a:r>
            <a:r>
              <a:rPr lang="zh-CN" altLang="en-US" dirty="0"/>
              <a:t>）演示</a:t>
            </a:r>
          </a:p>
          <a:p>
            <a:pPr marL="0" indent="0">
              <a:buFont typeface="Wingdings" pitchFamily="2" charset="2"/>
              <a:buNone/>
              <a:defRPr/>
            </a:pPr>
            <a:endParaRPr lang="zh-CN" altLang="en-US" dirty="0"/>
          </a:p>
        </p:txBody>
      </p:sp>
      <p:sp>
        <p:nvSpPr>
          <p:cNvPr id="10" name="灯片编号占位符 9"/>
          <p:cNvSpPr>
            <a:spLocks noGrp="1"/>
          </p:cNvSpPr>
          <p:nvPr>
            <p:ph type="sldNum" sz="quarter" idx="10"/>
          </p:nvPr>
        </p:nvSpPr>
        <p:spPr/>
        <p:txBody>
          <a:bodyPr/>
          <a:lstStyle/>
          <a:p>
            <a:pPr>
              <a:defRPr/>
            </a:pPr>
            <a:fld id="{20A3C244-A2EA-421B-AA84-7941BACD046B}" type="slidenum">
              <a:rPr lang="zh-CN" altLang="en-US" smtClean="0"/>
              <a:pPr>
                <a:defRPr/>
              </a:pPr>
              <a:t>4</a:t>
            </a:fld>
            <a:r>
              <a:rPr lang="en-US" altLang="zh-CN" smtClean="0"/>
              <a:t>/47</a:t>
            </a:r>
            <a:endParaRPr lang="zh-CN" altLang="en-US" dirty="0"/>
          </a:p>
        </p:txBody>
      </p:sp>
      <p:grpSp>
        <p:nvGrpSpPr>
          <p:cNvPr id="11" name="组合 10"/>
          <p:cNvGrpSpPr/>
          <p:nvPr/>
        </p:nvGrpSpPr>
        <p:grpSpPr>
          <a:xfrm>
            <a:off x="2312270" y="5510453"/>
            <a:ext cx="4125191" cy="578535"/>
            <a:chOff x="2514597" y="3350993"/>
            <a:chExt cx="4125191" cy="578535"/>
          </a:xfrm>
        </p:grpSpPr>
        <p:grpSp>
          <p:nvGrpSpPr>
            <p:cNvPr id="12" name="组合 20"/>
            <p:cNvGrpSpPr/>
            <p:nvPr/>
          </p:nvGrpSpPr>
          <p:grpSpPr>
            <a:xfrm>
              <a:off x="2514597" y="3350993"/>
              <a:ext cx="4125191" cy="578535"/>
              <a:chOff x="2514599" y="5042946"/>
              <a:chExt cx="4125191" cy="578535"/>
            </a:xfrm>
          </p:grpSpPr>
          <p:sp>
            <p:nvSpPr>
              <p:cNvPr id="14" name="圆角矩形 13"/>
              <p:cNvSpPr/>
              <p:nvPr/>
            </p:nvSpPr>
            <p:spPr>
              <a:xfrm>
                <a:off x="2514599" y="5098419"/>
                <a:ext cx="4125191" cy="467591"/>
              </a:xfrm>
              <a:prstGeom prst="roundRect">
                <a:avLst/>
              </a:prstGeom>
              <a:solidFill>
                <a:srgbClr val="006599"/>
              </a:solidFill>
              <a:ln>
                <a:noFill/>
              </a:ln>
              <a:effectLst>
                <a:outerShdw blurRad="76200" dir="18900000" sy="23000" kx="-1200000" algn="bl" rotWithShape="0">
                  <a:prstClr val="black">
                    <a:alpha val="20000"/>
                  </a:prstClr>
                </a:outerShdw>
              </a:effectLst>
              <a:scene3d>
                <a:camera prst="obliqueTop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22"/>
              <p:cNvSpPr txBox="1"/>
              <p:nvPr/>
            </p:nvSpPr>
            <p:spPr>
              <a:xfrm>
                <a:off x="3914158" y="5153459"/>
                <a:ext cx="2031325" cy="369332"/>
              </a:xfrm>
              <a:prstGeom prst="rect">
                <a:avLst/>
              </a:prstGeom>
              <a:noFill/>
            </p:spPr>
            <p:txBody>
              <a:bodyPr wrap="non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教师演示课程项目</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6" name="椭圆 15"/>
              <p:cNvSpPr/>
              <p:nvPr/>
            </p:nvSpPr>
            <p:spPr>
              <a:xfrm>
                <a:off x="2797435" y="5042946"/>
                <a:ext cx="578535" cy="578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855537" y="3406362"/>
              <a:ext cx="462326" cy="462326"/>
            </a:xfrm>
            <a:prstGeom prst="rect">
              <a:avLst/>
            </a:prstGeom>
          </p:spPr>
        </p:pic>
      </p:grpSp>
      <p:sp>
        <p:nvSpPr>
          <p:cNvPr id="17" name="标题 16"/>
          <p:cNvSpPr>
            <a:spLocks noGrp="1"/>
          </p:cNvSpPr>
          <p:nvPr>
            <p:ph type="title"/>
          </p:nvPr>
        </p:nvSpPr>
        <p:spPr/>
        <p:txBody>
          <a:bodyPr/>
          <a:lstStyle/>
          <a:p>
            <a:r>
              <a:rPr lang="zh-CN" altLang="en-US" dirty="0" smtClean="0"/>
              <a:t>课程项目展示</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9" name="Rectangle 3"/>
          <p:cNvSpPr>
            <a:spLocks noGrp="1" noChangeArrowheads="1"/>
          </p:cNvSpPr>
          <p:nvPr>
            <p:ph idx="1"/>
          </p:nvPr>
        </p:nvSpPr>
        <p:spPr>
          <a:xfrm>
            <a:off x="784225" y="1214438"/>
            <a:ext cx="7645400" cy="5143500"/>
          </a:xfrm>
        </p:spPr>
        <p:txBody>
          <a:bodyPr/>
          <a:lstStyle/>
          <a:p>
            <a:pPr>
              <a:defRPr/>
            </a:pPr>
            <a:r>
              <a:rPr lang="zh-CN" altLang="en-US" dirty="0" smtClean="0"/>
              <a:t>需求说明</a:t>
            </a:r>
          </a:p>
          <a:p>
            <a:pPr lvl="1">
              <a:defRPr/>
            </a:pPr>
            <a:r>
              <a:rPr lang="zh-CN" altLang="en-US" dirty="0" smtClean="0"/>
              <a:t>在控制台输出购物系统登录菜单和系统主菜单</a:t>
            </a:r>
          </a:p>
          <a:p>
            <a:pPr>
              <a:defRPr/>
            </a:pPr>
            <a:endParaRPr lang="zh-CN" altLang="en-US" dirty="0"/>
          </a:p>
        </p:txBody>
      </p:sp>
      <p:grpSp>
        <p:nvGrpSpPr>
          <p:cNvPr id="2" name="组合 9"/>
          <p:cNvGrpSpPr>
            <a:grpSpLocks/>
          </p:cNvGrpSpPr>
          <p:nvPr/>
        </p:nvGrpSpPr>
        <p:grpSpPr bwMode="auto">
          <a:xfrm>
            <a:off x="71438" y="857250"/>
            <a:ext cx="928687" cy="406400"/>
            <a:chOff x="3786182" y="1192962"/>
            <a:chExt cx="928694" cy="406350"/>
          </a:xfrm>
        </p:grpSpPr>
        <p:sp>
          <p:nvSpPr>
            <p:cNvPr id="11" name="TextBox 10"/>
            <p:cNvSpPr txBox="1"/>
            <p:nvPr/>
          </p:nvSpPr>
          <p:spPr>
            <a:xfrm>
              <a:off x="4014784" y="1196137"/>
              <a:ext cx="700092" cy="40000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练习</a:t>
              </a:r>
            </a:p>
          </p:txBody>
        </p:sp>
        <p:pic>
          <p:nvPicPr>
            <p:cNvPr id="57358" name="Picture 2" descr="E:\设计支持\模板设计\YS.png"/>
            <p:cNvPicPr>
              <a:picLocks noChangeAspect="1" noChangeArrowheads="1"/>
            </p:cNvPicPr>
            <p:nvPr/>
          </p:nvPicPr>
          <p:blipFill>
            <a:blip r:embed="rId2"/>
            <a:srcRect/>
            <a:stretch>
              <a:fillRect/>
            </a:stretch>
          </p:blipFill>
          <p:spPr bwMode="auto">
            <a:xfrm>
              <a:off x="3786182" y="1192962"/>
              <a:ext cx="414476" cy="406350"/>
            </a:xfrm>
            <a:prstGeom prst="rect">
              <a:avLst/>
            </a:prstGeom>
            <a:noFill/>
            <a:ln w="9525">
              <a:noFill/>
              <a:miter lim="800000"/>
              <a:headEnd/>
              <a:tailEnd/>
            </a:ln>
          </p:spPr>
        </p:pic>
      </p:grpSp>
      <p:pic>
        <p:nvPicPr>
          <p:cNvPr id="18" name="图片 17" descr="登陆菜单1.tif"/>
          <p:cNvPicPr>
            <a:picLocks noChangeAspect="1"/>
          </p:cNvPicPr>
          <p:nvPr/>
        </p:nvPicPr>
        <p:blipFill>
          <a:blip r:embed="rId3"/>
          <a:srcRect/>
          <a:stretch>
            <a:fillRect/>
          </a:stretch>
        </p:blipFill>
        <p:spPr bwMode="auto">
          <a:xfrm>
            <a:off x="214313" y="2338388"/>
            <a:ext cx="6276975" cy="2662237"/>
          </a:xfrm>
          <a:prstGeom prst="rect">
            <a:avLst/>
          </a:prstGeom>
          <a:noFill/>
          <a:ln w="9525">
            <a:noFill/>
            <a:miter lim="800000"/>
            <a:headEnd/>
            <a:tailEnd/>
          </a:ln>
        </p:spPr>
      </p:pic>
      <p:pic>
        <p:nvPicPr>
          <p:cNvPr id="9" name="图片 8" descr="系统菜单.TIF"/>
          <p:cNvPicPr>
            <a:picLocks noChangeAspect="1"/>
          </p:cNvPicPr>
          <p:nvPr/>
        </p:nvPicPr>
        <p:blipFill>
          <a:blip r:embed="rId4"/>
          <a:srcRect/>
          <a:stretch>
            <a:fillRect/>
          </a:stretch>
        </p:blipFill>
        <p:spPr bwMode="auto">
          <a:xfrm>
            <a:off x="3571875" y="2714625"/>
            <a:ext cx="5394325" cy="3086100"/>
          </a:xfrm>
          <a:prstGeom prst="rect">
            <a:avLst/>
          </a:prstGeom>
          <a:noFill/>
          <a:ln w="9525">
            <a:noFill/>
            <a:miter lim="800000"/>
            <a:headEnd/>
            <a:tailEnd/>
          </a:ln>
        </p:spPr>
      </p:pic>
      <p:sp>
        <p:nvSpPr>
          <p:cNvPr id="13" name="灯片编号占位符 12"/>
          <p:cNvSpPr>
            <a:spLocks noGrp="1"/>
          </p:cNvSpPr>
          <p:nvPr>
            <p:ph type="sldNum" sz="quarter" idx="10"/>
          </p:nvPr>
        </p:nvSpPr>
        <p:spPr/>
        <p:txBody>
          <a:bodyPr/>
          <a:lstStyle/>
          <a:p>
            <a:pPr>
              <a:defRPr/>
            </a:pPr>
            <a:fld id="{20A3C244-A2EA-421B-AA84-7941BACD046B}" type="slidenum">
              <a:rPr lang="zh-CN" altLang="en-US" smtClean="0"/>
              <a:pPr>
                <a:defRPr/>
              </a:pPr>
              <a:t>40</a:t>
            </a:fld>
            <a:r>
              <a:rPr lang="en-US" altLang="zh-CN" smtClean="0"/>
              <a:t>/47</a:t>
            </a:r>
            <a:endParaRPr lang="zh-CN" altLang="en-US" dirty="0"/>
          </a:p>
        </p:txBody>
      </p:sp>
      <p:sp>
        <p:nvSpPr>
          <p:cNvPr id="16" name="标题 15"/>
          <p:cNvSpPr>
            <a:spLocks noGrp="1"/>
          </p:cNvSpPr>
          <p:nvPr>
            <p:ph type="title"/>
          </p:nvPr>
        </p:nvSpPr>
        <p:spPr/>
        <p:txBody>
          <a:bodyPr/>
          <a:lstStyle/>
          <a:p>
            <a:r>
              <a:rPr lang="zh-CN" altLang="en-US" dirty="0" smtClean="0"/>
              <a:t>学生</a:t>
            </a:r>
            <a:r>
              <a:rPr lang="zh-CN" altLang="en-US" dirty="0" smtClean="0"/>
              <a:t>操作</a:t>
            </a:r>
            <a:r>
              <a:rPr lang="en-US" altLang="zh-CN" dirty="0" smtClean="0"/>
              <a:t>—</a:t>
            </a:r>
            <a:r>
              <a:rPr lang="zh-CN" altLang="en-US" dirty="0" smtClean="0"/>
              <a:t>开发购物系统菜单</a:t>
            </a:r>
            <a:endParaRPr lang="zh-CN" altLang="en-US" dirty="0"/>
          </a:p>
        </p:txBody>
      </p:sp>
      <p:grpSp>
        <p:nvGrpSpPr>
          <p:cNvPr id="24" name="组合 23"/>
          <p:cNvGrpSpPr/>
          <p:nvPr/>
        </p:nvGrpSpPr>
        <p:grpSpPr>
          <a:xfrm>
            <a:off x="2701633" y="6016961"/>
            <a:ext cx="4125191" cy="578535"/>
            <a:chOff x="2514599" y="5042946"/>
            <a:chExt cx="4125191" cy="578535"/>
          </a:xfrm>
        </p:grpSpPr>
        <p:sp>
          <p:nvSpPr>
            <p:cNvPr id="25" name="圆角矩形 24"/>
            <p:cNvSpPr/>
            <p:nvPr/>
          </p:nvSpPr>
          <p:spPr>
            <a:xfrm>
              <a:off x="2514599" y="5098419"/>
              <a:ext cx="4125191" cy="467591"/>
            </a:xfrm>
            <a:prstGeom prst="roundRect">
              <a:avLst/>
            </a:prstGeom>
            <a:solidFill>
              <a:srgbClr val="006599"/>
            </a:solidFill>
            <a:ln>
              <a:noFill/>
            </a:ln>
            <a:effectLst>
              <a:outerShdw blurRad="76200" dir="18900000" sy="23000" kx="-1200000" algn="bl" rotWithShape="0">
                <a:prstClr val="black">
                  <a:alpha val="20000"/>
                </a:prstClr>
              </a:outerShdw>
            </a:effectLst>
            <a:scene3d>
              <a:camera prst="obliqueTop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16"/>
            <p:cNvSpPr txBox="1"/>
            <p:nvPr/>
          </p:nvSpPr>
          <p:spPr>
            <a:xfrm>
              <a:off x="3635292" y="5147548"/>
              <a:ext cx="2085827" cy="369332"/>
            </a:xfrm>
            <a:prstGeom prst="rect">
              <a:avLst/>
            </a:prstGeom>
            <a:noFill/>
          </p:spPr>
          <p:txBody>
            <a:bodyPr wrap="non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完成时间：</a:t>
              </a:r>
              <a:r>
                <a:rPr lang="en-US" altLang="zh-CN" b="1" dirty="0" smtClean="0">
                  <a:solidFill>
                    <a:schemeClr val="bg1"/>
                  </a:solidFill>
                  <a:latin typeface="微软雅黑" panose="020B0503020204020204" pitchFamily="34" charset="-122"/>
                  <a:ea typeface="微软雅黑" panose="020B0503020204020204" pitchFamily="34" charset="-122"/>
                </a:rPr>
                <a:t>20</a:t>
              </a:r>
              <a:r>
                <a:rPr lang="zh-CN" altLang="en-US" b="1" dirty="0" smtClean="0">
                  <a:solidFill>
                    <a:schemeClr val="bg1"/>
                  </a:solidFill>
                  <a:latin typeface="微软雅黑" panose="020B0503020204020204" pitchFamily="34" charset="-122"/>
                  <a:ea typeface="微软雅黑" panose="020B0503020204020204" pitchFamily="34" charset="-122"/>
                </a:rPr>
                <a:t>分钟</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7" name="椭圆 26"/>
            <p:cNvSpPr/>
            <p:nvPr/>
          </p:nvSpPr>
          <p:spPr>
            <a:xfrm>
              <a:off x="2797435" y="5042946"/>
              <a:ext cx="578535" cy="578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2899403" y="5147548"/>
              <a:ext cx="374597" cy="374597"/>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blinds(horizontal)">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5821363" y="285750"/>
            <a:ext cx="3143250" cy="523875"/>
          </a:xfrm>
        </p:spPr>
        <p:txBody>
          <a:bodyPr>
            <a:normAutofit fontScale="90000"/>
          </a:bodyPr>
          <a:lstStyle/>
          <a:p>
            <a:pPr>
              <a:defRPr/>
            </a:pPr>
            <a:r>
              <a:rPr smtClean="0"/>
              <a:t>共性问题集中讲解</a:t>
            </a:r>
          </a:p>
        </p:txBody>
      </p:sp>
      <p:sp>
        <p:nvSpPr>
          <p:cNvPr id="25604" name="内容占位符 2"/>
          <p:cNvSpPr>
            <a:spLocks noGrp="1"/>
          </p:cNvSpPr>
          <p:nvPr>
            <p:ph idx="1"/>
          </p:nvPr>
        </p:nvSpPr>
        <p:spPr>
          <a:xfrm>
            <a:off x="784225" y="1214438"/>
            <a:ext cx="7645400" cy="5143500"/>
          </a:xfrm>
        </p:spPr>
        <p:txBody>
          <a:bodyPr/>
          <a:lstStyle/>
          <a:p>
            <a:pPr>
              <a:defRPr/>
            </a:pPr>
            <a:r>
              <a:rPr lang="zh-CN" altLang="en-US" smtClean="0"/>
              <a:t>常见问题及解决办法</a:t>
            </a:r>
            <a:endParaRPr lang="en-US" altLang="zh-CN" smtClean="0"/>
          </a:p>
          <a:p>
            <a:pPr>
              <a:defRPr/>
            </a:pPr>
            <a:r>
              <a:rPr lang="zh-CN" altLang="en-US" smtClean="0"/>
              <a:t>代码规范问题</a:t>
            </a:r>
          </a:p>
          <a:p>
            <a:pPr>
              <a:defRPr/>
            </a:pPr>
            <a:r>
              <a:rPr lang="zh-CN" altLang="en-US" smtClean="0"/>
              <a:t>调试技巧</a:t>
            </a:r>
            <a:endParaRPr lang="en-US" altLang="zh-CN" smtClean="0"/>
          </a:p>
          <a:p>
            <a:pPr>
              <a:defRPr/>
            </a:pPr>
            <a:endParaRPr lang="zh-CN" altLang="en-US" smtClean="0"/>
          </a:p>
          <a:p>
            <a:pPr>
              <a:defRPr/>
            </a:pPr>
            <a:endParaRPr lang="zh-CN" altLang="en-US" dirty="0" smtClean="0"/>
          </a:p>
        </p:txBody>
      </p:sp>
      <p:grpSp>
        <p:nvGrpSpPr>
          <p:cNvPr id="2" name="组合 29"/>
          <p:cNvGrpSpPr>
            <a:grpSpLocks/>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 name="组合 7"/>
            <p:cNvGrpSpPr>
              <a:grpSpLocks/>
            </p:cNvGrpSpPr>
            <p:nvPr/>
          </p:nvGrpSpPr>
          <p:grpSpPr bwMode="auto">
            <a:xfrm>
              <a:off x="1923997" y="3214688"/>
              <a:ext cx="5862712" cy="2058988"/>
              <a:chOff x="2066281" y="2227264"/>
              <a:chExt cx="5862790" cy="2059017"/>
            </a:xfrm>
          </p:grpSpPr>
          <p:grpSp>
            <p:nvGrpSpPr>
              <p:cNvPr id="4"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4" name="灯片编号占位符 23"/>
          <p:cNvSpPr>
            <a:spLocks noGrp="1"/>
          </p:cNvSpPr>
          <p:nvPr>
            <p:ph type="sldNum" sz="quarter" idx="10"/>
          </p:nvPr>
        </p:nvSpPr>
        <p:spPr/>
        <p:txBody>
          <a:bodyPr/>
          <a:lstStyle/>
          <a:p>
            <a:pPr>
              <a:defRPr/>
            </a:pPr>
            <a:fld id="{20A3C244-A2EA-421B-AA84-7941BACD046B}" type="slidenum">
              <a:rPr lang="zh-CN" altLang="en-US" smtClean="0"/>
              <a:pPr>
                <a:defRPr/>
              </a:pPr>
              <a:t>41</a:t>
            </a:fld>
            <a:r>
              <a:rPr lang="en-US" altLang="zh-CN" smtClean="0"/>
              <a:t>/47</a:t>
            </a: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a:xfrm>
            <a:off x="7929586" y="285750"/>
            <a:ext cx="1035027" cy="523875"/>
          </a:xfrm>
        </p:spPr>
        <p:txBody>
          <a:bodyPr/>
          <a:lstStyle/>
          <a:p>
            <a:pPr>
              <a:defRPr/>
            </a:pPr>
            <a:r>
              <a:rPr smtClean="0"/>
              <a:t>总结</a:t>
            </a:r>
          </a:p>
        </p:txBody>
      </p:sp>
      <p:sp>
        <p:nvSpPr>
          <p:cNvPr id="60421" name="TextBox 4"/>
          <p:cNvSpPr txBox="1">
            <a:spLocks noChangeArrowheads="1"/>
          </p:cNvSpPr>
          <p:nvPr/>
        </p:nvSpPr>
        <p:spPr bwMode="auto">
          <a:xfrm>
            <a:off x="1483009" y="1142984"/>
            <a:ext cx="5014913" cy="4708981"/>
          </a:xfrm>
          <a:prstGeom prst="rect">
            <a:avLst/>
          </a:prstGeom>
          <a:noFill/>
          <a:ln w="57150">
            <a:noFill/>
            <a:miter lim="800000"/>
            <a:headEnd/>
            <a:tailEnd/>
          </a:ln>
        </p:spPr>
        <p:txBody>
          <a:bodyPr>
            <a:spAutoFit/>
          </a:bodyPr>
          <a:lstStyle/>
          <a:p>
            <a:r>
              <a:rPr lang="zh-CN" altLang="en-US" sz="2000" b="1" dirty="0" smtClean="0">
                <a:solidFill>
                  <a:srgbClr val="FF0000"/>
                </a:solidFill>
                <a:ea typeface="微软雅黑" pitchFamily="34" charset="-122"/>
                <a:cs typeface="Arial" charset="0"/>
              </a:rPr>
              <a:t>程序是一系列有序指令的集合</a:t>
            </a:r>
            <a:endParaRPr lang="en-US" altLang="zh-CN" sz="2000" b="1" dirty="0" smtClean="0">
              <a:solidFill>
                <a:srgbClr val="FF0000"/>
              </a:solidFill>
              <a:ea typeface="微软雅黑" pitchFamily="34" charset="-122"/>
              <a:cs typeface="Arial" charset="0"/>
            </a:endParaRPr>
          </a:p>
          <a:p>
            <a:endParaRPr lang="zh-CN" altLang="en-US" sz="2000" b="1" dirty="0" smtClean="0">
              <a:ea typeface="微软雅黑" pitchFamily="34" charset="-122"/>
              <a:cs typeface="Arial" charset="0"/>
            </a:endParaRPr>
          </a:p>
          <a:p>
            <a:r>
              <a:rPr lang="en-US" altLang="zh-CN" sz="2000" b="1" dirty="0" smtClean="0">
                <a:ea typeface="微软雅黑" pitchFamily="34" charset="-122"/>
                <a:cs typeface="Arial" charset="0"/>
              </a:rPr>
              <a:t>Java</a:t>
            </a:r>
            <a:r>
              <a:rPr lang="zh-CN" altLang="en-US" sz="2000" b="1" dirty="0" smtClean="0">
                <a:ea typeface="微软雅黑" pitchFamily="34" charset="-122"/>
                <a:cs typeface="Arial" charset="0"/>
              </a:rPr>
              <a:t>可以用于开发两类程序</a:t>
            </a:r>
          </a:p>
          <a:p>
            <a:endParaRPr lang="en-US" altLang="zh-CN" sz="2000" b="1" dirty="0" smtClean="0">
              <a:ea typeface="微软雅黑" pitchFamily="34" charset="-122"/>
              <a:cs typeface="Arial" charset="0"/>
            </a:endParaRPr>
          </a:p>
          <a:p>
            <a:endParaRPr lang="en-US" altLang="zh-CN" sz="2000" b="1" dirty="0" smtClean="0">
              <a:ea typeface="微软雅黑" pitchFamily="34" charset="-122"/>
              <a:cs typeface="Arial" charset="0"/>
            </a:endParaRPr>
          </a:p>
          <a:p>
            <a:r>
              <a:rPr lang="en-US" altLang="zh-CN" sz="2000" b="1" dirty="0" smtClean="0">
                <a:ea typeface="微软雅黑" pitchFamily="34" charset="-122"/>
                <a:cs typeface="Arial" charset="0"/>
              </a:rPr>
              <a:t>Java</a:t>
            </a:r>
            <a:r>
              <a:rPr lang="zh-CN" altLang="en-US" sz="2000" b="1" dirty="0" smtClean="0">
                <a:ea typeface="微软雅黑" pitchFamily="34" charset="-122"/>
                <a:cs typeface="Arial" charset="0"/>
              </a:rPr>
              <a:t>程序结构</a:t>
            </a:r>
            <a:endParaRPr lang="en-US" altLang="zh-CN" sz="2000" b="1" dirty="0" smtClean="0">
              <a:ea typeface="微软雅黑" pitchFamily="34" charset="-122"/>
              <a:cs typeface="Arial" charset="0"/>
            </a:endParaRPr>
          </a:p>
          <a:p>
            <a:endParaRPr lang="en-US" altLang="zh-CN" sz="2000" b="1" dirty="0" smtClean="0">
              <a:ea typeface="微软雅黑" pitchFamily="34" charset="-122"/>
              <a:cs typeface="Arial" charset="0"/>
            </a:endParaRPr>
          </a:p>
          <a:p>
            <a:endParaRPr lang="en-US" altLang="zh-CN" sz="2000" b="1" dirty="0" smtClean="0">
              <a:ea typeface="微软雅黑" pitchFamily="34" charset="-122"/>
              <a:cs typeface="Arial" charset="0"/>
            </a:endParaRPr>
          </a:p>
          <a:p>
            <a:r>
              <a:rPr lang="en-US" altLang="zh-CN" sz="2000" b="1" dirty="0" smtClean="0">
                <a:ea typeface="微软雅黑" pitchFamily="34" charset="-122"/>
                <a:cs typeface="Arial" charset="0"/>
              </a:rPr>
              <a:t>Java</a:t>
            </a:r>
            <a:r>
              <a:rPr lang="zh-CN" altLang="en-US" sz="2000" b="1" dirty="0" smtClean="0">
                <a:ea typeface="微软雅黑" pitchFamily="34" charset="-122"/>
                <a:cs typeface="Arial" charset="0"/>
              </a:rPr>
              <a:t>程序开发步骤</a:t>
            </a:r>
            <a:endParaRPr lang="en-US" altLang="zh-CN" sz="2000" b="1" dirty="0" smtClean="0">
              <a:ea typeface="微软雅黑" pitchFamily="34" charset="-122"/>
              <a:cs typeface="Arial" charset="0"/>
            </a:endParaRPr>
          </a:p>
          <a:p>
            <a:endParaRPr lang="en-US" altLang="zh-CN" sz="2000" b="1" dirty="0" smtClean="0">
              <a:ea typeface="微软雅黑" pitchFamily="34" charset="-122"/>
              <a:cs typeface="Arial" charset="0"/>
            </a:endParaRPr>
          </a:p>
          <a:p>
            <a:endParaRPr lang="en-US" altLang="zh-CN" sz="2000" b="1" dirty="0" smtClean="0">
              <a:ea typeface="微软雅黑" pitchFamily="34" charset="-122"/>
              <a:cs typeface="Arial" charset="0"/>
            </a:endParaRPr>
          </a:p>
          <a:p>
            <a:r>
              <a:rPr lang="zh-CN" altLang="en-US" sz="2000" b="1" dirty="0" smtClean="0">
                <a:ea typeface="微软雅黑" pitchFamily="34" charset="-122"/>
                <a:cs typeface="Arial" charset="0"/>
              </a:rPr>
              <a:t>使用记事本开发</a:t>
            </a:r>
            <a:r>
              <a:rPr lang="en-US" altLang="zh-CN" sz="2000" b="1" dirty="0" smtClean="0">
                <a:ea typeface="微软雅黑" pitchFamily="34" charset="-122"/>
                <a:cs typeface="Arial" charset="0"/>
              </a:rPr>
              <a:t>Java</a:t>
            </a:r>
            <a:r>
              <a:rPr lang="zh-CN" altLang="en-US" sz="2000" b="1" dirty="0" smtClean="0">
                <a:ea typeface="微软雅黑" pitchFamily="34" charset="-122"/>
                <a:cs typeface="Arial" charset="0"/>
              </a:rPr>
              <a:t>程序的步骤</a:t>
            </a:r>
            <a:endParaRPr lang="en-US" altLang="zh-CN" sz="2000" b="1" dirty="0" smtClean="0">
              <a:ea typeface="微软雅黑" pitchFamily="34" charset="-122"/>
              <a:cs typeface="Arial" charset="0"/>
            </a:endParaRPr>
          </a:p>
          <a:p>
            <a:endParaRPr lang="en-US" altLang="zh-CN" sz="2000" b="1" dirty="0" smtClean="0">
              <a:ea typeface="微软雅黑" pitchFamily="34" charset="-122"/>
              <a:cs typeface="Arial" charset="0"/>
            </a:endParaRPr>
          </a:p>
          <a:p>
            <a:endParaRPr lang="zh-CN" altLang="en-US" sz="2000" b="1" dirty="0" smtClean="0">
              <a:ea typeface="微软雅黑" pitchFamily="34" charset="-122"/>
              <a:cs typeface="Arial" charset="0"/>
            </a:endParaRPr>
          </a:p>
          <a:p>
            <a:r>
              <a:rPr lang="zh-CN" altLang="en-US" sz="2000" b="1" dirty="0" smtClean="0">
                <a:ea typeface="微软雅黑" pitchFamily="34" charset="-122"/>
                <a:cs typeface="Arial" charset="0"/>
              </a:rPr>
              <a:t>使用</a:t>
            </a:r>
            <a:r>
              <a:rPr lang="en-US" altLang="zh-CN" sz="2000" b="1" dirty="0" err="1" smtClean="0">
                <a:ea typeface="微软雅黑" pitchFamily="34" charset="-122"/>
                <a:cs typeface="Arial" charset="0"/>
              </a:rPr>
              <a:t>MyEclipse</a:t>
            </a:r>
            <a:r>
              <a:rPr lang="zh-CN" altLang="en-US" sz="2000" b="1" dirty="0" smtClean="0">
                <a:ea typeface="微软雅黑" pitchFamily="34" charset="-122"/>
                <a:cs typeface="Arial" charset="0"/>
              </a:rPr>
              <a:t>开发</a:t>
            </a:r>
            <a:r>
              <a:rPr lang="en-US" altLang="zh-CN" sz="2000" b="1" dirty="0" smtClean="0">
                <a:ea typeface="微软雅黑" pitchFamily="34" charset="-122"/>
                <a:cs typeface="Arial" charset="0"/>
              </a:rPr>
              <a:t>Java</a:t>
            </a:r>
            <a:r>
              <a:rPr lang="zh-CN" altLang="en-US" sz="2000" b="1" dirty="0" smtClean="0">
                <a:ea typeface="微软雅黑" pitchFamily="34" charset="-122"/>
                <a:cs typeface="Arial" charset="0"/>
              </a:rPr>
              <a:t>程序的步骤</a:t>
            </a:r>
            <a:endParaRPr lang="zh-CN" altLang="en-US" sz="2000" dirty="0">
              <a:ea typeface="微软雅黑" pitchFamily="34" charset="-122"/>
              <a:cs typeface="Arial" charset="0"/>
            </a:endParaRPr>
          </a:p>
        </p:txBody>
      </p:sp>
      <p:sp>
        <p:nvSpPr>
          <p:cNvPr id="60422" name="AutoShape 3"/>
          <p:cNvSpPr>
            <a:spLocks/>
          </p:cNvSpPr>
          <p:nvPr/>
        </p:nvSpPr>
        <p:spPr bwMode="auto">
          <a:xfrm>
            <a:off x="4715199" y="1752588"/>
            <a:ext cx="179388" cy="345600"/>
          </a:xfrm>
          <a:prstGeom prst="leftBrace">
            <a:avLst>
              <a:gd name="adj1" fmla="val 61885"/>
              <a:gd name="adj2" fmla="val 50000"/>
            </a:avLst>
          </a:prstGeom>
          <a:noFill/>
          <a:ln w="28575">
            <a:solidFill>
              <a:srgbClr val="08577A"/>
            </a:solidFill>
            <a:round/>
            <a:headEnd/>
            <a:tailEnd/>
          </a:ln>
        </p:spPr>
        <p:txBody>
          <a:bodyPr/>
          <a:lstStyle/>
          <a:p>
            <a:pPr algn="ctr"/>
            <a:endParaRPr lang="zh-CN" altLang="en-US">
              <a:ea typeface="黑体" pitchFamily="49" charset="-122"/>
            </a:endParaRPr>
          </a:p>
        </p:txBody>
      </p:sp>
      <p:sp>
        <p:nvSpPr>
          <p:cNvPr id="60424" name="TextBox 12"/>
          <p:cNvSpPr txBox="1">
            <a:spLocks noChangeArrowheads="1"/>
          </p:cNvSpPr>
          <p:nvPr/>
        </p:nvSpPr>
        <p:spPr bwMode="auto">
          <a:xfrm>
            <a:off x="4846948" y="1635112"/>
            <a:ext cx="2027237" cy="584775"/>
          </a:xfrm>
          <a:prstGeom prst="rect">
            <a:avLst/>
          </a:prstGeom>
          <a:noFill/>
          <a:ln w="57150">
            <a:noFill/>
            <a:miter lim="800000"/>
            <a:headEnd/>
            <a:tailEnd/>
          </a:ln>
        </p:spPr>
        <p:txBody>
          <a:bodyPr>
            <a:spAutoFit/>
          </a:bodyPr>
          <a:lstStyle/>
          <a:p>
            <a:r>
              <a:rPr lang="zh-CN" altLang="en-US" sz="1600" b="1" dirty="0" smtClean="0">
                <a:latin typeface="+mn-ea"/>
                <a:ea typeface="+mn-ea"/>
                <a:cs typeface="Arial" charset="0"/>
              </a:rPr>
              <a:t>桌面应用程序</a:t>
            </a:r>
            <a:endParaRPr lang="en-US" altLang="zh-CN" sz="1600" b="1" dirty="0" smtClean="0">
              <a:latin typeface="+mn-ea"/>
              <a:ea typeface="+mn-ea"/>
              <a:cs typeface="Arial" charset="0"/>
            </a:endParaRPr>
          </a:p>
          <a:p>
            <a:r>
              <a:rPr lang="en-US" altLang="zh-CN" sz="1600" b="1" dirty="0" smtClean="0">
                <a:latin typeface="+mn-ea"/>
                <a:ea typeface="+mn-ea"/>
                <a:cs typeface="Arial" charset="0"/>
              </a:rPr>
              <a:t>Internet</a:t>
            </a:r>
            <a:r>
              <a:rPr lang="zh-CN" altLang="en-US" sz="1600" b="1" dirty="0" smtClean="0">
                <a:latin typeface="+mn-ea"/>
                <a:ea typeface="+mn-ea"/>
                <a:cs typeface="Arial" charset="0"/>
              </a:rPr>
              <a:t>应用程序</a:t>
            </a:r>
            <a:endParaRPr lang="zh-CN" altLang="en-US" sz="1600" b="1" dirty="0">
              <a:latin typeface="+mn-ea"/>
              <a:ea typeface="+mn-ea"/>
              <a:cs typeface="Arial" charset="0"/>
            </a:endParaRPr>
          </a:p>
        </p:txBody>
      </p:sp>
      <p:sp>
        <p:nvSpPr>
          <p:cNvPr id="60426" name="TextBox 15"/>
          <p:cNvSpPr txBox="1">
            <a:spLocks noChangeArrowheads="1"/>
          </p:cNvSpPr>
          <p:nvPr/>
        </p:nvSpPr>
        <p:spPr bwMode="auto">
          <a:xfrm>
            <a:off x="-258488" y="3243204"/>
            <a:ext cx="1819275" cy="400110"/>
          </a:xfrm>
          <a:prstGeom prst="rect">
            <a:avLst/>
          </a:prstGeom>
          <a:noFill/>
          <a:ln w="57150">
            <a:noFill/>
            <a:miter lim="800000"/>
            <a:headEnd/>
            <a:tailEnd/>
          </a:ln>
        </p:spPr>
        <p:txBody>
          <a:bodyPr>
            <a:spAutoFit/>
          </a:bodyPr>
          <a:lstStyle/>
          <a:p>
            <a:pPr algn="ctr"/>
            <a:r>
              <a:rPr lang="zh-CN" altLang="en-US" sz="2000" b="1" dirty="0" smtClean="0">
                <a:ea typeface="微软雅黑" pitchFamily="34" charset="-122"/>
                <a:cs typeface="Arial" charset="0"/>
              </a:rPr>
              <a:t>初识</a:t>
            </a:r>
            <a:r>
              <a:rPr lang="en-US" altLang="zh-CN" sz="2000" b="1" dirty="0" smtClean="0">
                <a:ea typeface="微软雅黑" pitchFamily="34" charset="-122"/>
                <a:cs typeface="Arial" charset="0"/>
              </a:rPr>
              <a:t>Java</a:t>
            </a:r>
          </a:p>
        </p:txBody>
      </p:sp>
      <p:sp>
        <p:nvSpPr>
          <p:cNvPr id="60427" name="AutoShape 3"/>
          <p:cNvSpPr>
            <a:spLocks/>
          </p:cNvSpPr>
          <p:nvPr/>
        </p:nvSpPr>
        <p:spPr bwMode="auto">
          <a:xfrm>
            <a:off x="1170272" y="1260458"/>
            <a:ext cx="357187" cy="4383119"/>
          </a:xfrm>
          <a:prstGeom prst="leftBrace">
            <a:avLst>
              <a:gd name="adj1" fmla="val 62112"/>
              <a:gd name="adj2" fmla="val 50000"/>
            </a:avLst>
          </a:prstGeom>
          <a:noFill/>
          <a:ln w="28575">
            <a:solidFill>
              <a:srgbClr val="08577A"/>
            </a:solidFill>
            <a:round/>
            <a:headEnd/>
            <a:tailEnd/>
          </a:ln>
        </p:spPr>
        <p:txBody>
          <a:bodyPr/>
          <a:lstStyle/>
          <a:p>
            <a:pPr algn="ctr"/>
            <a:endParaRPr lang="zh-CN" altLang="en-US">
              <a:ea typeface="黑体" pitchFamily="49" charset="-122"/>
            </a:endParaRPr>
          </a:p>
        </p:txBody>
      </p:sp>
      <p:sp>
        <p:nvSpPr>
          <p:cNvPr id="13" name="AutoShape 3"/>
          <p:cNvSpPr>
            <a:spLocks/>
          </p:cNvSpPr>
          <p:nvPr/>
        </p:nvSpPr>
        <p:spPr bwMode="auto">
          <a:xfrm>
            <a:off x="4977104" y="3452070"/>
            <a:ext cx="179388" cy="704850"/>
          </a:xfrm>
          <a:prstGeom prst="leftBrace">
            <a:avLst>
              <a:gd name="adj1" fmla="val 61885"/>
              <a:gd name="adj2" fmla="val 50000"/>
            </a:avLst>
          </a:prstGeom>
          <a:noFill/>
          <a:ln w="28575">
            <a:solidFill>
              <a:srgbClr val="08577A"/>
            </a:solidFill>
            <a:round/>
            <a:headEnd/>
            <a:tailEnd/>
          </a:ln>
        </p:spPr>
        <p:txBody>
          <a:bodyPr/>
          <a:lstStyle/>
          <a:p>
            <a:pPr algn="ctr"/>
            <a:endParaRPr lang="zh-CN" altLang="en-US">
              <a:ea typeface="黑体" pitchFamily="49" charset="-122"/>
            </a:endParaRPr>
          </a:p>
        </p:txBody>
      </p:sp>
      <p:sp>
        <p:nvSpPr>
          <p:cNvPr id="14" name="TextBox 12"/>
          <p:cNvSpPr txBox="1">
            <a:spLocks noChangeArrowheads="1"/>
          </p:cNvSpPr>
          <p:nvPr/>
        </p:nvSpPr>
        <p:spPr bwMode="auto">
          <a:xfrm>
            <a:off x="5191418" y="3380632"/>
            <a:ext cx="2027237" cy="830997"/>
          </a:xfrm>
          <a:prstGeom prst="rect">
            <a:avLst/>
          </a:prstGeom>
          <a:noFill/>
          <a:ln w="57150">
            <a:noFill/>
            <a:miter lim="800000"/>
            <a:headEnd/>
            <a:tailEnd/>
          </a:ln>
        </p:spPr>
        <p:txBody>
          <a:bodyPr>
            <a:spAutoFit/>
          </a:bodyPr>
          <a:lstStyle/>
          <a:p>
            <a:r>
              <a:rPr lang="en-US" altLang="zh-CN" sz="1600" b="1" kern="0" dirty="0" smtClean="0">
                <a:solidFill>
                  <a:srgbClr val="FF0000"/>
                </a:solidFill>
                <a:latin typeface="Arial"/>
                <a:ea typeface="黑体"/>
              </a:rPr>
              <a:t>1.</a:t>
            </a:r>
            <a:r>
              <a:rPr lang="zh-CN" altLang="en-US" sz="1600" b="1" kern="0" dirty="0" smtClean="0">
                <a:solidFill>
                  <a:srgbClr val="FF0000"/>
                </a:solidFill>
                <a:latin typeface="Arial"/>
                <a:ea typeface="黑体"/>
              </a:rPr>
              <a:t>编写源程序</a:t>
            </a:r>
            <a:endParaRPr lang="zh-CN" altLang="en-US" sz="1600" b="1" dirty="0" smtClean="0">
              <a:solidFill>
                <a:srgbClr val="FF0000"/>
              </a:solidFill>
              <a:ea typeface="微软雅黑" pitchFamily="34" charset="-122"/>
              <a:cs typeface="Arial" charset="0"/>
            </a:endParaRPr>
          </a:p>
          <a:p>
            <a:r>
              <a:rPr lang="en-US" altLang="zh-CN" sz="1600" b="1" kern="0" dirty="0" smtClean="0">
                <a:solidFill>
                  <a:srgbClr val="FF0000"/>
                </a:solidFill>
                <a:latin typeface="Arial"/>
                <a:ea typeface="黑体"/>
              </a:rPr>
              <a:t>2.</a:t>
            </a:r>
            <a:r>
              <a:rPr lang="zh-CN" altLang="en-US" sz="1600" b="1" kern="0" dirty="0" smtClean="0">
                <a:solidFill>
                  <a:srgbClr val="FF0000"/>
                </a:solidFill>
                <a:latin typeface="Arial"/>
                <a:ea typeface="黑体"/>
              </a:rPr>
              <a:t>编译源程序</a:t>
            </a:r>
            <a:endParaRPr lang="en-US" altLang="zh-CN" sz="1600" b="1" kern="0" dirty="0" smtClean="0">
              <a:solidFill>
                <a:srgbClr val="FF0000"/>
              </a:solidFill>
              <a:latin typeface="Arial"/>
              <a:ea typeface="黑体"/>
            </a:endParaRPr>
          </a:p>
          <a:p>
            <a:r>
              <a:rPr lang="en-US" altLang="zh-CN" sz="1600" b="1" dirty="0" smtClean="0">
                <a:solidFill>
                  <a:srgbClr val="FF0000"/>
                </a:solidFill>
                <a:ea typeface="微软雅黑" pitchFamily="34" charset="-122"/>
                <a:cs typeface="Arial" charset="0"/>
              </a:rPr>
              <a:t>3</a:t>
            </a:r>
            <a:r>
              <a:rPr lang="en-US" altLang="zh-CN" sz="1600" b="1" kern="0" dirty="0" smtClean="0">
                <a:solidFill>
                  <a:srgbClr val="FF0000"/>
                </a:solidFill>
                <a:latin typeface="Arial"/>
                <a:ea typeface="黑体"/>
              </a:rPr>
              <a:t>.</a:t>
            </a:r>
            <a:r>
              <a:rPr lang="zh-CN" altLang="en-US" sz="1600" b="1" kern="0" dirty="0" smtClean="0">
                <a:solidFill>
                  <a:srgbClr val="FF0000"/>
                </a:solidFill>
                <a:latin typeface="Arial"/>
                <a:ea typeface="黑体"/>
              </a:rPr>
              <a:t>运行</a:t>
            </a:r>
            <a:endParaRPr lang="zh-CN" altLang="en-US" sz="1600" b="1" kern="0" dirty="0">
              <a:solidFill>
                <a:srgbClr val="FF0000"/>
              </a:solidFill>
              <a:latin typeface="Arial"/>
              <a:ea typeface="黑体"/>
            </a:endParaRPr>
          </a:p>
        </p:txBody>
      </p:sp>
      <p:sp>
        <p:nvSpPr>
          <p:cNvPr id="15" name="AutoShape 3"/>
          <p:cNvSpPr>
            <a:spLocks/>
          </p:cNvSpPr>
          <p:nvPr/>
        </p:nvSpPr>
        <p:spPr bwMode="auto">
          <a:xfrm>
            <a:off x="3262592" y="2425679"/>
            <a:ext cx="179388" cy="928694"/>
          </a:xfrm>
          <a:prstGeom prst="leftBrace">
            <a:avLst>
              <a:gd name="adj1" fmla="val 61885"/>
              <a:gd name="adj2" fmla="val 50000"/>
            </a:avLst>
          </a:prstGeom>
          <a:noFill/>
          <a:ln w="28575">
            <a:solidFill>
              <a:srgbClr val="08577A"/>
            </a:solidFill>
            <a:round/>
            <a:headEnd/>
            <a:tailEnd/>
          </a:ln>
        </p:spPr>
        <p:txBody>
          <a:bodyPr/>
          <a:lstStyle/>
          <a:p>
            <a:pPr algn="ctr"/>
            <a:endParaRPr lang="zh-CN" altLang="en-US">
              <a:ea typeface="黑体" pitchFamily="49" charset="-122"/>
            </a:endParaRPr>
          </a:p>
        </p:txBody>
      </p:sp>
      <p:sp>
        <p:nvSpPr>
          <p:cNvPr id="16" name="TextBox 12"/>
          <p:cNvSpPr txBox="1">
            <a:spLocks noChangeArrowheads="1"/>
          </p:cNvSpPr>
          <p:nvPr/>
        </p:nvSpPr>
        <p:spPr bwMode="auto">
          <a:xfrm>
            <a:off x="3476906" y="2354241"/>
            <a:ext cx="3643338" cy="1077218"/>
          </a:xfrm>
          <a:prstGeom prst="rect">
            <a:avLst/>
          </a:prstGeom>
          <a:noFill/>
          <a:ln w="57150">
            <a:noFill/>
            <a:miter lim="800000"/>
            <a:headEnd/>
            <a:tailEnd/>
          </a:ln>
        </p:spPr>
        <p:txBody>
          <a:bodyPr wrap="square">
            <a:spAutoFit/>
          </a:bodyPr>
          <a:lstStyle/>
          <a:p>
            <a:r>
              <a:rPr lang="zh-CN" altLang="en-US" sz="1600" b="1" kern="0" dirty="0" smtClean="0">
                <a:latin typeface="Arial"/>
                <a:ea typeface="黑体"/>
              </a:rPr>
              <a:t>类名与文件名完全一样</a:t>
            </a:r>
          </a:p>
          <a:p>
            <a:r>
              <a:rPr lang="en-US" altLang="zh-CN" sz="1600" b="1" kern="0" dirty="0" smtClean="0">
                <a:latin typeface="Arial"/>
                <a:ea typeface="黑体"/>
              </a:rPr>
              <a:t>main()</a:t>
            </a:r>
            <a:r>
              <a:rPr lang="zh-CN" altLang="en-US" sz="1600" b="1" kern="0" dirty="0" smtClean="0">
                <a:latin typeface="Arial"/>
                <a:ea typeface="黑体"/>
              </a:rPr>
              <a:t>方法是</a:t>
            </a:r>
            <a:r>
              <a:rPr lang="en-US" altLang="zh-CN" sz="1600" b="1" kern="0" dirty="0" smtClean="0">
                <a:latin typeface="Arial"/>
                <a:ea typeface="黑体"/>
              </a:rPr>
              <a:t>Java</a:t>
            </a:r>
            <a:r>
              <a:rPr lang="zh-CN" altLang="en-US" sz="1600" b="1" kern="0" dirty="0" smtClean="0">
                <a:latin typeface="Arial"/>
                <a:ea typeface="黑体"/>
              </a:rPr>
              <a:t>程序的入口点</a:t>
            </a:r>
          </a:p>
          <a:p>
            <a:r>
              <a:rPr lang="en-US" altLang="zh-CN" sz="1600" b="1" kern="0" dirty="0" smtClean="0">
                <a:latin typeface="Arial"/>
                <a:ea typeface="黑体"/>
              </a:rPr>
              <a:t>main()</a:t>
            </a:r>
            <a:r>
              <a:rPr lang="zh-CN" altLang="en-US" sz="1600" b="1" kern="0" dirty="0" smtClean="0">
                <a:latin typeface="Arial"/>
                <a:ea typeface="黑体"/>
              </a:rPr>
              <a:t>方法的四要素</a:t>
            </a:r>
            <a:endParaRPr lang="en-US" altLang="zh-CN" sz="1600" b="1" kern="0" dirty="0" smtClean="0">
              <a:latin typeface="Arial"/>
              <a:ea typeface="黑体"/>
            </a:endParaRPr>
          </a:p>
          <a:p>
            <a:r>
              <a:rPr lang="zh-CN" altLang="en-US" sz="1600" b="1" kern="0" dirty="0" smtClean="0">
                <a:latin typeface="Arial"/>
                <a:ea typeface="黑体"/>
              </a:rPr>
              <a:t>“</a:t>
            </a:r>
            <a:r>
              <a:rPr lang="en-US" altLang="zh-CN" sz="1600" b="1" kern="0" dirty="0" smtClean="0">
                <a:latin typeface="Arial"/>
                <a:ea typeface="黑体"/>
              </a:rPr>
              <a:t>{</a:t>
            </a:r>
            <a:r>
              <a:rPr lang="zh-CN" altLang="en-US" sz="1600" b="1" kern="0" dirty="0" smtClean="0">
                <a:latin typeface="Arial"/>
                <a:ea typeface="黑体"/>
              </a:rPr>
              <a:t>”和“</a:t>
            </a:r>
            <a:r>
              <a:rPr lang="en-US" altLang="zh-CN" sz="1600" b="1" kern="0" dirty="0" smtClean="0">
                <a:latin typeface="Arial"/>
                <a:ea typeface="黑体"/>
              </a:rPr>
              <a:t>}</a:t>
            </a:r>
            <a:r>
              <a:rPr lang="zh-CN" altLang="en-US" sz="1600" b="1" kern="0" dirty="0" smtClean="0">
                <a:latin typeface="Arial"/>
                <a:ea typeface="黑体"/>
              </a:rPr>
              <a:t>”一一对应，缺一不可</a:t>
            </a:r>
            <a:endParaRPr lang="zh-CN" altLang="en-US" sz="1600" b="1" dirty="0">
              <a:ea typeface="微软雅黑" pitchFamily="34" charset="-122"/>
              <a:cs typeface="Arial" charset="0"/>
            </a:endParaRPr>
          </a:p>
        </p:txBody>
      </p:sp>
      <p:sp>
        <p:nvSpPr>
          <p:cNvPr id="18" name="TextBox 12"/>
          <p:cNvSpPr txBox="1">
            <a:spLocks noChangeArrowheads="1"/>
          </p:cNvSpPr>
          <p:nvPr/>
        </p:nvSpPr>
        <p:spPr bwMode="auto">
          <a:xfrm>
            <a:off x="6786901" y="2428868"/>
            <a:ext cx="2027237" cy="1077218"/>
          </a:xfrm>
          <a:prstGeom prst="rect">
            <a:avLst/>
          </a:prstGeom>
          <a:noFill/>
          <a:ln w="57150">
            <a:noFill/>
            <a:miter lim="800000"/>
            <a:headEnd/>
            <a:tailEnd/>
          </a:ln>
        </p:spPr>
        <p:txBody>
          <a:bodyPr>
            <a:spAutoFit/>
          </a:bodyPr>
          <a:lstStyle/>
          <a:p>
            <a:r>
              <a:rPr lang="en-US" altLang="zh-CN" sz="1600" b="1" kern="0" dirty="0" smtClean="0">
                <a:latin typeface="Arial"/>
                <a:ea typeface="黑体"/>
              </a:rPr>
              <a:t>public</a:t>
            </a:r>
          </a:p>
          <a:p>
            <a:r>
              <a:rPr lang="en-US" altLang="zh-CN" sz="1600" b="1" kern="0" dirty="0" smtClean="0">
                <a:latin typeface="Arial"/>
                <a:ea typeface="黑体"/>
              </a:rPr>
              <a:t>static </a:t>
            </a:r>
          </a:p>
          <a:p>
            <a:r>
              <a:rPr lang="en-US" altLang="zh-CN" sz="1600" b="1" kern="0" dirty="0" smtClean="0">
                <a:latin typeface="Arial"/>
                <a:ea typeface="黑体"/>
              </a:rPr>
              <a:t>void </a:t>
            </a:r>
          </a:p>
          <a:p>
            <a:r>
              <a:rPr lang="en-US" altLang="zh-CN" sz="1600" b="1" kern="0" dirty="0" smtClean="0">
                <a:latin typeface="Arial"/>
                <a:ea typeface="黑体"/>
              </a:rPr>
              <a:t>String[ ] </a:t>
            </a:r>
            <a:r>
              <a:rPr lang="en-US" altLang="zh-CN" sz="1600" b="1" kern="0" dirty="0" err="1" smtClean="0">
                <a:latin typeface="Arial"/>
                <a:ea typeface="黑体"/>
              </a:rPr>
              <a:t>args</a:t>
            </a:r>
            <a:endParaRPr lang="zh-CN" altLang="en-US" sz="1600" b="1" dirty="0">
              <a:ea typeface="微软雅黑" pitchFamily="34" charset="-122"/>
              <a:cs typeface="Arial" charset="0"/>
            </a:endParaRPr>
          </a:p>
        </p:txBody>
      </p:sp>
      <p:sp>
        <p:nvSpPr>
          <p:cNvPr id="19" name="AutoShape 3"/>
          <p:cNvSpPr>
            <a:spLocks/>
          </p:cNvSpPr>
          <p:nvPr/>
        </p:nvSpPr>
        <p:spPr bwMode="auto">
          <a:xfrm>
            <a:off x="5242238" y="4354505"/>
            <a:ext cx="195332" cy="704850"/>
          </a:xfrm>
          <a:prstGeom prst="leftBrace">
            <a:avLst>
              <a:gd name="adj1" fmla="val 61885"/>
              <a:gd name="adj2" fmla="val 50000"/>
            </a:avLst>
          </a:prstGeom>
          <a:noFill/>
          <a:ln w="28575">
            <a:solidFill>
              <a:srgbClr val="08577A"/>
            </a:solidFill>
            <a:round/>
            <a:headEnd/>
            <a:tailEnd/>
          </a:ln>
        </p:spPr>
        <p:txBody>
          <a:bodyPr/>
          <a:lstStyle/>
          <a:p>
            <a:pPr algn="ctr"/>
            <a:endParaRPr lang="zh-CN" altLang="en-US">
              <a:ea typeface="黑体" pitchFamily="49" charset="-122"/>
            </a:endParaRPr>
          </a:p>
        </p:txBody>
      </p:sp>
      <p:sp>
        <p:nvSpPr>
          <p:cNvPr id="20" name="TextBox 12"/>
          <p:cNvSpPr txBox="1">
            <a:spLocks noChangeArrowheads="1"/>
          </p:cNvSpPr>
          <p:nvPr/>
        </p:nvSpPr>
        <p:spPr bwMode="auto">
          <a:xfrm>
            <a:off x="5456552" y="4283067"/>
            <a:ext cx="3714744" cy="830997"/>
          </a:xfrm>
          <a:prstGeom prst="rect">
            <a:avLst/>
          </a:prstGeom>
          <a:noFill/>
          <a:ln w="57150">
            <a:noFill/>
            <a:miter lim="800000"/>
            <a:headEnd/>
            <a:tailEnd/>
          </a:ln>
        </p:spPr>
        <p:txBody>
          <a:bodyPr wrap="square">
            <a:spAutoFit/>
          </a:bodyPr>
          <a:lstStyle/>
          <a:p>
            <a:r>
              <a:rPr lang="en-US" altLang="zh-CN" sz="1600" b="1" kern="0" dirty="0" smtClean="0">
                <a:solidFill>
                  <a:schemeClr val="accent4"/>
                </a:solidFill>
                <a:latin typeface="Arial"/>
                <a:ea typeface="黑体"/>
              </a:rPr>
              <a:t>1.</a:t>
            </a:r>
            <a:r>
              <a:rPr lang="zh-CN" altLang="en-US" sz="1600" b="1" kern="0" dirty="0" smtClean="0">
                <a:solidFill>
                  <a:schemeClr val="accent4"/>
                </a:solidFill>
                <a:latin typeface="Arial"/>
                <a:ea typeface="黑体"/>
              </a:rPr>
              <a:t>编辑源程序，以</a:t>
            </a:r>
            <a:r>
              <a:rPr lang="en-US" altLang="zh-CN" sz="1600" b="1" kern="0" dirty="0" smtClean="0">
                <a:solidFill>
                  <a:schemeClr val="accent4"/>
                </a:solidFill>
                <a:latin typeface="Arial"/>
                <a:ea typeface="黑体"/>
              </a:rPr>
              <a:t>.java</a:t>
            </a:r>
            <a:r>
              <a:rPr lang="zh-CN" altLang="en-US" sz="1600" b="1" kern="0" dirty="0" smtClean="0">
                <a:solidFill>
                  <a:schemeClr val="accent4"/>
                </a:solidFill>
                <a:latin typeface="Arial"/>
                <a:ea typeface="黑体"/>
              </a:rPr>
              <a:t>为后缀名保存</a:t>
            </a:r>
          </a:p>
          <a:p>
            <a:r>
              <a:rPr lang="en-US" altLang="zh-CN" sz="1600" b="1" kern="0" dirty="0" smtClean="0">
                <a:solidFill>
                  <a:schemeClr val="accent4"/>
                </a:solidFill>
                <a:latin typeface="Arial"/>
                <a:ea typeface="黑体"/>
              </a:rPr>
              <a:t>2.javac</a:t>
            </a:r>
            <a:r>
              <a:rPr lang="zh-CN" altLang="en-US" sz="1600" b="1" kern="0" dirty="0" smtClean="0">
                <a:solidFill>
                  <a:schemeClr val="accent4"/>
                </a:solidFill>
                <a:latin typeface="Arial"/>
                <a:ea typeface="黑体"/>
              </a:rPr>
              <a:t>命令编译</a:t>
            </a:r>
            <a:r>
              <a:rPr lang="en-US" altLang="zh-CN" sz="1600" b="1" kern="0" dirty="0" smtClean="0">
                <a:solidFill>
                  <a:schemeClr val="accent4"/>
                </a:solidFill>
                <a:latin typeface="Arial"/>
                <a:ea typeface="黑体"/>
              </a:rPr>
              <a:t>.java</a:t>
            </a:r>
            <a:r>
              <a:rPr lang="zh-CN" altLang="en-US" sz="1600" b="1" kern="0" dirty="0" smtClean="0">
                <a:solidFill>
                  <a:schemeClr val="accent4"/>
                </a:solidFill>
                <a:latin typeface="Arial"/>
                <a:ea typeface="黑体"/>
              </a:rPr>
              <a:t>文件生成</a:t>
            </a:r>
            <a:r>
              <a:rPr lang="en-US" altLang="zh-CN" sz="1600" b="1" kern="0" dirty="0" smtClean="0">
                <a:solidFill>
                  <a:schemeClr val="accent4"/>
                </a:solidFill>
                <a:latin typeface="Arial"/>
                <a:ea typeface="黑体"/>
              </a:rPr>
              <a:t>.class</a:t>
            </a:r>
            <a:endParaRPr lang="zh-CN" altLang="en-US" sz="1600" b="1" kern="0" dirty="0" smtClean="0">
              <a:solidFill>
                <a:schemeClr val="accent4"/>
              </a:solidFill>
              <a:latin typeface="Arial"/>
              <a:ea typeface="黑体"/>
            </a:endParaRPr>
          </a:p>
          <a:p>
            <a:r>
              <a:rPr lang="en-US" altLang="zh-CN" sz="1600" b="1" kern="0" dirty="0" smtClean="0">
                <a:solidFill>
                  <a:schemeClr val="accent4"/>
                </a:solidFill>
                <a:latin typeface="Arial"/>
                <a:ea typeface="黑体"/>
              </a:rPr>
              <a:t>3.java</a:t>
            </a:r>
            <a:r>
              <a:rPr lang="zh-CN" altLang="en-US" sz="1600" b="1" kern="0" dirty="0" smtClean="0">
                <a:solidFill>
                  <a:schemeClr val="accent4"/>
                </a:solidFill>
                <a:latin typeface="Arial"/>
                <a:ea typeface="黑体"/>
              </a:rPr>
              <a:t>命令运行</a:t>
            </a:r>
            <a:r>
              <a:rPr lang="en-US" altLang="zh-CN" sz="1600" b="1" kern="0" dirty="0" smtClean="0">
                <a:solidFill>
                  <a:schemeClr val="accent4"/>
                </a:solidFill>
                <a:latin typeface="Arial"/>
                <a:ea typeface="黑体"/>
              </a:rPr>
              <a:t>.class</a:t>
            </a:r>
            <a:r>
              <a:rPr lang="zh-CN" altLang="en-US" sz="1600" b="1" kern="0" dirty="0" smtClean="0">
                <a:solidFill>
                  <a:schemeClr val="accent4"/>
                </a:solidFill>
                <a:latin typeface="Arial"/>
                <a:ea typeface="黑体"/>
              </a:rPr>
              <a:t>文件</a:t>
            </a:r>
            <a:endParaRPr lang="zh-CN" altLang="en-US" sz="1600" b="1" dirty="0">
              <a:solidFill>
                <a:schemeClr val="accent4"/>
              </a:solidFill>
              <a:ea typeface="微软雅黑" pitchFamily="34" charset="-122"/>
              <a:cs typeface="Arial" charset="0"/>
            </a:endParaRPr>
          </a:p>
        </p:txBody>
      </p:sp>
      <p:sp>
        <p:nvSpPr>
          <p:cNvPr id="21" name="AutoShape 3"/>
          <p:cNvSpPr>
            <a:spLocks/>
          </p:cNvSpPr>
          <p:nvPr/>
        </p:nvSpPr>
        <p:spPr bwMode="auto">
          <a:xfrm>
            <a:off x="5742304" y="5214950"/>
            <a:ext cx="142876" cy="931883"/>
          </a:xfrm>
          <a:prstGeom prst="leftBrace">
            <a:avLst>
              <a:gd name="adj1" fmla="val 61885"/>
              <a:gd name="adj2" fmla="val 50000"/>
            </a:avLst>
          </a:prstGeom>
          <a:noFill/>
          <a:ln w="28575">
            <a:solidFill>
              <a:srgbClr val="08577A"/>
            </a:solidFill>
            <a:round/>
            <a:headEnd/>
            <a:tailEnd/>
          </a:ln>
        </p:spPr>
        <p:txBody>
          <a:bodyPr/>
          <a:lstStyle/>
          <a:p>
            <a:pPr algn="ctr"/>
            <a:endParaRPr lang="zh-CN" altLang="en-US">
              <a:ea typeface="黑体" pitchFamily="49" charset="-122"/>
            </a:endParaRPr>
          </a:p>
        </p:txBody>
      </p:sp>
      <p:sp>
        <p:nvSpPr>
          <p:cNvPr id="22" name="TextBox 12"/>
          <p:cNvSpPr txBox="1">
            <a:spLocks noChangeArrowheads="1"/>
          </p:cNvSpPr>
          <p:nvPr/>
        </p:nvSpPr>
        <p:spPr bwMode="auto">
          <a:xfrm>
            <a:off x="5956618" y="5143512"/>
            <a:ext cx="2643206" cy="1077218"/>
          </a:xfrm>
          <a:prstGeom prst="rect">
            <a:avLst/>
          </a:prstGeom>
          <a:noFill/>
          <a:ln w="57150">
            <a:noFill/>
            <a:miter lim="800000"/>
            <a:headEnd/>
            <a:tailEnd/>
          </a:ln>
        </p:spPr>
        <p:txBody>
          <a:bodyPr wrap="square">
            <a:spAutoFit/>
          </a:bodyPr>
          <a:lstStyle/>
          <a:p>
            <a:r>
              <a:rPr lang="en-US" altLang="zh-CN" sz="1600" b="1" kern="0" dirty="0" smtClean="0">
                <a:solidFill>
                  <a:srgbClr val="FF0000"/>
                </a:solidFill>
                <a:latin typeface="Arial"/>
                <a:ea typeface="黑体"/>
              </a:rPr>
              <a:t>1.</a:t>
            </a:r>
            <a:r>
              <a:rPr lang="zh-CN" altLang="en-US" sz="1600" b="1" kern="0" dirty="0" smtClean="0">
                <a:solidFill>
                  <a:srgbClr val="FF0000"/>
                </a:solidFill>
                <a:latin typeface="Arial"/>
                <a:ea typeface="黑体"/>
              </a:rPr>
              <a:t>创建一个</a:t>
            </a:r>
            <a:r>
              <a:rPr lang="en-US" altLang="zh-CN" sz="1600" b="1" kern="0" dirty="0" smtClean="0">
                <a:solidFill>
                  <a:srgbClr val="FF0000"/>
                </a:solidFill>
                <a:latin typeface="Arial"/>
                <a:ea typeface="黑体"/>
              </a:rPr>
              <a:t>Java</a:t>
            </a:r>
            <a:r>
              <a:rPr lang="zh-CN" altLang="en-US" sz="1600" b="1" kern="0" dirty="0" smtClean="0">
                <a:solidFill>
                  <a:srgbClr val="FF0000"/>
                </a:solidFill>
                <a:latin typeface="Arial"/>
                <a:ea typeface="黑体"/>
              </a:rPr>
              <a:t>项目</a:t>
            </a:r>
          </a:p>
          <a:p>
            <a:r>
              <a:rPr lang="en-US" altLang="zh-CN" sz="1600" b="1" kern="0" dirty="0" smtClean="0">
                <a:solidFill>
                  <a:srgbClr val="FF0000"/>
                </a:solidFill>
                <a:latin typeface="Arial"/>
                <a:ea typeface="黑体"/>
              </a:rPr>
              <a:t>2.</a:t>
            </a:r>
            <a:r>
              <a:rPr lang="zh-CN" altLang="en-US" sz="1600" b="1" kern="0" dirty="0" smtClean="0">
                <a:solidFill>
                  <a:srgbClr val="FF0000"/>
                </a:solidFill>
                <a:latin typeface="Arial"/>
                <a:ea typeface="黑体"/>
              </a:rPr>
              <a:t>手动创建</a:t>
            </a:r>
            <a:r>
              <a:rPr lang="en-US" altLang="zh-CN" sz="1600" b="1" kern="0" dirty="0" smtClean="0">
                <a:solidFill>
                  <a:srgbClr val="FF0000"/>
                </a:solidFill>
                <a:latin typeface="Arial"/>
                <a:ea typeface="黑体"/>
              </a:rPr>
              <a:t>Java</a:t>
            </a:r>
            <a:r>
              <a:rPr lang="zh-CN" altLang="en-US" sz="1600" b="1" kern="0" dirty="0" smtClean="0">
                <a:solidFill>
                  <a:srgbClr val="FF0000"/>
                </a:solidFill>
                <a:latin typeface="Arial"/>
                <a:ea typeface="黑体"/>
              </a:rPr>
              <a:t>源程序</a:t>
            </a:r>
          </a:p>
          <a:p>
            <a:r>
              <a:rPr lang="en-US" altLang="zh-CN" sz="1600" b="1" kern="0" dirty="0" smtClean="0">
                <a:solidFill>
                  <a:srgbClr val="FF0000"/>
                </a:solidFill>
                <a:latin typeface="Arial"/>
                <a:ea typeface="黑体"/>
              </a:rPr>
              <a:t>3.</a:t>
            </a:r>
            <a:r>
              <a:rPr lang="zh-CN" altLang="en-US" sz="1600" b="1" kern="0" dirty="0" smtClean="0">
                <a:solidFill>
                  <a:srgbClr val="FF0000"/>
                </a:solidFill>
                <a:latin typeface="Arial"/>
                <a:ea typeface="黑体"/>
              </a:rPr>
              <a:t>编译</a:t>
            </a:r>
            <a:r>
              <a:rPr lang="en-US" altLang="zh-CN" sz="1600" b="1" kern="0" dirty="0" smtClean="0">
                <a:solidFill>
                  <a:srgbClr val="FF0000"/>
                </a:solidFill>
                <a:latin typeface="Arial"/>
                <a:ea typeface="黑体"/>
              </a:rPr>
              <a:t>Java</a:t>
            </a:r>
            <a:r>
              <a:rPr lang="zh-CN" altLang="en-US" sz="1600" b="1" kern="0" dirty="0" smtClean="0">
                <a:solidFill>
                  <a:srgbClr val="FF0000"/>
                </a:solidFill>
                <a:latin typeface="Arial"/>
                <a:ea typeface="黑体"/>
              </a:rPr>
              <a:t>源程序</a:t>
            </a:r>
          </a:p>
          <a:p>
            <a:r>
              <a:rPr lang="en-US" altLang="zh-CN" sz="1600" b="1" kern="0" dirty="0" smtClean="0">
                <a:solidFill>
                  <a:srgbClr val="FF0000"/>
                </a:solidFill>
                <a:latin typeface="Arial"/>
                <a:ea typeface="黑体"/>
              </a:rPr>
              <a:t>4.</a:t>
            </a:r>
            <a:r>
              <a:rPr lang="zh-CN" altLang="en-US" sz="1600" b="1" kern="0" dirty="0" smtClean="0">
                <a:solidFill>
                  <a:srgbClr val="FF0000"/>
                </a:solidFill>
                <a:latin typeface="Arial"/>
                <a:ea typeface="黑体"/>
              </a:rPr>
              <a:t>运行</a:t>
            </a:r>
            <a:r>
              <a:rPr lang="en-US" altLang="zh-CN" sz="1600" b="1" kern="0" dirty="0" smtClean="0">
                <a:solidFill>
                  <a:srgbClr val="FF0000"/>
                </a:solidFill>
                <a:latin typeface="Arial"/>
                <a:ea typeface="黑体"/>
              </a:rPr>
              <a:t>Java</a:t>
            </a:r>
            <a:r>
              <a:rPr lang="zh-CN" altLang="en-US" sz="1600" b="1" kern="0" dirty="0" smtClean="0">
                <a:solidFill>
                  <a:srgbClr val="FF0000"/>
                </a:solidFill>
                <a:latin typeface="Arial"/>
                <a:ea typeface="黑体"/>
              </a:rPr>
              <a:t>程序</a:t>
            </a:r>
            <a:endParaRPr lang="zh-CN" altLang="en-US" sz="1600" b="1" dirty="0">
              <a:solidFill>
                <a:srgbClr val="FF0000"/>
              </a:solidFill>
              <a:ea typeface="微软雅黑" pitchFamily="34" charset="-122"/>
              <a:cs typeface="Arial" charset="0"/>
            </a:endParaRPr>
          </a:p>
        </p:txBody>
      </p:sp>
      <p:sp>
        <p:nvSpPr>
          <p:cNvPr id="23" name="AutoShape 3"/>
          <p:cNvSpPr>
            <a:spLocks/>
          </p:cNvSpPr>
          <p:nvPr/>
        </p:nvSpPr>
        <p:spPr bwMode="auto">
          <a:xfrm>
            <a:off x="6671062" y="2568555"/>
            <a:ext cx="142876" cy="931883"/>
          </a:xfrm>
          <a:prstGeom prst="leftBrace">
            <a:avLst>
              <a:gd name="adj1" fmla="val 61885"/>
              <a:gd name="adj2" fmla="val 50000"/>
            </a:avLst>
          </a:prstGeom>
          <a:noFill/>
          <a:ln w="28575">
            <a:solidFill>
              <a:srgbClr val="08577A"/>
            </a:solidFill>
            <a:round/>
            <a:headEnd/>
            <a:tailEnd/>
          </a:ln>
        </p:spPr>
        <p:txBody>
          <a:bodyPr/>
          <a:lstStyle/>
          <a:p>
            <a:pPr algn="ctr"/>
            <a:endParaRPr lang="zh-CN" altLang="en-US">
              <a:ea typeface="黑体" pitchFamily="49" charset="-122"/>
            </a:endParaRPr>
          </a:p>
        </p:txBody>
      </p:sp>
      <p:sp>
        <p:nvSpPr>
          <p:cNvPr id="24" name="灯片编号占位符 23"/>
          <p:cNvSpPr>
            <a:spLocks noGrp="1"/>
          </p:cNvSpPr>
          <p:nvPr>
            <p:ph type="sldNum" sz="quarter" idx="10"/>
          </p:nvPr>
        </p:nvSpPr>
        <p:spPr>
          <a:xfrm>
            <a:off x="655946" y="6356351"/>
            <a:ext cx="2057400" cy="365125"/>
          </a:xfrm>
        </p:spPr>
        <p:txBody>
          <a:bodyPr/>
          <a:lstStyle/>
          <a:p>
            <a:pPr>
              <a:defRPr/>
            </a:pPr>
            <a:fld id="{20A3C244-A2EA-421B-AA84-7941BACD046B}" type="slidenum">
              <a:rPr lang="zh-CN" altLang="en-US" smtClean="0"/>
              <a:pPr>
                <a:defRPr/>
              </a:pPr>
              <a:t>42</a:t>
            </a:fld>
            <a:r>
              <a:rPr lang="en-US" altLang="zh-CN" smtClean="0"/>
              <a:t>/47</a:t>
            </a:r>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本章作业</a:t>
            </a:r>
          </a:p>
        </p:txBody>
      </p:sp>
      <p:sp>
        <p:nvSpPr>
          <p:cNvPr id="3" name="内容占位符 2"/>
          <p:cNvSpPr>
            <a:spLocks noGrp="1"/>
          </p:cNvSpPr>
          <p:nvPr>
            <p:ph idx="1"/>
          </p:nvPr>
        </p:nvSpPr>
        <p:spPr/>
        <p:txBody>
          <a:bodyPr/>
          <a:lstStyle/>
          <a:p>
            <a:r>
              <a:rPr lang="zh-CN" altLang="en-US" dirty="0"/>
              <a:t>课后作业</a:t>
            </a:r>
          </a:p>
          <a:p>
            <a:pPr lvl="1"/>
            <a:r>
              <a:rPr lang="zh-CN" altLang="en-US" sz="2400" dirty="0">
                <a:solidFill>
                  <a:srgbClr val="FF0000"/>
                </a:solidFill>
              </a:rPr>
              <a:t>老师备课时根据班级情况在此添加内容，应区分必做、选做内容，以满足不同层次学员的</a:t>
            </a:r>
            <a:r>
              <a:rPr lang="zh-CN" altLang="en-US" sz="2400" dirty="0" smtClean="0">
                <a:solidFill>
                  <a:srgbClr val="FF0000"/>
                </a:solidFill>
              </a:rPr>
              <a:t>需求</a:t>
            </a:r>
            <a:endParaRPr lang="en-US" altLang="zh-CN" sz="2400" dirty="0" smtClean="0">
              <a:solidFill>
                <a:srgbClr val="FF0000"/>
              </a:solidFill>
            </a:endParaRPr>
          </a:p>
          <a:p>
            <a:pPr lvl="1"/>
            <a:endParaRPr lang="zh-CN" altLang="en-US" sz="2400" dirty="0">
              <a:solidFill>
                <a:srgbClr val="FF0000"/>
              </a:solidFill>
            </a:endParaRPr>
          </a:p>
          <a:p>
            <a:r>
              <a:rPr lang="zh-CN" altLang="en-US" dirty="0"/>
              <a:t>预习作业</a:t>
            </a:r>
          </a:p>
          <a:p>
            <a:pPr lvl="1"/>
            <a:r>
              <a:rPr lang="zh-CN" altLang="en-US" dirty="0"/>
              <a:t>预习下一章学生用书，完成预习任务</a:t>
            </a:r>
          </a:p>
        </p:txBody>
      </p:sp>
      <p:sp>
        <p:nvSpPr>
          <p:cNvPr id="4" name="灯片编号占位符 3"/>
          <p:cNvSpPr>
            <a:spLocks noGrp="1"/>
          </p:cNvSpPr>
          <p:nvPr>
            <p:ph type="sldNum" sz="quarter" idx="12"/>
          </p:nvPr>
        </p:nvSpPr>
        <p:spPr/>
        <p:txBody>
          <a:bodyPr/>
          <a:lstStyle/>
          <a:p>
            <a:fld id="{D16C15AB-C4F3-436F-909E-E9D6F9295829}" type="slidenum">
              <a:rPr lang="zh-CN" altLang="en-US" smtClean="0"/>
              <a:pPr/>
              <a:t>43</a:t>
            </a:fld>
            <a:r>
              <a:rPr lang="en-US" altLang="zh-CN" smtClean="0"/>
              <a:t>/3</a:t>
            </a:r>
            <a:r>
              <a:rPr lang="en-US" smtClean="0"/>
              <a:t>3</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2582304" y="1401420"/>
            <a:ext cx="4568879" cy="5539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Clr>
                <a:srgbClr val="D0493F"/>
              </a:buClr>
              <a:buFont typeface="Wingdings" panose="05000000000000000000" pitchFamily="2" charset="2"/>
              <a:buNone/>
            </a:pPr>
            <a:r>
              <a:rPr lang="zh-CN" altLang="en-US" sz="3000" b="1" dirty="0">
                <a:solidFill>
                  <a:srgbClr val="FFCC00"/>
                </a:solidFill>
                <a:latin typeface="Calibri" panose="020F0502020204030204" charset="0"/>
                <a:ea typeface="微软雅黑" panose="020B0503020204020204" pitchFamily="34" charset="-122"/>
                <a:sym typeface="Arial" panose="020B0604020202020204" pitchFamily="34" charset="0"/>
              </a:rPr>
              <a:t>海量学习资源等你来拿</a:t>
            </a:r>
            <a:r>
              <a:rPr lang="zh-CN" altLang="en-US" sz="3000" b="1" dirty="0" smtClean="0">
                <a:solidFill>
                  <a:srgbClr val="FFCC00"/>
                </a:solidFill>
                <a:latin typeface="Calibri" panose="020F0502020204030204" charset="0"/>
                <a:ea typeface="微软雅黑" panose="020B0503020204020204" pitchFamily="34" charset="-122"/>
                <a:sym typeface="Arial" panose="020B0604020202020204" pitchFamily="34" charset="0"/>
              </a:rPr>
              <a:t>！</a:t>
            </a:r>
            <a:endParaRPr lang="zh-CN" altLang="en-US" sz="3000" b="1" dirty="0">
              <a:solidFill>
                <a:srgbClr val="FFCC00"/>
              </a:solidFill>
              <a:latin typeface="Calibri" panose="020F0502020204030204" charset="0"/>
              <a:ea typeface="微软雅黑" panose="020B0503020204020204" pitchFamily="34" charset="-122"/>
              <a:sym typeface="Arial" panose="020B0604020202020204" pitchFamily="34" charset="0"/>
            </a:endParaRPr>
          </a:p>
        </p:txBody>
      </p:sp>
      <p:pic>
        <p:nvPicPr>
          <p:cNvPr id="7" name="Picture 2" descr="C:\Users\deping.zhang\Desktop\图片1.png图片1"/>
          <p:cNvPicPr>
            <a:picLocks noChangeAspect="1" noChangeArrowheads="1"/>
          </p:cNvPicPr>
          <p:nvPr/>
        </p:nvPicPr>
        <p:blipFill>
          <a:blip r:embed="rId4"/>
          <a:srcRect/>
          <a:stretch>
            <a:fillRect/>
          </a:stretch>
        </p:blipFill>
        <p:spPr bwMode="auto">
          <a:xfrm>
            <a:off x="5123440" y="2152148"/>
            <a:ext cx="2266950" cy="3333751"/>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矩形 10"/>
          <p:cNvSpPr/>
          <p:nvPr/>
        </p:nvSpPr>
        <p:spPr>
          <a:xfrm>
            <a:off x="1918920" y="2136590"/>
            <a:ext cx="2266950" cy="33337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微信二维码"/>
          <p:cNvPicPr>
            <a:picLocks noChangeAspect="1"/>
          </p:cNvPicPr>
          <p:nvPr/>
        </p:nvPicPr>
        <p:blipFill>
          <a:blip r:embed="rId5"/>
          <a:stretch>
            <a:fillRect/>
          </a:stretch>
        </p:blipFill>
        <p:spPr>
          <a:xfrm>
            <a:off x="1897336" y="2167706"/>
            <a:ext cx="2266950" cy="3302635"/>
          </a:xfrm>
          <a:prstGeom prst="rect">
            <a:avLst/>
          </a:prstGeom>
        </p:spPr>
      </p:pic>
      <p:sp>
        <p:nvSpPr>
          <p:cNvPr id="2" name="灯片编号占位符 1"/>
          <p:cNvSpPr>
            <a:spLocks noGrp="1"/>
          </p:cNvSpPr>
          <p:nvPr>
            <p:ph type="sldNum" sz="quarter" idx="12"/>
          </p:nvPr>
        </p:nvSpPr>
        <p:spPr/>
        <p:txBody>
          <a:bodyPr/>
          <a:lstStyle/>
          <a:p>
            <a:fld id="{D16C15AB-C4F3-436F-909E-E9D6F9295829}" type="slidenum">
              <a:rPr lang="zh-CN" altLang="en-US" smtClean="0"/>
              <a:pPr/>
              <a:t>44</a:t>
            </a:fld>
            <a:r>
              <a:rPr lang="en-US" altLang="zh-CN" dirty="0" smtClean="0"/>
              <a:t>/3</a:t>
            </a:r>
            <a:r>
              <a:rPr lang="en-US" dirty="0" smtClean="0"/>
              <a:t>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9"/>
          <p:cNvGrpSpPr>
            <a:grpSpLocks/>
          </p:cNvGrpSpPr>
          <p:nvPr/>
        </p:nvGrpSpPr>
        <p:grpSpPr bwMode="auto">
          <a:xfrm>
            <a:off x="571500" y="1071563"/>
            <a:ext cx="8143875" cy="1357312"/>
            <a:chOff x="571472" y="1285860"/>
            <a:chExt cx="8143932" cy="1357322"/>
          </a:xfrm>
        </p:grpSpPr>
        <p:sp>
          <p:nvSpPr>
            <p:cNvPr id="11" name="圆角矩形 10"/>
            <p:cNvSpPr/>
            <p:nvPr/>
          </p:nvSpPr>
          <p:spPr bwMode="auto">
            <a:xfrm>
              <a:off x="571472" y="1285860"/>
              <a:ext cx="8143932" cy="1357322"/>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2" name="矩形 11"/>
            <p:cNvSpPr/>
            <p:nvPr/>
          </p:nvSpPr>
          <p:spPr bwMode="auto">
            <a:xfrm>
              <a:off x="1785919" y="1285860"/>
              <a:ext cx="6715172" cy="1357322"/>
            </a:xfrm>
            <a:prstGeom prst="rect">
              <a:avLst/>
            </a:prstGeom>
            <a:solidFill>
              <a:schemeClr val="bg1"/>
            </a:solidFill>
            <a:ln>
              <a:headEnd type="none"/>
              <a:tailEnd type="triangle"/>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a:p>
          </p:txBody>
        </p:sp>
      </p:grpSp>
      <p:sp>
        <p:nvSpPr>
          <p:cNvPr id="13" name="矩形 12"/>
          <p:cNvSpPr/>
          <p:nvPr/>
        </p:nvSpPr>
        <p:spPr>
          <a:xfrm>
            <a:off x="646113" y="1428750"/>
            <a:ext cx="1108075" cy="646113"/>
          </a:xfrm>
          <a:prstGeom prst="rect">
            <a:avLst/>
          </a:prstGeom>
        </p:spPr>
        <p:txBody>
          <a:bodyPr wrap="none">
            <a:spAutoFit/>
          </a:bodyPr>
          <a:lstStyle/>
          <a:p>
            <a:pPr algn="ctr">
              <a:defRPr/>
            </a:pPr>
            <a:r>
              <a:rPr lang="zh-CN" altLang="en-US" sz="36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课前</a:t>
            </a:r>
            <a:endParaRPr lang="en-US" sz="36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1508" name="矩形 13"/>
          <p:cNvSpPr>
            <a:spLocks noChangeArrowheads="1"/>
          </p:cNvSpPr>
          <p:nvPr/>
        </p:nvSpPr>
        <p:spPr bwMode="auto">
          <a:xfrm>
            <a:off x="2000250" y="1071563"/>
            <a:ext cx="6357938" cy="1338262"/>
          </a:xfrm>
          <a:prstGeom prst="rect">
            <a:avLst/>
          </a:prstGeom>
          <a:noFill/>
          <a:ln w="9525">
            <a:noFill/>
            <a:miter lim="800000"/>
            <a:headEnd/>
            <a:tailEnd/>
          </a:ln>
        </p:spPr>
        <p:txBody>
          <a:bodyPr>
            <a:spAutoFit/>
          </a:bodyPr>
          <a:lstStyle/>
          <a:p>
            <a:pPr>
              <a:lnSpc>
                <a:spcPct val="150000"/>
              </a:lnSpc>
              <a:buFont typeface="Arial" charset="0"/>
              <a:buChar char="•"/>
            </a:pPr>
            <a:r>
              <a:rPr lang="zh-CN" altLang="en-US" b="1">
                <a:latin typeface="微软雅黑" pitchFamily="34" charset="-122"/>
                <a:ea typeface="微软雅黑" pitchFamily="34" charset="-122"/>
              </a:rPr>
              <a:t>浏览预习作业，带着问题读学生用书，并记录疑问</a:t>
            </a:r>
          </a:p>
          <a:p>
            <a:pPr>
              <a:lnSpc>
                <a:spcPct val="150000"/>
              </a:lnSpc>
              <a:buFont typeface="Arial" charset="0"/>
              <a:buChar char="•"/>
            </a:pPr>
            <a:r>
              <a:rPr lang="zh-CN" altLang="en-US" b="1">
                <a:latin typeface="微软雅黑" pitchFamily="34" charset="-122"/>
                <a:ea typeface="微软雅黑" pitchFamily="34" charset="-122"/>
              </a:rPr>
              <a:t>即使看不懂也要坚持看完</a:t>
            </a:r>
          </a:p>
          <a:p>
            <a:pPr>
              <a:lnSpc>
                <a:spcPct val="150000"/>
              </a:lnSpc>
              <a:buFont typeface="Arial" charset="0"/>
              <a:buChar char="•"/>
            </a:pPr>
            <a:r>
              <a:rPr lang="zh-CN" altLang="en-US" b="1">
                <a:latin typeface="微软雅黑" pitchFamily="34" charset="-122"/>
                <a:ea typeface="微软雅黑" pitchFamily="34" charset="-122"/>
              </a:rPr>
              <a:t>提前将下一章的示例自己动手做一遍，记下问题</a:t>
            </a:r>
          </a:p>
        </p:txBody>
      </p:sp>
      <p:grpSp>
        <p:nvGrpSpPr>
          <p:cNvPr id="3" name="组合 14"/>
          <p:cNvGrpSpPr>
            <a:grpSpLocks/>
          </p:cNvGrpSpPr>
          <p:nvPr/>
        </p:nvGrpSpPr>
        <p:grpSpPr bwMode="auto">
          <a:xfrm>
            <a:off x="571500" y="2786063"/>
            <a:ext cx="8143875" cy="1357312"/>
            <a:chOff x="571472" y="1285860"/>
            <a:chExt cx="8143932" cy="1357322"/>
          </a:xfrm>
        </p:grpSpPr>
        <p:sp>
          <p:nvSpPr>
            <p:cNvPr id="16" name="圆角矩形 15"/>
            <p:cNvSpPr/>
            <p:nvPr/>
          </p:nvSpPr>
          <p:spPr bwMode="auto">
            <a:xfrm>
              <a:off x="571472" y="1285860"/>
              <a:ext cx="8143932" cy="1357322"/>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7" name="矩形 16"/>
            <p:cNvSpPr/>
            <p:nvPr/>
          </p:nvSpPr>
          <p:spPr bwMode="auto">
            <a:xfrm>
              <a:off x="1785919" y="1285860"/>
              <a:ext cx="6715172" cy="1357322"/>
            </a:xfrm>
            <a:prstGeom prst="rect">
              <a:avLst/>
            </a:prstGeom>
            <a:solidFill>
              <a:schemeClr val="bg1"/>
            </a:solidFill>
            <a:ln>
              <a:headEnd type="none"/>
              <a:tailEnd type="triangle"/>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a:p>
          </p:txBody>
        </p:sp>
      </p:grpSp>
      <p:sp>
        <p:nvSpPr>
          <p:cNvPr id="18" name="矩形 17"/>
          <p:cNvSpPr/>
          <p:nvPr/>
        </p:nvSpPr>
        <p:spPr>
          <a:xfrm>
            <a:off x="646113" y="3143250"/>
            <a:ext cx="1108075" cy="646113"/>
          </a:xfrm>
          <a:prstGeom prst="rect">
            <a:avLst/>
          </a:prstGeom>
        </p:spPr>
        <p:txBody>
          <a:bodyPr wrap="none">
            <a:spAutoFit/>
          </a:bodyPr>
          <a:lstStyle/>
          <a:p>
            <a:pPr algn="ctr">
              <a:defRPr/>
            </a:pPr>
            <a:r>
              <a:rPr lang="zh-CN" altLang="en-US" sz="36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课上</a:t>
            </a:r>
            <a:endParaRPr lang="en-US" altLang="zh-CN" sz="36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1511" name="矩形 18"/>
          <p:cNvSpPr>
            <a:spLocks noChangeArrowheads="1"/>
          </p:cNvSpPr>
          <p:nvPr/>
        </p:nvSpPr>
        <p:spPr bwMode="auto">
          <a:xfrm>
            <a:off x="2000250" y="3000375"/>
            <a:ext cx="6357938" cy="874713"/>
          </a:xfrm>
          <a:prstGeom prst="rect">
            <a:avLst/>
          </a:prstGeom>
          <a:noFill/>
          <a:ln w="9525">
            <a:noFill/>
            <a:miter lim="800000"/>
            <a:headEnd/>
            <a:tailEnd/>
          </a:ln>
        </p:spPr>
        <p:txBody>
          <a:bodyPr>
            <a:spAutoFit/>
          </a:bodyPr>
          <a:lstStyle/>
          <a:p>
            <a:pPr>
              <a:lnSpc>
                <a:spcPct val="150000"/>
              </a:lnSpc>
              <a:buFont typeface="Arial" charset="0"/>
              <a:buChar char="•"/>
            </a:pPr>
            <a:r>
              <a:rPr lang="zh-CN" altLang="en-US" b="1">
                <a:latin typeface="微软雅黑" pitchFamily="34" charset="-122"/>
                <a:ea typeface="微软雅黑" pitchFamily="34" charset="-122"/>
              </a:rPr>
              <a:t>认真听讲，做好笔记</a:t>
            </a:r>
          </a:p>
          <a:p>
            <a:pPr>
              <a:lnSpc>
                <a:spcPct val="150000"/>
              </a:lnSpc>
              <a:buFont typeface="Arial" charset="0"/>
              <a:buChar char="•"/>
            </a:pPr>
            <a:r>
              <a:rPr lang="zh-CN" altLang="en-US" b="1">
                <a:latin typeface="微软雅黑" pitchFamily="34" charset="-122"/>
                <a:ea typeface="微软雅黑" pitchFamily="34" charset="-122"/>
              </a:rPr>
              <a:t>完成上机练习或项目案例</a:t>
            </a:r>
          </a:p>
        </p:txBody>
      </p:sp>
      <p:grpSp>
        <p:nvGrpSpPr>
          <p:cNvPr id="4" name="组合 19"/>
          <p:cNvGrpSpPr>
            <a:grpSpLocks/>
          </p:cNvGrpSpPr>
          <p:nvPr/>
        </p:nvGrpSpPr>
        <p:grpSpPr bwMode="auto">
          <a:xfrm>
            <a:off x="571500" y="4500563"/>
            <a:ext cx="8143875" cy="1357312"/>
            <a:chOff x="571472" y="1285860"/>
            <a:chExt cx="8143932" cy="1357322"/>
          </a:xfrm>
        </p:grpSpPr>
        <p:sp>
          <p:nvSpPr>
            <p:cNvPr id="21" name="圆角矩形 20"/>
            <p:cNvSpPr/>
            <p:nvPr/>
          </p:nvSpPr>
          <p:spPr bwMode="auto">
            <a:xfrm>
              <a:off x="571472" y="1285860"/>
              <a:ext cx="8143932" cy="1357322"/>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2" name="矩形 21"/>
            <p:cNvSpPr/>
            <p:nvPr/>
          </p:nvSpPr>
          <p:spPr bwMode="auto">
            <a:xfrm>
              <a:off x="1785919" y="1285860"/>
              <a:ext cx="6715172" cy="1357322"/>
            </a:xfrm>
            <a:prstGeom prst="rect">
              <a:avLst/>
            </a:prstGeom>
            <a:solidFill>
              <a:schemeClr val="bg1"/>
            </a:solidFill>
            <a:ln>
              <a:headEnd type="none"/>
              <a:tailEnd type="triangle"/>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a:p>
          </p:txBody>
        </p:sp>
      </p:grpSp>
      <p:sp>
        <p:nvSpPr>
          <p:cNvPr id="23" name="矩形 22"/>
          <p:cNvSpPr/>
          <p:nvPr/>
        </p:nvSpPr>
        <p:spPr>
          <a:xfrm>
            <a:off x="646113" y="4857750"/>
            <a:ext cx="1108075" cy="646113"/>
          </a:xfrm>
          <a:prstGeom prst="rect">
            <a:avLst/>
          </a:prstGeom>
        </p:spPr>
        <p:txBody>
          <a:bodyPr wrap="none">
            <a:spAutoFit/>
          </a:bodyPr>
          <a:lstStyle/>
          <a:p>
            <a:pPr algn="ctr">
              <a:defRPr/>
            </a:pPr>
            <a:r>
              <a:rPr lang="zh-CN" altLang="en-US" sz="36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课后</a:t>
            </a:r>
            <a:endParaRPr lang="en-US" altLang="zh-CN" sz="36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1514" name="矩形 23"/>
          <p:cNvSpPr>
            <a:spLocks noChangeArrowheads="1"/>
          </p:cNvSpPr>
          <p:nvPr/>
        </p:nvSpPr>
        <p:spPr bwMode="auto">
          <a:xfrm>
            <a:off x="2000250" y="4714875"/>
            <a:ext cx="6357938" cy="874713"/>
          </a:xfrm>
          <a:prstGeom prst="rect">
            <a:avLst/>
          </a:prstGeom>
          <a:noFill/>
          <a:ln w="9525">
            <a:noFill/>
            <a:miter lim="800000"/>
            <a:headEnd/>
            <a:tailEnd/>
          </a:ln>
        </p:spPr>
        <p:txBody>
          <a:bodyPr>
            <a:spAutoFit/>
          </a:bodyPr>
          <a:lstStyle/>
          <a:p>
            <a:pPr>
              <a:lnSpc>
                <a:spcPct val="150000"/>
              </a:lnSpc>
              <a:buFont typeface="Arial" charset="0"/>
              <a:buChar char="•"/>
            </a:pPr>
            <a:r>
              <a:rPr lang="zh-CN" altLang="en-US" b="1">
                <a:latin typeface="微软雅黑" pitchFamily="34" charset="-122"/>
                <a:ea typeface="微软雅黑" pitchFamily="34" charset="-122"/>
              </a:rPr>
              <a:t>及时总结，完成学生用书和学习平台布置的作业</a:t>
            </a:r>
          </a:p>
          <a:p>
            <a:pPr>
              <a:lnSpc>
                <a:spcPct val="150000"/>
              </a:lnSpc>
              <a:buFont typeface="Arial" charset="0"/>
              <a:buChar char="•"/>
            </a:pPr>
            <a:r>
              <a:rPr lang="zh-CN" altLang="en-US" b="1">
                <a:latin typeface="微软雅黑" pitchFamily="34" charset="-122"/>
                <a:ea typeface="微软雅黑" pitchFamily="34" charset="-122"/>
              </a:rPr>
              <a:t>多浏览技术论坛、博客，获取他人的开发经验</a:t>
            </a:r>
          </a:p>
        </p:txBody>
      </p:sp>
      <p:sp>
        <p:nvSpPr>
          <p:cNvPr id="19" name="灯片编号占位符 18"/>
          <p:cNvSpPr>
            <a:spLocks noGrp="1"/>
          </p:cNvSpPr>
          <p:nvPr>
            <p:ph type="sldNum" sz="quarter" idx="10"/>
          </p:nvPr>
        </p:nvSpPr>
        <p:spPr/>
        <p:txBody>
          <a:bodyPr/>
          <a:lstStyle/>
          <a:p>
            <a:pPr>
              <a:defRPr/>
            </a:pPr>
            <a:fld id="{20A3C244-A2EA-421B-AA84-7941BACD046B}" type="slidenum">
              <a:rPr lang="zh-CN" altLang="en-US" smtClean="0"/>
              <a:pPr>
                <a:defRPr/>
              </a:pPr>
              <a:t>5</a:t>
            </a:fld>
            <a:r>
              <a:rPr lang="en-US" altLang="zh-CN" smtClean="0"/>
              <a:t>/47</a:t>
            </a:r>
            <a:endParaRPr lang="zh-CN" altLang="en-US" dirty="0"/>
          </a:p>
        </p:txBody>
      </p:sp>
      <p:sp>
        <p:nvSpPr>
          <p:cNvPr id="20" name="标题 19"/>
          <p:cNvSpPr>
            <a:spLocks noGrp="1"/>
          </p:cNvSpPr>
          <p:nvPr>
            <p:ph type="title"/>
          </p:nvPr>
        </p:nvSpPr>
        <p:spPr/>
        <p:txBody>
          <a:bodyPr/>
          <a:lstStyle/>
          <a:p>
            <a:r>
              <a:rPr lang="zh-CN" altLang="en-US" dirty="0" smtClean="0"/>
              <a:t>学习方法</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8092" name="Picture 12" descr="1-15"/>
          <p:cNvPicPr>
            <a:picLocks noChangeAspect="1" noChangeArrowheads="1"/>
          </p:cNvPicPr>
          <p:nvPr/>
        </p:nvPicPr>
        <p:blipFill>
          <a:blip r:embed="rId3"/>
          <a:srcRect/>
          <a:stretch>
            <a:fillRect/>
          </a:stretch>
        </p:blipFill>
        <p:spPr bwMode="auto">
          <a:xfrm>
            <a:off x="1692275" y="2349500"/>
            <a:ext cx="5472113" cy="1446213"/>
          </a:xfrm>
          <a:prstGeom prst="rect">
            <a:avLst/>
          </a:prstGeom>
          <a:noFill/>
          <a:ln w="9525">
            <a:noFill/>
            <a:miter lim="800000"/>
            <a:headEnd/>
            <a:tailEnd/>
          </a:ln>
        </p:spPr>
      </p:pic>
      <p:sp>
        <p:nvSpPr>
          <p:cNvPr id="558083" name="Rectangle 3"/>
          <p:cNvSpPr>
            <a:spLocks noGrp="1" noChangeArrowheads="1"/>
          </p:cNvSpPr>
          <p:nvPr>
            <p:ph idx="1"/>
          </p:nvPr>
        </p:nvSpPr>
        <p:spPr>
          <a:xfrm>
            <a:off x="784225" y="1214438"/>
            <a:ext cx="7645400" cy="5143500"/>
          </a:xfrm>
        </p:spPr>
        <p:txBody>
          <a:bodyPr/>
          <a:lstStyle/>
          <a:p>
            <a:pPr>
              <a:defRPr/>
            </a:pPr>
            <a:r>
              <a:rPr lang="zh-CN" altLang="en-US" dirty="0" smtClean="0"/>
              <a:t>编写第一个</a:t>
            </a:r>
            <a:r>
              <a:rPr lang="en-US" altLang="zh-CN" dirty="0" smtClean="0"/>
              <a:t>Java</a:t>
            </a:r>
            <a:r>
              <a:rPr lang="zh-CN" altLang="en-US" dirty="0" smtClean="0"/>
              <a:t>程序，在控制台输出信息</a:t>
            </a:r>
            <a:endParaRPr lang="en-US" altLang="zh-CN" dirty="0"/>
          </a:p>
        </p:txBody>
      </p:sp>
      <p:pic>
        <p:nvPicPr>
          <p:cNvPr id="8" name="图片 7" descr="系统菜单.TIF"/>
          <p:cNvPicPr>
            <a:picLocks noChangeAspect="1"/>
          </p:cNvPicPr>
          <p:nvPr/>
        </p:nvPicPr>
        <p:blipFill>
          <a:blip r:embed="rId4"/>
          <a:srcRect/>
          <a:stretch>
            <a:fillRect/>
          </a:stretch>
        </p:blipFill>
        <p:spPr bwMode="auto">
          <a:xfrm>
            <a:off x="1643063" y="2571750"/>
            <a:ext cx="6732587" cy="3851275"/>
          </a:xfrm>
          <a:prstGeom prst="rect">
            <a:avLst/>
          </a:prstGeom>
          <a:noFill/>
          <a:ln w="9525">
            <a:noFill/>
            <a:miter lim="800000"/>
            <a:headEnd/>
            <a:tailEnd/>
          </a:ln>
        </p:spPr>
      </p:pic>
      <p:pic>
        <p:nvPicPr>
          <p:cNvPr id="9" name="图片 8" descr="购物清单.TIF"/>
          <p:cNvPicPr>
            <a:picLocks noChangeAspect="1"/>
          </p:cNvPicPr>
          <p:nvPr/>
        </p:nvPicPr>
        <p:blipFill>
          <a:blip r:embed="rId5"/>
          <a:srcRect/>
          <a:stretch>
            <a:fillRect/>
          </a:stretch>
        </p:blipFill>
        <p:spPr bwMode="auto">
          <a:xfrm>
            <a:off x="1643063" y="2857500"/>
            <a:ext cx="4443412" cy="2571750"/>
          </a:xfrm>
          <a:prstGeom prst="rect">
            <a:avLst/>
          </a:prstGeom>
          <a:noFill/>
          <a:ln w="9525">
            <a:noFill/>
            <a:miter lim="800000"/>
            <a:headEnd/>
            <a:tailEnd/>
          </a:ln>
        </p:spPr>
      </p:pic>
      <p:pic>
        <p:nvPicPr>
          <p:cNvPr id="10" name="图片 9" descr="自我介绍.TIF"/>
          <p:cNvPicPr>
            <a:picLocks noChangeAspect="1"/>
          </p:cNvPicPr>
          <p:nvPr/>
        </p:nvPicPr>
        <p:blipFill>
          <a:blip r:embed="rId6"/>
          <a:srcRect/>
          <a:stretch>
            <a:fillRect/>
          </a:stretch>
        </p:blipFill>
        <p:spPr bwMode="auto">
          <a:xfrm>
            <a:off x="1643063" y="2928938"/>
            <a:ext cx="3729037" cy="2886075"/>
          </a:xfrm>
          <a:prstGeom prst="rect">
            <a:avLst/>
          </a:prstGeom>
          <a:noFill/>
          <a:ln w="9525">
            <a:noFill/>
            <a:miter lim="800000"/>
            <a:headEnd/>
            <a:tailEnd/>
          </a:ln>
        </p:spPr>
      </p:pic>
      <p:sp>
        <p:nvSpPr>
          <p:cNvPr id="11" name="灯片编号占位符 10"/>
          <p:cNvSpPr>
            <a:spLocks noGrp="1"/>
          </p:cNvSpPr>
          <p:nvPr>
            <p:ph type="sldNum" sz="quarter" idx="10"/>
          </p:nvPr>
        </p:nvSpPr>
        <p:spPr/>
        <p:txBody>
          <a:bodyPr/>
          <a:lstStyle/>
          <a:p>
            <a:pPr>
              <a:defRPr/>
            </a:pPr>
            <a:fld id="{20A3C244-A2EA-421B-AA84-7941BACD046B}" type="slidenum">
              <a:rPr lang="zh-CN" altLang="en-US" smtClean="0"/>
              <a:pPr>
                <a:defRPr/>
              </a:pPr>
              <a:t>6</a:t>
            </a:fld>
            <a:r>
              <a:rPr lang="en-US" altLang="zh-CN" smtClean="0"/>
              <a:t>/47</a:t>
            </a:r>
            <a:endParaRPr lang="zh-CN" altLang="en-US" dirty="0"/>
          </a:p>
        </p:txBody>
      </p:sp>
      <p:sp>
        <p:nvSpPr>
          <p:cNvPr id="12" name="标题 11"/>
          <p:cNvSpPr>
            <a:spLocks noGrp="1"/>
          </p:cNvSpPr>
          <p:nvPr>
            <p:ph type="title"/>
          </p:nvPr>
        </p:nvSpPr>
        <p:spPr/>
        <p:txBody>
          <a:bodyPr/>
          <a:lstStyle/>
          <a:p>
            <a:r>
              <a:rPr lang="zh-CN" altLang="en-US" dirty="0" smtClean="0"/>
              <a:t>本章任务</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58092"/>
                                        </p:tgtEl>
                                        <p:attrNameLst>
                                          <p:attrName>style.visibility</p:attrName>
                                        </p:attrNameLst>
                                      </p:cBhvr>
                                      <p:to>
                                        <p:strVal val="visible"/>
                                      </p:to>
                                    </p:set>
                                    <p:animEffect transition="in" filter="wipe(left)">
                                      <p:cBhvr>
                                        <p:cTn id="7" dur="500"/>
                                        <p:tgtEl>
                                          <p:spTgt spid="5580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nodeType="clickEffect">
                                  <p:stCondLst>
                                    <p:cond delay="0"/>
                                  </p:stCondLst>
                                  <p:childTnLst>
                                    <p:set>
                                      <p:cBhvr>
                                        <p:cTn id="11" dur="1" fill="hold">
                                          <p:stCondLst>
                                            <p:cond delay="0"/>
                                          </p:stCondLst>
                                        </p:cTn>
                                        <p:tgtEl>
                                          <p:spTgt spid="558092"/>
                                        </p:tgtEl>
                                        <p:attrNameLst>
                                          <p:attrName>style.visibility</p:attrName>
                                        </p:attrNameLst>
                                      </p:cBhvr>
                                      <p:to>
                                        <p:strVal val="hidden"/>
                                      </p:to>
                                    </p:set>
                                  </p:childTnLst>
                                </p:cTn>
                              </p:par>
                            </p:childTnLst>
                          </p:cTn>
                        </p:par>
                        <p:par>
                          <p:cTn id="12" fill="hold" nodeType="afterGroup">
                            <p:stCondLst>
                              <p:cond delay="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par>
                                <p:cTn id="21" presetID="1" presetClass="exit" presetSubtype="0" fill="hold" nodeType="with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par>
                                <p:cTn id="28" presetID="1" presetClass="exit" presetSubtype="0" fill="hold" nodeType="withEffect">
                                  <p:stCondLst>
                                    <p:cond delay="0"/>
                                  </p:stCondLst>
                                  <p:childTnLst>
                                    <p:set>
                                      <p:cBhvr>
                                        <p:cTn id="29"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p:cNvSpPr>
          <p:nvPr>
            <p:ph idx="1"/>
          </p:nvPr>
        </p:nvSpPr>
        <p:spPr>
          <a:xfrm>
            <a:off x="784225" y="1214438"/>
            <a:ext cx="7645400" cy="5143500"/>
          </a:xfrm>
        </p:spPr>
        <p:txBody>
          <a:bodyPr/>
          <a:lstStyle/>
          <a:p>
            <a:pPr>
              <a:defRPr/>
            </a:pPr>
            <a:r>
              <a:rPr lang="zh-CN" altLang="en-US" smtClean="0"/>
              <a:t>理解什么是程序</a:t>
            </a:r>
            <a:endParaRPr lang="en-US" altLang="zh-CN" smtClean="0"/>
          </a:p>
          <a:p>
            <a:pPr>
              <a:defRPr/>
            </a:pPr>
            <a:r>
              <a:rPr lang="zh-CN" altLang="en-US" smtClean="0"/>
              <a:t>了解</a:t>
            </a:r>
            <a:r>
              <a:rPr lang="en-US" altLang="zh-CN" smtClean="0"/>
              <a:t>Java</a:t>
            </a:r>
            <a:r>
              <a:rPr lang="zh-CN" altLang="en-US" smtClean="0"/>
              <a:t>的技术内容</a:t>
            </a:r>
          </a:p>
          <a:p>
            <a:pPr>
              <a:defRPr/>
            </a:pPr>
            <a:r>
              <a:rPr lang="zh-CN" altLang="en-US" smtClean="0"/>
              <a:t>会使用记事本开发简单</a:t>
            </a:r>
            <a:r>
              <a:rPr lang="en-US" altLang="zh-CN" smtClean="0"/>
              <a:t>Java</a:t>
            </a:r>
            <a:r>
              <a:rPr lang="zh-CN" altLang="en-US" smtClean="0"/>
              <a:t>程序</a:t>
            </a:r>
          </a:p>
          <a:p>
            <a:pPr>
              <a:defRPr/>
            </a:pPr>
            <a:r>
              <a:rPr lang="zh-CN" altLang="en-US" smtClean="0"/>
              <a:t>会使用输出语句在控制台输出信息</a:t>
            </a:r>
          </a:p>
          <a:p>
            <a:pPr>
              <a:defRPr/>
            </a:pPr>
            <a:r>
              <a:rPr lang="zh-CN" altLang="en-US" smtClean="0"/>
              <a:t>熟悉</a:t>
            </a:r>
            <a:r>
              <a:rPr lang="en-US" altLang="zh-CN" smtClean="0"/>
              <a:t>MyEclipse</a:t>
            </a:r>
            <a:r>
              <a:rPr lang="zh-CN" altLang="en-US" smtClean="0"/>
              <a:t>开发环境</a:t>
            </a:r>
          </a:p>
          <a:p>
            <a:pPr>
              <a:defRPr/>
            </a:pPr>
            <a:endParaRPr lang="zh-CN" altLang="en-US" dirty="0" smtClean="0"/>
          </a:p>
        </p:txBody>
      </p:sp>
      <p:pic>
        <p:nvPicPr>
          <p:cNvPr id="11" name="Picture 2" descr="C:\Users\meng.zhang\Desktop\ACCP7.0模版图标规范\啊-1.png"/>
          <p:cNvPicPr>
            <a:picLocks noChangeAspect="1" noChangeArrowheads="1"/>
          </p:cNvPicPr>
          <p:nvPr/>
        </p:nvPicPr>
        <p:blipFill>
          <a:blip r:embed="rId3"/>
          <a:srcRect/>
          <a:stretch>
            <a:fillRect/>
          </a:stretch>
        </p:blipFill>
        <p:spPr bwMode="auto">
          <a:xfrm>
            <a:off x="4500563" y="1138238"/>
            <a:ext cx="642937" cy="647700"/>
          </a:xfrm>
          <a:prstGeom prst="rect">
            <a:avLst/>
          </a:prstGeom>
          <a:noFill/>
          <a:ln w="9525">
            <a:noFill/>
            <a:miter lim="800000"/>
            <a:headEnd/>
            <a:tailEnd/>
          </a:ln>
        </p:spPr>
      </p:pic>
      <p:pic>
        <p:nvPicPr>
          <p:cNvPr id="12" name="Picture 3" descr="C:\Users\meng.zhang\Desktop\ACCP7.0模版图标规范\是.png"/>
          <p:cNvPicPr>
            <a:picLocks noChangeAspect="1" noChangeArrowheads="1"/>
          </p:cNvPicPr>
          <p:nvPr/>
        </p:nvPicPr>
        <p:blipFill>
          <a:blip r:embed="rId4"/>
          <a:srcRect/>
          <a:stretch>
            <a:fillRect/>
          </a:stretch>
        </p:blipFill>
        <p:spPr bwMode="auto">
          <a:xfrm>
            <a:off x="6929438" y="1928802"/>
            <a:ext cx="714375" cy="719137"/>
          </a:xfrm>
          <a:prstGeom prst="rect">
            <a:avLst/>
          </a:prstGeom>
          <a:noFill/>
          <a:ln w="9525">
            <a:noFill/>
            <a:miter lim="800000"/>
            <a:headEnd/>
            <a:tailEnd/>
          </a:ln>
        </p:spPr>
      </p:pic>
      <p:pic>
        <p:nvPicPr>
          <p:cNvPr id="13" name="Picture 3" descr="C:\Users\meng.zhang\Desktop\ACCP7.0模版图标规范\是.png"/>
          <p:cNvPicPr>
            <a:picLocks noChangeAspect="1" noChangeArrowheads="1"/>
          </p:cNvPicPr>
          <p:nvPr/>
        </p:nvPicPr>
        <p:blipFill>
          <a:blip r:embed="rId4"/>
          <a:srcRect/>
          <a:stretch>
            <a:fillRect/>
          </a:stretch>
        </p:blipFill>
        <p:spPr bwMode="auto">
          <a:xfrm>
            <a:off x="6929438" y="2500302"/>
            <a:ext cx="714375" cy="719137"/>
          </a:xfrm>
          <a:prstGeom prst="rect">
            <a:avLst/>
          </a:prstGeom>
          <a:noFill/>
          <a:ln w="9525">
            <a:noFill/>
            <a:miter lim="800000"/>
            <a:headEnd/>
            <a:tailEnd/>
          </a:ln>
        </p:spPr>
      </p:pic>
      <p:pic>
        <p:nvPicPr>
          <p:cNvPr id="14" name="Picture 2" descr="C:\Users\meng.zhang\Desktop\ACCP7.0模版图标规范\啊-1.png"/>
          <p:cNvPicPr>
            <a:picLocks noChangeAspect="1" noChangeArrowheads="1"/>
          </p:cNvPicPr>
          <p:nvPr/>
        </p:nvPicPr>
        <p:blipFill>
          <a:blip r:embed="rId3"/>
          <a:srcRect/>
          <a:stretch>
            <a:fillRect/>
          </a:stretch>
        </p:blipFill>
        <p:spPr bwMode="auto">
          <a:xfrm>
            <a:off x="7786688" y="2000239"/>
            <a:ext cx="642937" cy="647700"/>
          </a:xfrm>
          <a:prstGeom prst="rect">
            <a:avLst/>
          </a:prstGeom>
          <a:noFill/>
          <a:ln w="9525">
            <a:noFill/>
            <a:miter lim="800000"/>
            <a:headEnd/>
            <a:tailEnd/>
          </a:ln>
        </p:spPr>
      </p:pic>
      <p:sp>
        <p:nvSpPr>
          <p:cNvPr id="9" name="灯片编号占位符 8"/>
          <p:cNvSpPr>
            <a:spLocks noGrp="1"/>
          </p:cNvSpPr>
          <p:nvPr>
            <p:ph type="sldNum" sz="quarter" idx="10"/>
          </p:nvPr>
        </p:nvSpPr>
        <p:spPr/>
        <p:txBody>
          <a:bodyPr/>
          <a:lstStyle/>
          <a:p>
            <a:pPr>
              <a:defRPr/>
            </a:pPr>
            <a:fld id="{20A3C244-A2EA-421B-AA84-7941BACD046B}" type="slidenum">
              <a:rPr lang="zh-CN" altLang="en-US" smtClean="0"/>
              <a:pPr>
                <a:defRPr/>
              </a:pPr>
              <a:t>7</a:t>
            </a:fld>
            <a:r>
              <a:rPr lang="en-US" altLang="zh-CN" smtClean="0"/>
              <a:t>/47</a:t>
            </a:r>
            <a:endParaRPr lang="zh-CN" altLang="en-US" dirty="0"/>
          </a:p>
        </p:txBody>
      </p:sp>
      <p:grpSp>
        <p:nvGrpSpPr>
          <p:cNvPr id="10" name="组合 9"/>
          <p:cNvGrpSpPr/>
          <p:nvPr/>
        </p:nvGrpSpPr>
        <p:grpSpPr>
          <a:xfrm>
            <a:off x="2271327" y="5290746"/>
            <a:ext cx="4125191" cy="578535"/>
            <a:chOff x="2514597" y="3350993"/>
            <a:chExt cx="4125191" cy="578535"/>
          </a:xfrm>
        </p:grpSpPr>
        <p:grpSp>
          <p:nvGrpSpPr>
            <p:cNvPr id="15" name="组合 20"/>
            <p:cNvGrpSpPr/>
            <p:nvPr/>
          </p:nvGrpSpPr>
          <p:grpSpPr>
            <a:xfrm>
              <a:off x="2514597" y="3350993"/>
              <a:ext cx="4125191" cy="578535"/>
              <a:chOff x="2514599" y="5042946"/>
              <a:chExt cx="4125191" cy="578535"/>
            </a:xfrm>
          </p:grpSpPr>
          <p:sp>
            <p:nvSpPr>
              <p:cNvPr id="17" name="圆角矩形 16"/>
              <p:cNvSpPr/>
              <p:nvPr/>
            </p:nvSpPr>
            <p:spPr>
              <a:xfrm>
                <a:off x="2514599" y="5098419"/>
                <a:ext cx="4125191" cy="467591"/>
              </a:xfrm>
              <a:prstGeom prst="roundRect">
                <a:avLst/>
              </a:prstGeom>
              <a:solidFill>
                <a:srgbClr val="006599"/>
              </a:solidFill>
              <a:ln>
                <a:noFill/>
              </a:ln>
              <a:effectLst>
                <a:outerShdw blurRad="76200" dir="18900000" sy="23000" kx="-1200000" algn="bl" rotWithShape="0">
                  <a:prstClr val="black">
                    <a:alpha val="20000"/>
                  </a:prstClr>
                </a:outerShdw>
              </a:effectLst>
              <a:scene3d>
                <a:camera prst="obliqueTop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22"/>
              <p:cNvSpPr txBox="1"/>
              <p:nvPr/>
            </p:nvSpPr>
            <p:spPr>
              <a:xfrm>
                <a:off x="3914158" y="5153459"/>
                <a:ext cx="2031325" cy="369332"/>
              </a:xfrm>
              <a:prstGeom prst="rect">
                <a:avLst/>
              </a:prstGeom>
              <a:noFill/>
            </p:spPr>
            <p:txBody>
              <a:bodyPr wrap="non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教师讲解本章目标</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9" name="椭圆 18"/>
              <p:cNvSpPr/>
              <p:nvPr/>
            </p:nvSpPr>
            <p:spPr>
              <a:xfrm>
                <a:off x="2797435" y="5042946"/>
                <a:ext cx="578535" cy="578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6" name="图片 15"/>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2855537" y="3406362"/>
              <a:ext cx="462326" cy="462326"/>
            </a:xfrm>
            <a:prstGeom prst="rect">
              <a:avLst/>
            </a:prstGeom>
          </p:spPr>
        </p:pic>
      </p:grpSp>
      <p:sp>
        <p:nvSpPr>
          <p:cNvPr id="20" name="标题 19"/>
          <p:cNvSpPr>
            <a:spLocks noGrp="1"/>
          </p:cNvSpPr>
          <p:nvPr>
            <p:ph type="title"/>
          </p:nvPr>
        </p:nvSpPr>
        <p:spPr/>
        <p:txBody>
          <a:bodyPr/>
          <a:lstStyle/>
          <a:p>
            <a:r>
              <a:rPr lang="zh-CN" altLang="en-US" dirty="0" smtClean="0"/>
              <a:t>本章目标</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ph idx="1"/>
          </p:nvPr>
        </p:nvSpPr>
        <p:spPr>
          <a:xfrm>
            <a:off x="784225" y="1214438"/>
            <a:ext cx="7645400" cy="5143500"/>
          </a:xfrm>
        </p:spPr>
        <p:txBody>
          <a:bodyPr/>
          <a:lstStyle/>
          <a:p>
            <a:pPr>
              <a:defRPr/>
            </a:pPr>
            <a:r>
              <a:rPr lang="zh-CN" altLang="en-US" sz="2400" dirty="0"/>
              <a:t>介绍你从住处到学校上课的过程 </a:t>
            </a:r>
            <a:endParaRPr lang="zh-CN" altLang="en-GB" sz="2400" dirty="0"/>
          </a:p>
        </p:txBody>
      </p:sp>
      <p:grpSp>
        <p:nvGrpSpPr>
          <p:cNvPr id="2" name="组合 5"/>
          <p:cNvGrpSpPr>
            <a:grpSpLocks/>
          </p:cNvGrpSpPr>
          <p:nvPr/>
        </p:nvGrpSpPr>
        <p:grpSpPr bwMode="auto">
          <a:xfrm>
            <a:off x="71438" y="857250"/>
            <a:ext cx="958850" cy="430213"/>
            <a:chOff x="3643306" y="2500357"/>
            <a:chExt cx="958752" cy="430730"/>
          </a:xfrm>
        </p:grpSpPr>
        <p:pic>
          <p:nvPicPr>
            <p:cNvPr id="25607" name="Picture 6" descr="E:\设计支持\模板设计\TW.png"/>
            <p:cNvPicPr>
              <a:picLocks noChangeAspect="1" noChangeArrowheads="1"/>
            </p:cNvPicPr>
            <p:nvPr/>
          </p:nvPicPr>
          <p:blipFill>
            <a:blip r:embed="rId3"/>
            <a:srcRect/>
            <a:stretch>
              <a:fillRect/>
            </a:stretch>
          </p:blipFill>
          <p:spPr bwMode="auto">
            <a:xfrm>
              <a:off x="3643306" y="2500357"/>
              <a:ext cx="463239" cy="430730"/>
            </a:xfrm>
            <a:prstGeom prst="rect">
              <a:avLst/>
            </a:prstGeom>
            <a:noFill/>
            <a:ln w="9525">
              <a:noFill/>
              <a:miter lim="800000"/>
              <a:headEnd/>
              <a:tailEnd/>
            </a:ln>
          </p:spPr>
        </p:pic>
        <p:sp>
          <p:nvSpPr>
            <p:cNvPr id="8" name="TextBox 7"/>
            <p:cNvSpPr txBox="1"/>
            <p:nvPr/>
          </p:nvSpPr>
          <p:spPr>
            <a:xfrm>
              <a:off x="3900455" y="2501947"/>
              <a:ext cx="701603" cy="400531"/>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itchFamily="49" charset="-122"/>
                  <a:ea typeface="黑体" pitchFamily="49" charset="-122"/>
                </a:rPr>
                <a:t>提问</a:t>
              </a:r>
            </a:p>
          </p:txBody>
        </p:sp>
      </p:grpSp>
      <p:graphicFrame>
        <p:nvGraphicFramePr>
          <p:cNvPr id="17" name="图示 16"/>
          <p:cNvGraphicFramePr/>
          <p:nvPr/>
        </p:nvGraphicFramePr>
        <p:xfrm>
          <a:off x="142844" y="2245320"/>
          <a:ext cx="8858312"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灯片编号占位符 8"/>
          <p:cNvSpPr>
            <a:spLocks noGrp="1"/>
          </p:cNvSpPr>
          <p:nvPr>
            <p:ph type="sldNum" sz="quarter" idx="10"/>
          </p:nvPr>
        </p:nvSpPr>
        <p:spPr/>
        <p:txBody>
          <a:bodyPr/>
          <a:lstStyle/>
          <a:p>
            <a:pPr>
              <a:defRPr/>
            </a:pPr>
            <a:fld id="{20A3C244-A2EA-421B-AA84-7941BACD046B}" type="slidenum">
              <a:rPr lang="zh-CN" altLang="en-US" smtClean="0"/>
              <a:pPr>
                <a:defRPr/>
              </a:pPr>
              <a:t>8</a:t>
            </a:fld>
            <a:r>
              <a:rPr lang="en-US" altLang="zh-CN" smtClean="0"/>
              <a:t>/47</a:t>
            </a:r>
            <a:endParaRPr lang="zh-CN" altLang="en-US" dirty="0"/>
          </a:p>
        </p:txBody>
      </p:sp>
      <p:sp>
        <p:nvSpPr>
          <p:cNvPr id="11" name="标题 10"/>
          <p:cNvSpPr>
            <a:spLocks noGrp="1"/>
          </p:cNvSpPr>
          <p:nvPr>
            <p:ph type="title"/>
          </p:nvPr>
        </p:nvSpPr>
        <p:spPr/>
        <p:txBody>
          <a:bodyPr/>
          <a:lstStyle/>
          <a:p>
            <a:r>
              <a:rPr lang="zh-CN" altLang="en-US" dirty="0" smtClean="0"/>
              <a:t>什么是程序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graphicEl>
                                              <a:dgm id="{B949CBCD-8221-4472-A98F-444C19410FE4}"/>
                                            </p:graphicEl>
                                          </p:spTgt>
                                        </p:tgtEl>
                                        <p:attrNameLst>
                                          <p:attrName>style.visibility</p:attrName>
                                        </p:attrNameLst>
                                      </p:cBhvr>
                                      <p:to>
                                        <p:strVal val="visible"/>
                                      </p:to>
                                    </p:set>
                                    <p:animEffect transition="in" filter="wipe(left)">
                                      <p:cBhvr>
                                        <p:cTn id="7" dur="500"/>
                                        <p:tgtEl>
                                          <p:spTgt spid="17">
                                            <p:graphicEl>
                                              <a:dgm id="{B949CBCD-8221-4472-A98F-444C19410FE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graphicEl>
                                              <a:dgm id="{DA4E525F-2D46-45C0-B24F-2A0D3AAE3EF4}"/>
                                            </p:graphicEl>
                                          </p:spTgt>
                                        </p:tgtEl>
                                        <p:attrNameLst>
                                          <p:attrName>style.visibility</p:attrName>
                                        </p:attrNameLst>
                                      </p:cBhvr>
                                      <p:to>
                                        <p:strVal val="visible"/>
                                      </p:to>
                                    </p:set>
                                    <p:animEffect transition="in" filter="wipe(left)">
                                      <p:cBhvr>
                                        <p:cTn id="12" dur="500"/>
                                        <p:tgtEl>
                                          <p:spTgt spid="17">
                                            <p:graphicEl>
                                              <a:dgm id="{DA4E525F-2D46-45C0-B24F-2A0D3AAE3EF4}"/>
                                            </p:graphic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7">
                                            <p:graphicEl>
                                              <a:dgm id="{49D6756A-51DE-4170-B1D1-B0DF7D6BD6C2}"/>
                                            </p:graphicEl>
                                          </p:spTgt>
                                        </p:tgtEl>
                                        <p:attrNameLst>
                                          <p:attrName>style.visibility</p:attrName>
                                        </p:attrNameLst>
                                      </p:cBhvr>
                                      <p:to>
                                        <p:strVal val="visible"/>
                                      </p:to>
                                    </p:set>
                                    <p:animEffect transition="in" filter="wipe(left)">
                                      <p:cBhvr>
                                        <p:cTn id="15" dur="500"/>
                                        <p:tgtEl>
                                          <p:spTgt spid="17">
                                            <p:graphicEl>
                                              <a:dgm id="{49D6756A-51DE-4170-B1D1-B0DF7D6BD6C2}"/>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7">
                                            <p:graphicEl>
                                              <a:dgm id="{B86E17A1-0A45-4748-8F0C-B5F244085820}"/>
                                            </p:graphicEl>
                                          </p:spTgt>
                                        </p:tgtEl>
                                        <p:attrNameLst>
                                          <p:attrName>style.visibility</p:attrName>
                                        </p:attrNameLst>
                                      </p:cBhvr>
                                      <p:to>
                                        <p:strVal val="visible"/>
                                      </p:to>
                                    </p:set>
                                    <p:animEffect transition="in" filter="wipe(left)">
                                      <p:cBhvr>
                                        <p:cTn id="20" dur="500"/>
                                        <p:tgtEl>
                                          <p:spTgt spid="17">
                                            <p:graphicEl>
                                              <a:dgm id="{B86E17A1-0A45-4748-8F0C-B5F244085820}"/>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7">
                                            <p:graphicEl>
                                              <a:dgm id="{C96F075B-2C08-4F59-B92F-F36A8928695C}"/>
                                            </p:graphicEl>
                                          </p:spTgt>
                                        </p:tgtEl>
                                        <p:attrNameLst>
                                          <p:attrName>style.visibility</p:attrName>
                                        </p:attrNameLst>
                                      </p:cBhvr>
                                      <p:to>
                                        <p:strVal val="visible"/>
                                      </p:to>
                                    </p:set>
                                    <p:animEffect transition="in" filter="wipe(left)">
                                      <p:cBhvr>
                                        <p:cTn id="23" dur="500"/>
                                        <p:tgtEl>
                                          <p:spTgt spid="17">
                                            <p:graphicEl>
                                              <a:dgm id="{C96F075B-2C08-4F59-B92F-F36A8928695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0130" name="Object 2"/>
          <p:cNvGraphicFramePr>
            <a:graphicFrameLocks noChangeAspect="1"/>
          </p:cNvGraphicFramePr>
          <p:nvPr/>
        </p:nvGraphicFramePr>
        <p:xfrm>
          <a:off x="6819900" y="4191000"/>
          <a:ext cx="571500" cy="469900"/>
        </p:xfrm>
        <a:graphic>
          <a:graphicData uri="http://schemas.openxmlformats.org/presentationml/2006/ole">
            <p:oleObj spid="_x0000_s1026" name="Visio" r:id="rId4" imgW="381714" imgH="312658" progId="Visio.Drawing.11">
              <p:embed/>
            </p:oleObj>
          </a:graphicData>
        </a:graphic>
      </p:graphicFrame>
      <p:graphicFrame>
        <p:nvGraphicFramePr>
          <p:cNvPr id="560131" name="Object 3"/>
          <p:cNvGraphicFramePr>
            <a:graphicFrameLocks noChangeAspect="1"/>
          </p:cNvGraphicFramePr>
          <p:nvPr/>
        </p:nvGraphicFramePr>
        <p:xfrm>
          <a:off x="6324600" y="4343400"/>
          <a:ext cx="641350" cy="484188"/>
        </p:xfrm>
        <a:graphic>
          <a:graphicData uri="http://schemas.openxmlformats.org/presentationml/2006/ole">
            <p:oleObj spid="_x0000_s1027" name="Visio" r:id="rId5" imgW="368618" imgH="277892" progId="Visio.Drawing.11">
              <p:embed/>
            </p:oleObj>
          </a:graphicData>
        </a:graphic>
      </p:graphicFrame>
      <p:graphicFrame>
        <p:nvGraphicFramePr>
          <p:cNvPr id="560132" name="Object 4"/>
          <p:cNvGraphicFramePr>
            <a:graphicFrameLocks noChangeAspect="1"/>
          </p:cNvGraphicFramePr>
          <p:nvPr/>
        </p:nvGraphicFramePr>
        <p:xfrm>
          <a:off x="5176838" y="4252913"/>
          <a:ext cx="1223962" cy="928687"/>
        </p:xfrm>
        <a:graphic>
          <a:graphicData uri="http://schemas.openxmlformats.org/presentationml/2006/ole">
            <p:oleObj spid="_x0000_s1028" name="Visio" r:id="rId6" imgW="1208722" imgH="648891" progId="Visio.Drawing.11">
              <p:embed/>
            </p:oleObj>
          </a:graphicData>
        </a:graphic>
      </p:graphicFrame>
      <p:graphicFrame>
        <p:nvGraphicFramePr>
          <p:cNvPr id="560133" name="Object 5"/>
          <p:cNvGraphicFramePr>
            <a:graphicFrameLocks noChangeAspect="1"/>
          </p:cNvGraphicFramePr>
          <p:nvPr/>
        </p:nvGraphicFramePr>
        <p:xfrm>
          <a:off x="228600" y="4572000"/>
          <a:ext cx="565150" cy="1373188"/>
        </p:xfrm>
        <a:graphic>
          <a:graphicData uri="http://schemas.openxmlformats.org/presentationml/2006/ole">
            <p:oleObj spid="_x0000_s1029" name="Visio" r:id="rId7" imgW="408384" imgH="992267" progId="Visio.Drawing.11">
              <p:embed/>
            </p:oleObj>
          </a:graphicData>
        </a:graphic>
      </p:graphicFrame>
      <p:graphicFrame>
        <p:nvGraphicFramePr>
          <p:cNvPr id="26630" name="Object 6"/>
          <p:cNvGraphicFramePr>
            <a:graphicFrameLocks noChangeAspect="1"/>
          </p:cNvGraphicFramePr>
          <p:nvPr/>
        </p:nvGraphicFramePr>
        <p:xfrm>
          <a:off x="1600200" y="1439863"/>
          <a:ext cx="7391400" cy="4808537"/>
        </p:xfrm>
        <a:graphic>
          <a:graphicData uri="http://schemas.openxmlformats.org/presentationml/2006/ole">
            <p:oleObj spid="_x0000_s1030" name="Visio" r:id="rId8" imgW="8494776" imgH="5526024" progId="Visio.Drawing.11">
              <p:embed/>
            </p:oleObj>
          </a:graphicData>
        </a:graphic>
      </p:graphicFrame>
      <p:sp>
        <p:nvSpPr>
          <p:cNvPr id="26631" name="Rectangle 7"/>
          <p:cNvSpPr>
            <a:spLocks noChangeArrowheads="1"/>
          </p:cNvSpPr>
          <p:nvPr/>
        </p:nvSpPr>
        <p:spPr bwMode="auto">
          <a:xfrm>
            <a:off x="4953000" y="1676400"/>
            <a:ext cx="609600" cy="838200"/>
          </a:xfrm>
          <a:prstGeom prst="rect">
            <a:avLst/>
          </a:prstGeom>
          <a:solidFill>
            <a:srgbClr val="FFFFCC"/>
          </a:solidFill>
          <a:ln w="9525">
            <a:noFill/>
            <a:miter lim="800000"/>
            <a:headEnd/>
            <a:tailEnd/>
          </a:ln>
        </p:spPr>
        <p:txBody>
          <a:bodyPr wrap="none" anchor="ctr">
            <a:spAutoFit/>
          </a:bodyPr>
          <a:lstStyle/>
          <a:p>
            <a:pPr algn="ctr"/>
            <a:endParaRPr lang="zh-CN" altLang="en-US">
              <a:ea typeface="黑体" pitchFamily="49" charset="-122"/>
            </a:endParaRPr>
          </a:p>
        </p:txBody>
      </p:sp>
      <p:sp>
        <p:nvSpPr>
          <p:cNvPr id="26632" name="Text Box 8"/>
          <p:cNvSpPr txBox="1">
            <a:spLocks noChangeArrowheads="1"/>
          </p:cNvSpPr>
          <p:nvPr/>
        </p:nvSpPr>
        <p:spPr bwMode="auto">
          <a:xfrm>
            <a:off x="4643438" y="1916113"/>
            <a:ext cx="1200150" cy="701675"/>
          </a:xfrm>
          <a:prstGeom prst="rect">
            <a:avLst/>
          </a:prstGeom>
          <a:noFill/>
          <a:ln w="9525">
            <a:noFill/>
            <a:miter lim="800000"/>
            <a:headEnd/>
            <a:tailEnd/>
          </a:ln>
        </p:spPr>
        <p:txBody>
          <a:bodyPr wrap="none">
            <a:spAutoFit/>
          </a:bodyPr>
          <a:lstStyle/>
          <a:p>
            <a:pPr algn="ctr"/>
            <a:r>
              <a:rPr lang="zh-CN" altLang="en-US" sz="4000">
                <a:ea typeface="黑体" pitchFamily="49" charset="-122"/>
              </a:rPr>
              <a:t>银行</a:t>
            </a:r>
          </a:p>
        </p:txBody>
      </p:sp>
      <p:sp>
        <p:nvSpPr>
          <p:cNvPr id="560137" name="AutoShape 9"/>
          <p:cNvSpPr>
            <a:spLocks noChangeArrowheads="1"/>
          </p:cNvSpPr>
          <p:nvPr/>
        </p:nvSpPr>
        <p:spPr bwMode="auto">
          <a:xfrm>
            <a:off x="685800" y="5638800"/>
            <a:ext cx="2933700" cy="407988"/>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eaLnBrk="0" hangingPunct="0">
              <a:spcBef>
                <a:spcPct val="20000"/>
              </a:spcBef>
              <a:buClr>
                <a:srgbClr val="233DA9"/>
              </a:buClr>
              <a:buSzPct val="80000"/>
              <a:defRPr/>
            </a:pPr>
            <a:r>
              <a:rPr lang="en-US" altLang="zh-CN" b="1" kern="0" dirty="0">
                <a:solidFill>
                  <a:schemeClr val="bg1"/>
                </a:solidFill>
                <a:latin typeface="Arial"/>
                <a:ea typeface="黑体"/>
              </a:rPr>
              <a:t>1</a:t>
            </a:r>
            <a:r>
              <a:rPr lang="zh-CN" altLang="en-US" b="1" kern="0" dirty="0">
                <a:solidFill>
                  <a:schemeClr val="bg1"/>
                </a:solidFill>
                <a:latin typeface="Arial"/>
                <a:ea typeface="黑体"/>
              </a:rPr>
              <a:t>、带上存折</a:t>
            </a:r>
            <a:r>
              <a:rPr lang="en-US" altLang="zh-CN" b="1" kern="0" dirty="0">
                <a:solidFill>
                  <a:schemeClr val="bg1"/>
                </a:solidFill>
                <a:latin typeface="Arial"/>
                <a:ea typeface="黑体"/>
              </a:rPr>
              <a:t>/</a:t>
            </a:r>
            <a:r>
              <a:rPr lang="zh-CN" altLang="en-US" b="1" kern="0" dirty="0">
                <a:solidFill>
                  <a:schemeClr val="bg1"/>
                </a:solidFill>
                <a:latin typeface="Arial"/>
                <a:ea typeface="黑体"/>
              </a:rPr>
              <a:t>银行卡去银行 </a:t>
            </a:r>
          </a:p>
        </p:txBody>
      </p:sp>
      <p:sp>
        <p:nvSpPr>
          <p:cNvPr id="560138" name="AutoShape 10"/>
          <p:cNvSpPr>
            <a:spLocks noChangeArrowheads="1"/>
          </p:cNvSpPr>
          <p:nvPr/>
        </p:nvSpPr>
        <p:spPr bwMode="auto">
          <a:xfrm>
            <a:off x="2268538" y="3357563"/>
            <a:ext cx="5165725" cy="40798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eaLnBrk="0" hangingPunct="0">
              <a:spcBef>
                <a:spcPct val="20000"/>
              </a:spcBef>
              <a:buClr>
                <a:srgbClr val="233DA9"/>
              </a:buClr>
              <a:buSzPct val="80000"/>
              <a:defRPr/>
            </a:pPr>
            <a:r>
              <a:rPr lang="en-US" altLang="zh-CN" b="1" kern="0" dirty="0">
                <a:solidFill>
                  <a:schemeClr val="bg1"/>
                </a:solidFill>
                <a:latin typeface="Arial"/>
                <a:ea typeface="黑体"/>
              </a:rPr>
              <a:t>3</a:t>
            </a:r>
            <a:r>
              <a:rPr lang="zh-CN" altLang="en-US" b="1" kern="0" dirty="0">
                <a:solidFill>
                  <a:schemeClr val="bg1"/>
                </a:solidFill>
                <a:latin typeface="Arial"/>
                <a:ea typeface="黑体"/>
              </a:rPr>
              <a:t>、将存折或储蓄卡递给银行职员并告知取款数额 </a:t>
            </a:r>
          </a:p>
        </p:txBody>
      </p:sp>
      <p:graphicFrame>
        <p:nvGraphicFramePr>
          <p:cNvPr id="560139" name="Object 11"/>
          <p:cNvGraphicFramePr>
            <a:graphicFrameLocks noChangeAspect="1"/>
          </p:cNvGraphicFramePr>
          <p:nvPr/>
        </p:nvGraphicFramePr>
        <p:xfrm>
          <a:off x="4800600" y="4321175"/>
          <a:ext cx="373063" cy="936625"/>
        </p:xfrm>
        <a:graphic>
          <a:graphicData uri="http://schemas.openxmlformats.org/presentationml/2006/ole">
            <p:oleObj spid="_x0000_s1031" name="Visio" r:id="rId9" imgW="1208722" imgH="648891" progId="Visio.Drawing.11">
              <p:embed/>
            </p:oleObj>
          </a:graphicData>
        </a:graphic>
      </p:graphicFrame>
      <p:sp>
        <p:nvSpPr>
          <p:cNvPr id="560140" name="AutoShape 12"/>
          <p:cNvSpPr>
            <a:spLocks noChangeArrowheads="1"/>
          </p:cNvSpPr>
          <p:nvPr/>
        </p:nvSpPr>
        <p:spPr bwMode="auto">
          <a:xfrm>
            <a:off x="3048000" y="5257800"/>
            <a:ext cx="1409700" cy="407988"/>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eaLnBrk="0" hangingPunct="0">
              <a:spcBef>
                <a:spcPct val="20000"/>
              </a:spcBef>
              <a:buClr>
                <a:srgbClr val="233DA9"/>
              </a:buClr>
              <a:buSzPct val="80000"/>
              <a:defRPr/>
            </a:pPr>
            <a:r>
              <a:rPr lang="en-US" altLang="zh-CN" b="1" kern="0" dirty="0">
                <a:solidFill>
                  <a:schemeClr val="bg1"/>
                </a:solidFill>
                <a:latin typeface="Arial"/>
                <a:ea typeface="黑体"/>
              </a:rPr>
              <a:t>2</a:t>
            </a:r>
            <a:r>
              <a:rPr lang="zh-CN" altLang="en-US" b="1" kern="0" dirty="0">
                <a:solidFill>
                  <a:schemeClr val="bg1"/>
                </a:solidFill>
                <a:latin typeface="Arial"/>
                <a:ea typeface="黑体"/>
              </a:rPr>
              <a:t>、取号排队</a:t>
            </a:r>
          </a:p>
        </p:txBody>
      </p:sp>
      <p:sp>
        <p:nvSpPr>
          <p:cNvPr id="560141" name="AutoShape 13"/>
          <p:cNvSpPr>
            <a:spLocks noChangeArrowheads="1"/>
          </p:cNvSpPr>
          <p:nvPr/>
        </p:nvSpPr>
        <p:spPr bwMode="auto">
          <a:xfrm>
            <a:off x="5545138" y="3716338"/>
            <a:ext cx="2868612" cy="40798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eaLnBrk="0" hangingPunct="0">
              <a:spcBef>
                <a:spcPct val="20000"/>
              </a:spcBef>
              <a:buClr>
                <a:srgbClr val="233DA9"/>
              </a:buClr>
              <a:buSzPct val="80000"/>
              <a:defRPr/>
            </a:pPr>
            <a:r>
              <a:rPr lang="en-US" altLang="zh-CN" b="1" kern="0" dirty="0">
                <a:solidFill>
                  <a:schemeClr val="bg1"/>
                </a:solidFill>
                <a:latin typeface="Arial"/>
                <a:ea typeface="黑体"/>
              </a:rPr>
              <a:t>5</a:t>
            </a:r>
            <a:r>
              <a:rPr lang="zh-CN" altLang="en-US" b="1" kern="0" dirty="0">
                <a:solidFill>
                  <a:schemeClr val="bg1"/>
                </a:solidFill>
                <a:latin typeface="Arial"/>
                <a:ea typeface="黑体"/>
              </a:rPr>
              <a:t>、银行职员办理取款事宜 </a:t>
            </a:r>
          </a:p>
        </p:txBody>
      </p:sp>
      <p:sp>
        <p:nvSpPr>
          <p:cNvPr id="560143" name="AutoShape 15"/>
          <p:cNvSpPr>
            <a:spLocks noChangeArrowheads="1"/>
          </p:cNvSpPr>
          <p:nvPr/>
        </p:nvSpPr>
        <p:spPr bwMode="auto">
          <a:xfrm>
            <a:off x="1979613" y="4149725"/>
            <a:ext cx="2400300" cy="407988"/>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eaLnBrk="0" hangingPunct="0">
              <a:spcBef>
                <a:spcPct val="20000"/>
              </a:spcBef>
              <a:buClr>
                <a:srgbClr val="233DA9"/>
              </a:buClr>
              <a:buSzPct val="80000"/>
              <a:defRPr/>
            </a:pPr>
            <a:r>
              <a:rPr lang="en-US" altLang="zh-CN" b="1" kern="0" dirty="0">
                <a:solidFill>
                  <a:schemeClr val="bg1"/>
                </a:solidFill>
                <a:latin typeface="Arial"/>
                <a:ea typeface="黑体"/>
              </a:rPr>
              <a:t>6</a:t>
            </a:r>
            <a:r>
              <a:rPr lang="zh-CN" altLang="en-US" b="1" kern="0" dirty="0">
                <a:solidFill>
                  <a:schemeClr val="bg1"/>
                </a:solidFill>
                <a:latin typeface="Arial"/>
                <a:ea typeface="黑体"/>
              </a:rPr>
              <a:t>、拿到钱并离开银行 </a:t>
            </a:r>
          </a:p>
        </p:txBody>
      </p:sp>
      <p:sp>
        <p:nvSpPr>
          <p:cNvPr id="560144" name="AutoShape 16"/>
          <p:cNvSpPr>
            <a:spLocks noChangeArrowheads="1"/>
          </p:cNvSpPr>
          <p:nvPr/>
        </p:nvSpPr>
        <p:spPr bwMode="auto">
          <a:xfrm>
            <a:off x="5148263" y="3683000"/>
            <a:ext cx="1474787" cy="407988"/>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eaLnBrk="0" hangingPunct="0">
              <a:spcBef>
                <a:spcPct val="20000"/>
              </a:spcBef>
              <a:buClr>
                <a:srgbClr val="233DA9"/>
              </a:buClr>
              <a:buSzPct val="80000"/>
              <a:defRPr/>
            </a:pPr>
            <a:r>
              <a:rPr lang="en-US" altLang="zh-CN" b="1" kern="0" dirty="0">
                <a:solidFill>
                  <a:schemeClr val="bg1"/>
                </a:solidFill>
                <a:latin typeface="Arial"/>
                <a:ea typeface="黑体"/>
              </a:rPr>
              <a:t>4</a:t>
            </a:r>
            <a:r>
              <a:rPr lang="zh-CN" altLang="en-US" b="1" kern="0" dirty="0">
                <a:solidFill>
                  <a:schemeClr val="bg1"/>
                </a:solidFill>
                <a:latin typeface="Arial"/>
                <a:ea typeface="黑体"/>
              </a:rPr>
              <a:t>、输入密码 </a:t>
            </a:r>
          </a:p>
        </p:txBody>
      </p:sp>
      <p:sp>
        <p:nvSpPr>
          <p:cNvPr id="18" name="灯片编号占位符 17"/>
          <p:cNvSpPr>
            <a:spLocks noGrp="1"/>
          </p:cNvSpPr>
          <p:nvPr>
            <p:ph type="sldNum" sz="quarter" idx="10"/>
          </p:nvPr>
        </p:nvSpPr>
        <p:spPr/>
        <p:txBody>
          <a:bodyPr/>
          <a:lstStyle/>
          <a:p>
            <a:pPr>
              <a:defRPr/>
            </a:pPr>
            <a:fld id="{20A3C244-A2EA-421B-AA84-7941BACD046B}" type="slidenum">
              <a:rPr lang="zh-CN" altLang="en-US" smtClean="0"/>
              <a:pPr>
                <a:defRPr/>
              </a:pPr>
              <a:t>9</a:t>
            </a:fld>
            <a:r>
              <a:rPr lang="en-US" altLang="zh-CN" smtClean="0"/>
              <a:t>/47</a:t>
            </a:r>
            <a:endParaRPr lang="zh-CN" altLang="en-US" dirty="0"/>
          </a:p>
        </p:txBody>
      </p:sp>
      <p:sp>
        <p:nvSpPr>
          <p:cNvPr id="19" name="标题 18"/>
          <p:cNvSpPr>
            <a:spLocks noGrp="1"/>
          </p:cNvSpPr>
          <p:nvPr>
            <p:ph type="title"/>
          </p:nvPr>
        </p:nvSpPr>
        <p:spPr/>
        <p:txBody>
          <a:bodyPr/>
          <a:lstStyle/>
          <a:p>
            <a:r>
              <a:rPr lang="zh-CN" altLang="en-US" dirty="0" smtClean="0">
                <a:solidFill>
                  <a:srgbClr val="121F55"/>
                </a:solidFill>
              </a:rPr>
              <a:t>生活中的程序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60133"/>
                                        </p:tgtEl>
                                        <p:attrNameLst>
                                          <p:attrName>style.visibility</p:attrName>
                                        </p:attrNameLst>
                                      </p:cBhvr>
                                      <p:to>
                                        <p:strVal val="visible"/>
                                      </p:to>
                                    </p:set>
                                    <p:animEffect transition="in" filter="wipe(left)">
                                      <p:cBhvr>
                                        <p:cTn id="7" dur="500"/>
                                        <p:tgtEl>
                                          <p:spTgt spid="5601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0137"/>
                                        </p:tgtEl>
                                        <p:attrNameLst>
                                          <p:attrName>style.visibility</p:attrName>
                                        </p:attrNameLst>
                                      </p:cBhvr>
                                      <p:to>
                                        <p:strVal val="visible"/>
                                      </p:to>
                                    </p:set>
                                    <p:animEffect transition="in" filter="wipe(left)">
                                      <p:cBhvr>
                                        <p:cTn id="12" dur="500"/>
                                        <p:tgtEl>
                                          <p:spTgt spid="560137"/>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560131"/>
                                        </p:tgtEl>
                                        <p:attrNameLst>
                                          <p:attrName>style.visibility</p:attrName>
                                        </p:attrNameLst>
                                      </p:cBhvr>
                                      <p:to>
                                        <p:strVal val="visible"/>
                                      </p:to>
                                    </p:set>
                                    <p:animEffect transition="in" filter="wipe(left)">
                                      <p:cBhvr>
                                        <p:cTn id="16" dur="500"/>
                                        <p:tgtEl>
                                          <p:spTgt spid="560131"/>
                                        </p:tgtEl>
                                      </p:cBhvr>
                                    </p:animEffect>
                                  </p:childTnLst>
                                </p:cTn>
                              </p:par>
                              <p:par>
                                <p:cTn id="17" presetID="22" presetClass="entr" presetSubtype="8" fill="hold" nodeType="withEffect">
                                  <p:stCondLst>
                                    <p:cond delay="0"/>
                                  </p:stCondLst>
                                  <p:childTnLst>
                                    <p:set>
                                      <p:cBhvr>
                                        <p:cTn id="18" dur="1" fill="hold">
                                          <p:stCondLst>
                                            <p:cond delay="0"/>
                                          </p:stCondLst>
                                        </p:cTn>
                                        <p:tgtEl>
                                          <p:spTgt spid="560130"/>
                                        </p:tgtEl>
                                        <p:attrNameLst>
                                          <p:attrName>style.visibility</p:attrName>
                                        </p:attrNameLst>
                                      </p:cBhvr>
                                      <p:to>
                                        <p:strVal val="visible"/>
                                      </p:to>
                                    </p:set>
                                    <p:animEffect transition="in" filter="wipe(left)">
                                      <p:cBhvr>
                                        <p:cTn id="19" dur="500"/>
                                        <p:tgtEl>
                                          <p:spTgt spid="560130"/>
                                        </p:tgtEl>
                                      </p:cBhvr>
                                    </p:animEffect>
                                  </p:childTnLst>
                                </p:cTn>
                              </p:par>
                            </p:childTnLst>
                          </p:cTn>
                        </p:par>
                        <p:par>
                          <p:cTn id="20" fill="hold" nodeType="afterGroup">
                            <p:stCondLst>
                              <p:cond delay="1000"/>
                            </p:stCondLst>
                            <p:childTnLst>
                              <p:par>
                                <p:cTn id="21" presetID="22" presetClass="entr" presetSubtype="8" fill="hold" nodeType="afterEffect">
                                  <p:stCondLst>
                                    <p:cond delay="0"/>
                                  </p:stCondLst>
                                  <p:childTnLst>
                                    <p:set>
                                      <p:cBhvr>
                                        <p:cTn id="22" dur="1" fill="hold">
                                          <p:stCondLst>
                                            <p:cond delay="0"/>
                                          </p:stCondLst>
                                        </p:cTn>
                                        <p:tgtEl>
                                          <p:spTgt spid="560132"/>
                                        </p:tgtEl>
                                        <p:attrNameLst>
                                          <p:attrName>style.visibility</p:attrName>
                                        </p:attrNameLst>
                                      </p:cBhvr>
                                      <p:to>
                                        <p:strVal val="visible"/>
                                      </p:to>
                                    </p:set>
                                    <p:animEffect transition="in" filter="wipe(left)">
                                      <p:cBhvr>
                                        <p:cTn id="23" dur="500"/>
                                        <p:tgtEl>
                                          <p:spTgt spid="56013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xit" presetSubtype="8" fill="hold" grpId="1" nodeType="clickEffect">
                                  <p:stCondLst>
                                    <p:cond delay="0"/>
                                  </p:stCondLst>
                                  <p:childTnLst>
                                    <p:animEffect transition="out" filter="wipe(left)">
                                      <p:cBhvr>
                                        <p:cTn id="27" dur="500"/>
                                        <p:tgtEl>
                                          <p:spTgt spid="560137"/>
                                        </p:tgtEl>
                                      </p:cBhvr>
                                    </p:animEffect>
                                    <p:set>
                                      <p:cBhvr>
                                        <p:cTn id="28" dur="1" fill="hold">
                                          <p:stCondLst>
                                            <p:cond delay="499"/>
                                          </p:stCondLst>
                                        </p:cTn>
                                        <p:tgtEl>
                                          <p:spTgt spid="560137"/>
                                        </p:tgtEl>
                                        <p:attrNameLst>
                                          <p:attrName>style.visibility</p:attrName>
                                        </p:attrNameLst>
                                      </p:cBhvr>
                                      <p:to>
                                        <p:strVal val="hidden"/>
                                      </p:to>
                                    </p:set>
                                  </p:childTnLst>
                                </p:cTn>
                              </p:par>
                              <p:par>
                                <p:cTn id="29" presetID="22" presetClass="entr" presetSubtype="8" fill="hold" grpId="0" nodeType="withEffect">
                                  <p:stCondLst>
                                    <p:cond delay="0"/>
                                  </p:stCondLst>
                                  <p:childTnLst>
                                    <p:set>
                                      <p:cBhvr>
                                        <p:cTn id="30" dur="1" fill="hold">
                                          <p:stCondLst>
                                            <p:cond delay="0"/>
                                          </p:stCondLst>
                                        </p:cTn>
                                        <p:tgtEl>
                                          <p:spTgt spid="560140"/>
                                        </p:tgtEl>
                                        <p:attrNameLst>
                                          <p:attrName>style.visibility</p:attrName>
                                        </p:attrNameLst>
                                      </p:cBhvr>
                                      <p:to>
                                        <p:strVal val="visible"/>
                                      </p:to>
                                    </p:set>
                                    <p:animEffect transition="in" filter="wipe(left)">
                                      <p:cBhvr>
                                        <p:cTn id="31" dur="500"/>
                                        <p:tgtEl>
                                          <p:spTgt spid="560140"/>
                                        </p:tgtEl>
                                      </p:cBhvr>
                                    </p:animEffect>
                                  </p:childTnLst>
                                </p:cTn>
                              </p:par>
                            </p:childTnLst>
                          </p:cTn>
                        </p:par>
                        <p:par>
                          <p:cTn id="32" fill="hold" nodeType="afterGroup">
                            <p:stCondLst>
                              <p:cond delay="500"/>
                            </p:stCondLst>
                            <p:childTnLst>
                              <p:par>
                                <p:cTn id="33" presetID="22" presetClass="exit" presetSubtype="8" fill="hold" nodeType="afterEffect">
                                  <p:stCondLst>
                                    <p:cond delay="0"/>
                                  </p:stCondLst>
                                  <p:childTnLst>
                                    <p:animEffect transition="out" filter="wipe(left)">
                                      <p:cBhvr>
                                        <p:cTn id="34" dur="500"/>
                                        <p:tgtEl>
                                          <p:spTgt spid="560133"/>
                                        </p:tgtEl>
                                      </p:cBhvr>
                                    </p:animEffect>
                                    <p:set>
                                      <p:cBhvr>
                                        <p:cTn id="35" dur="1" fill="hold">
                                          <p:stCondLst>
                                            <p:cond delay="499"/>
                                          </p:stCondLst>
                                        </p:cTn>
                                        <p:tgtEl>
                                          <p:spTgt spid="560133"/>
                                        </p:tgtEl>
                                        <p:attrNameLst>
                                          <p:attrName>style.visibility</p:attrName>
                                        </p:attrNameLst>
                                      </p:cBhvr>
                                      <p:to>
                                        <p:strVal val="hidden"/>
                                      </p:to>
                                    </p:set>
                                  </p:childTnLst>
                                </p:cTn>
                              </p:par>
                              <p:par>
                                <p:cTn id="36" presetID="0" presetClass="path" presetSubtype="0" accel="50000" decel="50000" fill="hold" nodeType="withEffect">
                                  <p:stCondLst>
                                    <p:cond delay="0"/>
                                  </p:stCondLst>
                                  <p:childTnLst>
                                    <p:animMotion origin="layout" path="M 2.77778E-6 -9.66844E-7 L 0.49167 -0.0779 " pathEditMode="relative" ptsTypes="AA">
                                      <p:cBhvr>
                                        <p:cTn id="37" dur="1000" fill="hold"/>
                                        <p:tgtEl>
                                          <p:spTgt spid="560133"/>
                                        </p:tgtEl>
                                        <p:attrNameLst>
                                          <p:attrName>ppt_x</p:attrName>
                                          <p:attrName>ppt_y</p:attrName>
                                        </p:attrNameLst>
                                      </p:cBhvr>
                                    </p:animMotion>
                                  </p:childTnLst>
                                </p:cTn>
                              </p:par>
                              <p:par>
                                <p:cTn id="38" presetID="22" presetClass="entr" presetSubtype="8" fill="hold" nodeType="withEffect">
                                  <p:stCondLst>
                                    <p:cond delay="0"/>
                                  </p:stCondLst>
                                  <p:childTnLst>
                                    <p:set>
                                      <p:cBhvr>
                                        <p:cTn id="39" dur="1" fill="hold">
                                          <p:stCondLst>
                                            <p:cond delay="0"/>
                                          </p:stCondLst>
                                        </p:cTn>
                                        <p:tgtEl>
                                          <p:spTgt spid="560139"/>
                                        </p:tgtEl>
                                        <p:attrNameLst>
                                          <p:attrName>style.visibility</p:attrName>
                                        </p:attrNameLst>
                                      </p:cBhvr>
                                      <p:to>
                                        <p:strVal val="visible"/>
                                      </p:to>
                                    </p:set>
                                    <p:animEffect transition="in" filter="wipe(left)">
                                      <p:cBhvr>
                                        <p:cTn id="40" dur="500"/>
                                        <p:tgtEl>
                                          <p:spTgt spid="56013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xit" presetSubtype="8" fill="hold" grpId="1" nodeType="clickEffect">
                                  <p:stCondLst>
                                    <p:cond delay="0"/>
                                  </p:stCondLst>
                                  <p:childTnLst>
                                    <p:animEffect transition="out" filter="wipe(left)">
                                      <p:cBhvr>
                                        <p:cTn id="44" dur="500"/>
                                        <p:tgtEl>
                                          <p:spTgt spid="560140"/>
                                        </p:tgtEl>
                                      </p:cBhvr>
                                    </p:animEffect>
                                    <p:set>
                                      <p:cBhvr>
                                        <p:cTn id="45" dur="1" fill="hold">
                                          <p:stCondLst>
                                            <p:cond delay="499"/>
                                          </p:stCondLst>
                                        </p:cTn>
                                        <p:tgtEl>
                                          <p:spTgt spid="560140"/>
                                        </p:tgtEl>
                                        <p:attrNameLst>
                                          <p:attrName>style.visibility</p:attrName>
                                        </p:attrNameLst>
                                      </p:cBhvr>
                                      <p:to>
                                        <p:strVal val="hidden"/>
                                      </p:to>
                                    </p:set>
                                  </p:childTnLst>
                                </p:cTn>
                              </p:par>
                            </p:childTnLst>
                          </p:cTn>
                        </p:par>
                        <p:par>
                          <p:cTn id="46" fill="hold" nodeType="afterGroup">
                            <p:stCondLst>
                              <p:cond delay="500"/>
                            </p:stCondLst>
                            <p:childTnLst>
                              <p:par>
                                <p:cTn id="47" presetID="22" presetClass="exit" presetSubtype="8" fill="hold" nodeType="afterEffect">
                                  <p:stCondLst>
                                    <p:cond delay="0"/>
                                  </p:stCondLst>
                                  <p:childTnLst>
                                    <p:animEffect transition="out" filter="wipe(left)">
                                      <p:cBhvr>
                                        <p:cTn id="48" dur="500"/>
                                        <p:tgtEl>
                                          <p:spTgt spid="560132"/>
                                        </p:tgtEl>
                                      </p:cBhvr>
                                    </p:animEffect>
                                    <p:set>
                                      <p:cBhvr>
                                        <p:cTn id="49" dur="1" fill="hold">
                                          <p:stCondLst>
                                            <p:cond delay="499"/>
                                          </p:stCondLst>
                                        </p:cTn>
                                        <p:tgtEl>
                                          <p:spTgt spid="560132"/>
                                        </p:tgtEl>
                                        <p:attrNameLst>
                                          <p:attrName>style.visibility</p:attrName>
                                        </p:attrNameLst>
                                      </p:cBhvr>
                                      <p:to>
                                        <p:strVal val="hidden"/>
                                      </p:to>
                                    </p:set>
                                  </p:childTnLst>
                                </p:cTn>
                              </p:par>
                              <p:par>
                                <p:cTn id="50" presetID="0" presetClass="path" presetSubtype="0" accel="50000" decel="50000" fill="hold" nodeType="withEffect">
                                  <p:stCondLst>
                                    <p:cond delay="0"/>
                                  </p:stCondLst>
                                  <p:childTnLst>
                                    <p:animMotion origin="layout" path="M -3.88889E-6 7.1412E-7 L 0.04167 7.1412E-7 " pathEditMode="relative" ptsTypes="AA">
                                      <p:cBhvr>
                                        <p:cTn id="51" dur="1000" fill="hold"/>
                                        <p:tgtEl>
                                          <p:spTgt spid="560132"/>
                                        </p:tgtEl>
                                        <p:attrNameLst>
                                          <p:attrName>ppt_x</p:attrName>
                                          <p:attrName>ppt_y</p:attrName>
                                        </p:attrNameLst>
                                      </p:cBhvr>
                                    </p:animMotion>
                                  </p:childTnLst>
                                </p:cTn>
                              </p:par>
                              <p:par>
                                <p:cTn id="52" presetID="0" presetClass="path" presetSubtype="0" accel="50000" decel="50000" fill="hold" nodeType="withEffect">
                                  <p:stCondLst>
                                    <p:cond delay="0"/>
                                  </p:stCondLst>
                                  <p:childTnLst>
                                    <p:animMotion origin="layout" path="M -3.33333E-6 6.99977E-6 L 0.06667 6.99977E-6 " pathEditMode="relative" ptsTypes="AA">
                                      <p:cBhvr>
                                        <p:cTn id="53" dur="1000" fill="hold"/>
                                        <p:tgtEl>
                                          <p:spTgt spid="560139"/>
                                        </p:tgtEl>
                                        <p:attrNameLst>
                                          <p:attrName>ppt_x</p:attrName>
                                          <p:attrName>ppt_y</p:attrName>
                                        </p:attrNameLst>
                                      </p:cBhvr>
                                    </p:animMotion>
                                  </p:childTnLst>
                                </p:cTn>
                              </p:par>
                            </p:childTnLst>
                          </p:cTn>
                        </p:par>
                        <p:par>
                          <p:cTn id="54" fill="hold" nodeType="afterGroup">
                            <p:stCondLst>
                              <p:cond delay="1500"/>
                            </p:stCondLst>
                            <p:childTnLst>
                              <p:par>
                                <p:cTn id="55" presetID="22" presetClass="entr" presetSubtype="8" fill="hold" grpId="0" nodeType="afterEffect">
                                  <p:stCondLst>
                                    <p:cond delay="0"/>
                                  </p:stCondLst>
                                  <p:childTnLst>
                                    <p:set>
                                      <p:cBhvr>
                                        <p:cTn id="56" dur="1" fill="hold">
                                          <p:stCondLst>
                                            <p:cond delay="0"/>
                                          </p:stCondLst>
                                        </p:cTn>
                                        <p:tgtEl>
                                          <p:spTgt spid="560138"/>
                                        </p:tgtEl>
                                        <p:attrNameLst>
                                          <p:attrName>style.visibility</p:attrName>
                                        </p:attrNameLst>
                                      </p:cBhvr>
                                      <p:to>
                                        <p:strVal val="visible"/>
                                      </p:to>
                                    </p:set>
                                    <p:animEffect transition="in" filter="wipe(left)">
                                      <p:cBhvr>
                                        <p:cTn id="57" dur="500"/>
                                        <p:tgtEl>
                                          <p:spTgt spid="56013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xit" presetSubtype="8" fill="hold" grpId="1" nodeType="clickEffect">
                                  <p:stCondLst>
                                    <p:cond delay="0"/>
                                  </p:stCondLst>
                                  <p:childTnLst>
                                    <p:animEffect transition="out" filter="wipe(left)">
                                      <p:cBhvr>
                                        <p:cTn id="61" dur="500"/>
                                        <p:tgtEl>
                                          <p:spTgt spid="560138"/>
                                        </p:tgtEl>
                                      </p:cBhvr>
                                    </p:animEffect>
                                    <p:set>
                                      <p:cBhvr>
                                        <p:cTn id="62" dur="1" fill="hold">
                                          <p:stCondLst>
                                            <p:cond delay="499"/>
                                          </p:stCondLst>
                                        </p:cTn>
                                        <p:tgtEl>
                                          <p:spTgt spid="560138"/>
                                        </p:tgtEl>
                                        <p:attrNameLst>
                                          <p:attrName>style.visibility</p:attrName>
                                        </p:attrNameLst>
                                      </p:cBhvr>
                                      <p:to>
                                        <p:strVal val="hidden"/>
                                      </p:to>
                                    </p:set>
                                  </p:childTnLst>
                                </p:cTn>
                              </p:par>
                            </p:childTnLst>
                          </p:cTn>
                        </p:par>
                        <p:par>
                          <p:cTn id="63" fill="hold" nodeType="afterGroup">
                            <p:stCondLst>
                              <p:cond delay="500"/>
                            </p:stCondLst>
                            <p:childTnLst>
                              <p:par>
                                <p:cTn id="64" presetID="22" presetClass="entr" presetSubtype="8" fill="hold" grpId="1" nodeType="afterEffect">
                                  <p:stCondLst>
                                    <p:cond delay="0"/>
                                  </p:stCondLst>
                                  <p:childTnLst>
                                    <p:set>
                                      <p:cBhvr>
                                        <p:cTn id="65" dur="1" fill="hold">
                                          <p:stCondLst>
                                            <p:cond delay="0"/>
                                          </p:stCondLst>
                                        </p:cTn>
                                        <p:tgtEl>
                                          <p:spTgt spid="560144"/>
                                        </p:tgtEl>
                                        <p:attrNameLst>
                                          <p:attrName>style.visibility</p:attrName>
                                        </p:attrNameLst>
                                      </p:cBhvr>
                                      <p:to>
                                        <p:strVal val="visible"/>
                                      </p:to>
                                    </p:set>
                                    <p:animEffect transition="in" filter="wipe(left)">
                                      <p:cBhvr>
                                        <p:cTn id="66" dur="500"/>
                                        <p:tgtEl>
                                          <p:spTgt spid="560144"/>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xit" presetSubtype="8" fill="hold" grpId="0" nodeType="clickEffect">
                                  <p:stCondLst>
                                    <p:cond delay="0"/>
                                  </p:stCondLst>
                                  <p:childTnLst>
                                    <p:animEffect transition="out" filter="wipe(left)">
                                      <p:cBhvr>
                                        <p:cTn id="70" dur="500"/>
                                        <p:tgtEl>
                                          <p:spTgt spid="560144"/>
                                        </p:tgtEl>
                                      </p:cBhvr>
                                    </p:animEffect>
                                    <p:set>
                                      <p:cBhvr>
                                        <p:cTn id="71" dur="1" fill="hold">
                                          <p:stCondLst>
                                            <p:cond delay="499"/>
                                          </p:stCondLst>
                                        </p:cTn>
                                        <p:tgtEl>
                                          <p:spTgt spid="560144"/>
                                        </p:tgtEl>
                                        <p:attrNameLst>
                                          <p:attrName>style.visibility</p:attrName>
                                        </p:attrNameLst>
                                      </p:cBhvr>
                                      <p:to>
                                        <p:strVal val="hidden"/>
                                      </p:to>
                                    </p:set>
                                  </p:childTnLst>
                                </p:cTn>
                              </p:par>
                            </p:childTnLst>
                          </p:cTn>
                        </p:par>
                        <p:par>
                          <p:cTn id="72" fill="hold" nodeType="afterGroup">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560141"/>
                                        </p:tgtEl>
                                        <p:attrNameLst>
                                          <p:attrName>style.visibility</p:attrName>
                                        </p:attrNameLst>
                                      </p:cBhvr>
                                      <p:to>
                                        <p:strVal val="visible"/>
                                      </p:to>
                                    </p:set>
                                    <p:animEffect transition="in" filter="wipe(left)">
                                      <p:cBhvr>
                                        <p:cTn id="75" dur="500"/>
                                        <p:tgtEl>
                                          <p:spTgt spid="560141"/>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xit" presetSubtype="8" fill="hold" grpId="1" nodeType="clickEffect">
                                  <p:stCondLst>
                                    <p:cond delay="0"/>
                                  </p:stCondLst>
                                  <p:childTnLst>
                                    <p:animEffect transition="out" filter="wipe(left)">
                                      <p:cBhvr>
                                        <p:cTn id="79" dur="500"/>
                                        <p:tgtEl>
                                          <p:spTgt spid="560141"/>
                                        </p:tgtEl>
                                      </p:cBhvr>
                                    </p:animEffect>
                                    <p:set>
                                      <p:cBhvr>
                                        <p:cTn id="80" dur="1" fill="hold">
                                          <p:stCondLst>
                                            <p:cond delay="499"/>
                                          </p:stCondLst>
                                        </p:cTn>
                                        <p:tgtEl>
                                          <p:spTgt spid="560141"/>
                                        </p:tgtEl>
                                        <p:attrNameLst>
                                          <p:attrName>style.visibility</p:attrName>
                                        </p:attrNameLst>
                                      </p:cBhvr>
                                      <p:to>
                                        <p:strVal val="hidden"/>
                                      </p:to>
                                    </p:set>
                                  </p:childTnLst>
                                </p:cTn>
                              </p:par>
                            </p:childTnLst>
                          </p:cTn>
                        </p:par>
                        <p:par>
                          <p:cTn id="81" fill="hold" nodeType="afterGroup">
                            <p:stCondLst>
                              <p:cond delay="500"/>
                            </p:stCondLst>
                            <p:childTnLst>
                              <p:par>
                                <p:cTn id="82" presetID="22" presetClass="entr" presetSubtype="8" fill="hold" grpId="0" nodeType="afterEffect">
                                  <p:stCondLst>
                                    <p:cond delay="0"/>
                                  </p:stCondLst>
                                  <p:childTnLst>
                                    <p:set>
                                      <p:cBhvr>
                                        <p:cTn id="83" dur="1" fill="hold">
                                          <p:stCondLst>
                                            <p:cond delay="0"/>
                                          </p:stCondLst>
                                        </p:cTn>
                                        <p:tgtEl>
                                          <p:spTgt spid="560143"/>
                                        </p:tgtEl>
                                        <p:attrNameLst>
                                          <p:attrName>style.visibility</p:attrName>
                                        </p:attrNameLst>
                                      </p:cBhvr>
                                      <p:to>
                                        <p:strVal val="visible"/>
                                      </p:to>
                                    </p:set>
                                    <p:animEffect transition="in" filter="wipe(left)">
                                      <p:cBhvr>
                                        <p:cTn id="84" dur="500"/>
                                        <p:tgtEl>
                                          <p:spTgt spid="560143"/>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xit" presetSubtype="8" fill="hold" grpId="1" nodeType="clickEffect">
                                  <p:stCondLst>
                                    <p:cond delay="0"/>
                                  </p:stCondLst>
                                  <p:childTnLst>
                                    <p:animEffect transition="out" filter="wipe(left)">
                                      <p:cBhvr>
                                        <p:cTn id="88" dur="500"/>
                                        <p:tgtEl>
                                          <p:spTgt spid="560143"/>
                                        </p:tgtEl>
                                      </p:cBhvr>
                                    </p:animEffect>
                                    <p:set>
                                      <p:cBhvr>
                                        <p:cTn id="89" dur="1" fill="hold">
                                          <p:stCondLst>
                                            <p:cond delay="499"/>
                                          </p:stCondLst>
                                        </p:cTn>
                                        <p:tgtEl>
                                          <p:spTgt spid="560143"/>
                                        </p:tgtEl>
                                        <p:attrNameLst>
                                          <p:attrName>style.visibility</p:attrName>
                                        </p:attrNameLst>
                                      </p:cBhvr>
                                      <p:to>
                                        <p:strVal val="hidden"/>
                                      </p:to>
                                    </p:set>
                                  </p:childTnLst>
                                </p:cTn>
                              </p:par>
                              <p:par>
                                <p:cTn id="90" presetID="0" presetClass="path" presetSubtype="0" accel="50000" decel="50000" fill="hold" nodeType="withEffect">
                                  <p:stCondLst>
                                    <p:cond delay="0"/>
                                  </p:stCondLst>
                                  <p:childTnLst>
                                    <p:animMotion origin="layout" path="M 2.77778E-7 -1.41433E-7 C -0.04705 -0.00463 -0.09409 -0.00927 -0.11632 -1.41433E-7 C -0.13871 0.00928 -0.1217 0.04545 -0.13489 0.05588 C -0.14809 0.06631 -0.18368 0.05171 -0.19531 0.06214 C -0.20694 0.07257 -0.18958 0.10828 -0.20469 0.11802 C -0.21979 0.12776 -0.21684 0.12057 -0.28611 0.12103 C -0.35538 0.1215 -0.48819 0.12126 -0.62083 0.12103 " pathEditMode="relative" ptsTypes="aaaaaaA">
                                      <p:cBhvr>
                                        <p:cTn id="91" dur="1000" fill="hold"/>
                                        <p:tgtEl>
                                          <p:spTgt spid="56013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7" grpId="0" animBg="1"/>
      <p:bldP spid="560137" grpId="1" animBg="1"/>
      <p:bldP spid="560138" grpId="0" animBg="1"/>
      <p:bldP spid="560138" grpId="1" animBg="1"/>
      <p:bldP spid="560140" grpId="0" animBg="1"/>
      <p:bldP spid="560140" grpId="1" animBg="1"/>
      <p:bldP spid="560141" grpId="0" animBg="1"/>
      <p:bldP spid="560141" grpId="1" animBg="1"/>
      <p:bldP spid="560143" grpId="0" animBg="1"/>
      <p:bldP spid="560143" grpId="1" animBg="1"/>
      <p:bldP spid="560144" grpId="0" animBg="1"/>
      <p:bldP spid="560144" grpId="1"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528</TotalTime>
  <Words>2324</Words>
  <Application>Microsoft Office PowerPoint</Application>
  <PresentationFormat>全屏显示(4:3)</PresentationFormat>
  <Paragraphs>578</Paragraphs>
  <Slides>44</Slides>
  <Notes>32</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44</vt:i4>
      </vt:variant>
    </vt:vector>
  </HeadingPairs>
  <TitlesOfParts>
    <vt:vector size="48" baseType="lpstr">
      <vt:lpstr>Office 主题</vt:lpstr>
      <vt:lpstr>Visio</vt:lpstr>
      <vt:lpstr>Image</vt:lpstr>
      <vt:lpstr>Picture</vt:lpstr>
      <vt:lpstr> 初始JAVA</vt:lpstr>
      <vt:lpstr>本课目标</vt:lpstr>
      <vt:lpstr>课程结构图</vt:lpstr>
      <vt:lpstr>课程项目展示</vt:lpstr>
      <vt:lpstr>学习方法</vt:lpstr>
      <vt:lpstr>本章任务</vt:lpstr>
      <vt:lpstr>本章目标</vt:lpstr>
      <vt:lpstr>什么是程序</vt:lpstr>
      <vt:lpstr>生活中的程序</vt:lpstr>
      <vt:lpstr>计算机中的程序</vt:lpstr>
      <vt:lpstr>为什么学习Java</vt:lpstr>
      <vt:lpstr>Java可以做什么 </vt:lpstr>
      <vt:lpstr>Java技术平台简介</vt:lpstr>
      <vt:lpstr>安装、配置JDK</vt:lpstr>
      <vt:lpstr>开发Java程序</vt:lpstr>
      <vt:lpstr>使用记事本开发Java程序</vt:lpstr>
      <vt:lpstr>Java程序的结构</vt:lpstr>
      <vt:lpstr>Java程序的结构 </vt:lpstr>
      <vt:lpstr>从控制台输出信息2-1</vt:lpstr>
      <vt:lpstr>从控制台输出信息2-2</vt:lpstr>
      <vt:lpstr>小结</vt:lpstr>
      <vt:lpstr>Java程序的注释2-1</vt:lpstr>
      <vt:lpstr>Java程序的注释2-2</vt:lpstr>
      <vt:lpstr>Java编码规范2-1</vt:lpstr>
      <vt:lpstr>Java编码规范2-2</vt:lpstr>
      <vt:lpstr>学员操作—向控制台输出内容2-1</vt:lpstr>
      <vt:lpstr>学员操作—向控制台输出内容2-2</vt:lpstr>
      <vt:lpstr>使用MyEclipse开发Java程序</vt:lpstr>
      <vt:lpstr>Java项目组织结构2-1</vt:lpstr>
      <vt:lpstr>Java项目组织结构2-2</vt:lpstr>
      <vt:lpstr>常见错误5-1</vt:lpstr>
      <vt:lpstr>常见错误5-2</vt:lpstr>
      <vt:lpstr>常见错误5-3</vt:lpstr>
      <vt:lpstr>常见错误5-4</vt:lpstr>
      <vt:lpstr>常见错误5-5</vt:lpstr>
      <vt:lpstr>小结</vt:lpstr>
      <vt:lpstr>学生操作—MyEclipse快速上手 2-1</vt:lpstr>
      <vt:lpstr>学生操作—MyEclipse快速上手 2-2</vt:lpstr>
      <vt:lpstr>学生操作—输出商品价目表 </vt:lpstr>
      <vt:lpstr>学生操作—开发购物系统菜单</vt:lpstr>
      <vt:lpstr>共性问题集中讲解</vt:lpstr>
      <vt:lpstr>总结</vt:lpstr>
      <vt:lpstr>本章作业</vt:lpstr>
      <vt:lpstr>幻灯片 44</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zhengweijia(郑维佳)</dc:creator>
  <cp:lastModifiedBy>xin.wu</cp:lastModifiedBy>
  <cp:revision>164</cp:revision>
  <dcterms:created xsi:type="dcterms:W3CDTF">2017-06-02T08:35:00Z</dcterms:created>
  <dcterms:modified xsi:type="dcterms:W3CDTF">2017-12-05T01:18:46Z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