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7"/>
  </p:notesMasterIdLst>
  <p:sldIdLst>
    <p:sldId id="256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482" r:id="rId45"/>
    <p:sldId id="258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FFCC00"/>
    <a:srgbClr val="006599"/>
    <a:srgbClr val="599CBD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5" autoAdjust="0"/>
    <p:restoredTop sz="91852" autoAdjust="0"/>
  </p:normalViewPr>
  <p:slideViewPr>
    <p:cSldViewPr snapToGrid="0">
      <p:cViewPr>
        <p:scale>
          <a:sx n="110" d="100"/>
          <a:sy n="110" d="100"/>
        </p:scale>
        <p:origin x="-252" y="882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957D3-C1FB-44C2-BB28-634DC5745416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820070-BD12-4F40-BEC8-782536B54793}">
      <dgm:prSet phldrT="[文本]" custT="1"/>
      <dgm:spPr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endParaRPr lang="zh-CN" altLang="en-US" sz="2400" b="1" dirty="0">
            <a:effectLst/>
          </a:endParaRPr>
        </a:p>
      </dgm:t>
    </dgm:pt>
    <dgm:pt modelId="{F5B9C760-14C3-43CE-ADB5-AE8CB3C12D73}" type="parTrans" cxnId="{A19B1CA3-DC39-4E12-8E9C-96BF13872704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D38B24-B1F9-481F-96AF-914502380F5E}" type="sibTrans" cxnId="{A19B1CA3-DC39-4E12-8E9C-96BF13872704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2623B547-832A-4B2C-ADFD-5AF65DF7276F}">
      <dgm:prSet phldrT="[文本]"/>
      <dgm:spPr/>
      <dgm:t>
        <a:bodyPr/>
        <a:lstStyle/>
        <a:p>
          <a:r>
            <a:rPr lang="zh-CN" altLang="en-GB" b="1" dirty="0" smtClean="0">
              <a:effectLst/>
            </a:rPr>
            <a:t>最高的优先级：小括号，即</a:t>
          </a:r>
          <a:r>
            <a:rPr lang="en-US" altLang="en-GB" b="1" dirty="0" smtClean="0">
              <a:effectLst/>
            </a:rPr>
            <a:t>( )</a:t>
          </a:r>
          <a:endParaRPr lang="zh-CN" altLang="en-US" b="1" dirty="0">
            <a:effectLst/>
          </a:endParaRPr>
        </a:p>
      </dgm:t>
    </dgm:pt>
    <dgm:pt modelId="{3CD4EC08-E954-46B2-81D5-EB58C47C4159}" type="parTrans" cxnId="{94F2C2A6-41EA-40C7-A093-552FAE86E5A8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C07E138F-3BDA-4A90-9D5C-16C102E386D2}" type="sibTrans" cxnId="{94F2C2A6-41EA-40C7-A093-552FAE86E5A8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AEEDF30E-CF0E-47D7-A0A7-F44D716DFD18}">
      <dgm:prSet custT="1"/>
      <dgm:spPr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endParaRPr lang="zh-CN" altLang="en-US" sz="2400" b="1" dirty="0">
            <a:effectLst/>
          </a:endParaRPr>
        </a:p>
      </dgm:t>
    </dgm:pt>
    <dgm:pt modelId="{23517943-4663-46EB-94F9-3A99EC76C427}" type="parTrans" cxnId="{A9D94C7A-85E7-4E07-831D-DC417BF46290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67FF9DE-D41A-4F96-BF46-328A09EE76AA}" type="sibTrans" cxnId="{A9D94C7A-85E7-4E07-831D-DC417BF46290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46655D5C-3AA6-4C81-B0A3-18EA7182261F}">
      <dgm:prSet custT="1"/>
      <dgm:spPr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endParaRPr lang="zh-CN" altLang="en-US" sz="2400" b="1" dirty="0">
            <a:effectLst/>
          </a:endParaRPr>
        </a:p>
      </dgm:t>
    </dgm:pt>
    <dgm:pt modelId="{C8D8D0AD-3EBF-429C-96C0-9582CE88A7B0}" type="parTrans" cxnId="{5D4CAE2B-CFB7-4F90-9319-AC2AD2DFC892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6C16E10-22FC-4D84-8BFF-3D9ACD80DCB3}" type="sibTrans" cxnId="{5D4CAE2B-CFB7-4F90-9319-AC2AD2DFC892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E991B5E-72D8-4D27-9233-5AFF29FA63A2}">
      <dgm:prSet/>
      <dgm:spPr/>
      <dgm:t>
        <a:bodyPr/>
        <a:lstStyle/>
        <a:p>
          <a:r>
            <a:rPr lang="zh-CN" altLang="en-US" b="1" dirty="0" smtClean="0">
              <a:effectLst/>
            </a:rPr>
            <a:t>最低的优先级：赋值运算符，即</a:t>
          </a:r>
          <a:r>
            <a:rPr lang="en-US" altLang="en-US" b="1" dirty="0" smtClean="0">
              <a:effectLst/>
            </a:rPr>
            <a:t>=</a:t>
          </a:r>
          <a:endParaRPr lang="zh-CN" altLang="en-US" b="1" dirty="0">
            <a:effectLst/>
          </a:endParaRPr>
        </a:p>
      </dgm:t>
    </dgm:pt>
    <dgm:pt modelId="{8A623890-2807-48E9-A840-DCB132EE235E}" type="parTrans" cxnId="{9D419940-9AB1-48E0-85FC-F5BE57EE7984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0E325D1-1DAB-48B2-B4AF-08F463B13342}" type="sibTrans" cxnId="{9D419940-9AB1-48E0-85FC-F5BE57EE7984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CBEDE2-69DE-472C-A883-D81E6776DDBF}">
      <dgm:prSet/>
      <dgm:spPr/>
      <dgm:t>
        <a:bodyPr/>
        <a:lstStyle/>
        <a:p>
          <a:r>
            <a:rPr lang="zh-CN" altLang="en-US" b="1" dirty="0" smtClean="0">
              <a:effectLst/>
            </a:rPr>
            <a:t>优先级顺序：算术运算符</a:t>
          </a:r>
          <a:r>
            <a:rPr lang="en-US" altLang="en-US" b="1" dirty="0" smtClean="0">
              <a:effectLst/>
            </a:rPr>
            <a:t>&gt;</a:t>
          </a:r>
          <a:r>
            <a:rPr lang="zh-CN" altLang="en-US" b="1" dirty="0" smtClean="0">
              <a:effectLst/>
            </a:rPr>
            <a:t>关系运算符</a:t>
          </a:r>
          <a:r>
            <a:rPr lang="en-US" altLang="zh-CN" b="1" dirty="0" smtClean="0">
              <a:effectLst/>
            </a:rPr>
            <a:t>&gt;</a:t>
          </a:r>
          <a:r>
            <a:rPr lang="zh-CN" altLang="en-US" b="1" dirty="0" smtClean="0">
              <a:solidFill>
                <a:schemeClr val="tx2"/>
              </a:solidFill>
              <a:effectLst/>
            </a:rPr>
            <a:t>逻辑运算符</a:t>
          </a:r>
          <a:endParaRPr lang="zh-CN" altLang="en-US" b="1" dirty="0">
            <a:solidFill>
              <a:schemeClr val="tx2"/>
            </a:solidFill>
            <a:effectLst/>
          </a:endParaRPr>
        </a:p>
      </dgm:t>
    </dgm:pt>
    <dgm:pt modelId="{939AB2F1-611C-4E59-B602-8AFD3F075D33}" type="parTrans" cxnId="{143FBC43-3580-4701-932E-B2AD65755728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C6F92B1-6293-423F-9901-66795C3BF2B4}" type="sibTrans" cxnId="{143FBC43-3580-4701-932E-B2AD65755728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D03AEFD8-9BD2-4C60-B83B-5C0DED68D0B2}" type="pres">
      <dgm:prSet presAssocID="{E5F957D3-C1FB-44C2-BB28-634DC574541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498DB8-449E-4B69-A3EF-015840DD754A}" type="pres">
      <dgm:prSet presAssocID="{14820070-BD12-4F40-BEC8-782536B54793}" presName="composite" presStyleCnt="0"/>
      <dgm:spPr/>
      <dgm:t>
        <a:bodyPr/>
        <a:lstStyle/>
        <a:p>
          <a:endParaRPr lang="zh-CN" altLang="en-US"/>
        </a:p>
      </dgm:t>
    </dgm:pt>
    <dgm:pt modelId="{67DC7081-4B8F-4945-92B0-10033D395DE0}" type="pres">
      <dgm:prSet presAssocID="{14820070-BD12-4F40-BEC8-782536B54793}" presName="parentText" presStyleLbl="alignNode1" presStyleIdx="0" presStyleCnt="3" custLinFactNeighborX="367" custLinFactNeighborY="-3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3E2146-BA27-4E1C-9BEE-7184598BA3AB}" type="pres">
      <dgm:prSet presAssocID="{14820070-BD12-4F40-BEC8-782536B54793}" presName="descendantText" presStyleLbl="alignAcc1" presStyleIdx="0" presStyleCnt="3" custLinFactNeighborX="0" custLinFactNeighborY="-6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1D9F0-C7C8-4568-9D01-F7479F4B6BCD}" type="pres">
      <dgm:prSet presAssocID="{19D38B24-B1F9-481F-96AF-914502380F5E}" presName="sp" presStyleCnt="0"/>
      <dgm:spPr/>
      <dgm:t>
        <a:bodyPr/>
        <a:lstStyle/>
        <a:p>
          <a:endParaRPr lang="zh-CN" altLang="en-US"/>
        </a:p>
      </dgm:t>
    </dgm:pt>
    <dgm:pt modelId="{DDD0FD36-0662-4991-B817-244AF89722BA}" type="pres">
      <dgm:prSet presAssocID="{AEEDF30E-CF0E-47D7-A0A7-F44D716DFD18}" presName="composite" presStyleCnt="0"/>
      <dgm:spPr/>
      <dgm:t>
        <a:bodyPr/>
        <a:lstStyle/>
        <a:p>
          <a:endParaRPr lang="zh-CN" altLang="en-US"/>
        </a:p>
      </dgm:t>
    </dgm:pt>
    <dgm:pt modelId="{3CD87A1A-7257-428E-8B8C-9DD67E75235E}" type="pres">
      <dgm:prSet presAssocID="{AEEDF30E-CF0E-47D7-A0A7-F44D716DFD1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802C4-9E56-4E91-81D7-42A716FE3EB6}" type="pres">
      <dgm:prSet presAssocID="{AEEDF30E-CF0E-47D7-A0A7-F44D716DFD1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74960-961C-48D8-AE73-62D9096F4DE6}" type="pres">
      <dgm:prSet presAssocID="{167FF9DE-D41A-4F96-BF46-328A09EE76AA}" presName="sp" presStyleCnt="0"/>
      <dgm:spPr/>
      <dgm:t>
        <a:bodyPr/>
        <a:lstStyle/>
        <a:p>
          <a:endParaRPr lang="zh-CN" altLang="en-US"/>
        </a:p>
      </dgm:t>
    </dgm:pt>
    <dgm:pt modelId="{10349690-3E12-4690-A230-6E179ADEE4B9}" type="pres">
      <dgm:prSet presAssocID="{46655D5C-3AA6-4C81-B0A3-18EA7182261F}" presName="composite" presStyleCnt="0"/>
      <dgm:spPr/>
      <dgm:t>
        <a:bodyPr/>
        <a:lstStyle/>
        <a:p>
          <a:endParaRPr lang="zh-CN" altLang="en-US"/>
        </a:p>
      </dgm:t>
    </dgm:pt>
    <dgm:pt modelId="{96349D9D-87BA-45D7-A14C-8439D8989E89}" type="pres">
      <dgm:prSet presAssocID="{46655D5C-3AA6-4C81-B0A3-18EA7182261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74564C-FEF3-47C3-8426-4E2C39EC8031}" type="pres">
      <dgm:prSet presAssocID="{46655D5C-3AA6-4C81-B0A3-18EA7182261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D94C7A-85E7-4E07-831D-DC417BF46290}" srcId="{E5F957D3-C1FB-44C2-BB28-634DC5745416}" destId="{AEEDF30E-CF0E-47D7-A0A7-F44D716DFD18}" srcOrd="1" destOrd="0" parTransId="{23517943-4663-46EB-94F9-3A99EC76C427}" sibTransId="{167FF9DE-D41A-4F96-BF46-328A09EE76AA}"/>
    <dgm:cxn modelId="{98C7BE4C-1395-4F20-9429-3890EF6E3902}" type="presOf" srcId="{FE991B5E-72D8-4D27-9233-5AFF29FA63A2}" destId="{D46802C4-9E56-4E91-81D7-42A716FE3EB6}" srcOrd="0" destOrd="0" presId="urn:microsoft.com/office/officeart/2005/8/layout/chevron2"/>
    <dgm:cxn modelId="{7DBF5295-35A4-4D73-B8A7-8B408374B675}" type="presOf" srcId="{E5F957D3-C1FB-44C2-BB28-634DC5745416}" destId="{D03AEFD8-9BD2-4C60-B83B-5C0DED68D0B2}" srcOrd="0" destOrd="0" presId="urn:microsoft.com/office/officeart/2005/8/layout/chevron2"/>
    <dgm:cxn modelId="{9C39CB39-730A-43FB-9897-28704A5C4F92}" type="presOf" srcId="{AEEDF30E-CF0E-47D7-A0A7-F44D716DFD18}" destId="{3CD87A1A-7257-428E-8B8C-9DD67E75235E}" srcOrd="0" destOrd="0" presId="urn:microsoft.com/office/officeart/2005/8/layout/chevron2"/>
    <dgm:cxn modelId="{9D419940-9AB1-48E0-85FC-F5BE57EE7984}" srcId="{AEEDF30E-CF0E-47D7-A0A7-F44D716DFD18}" destId="{FE991B5E-72D8-4D27-9233-5AFF29FA63A2}" srcOrd="0" destOrd="0" parTransId="{8A623890-2807-48E9-A840-DCB132EE235E}" sibTransId="{F0E325D1-1DAB-48B2-B4AF-08F463B13342}"/>
    <dgm:cxn modelId="{F17D3E65-51C1-40F3-AB1F-CC5278CB26EB}" type="presOf" srcId="{19CBEDE2-69DE-472C-A883-D81E6776DDBF}" destId="{CF74564C-FEF3-47C3-8426-4E2C39EC8031}" srcOrd="0" destOrd="0" presId="urn:microsoft.com/office/officeart/2005/8/layout/chevron2"/>
    <dgm:cxn modelId="{51CC7931-DBE7-4544-97ED-B568280E0990}" type="presOf" srcId="{46655D5C-3AA6-4C81-B0A3-18EA7182261F}" destId="{96349D9D-87BA-45D7-A14C-8439D8989E89}" srcOrd="0" destOrd="0" presId="urn:microsoft.com/office/officeart/2005/8/layout/chevron2"/>
    <dgm:cxn modelId="{5D4CAE2B-CFB7-4F90-9319-AC2AD2DFC892}" srcId="{E5F957D3-C1FB-44C2-BB28-634DC5745416}" destId="{46655D5C-3AA6-4C81-B0A3-18EA7182261F}" srcOrd="2" destOrd="0" parTransId="{C8D8D0AD-3EBF-429C-96C0-9582CE88A7B0}" sibTransId="{56C16E10-22FC-4D84-8BFF-3D9ACD80DCB3}"/>
    <dgm:cxn modelId="{DBF1A51F-CFB8-4C1B-A6F2-0C98E71008F3}" type="presOf" srcId="{2623B547-832A-4B2C-ADFD-5AF65DF7276F}" destId="{D83E2146-BA27-4E1C-9BEE-7184598BA3AB}" srcOrd="0" destOrd="0" presId="urn:microsoft.com/office/officeart/2005/8/layout/chevron2"/>
    <dgm:cxn modelId="{C4A52BFF-AAB6-49EB-ABCF-69DED65700DC}" type="presOf" srcId="{14820070-BD12-4F40-BEC8-782536B54793}" destId="{67DC7081-4B8F-4945-92B0-10033D395DE0}" srcOrd="0" destOrd="0" presId="urn:microsoft.com/office/officeart/2005/8/layout/chevron2"/>
    <dgm:cxn modelId="{94F2C2A6-41EA-40C7-A093-552FAE86E5A8}" srcId="{14820070-BD12-4F40-BEC8-782536B54793}" destId="{2623B547-832A-4B2C-ADFD-5AF65DF7276F}" srcOrd="0" destOrd="0" parTransId="{3CD4EC08-E954-46B2-81D5-EB58C47C4159}" sibTransId="{C07E138F-3BDA-4A90-9D5C-16C102E386D2}"/>
    <dgm:cxn modelId="{143FBC43-3580-4701-932E-B2AD65755728}" srcId="{46655D5C-3AA6-4C81-B0A3-18EA7182261F}" destId="{19CBEDE2-69DE-472C-A883-D81E6776DDBF}" srcOrd="0" destOrd="0" parTransId="{939AB2F1-611C-4E59-B602-8AFD3F075D33}" sibTransId="{5C6F92B1-6293-423F-9901-66795C3BF2B4}"/>
    <dgm:cxn modelId="{A19B1CA3-DC39-4E12-8E9C-96BF13872704}" srcId="{E5F957D3-C1FB-44C2-BB28-634DC5745416}" destId="{14820070-BD12-4F40-BEC8-782536B54793}" srcOrd="0" destOrd="0" parTransId="{F5B9C760-14C3-43CE-ADB5-AE8CB3C12D73}" sibTransId="{19D38B24-B1F9-481F-96AF-914502380F5E}"/>
    <dgm:cxn modelId="{932EC432-EBD9-4928-BC8F-B50A320CC7A2}" type="presParOf" srcId="{D03AEFD8-9BD2-4C60-B83B-5C0DED68D0B2}" destId="{93498DB8-449E-4B69-A3EF-015840DD754A}" srcOrd="0" destOrd="0" presId="urn:microsoft.com/office/officeart/2005/8/layout/chevron2"/>
    <dgm:cxn modelId="{A70B3385-614A-488A-876F-543071B59E71}" type="presParOf" srcId="{93498DB8-449E-4B69-A3EF-015840DD754A}" destId="{67DC7081-4B8F-4945-92B0-10033D395DE0}" srcOrd="0" destOrd="0" presId="urn:microsoft.com/office/officeart/2005/8/layout/chevron2"/>
    <dgm:cxn modelId="{50537836-A4A5-4352-BAD8-626A174ACBA5}" type="presParOf" srcId="{93498DB8-449E-4B69-A3EF-015840DD754A}" destId="{D83E2146-BA27-4E1C-9BEE-7184598BA3AB}" srcOrd="1" destOrd="0" presId="urn:microsoft.com/office/officeart/2005/8/layout/chevron2"/>
    <dgm:cxn modelId="{A38D4A9E-EA46-4722-9302-8AA21552E416}" type="presParOf" srcId="{D03AEFD8-9BD2-4C60-B83B-5C0DED68D0B2}" destId="{D1E1D9F0-C7C8-4568-9D01-F7479F4B6BCD}" srcOrd="1" destOrd="0" presId="urn:microsoft.com/office/officeart/2005/8/layout/chevron2"/>
    <dgm:cxn modelId="{A06ADAD6-9352-4DFA-AAA6-607AB808FDF6}" type="presParOf" srcId="{D03AEFD8-9BD2-4C60-B83B-5C0DED68D0B2}" destId="{DDD0FD36-0662-4991-B817-244AF89722BA}" srcOrd="2" destOrd="0" presId="urn:microsoft.com/office/officeart/2005/8/layout/chevron2"/>
    <dgm:cxn modelId="{34712863-C144-4F28-A7DB-795A06F5D705}" type="presParOf" srcId="{DDD0FD36-0662-4991-B817-244AF89722BA}" destId="{3CD87A1A-7257-428E-8B8C-9DD67E75235E}" srcOrd="0" destOrd="0" presId="urn:microsoft.com/office/officeart/2005/8/layout/chevron2"/>
    <dgm:cxn modelId="{6936CDAC-71F0-433D-A41A-39CC66EBD106}" type="presParOf" srcId="{DDD0FD36-0662-4991-B817-244AF89722BA}" destId="{D46802C4-9E56-4E91-81D7-42A716FE3EB6}" srcOrd="1" destOrd="0" presId="urn:microsoft.com/office/officeart/2005/8/layout/chevron2"/>
    <dgm:cxn modelId="{A51FE0B0-A933-4E18-A1A1-9DC8EAB9609A}" type="presParOf" srcId="{D03AEFD8-9BD2-4C60-B83B-5C0DED68D0B2}" destId="{0B974960-961C-48D8-AE73-62D9096F4DE6}" srcOrd="3" destOrd="0" presId="urn:microsoft.com/office/officeart/2005/8/layout/chevron2"/>
    <dgm:cxn modelId="{A03E3D7E-9B1C-4916-9C1E-5B1957D3976D}" type="presParOf" srcId="{D03AEFD8-9BD2-4C60-B83B-5C0DED68D0B2}" destId="{10349690-3E12-4690-A230-6E179ADEE4B9}" srcOrd="4" destOrd="0" presId="urn:microsoft.com/office/officeart/2005/8/layout/chevron2"/>
    <dgm:cxn modelId="{D9E24111-768D-41C7-B557-16DCADE0FC94}" type="presParOf" srcId="{10349690-3E12-4690-A230-6E179ADEE4B9}" destId="{96349D9D-87BA-45D7-A14C-8439D8989E89}" srcOrd="0" destOrd="0" presId="urn:microsoft.com/office/officeart/2005/8/layout/chevron2"/>
    <dgm:cxn modelId="{4ECA4FF5-72F6-47FA-A047-41B32A80DA24}" type="presParOf" srcId="{10349690-3E12-4690-A230-6E179ADEE4B9}" destId="{CF74564C-FEF3-47C3-8426-4E2C39EC80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05F449-E384-498F-BED4-16BB79EC89D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D93AA1-8FFB-43E4-AEAE-3E72F7096D0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2180D8-0F73-425B-BA73-B2444042483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在环境中演示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98BC-DDBE-49F1-88F5-03269238509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在环境中演示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057EAC-C261-4135-8C69-B060DD42655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在环境中演示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629A49-8A77-4571-AA9D-9FD047A13F7B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\01 </a:t>
            </a:r>
            <a:r>
              <a:rPr lang="zh-CN" altLang="en-US" smtClean="0">
                <a:ea typeface="宋体" charset="-122"/>
              </a:rPr>
              <a:t>教学演示案例</a:t>
            </a:r>
            <a:r>
              <a:rPr lang="en-US" altLang="zh-CN" smtClean="0">
                <a:ea typeface="宋体" charset="-122"/>
              </a:rPr>
              <a:t>\</a:t>
            </a:r>
            <a:r>
              <a:rPr lang="zh-CN" altLang="en-US" smtClean="0">
                <a:ea typeface="宋体" charset="-122"/>
              </a:rPr>
              <a:t>现场编程</a:t>
            </a:r>
            <a:r>
              <a:rPr lang="en-US" altLang="zh-CN" smtClean="0">
                <a:ea typeface="宋体" charset="-122"/>
              </a:rPr>
              <a:t>1</a:t>
            </a:r>
            <a:endParaRPr lang="zh-CN" altLang="en-US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96CC63-E3EC-42CF-A41D-FBE5A4A62D6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b="1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F784E6-6C57-4FFA-873E-F8C86C27CCB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EC01DB-3103-44C5-A352-9C75B7B0FE6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D2EF7A-B4AA-4952-8249-C4FC04BEC6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F8DB5-433D-49CD-BD5D-22BF7D2A265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80FFD8-D71F-4C7E-BF40-06FCB1EC587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\01 </a:t>
            </a:r>
            <a:r>
              <a:rPr lang="zh-CN" altLang="en-US" smtClean="0">
                <a:ea typeface="宋体" charset="-122"/>
              </a:rPr>
              <a:t>教学演示案例</a:t>
            </a:r>
            <a:r>
              <a:rPr lang="en-US" altLang="zh-CN" smtClean="0">
                <a:ea typeface="宋体" charset="-122"/>
              </a:rPr>
              <a:t>\</a:t>
            </a:r>
            <a:r>
              <a:rPr lang="zh-CN" altLang="en-US" smtClean="0">
                <a:ea typeface="宋体" charset="-122"/>
              </a:rPr>
              <a:t>现场编程</a:t>
            </a:r>
            <a:r>
              <a:rPr lang="en-US" altLang="zh-CN" smtClean="0">
                <a:ea typeface="宋体" charset="-122"/>
              </a:rPr>
              <a:t>2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EEB8C-A732-4410-A513-7EEB6F11FA4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ADC4B-645A-4C35-A306-A6E3D13E3440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44F481-BA64-4FFC-A990-E9CEA5C765E3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演示出错信息及改后的结果，讲解当强制转换时，精度有损失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28FCB-E981-4887-8649-FD95052F02E1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519FD7-668B-45D2-BFD5-0BCC405ED66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2B35F-715F-4F49-B691-557B6B6BF6C2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F137ED-E254-43A6-8DB4-6F59AE326BE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B41FCB-77A0-49A3-BEC6-63588D95374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C9734-D95B-4003-BEFC-B6FB39F5422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BDAA2-C127-4E0D-ABBE-7EEC2BD3D44F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5233A-138F-4209-9C5F-D8D8BB88B63E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DF8708-6994-4155-823B-6176463F197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重新截图，还有第</a:t>
            </a:r>
            <a:r>
              <a:rPr lang="en-US" altLang="zh-CN" smtClean="0">
                <a:ea typeface="宋体" charset="-122"/>
              </a:rPr>
              <a:t>4</a:t>
            </a:r>
            <a:r>
              <a:rPr lang="zh-CN" altLang="en-US" smtClean="0">
                <a:ea typeface="宋体" charset="-122"/>
              </a:rPr>
              <a:t>页的也换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50A773-7040-43FB-944E-2F5BD7D7E36E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3FBC3-4F58-42A8-8C55-7FE53F70401D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E9D7A7-611E-4800-B26D-BC07EDDECF39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教学指导；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总结部分</a:t>
            </a:r>
            <a:r>
              <a:rPr lang="zh-CN" altLang="zh-CN" dirty="0" smtClean="0">
                <a:ea typeface="宋体" charset="-122"/>
              </a:rPr>
              <a:t>主要达到以下几个目的：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zh-CN" altLang="zh-CN" b="1" dirty="0" smtClean="0">
                <a:ea typeface="宋体" charset="-122"/>
              </a:rPr>
              <a:t>回顾内容</a:t>
            </a:r>
            <a:r>
              <a:rPr lang="zh-CN" altLang="en-US" b="1" dirty="0" smtClean="0">
                <a:ea typeface="宋体" charset="-122"/>
              </a:rPr>
              <a:t>。</a:t>
            </a:r>
            <a:r>
              <a:rPr lang="zh-CN" altLang="en-US" dirty="0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dirty="0" smtClean="0">
                <a:ea typeface="宋体" charset="-122"/>
              </a:rPr>
              <a:t>是强调</a:t>
            </a:r>
            <a:r>
              <a:rPr lang="zh-CN" altLang="en-US" dirty="0" smtClean="0">
                <a:ea typeface="宋体" charset="-122"/>
              </a:rPr>
              <a:t>内容概貌，学到技术，告知要学习什么；总结时，</a:t>
            </a:r>
            <a:r>
              <a:rPr lang="zh-CN" altLang="zh-CN" dirty="0" smtClean="0">
                <a:ea typeface="宋体" charset="-122"/>
              </a:rPr>
              <a:t>要格外强调观点，把每一</a:t>
            </a:r>
            <a:r>
              <a:rPr lang="zh-CN" altLang="en-US" dirty="0" smtClean="0">
                <a:ea typeface="宋体" charset="-122"/>
              </a:rPr>
              <a:t>个知识点</a:t>
            </a:r>
            <a:r>
              <a:rPr lang="zh-CN" altLang="zh-CN" dirty="0" smtClean="0">
                <a:ea typeface="宋体" charset="-122"/>
              </a:rPr>
              <a:t>的观点</a:t>
            </a:r>
            <a:r>
              <a:rPr lang="zh-CN" altLang="en-US" dirty="0" smtClean="0">
                <a:ea typeface="宋体" charset="-122"/>
              </a:rPr>
              <a:t>结论</a:t>
            </a:r>
            <a:r>
              <a:rPr lang="zh-CN" altLang="zh-CN" dirty="0" smtClean="0">
                <a:ea typeface="宋体" charset="-122"/>
              </a:rPr>
              <a:t>都尽量突出出来。</a:t>
            </a:r>
            <a:endParaRPr lang="en-US" altLang="zh-CN" dirty="0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dirty="0" smtClean="0">
                <a:ea typeface="宋体" charset="-122"/>
              </a:rPr>
              <a:t>2</a:t>
            </a:r>
            <a:r>
              <a:rPr lang="zh-CN" altLang="en-US" b="1" dirty="0" smtClean="0">
                <a:ea typeface="宋体" charset="-122"/>
              </a:rPr>
              <a:t>、</a:t>
            </a:r>
            <a:r>
              <a:rPr lang="zh-CN" altLang="zh-CN" b="1" dirty="0" smtClean="0">
                <a:ea typeface="宋体" charset="-122"/>
              </a:rPr>
              <a:t>整理逻辑</a:t>
            </a:r>
            <a:r>
              <a:rPr lang="zh-CN" altLang="en-US" b="1" dirty="0" smtClean="0">
                <a:ea typeface="宋体" charset="-122"/>
              </a:rPr>
              <a:t>。</a:t>
            </a:r>
            <a:r>
              <a:rPr lang="zh-CN" altLang="zh-CN" dirty="0" smtClean="0">
                <a:ea typeface="宋体" charset="-122"/>
              </a:rPr>
              <a:t>还应该把观点之间的逻辑联系梳理出来</a:t>
            </a:r>
            <a:r>
              <a:rPr lang="zh-CN" altLang="en-US" dirty="0" smtClean="0">
                <a:ea typeface="宋体" charset="-122"/>
              </a:rPr>
              <a:t>。</a:t>
            </a:r>
            <a:r>
              <a:rPr lang="zh-CN" altLang="zh-CN" dirty="0" smtClean="0">
                <a:ea typeface="宋体" charset="-122"/>
              </a:rPr>
              <a:t>从而使</a:t>
            </a:r>
            <a:r>
              <a:rPr lang="zh-CN" altLang="en-US" dirty="0" smtClean="0">
                <a:ea typeface="宋体" charset="-122"/>
              </a:rPr>
              <a:t>知识</a:t>
            </a:r>
            <a:r>
              <a:rPr lang="zh-CN" altLang="zh-CN" dirty="0" smtClean="0">
                <a:ea typeface="宋体" charset="-122"/>
              </a:rPr>
              <a:t>系统化、逻辑化。要帮助</a:t>
            </a:r>
            <a:r>
              <a:rPr lang="zh-CN" altLang="en-US" dirty="0" smtClean="0">
                <a:ea typeface="宋体" charset="-122"/>
              </a:rPr>
              <a:t>学员</a:t>
            </a:r>
            <a:r>
              <a:rPr lang="zh-CN" altLang="zh-CN" dirty="0" smtClean="0">
                <a:ea typeface="宋体" charset="-122"/>
              </a:rPr>
              <a:t>整清逻辑是总结的一大任务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1FFA79-562C-4D10-B3CF-8E1C8B833E85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9E458-CC6E-4924-90A8-46E8E8D8C66E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教学指导：结合生活案例，理解内存的概念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107667-035E-4325-8BE7-E9B89F1E556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44E6B-5DB3-4839-A23F-255F97CA3AE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3CC0E3-233E-4EA5-9C4A-782BFA54CAE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518F17-C75E-4782-B773-125B17CEC7A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4B24C1-0DA5-4546-B1E6-DE679D40077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543521-75E9-4E96-AF8E-4842D0C188F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B685-44CB-4A67-94CC-21B0A90B1903}" type="datetime1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421-BD32-4B1D-AB8C-2AA4A97D4CA7}" type="datetime1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C95B-8D40-4F39-80A1-4F25F8241E4D}" type="datetime1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</a:t>
            </a:r>
            <a:r>
              <a:rPr lang="en-US" dirty="0" smtClean="0"/>
              <a:t>42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280" y="940821"/>
            <a:ext cx="7772400" cy="3268867"/>
          </a:xfrm>
        </p:spPr>
        <p:txBody>
          <a:bodyPr/>
          <a:lstStyle/>
          <a:p>
            <a:pPr algn="l"/>
            <a:r>
              <a:rPr lang="en-US" altLang="zh-CN" dirty="0" smtClean="0"/>
              <a:t>			  </a:t>
            </a:r>
            <a:r>
              <a:rPr lang="zh-CN" altLang="en-US" dirty="0" smtClean="0"/>
              <a:t>变量、数据类型</a:t>
            </a:r>
            <a:r>
              <a:rPr lang="en-US" altLang="zh-CN" dirty="0" smtClean="0"/>
              <a:t>			  </a:t>
            </a:r>
            <a:r>
              <a:rPr lang="zh-CN" altLang="en-US" dirty="0" smtClean="0"/>
              <a:t>和运算符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4273819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1215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23319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69242" y="285750"/>
            <a:ext cx="7695371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mtClean="0"/>
              <a:t>变量声明及使用</a:t>
            </a:r>
            <a:r>
              <a:rPr lang="en-US" altLang="zh-CN" smtClean="0"/>
              <a:t>2-2</a:t>
            </a:r>
            <a:endParaRPr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14438"/>
            <a:ext cx="8856662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使用变量的步骤</a:t>
            </a:r>
          </a:p>
          <a:p>
            <a:pPr lvl="1">
              <a:defRPr/>
            </a:pPr>
            <a:r>
              <a:rPr lang="zh-CN" altLang="en-US" dirty="0" smtClean="0"/>
              <a:t>第一步：声明变量，即“根据数据类型在内存申请空间”</a:t>
            </a: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第二步：赋值，即“将数据存储至对应的内存空间”</a:t>
            </a: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buNone/>
              <a:defRPr/>
            </a:pPr>
            <a:r>
              <a:rPr lang="zh-CN" altLang="en-US" dirty="0" smtClean="0"/>
              <a:t>   第一步和第二步可以合并</a:t>
            </a: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第三步：使用变量，即“取出数据使用 ”</a:t>
            </a:r>
            <a:endParaRPr lang="zh-CN" altLang="en-US" dirty="0"/>
          </a:p>
        </p:txBody>
      </p:sp>
      <p:sp>
        <p:nvSpPr>
          <p:cNvPr id="498696" name="AutoShape 8"/>
          <p:cNvSpPr>
            <a:spLocks noChangeArrowheads="1"/>
          </p:cNvSpPr>
          <p:nvPr/>
        </p:nvSpPr>
        <p:spPr bwMode="gray">
          <a:xfrm>
            <a:off x="1546225" y="2222523"/>
            <a:ext cx="3021013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数据类型    变量名；               </a:t>
            </a:r>
          </a:p>
        </p:txBody>
      </p:sp>
      <p:sp>
        <p:nvSpPr>
          <p:cNvPr id="498698" name="AutoShape 10"/>
          <p:cNvSpPr>
            <a:spLocks noChangeArrowheads="1"/>
          </p:cNvSpPr>
          <p:nvPr/>
        </p:nvSpPr>
        <p:spPr bwMode="auto">
          <a:xfrm>
            <a:off x="5146675" y="2208235"/>
            <a:ext cx="2354263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int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money;</a:t>
            </a:r>
          </a:p>
        </p:txBody>
      </p:sp>
      <p:sp>
        <p:nvSpPr>
          <p:cNvPr id="498705" name="AutoShape 17"/>
          <p:cNvSpPr>
            <a:spLocks noChangeArrowheads="1"/>
          </p:cNvSpPr>
          <p:nvPr/>
        </p:nvSpPr>
        <p:spPr bwMode="gray">
          <a:xfrm>
            <a:off x="1546225" y="3394541"/>
            <a:ext cx="3021013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变量名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数值；</a:t>
            </a:r>
          </a:p>
        </p:txBody>
      </p:sp>
      <p:sp>
        <p:nvSpPr>
          <p:cNvPr id="498706" name="AutoShape 18"/>
          <p:cNvSpPr>
            <a:spLocks noChangeArrowheads="1"/>
          </p:cNvSpPr>
          <p:nvPr/>
        </p:nvSpPr>
        <p:spPr bwMode="auto">
          <a:xfrm>
            <a:off x="5146675" y="3386912"/>
            <a:ext cx="2363788" cy="46037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 ;</a:t>
            </a:r>
          </a:p>
        </p:txBody>
      </p:sp>
      <p:sp>
        <p:nvSpPr>
          <p:cNvPr id="498707" name="AutoShape 19"/>
          <p:cNvSpPr>
            <a:spLocks noChangeArrowheads="1"/>
          </p:cNvSpPr>
          <p:nvPr/>
        </p:nvSpPr>
        <p:spPr bwMode="gray">
          <a:xfrm>
            <a:off x="1546225" y="4536902"/>
            <a:ext cx="2954338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数据类型    变量名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数值；               </a:t>
            </a:r>
          </a:p>
        </p:txBody>
      </p:sp>
      <p:sp>
        <p:nvSpPr>
          <p:cNvPr id="498708" name="AutoShape 20"/>
          <p:cNvSpPr>
            <a:spLocks noChangeArrowheads="1"/>
          </p:cNvSpPr>
          <p:nvPr/>
        </p:nvSpPr>
        <p:spPr bwMode="auto">
          <a:xfrm>
            <a:off x="5146675" y="4483258"/>
            <a:ext cx="2354263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 err="1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1000;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10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6" grpId="0" animBg="1"/>
      <p:bldP spid="498698" grpId="0" animBg="1"/>
      <p:bldP spid="498705" grpId="0" animBg="1"/>
      <p:bldP spid="498706" grpId="0" animBg="1"/>
      <p:bldP spid="498707" grpId="0" animBg="1"/>
      <p:bldP spid="4987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9" name="Rectangle 13"/>
          <p:cNvSpPr>
            <a:spLocks noGrp="1" noChangeArrowheads="1"/>
          </p:cNvSpPr>
          <p:nvPr>
            <p:ph type="title"/>
          </p:nvPr>
        </p:nvSpPr>
        <p:spPr>
          <a:xfrm>
            <a:off x="1310185" y="285750"/>
            <a:ext cx="7654428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数据类型举例</a:t>
            </a:r>
            <a:endParaRPr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输出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课考试最高分：</a:t>
            </a:r>
            <a:r>
              <a:rPr lang="en-US" altLang="zh-CN" dirty="0" smtClean="0"/>
              <a:t>98.5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      输出最高分学员姓名：张三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      输出最高分学员性别：男</a:t>
            </a:r>
            <a:endParaRPr lang="zh-CN" altLang="en-US" sz="2400" dirty="0"/>
          </a:p>
        </p:txBody>
      </p:sp>
      <p:sp>
        <p:nvSpPr>
          <p:cNvPr id="541700" name="AutoShape 4"/>
          <p:cNvSpPr>
            <a:spLocks noChangeArrowheads="1"/>
          </p:cNvSpPr>
          <p:nvPr/>
        </p:nvSpPr>
        <p:spPr bwMode="auto">
          <a:xfrm>
            <a:off x="896012" y="2612694"/>
            <a:ext cx="7659688" cy="4052888"/>
          </a:xfrm>
          <a:prstGeom prst="roundRect">
            <a:avLst>
              <a:gd name="adj" fmla="val 13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TestType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             </a:t>
            </a:r>
            <a:r>
              <a:rPr lang="en-US" altLang="zh-CN" b="1" dirty="0">
                <a:solidFill>
                  <a:srgbClr val="FF0000"/>
                </a:solidFill>
              </a:rPr>
              <a:t> double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score = 98.5;   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      char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sex = '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本次考试成绩最高分：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score);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最高分得主：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name);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性别：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sex);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41701" name="AutoShape 5"/>
          <p:cNvSpPr>
            <a:spLocks noChangeArrowheads="1"/>
          </p:cNvSpPr>
          <p:nvPr/>
        </p:nvSpPr>
        <p:spPr bwMode="gray">
          <a:xfrm>
            <a:off x="4516746" y="4000500"/>
            <a:ext cx="1422400" cy="407988"/>
          </a:xfrm>
          <a:prstGeom prst="wedgeRoundRectCallout">
            <a:avLst>
              <a:gd name="adj1" fmla="val -49978"/>
              <a:gd name="adj2" fmla="val 50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单引号        </a:t>
            </a:r>
          </a:p>
        </p:txBody>
      </p:sp>
      <p:sp>
        <p:nvSpPr>
          <p:cNvPr id="541702" name="AutoShape 6"/>
          <p:cNvSpPr>
            <a:spLocks noChangeArrowheads="1"/>
          </p:cNvSpPr>
          <p:nvPr/>
        </p:nvSpPr>
        <p:spPr bwMode="gray">
          <a:xfrm>
            <a:off x="4813609" y="3429000"/>
            <a:ext cx="1422400" cy="407988"/>
          </a:xfrm>
          <a:prstGeom prst="wedgeRoundRectCallout">
            <a:avLst>
              <a:gd name="adj1" fmla="val 1636"/>
              <a:gd name="adj2" fmla="val 545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双引号        </a:t>
            </a:r>
          </a:p>
        </p:txBody>
      </p:sp>
      <p:sp>
        <p:nvSpPr>
          <p:cNvPr id="541704" name="AutoShape 8"/>
          <p:cNvSpPr>
            <a:spLocks noChangeArrowheads="1"/>
          </p:cNvSpPr>
          <p:nvPr/>
        </p:nvSpPr>
        <p:spPr bwMode="gray">
          <a:xfrm>
            <a:off x="6557963" y="5594350"/>
            <a:ext cx="1871662" cy="407988"/>
          </a:xfrm>
          <a:prstGeom prst="wedgeRoundRectCallout">
            <a:avLst>
              <a:gd name="adj1" fmla="val -2501"/>
              <a:gd name="adj2" fmla="val -554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连接输出信息    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562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V="1">
            <a:off x="3967316" y="3632200"/>
            <a:ext cx="818999" cy="204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86116" y="4246184"/>
            <a:ext cx="1108903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786578" y="5072074"/>
            <a:ext cx="571504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2271326" y="6042738"/>
            <a:ext cx="4583668" cy="578535"/>
            <a:chOff x="2514597" y="3350993"/>
            <a:chExt cx="4125189" cy="578535"/>
          </a:xfrm>
        </p:grpSpPr>
        <p:grpSp>
          <p:nvGrpSpPr>
            <p:cNvPr id="34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22"/>
              <p:cNvSpPr txBox="1"/>
              <p:nvPr/>
            </p:nvSpPr>
            <p:spPr>
              <a:xfrm>
                <a:off x="3742197" y="5112515"/>
                <a:ext cx="2728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不同类型变量存取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11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1" grpId="0" animBg="1"/>
      <p:bldP spid="541702" grpId="0" animBg="1"/>
      <p:bldP spid="5417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53" name="Rectangle 17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语言中，变量命名要符合一定规则</a:t>
            </a:r>
          </a:p>
          <a:p>
            <a:pPr lvl="1">
              <a:defRPr/>
            </a:pPr>
            <a:r>
              <a:rPr lang="en-US" altLang="zh-CN" dirty="0" smtClean="0"/>
              <a:t>money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sex</a:t>
            </a:r>
          </a:p>
        </p:txBody>
      </p:sp>
      <p:sp>
        <p:nvSpPr>
          <p:cNvPr id="500738" name="AutoShape 2"/>
          <p:cNvSpPr>
            <a:spLocks noChangeArrowheads="1"/>
          </p:cNvSpPr>
          <p:nvPr/>
        </p:nvSpPr>
        <p:spPr bwMode="auto">
          <a:xfrm>
            <a:off x="2338388" y="2717823"/>
            <a:ext cx="2089150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413000" y="2346348"/>
            <a:ext cx="172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首字母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49813" y="2932135"/>
            <a:ext cx="936625" cy="720725"/>
            <a:chOff x="2245" y="1842"/>
            <a:chExt cx="590" cy="454"/>
          </a:xfrm>
        </p:grpSpPr>
        <p:sp>
          <p:nvSpPr>
            <p:cNvPr id="500741" name="Line 5"/>
            <p:cNvSpPr>
              <a:spLocks noChangeShapeType="1"/>
            </p:cNvSpPr>
            <p:nvPr/>
          </p:nvSpPr>
          <p:spPr bwMode="auto">
            <a:xfrm>
              <a:off x="2245" y="2006"/>
              <a:ext cx="590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0742" name="Line 6"/>
            <p:cNvSpPr>
              <a:spLocks noChangeShapeType="1"/>
            </p:cNvSpPr>
            <p:nvPr/>
          </p:nvSpPr>
          <p:spPr bwMode="auto">
            <a:xfrm>
              <a:off x="2538" y="1842"/>
              <a:ext cx="0" cy="45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00743" name="AutoShape 7"/>
          <p:cNvSpPr>
            <a:spLocks noChangeArrowheads="1"/>
          </p:cNvSpPr>
          <p:nvPr/>
        </p:nvSpPr>
        <p:spPr bwMode="auto">
          <a:xfrm>
            <a:off x="6372225" y="2540023"/>
            <a:ext cx="2160588" cy="1892300"/>
          </a:xfrm>
          <a:prstGeom prst="roundRect">
            <a:avLst>
              <a:gd name="adj" fmla="val 122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任意多的：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、数字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6589713" y="2146323"/>
            <a:ext cx="172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其余部分</a:t>
            </a:r>
          </a:p>
        </p:txBody>
      </p:sp>
      <p:sp>
        <p:nvSpPr>
          <p:cNvPr id="500745" name="AutoShape 9"/>
          <p:cNvSpPr>
            <a:spLocks noChangeArrowheads="1"/>
          </p:cNvSpPr>
          <p:nvPr/>
        </p:nvSpPr>
        <p:spPr bwMode="auto">
          <a:xfrm>
            <a:off x="684213" y="2717823"/>
            <a:ext cx="503237" cy="12207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量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名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547813" y="3439105"/>
            <a:ext cx="503237" cy="287338"/>
            <a:chOff x="975" y="1979"/>
            <a:chExt cx="317" cy="181"/>
          </a:xfrm>
        </p:grpSpPr>
        <p:sp>
          <p:nvSpPr>
            <p:cNvPr id="500747" name="Line 11"/>
            <p:cNvSpPr>
              <a:spLocks noChangeShapeType="1"/>
            </p:cNvSpPr>
            <p:nvPr/>
          </p:nvSpPr>
          <p:spPr bwMode="auto">
            <a:xfrm>
              <a:off x="975" y="1794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>
              <a:off x="975" y="1975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684213" y="3360760"/>
            <a:ext cx="720090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en-US" sz="2000" b="1"/>
          </a:p>
        </p:txBody>
      </p:sp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>
          <a:xfrm>
            <a:off x="1214651" y="285750"/>
            <a:ext cx="7749962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变量命名规则</a:t>
            </a:r>
            <a:r>
              <a:rPr lang="en-US" altLang="zh-CN" dirty="0" smtClean="0"/>
              <a:t>2-1</a:t>
            </a:r>
            <a:endParaRPr dirty="0"/>
          </a:p>
        </p:txBody>
      </p: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285750" y="5818210"/>
            <a:ext cx="842963" cy="400050"/>
            <a:chOff x="3786182" y="3143248"/>
            <a:chExt cx="84370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26645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468313" y="4432323"/>
            <a:ext cx="8353425" cy="1166812"/>
            <a:chOff x="468313" y="4500563"/>
            <a:chExt cx="8353425" cy="1166812"/>
          </a:xfrm>
        </p:grpSpPr>
        <p:sp>
          <p:nvSpPr>
            <p:cNvPr id="500750" name="AutoShape 14"/>
            <p:cNvSpPr>
              <a:spLocks noChangeArrowheads="1"/>
            </p:cNvSpPr>
            <p:nvPr/>
          </p:nvSpPr>
          <p:spPr bwMode="gray">
            <a:xfrm>
              <a:off x="468313" y="4643438"/>
              <a:ext cx="8353425" cy="10239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变量命名规范：</a:t>
              </a:r>
            </a:p>
            <a:p>
              <a:pPr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       简短且能清楚地表明变量的作用，通常第一个单词的首字母小写，其后单词的首字母大写。例如：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myScore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26643" name="AutoShape 4"/>
            <p:cNvSpPr>
              <a:spLocks noChangeArrowheads="1"/>
            </p:cNvSpPr>
            <p:nvPr/>
          </p:nvSpPr>
          <p:spPr bwMode="gray">
            <a:xfrm>
              <a:off x="8242300" y="4500563"/>
              <a:ext cx="357188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500188" y="5818210"/>
            <a:ext cx="6072187" cy="782638"/>
            <a:chOff x="1500188" y="5886450"/>
            <a:chExt cx="6072187" cy="782638"/>
          </a:xfrm>
        </p:grpSpPr>
        <p:sp>
          <p:nvSpPr>
            <p:cNvPr id="22" name="AutoShape 11"/>
            <p:cNvSpPr>
              <a:spLocks noChangeArrowheads="1"/>
            </p:cNvSpPr>
            <p:nvPr/>
          </p:nvSpPr>
          <p:spPr bwMode="gray">
            <a:xfrm>
              <a:off x="1500188" y="6072188"/>
              <a:ext cx="6072187" cy="596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实际开发时，为了易于维护，尽量使用有意义的变量名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1" name="AutoShape 4"/>
            <p:cNvSpPr>
              <a:spLocks noChangeArrowheads="1"/>
            </p:cNvSpPr>
            <p:nvPr/>
          </p:nvSpPr>
          <p:spPr bwMode="gray">
            <a:xfrm>
              <a:off x="6875463" y="5886450"/>
              <a:ext cx="35877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12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04" name="Rectangle 20"/>
          <p:cNvSpPr>
            <a:spLocks noGrp="1" noChangeArrowheads="1"/>
          </p:cNvSpPr>
          <p:nvPr>
            <p:ph type="title"/>
          </p:nvPr>
        </p:nvSpPr>
        <p:spPr>
          <a:xfrm>
            <a:off x="1296537" y="285750"/>
            <a:ext cx="7668076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变量命名规则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检查下面这些是否是合法的变量名</a:t>
            </a:r>
          </a:p>
          <a:p>
            <a:pPr lvl="2">
              <a:defRPr/>
            </a:pPr>
            <a:endParaRPr lang="zh-CN" altLang="en-US" dirty="0"/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838200" y="2322098"/>
            <a:ext cx="1695450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principal</a:t>
            </a: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6067425" y="3418421"/>
            <a:ext cx="2033588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cost_price</a:t>
            </a:r>
          </a:p>
        </p:txBody>
      </p:sp>
      <p:sp>
        <p:nvSpPr>
          <p:cNvPr id="502790" name="AutoShape 6"/>
          <p:cNvSpPr>
            <a:spLocks noChangeArrowheads="1"/>
          </p:cNvSpPr>
          <p:nvPr/>
        </p:nvSpPr>
        <p:spPr bwMode="auto">
          <a:xfrm>
            <a:off x="815975" y="4494724"/>
            <a:ext cx="1739900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marks_3</a:t>
            </a:r>
          </a:p>
        </p:txBody>
      </p:sp>
      <p:sp>
        <p:nvSpPr>
          <p:cNvPr id="502791" name="AutoShape 7"/>
          <p:cNvSpPr>
            <a:spLocks noChangeArrowheads="1"/>
          </p:cNvSpPr>
          <p:nvPr/>
        </p:nvSpPr>
        <p:spPr bwMode="auto">
          <a:xfrm>
            <a:off x="3287713" y="2269071"/>
            <a:ext cx="2055812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$lastname</a:t>
            </a:r>
          </a:p>
        </p:txBody>
      </p:sp>
      <p:sp>
        <p:nvSpPr>
          <p:cNvPr id="502792" name="AutoShape 8"/>
          <p:cNvSpPr>
            <a:spLocks noChangeArrowheads="1"/>
          </p:cNvSpPr>
          <p:nvPr/>
        </p:nvSpPr>
        <p:spPr bwMode="auto">
          <a:xfrm>
            <a:off x="3779838" y="4494724"/>
            <a:ext cx="793750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</a:p>
        </p:txBody>
      </p:sp>
      <p:sp>
        <p:nvSpPr>
          <p:cNvPr id="502793" name="AutoShape 9"/>
          <p:cNvSpPr>
            <a:spLocks noChangeArrowheads="1"/>
          </p:cNvSpPr>
          <p:nvPr/>
        </p:nvSpPr>
        <p:spPr bwMode="auto">
          <a:xfrm>
            <a:off x="785813" y="3418421"/>
            <a:ext cx="1558925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123rate</a:t>
            </a:r>
          </a:p>
        </p:txBody>
      </p:sp>
      <p:sp>
        <p:nvSpPr>
          <p:cNvPr id="502794" name="AutoShape 10"/>
          <p:cNvSpPr>
            <a:spLocks noChangeArrowheads="1"/>
          </p:cNvSpPr>
          <p:nvPr/>
        </p:nvSpPr>
        <p:spPr bwMode="auto">
          <a:xfrm>
            <a:off x="3330575" y="3418421"/>
            <a:ext cx="2057400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discount%</a:t>
            </a:r>
          </a:p>
        </p:txBody>
      </p:sp>
      <p:sp>
        <p:nvSpPr>
          <p:cNvPr id="502795" name="AutoShape 11"/>
          <p:cNvSpPr>
            <a:spLocks noChangeArrowheads="1"/>
          </p:cNvSpPr>
          <p:nvPr/>
        </p:nvSpPr>
        <p:spPr bwMode="auto">
          <a:xfrm>
            <a:off x="6048375" y="2269071"/>
            <a:ext cx="1695450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zip code</a:t>
            </a:r>
          </a:p>
        </p:txBody>
      </p:sp>
      <p:sp>
        <p:nvSpPr>
          <p:cNvPr id="502796" name="AutoShape 12"/>
          <p:cNvSpPr>
            <a:spLocks noChangeArrowheads="1"/>
          </p:cNvSpPr>
          <p:nvPr/>
        </p:nvSpPr>
        <p:spPr bwMode="auto">
          <a:xfrm>
            <a:off x="5435600" y="4494724"/>
            <a:ext cx="884238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</a:p>
        </p:txBody>
      </p:sp>
      <p:sp>
        <p:nvSpPr>
          <p:cNvPr id="502797" name="AutoShape 13"/>
          <p:cNvSpPr>
            <a:spLocks noChangeArrowheads="1"/>
          </p:cNvSpPr>
          <p:nvPr/>
        </p:nvSpPr>
        <p:spPr bwMode="auto">
          <a:xfrm>
            <a:off x="7567613" y="4494724"/>
            <a:ext cx="612775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2766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63" y="2631021"/>
            <a:ext cx="5349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013" y="3845459"/>
            <a:ext cx="5349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774021"/>
            <a:ext cx="5349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50" y="4770949"/>
            <a:ext cx="5349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13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AutoShape 2"/>
          <p:cNvSpPr>
            <a:spLocks noChangeArrowheads="1"/>
          </p:cNvSpPr>
          <p:nvPr/>
        </p:nvSpPr>
        <p:spPr bwMode="auto">
          <a:xfrm>
            <a:off x="755650" y="1666875"/>
            <a:ext cx="7559675" cy="2252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Error1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String title;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title 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2738438" y="5483225"/>
            <a:ext cx="4976812" cy="8128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title;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 = "Java" ;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auto">
          <a:xfrm>
            <a:off x="2740025" y="4716463"/>
            <a:ext cx="5000625" cy="412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 = "Java";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并赋值       </a:t>
            </a: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auto">
          <a:xfrm>
            <a:off x="2286000" y="4724400"/>
            <a:ext cx="431800" cy="45561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rgbClr val="071424"/>
                </a:solidFill>
              </a:rPr>
              <a:t>1</a:t>
            </a:r>
          </a:p>
        </p:txBody>
      </p:sp>
      <p:sp>
        <p:nvSpPr>
          <p:cNvPr id="504838" name="AutoShape 6"/>
          <p:cNvSpPr>
            <a:spLocks noChangeArrowheads="1"/>
          </p:cNvSpPr>
          <p:nvPr/>
        </p:nvSpPr>
        <p:spPr bwMode="auto">
          <a:xfrm>
            <a:off x="2282825" y="5516563"/>
            <a:ext cx="431800" cy="455612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rgbClr val="071424"/>
                </a:solidFill>
              </a:rPr>
              <a:t>2</a:t>
            </a: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5651500" y="2565400"/>
            <a:ext cx="2655888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先声明变量并赋值，</a:t>
            </a: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然后才能使用                </a:t>
            </a:r>
          </a:p>
        </p:txBody>
      </p:sp>
      <p:sp>
        <p:nvSpPr>
          <p:cNvPr id="504842" name="AutoShape 10"/>
          <p:cNvSpPr>
            <a:spLocks noChangeArrowheads="1"/>
          </p:cNvSpPr>
          <p:nvPr/>
        </p:nvSpPr>
        <p:spPr bwMode="auto">
          <a:xfrm>
            <a:off x="3526104" y="3716338"/>
            <a:ext cx="1146175" cy="407987"/>
          </a:xfrm>
          <a:prstGeom prst="wedgeRoundRectCallout">
            <a:avLst>
              <a:gd name="adj1" fmla="val -3430"/>
              <a:gd name="adj2" fmla="val -546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代码错误</a:t>
            </a:r>
          </a:p>
        </p:txBody>
      </p:sp>
      <p:sp>
        <p:nvSpPr>
          <p:cNvPr id="504843" name="AutoShape 11"/>
          <p:cNvSpPr>
            <a:spLocks noChangeArrowheads="1"/>
          </p:cNvSpPr>
          <p:nvPr/>
        </p:nvSpPr>
        <p:spPr bwMode="auto">
          <a:xfrm>
            <a:off x="684213" y="5013325"/>
            <a:ext cx="1582737" cy="576263"/>
          </a:xfrm>
          <a:prstGeom prst="rightArrow">
            <a:avLst>
              <a:gd name="adj1" fmla="val 50000"/>
              <a:gd name="adj2" fmla="val 6866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正确做法        </a:t>
            </a:r>
          </a:p>
        </p:txBody>
      </p:sp>
      <p:sp>
        <p:nvSpPr>
          <p:cNvPr id="504844" name="Rectangle 12"/>
          <p:cNvSpPr>
            <a:spLocks noChangeArrowheads="1"/>
          </p:cNvSpPr>
          <p:nvPr/>
        </p:nvSpPr>
        <p:spPr bwMode="auto">
          <a:xfrm>
            <a:off x="3331302" y="2786063"/>
            <a:ext cx="504825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4846" name="Rectangle 14"/>
          <p:cNvSpPr>
            <a:spLocks noGrp="1" noChangeArrowheads="1"/>
          </p:cNvSpPr>
          <p:nvPr>
            <p:ph type="title"/>
          </p:nvPr>
        </p:nvSpPr>
        <p:spPr>
          <a:xfrm>
            <a:off x="1241946" y="285750"/>
            <a:ext cx="7722667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常见错误</a:t>
            </a:r>
            <a:r>
              <a:rPr lang="en-US" altLang="zh-CN" dirty="0" smtClean="0"/>
              <a:t>3-1</a:t>
            </a:r>
            <a:endParaRPr lang="en-US" altLang="zh-CN" dirty="0"/>
          </a:p>
        </p:txBody>
      </p:sp>
      <p:pic>
        <p:nvPicPr>
          <p:cNvPr id="14" name="图片 13" descr="Erro1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4714875"/>
            <a:ext cx="7550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2869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18" name="直接箭头连接符 17"/>
          <p:cNvCxnSpPr>
            <a:endCxn id="504842" idx="4"/>
          </p:cNvCxnSpPr>
          <p:nvPr/>
        </p:nvCxnSpPr>
        <p:spPr>
          <a:xfrm rot="16200000" flipH="1">
            <a:off x="3661400" y="3298461"/>
            <a:ext cx="553956" cy="2435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3167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2571750" y="6215063"/>
            <a:ext cx="3151188" cy="379412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局部变量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title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可能尚未初始化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14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animBg="1"/>
      <p:bldP spid="504835" grpId="0" animBg="1"/>
      <p:bldP spid="504836" grpId="0" animBg="1"/>
      <p:bldP spid="504837" grpId="0" animBg="1"/>
      <p:bldP spid="504838" grpId="0" animBg="1"/>
      <p:bldP spid="504839" grpId="0" animBg="1"/>
      <p:bldP spid="504842" grpId="0" animBg="1"/>
      <p:bldP spid="504843" grpId="0" animBg="1"/>
      <p:bldP spid="504844" grpId="0" animBg="1"/>
      <p:bldP spid="21" grpId="0" animBg="1"/>
      <p:bldP spid="2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AutoShape 2"/>
          <p:cNvSpPr>
            <a:spLocks noChangeArrowheads="1"/>
          </p:cNvSpPr>
          <p:nvPr/>
        </p:nvSpPr>
        <p:spPr bwMode="auto">
          <a:xfrm>
            <a:off x="2332038" y="4924425"/>
            <a:ext cx="3883025" cy="57626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变量名不能以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开始                  </a:t>
            </a: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642938" y="1500188"/>
            <a:ext cx="7572375" cy="2252662"/>
          </a:xfrm>
          <a:prstGeom prst="roundRect">
            <a:avLst>
              <a:gd name="adj" fmla="val 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Error2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%hour = 18;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(%hour);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2000250" y="3143250"/>
            <a:ext cx="1146175" cy="407988"/>
          </a:xfrm>
          <a:prstGeom prst="wedgeRoundRectCallout">
            <a:avLst>
              <a:gd name="adj1" fmla="val -1548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代码错误</a:t>
            </a:r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1567020" y="2286000"/>
            <a:ext cx="792163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6889" name="Rectangle 9"/>
          <p:cNvSpPr>
            <a:spLocks noGrp="1" noChangeArrowheads="1"/>
          </p:cNvSpPr>
          <p:nvPr>
            <p:ph type="title"/>
          </p:nvPr>
        </p:nvSpPr>
        <p:spPr>
          <a:xfrm>
            <a:off x="1282890" y="285750"/>
            <a:ext cx="768172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常见错误</a:t>
            </a:r>
            <a:r>
              <a:rPr lang="en-US" altLang="zh-CN" dirty="0" smtClean="0"/>
              <a:t>3-2</a:t>
            </a:r>
            <a:endParaRPr lang="en-US" altLang="zh-CN" dirty="0"/>
          </a:p>
        </p:txBody>
      </p:sp>
      <p:pic>
        <p:nvPicPr>
          <p:cNvPr id="9" name="图片 8" descr="Erro2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788" y="4483100"/>
            <a:ext cx="755015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3167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571750" y="6215063"/>
            <a:ext cx="3876675" cy="379412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标记“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%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”上有语法错误，删除标记</a:t>
            </a: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297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rot="16200000" flipH="1">
            <a:off x="2071670" y="2857496"/>
            <a:ext cx="500066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15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nimBg="1"/>
      <p:bldP spid="506885" grpId="0" animBg="1"/>
      <p:bldP spid="506886" grpId="0" animBg="1"/>
      <p:bldP spid="506887" grpId="0" animBg="1"/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AutoShape 2"/>
          <p:cNvSpPr>
            <a:spLocks noChangeArrowheads="1"/>
          </p:cNvSpPr>
          <p:nvPr/>
        </p:nvSpPr>
        <p:spPr bwMode="auto">
          <a:xfrm>
            <a:off x="642938" y="1595438"/>
            <a:ext cx="7559675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Error3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2286000" y="3878263"/>
            <a:ext cx="3860800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    声明两个同名变量导致编译错误</a:t>
            </a:r>
          </a:p>
        </p:txBody>
      </p:sp>
      <p:sp>
        <p:nvSpPr>
          <p:cNvPr id="508932" name="AutoShape 4"/>
          <p:cNvSpPr>
            <a:spLocks noChangeArrowheads="1"/>
          </p:cNvSpPr>
          <p:nvPr/>
        </p:nvSpPr>
        <p:spPr bwMode="auto">
          <a:xfrm>
            <a:off x="2052638" y="5151438"/>
            <a:ext cx="2951162" cy="89852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5500688" y="5429250"/>
            <a:ext cx="2643187" cy="407988"/>
          </a:xfrm>
          <a:prstGeom prst="wedgeRoundRectCallout">
            <a:avLst>
              <a:gd name="adj1" fmla="val 50246"/>
              <a:gd name="adj2" fmla="val -433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程序区分大小写              </a:t>
            </a:r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468313" y="5143500"/>
            <a:ext cx="1511300" cy="576263"/>
          </a:xfrm>
          <a:prstGeom prst="rightArrow">
            <a:avLst>
              <a:gd name="adj1" fmla="val 50000"/>
              <a:gd name="adj2" fmla="val 6556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正确方案        </a:t>
            </a:r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2008091" y="2300748"/>
            <a:ext cx="720725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2008091" y="2729373"/>
            <a:ext cx="720725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8940" name="Rectangle 12"/>
          <p:cNvSpPr>
            <a:spLocks noGrp="1" noChangeArrowheads="1"/>
          </p:cNvSpPr>
          <p:nvPr>
            <p:ph type="title"/>
          </p:nvPr>
        </p:nvSpPr>
        <p:spPr>
          <a:xfrm>
            <a:off x="1282890" y="285750"/>
            <a:ext cx="7681723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常见错误</a:t>
            </a:r>
            <a:r>
              <a:rPr lang="en-US" altLang="zh-CN" dirty="0" smtClean="0"/>
              <a:t>3-3</a:t>
            </a:r>
            <a:endParaRPr lang="en-US" altLang="zh-CN" dirty="0"/>
          </a:p>
        </p:txBody>
      </p:sp>
      <p:pic>
        <p:nvPicPr>
          <p:cNvPr id="12" name="图片 11" descr="Erro3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4572000"/>
            <a:ext cx="75311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2809858" y="5429264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2286000" y="6000750"/>
            <a:ext cx="2181225" cy="379413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局部变量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name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重复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3073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16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nimBg="1"/>
      <p:bldP spid="508931" grpId="0" animBg="1"/>
      <p:bldP spid="508932" grpId="0" animBg="1"/>
      <p:bldP spid="508933" grpId="0" animBg="1"/>
      <p:bldP spid="508936" grpId="0" animBg="1"/>
      <p:bldP spid="508937" grpId="0" animBg="1"/>
      <p:bldP spid="508938" grpId="0" animBg="1"/>
      <p:bldP spid="14" grpId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1" name="Rectangle 5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定义变量有哪两种方式？</a:t>
            </a:r>
          </a:p>
        </p:txBody>
      </p:sp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779463" y="3214688"/>
            <a:ext cx="7364412" cy="26638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使用变量存储以下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MP3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信息，并打印输出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品牌（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brand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）：爱国者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F928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重量（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12.4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电池类型（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）：内置锂电池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价格（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499    </a:t>
            </a:r>
          </a:p>
        </p:txBody>
      </p:sp>
      <p:sp>
        <p:nvSpPr>
          <p:cNvPr id="510985" name="Rectangle 9"/>
          <p:cNvSpPr>
            <a:spLocks noGrp="1" noChangeArrowheads="1"/>
          </p:cNvSpPr>
          <p:nvPr>
            <p:ph type="title"/>
          </p:nvPr>
        </p:nvSpPr>
        <p:spPr>
          <a:xfrm>
            <a:off x="1269242" y="285750"/>
            <a:ext cx="7695371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小结</a:t>
            </a:r>
            <a:endParaRPr dirty="0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31754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68263" y="2786063"/>
            <a:ext cx="1503362" cy="400050"/>
            <a:chOff x="6641147" y="5088888"/>
            <a:chExt cx="1502753" cy="400110"/>
          </a:xfrm>
        </p:grpSpPr>
        <p:pic>
          <p:nvPicPr>
            <p:cNvPr id="31752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17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学员王浩的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成绩是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分，学员张萌的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成绩与王浩的相同，输出张萌的成绩</a:t>
            </a:r>
            <a:endParaRPr lang="en-GB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12003" name="AutoShape 3"/>
          <p:cNvSpPr>
            <a:spLocks noChangeArrowheads="1"/>
          </p:cNvSpPr>
          <p:nvPr/>
        </p:nvSpPr>
        <p:spPr bwMode="auto">
          <a:xfrm>
            <a:off x="684213" y="2636838"/>
            <a:ext cx="5476875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王浩成绩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904875" y="5229225"/>
            <a:ext cx="6810375" cy="412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  =  wangScore;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将右边的值给左边的变量</a:t>
            </a:r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2119085" y="5157788"/>
            <a:ext cx="234938" cy="5762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2007" name="Line 7"/>
          <p:cNvSpPr>
            <a:spLocks noChangeShapeType="1"/>
          </p:cNvSpPr>
          <p:nvPr/>
        </p:nvSpPr>
        <p:spPr bwMode="auto">
          <a:xfrm flipV="1">
            <a:off x="3278038" y="3357562"/>
            <a:ext cx="862162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008" name="Line 8"/>
          <p:cNvSpPr>
            <a:spLocks noChangeShapeType="1"/>
          </p:cNvSpPr>
          <p:nvPr/>
        </p:nvSpPr>
        <p:spPr bwMode="auto">
          <a:xfrm>
            <a:off x="2708694" y="2959894"/>
            <a:ext cx="1502944" cy="25320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009" name="AutoShape 9"/>
          <p:cNvSpPr>
            <a:spLocks noChangeArrowheads="1"/>
          </p:cNvSpPr>
          <p:nvPr/>
        </p:nvSpPr>
        <p:spPr bwMode="gray">
          <a:xfrm>
            <a:off x="4211638" y="3141345"/>
            <a:ext cx="212865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使用了赋值运算符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12011" name="AutoShape 11"/>
          <p:cNvSpPr>
            <a:spLocks noChangeArrowheads="1"/>
          </p:cNvSpPr>
          <p:nvPr/>
        </p:nvSpPr>
        <p:spPr bwMode="gray">
          <a:xfrm>
            <a:off x="6516688" y="2708275"/>
            <a:ext cx="627062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12012" name="AutoShape 12"/>
          <p:cNvSpPr>
            <a:spLocks noChangeArrowheads="1"/>
          </p:cNvSpPr>
          <p:nvPr/>
        </p:nvSpPr>
        <p:spPr bwMode="gray">
          <a:xfrm>
            <a:off x="6572250" y="3929063"/>
            <a:ext cx="642938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12013" name="Text Box 13"/>
          <p:cNvSpPr txBox="1">
            <a:spLocks noChangeArrowheads="1"/>
          </p:cNvSpPr>
          <p:nvPr/>
        </p:nvSpPr>
        <p:spPr bwMode="auto">
          <a:xfrm>
            <a:off x="7524750" y="2781300"/>
            <a:ext cx="14398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wangScore</a:t>
            </a:r>
          </a:p>
        </p:txBody>
      </p:sp>
      <p:sp>
        <p:nvSpPr>
          <p:cNvPr id="512014" name="Text Box 14"/>
          <p:cNvSpPr txBox="1">
            <a:spLocks noChangeArrowheads="1"/>
          </p:cNvSpPr>
          <p:nvPr/>
        </p:nvSpPr>
        <p:spPr bwMode="auto">
          <a:xfrm>
            <a:off x="7451725" y="3789363"/>
            <a:ext cx="1512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zhangScore</a:t>
            </a:r>
          </a:p>
        </p:txBody>
      </p:sp>
      <p:sp>
        <p:nvSpPr>
          <p:cNvPr id="512015" name="Text Box 15"/>
          <p:cNvSpPr txBox="1">
            <a:spLocks noChangeArrowheads="1"/>
          </p:cNvSpPr>
          <p:nvPr/>
        </p:nvSpPr>
        <p:spPr bwMode="auto">
          <a:xfrm>
            <a:off x="6429375" y="2776538"/>
            <a:ext cx="7921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512016" name="Text Box 16"/>
          <p:cNvSpPr txBox="1">
            <a:spLocks noChangeArrowheads="1"/>
          </p:cNvSpPr>
          <p:nvPr/>
        </p:nvSpPr>
        <p:spPr bwMode="auto">
          <a:xfrm>
            <a:off x="6494463" y="3990975"/>
            <a:ext cx="7921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512017" name="Text Box 17"/>
          <p:cNvSpPr txBox="1">
            <a:spLocks noChangeArrowheads="1"/>
          </p:cNvSpPr>
          <p:nvPr/>
        </p:nvSpPr>
        <p:spPr bwMode="auto">
          <a:xfrm>
            <a:off x="6084888" y="3284538"/>
            <a:ext cx="431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副本</a:t>
            </a:r>
          </a:p>
        </p:txBody>
      </p:sp>
      <p:sp>
        <p:nvSpPr>
          <p:cNvPr id="512019" name="AutoShape 19"/>
          <p:cNvSpPr>
            <a:spLocks noChangeArrowheads="1"/>
          </p:cNvSpPr>
          <p:nvPr/>
        </p:nvSpPr>
        <p:spPr bwMode="auto">
          <a:xfrm>
            <a:off x="2197100" y="4254500"/>
            <a:ext cx="1146175" cy="407988"/>
          </a:xfrm>
          <a:prstGeom prst="wedgeRoundRectCallout">
            <a:avLst>
              <a:gd name="adj1" fmla="val -2286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代码错误</a:t>
            </a:r>
          </a:p>
        </p:txBody>
      </p: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755650" y="3429000"/>
            <a:ext cx="2448719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2024" name="Rectangle 24"/>
          <p:cNvSpPr>
            <a:spLocks noGrp="1" noChangeArrowheads="1"/>
          </p:cNvSpPr>
          <p:nvPr>
            <p:ph type="title"/>
          </p:nvPr>
        </p:nvSpPr>
        <p:spPr>
          <a:xfrm>
            <a:off x="1269242" y="285750"/>
            <a:ext cx="7695371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赋值运算符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280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25" name="Freeform 12"/>
          <p:cNvSpPr>
            <a:spLocks/>
          </p:cNvSpPr>
          <p:nvPr/>
        </p:nvSpPr>
        <p:spPr bwMode="auto">
          <a:xfrm rot="5400000" flipV="1">
            <a:off x="123056" y="4020292"/>
            <a:ext cx="1539774" cy="1214446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333614" y="3786190"/>
            <a:ext cx="523874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 rot="5400000" flipV="1">
            <a:off x="6357950" y="3214686"/>
            <a:ext cx="857256" cy="571504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18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nimBg="1"/>
      <p:bldP spid="512004" grpId="0" animBg="1"/>
      <p:bldP spid="512005" grpId="0" animBg="1"/>
      <p:bldP spid="512009" grpId="0" animBg="1"/>
      <p:bldP spid="512011" grpId="0" animBg="1"/>
      <p:bldP spid="512012" grpId="0" animBg="1"/>
      <p:bldP spid="512013" grpId="0"/>
      <p:bldP spid="512014" grpId="0"/>
      <p:bldP spid="512015" grpId="0"/>
      <p:bldP spid="512016" grpId="0"/>
      <p:bldP spid="512017" grpId="0"/>
      <p:bldP spid="512019" grpId="0" animBg="1"/>
      <p:bldP spid="5120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62" name="Rectangle 14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smtClean="0"/>
              <a:t>赋值运算符</a:t>
            </a:r>
            <a:endParaRPr lang="en-GB" altLang="en-US" dirty="0"/>
          </a:p>
        </p:txBody>
      </p:sp>
      <p:sp>
        <p:nvSpPr>
          <p:cNvPr id="514050" name="AutoShape 2"/>
          <p:cNvSpPr>
            <a:spLocks noChangeArrowheads="1"/>
          </p:cNvSpPr>
          <p:nvPr/>
        </p:nvSpPr>
        <p:spPr bwMode="auto">
          <a:xfrm>
            <a:off x="900113" y="1773967"/>
            <a:ext cx="3384550" cy="412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变量名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表达式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</p:txBody>
      </p:sp>
      <p:sp>
        <p:nvSpPr>
          <p:cNvPr id="514053" name="AutoShape 5"/>
          <p:cNvSpPr>
            <a:spLocks noChangeArrowheads="1"/>
          </p:cNvSpPr>
          <p:nvPr/>
        </p:nvSpPr>
        <p:spPr bwMode="auto">
          <a:xfrm>
            <a:off x="900113" y="3142392"/>
            <a:ext cx="5038725" cy="414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      =       ( b    +    3 )      +      ( b    –    1 )</a:t>
            </a:r>
          </a:p>
        </p:txBody>
      </p:sp>
      <p:sp>
        <p:nvSpPr>
          <p:cNvPr id="514054" name="Oval 6"/>
          <p:cNvSpPr>
            <a:spLocks noChangeArrowheads="1"/>
          </p:cNvSpPr>
          <p:nvPr/>
        </p:nvSpPr>
        <p:spPr bwMode="auto">
          <a:xfrm>
            <a:off x="1857375" y="3123342"/>
            <a:ext cx="1655763" cy="519113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55" name="Oval 7"/>
          <p:cNvSpPr>
            <a:spLocks noChangeArrowheads="1"/>
          </p:cNvSpPr>
          <p:nvPr/>
        </p:nvSpPr>
        <p:spPr bwMode="auto">
          <a:xfrm>
            <a:off x="3587863" y="3123342"/>
            <a:ext cx="1727200" cy="519113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56" name="AutoShape 8"/>
          <p:cNvSpPr>
            <a:spLocks/>
          </p:cNvSpPr>
          <p:nvPr/>
        </p:nvSpPr>
        <p:spPr bwMode="auto">
          <a:xfrm rot="16200000" flipH="1">
            <a:off x="2397125" y="3107467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57" name="AutoShape 9"/>
          <p:cNvSpPr>
            <a:spLocks noChangeArrowheads="1"/>
          </p:cNvSpPr>
          <p:nvPr/>
        </p:nvSpPr>
        <p:spPr bwMode="gray">
          <a:xfrm>
            <a:off x="2000250" y="4258405"/>
            <a:ext cx="1295400" cy="37623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表达式        </a:t>
            </a:r>
          </a:p>
        </p:txBody>
      </p:sp>
      <p:sp>
        <p:nvSpPr>
          <p:cNvPr id="514058" name="AutoShape 10"/>
          <p:cNvSpPr>
            <a:spLocks noChangeArrowheads="1"/>
          </p:cNvSpPr>
          <p:nvPr/>
        </p:nvSpPr>
        <p:spPr bwMode="gray">
          <a:xfrm>
            <a:off x="3921877" y="4258405"/>
            <a:ext cx="1223963" cy="37623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表达式          </a:t>
            </a:r>
          </a:p>
        </p:txBody>
      </p:sp>
      <p:sp>
        <p:nvSpPr>
          <p:cNvPr id="514059" name="AutoShape 11"/>
          <p:cNvSpPr>
            <a:spLocks/>
          </p:cNvSpPr>
          <p:nvPr/>
        </p:nvSpPr>
        <p:spPr bwMode="auto">
          <a:xfrm rot="16200000" flipH="1">
            <a:off x="4215896" y="3097942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60" name="AutoShape 12"/>
          <p:cNvSpPr>
            <a:spLocks/>
          </p:cNvSpPr>
          <p:nvPr/>
        </p:nvSpPr>
        <p:spPr bwMode="auto">
          <a:xfrm rot="16200000" flipH="1">
            <a:off x="3443287" y="2710593"/>
            <a:ext cx="504825" cy="4248150"/>
          </a:xfrm>
          <a:prstGeom prst="rightBrace">
            <a:avLst>
              <a:gd name="adj1" fmla="val 70126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61" name="AutoShape 13"/>
          <p:cNvSpPr>
            <a:spLocks noChangeArrowheads="1"/>
          </p:cNvSpPr>
          <p:nvPr/>
        </p:nvSpPr>
        <p:spPr bwMode="gray">
          <a:xfrm>
            <a:off x="3214688" y="5158517"/>
            <a:ext cx="938212" cy="37623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表达式           </a:t>
            </a:r>
          </a:p>
        </p:txBody>
      </p:sp>
      <p:sp>
        <p:nvSpPr>
          <p:cNvPr id="514066" name="Rectangle 18"/>
          <p:cNvSpPr>
            <a:spLocks noGrp="1" noChangeArrowheads="1"/>
          </p:cNvSpPr>
          <p:nvPr>
            <p:ph type="title"/>
          </p:nvPr>
        </p:nvSpPr>
        <p:spPr>
          <a:xfrm>
            <a:off x="1214652" y="285750"/>
            <a:ext cx="7749962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mtClean="0"/>
              <a:t>赋值运算符</a:t>
            </a:r>
            <a:r>
              <a:rPr lang="en-US" altLang="zh-CN" smtClean="0"/>
              <a:t>2-2</a:t>
            </a:r>
            <a:endParaRPr lang="en-US" altLang="zh-CN" dirty="0"/>
          </a:p>
        </p:txBody>
      </p:sp>
      <p:sp>
        <p:nvSpPr>
          <p:cNvPr id="514063" name="Rectangle 15"/>
          <p:cNvSpPr>
            <a:spLocks noChangeArrowheads="1"/>
          </p:cNvSpPr>
          <p:nvPr/>
        </p:nvSpPr>
        <p:spPr bwMode="auto">
          <a:xfrm>
            <a:off x="785813" y="2421667"/>
            <a:ext cx="7415212" cy="5778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GB" sz="2600" b="1" dirty="0">
                <a:latin typeface="+mn-lt"/>
                <a:ea typeface="微软雅黑" pitchFamily="34" charset="-122"/>
              </a:rPr>
              <a:t>表达式举例</a:t>
            </a:r>
            <a:endParaRPr lang="zh-CN" altLang="en-US" sz="2600" b="1" dirty="0">
              <a:latin typeface="+mn-lt"/>
              <a:ea typeface="微软雅黑" pitchFamily="34" charset="-122"/>
            </a:endParaRP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71438" y="873125"/>
            <a:ext cx="1000125" cy="400050"/>
            <a:chOff x="1000100" y="1801286"/>
            <a:chExt cx="1000132" cy="400110"/>
          </a:xfrm>
        </p:grpSpPr>
        <p:pic>
          <p:nvPicPr>
            <p:cNvPr id="338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46391" y="5432207"/>
            <a:ext cx="6732588" cy="793750"/>
            <a:chOff x="714375" y="5732463"/>
            <a:chExt cx="6732588" cy="793750"/>
          </a:xfrm>
        </p:grpSpPr>
        <p:sp>
          <p:nvSpPr>
            <p:cNvPr id="514070" name="AutoShape 22"/>
            <p:cNvSpPr>
              <a:spLocks noChangeArrowheads="1"/>
            </p:cNvSpPr>
            <p:nvPr/>
          </p:nvSpPr>
          <p:spPr bwMode="auto">
            <a:xfrm>
              <a:off x="714375" y="5949950"/>
              <a:ext cx="6732588" cy="57626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表达式就是符号（如加号、减号）与操作数（如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等）的组合</a:t>
              </a:r>
            </a:p>
          </p:txBody>
        </p:sp>
        <p:sp>
          <p:nvSpPr>
            <p:cNvPr id="33811" name="AutoShape 4"/>
            <p:cNvSpPr>
              <a:spLocks noChangeArrowheads="1"/>
            </p:cNvSpPr>
            <p:nvPr/>
          </p:nvSpPr>
          <p:spPr bwMode="gray">
            <a:xfrm>
              <a:off x="6732588" y="5732463"/>
              <a:ext cx="357187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19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62" grpId="0" build="p"/>
      <p:bldP spid="514050" grpId="0" animBg="1"/>
      <p:bldP spid="514053" grpId="0" animBg="1"/>
      <p:bldP spid="514054" grpId="0" animBg="1"/>
      <p:bldP spid="514055" grpId="0" animBg="1"/>
      <p:bldP spid="514056" grpId="0" animBg="1"/>
      <p:bldP spid="514057" grpId="0" animBg="1"/>
      <p:bldP spid="514058" grpId="0" animBg="1"/>
      <p:bldP spid="514059" grpId="0" animBg="1"/>
      <p:bldP spid="514060" grpId="0" animBg="1"/>
      <p:bldP spid="514061" grpId="0" animBg="1"/>
      <p:bldP spid="5140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7" name="Rectangle 7"/>
          <p:cNvSpPr>
            <a:spLocks noGrp="1" noChangeArrowheads="1"/>
          </p:cNvSpPr>
          <p:nvPr>
            <p:ph type="title"/>
          </p:nvPr>
        </p:nvSpPr>
        <p:spPr>
          <a:xfrm>
            <a:off x="1201272" y="285750"/>
            <a:ext cx="7763342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本章任务</a:t>
            </a:r>
            <a:endParaRPr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升级“我行我素购物管理系统”</a:t>
            </a:r>
            <a:endParaRPr lang="zh-CN" altLang="en-US" dirty="0" smtClean="0">
              <a:sym typeface="Wingdings" pitchFamily="2" charset="2"/>
            </a:endParaRPr>
          </a:p>
          <a:p>
            <a:pPr lvl="1">
              <a:defRPr/>
            </a:pPr>
            <a:r>
              <a:rPr lang="zh-CN" altLang="en-US" dirty="0" smtClean="0"/>
              <a:t>实现购物结算，并打印购物小票</a:t>
            </a:r>
            <a:endParaRPr lang="zh-CN" altLang="en-US" dirty="0" smtClean="0">
              <a:sym typeface="Wingdings" pitchFamily="2" charset="2"/>
            </a:endParaRPr>
          </a:p>
          <a:p>
            <a:pPr lvl="1">
              <a:defRPr/>
            </a:pPr>
            <a:r>
              <a:rPr lang="zh-CN" altLang="en-US" dirty="0" smtClean="0"/>
              <a:t>模拟商场幸运抽奖，计算会员卡各位数字之和</a:t>
            </a:r>
            <a:endParaRPr lang="zh-CN" altLang="en-US" dirty="0" smtClean="0">
              <a:sym typeface="Wingdings" pitchFamily="2" charset="2"/>
            </a:endParaRPr>
          </a:p>
          <a:p>
            <a:pPr lvl="1">
              <a:defRPr/>
            </a:pPr>
            <a:r>
              <a:rPr lang="zh-CN" altLang="en-US" dirty="0" smtClean="0"/>
              <a:t>根据商品折扣判断折扣价</a:t>
            </a:r>
            <a:endParaRPr lang="zh-CN" altLang="en-US" dirty="0"/>
          </a:p>
        </p:txBody>
      </p:sp>
      <p:pic>
        <p:nvPicPr>
          <p:cNvPr id="9" name="图片 8" descr="打印小票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6553" y="2729453"/>
            <a:ext cx="3660775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打折.T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50" y="3429000"/>
            <a:ext cx="315753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计算消费总额.t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9119" y="2993099"/>
            <a:ext cx="2876550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图2.10.BMP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63" y="2928938"/>
            <a:ext cx="380365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56" name="Rectangle 36"/>
          <p:cNvSpPr>
            <a:spLocks noGrp="1" noChangeArrowheads="1"/>
          </p:cNvSpPr>
          <p:nvPr>
            <p:ph type="title"/>
          </p:nvPr>
        </p:nvSpPr>
        <p:spPr>
          <a:xfrm>
            <a:off x="1364776" y="285750"/>
            <a:ext cx="7599837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算术运算符</a:t>
            </a:r>
            <a:r>
              <a:rPr lang="en-US" altLang="zh-CN" dirty="0" smtClean="0"/>
              <a:t>3-1</a:t>
            </a:r>
            <a:endParaRPr lang="en-US" altLang="zh-CN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基本的算术运算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从控制台输入学员王浩</a:t>
            </a:r>
            <a:r>
              <a:rPr lang="en-US" altLang="zh-CN" dirty="0" smtClean="0"/>
              <a:t>3</a:t>
            </a:r>
            <a:r>
              <a:rPr lang="zh-CN" altLang="en-US" dirty="0" smtClean="0"/>
              <a:t>门课程成绩，编写程序实现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课和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课的分数之差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/>
              <a:t> </a:t>
            </a:r>
            <a:r>
              <a:rPr lang="zh-CN" altLang="en-US" dirty="0" smtClean="0"/>
              <a:t>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3</a:t>
            </a:r>
            <a:r>
              <a:rPr lang="zh-CN" altLang="en-US" dirty="0" smtClean="0"/>
              <a:t>门课的平均分</a:t>
            </a:r>
            <a:endParaRPr lang="zh-CN" altLang="en-US" dirty="0"/>
          </a:p>
        </p:txBody>
      </p:sp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3539110" y="2130425"/>
            <a:ext cx="5472112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gray">
          <a:xfrm>
            <a:off x="4029647" y="1211263"/>
            <a:ext cx="947738" cy="4556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</a:p>
        </p:txBody>
      </p:sp>
      <p:sp>
        <p:nvSpPr>
          <p:cNvPr id="517127" name="AutoShape 7"/>
          <p:cNvSpPr>
            <a:spLocks noChangeArrowheads="1"/>
          </p:cNvSpPr>
          <p:nvPr/>
        </p:nvSpPr>
        <p:spPr bwMode="gray">
          <a:xfrm>
            <a:off x="7530085" y="1181100"/>
            <a:ext cx="947737" cy="455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</a:p>
        </p:txBody>
      </p:sp>
      <p:sp>
        <p:nvSpPr>
          <p:cNvPr id="517128" name="Oval 8"/>
          <p:cNvSpPr>
            <a:spLocks noChangeArrowheads="1"/>
          </p:cNvSpPr>
          <p:nvPr/>
        </p:nvSpPr>
        <p:spPr bwMode="gray">
          <a:xfrm>
            <a:off x="5534597" y="1071563"/>
            <a:ext cx="1255713" cy="579437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运算符</a:t>
            </a:r>
          </a:p>
        </p:txBody>
      </p:sp>
      <p:sp>
        <p:nvSpPr>
          <p:cNvPr id="517134" name="AutoShape 14"/>
          <p:cNvSpPr>
            <a:spLocks noChangeArrowheads="1"/>
          </p:cNvSpPr>
          <p:nvPr/>
        </p:nvSpPr>
        <p:spPr bwMode="auto">
          <a:xfrm rot="5400000">
            <a:off x="5964810" y="1501775"/>
            <a:ext cx="431800" cy="825500"/>
          </a:xfrm>
          <a:prstGeom prst="rightArrow">
            <a:avLst>
              <a:gd name="adj1" fmla="val 50000"/>
              <a:gd name="adj2" fmla="val 272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endParaRPr lang="zh-CN" altLang="en-US" b="1" dirty="0"/>
          </a:p>
        </p:txBody>
      </p:sp>
      <p:pic>
        <p:nvPicPr>
          <p:cNvPr id="17" name="图片 16" descr="计算成绩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7674" y="4117644"/>
            <a:ext cx="441325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03188" y="2133600"/>
            <a:ext cx="985837" cy="422275"/>
            <a:chOff x="1000100" y="1173499"/>
            <a:chExt cx="986586" cy="422603"/>
          </a:xfrm>
        </p:grpSpPr>
        <p:pic>
          <p:nvPicPr>
            <p:cNvPr id="3483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21" name="加号 20"/>
          <p:cNvSpPr/>
          <p:nvPr/>
        </p:nvSpPr>
        <p:spPr bwMode="auto">
          <a:xfrm>
            <a:off x="4048697" y="2000250"/>
            <a:ext cx="714375" cy="71437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减号 21"/>
          <p:cNvSpPr/>
          <p:nvPr/>
        </p:nvSpPr>
        <p:spPr bwMode="auto">
          <a:xfrm>
            <a:off x="4977385" y="2143125"/>
            <a:ext cx="857250" cy="428625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乘号 22"/>
          <p:cNvSpPr/>
          <p:nvPr/>
        </p:nvSpPr>
        <p:spPr bwMode="auto">
          <a:xfrm>
            <a:off x="6406135" y="2071688"/>
            <a:ext cx="785812" cy="57150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除号 23"/>
          <p:cNvSpPr/>
          <p:nvPr/>
        </p:nvSpPr>
        <p:spPr bwMode="auto">
          <a:xfrm>
            <a:off x="7620572" y="2071688"/>
            <a:ext cx="785813" cy="571500"/>
          </a:xfrm>
          <a:prstGeom prst="mathDivid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20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>
            <a:off x="107950" y="785813"/>
            <a:ext cx="8904288" cy="6042025"/>
          </a:xfrm>
          <a:prstGeom prst="roundRect">
            <a:avLst>
              <a:gd name="adj" fmla="val 29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java.util.Scanner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ScoreStat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的成绩是：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     //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省略接收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分数差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平均分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省略输出成绩单代码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java -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课的成绩差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的成绩差：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+ java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/ 3;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计算平均分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门课的平均分是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11560" y="4429125"/>
            <a:ext cx="5500687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11560" y="5143500"/>
            <a:ext cx="4643437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>
          <a:xfrm>
            <a:off x="1282890" y="260350"/>
            <a:ext cx="7681723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算术运算符</a:t>
            </a:r>
            <a:r>
              <a:rPr lang="en-US" altLang="zh-CN" dirty="0" smtClean="0"/>
              <a:t>3-2</a:t>
            </a:r>
            <a:endParaRPr lang="en-US" altLang="zh-CN" dirty="0"/>
          </a:p>
        </p:txBody>
      </p:sp>
      <p:sp>
        <p:nvSpPr>
          <p:cNvPr id="521225" name="Rectangle 9"/>
          <p:cNvSpPr>
            <a:spLocks noChangeArrowheads="1"/>
          </p:cNvSpPr>
          <p:nvPr/>
        </p:nvSpPr>
        <p:spPr bwMode="auto">
          <a:xfrm>
            <a:off x="539552" y="1928813"/>
            <a:ext cx="4751387" cy="10715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142875" y="857250"/>
            <a:ext cx="3168650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7" name="AutoShape 11"/>
          <p:cNvSpPr>
            <a:spLocks noChangeArrowheads="1"/>
          </p:cNvSpPr>
          <p:nvPr/>
        </p:nvSpPr>
        <p:spPr bwMode="auto">
          <a:xfrm>
            <a:off x="5143500" y="1071563"/>
            <a:ext cx="2376488" cy="407987"/>
          </a:xfrm>
          <a:prstGeom prst="wedgeRoundRectCallout">
            <a:avLst>
              <a:gd name="adj1" fmla="val -49959"/>
              <a:gd name="adj2" fmla="val 114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指定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Scanner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类路径</a:t>
            </a:r>
          </a:p>
        </p:txBody>
      </p:sp>
      <p:sp>
        <p:nvSpPr>
          <p:cNvPr id="521228" name="AutoShape 12"/>
          <p:cNvSpPr>
            <a:spLocks noChangeArrowheads="1"/>
          </p:cNvSpPr>
          <p:nvPr/>
        </p:nvSpPr>
        <p:spPr bwMode="auto">
          <a:xfrm>
            <a:off x="6372225" y="2420938"/>
            <a:ext cx="2376488" cy="776287"/>
          </a:xfrm>
          <a:prstGeom prst="wedgeRoundRectCallout">
            <a:avLst>
              <a:gd name="adj1" fmla="val -49618"/>
              <a:gd name="adj2" fmla="val 195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通过键盘的输入得到</a:t>
            </a: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zh-CN" b="1" kern="0" dirty="0">
                <a:solidFill>
                  <a:schemeClr val="bg1"/>
                </a:solidFill>
                <a:latin typeface="Arial"/>
                <a:ea typeface="黑体"/>
              </a:rPr>
              <a:t>STB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的成绩 </a:t>
            </a:r>
          </a:p>
        </p:txBody>
      </p:sp>
      <p:sp>
        <p:nvSpPr>
          <p:cNvPr id="521230" name="AutoShape 14"/>
          <p:cNvSpPr>
            <a:spLocks noChangeArrowheads="1"/>
          </p:cNvSpPr>
          <p:nvPr/>
        </p:nvSpPr>
        <p:spPr bwMode="auto">
          <a:xfrm>
            <a:off x="6300788" y="3789363"/>
            <a:ext cx="2376487" cy="407987"/>
          </a:xfrm>
          <a:prstGeom prst="wedgeRoundRectCallout">
            <a:avLst>
              <a:gd name="adj1" fmla="val 2467"/>
              <a:gd name="adj2" fmla="val 473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计算成绩差和平均分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428992" y="1071546"/>
            <a:ext cx="171451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786446" y="2643182"/>
            <a:ext cx="571504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786446" y="4143380"/>
            <a:ext cx="500066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271326" y="6042738"/>
            <a:ext cx="4583668" cy="578535"/>
            <a:chOff x="2514597" y="3350993"/>
            <a:chExt cx="4125189" cy="578535"/>
          </a:xfrm>
        </p:grpSpPr>
        <p:grpSp>
          <p:nvGrpSpPr>
            <p:cNvPr id="26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2"/>
              <p:cNvSpPr txBox="1"/>
              <p:nvPr/>
            </p:nvSpPr>
            <p:spPr>
              <a:xfrm>
                <a:off x="3742197" y="5112515"/>
                <a:ext cx="2485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使用算术运算符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21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 animBg="1"/>
      <p:bldP spid="521220" grpId="0" animBg="1"/>
      <p:bldP spid="521221" grpId="0" animBg="1"/>
      <p:bldP spid="521225" grpId="0" animBg="1"/>
      <p:bldP spid="521226" grpId="0" animBg="1"/>
      <p:bldP spid="521227" grpId="0" animBg="1"/>
      <p:bldP spid="521228" grpId="0" animBg="1"/>
      <p:bldP spid="5212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AutoShape 2"/>
          <p:cNvSpPr>
            <a:spLocks noChangeArrowheads="1"/>
          </p:cNvSpPr>
          <p:nvPr/>
        </p:nvSpPr>
        <p:spPr bwMode="auto">
          <a:xfrm>
            <a:off x="715963" y="1773238"/>
            <a:ext cx="8285162" cy="44132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num1 = 5;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num2 = 2;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a = num1 % num2;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b = num1 / num2;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% " + num2 + "= " + a);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/ " + num2 + " = " + b);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num1++;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num2- -;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("num1 = " + num1);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("num2 = " + num2);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0195" name="AutoShape 3"/>
          <p:cNvSpPr>
            <a:spLocks noChangeArrowheads="1"/>
          </p:cNvSpPr>
          <p:nvPr/>
        </p:nvSpPr>
        <p:spPr bwMode="gray">
          <a:xfrm>
            <a:off x="7161213" y="2571750"/>
            <a:ext cx="1176337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5 % 2= 1</a:t>
            </a: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5 / 2 = 2</a:t>
            </a:r>
          </a:p>
        </p:txBody>
      </p:sp>
      <p:sp>
        <p:nvSpPr>
          <p:cNvPr id="520209" name="Rectangle 17"/>
          <p:cNvSpPr>
            <a:spLocks noGrp="1" noChangeArrowheads="1"/>
          </p:cNvSpPr>
          <p:nvPr>
            <p:ph type="title"/>
          </p:nvPr>
        </p:nvSpPr>
        <p:spPr>
          <a:xfrm>
            <a:off x="1241946" y="285750"/>
            <a:ext cx="7722667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算术运算符</a:t>
            </a:r>
            <a:r>
              <a:rPr lang="en-US" altLang="zh-CN" dirty="0" smtClean="0"/>
              <a:t>3-3</a:t>
            </a:r>
            <a:endParaRPr lang="en-US" altLang="zh-CN" dirty="0"/>
          </a:p>
        </p:txBody>
      </p:sp>
      <p:sp>
        <p:nvSpPr>
          <p:cNvPr id="520196" name="Rectangle 4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下面代码片断的输出结果是什么？ </a:t>
            </a:r>
            <a:endParaRPr lang="zh-CN" altLang="en-US" dirty="0"/>
          </a:p>
        </p:txBody>
      </p:sp>
      <p:sp>
        <p:nvSpPr>
          <p:cNvPr id="520197" name="AutoShape 5"/>
          <p:cNvSpPr>
            <a:spLocks noChangeArrowheads="1"/>
          </p:cNvSpPr>
          <p:nvPr/>
        </p:nvSpPr>
        <p:spPr bwMode="gray">
          <a:xfrm>
            <a:off x="5649913" y="2665413"/>
            <a:ext cx="1366837" cy="590550"/>
          </a:xfrm>
          <a:prstGeom prst="rightArrow">
            <a:avLst>
              <a:gd name="adj1" fmla="val 51861"/>
              <a:gd name="adj2" fmla="val 6631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</a:p>
        </p:txBody>
      </p:sp>
      <p:sp>
        <p:nvSpPr>
          <p:cNvPr id="520198" name="AutoShape 6"/>
          <p:cNvSpPr>
            <a:spLocks noChangeArrowheads="1"/>
          </p:cNvSpPr>
          <p:nvPr/>
        </p:nvSpPr>
        <p:spPr bwMode="gray">
          <a:xfrm>
            <a:off x="3624263" y="1857375"/>
            <a:ext cx="1376362" cy="407988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%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：求余数</a:t>
            </a:r>
          </a:p>
        </p:txBody>
      </p:sp>
      <p:sp>
        <p:nvSpPr>
          <p:cNvPr id="520199" name="AutoShape 7"/>
          <p:cNvSpPr>
            <a:spLocks noChangeArrowheads="1"/>
          </p:cNvSpPr>
          <p:nvPr/>
        </p:nvSpPr>
        <p:spPr bwMode="gray">
          <a:xfrm>
            <a:off x="3929063" y="2357438"/>
            <a:ext cx="982662" cy="407987"/>
          </a:xfrm>
          <a:prstGeom prst="wedgeRoundRectCallout">
            <a:avLst>
              <a:gd name="adj1" fmla="val 1008"/>
              <a:gd name="adj2" fmla="val 502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：求商</a:t>
            </a:r>
          </a:p>
        </p:txBody>
      </p:sp>
      <p:sp>
        <p:nvSpPr>
          <p:cNvPr id="520200" name="AutoShape 8"/>
          <p:cNvSpPr>
            <a:spLocks noChangeArrowheads="1"/>
          </p:cNvSpPr>
          <p:nvPr/>
        </p:nvSpPr>
        <p:spPr bwMode="gray">
          <a:xfrm>
            <a:off x="2786063" y="4214813"/>
            <a:ext cx="3143250" cy="407987"/>
          </a:xfrm>
          <a:prstGeom prst="wedgeRoundRectCallout">
            <a:avLst>
              <a:gd name="adj1" fmla="val -50611"/>
              <a:gd name="adj2" fmla="val -11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num1 = num1 + 1;</a:t>
            </a:r>
          </a:p>
        </p:txBody>
      </p:sp>
      <p:sp>
        <p:nvSpPr>
          <p:cNvPr id="520201" name="AutoShape 9"/>
          <p:cNvSpPr>
            <a:spLocks noChangeArrowheads="1"/>
          </p:cNvSpPr>
          <p:nvPr/>
        </p:nvSpPr>
        <p:spPr bwMode="gray">
          <a:xfrm>
            <a:off x="2714612" y="4643446"/>
            <a:ext cx="3048000" cy="407988"/>
          </a:xfrm>
          <a:prstGeom prst="wedgeRoundRectCallout">
            <a:avLst>
              <a:gd name="adj1" fmla="val -16797"/>
              <a:gd name="adj2" fmla="val -512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num2 = num2 - 1;</a:t>
            </a:r>
          </a:p>
        </p:txBody>
      </p:sp>
      <p:sp>
        <p:nvSpPr>
          <p:cNvPr id="520202" name="AutoShape 10"/>
          <p:cNvSpPr>
            <a:spLocks noChangeArrowheads="1"/>
          </p:cNvSpPr>
          <p:nvPr/>
        </p:nvSpPr>
        <p:spPr bwMode="gray">
          <a:xfrm>
            <a:off x="7304088" y="5010150"/>
            <a:ext cx="1260475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num1 = 6</a:t>
            </a: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num2 = 1</a:t>
            </a:r>
          </a:p>
        </p:txBody>
      </p:sp>
      <p:sp>
        <p:nvSpPr>
          <p:cNvPr id="520203" name="AutoShape 11"/>
          <p:cNvSpPr>
            <a:spLocks noChangeArrowheads="1"/>
          </p:cNvSpPr>
          <p:nvPr/>
        </p:nvSpPr>
        <p:spPr bwMode="gray">
          <a:xfrm>
            <a:off x="5864225" y="5094288"/>
            <a:ext cx="1366838" cy="608012"/>
          </a:xfrm>
          <a:prstGeom prst="rightArrow">
            <a:avLst>
              <a:gd name="adj1" fmla="val 51861"/>
              <a:gd name="adj2" fmla="val 6441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</a:p>
        </p:txBody>
      </p:sp>
      <p:sp>
        <p:nvSpPr>
          <p:cNvPr id="520204" name="Line 12"/>
          <p:cNvSpPr>
            <a:spLocks noChangeShapeType="1"/>
          </p:cNvSpPr>
          <p:nvPr/>
        </p:nvSpPr>
        <p:spPr bwMode="auto">
          <a:xfrm flipV="1">
            <a:off x="785813" y="4143375"/>
            <a:ext cx="8072437" cy="46038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3689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3286116" y="2285992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3286115" y="2786058"/>
            <a:ext cx="64294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2000232" y="4500569"/>
            <a:ext cx="714380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785918" y="4883479"/>
            <a:ext cx="85725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22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build="p"/>
      <p:bldP spid="520197" grpId="0" animBg="1"/>
      <p:bldP spid="520198" grpId="0" animBg="1"/>
      <p:bldP spid="520199" grpId="0" animBg="1"/>
      <p:bldP spid="520200" grpId="0" animBg="1"/>
      <p:bldP spid="520201" grpId="0" animBg="1"/>
      <p:bldP spid="520202" grpId="0" animBg="1"/>
      <p:bldP spid="520203" grpId="0" animBg="1"/>
      <p:bldP spid="52020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41" name="Rectangle 9"/>
          <p:cNvSpPr>
            <a:spLocks noGrp="1" noChangeArrowheads="1"/>
          </p:cNvSpPr>
          <p:nvPr>
            <p:ph type="title"/>
          </p:nvPr>
        </p:nvSpPr>
        <p:spPr>
          <a:xfrm>
            <a:off x="1323834" y="285750"/>
            <a:ext cx="764078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小结</a:t>
            </a:r>
            <a:endParaRPr dirty="0"/>
          </a:p>
        </p:txBody>
      </p:sp>
      <p:sp>
        <p:nvSpPr>
          <p:cNvPr id="530434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1610649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根据天数（</a:t>
            </a:r>
            <a:r>
              <a:rPr lang="en-US" altLang="zh-CN" dirty="0" smtClean="0"/>
              <a:t>46</a:t>
            </a:r>
            <a:r>
              <a:rPr lang="zh-CN" altLang="en-US" dirty="0" smtClean="0"/>
              <a:t>）计算周数和剩余的天数</a:t>
            </a:r>
            <a:endParaRPr lang="zh-CN" altLang="en-US" dirty="0"/>
          </a:p>
        </p:txBody>
      </p:sp>
      <p:sp>
        <p:nvSpPr>
          <p:cNvPr id="530445" name="AutoShape 13"/>
          <p:cNvSpPr>
            <a:spLocks noChangeArrowheads="1"/>
          </p:cNvSpPr>
          <p:nvPr/>
        </p:nvSpPr>
        <p:spPr bwMode="auto">
          <a:xfrm>
            <a:off x="1285875" y="1928813"/>
            <a:ext cx="5786438" cy="1531937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days = 46;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天数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week = days / 7;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星期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leftDay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days % 7;//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剩余的天数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0446" name="AutoShape 14"/>
          <p:cNvSpPr>
            <a:spLocks noChangeArrowheads="1"/>
          </p:cNvSpPr>
          <p:nvPr/>
        </p:nvSpPr>
        <p:spPr bwMode="auto">
          <a:xfrm>
            <a:off x="1285875" y="4797425"/>
            <a:ext cx="5715000" cy="15319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pi = 3.14159;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圆周率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radius = 1.5;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半径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area = pi * radius * radius;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计算圆面积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68263" y="857250"/>
            <a:ext cx="1503362" cy="400050"/>
            <a:chOff x="6641147" y="5088888"/>
            <a:chExt cx="1502753" cy="400110"/>
          </a:xfrm>
        </p:grpSpPr>
        <p:pic>
          <p:nvPicPr>
            <p:cNvPr id="3789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41089" y="3891718"/>
            <a:ext cx="7645400" cy="1610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已知圆的半径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radius= 1.5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，求其面积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23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5" grpId="0" animBg="1"/>
      <p:bldP spid="5304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74" name="Rectangle 10"/>
          <p:cNvSpPr>
            <a:spLocks noGrp="1" noChangeArrowheads="1"/>
          </p:cNvSpPr>
          <p:nvPr>
            <p:ph type="title"/>
          </p:nvPr>
        </p:nvSpPr>
        <p:spPr>
          <a:xfrm>
            <a:off x="1201004" y="285750"/>
            <a:ext cx="7763610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自动类型转换举例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某班第一次</a:t>
            </a:r>
            <a:r>
              <a:rPr lang="en-US" altLang="zh-CN" smtClean="0"/>
              <a:t>Java</a:t>
            </a:r>
            <a:r>
              <a:rPr lang="zh-CN" altLang="en-US" smtClean="0"/>
              <a:t>考试平均分</a:t>
            </a:r>
            <a:r>
              <a:rPr lang="en-US" altLang="zh-CN" smtClean="0"/>
              <a:t>81.29</a:t>
            </a:r>
            <a:r>
              <a:rPr lang="zh-CN" altLang="en-US" smtClean="0"/>
              <a:t>，第二次比第一次多</a:t>
            </a:r>
            <a:r>
              <a:rPr lang="en-US" altLang="zh-CN" smtClean="0"/>
              <a:t>2</a:t>
            </a:r>
            <a:r>
              <a:rPr lang="zh-CN" altLang="en-US" smtClean="0"/>
              <a:t>分，计算第二次考试平均分？</a:t>
            </a:r>
            <a:endParaRPr lang="en-GB" altLang="zh-CN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89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071563" y="2500313"/>
            <a:ext cx="7143750" cy="2500312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double </a:t>
            </a:r>
            <a:r>
              <a:rPr lang="en-US" altLang="zh-CN" b="1" dirty="0" err="1">
                <a:cs typeface="Times New Roman" pitchFamily="18" charset="0"/>
              </a:rPr>
              <a:t>firstAvg</a:t>
            </a:r>
            <a:r>
              <a:rPr lang="en-US" altLang="zh-CN" b="1" dirty="0">
                <a:cs typeface="Times New Roman" pitchFamily="18" charset="0"/>
              </a:rPr>
              <a:t> = 81.29;  //</a:t>
            </a:r>
            <a:r>
              <a:rPr lang="zh-CN" altLang="en-US" b="1" dirty="0">
                <a:cs typeface="Times New Roman" pitchFamily="18" charset="0"/>
              </a:rPr>
              <a:t>第一次平均分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double </a:t>
            </a:r>
            <a:r>
              <a:rPr lang="en-US" altLang="zh-CN" b="1" dirty="0" err="1">
                <a:cs typeface="Times New Roman" pitchFamily="18" charset="0"/>
              </a:rPr>
              <a:t>secondAvg</a:t>
            </a:r>
            <a:r>
              <a:rPr lang="en-US" altLang="zh-CN" b="1" dirty="0">
                <a:cs typeface="Times New Roman" pitchFamily="18" charset="0"/>
              </a:rPr>
              <a:t>;         //</a:t>
            </a:r>
            <a:r>
              <a:rPr lang="zh-CN" altLang="en-US" b="1" dirty="0">
                <a:cs typeface="Times New Roman" pitchFamily="18" charset="0"/>
              </a:rPr>
              <a:t>第二次平均分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cs typeface="Times New Roman" pitchFamily="18" charset="0"/>
              </a:rPr>
              <a:t>rise = 2;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b="1" dirty="0">
              <a:cs typeface="Times New Roman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cs typeface="Times New Roman" pitchFamily="18" charset="0"/>
              </a:rPr>
              <a:t> </a:t>
            </a:r>
            <a:r>
              <a:rPr lang="en-US" altLang="zh-CN" b="1" dirty="0" err="1" smtClean="0">
                <a:cs typeface="Times New Roman" pitchFamily="18" charset="0"/>
              </a:rPr>
              <a:t>secondAvg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zh-CN" b="1" dirty="0">
                <a:cs typeface="Times New Roman" pitchFamily="18" charset="0"/>
              </a:rPr>
              <a:t>= </a:t>
            </a:r>
            <a:r>
              <a:rPr lang="en-US" altLang="zh-CN" b="1" dirty="0" err="1">
                <a:cs typeface="Times New Roman" pitchFamily="18" charset="0"/>
              </a:rPr>
              <a:t>firstAvg</a:t>
            </a:r>
            <a:r>
              <a:rPr lang="en-US" altLang="zh-CN" b="1" dirty="0">
                <a:cs typeface="Times New Roman" pitchFamily="18" charset="0"/>
              </a:rPr>
              <a:t> + rise;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cs typeface="Times New Roman" pitchFamily="18" charset="0"/>
              </a:rPr>
              <a:t>       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cs typeface="Times New Roman" pitchFamily="18" charset="0"/>
              </a:rPr>
              <a:t> </a:t>
            </a:r>
            <a:r>
              <a:rPr lang="en-US" altLang="zh-CN" b="1" dirty="0" err="1" smtClean="0">
                <a:cs typeface="Times New Roman" pitchFamily="18" charset="0"/>
              </a:rPr>
              <a:t>System.out.println</a:t>
            </a:r>
            <a:r>
              <a:rPr lang="en-US" altLang="zh-CN" b="1" dirty="0">
                <a:cs typeface="Times New Roman" pitchFamily="18" charset="0"/>
              </a:rPr>
              <a:t>("</a:t>
            </a:r>
            <a:r>
              <a:rPr lang="en-US" altLang="en-US" b="1" dirty="0" err="1">
                <a:cs typeface="Times New Roman" pitchFamily="18" charset="0"/>
              </a:rPr>
              <a:t>第二次平均</a:t>
            </a:r>
            <a:r>
              <a:rPr lang="zh-CN" altLang="en-US" b="1" dirty="0">
                <a:cs typeface="Times New Roman" pitchFamily="18" charset="0"/>
              </a:rPr>
              <a:t>分是：</a:t>
            </a:r>
            <a:r>
              <a:rPr lang="en-US" altLang="zh-CN" b="1" dirty="0">
                <a:cs typeface="Times New Roman" pitchFamily="18" charset="0"/>
              </a:rPr>
              <a:t>"  + </a:t>
            </a:r>
            <a:r>
              <a:rPr lang="en-US" altLang="zh-CN" b="1" dirty="0" err="1">
                <a:cs typeface="Times New Roman" pitchFamily="18" charset="0"/>
              </a:rPr>
              <a:t>secondAvg</a:t>
            </a:r>
            <a:r>
              <a:rPr lang="en-US" altLang="zh-CN" b="1" dirty="0">
                <a:cs typeface="Times New Roman" pitchFamily="18" charset="0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1143000" y="3844925"/>
            <a:ext cx="3500438" cy="3698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图2.6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9958" y="2554905"/>
            <a:ext cx="31019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24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232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201003" y="285750"/>
            <a:ext cx="776361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自动类型转换规则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：如果一个操作数为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型，则整个表达式可提升为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：满足自动类型转换的条件</a:t>
            </a:r>
          </a:p>
          <a:p>
            <a:pPr lvl="1">
              <a:defRPr/>
            </a:pPr>
            <a:r>
              <a:rPr lang="zh-CN" altLang="en-US" dirty="0" smtClean="0"/>
              <a:t>两种类型要兼容</a:t>
            </a:r>
          </a:p>
          <a:p>
            <a:pPr lvl="2">
              <a:defRPr/>
            </a:pPr>
            <a:r>
              <a:rPr lang="zh-CN" altLang="en-US" dirty="0" smtClean="0"/>
              <a:t>数值类型（整型和浮点型）互相兼容</a:t>
            </a:r>
          </a:p>
          <a:p>
            <a:pPr lvl="1">
              <a:defRPr/>
            </a:pPr>
            <a:r>
              <a:rPr lang="zh-CN" altLang="en-US" dirty="0" smtClean="0"/>
              <a:t>目标类型大于源类型 </a:t>
            </a:r>
          </a:p>
          <a:p>
            <a:pPr lvl="2">
              <a:defRPr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型大于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25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8" name="Rectangle 6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下面语句正确吗？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1979613" y="2420938"/>
            <a:ext cx="4926012" cy="11382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cs typeface="Times New Roman" pitchFamily="18" charset="0"/>
              </a:rPr>
              <a:t> </a:t>
            </a:r>
            <a:r>
              <a:rPr lang="en-US" altLang="zh-CN" b="1" dirty="0">
                <a:cs typeface="Times New Roman" pitchFamily="18" charset="0"/>
              </a:rPr>
              <a:t>int age = 19;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char sex = '</a:t>
            </a:r>
            <a:r>
              <a:rPr lang="zh-CN" altLang="en-US" b="1" dirty="0">
                <a:cs typeface="Times New Roman" pitchFamily="18" charset="0"/>
              </a:rPr>
              <a:t>女</a:t>
            </a:r>
            <a:r>
              <a:rPr lang="en-US" altLang="zh-CN" b="1" dirty="0">
                <a:cs typeface="Times New Roman" pitchFamily="18" charset="0"/>
              </a:rPr>
              <a:t>';      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char result = age + sex;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87900" y="3141663"/>
            <a:ext cx="142875" cy="360362"/>
            <a:chOff x="2789" y="1480"/>
            <a:chExt cx="409" cy="362"/>
          </a:xfrm>
        </p:grpSpPr>
        <p:sp>
          <p:nvSpPr>
            <p:cNvPr id="40994" name="Line 4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5" name="Line 5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5340" name="Rectangle 28"/>
          <p:cNvSpPr>
            <a:spLocks noGrp="1" noChangeArrowheads="1"/>
          </p:cNvSpPr>
          <p:nvPr>
            <p:ph type="title"/>
          </p:nvPr>
        </p:nvSpPr>
        <p:spPr>
          <a:xfrm>
            <a:off x="1255594" y="285750"/>
            <a:ext cx="770901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常见错误</a:t>
            </a: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2051050" y="4005263"/>
            <a:ext cx="4999038" cy="1870075"/>
          </a:xfrm>
          <a:prstGeom prst="roundRect">
            <a:avLst>
              <a:gd name="adj" fmla="val 146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int a = 10;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int b = 10.2;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double c = 10;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c = a;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int d = c;                                 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63938" y="4437063"/>
            <a:ext cx="215900" cy="287337"/>
            <a:chOff x="2789" y="1480"/>
            <a:chExt cx="409" cy="362"/>
          </a:xfrm>
        </p:grpSpPr>
        <p:sp>
          <p:nvSpPr>
            <p:cNvPr id="40992" name="Line 9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Line 10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03575" y="5445125"/>
            <a:ext cx="287338" cy="288925"/>
            <a:chOff x="2789" y="1480"/>
            <a:chExt cx="409" cy="362"/>
          </a:xfrm>
        </p:grpSpPr>
        <p:sp>
          <p:nvSpPr>
            <p:cNvPr id="40990" name="Line 12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Line 13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492500" y="4005263"/>
            <a:ext cx="288925" cy="361950"/>
            <a:chOff x="4150" y="3339"/>
            <a:chExt cx="272" cy="273"/>
          </a:xfrm>
        </p:grpSpPr>
        <p:sp>
          <p:nvSpPr>
            <p:cNvPr id="40988" name="Line 17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9" name="Line 18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779838" y="4724400"/>
            <a:ext cx="360362" cy="361950"/>
            <a:chOff x="4150" y="3339"/>
            <a:chExt cx="272" cy="273"/>
          </a:xfrm>
        </p:grpSpPr>
        <p:sp>
          <p:nvSpPr>
            <p:cNvPr id="40986" name="Line 20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7" name="Line 21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916238" y="5084763"/>
            <a:ext cx="360362" cy="288925"/>
            <a:chOff x="4150" y="3339"/>
            <a:chExt cx="272" cy="273"/>
          </a:xfrm>
        </p:grpSpPr>
        <p:sp>
          <p:nvSpPr>
            <p:cNvPr id="40984" name="Line 23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5" name="Line 24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072063" y="2214563"/>
            <a:ext cx="3071812" cy="407987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int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不可以自动转换成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char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733909" y="264318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102225" y="5000625"/>
            <a:ext cx="3255963" cy="407988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double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不可以自动转化成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int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4500562" y="5286388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组合 77"/>
          <p:cNvGrpSpPr>
            <a:grpSpLocks/>
          </p:cNvGrpSpPr>
          <p:nvPr/>
        </p:nvGrpSpPr>
        <p:grpSpPr bwMode="auto">
          <a:xfrm>
            <a:off x="71438" y="765175"/>
            <a:ext cx="1470025" cy="400050"/>
            <a:chOff x="2962268" y="5103147"/>
            <a:chExt cx="1469411" cy="400110"/>
          </a:xfrm>
        </p:grpSpPr>
        <p:pic>
          <p:nvPicPr>
            <p:cNvPr id="4098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26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marL="0" indent="0">
              <a:defRPr/>
            </a:pPr>
            <a:r>
              <a:rPr lang="zh-CN" altLang="en-US" dirty="0" smtClean="0"/>
              <a:t> 强制类型转换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27362" name="AutoShape 2"/>
          <p:cNvSpPr>
            <a:spLocks noChangeArrowheads="1"/>
          </p:cNvSpPr>
          <p:nvPr/>
        </p:nvSpPr>
        <p:spPr bwMode="auto">
          <a:xfrm>
            <a:off x="846138" y="3738563"/>
            <a:ext cx="7840662" cy="1503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int before = 20</a:t>
            </a:r>
            <a:r>
              <a:rPr lang="en-US" altLang="en-US" b="1" dirty="0">
                <a:cs typeface="Times New Roman" pitchFamily="18" charset="0"/>
              </a:rPr>
              <a:t>; </a:t>
            </a:r>
            <a:r>
              <a:rPr lang="en-US" altLang="zh-CN" b="1" dirty="0">
                <a:cs typeface="Times New Roman" pitchFamily="18" charset="0"/>
              </a:rPr>
              <a:t>    //apple</a:t>
            </a:r>
            <a:r>
              <a:rPr lang="zh-CN" altLang="en-US" b="1" dirty="0">
                <a:cs typeface="Times New Roman" pitchFamily="18" charset="0"/>
              </a:rPr>
              <a:t>笔记本市场份额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double rise = 9.8;     //</a:t>
            </a:r>
            <a:r>
              <a:rPr lang="zh-CN" altLang="en-US" b="1" dirty="0">
                <a:cs typeface="Times New Roman" pitchFamily="18" charset="0"/>
              </a:rPr>
              <a:t>增长的份额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en-US" b="1" dirty="0">
              <a:cs typeface="Times New Roman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int now = before + rise;    //</a:t>
            </a:r>
            <a:r>
              <a:rPr lang="zh-CN" altLang="en-US" b="1" dirty="0">
                <a:cs typeface="Times New Roman" pitchFamily="18" charset="0"/>
              </a:rPr>
              <a:t>现在的份额</a:t>
            </a: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900113" y="4714884"/>
            <a:ext cx="4392612" cy="431800"/>
          </a:xfrm>
          <a:prstGeom prst="rect">
            <a:avLst/>
          </a:prstGeom>
          <a:solidFill>
            <a:schemeClr val="accent1">
              <a:alpha val="1176"/>
            </a:scheme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4" name="AutoShape 4"/>
          <p:cNvSpPr>
            <a:spLocks noChangeArrowheads="1"/>
          </p:cNvSpPr>
          <p:nvPr/>
        </p:nvSpPr>
        <p:spPr bwMode="auto">
          <a:xfrm>
            <a:off x="2411413" y="5589588"/>
            <a:ext cx="3630612" cy="40640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int  now = before + (int)rise;   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116013" y="2781300"/>
            <a:ext cx="7777162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/>
              <a:t>    </a:t>
            </a:r>
          </a:p>
        </p:txBody>
      </p:sp>
      <p:sp>
        <p:nvSpPr>
          <p:cNvPr id="527367" name="AutoShape 7"/>
          <p:cNvSpPr>
            <a:spLocks noChangeArrowheads="1"/>
          </p:cNvSpPr>
          <p:nvPr/>
        </p:nvSpPr>
        <p:spPr bwMode="gray">
          <a:xfrm>
            <a:off x="1100138" y="1828800"/>
            <a:ext cx="3414712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 err="1">
                <a:latin typeface="微软雅黑" pitchFamily="34" charset="-122"/>
                <a:ea typeface="微软雅黑" pitchFamily="34" charset="-122"/>
              </a:rPr>
              <a:t>（类型名）表达式</a:t>
            </a:r>
          </a:p>
        </p:txBody>
      </p:sp>
      <p:sp>
        <p:nvSpPr>
          <p:cNvPr id="527369" name="AutoShape 9"/>
          <p:cNvSpPr>
            <a:spLocks noChangeArrowheads="1"/>
          </p:cNvSpPr>
          <p:nvPr/>
        </p:nvSpPr>
        <p:spPr bwMode="auto">
          <a:xfrm>
            <a:off x="4822825" y="1196975"/>
            <a:ext cx="3535363" cy="11604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sq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int  b  = (int)10.2;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double a = 10;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int c = (int)a;</a:t>
            </a:r>
          </a:p>
        </p:txBody>
      </p:sp>
      <p:sp>
        <p:nvSpPr>
          <p:cNvPr id="527371" name="AutoShape 11"/>
          <p:cNvSpPr>
            <a:spLocks noChangeArrowheads="1"/>
          </p:cNvSpPr>
          <p:nvPr/>
        </p:nvSpPr>
        <p:spPr bwMode="auto">
          <a:xfrm>
            <a:off x="1044575" y="5492750"/>
            <a:ext cx="1223963" cy="555625"/>
          </a:xfrm>
          <a:prstGeom prst="rightArrow">
            <a:avLst>
              <a:gd name="adj1" fmla="val 50000"/>
              <a:gd name="adj2" fmla="val 55071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chemeClr val="accent5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b="1" dirty="0"/>
              <a:t>更改为</a:t>
            </a:r>
          </a:p>
        </p:txBody>
      </p:sp>
      <p:sp>
        <p:nvSpPr>
          <p:cNvPr id="527377" name="Rectangle 17"/>
          <p:cNvSpPr>
            <a:spLocks noGrp="1" noChangeArrowheads="1"/>
          </p:cNvSpPr>
          <p:nvPr>
            <p:ph type="title"/>
          </p:nvPr>
        </p:nvSpPr>
        <p:spPr>
          <a:xfrm>
            <a:off x="1132764" y="285750"/>
            <a:ext cx="783184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强制类型转换</a:t>
            </a:r>
          </a:p>
        </p:txBody>
      </p:sp>
      <p:sp>
        <p:nvSpPr>
          <p:cNvPr id="527384" name="Rectangle 24"/>
          <p:cNvSpPr>
            <a:spLocks noChangeArrowheads="1"/>
          </p:cNvSpPr>
          <p:nvPr/>
        </p:nvSpPr>
        <p:spPr bwMode="auto">
          <a:xfrm>
            <a:off x="714375" y="2633663"/>
            <a:ext cx="7634288" cy="10810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去年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Apple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笔记本所占市场份额是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20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，今年增长的市场份额是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9.8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，求今年所占份额？</a:t>
            </a:r>
            <a:endParaRPr lang="en-GB" altLang="en-US" sz="2600" b="1" dirty="0">
              <a:latin typeface="+mn-lt"/>
              <a:ea typeface="微软雅黑" pitchFamily="34" charset="-122"/>
            </a:endParaRPr>
          </a:p>
        </p:txBody>
      </p:sp>
      <p:grpSp>
        <p:nvGrpSpPr>
          <p:cNvPr id="2" name="组合 71"/>
          <p:cNvGrpSpPr>
            <a:grpSpLocks/>
          </p:cNvGrpSpPr>
          <p:nvPr/>
        </p:nvGrpSpPr>
        <p:grpSpPr bwMode="auto">
          <a:xfrm>
            <a:off x="71438" y="928670"/>
            <a:ext cx="1000125" cy="400050"/>
            <a:chOff x="1000100" y="1801286"/>
            <a:chExt cx="1000132" cy="400110"/>
          </a:xfrm>
        </p:grpSpPr>
        <p:pic>
          <p:nvPicPr>
            <p:cNvPr id="420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71438" y="2357438"/>
            <a:ext cx="985837" cy="422275"/>
            <a:chOff x="1000100" y="1173499"/>
            <a:chExt cx="986586" cy="422603"/>
          </a:xfrm>
        </p:grpSpPr>
        <p:pic>
          <p:nvPicPr>
            <p:cNvPr id="420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5553075" y="4143375"/>
            <a:ext cx="2519363" cy="776288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编译出错：不能完成</a:t>
            </a: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自动类型转换</a:t>
            </a: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5214942" y="4572007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6124575" y="5072063"/>
            <a:ext cx="1919288" cy="407987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强制类型转换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5786446" y="550070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271326" y="6042738"/>
            <a:ext cx="4583668" cy="578535"/>
            <a:chOff x="2514597" y="3350993"/>
            <a:chExt cx="4125189" cy="578535"/>
          </a:xfrm>
        </p:grpSpPr>
        <p:grpSp>
          <p:nvGrpSpPr>
            <p:cNvPr id="32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22"/>
              <p:cNvSpPr txBox="1"/>
              <p:nvPr/>
            </p:nvSpPr>
            <p:spPr>
              <a:xfrm>
                <a:off x="3742197" y="5112515"/>
                <a:ext cx="2035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演示：强制类型转换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27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nimBg="1"/>
      <p:bldP spid="527363" grpId="0" animBg="1"/>
      <p:bldP spid="527364" grpId="0" animBg="1"/>
      <p:bldP spid="527369" grpId="0" animBg="1"/>
      <p:bldP spid="527371" grpId="0" animBg="1"/>
      <p:bldP spid="527384" grpId="0"/>
      <p:bldP spid="26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3833" y="285750"/>
            <a:ext cx="764078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小结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实现一个数字加密器，加密规则是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sz="2400" dirty="0" err="1" smtClean="0"/>
              <a:t>加密结果</a:t>
            </a:r>
            <a:r>
              <a:rPr lang="en-US" altLang="zh-CN" sz="2400" dirty="0" smtClean="0"/>
              <a:t> = （</a:t>
            </a:r>
            <a:r>
              <a:rPr lang="en-US" altLang="zh-CN" sz="2400" dirty="0" err="1" smtClean="0"/>
              <a:t>整数</a:t>
            </a:r>
            <a:r>
              <a:rPr lang="en-US" altLang="zh-CN" sz="2400" dirty="0" smtClean="0"/>
              <a:t> * 10 + 5）/ 2 + 3.14159</a:t>
            </a:r>
          </a:p>
          <a:p>
            <a:pPr>
              <a:defRPr/>
            </a:pPr>
            <a:r>
              <a:rPr lang="en-US" altLang="zh-CN" dirty="0" err="1" smtClean="0"/>
              <a:t>加密结果仍为一整数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1624771" y="3355833"/>
            <a:ext cx="5545137" cy="18796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cs typeface="Times New Roman" pitchFamily="18" charset="0"/>
              </a:rPr>
              <a:t>提示：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// </a:t>
            </a:r>
            <a:r>
              <a:rPr lang="zh-CN" altLang="en-US" b="1" dirty="0">
                <a:cs typeface="Times New Roman" pitchFamily="18" charset="0"/>
              </a:rPr>
              <a:t>原始数据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int data = 100;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// </a:t>
            </a:r>
            <a:r>
              <a:rPr lang="zh-CN" altLang="en-US" b="1" dirty="0">
                <a:cs typeface="Times New Roman" pitchFamily="18" charset="0"/>
              </a:rPr>
              <a:t>加密计算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int result = (data * 10 + 5) / 2 + (int) 3.14159; 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68263" y="857250"/>
            <a:ext cx="1503362" cy="400050"/>
            <a:chOff x="6641147" y="5088888"/>
            <a:chExt cx="1502753" cy="400110"/>
          </a:xfrm>
        </p:grpSpPr>
        <p:pic>
          <p:nvPicPr>
            <p:cNvPr id="43015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28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比较高低、大小、长短等</a:t>
            </a:r>
          </a:p>
          <a:p>
            <a:pPr lvl="1">
              <a:defRPr/>
            </a:pPr>
            <a:r>
              <a:rPr lang="zh-CN" altLang="en-US" smtClean="0"/>
              <a:t>张三的考试成绩是否比李四高</a:t>
            </a:r>
          </a:p>
          <a:p>
            <a:pPr lvl="1">
              <a:defRPr/>
            </a:pPr>
            <a:r>
              <a:rPr lang="zh-CN" altLang="en-US" smtClean="0"/>
              <a:t>大象是否比乌龟更长寿</a:t>
            </a:r>
          </a:p>
          <a:p>
            <a:pPr lvl="1">
              <a:defRPr/>
            </a:pPr>
            <a:r>
              <a:rPr lang="zh-CN" altLang="en-US" smtClean="0"/>
              <a:t>篮球跟地球一样大吗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latin typeface="Tahoma" pitchFamily="34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61156" name="AutoShape 4"/>
          <p:cNvSpPr>
            <a:spLocks noChangeArrowheads="1"/>
          </p:cNvSpPr>
          <p:nvPr/>
        </p:nvSpPr>
        <p:spPr bwMode="auto">
          <a:xfrm>
            <a:off x="1619250" y="4076700"/>
            <a:ext cx="6116638" cy="660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如何比较？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28299" y="285750"/>
            <a:ext cx="7736314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为什么使用关系运算符</a:t>
            </a:r>
            <a:endParaRPr dirty="0"/>
          </a:p>
        </p:txBody>
      </p:sp>
      <p:sp>
        <p:nvSpPr>
          <p:cNvPr id="44040" name="WordArt 18"/>
          <p:cNvSpPr>
            <a:spLocks noChangeArrowheads="1" noChangeShapeType="1" noTextEdit="1"/>
          </p:cNvSpPr>
          <p:nvPr/>
        </p:nvSpPr>
        <p:spPr bwMode="auto">
          <a:xfrm rot="653823">
            <a:off x="6396038" y="1981200"/>
            <a:ext cx="1022350" cy="1292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5E99E2">
                      <a:alpha val="45882"/>
                    </a:srgbClr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/>
                <a:ea typeface="黑体"/>
              </a:rPr>
              <a:t>？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643063" y="4749800"/>
            <a:ext cx="6078537" cy="839788"/>
            <a:chOff x="1643063" y="4749800"/>
            <a:chExt cx="6078537" cy="839788"/>
          </a:xfrm>
        </p:grpSpPr>
        <p:sp>
          <p:nvSpPr>
            <p:cNvPr id="561157" name="AutoShape 5"/>
            <p:cNvSpPr>
              <a:spLocks noChangeArrowheads="1"/>
            </p:cNvSpPr>
            <p:nvPr/>
          </p:nvSpPr>
          <p:spPr bwMode="auto">
            <a:xfrm>
              <a:off x="1643063" y="4929188"/>
              <a:ext cx="6078537" cy="660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使用关系运算符可以比较高低、大小、长短等</a:t>
              </a:r>
            </a:p>
          </p:txBody>
        </p:sp>
        <p:sp>
          <p:nvSpPr>
            <p:cNvPr id="44047" name="AutoShape 4"/>
            <p:cNvSpPr>
              <a:spLocks noChangeArrowheads="1"/>
            </p:cNvSpPr>
            <p:nvPr/>
          </p:nvSpPr>
          <p:spPr bwMode="gray">
            <a:xfrm>
              <a:off x="6588125" y="4749800"/>
              <a:ext cx="357188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44042" name="AutoShape 4"/>
          <p:cNvSpPr>
            <a:spLocks noChangeArrowheads="1"/>
          </p:cNvSpPr>
          <p:nvPr/>
        </p:nvSpPr>
        <p:spPr bwMode="gray">
          <a:xfrm>
            <a:off x="6505575" y="3897313"/>
            <a:ext cx="357188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71438" y="3935413"/>
            <a:ext cx="985837" cy="422275"/>
            <a:chOff x="1000100" y="1173499"/>
            <a:chExt cx="986586" cy="422603"/>
          </a:xfrm>
        </p:grpSpPr>
        <p:pic>
          <p:nvPicPr>
            <p:cNvPr id="4404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29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165412" y="285750"/>
            <a:ext cx="7799201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掌握变量的概念</a:t>
            </a:r>
          </a:p>
          <a:p>
            <a:pPr>
              <a:defRPr/>
            </a:pPr>
            <a:r>
              <a:rPr lang="zh-CN" altLang="en-US" dirty="0" smtClean="0"/>
              <a:t>掌握常用数据类型</a:t>
            </a:r>
          </a:p>
          <a:p>
            <a:pPr>
              <a:defRPr/>
            </a:pPr>
            <a:r>
              <a:rPr lang="zh-CN" altLang="en-US" dirty="0" smtClean="0"/>
              <a:t>会使用赋值运算符、算术运算符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类型和关系运算符的使用</a:t>
            </a:r>
          </a:p>
          <a:p>
            <a:pPr>
              <a:defRPr/>
            </a:pPr>
            <a:r>
              <a:rPr lang="zh-CN" altLang="en-US" dirty="0" smtClean="0"/>
              <a:t>会进行数据类型转换</a:t>
            </a:r>
          </a:p>
          <a:p>
            <a:pPr>
              <a:defRPr/>
            </a:pPr>
            <a:r>
              <a:rPr lang="zh-CN" altLang="en-US" dirty="0" smtClean="0"/>
              <a:t>掌握键盘输入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0493" y="1928802"/>
            <a:ext cx="7143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4635" y="1071563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8422" y="2518235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5021" y="3143248"/>
            <a:ext cx="642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8"/>
          <p:cNvGrpSpPr/>
          <p:nvPr/>
        </p:nvGrpSpPr>
        <p:grpSpPr>
          <a:xfrm>
            <a:off x="2271327" y="5290746"/>
            <a:ext cx="4125191" cy="578535"/>
            <a:chOff x="2514597" y="3350993"/>
            <a:chExt cx="4125191" cy="578535"/>
          </a:xfrm>
        </p:grpSpPr>
        <p:grpSp>
          <p:nvGrpSpPr>
            <p:cNvPr id="11" name="组合 20"/>
            <p:cNvGrpSpPr/>
            <p:nvPr/>
          </p:nvGrpSpPr>
          <p:grpSpPr>
            <a:xfrm>
              <a:off x="2514597" y="3350993"/>
              <a:ext cx="4125191" cy="578535"/>
              <a:chOff x="2514599" y="5042946"/>
              <a:chExt cx="4125191" cy="578535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2514599" y="5098419"/>
                <a:ext cx="4125191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22"/>
              <p:cNvSpPr txBox="1"/>
              <p:nvPr/>
            </p:nvSpPr>
            <p:spPr>
              <a:xfrm>
                <a:off x="3914158" y="5153459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教师讲解本章目标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406362"/>
              <a:ext cx="462326" cy="462326"/>
            </a:xfrm>
            <a:prstGeom prst="rect">
              <a:avLst/>
            </a:prstGeom>
          </p:spPr>
        </p:pic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常用的关系运算符有哪些？</a:t>
            </a:r>
          </a:p>
          <a:p>
            <a:pPr lvl="1">
              <a:defRPr/>
            </a:pP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</a:p>
          <a:p>
            <a:pPr lvl="1">
              <a:defRPr/>
            </a:pPr>
            <a:r>
              <a:rPr lang="en-US" altLang="zh-CN" dirty="0" smtClean="0"/>
              <a:t>==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!=</a:t>
            </a:r>
          </a:p>
          <a:p>
            <a:pPr lvl="1">
              <a:defRPr/>
            </a:pPr>
            <a:r>
              <a:rPr lang="en-US" altLang="zh-CN" dirty="0" smtClean="0"/>
              <a:t>&gt;=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&lt;=</a:t>
            </a:r>
            <a:endParaRPr lang="en-US" altLang="zh-CN" dirty="0"/>
          </a:p>
        </p:txBody>
      </p:sp>
      <p:sp>
        <p:nvSpPr>
          <p:cNvPr id="563208" name="Rectangle 8"/>
          <p:cNvSpPr>
            <a:spLocks noGrp="1" noChangeArrowheads="1"/>
          </p:cNvSpPr>
          <p:nvPr>
            <p:ph type="title"/>
          </p:nvPr>
        </p:nvSpPr>
        <p:spPr>
          <a:xfrm>
            <a:off x="1214652" y="285750"/>
            <a:ext cx="7749962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什么是关系运算符</a:t>
            </a:r>
            <a:endParaRPr dirty="0"/>
          </a:p>
        </p:txBody>
      </p:sp>
      <p:sp>
        <p:nvSpPr>
          <p:cNvPr id="563204" name="AutoShape 4"/>
          <p:cNvSpPr>
            <a:spLocks noChangeArrowheads="1"/>
          </p:cNvSpPr>
          <p:nvPr/>
        </p:nvSpPr>
        <p:spPr bwMode="auto">
          <a:xfrm>
            <a:off x="3554413" y="2357438"/>
            <a:ext cx="4194175" cy="10144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张三的成绩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李四的成绩           假</a:t>
            </a: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大象的寿命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乌龟的寿命           真</a:t>
            </a: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篮球的大小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==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地球的大小         假</a:t>
            </a: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5572125" y="4000500"/>
            <a:ext cx="1439863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000" b="1">
                <a:ea typeface="黑体" pitchFamily="49" charset="-122"/>
              </a:rPr>
              <a:t>由此看出</a:t>
            </a:r>
          </a:p>
        </p:txBody>
      </p:sp>
      <p:sp>
        <p:nvSpPr>
          <p:cNvPr id="563206" name="AutoShape 6"/>
          <p:cNvSpPr>
            <a:spLocks noChangeArrowheads="1"/>
          </p:cNvSpPr>
          <p:nvPr/>
        </p:nvSpPr>
        <p:spPr bwMode="auto">
          <a:xfrm>
            <a:off x="2957513" y="4838700"/>
            <a:ext cx="5387975" cy="9667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关系运算符的作用：用来做比较运算</a:t>
            </a:r>
          </a:p>
          <a:p>
            <a:pPr lvl="1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比较的结果：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类型</a:t>
            </a: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H="1">
            <a:off x="4919663" y="3500438"/>
            <a:ext cx="0" cy="128588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506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30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4" grpId="0" animBg="1"/>
      <p:bldP spid="563205" grpId="0"/>
      <p:bldP spid="56320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用什么数据类型能</a:t>
            </a:r>
            <a:r>
              <a:rPr lang="zh-CN" altLang="en-US" dirty="0" smtClean="0"/>
              <a:t>表示？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一件艺术品是真货还是</a:t>
            </a:r>
            <a:r>
              <a:rPr lang="zh-CN" altLang="en-US" dirty="0" smtClean="0"/>
              <a:t>假货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地铁</a:t>
            </a:r>
            <a:r>
              <a:rPr lang="en-US" altLang="zh-CN" dirty="0"/>
              <a:t>2</a:t>
            </a:r>
            <a:r>
              <a:rPr lang="zh-CN" altLang="en-US" dirty="0"/>
              <a:t>号线的首发车时间是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 smtClean="0"/>
              <a:t>吗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这次考试成绩在</a:t>
            </a:r>
            <a:r>
              <a:rPr lang="en-US" altLang="zh-CN" dirty="0"/>
              <a:t>90</a:t>
            </a:r>
            <a:r>
              <a:rPr lang="zh-CN" altLang="en-US" dirty="0"/>
              <a:t>分之上</a:t>
            </a:r>
            <a:r>
              <a:rPr lang="zh-CN" altLang="en-US" dirty="0" smtClean="0"/>
              <a:t>吗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796925" y="3714750"/>
            <a:ext cx="7704138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800" b="1" dirty="0" err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类型的值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ü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真：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ü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假：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3203575" y="5972175"/>
            <a:ext cx="2879725" cy="4095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</a:rPr>
              <a:t>boolean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类型只有这两个值</a:t>
            </a: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H="1" flipV="1">
            <a:off x="3286116" y="5143512"/>
            <a:ext cx="785818" cy="78581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 rot="653823">
            <a:off x="7124700" y="1966913"/>
            <a:ext cx="846138" cy="11064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5E99E2">
                      <a:alpha val="45882"/>
                    </a:srgbClr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/>
                <a:ea typeface="黑体"/>
              </a:rPr>
              <a:t>？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73708" y="285750"/>
            <a:ext cx="7790906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为什么需要</a:t>
            </a:r>
            <a:r>
              <a:rPr lang="en-US" altLang="zh-CN" dirty="0" err="1" smtClean="0"/>
              <a:t>boolean</a:t>
            </a:r>
            <a:r>
              <a:rPr dirty="0" smtClean="0"/>
              <a:t>类型</a:t>
            </a: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31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/>
      <p:bldP spid="557061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50" name="AutoShape 6"/>
          <p:cNvSpPr>
            <a:spLocks noChangeArrowheads="1"/>
          </p:cNvSpPr>
          <p:nvPr/>
        </p:nvSpPr>
        <p:spPr bwMode="auto">
          <a:xfrm>
            <a:off x="771525" y="2786063"/>
            <a:ext cx="7962900" cy="34623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int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学员李四成绩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boolean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输入学员张三成绩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");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 err="1">
                <a:solidFill>
                  <a:srgbClr val="FF0000"/>
                </a:solidFill>
              </a:rPr>
              <a:t>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输入张三的成绩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&gt;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张三成绩比李四高吗 ？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);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输出比较结果</a:t>
            </a: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785813" y="3214688"/>
            <a:ext cx="1873250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946" y="285750"/>
            <a:ext cx="7722667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如何使用</a:t>
            </a:r>
            <a:r>
              <a:rPr lang="en-US" altLang="zh-CN" dirty="0" err="1" smtClean="0"/>
              <a:t>boolean</a:t>
            </a:r>
            <a:r>
              <a:rPr dirty="0" smtClean="0"/>
              <a:t>类型</a:t>
            </a:r>
            <a:endParaRPr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从控制台输入张三同学的成绩，与李四的成绩（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分）比较，输出“张三的成绩比李四的成绩高吗</a:t>
            </a:r>
            <a:r>
              <a:rPr lang="en-US" altLang="zh-CN" dirty="0" smtClean="0"/>
              <a:t>?</a:t>
            </a:r>
            <a:r>
              <a:rPr lang="zh-CN" altLang="en-US" smtClean="0"/>
              <a:t>“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的判断结果</a:t>
            </a:r>
            <a:endParaRPr lang="zh-CN" altLang="en-US" dirty="0"/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785813" y="5345113"/>
            <a:ext cx="2808287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4953" name="AutoShape 9"/>
          <p:cNvSpPr>
            <a:spLocks noChangeArrowheads="1"/>
          </p:cNvSpPr>
          <p:nvPr/>
        </p:nvSpPr>
        <p:spPr bwMode="auto">
          <a:xfrm>
            <a:off x="3748088" y="3214688"/>
            <a:ext cx="4324350" cy="407987"/>
          </a:xfrm>
          <a:prstGeom prst="wedgeRoundRectCallout">
            <a:avLst>
              <a:gd name="adj1" fmla="val -409"/>
              <a:gd name="adj2" fmla="val 501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定义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boolean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变量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isBig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，存储比较结果</a:t>
            </a:r>
          </a:p>
        </p:txBody>
      </p:sp>
      <p:sp>
        <p:nvSpPr>
          <p:cNvPr id="594954" name="AutoShape 10"/>
          <p:cNvSpPr>
            <a:spLocks noChangeArrowheads="1"/>
          </p:cNvSpPr>
          <p:nvPr/>
        </p:nvSpPr>
        <p:spPr bwMode="auto">
          <a:xfrm>
            <a:off x="4306909" y="5307029"/>
            <a:ext cx="3336925" cy="407987"/>
          </a:xfrm>
          <a:prstGeom prst="wedgeRoundRectCallout">
            <a:avLst>
              <a:gd name="adj1" fmla="val -487"/>
              <a:gd name="adj2" fmla="val -509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将比较结果保存在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isBig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变量中</a:t>
            </a:r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71438" y="2371725"/>
            <a:ext cx="1000125" cy="414338"/>
            <a:chOff x="1000100" y="2528843"/>
            <a:chExt cx="1000132" cy="414475"/>
          </a:xfrm>
        </p:grpSpPr>
        <p:pic>
          <p:nvPicPr>
            <p:cNvPr id="4713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713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2843808" y="3357562"/>
            <a:ext cx="857256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V="1">
            <a:off x="3571868" y="5572140"/>
            <a:ext cx="78581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0" name="图片 29" descr="boolean.t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3643314"/>
            <a:ext cx="2747963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组合 23"/>
          <p:cNvGrpSpPr/>
          <p:nvPr/>
        </p:nvGrpSpPr>
        <p:grpSpPr>
          <a:xfrm>
            <a:off x="2271326" y="6288402"/>
            <a:ext cx="4839158" cy="578535"/>
            <a:chOff x="2514597" y="3350993"/>
            <a:chExt cx="4355124" cy="578535"/>
          </a:xfrm>
        </p:grpSpPr>
        <p:grpSp>
          <p:nvGrpSpPr>
            <p:cNvPr id="29" name="组合 20"/>
            <p:cNvGrpSpPr/>
            <p:nvPr/>
          </p:nvGrpSpPr>
          <p:grpSpPr>
            <a:xfrm>
              <a:off x="2514597" y="3350993"/>
              <a:ext cx="4355124" cy="578535"/>
              <a:chOff x="2514599" y="5042946"/>
              <a:chExt cx="4355124" cy="578535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514599" y="5071123"/>
                <a:ext cx="4355124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22"/>
              <p:cNvSpPr txBox="1"/>
              <p:nvPr/>
            </p:nvSpPr>
            <p:spPr>
              <a:xfrm>
                <a:off x="3742197" y="5112515"/>
                <a:ext cx="3093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演示：用</a:t>
                </a:r>
                <a:r>
                  <a:rPr lang="en-US" altLang="zh-CN" b="1" dirty="0" err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boolean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变量描述信息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32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0" grpId="0" animBg="1"/>
      <p:bldP spid="594951" grpId="0" animBg="1"/>
      <p:bldP spid="594952" grpId="0" animBg="1"/>
      <p:bldP spid="594953" grpId="0" animBg="1"/>
      <p:bldP spid="5949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84225" y="2490788"/>
            <a:ext cx="7645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运算符的优先级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GB" sz="2600" b="1"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0060" y="285750"/>
            <a:ext cx="780455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运算符小结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表达式</a:t>
            </a:r>
            <a:r>
              <a:rPr lang="en-US" altLang="zh-CN" dirty="0" smtClean="0"/>
              <a:t>(3+40%6)&gt;(9/2*3)</a:t>
            </a:r>
            <a:r>
              <a:rPr lang="zh-CN" altLang="en-US" dirty="0" smtClean="0"/>
              <a:t>的结果是什么？</a:t>
            </a:r>
            <a:endParaRPr lang="en-US" altLang="zh-CN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814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1403648" y="3261614"/>
          <a:ext cx="6597376" cy="259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43250" y="1857375"/>
            <a:ext cx="114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false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2286000" y="5607050"/>
            <a:ext cx="5143500" cy="1036638"/>
            <a:chOff x="2286000" y="5607050"/>
            <a:chExt cx="5143500" cy="1036638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2286000" y="5786438"/>
              <a:ext cx="5143500" cy="857250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lvl="1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当运算符比较多，无法确定运算符执行顺序时，可以使用小括号控制一下顺序</a:t>
              </a:r>
            </a:p>
          </p:txBody>
        </p:sp>
        <p:sp>
          <p:nvSpPr>
            <p:cNvPr id="48139" name="AutoShape 4"/>
            <p:cNvSpPr>
              <a:spLocks noChangeArrowheads="1"/>
            </p:cNvSpPr>
            <p:nvPr/>
          </p:nvSpPr>
          <p:spPr bwMode="gray">
            <a:xfrm>
              <a:off x="6804025" y="5607050"/>
              <a:ext cx="357188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33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2" grpId="0">
        <p:bldAsOne/>
      </p:bldGraphic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537" y="285750"/>
            <a:ext cx="7668076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学生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实现购物结算</a:t>
            </a:r>
            <a:r>
              <a:rPr lang="en-US" altLang="zh-CN" dirty="0" smtClean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运算符（*、</a:t>
            </a:r>
            <a:r>
              <a:rPr lang="en-US" altLang="zh-CN" dirty="0" smtClean="0"/>
              <a:t>=</a:t>
            </a:r>
            <a:r>
              <a:rPr lang="zh-CN" altLang="en-US" dirty="0" smtClean="0"/>
              <a:t>）的使用</a:t>
            </a:r>
          </a:p>
          <a:p>
            <a:pPr lvl="1">
              <a:defRPr/>
            </a:pPr>
            <a:r>
              <a:rPr lang="zh-CN" altLang="en-US" dirty="0" smtClean="0"/>
              <a:t>从控制台输出信息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用户可以享受购物</a:t>
            </a:r>
            <a:r>
              <a:rPr lang="en-US" altLang="zh-CN" dirty="0" smtClean="0"/>
              <a:t>8</a:t>
            </a:r>
            <a:r>
              <a:rPr lang="zh-CN" altLang="en-US" dirty="0" smtClean="0"/>
              <a:t>折的优惠，请计算实际消费金额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4916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5" name="图片 14" descr="计算消费总额.t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5" y="3743325"/>
            <a:ext cx="3228975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2298622" y="6070021"/>
            <a:ext cx="4583666" cy="578535"/>
            <a:chOff x="2514597" y="3350993"/>
            <a:chExt cx="4125189" cy="578535"/>
          </a:xfrm>
        </p:grpSpPr>
        <p:grpSp>
          <p:nvGrpSpPr>
            <p:cNvPr id="18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34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1228300" y="285750"/>
            <a:ext cx="7736314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实现购物结算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Pay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声明变量，存储信息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计算总金额</a:t>
            </a:r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5813" y="3786188"/>
            <a:ext cx="764381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400" b="1" dirty="0"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400" b="1" dirty="0"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消费总额 </a:t>
            </a:r>
            <a:r>
              <a:rPr lang="en-US" altLang="zh-CN" sz="2600" b="1" dirty="0">
                <a:ea typeface="微软雅黑" pitchFamily="34" charset="-122"/>
              </a:rPr>
              <a:t>= </a:t>
            </a:r>
            <a:r>
              <a:rPr lang="zh-CN" altLang="en-US" sz="2600" b="1" dirty="0">
                <a:ea typeface="微软雅黑" pitchFamily="34" charset="-122"/>
              </a:rPr>
              <a:t>各商品的消费金额之和 * 折扣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400" b="1" dirty="0"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 dirty="0"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 dirty="0">
              <a:ea typeface="微软雅黑" pitchFamily="34" charset="-122"/>
            </a:endParaRP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166974" y="4038600"/>
            <a:ext cx="985837" cy="461963"/>
            <a:chOff x="3786182" y="3824735"/>
            <a:chExt cx="986585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5019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组合 12"/>
          <p:cNvGrpSpPr/>
          <p:nvPr/>
        </p:nvGrpSpPr>
        <p:grpSpPr>
          <a:xfrm>
            <a:off x="2701633" y="6016961"/>
            <a:ext cx="4125191" cy="578535"/>
            <a:chOff x="2514599" y="5042946"/>
            <a:chExt cx="4125191" cy="578535"/>
          </a:xfrm>
        </p:grpSpPr>
        <p:sp>
          <p:nvSpPr>
            <p:cNvPr id="14" name="圆角矩形 13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35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2890" y="285750"/>
            <a:ext cx="768172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打印购物小票</a:t>
            </a:r>
            <a:endParaRPr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结算时打印购物小票</a:t>
            </a:r>
          </a:p>
          <a:p>
            <a:pPr lvl="1">
              <a:defRPr/>
            </a:pPr>
            <a:r>
              <a:rPr lang="zh-CN" altLang="en-US" dirty="0" smtClean="0"/>
              <a:t>计算此次购物获得的会员积分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7" name="图片 6" descr="打印小票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2670175"/>
            <a:ext cx="4224338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66974" y="879475"/>
            <a:ext cx="928687" cy="40640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512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组合 12"/>
          <p:cNvGrpSpPr/>
          <p:nvPr/>
        </p:nvGrpSpPr>
        <p:grpSpPr>
          <a:xfrm>
            <a:off x="2701633" y="6085201"/>
            <a:ext cx="4125191" cy="578535"/>
            <a:chOff x="2514599" y="5042946"/>
            <a:chExt cx="4125191" cy="578535"/>
          </a:xfrm>
        </p:grpSpPr>
        <p:sp>
          <p:nvSpPr>
            <p:cNvPr id="15" name="圆角矩形 14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36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412" y="285750"/>
            <a:ext cx="7818201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37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1004" y="285750"/>
            <a:ext cx="776361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模拟幸运抽奖</a:t>
            </a:r>
            <a:r>
              <a:rPr lang="en-US" altLang="zh-CN" dirty="0" smtClean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算术运算符（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）的使用</a:t>
            </a:r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Scanner</a:t>
            </a:r>
            <a:r>
              <a:rPr lang="zh-CN" altLang="en-US" dirty="0" smtClean="0"/>
              <a:t>类接收用户输入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关系运算符和</a:t>
            </a:r>
            <a:r>
              <a:rPr lang="en-US" dirty="0" err="1" smtClean="0"/>
              <a:t>boolean</a:t>
            </a:r>
            <a:r>
              <a:rPr lang="zh-CN" altLang="en-US" dirty="0" smtClean="0"/>
              <a:t>类型的用法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商场推出幸运抽奖活动</a:t>
            </a:r>
          </a:p>
          <a:p>
            <a:pPr lvl="1">
              <a:defRPr/>
            </a:pPr>
            <a:r>
              <a:rPr lang="zh-CN" altLang="en-US" dirty="0" smtClean="0"/>
              <a:t>抽奖规则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顾客的四位会员卡号的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各位数字之和大于</a:t>
            </a:r>
            <a:r>
              <a:rPr lang="en-US" dirty="0" smtClean="0"/>
              <a:t>20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则为幸运顾客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66974" y="857250"/>
            <a:ext cx="1109662" cy="500063"/>
            <a:chOff x="6072198" y="1142984"/>
            <a:chExt cx="1109759" cy="500066"/>
          </a:xfrm>
        </p:grpSpPr>
        <p:pic>
          <p:nvPicPr>
            <p:cNvPr id="5326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53254" name="图片 19" descr="图2.10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825" y="3635375"/>
            <a:ext cx="371475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452570" y="5552436"/>
            <a:ext cx="4583666" cy="578535"/>
            <a:chOff x="2514597" y="3350993"/>
            <a:chExt cx="4125189" cy="578535"/>
          </a:xfrm>
        </p:grpSpPr>
        <p:grpSp>
          <p:nvGrpSpPr>
            <p:cNvPr id="17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38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1138688" y="285750"/>
            <a:ext cx="7825926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模拟幸运抽奖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接收输入的会员卡号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分解并获得各位数字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计算各位数字之和</a:t>
            </a:r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5813" y="3786188"/>
            <a:ext cx="764381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400" b="1" dirty="0"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400" b="1" dirty="0"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分解并获得各位数字</a:t>
            </a:r>
            <a:endParaRPr lang="en-US" altLang="zh-CN" sz="2600" b="1" dirty="0"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400" b="1" dirty="0"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 dirty="0"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 dirty="0">
              <a:ea typeface="微软雅黑" pitchFamily="34" charset="-122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86313" y="4254500"/>
            <a:ext cx="3786187" cy="15319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gewei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% 10;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shiwei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10 % 10;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baiwei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100 % 10;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qianwei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1000;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157703" y="4181475"/>
            <a:ext cx="985837" cy="461963"/>
            <a:chOff x="3786182" y="3824735"/>
            <a:chExt cx="986585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5429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组合 13"/>
          <p:cNvGrpSpPr/>
          <p:nvPr/>
        </p:nvGrpSpPr>
        <p:grpSpPr>
          <a:xfrm>
            <a:off x="2701633" y="6085201"/>
            <a:ext cx="4125191" cy="578535"/>
            <a:chOff x="2514599" y="5042946"/>
            <a:chExt cx="4125191" cy="578535"/>
          </a:xfrm>
        </p:grpSpPr>
        <p:sp>
          <p:nvSpPr>
            <p:cNvPr id="15" name="圆角矩形 14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39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9" name="Rectangle 7"/>
          <p:cNvSpPr>
            <a:spLocks noGrp="1" noChangeArrowheads="1"/>
          </p:cNvSpPr>
          <p:nvPr>
            <p:ph type="title"/>
          </p:nvPr>
        </p:nvSpPr>
        <p:spPr>
          <a:xfrm>
            <a:off x="1214652" y="285750"/>
            <a:ext cx="7749962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内存如何存放数据</a:t>
            </a:r>
            <a:endParaRPr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电脑使用内存来记忆计算时所使用的数据</a:t>
            </a:r>
          </a:p>
          <a:p>
            <a:pPr>
              <a:defRPr/>
            </a:pPr>
            <a:r>
              <a:rPr lang="zh-CN" altLang="en-US" dirty="0" smtClean="0"/>
              <a:t>内存如何存储数据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内存像旅馆</a:t>
            </a:r>
          </a:p>
          <a:p>
            <a:pPr lvl="1">
              <a:defRPr/>
            </a:pPr>
            <a:r>
              <a:rPr lang="zh-CN" altLang="en-US" dirty="0" smtClean="0"/>
              <a:t>数据各式各样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根据数据的需求（即类型）为它申请一块合适的空间</a:t>
            </a:r>
          </a:p>
          <a:p>
            <a:pPr lvl="3">
              <a:defRPr/>
            </a:pPr>
            <a:endParaRPr lang="zh-CN" altLang="en-US" dirty="0"/>
          </a:p>
        </p:txBody>
      </p:sp>
      <p:pic>
        <p:nvPicPr>
          <p:cNvPr id="484355" name="Picture 3" descr="20060426-00000001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7666" y="2407688"/>
            <a:ext cx="22637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56" name="AutoShape 4"/>
          <p:cNvSpPr>
            <a:spLocks noChangeArrowheads="1"/>
          </p:cNvSpPr>
          <p:nvPr/>
        </p:nvSpPr>
        <p:spPr bwMode="gray">
          <a:xfrm>
            <a:off x="3795954" y="2822026"/>
            <a:ext cx="4864100" cy="776287"/>
          </a:xfrm>
          <a:prstGeom prst="wedgeRoundRectCallout">
            <a:avLst>
              <a:gd name="adj1" fmla="val -50294"/>
              <a:gd name="adj2" fmla="val 87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1.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开房间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（单人间、双人间、总统套间）     </a:t>
            </a: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2.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入住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6" name="直接箭头连接符 5"/>
          <p:cNvCxnSpPr>
            <a:stCxn id="484355" idx="3"/>
            <a:endCxn id="484356" idx="1"/>
          </p:cNvCxnSpPr>
          <p:nvPr/>
        </p:nvCxnSpPr>
        <p:spPr>
          <a:xfrm flipV="1">
            <a:off x="3251441" y="3210125"/>
            <a:ext cx="544513" cy="46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4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190445" y="285750"/>
            <a:ext cx="7774168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判断折扣价格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zh-CN" altLang="en-US" dirty="0" smtClean="0"/>
              <a:t>关系运算符的使用</a:t>
            </a:r>
          </a:p>
          <a:p>
            <a:pPr lvl="1">
              <a:defRPr/>
            </a:pPr>
            <a:r>
              <a:rPr lang="en-US" altLang="zh-CN" dirty="0" err="1" smtClean="0"/>
              <a:t>boolean</a:t>
            </a:r>
            <a:r>
              <a:rPr lang="zh-CN" altLang="en-US" dirty="0" smtClean="0"/>
              <a:t>类型的使用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用户从键盘接收商品折扣，并判断商品享受此折扣后价格是否低于</a:t>
            </a:r>
            <a:r>
              <a:rPr lang="en-US" altLang="zh-CN" dirty="0" smtClean="0"/>
              <a:t>100</a:t>
            </a: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5530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3" name="图片 12" descr="打折.T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5" y="3643313"/>
            <a:ext cx="3916363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2039833" y="6156286"/>
            <a:ext cx="4583666" cy="578535"/>
            <a:chOff x="2514597" y="3350993"/>
            <a:chExt cx="4125189" cy="578535"/>
          </a:xfrm>
        </p:grpSpPr>
        <p:grpSp>
          <p:nvGrpSpPr>
            <p:cNvPr id="17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40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214651" y="285750"/>
            <a:ext cx="7749962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判断折扣价格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声明变量存储商品价格信息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从键盘接收折扣，并保存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计算商品享受折扣后的价格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输出商品折扣后价是否低于</a:t>
            </a:r>
            <a:r>
              <a:rPr lang="en-US" altLang="zh-CN" dirty="0" smtClean="0"/>
              <a:t>100</a:t>
            </a: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比较运算的结果是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5633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3609975"/>
            <a:ext cx="985837" cy="461963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5633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组合 13"/>
          <p:cNvGrpSpPr/>
          <p:nvPr/>
        </p:nvGrpSpPr>
        <p:grpSpPr>
          <a:xfrm>
            <a:off x="2496913" y="5839537"/>
            <a:ext cx="4125191" cy="578535"/>
            <a:chOff x="2514599" y="5042946"/>
            <a:chExt cx="4125191" cy="578535"/>
          </a:xfrm>
        </p:grpSpPr>
        <p:sp>
          <p:nvSpPr>
            <p:cNvPr id="16" name="圆角矩形 15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41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52" y="285750"/>
            <a:ext cx="7749962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42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173708" y="285750"/>
            <a:ext cx="7790906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2149475" y="1428736"/>
            <a:ext cx="6280177" cy="470898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变量</a:t>
            </a:r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数据类型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运算符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endParaRPr lang="en-US" altLang="zh-CN" sz="2000" dirty="0" smtClean="0"/>
          </a:p>
          <a:p>
            <a:r>
              <a:rPr lang="zh-CN" altLang="en-US" sz="2000" b="1" dirty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Scanner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类提供的方法可以从键盘获取输入的信息</a:t>
            </a:r>
          </a:p>
          <a:p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59401" name="TextBox 15"/>
          <p:cNvSpPr txBox="1">
            <a:spLocks noChangeArrowheads="1"/>
          </p:cNvSpPr>
          <p:nvPr/>
        </p:nvSpPr>
        <p:spPr bwMode="auto">
          <a:xfrm>
            <a:off x="0" y="3386140"/>
            <a:ext cx="1819275" cy="400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Java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基本概念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9402" name="AutoShape 3"/>
          <p:cNvSpPr>
            <a:spLocks/>
          </p:cNvSpPr>
          <p:nvPr/>
        </p:nvSpPr>
        <p:spPr bwMode="auto">
          <a:xfrm>
            <a:off x="1836738" y="1544638"/>
            <a:ext cx="357187" cy="409417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3357554" y="1152514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71868" y="1152514"/>
            <a:ext cx="4357718" cy="68326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在程序运行过程中允许改变其值的量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通过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变量名可以简单快速地找到它存储的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数据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3357554" y="2071678"/>
            <a:ext cx="142876" cy="207170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571868" y="2000241"/>
            <a:ext cx="4786346" cy="225908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用来区分不同的数据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不同类型的数据要分配不同大小的内存空间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常用的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数据类型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数据类型转换包括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自动类型转换和强制类型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转换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5143504" y="2714620"/>
            <a:ext cx="142876" cy="10715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5294317" y="2571745"/>
            <a:ext cx="2027237" cy="135421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i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nt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double</a:t>
            </a:r>
          </a:p>
          <a:p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char</a:t>
            </a:r>
          </a:p>
          <a:p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String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boolean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3357554" y="4429132"/>
            <a:ext cx="142876" cy="78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3571868" y="4357694"/>
            <a:ext cx="4143404" cy="83099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赋值运算符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=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marL="0" lvl="1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算术运算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符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+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 – 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、*、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/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%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marL="0" lvl="1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关系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运算符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&gt;=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&lt;=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 ==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 !=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）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43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285750"/>
            <a:ext cx="96358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常用的逻辑运算符及其作用？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请写出判断分数大于</a:t>
            </a:r>
            <a:r>
              <a:rPr lang="en-US" altLang="zh-CN" dirty="0" smtClean="0"/>
              <a:t>60</a:t>
            </a:r>
            <a:r>
              <a:rPr lang="zh-CN" altLang="en-US" dirty="0" smtClean="0"/>
              <a:t>并且分数小于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的表达式</a:t>
            </a:r>
          </a:p>
          <a:p>
            <a:pPr lvl="2">
              <a:defRPr/>
            </a:pPr>
            <a:r>
              <a:rPr lang="en-US" altLang="zh-CN" dirty="0" smtClean="0"/>
              <a:t>if-else</a:t>
            </a:r>
            <a:r>
              <a:rPr lang="zh-CN" altLang="en-US" dirty="0" smtClean="0"/>
              <a:t>选择结构执行的顺序是什么？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多重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选择结构的执行流程是怎样的？</a:t>
            </a:r>
          </a:p>
          <a:p>
            <a:pPr lvl="2">
              <a:defRPr/>
            </a:pPr>
            <a:r>
              <a:rPr lang="en-US" altLang="zh-CN" dirty="0" smtClean="0"/>
              <a:t>if </a:t>
            </a:r>
            <a:r>
              <a:rPr lang="zh-CN" altLang="en-US" dirty="0" smtClean="0"/>
              <a:t>选择结构书写规范有哪些？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44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45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21" name="Text Box 21"/>
          <p:cNvSpPr txBox="1">
            <a:spLocks noChangeArrowheads="1"/>
          </p:cNvSpPr>
          <p:nvPr/>
        </p:nvSpPr>
        <p:spPr bwMode="auto">
          <a:xfrm>
            <a:off x="785813" y="1274763"/>
            <a:ext cx="79295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zh-CN" sz="2600" b="1" dirty="0">
                <a:ea typeface="微软雅黑" pitchFamily="34" charset="-122"/>
              </a:rPr>
              <a:t>在银行存1000元钱，银行一年的利息5%</a:t>
            </a:r>
            <a:r>
              <a:rPr lang="zh-CN" altLang="zh-CN" sz="2600" b="1" dirty="0" smtClean="0">
                <a:ea typeface="微软雅黑" pitchFamily="34" charset="-122"/>
              </a:rPr>
              <a:t>，一年</a:t>
            </a:r>
            <a:r>
              <a:rPr lang="zh-CN" altLang="zh-CN" sz="2600" b="1" dirty="0">
                <a:ea typeface="微软雅黑" pitchFamily="34" charset="-122"/>
              </a:rPr>
              <a:t>之后钱变成了多少？</a:t>
            </a:r>
            <a:endParaRPr lang="en-GB" altLang="zh-CN" sz="2600" b="1" dirty="0">
              <a:ea typeface="微软雅黑" pitchFamily="34" charset="-122"/>
            </a:endParaRPr>
          </a:p>
        </p:txBody>
      </p:sp>
      <p:sp>
        <p:nvSpPr>
          <p:cNvPr id="486402" name="AutoShape 2"/>
          <p:cNvSpPr>
            <a:spLocks noChangeArrowheads="1"/>
          </p:cNvSpPr>
          <p:nvPr/>
        </p:nvSpPr>
        <p:spPr bwMode="gray">
          <a:xfrm>
            <a:off x="6215063" y="3143250"/>
            <a:ext cx="1566862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1000*(1+5%)</a:t>
            </a:r>
          </a:p>
        </p:txBody>
      </p:sp>
      <p:sp>
        <p:nvSpPr>
          <p:cNvPr id="486403" name="AutoShape 3"/>
          <p:cNvSpPr>
            <a:spLocks noChangeArrowheads="1"/>
          </p:cNvSpPr>
          <p:nvPr/>
        </p:nvSpPr>
        <p:spPr bwMode="gray">
          <a:xfrm>
            <a:off x="6300788" y="2133600"/>
            <a:ext cx="1271587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1375" y="2133600"/>
            <a:ext cx="3017838" cy="2008188"/>
            <a:chOff x="2842" y="889"/>
            <a:chExt cx="1445" cy="359"/>
          </a:xfrm>
        </p:grpSpPr>
        <p:sp>
          <p:nvSpPr>
            <p:cNvPr id="486405" name="AutoShape 5"/>
            <p:cNvSpPr>
              <a:spLocks noChangeArrowheads="1"/>
            </p:cNvSpPr>
            <p:nvPr/>
          </p:nvSpPr>
          <p:spPr bwMode="auto">
            <a:xfrm>
              <a:off x="2842" y="903"/>
              <a:ext cx="1445" cy="34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zh-CN" altLang="en-US" b="1" kern="0">
                <a:solidFill>
                  <a:schemeClr val="bg1"/>
                </a:solidFill>
                <a:latin typeface="Arial"/>
                <a:ea typeface="黑体"/>
              </a:endParaRPr>
            </a:p>
          </p:txBody>
        </p:sp>
        <p:sp>
          <p:nvSpPr>
            <p:cNvPr id="486406" name="AutoShape 6"/>
            <p:cNvSpPr>
              <a:spLocks noChangeArrowheads="1"/>
            </p:cNvSpPr>
            <p:nvPr/>
          </p:nvSpPr>
          <p:spPr bwMode="gray">
            <a:xfrm>
              <a:off x="3322" y="889"/>
              <a:ext cx="420" cy="7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/>
                  <a:ea typeface="黑体"/>
                </a:rPr>
                <a:t>内 存  </a:t>
              </a:r>
            </a:p>
          </p:txBody>
        </p:sp>
      </p:grpSp>
      <p:sp>
        <p:nvSpPr>
          <p:cNvPr id="486407" name="Oval 7"/>
          <p:cNvSpPr>
            <a:spLocks noChangeArrowheads="1"/>
          </p:cNvSpPr>
          <p:nvPr/>
        </p:nvSpPr>
        <p:spPr bwMode="gray">
          <a:xfrm>
            <a:off x="2214563" y="2786063"/>
            <a:ext cx="1071562" cy="641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5867400" y="2150446"/>
            <a:ext cx="22336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/>
              <a:t>1000</a:t>
            </a:r>
          </a:p>
        </p:txBody>
      </p:sp>
      <p:sp>
        <p:nvSpPr>
          <p:cNvPr id="486411" name="AutoShape 11"/>
          <p:cNvSpPr>
            <a:spLocks noChangeArrowheads="1"/>
          </p:cNvSpPr>
          <p:nvPr/>
        </p:nvSpPr>
        <p:spPr bwMode="auto">
          <a:xfrm>
            <a:off x="3851275" y="2205038"/>
            <a:ext cx="2260600" cy="776287"/>
          </a:xfrm>
          <a:prstGeom prst="wedgeRoundRectCallout">
            <a:avLst>
              <a:gd name="adj1" fmla="val -49863"/>
              <a:gd name="adj2" fmla="val 296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变量：一个数据</a:t>
            </a: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存储空间的表示      </a:t>
            </a:r>
          </a:p>
        </p:txBody>
      </p:sp>
      <p:sp>
        <p:nvSpPr>
          <p:cNvPr id="486413" name="Oval 13"/>
          <p:cNvSpPr>
            <a:spLocks noChangeArrowheads="1"/>
          </p:cNvSpPr>
          <p:nvPr/>
        </p:nvSpPr>
        <p:spPr bwMode="auto">
          <a:xfrm>
            <a:off x="928688" y="3214688"/>
            <a:ext cx="1171575" cy="673100"/>
          </a:xfrm>
          <a:prstGeom prst="ellipse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98.76</a:t>
            </a:r>
          </a:p>
        </p:txBody>
      </p:sp>
      <p:sp>
        <p:nvSpPr>
          <p:cNvPr id="486414" name="AutoShape 14"/>
          <p:cNvSpPr>
            <a:spLocks noChangeArrowheads="1"/>
          </p:cNvSpPr>
          <p:nvPr/>
        </p:nvSpPr>
        <p:spPr bwMode="auto">
          <a:xfrm>
            <a:off x="2051050" y="4221163"/>
            <a:ext cx="5618163" cy="407987"/>
          </a:xfrm>
          <a:prstGeom prst="wedgeRoundRectCallout">
            <a:avLst>
              <a:gd name="adj1" fmla="val -974"/>
              <a:gd name="adj2" fmla="val -505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不同数据存入具有不同内存地址的空间，相互独立     </a:t>
            </a:r>
          </a:p>
        </p:txBody>
      </p:sp>
      <p:sp>
        <p:nvSpPr>
          <p:cNvPr id="486418" name="Rectangle 18"/>
          <p:cNvSpPr>
            <a:spLocks noGrp="1" noChangeArrowheads="1"/>
          </p:cNvSpPr>
          <p:nvPr>
            <p:ph type="title"/>
          </p:nvPr>
        </p:nvSpPr>
        <p:spPr>
          <a:xfrm>
            <a:off x="1269242" y="285750"/>
            <a:ext cx="7695371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变量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486420" name="AutoShape 20"/>
          <p:cNvSpPr>
            <a:spLocks noChangeArrowheads="1"/>
          </p:cNvSpPr>
          <p:nvPr/>
        </p:nvSpPr>
        <p:spPr bwMode="auto">
          <a:xfrm>
            <a:off x="1692275" y="5572125"/>
            <a:ext cx="6119813" cy="66516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已经将数据存入内存，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但是，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怎么找到存入的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数据呢？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1947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22" name="直接箭头连接符 21"/>
          <p:cNvCxnSpPr>
            <a:endCxn id="486411" idx="4"/>
          </p:cNvCxnSpPr>
          <p:nvPr/>
        </p:nvCxnSpPr>
        <p:spPr>
          <a:xfrm flipV="1">
            <a:off x="3286116" y="2616273"/>
            <a:ext cx="568255" cy="3126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86413" idx="5"/>
          </p:cNvCxnSpPr>
          <p:nvPr/>
        </p:nvCxnSpPr>
        <p:spPr>
          <a:xfrm rot="16200000" flipH="1">
            <a:off x="1823078" y="3894786"/>
            <a:ext cx="425602" cy="2144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452289" y="2919413"/>
            <a:ext cx="10795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1050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H="1" flipV="1">
            <a:off x="3286115" y="3143247"/>
            <a:ext cx="2941647" cy="21431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5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-0.00185 L -0.46841 0.103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0" y="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1" grpId="0"/>
      <p:bldP spid="486402" grpId="0" animBg="1"/>
      <p:bldP spid="486402" grpId="1" animBg="1"/>
      <p:bldP spid="486403" grpId="0" animBg="1"/>
      <p:bldP spid="486403" grpId="1" animBg="1"/>
      <p:bldP spid="486407" grpId="0" animBg="1"/>
      <p:bldP spid="486408" grpId="0"/>
      <p:bldP spid="486408" grpId="1"/>
      <p:bldP spid="486408" grpId="2"/>
      <p:bldP spid="486411" grpId="0" animBg="1"/>
      <p:bldP spid="486413" grpId="0" animBg="1"/>
      <p:bldP spid="486414" grpId="0" animBg="1"/>
      <p:bldP spid="486420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15" name="Rectangle 19"/>
          <p:cNvSpPr>
            <a:spLocks noGrp="1" noChangeArrowheads="1"/>
          </p:cNvSpPr>
          <p:nvPr>
            <p:ph type="title"/>
          </p:nvPr>
        </p:nvSpPr>
        <p:spPr>
          <a:xfrm>
            <a:off x="1269242" y="285750"/>
            <a:ext cx="7695371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变量</a:t>
            </a:r>
            <a:r>
              <a:rPr lang="en-US" altLang="zh-CN" dirty="0" smtClean="0"/>
              <a:t>2-2</a:t>
            </a:r>
            <a:endParaRPr lang="en-US" altLang="zh-CN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内存地址不好记，怎么办？</a:t>
            </a:r>
          </a:p>
          <a:p>
            <a:pPr lvl="1">
              <a:defRPr/>
            </a:pPr>
            <a:r>
              <a:rPr lang="zh-CN" altLang="en-US" dirty="0" smtClean="0"/>
              <a:t>通过内存中小房间的别名找到数据存储的位置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通过变量名可以简单快速地找到它存储的数据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90499" name="AutoShape 3"/>
          <p:cNvSpPr>
            <a:spLocks noChangeArrowheads="1"/>
          </p:cNvSpPr>
          <p:nvPr/>
        </p:nvSpPr>
        <p:spPr bwMode="gray">
          <a:xfrm>
            <a:off x="1116013" y="2349500"/>
            <a:ext cx="2160587" cy="4333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房间                   </a:t>
            </a:r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gray">
          <a:xfrm>
            <a:off x="1116013" y="3068638"/>
            <a:ext cx="2160587" cy="4333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房间名字             </a:t>
            </a:r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gray">
          <a:xfrm>
            <a:off x="1116013" y="3789363"/>
            <a:ext cx="2160587" cy="4333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房间类型            </a:t>
            </a:r>
          </a:p>
        </p:txBody>
      </p:sp>
      <p:sp>
        <p:nvSpPr>
          <p:cNvPr id="490502" name="AutoShape 6"/>
          <p:cNvSpPr>
            <a:spLocks noChangeArrowheads="1"/>
          </p:cNvSpPr>
          <p:nvPr/>
        </p:nvSpPr>
        <p:spPr bwMode="gray">
          <a:xfrm>
            <a:off x="1116013" y="4508500"/>
            <a:ext cx="2160587" cy="4333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入住的客人         </a:t>
            </a:r>
          </a:p>
        </p:txBody>
      </p:sp>
      <p:sp>
        <p:nvSpPr>
          <p:cNvPr id="490503" name="AutoShape 7"/>
          <p:cNvSpPr>
            <a:spLocks noChangeArrowheads="1"/>
          </p:cNvSpPr>
          <p:nvPr/>
        </p:nvSpPr>
        <p:spPr bwMode="gray">
          <a:xfrm>
            <a:off x="5364163" y="2349500"/>
            <a:ext cx="2035175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                     </a:t>
            </a:r>
          </a:p>
        </p:txBody>
      </p:sp>
      <p:sp>
        <p:nvSpPr>
          <p:cNvPr id="490504" name="AutoShape 8"/>
          <p:cNvSpPr>
            <a:spLocks noChangeArrowheads="1"/>
          </p:cNvSpPr>
          <p:nvPr/>
        </p:nvSpPr>
        <p:spPr bwMode="gray">
          <a:xfrm>
            <a:off x="5364163" y="3068638"/>
            <a:ext cx="200977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变量名                </a:t>
            </a:r>
          </a:p>
        </p:txBody>
      </p:sp>
      <p:sp>
        <p:nvSpPr>
          <p:cNvPr id="490505" name="AutoShape 9"/>
          <p:cNvSpPr>
            <a:spLocks noChangeArrowheads="1"/>
          </p:cNvSpPr>
          <p:nvPr/>
        </p:nvSpPr>
        <p:spPr bwMode="gray">
          <a:xfrm>
            <a:off x="5364163" y="3789363"/>
            <a:ext cx="1985962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639763" lvl="1" indent="-639763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变量类型            </a:t>
            </a:r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gray">
          <a:xfrm>
            <a:off x="5364163" y="4508500"/>
            <a:ext cx="2055812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变量值                 </a:t>
            </a:r>
          </a:p>
        </p:txBody>
      </p:sp>
      <p:sp>
        <p:nvSpPr>
          <p:cNvPr id="490507" name="AutoShape 11"/>
          <p:cNvSpPr>
            <a:spLocks/>
          </p:cNvSpPr>
          <p:nvPr/>
        </p:nvSpPr>
        <p:spPr bwMode="auto">
          <a:xfrm>
            <a:off x="539750" y="3213100"/>
            <a:ext cx="360363" cy="1584325"/>
          </a:xfrm>
          <a:prstGeom prst="leftBrace">
            <a:avLst>
              <a:gd name="adj1" fmla="val 366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0508" name="AutoShape 12"/>
          <p:cNvSpPr>
            <a:spLocks/>
          </p:cNvSpPr>
          <p:nvPr/>
        </p:nvSpPr>
        <p:spPr bwMode="auto">
          <a:xfrm>
            <a:off x="7667625" y="3201988"/>
            <a:ext cx="360363" cy="1584325"/>
          </a:xfrm>
          <a:prstGeom prst="rightBrace">
            <a:avLst>
              <a:gd name="adj1" fmla="val 366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3614738" y="2571750"/>
            <a:ext cx="13858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对应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rot="10800000">
            <a:off x="3428992" y="257174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3428992" y="328612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3428993" y="400050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3428993" y="471488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050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6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0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nimBg="1"/>
      <p:bldP spid="490500" grpId="0" animBg="1"/>
      <p:bldP spid="490501" grpId="0" animBg="1"/>
      <p:bldP spid="490502" grpId="0" animBg="1"/>
      <p:bldP spid="490503" grpId="0" animBg="1"/>
      <p:bldP spid="490504" grpId="0" animBg="1"/>
      <p:bldP spid="490505" grpId="0" animBg="1"/>
      <p:bldP spid="490506" grpId="0" animBg="1"/>
      <p:bldP spid="490507" grpId="0" animBg="1"/>
      <p:bldP spid="490508" grpId="0" animBg="1"/>
      <p:bldP spid="4905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Oval 2"/>
          <p:cNvSpPr>
            <a:spLocks noChangeArrowheads="1"/>
          </p:cNvSpPr>
          <p:nvPr/>
        </p:nvSpPr>
        <p:spPr bwMode="auto">
          <a:xfrm>
            <a:off x="85725" y="1422400"/>
            <a:ext cx="9058275" cy="5292725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2547" name="Oval 3"/>
          <p:cNvSpPr>
            <a:spLocks noChangeArrowheads="1"/>
          </p:cNvSpPr>
          <p:nvPr/>
        </p:nvSpPr>
        <p:spPr bwMode="auto">
          <a:xfrm rot="497257">
            <a:off x="4265613" y="1979613"/>
            <a:ext cx="4583112" cy="2684462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3276600" y="521335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数据属于不同类别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5795963" y="2774950"/>
            <a:ext cx="847725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   非洲     </a:t>
            </a: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5065713" y="4038600"/>
            <a:ext cx="3662362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The quick brown fox     </a:t>
            </a: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610225" y="5562600"/>
            <a:ext cx="977900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    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TRUE      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113213" y="1681163"/>
            <a:ext cx="88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数据 </a:t>
            </a:r>
          </a:p>
        </p:txBody>
      </p:sp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5349875" y="4594225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非数值</a:t>
            </a:r>
          </a:p>
        </p:txBody>
      </p:sp>
      <p:sp>
        <p:nvSpPr>
          <p:cNvPr id="492554" name="Oval 10"/>
          <p:cNvSpPr>
            <a:spLocks noChangeArrowheads="1"/>
          </p:cNvSpPr>
          <p:nvPr/>
        </p:nvSpPr>
        <p:spPr bwMode="auto">
          <a:xfrm rot="-1007260">
            <a:off x="190500" y="2047875"/>
            <a:ext cx="4210050" cy="2690813"/>
          </a:xfrm>
          <a:prstGeom prst="ellipse">
            <a:avLst/>
          </a:prstGeom>
          <a:solidFill>
            <a:srgbClr val="E4FCE4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endParaRPr lang="zh-CN" altLang="en-US" b="1"/>
          </a:p>
        </p:txBody>
      </p:sp>
      <p:sp>
        <p:nvSpPr>
          <p:cNvPr id="492555" name="Text Box 11"/>
          <p:cNvSpPr txBox="1">
            <a:spLocks noChangeArrowheads="1"/>
          </p:cNvSpPr>
          <p:nvPr/>
        </p:nvSpPr>
        <p:spPr bwMode="auto">
          <a:xfrm>
            <a:off x="2244725" y="460375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数值</a:t>
            </a:r>
          </a:p>
        </p:txBody>
      </p:sp>
      <p:sp>
        <p:nvSpPr>
          <p:cNvPr id="492556" name="Oval 12"/>
          <p:cNvSpPr>
            <a:spLocks noChangeArrowheads="1"/>
          </p:cNvSpPr>
          <p:nvPr/>
        </p:nvSpPr>
        <p:spPr bwMode="auto">
          <a:xfrm rot="-1872031">
            <a:off x="354013" y="2794000"/>
            <a:ext cx="1939925" cy="1906588"/>
          </a:xfrm>
          <a:prstGeom prst="ellipse">
            <a:avLst/>
          </a:prstGeom>
          <a:solidFill>
            <a:srgbClr val="FFDDDD">
              <a:alpha val="10196"/>
            </a:srgbClr>
          </a:solidFill>
          <a:ln w="1905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57" name="Oval 13"/>
          <p:cNvSpPr>
            <a:spLocks noChangeArrowheads="1"/>
          </p:cNvSpPr>
          <p:nvPr/>
        </p:nvSpPr>
        <p:spPr bwMode="auto">
          <a:xfrm rot="5400000">
            <a:off x="2074069" y="2197894"/>
            <a:ext cx="2209800" cy="1928812"/>
          </a:xfrm>
          <a:prstGeom prst="ellipse">
            <a:avLst/>
          </a:prstGeom>
          <a:solidFill>
            <a:srgbClr val="FFDDDD">
              <a:alpha val="10196"/>
            </a:srgbClr>
          </a:solidFill>
          <a:ln w="1905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950913" y="414655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整型</a:t>
            </a:r>
          </a:p>
        </p:txBody>
      </p:sp>
      <p:sp>
        <p:nvSpPr>
          <p:cNvPr id="492559" name="Text Box 15"/>
          <p:cNvSpPr txBox="1">
            <a:spLocks noChangeArrowheads="1"/>
          </p:cNvSpPr>
          <p:nvPr/>
        </p:nvSpPr>
        <p:spPr bwMode="auto">
          <a:xfrm>
            <a:off x="3214678" y="4214818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非整型</a:t>
            </a:r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3200400" y="5105400"/>
            <a:ext cx="1471613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9002.12</a:t>
            </a:r>
          </a:p>
        </p:txBody>
      </p:sp>
      <p:sp>
        <p:nvSpPr>
          <p:cNvPr id="492561" name="AutoShape 17"/>
          <p:cNvSpPr>
            <a:spLocks noChangeArrowheads="1"/>
          </p:cNvSpPr>
          <p:nvPr/>
        </p:nvSpPr>
        <p:spPr bwMode="auto">
          <a:xfrm>
            <a:off x="5243513" y="4800600"/>
            <a:ext cx="741362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999</a:t>
            </a:r>
          </a:p>
        </p:txBody>
      </p:sp>
      <p:sp>
        <p:nvSpPr>
          <p:cNvPr id="492562" name="AutoShape 18"/>
          <p:cNvSpPr>
            <a:spLocks noChangeArrowheads="1"/>
          </p:cNvSpPr>
          <p:nvPr/>
        </p:nvSpPr>
        <p:spPr bwMode="auto">
          <a:xfrm>
            <a:off x="2901950" y="3581400"/>
            <a:ext cx="1836738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9/12/2003</a:t>
            </a:r>
          </a:p>
        </p:txBody>
      </p:sp>
      <p:sp>
        <p:nvSpPr>
          <p:cNvPr id="492563" name="AutoShape 19"/>
          <p:cNvSpPr>
            <a:spLocks noChangeArrowheads="1"/>
          </p:cNvSpPr>
          <p:nvPr/>
        </p:nvSpPr>
        <p:spPr bwMode="auto">
          <a:xfrm>
            <a:off x="2855913" y="2895600"/>
            <a:ext cx="1106487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2.175</a:t>
            </a:r>
          </a:p>
        </p:txBody>
      </p:sp>
      <p:sp>
        <p:nvSpPr>
          <p:cNvPr id="492564" name="AutoShape 20"/>
          <p:cNvSpPr>
            <a:spLocks noChangeArrowheads="1"/>
          </p:cNvSpPr>
          <p:nvPr/>
        </p:nvSpPr>
        <p:spPr bwMode="auto">
          <a:xfrm>
            <a:off x="850900" y="3495675"/>
            <a:ext cx="741363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123</a:t>
            </a:r>
          </a:p>
        </p:txBody>
      </p:sp>
      <p:sp>
        <p:nvSpPr>
          <p:cNvPr id="492565" name="AutoShape 21"/>
          <p:cNvSpPr>
            <a:spLocks noChangeArrowheads="1"/>
          </p:cNvSpPr>
          <p:nvPr/>
        </p:nvSpPr>
        <p:spPr bwMode="auto">
          <a:xfrm>
            <a:off x="2308225" y="4289425"/>
            <a:ext cx="823913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  陈扬   </a:t>
            </a:r>
          </a:p>
        </p:txBody>
      </p:sp>
      <p:sp>
        <p:nvSpPr>
          <p:cNvPr id="492566" name="Oval 22"/>
          <p:cNvSpPr>
            <a:spLocks noChangeArrowheads="1"/>
          </p:cNvSpPr>
          <p:nvPr/>
        </p:nvSpPr>
        <p:spPr bwMode="auto">
          <a:xfrm>
            <a:off x="34924" y="1428736"/>
            <a:ext cx="9109076" cy="5256213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2567" name="Line 23"/>
          <p:cNvSpPr>
            <a:spLocks noChangeShapeType="1"/>
          </p:cNvSpPr>
          <p:nvPr/>
        </p:nvSpPr>
        <p:spPr bwMode="auto">
          <a:xfrm>
            <a:off x="6192838" y="2362200"/>
            <a:ext cx="0" cy="228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68" name="Line 24"/>
          <p:cNvSpPr>
            <a:spLocks noChangeShapeType="1"/>
          </p:cNvSpPr>
          <p:nvPr/>
        </p:nvSpPr>
        <p:spPr bwMode="auto">
          <a:xfrm>
            <a:off x="1925638" y="2971800"/>
            <a:ext cx="0" cy="304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69" name="Line 25"/>
          <p:cNvSpPr>
            <a:spLocks noChangeShapeType="1"/>
          </p:cNvSpPr>
          <p:nvPr/>
        </p:nvSpPr>
        <p:spPr bwMode="auto">
          <a:xfrm>
            <a:off x="1000100" y="3861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0" name="Line 26"/>
          <p:cNvSpPr>
            <a:spLocks noChangeShapeType="1"/>
          </p:cNvSpPr>
          <p:nvPr/>
        </p:nvSpPr>
        <p:spPr bwMode="auto">
          <a:xfrm>
            <a:off x="1071538" y="4643446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1" name="Line 27"/>
          <p:cNvSpPr>
            <a:spLocks noChangeShapeType="1"/>
          </p:cNvSpPr>
          <p:nvPr/>
        </p:nvSpPr>
        <p:spPr bwMode="auto">
          <a:xfrm>
            <a:off x="1000100" y="4242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2" name="Line 28"/>
          <p:cNvSpPr>
            <a:spLocks noChangeShapeType="1"/>
          </p:cNvSpPr>
          <p:nvPr/>
        </p:nvSpPr>
        <p:spPr bwMode="auto">
          <a:xfrm>
            <a:off x="1066800" y="4175125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3" name="Line 29"/>
          <p:cNvSpPr>
            <a:spLocks noChangeShapeType="1"/>
          </p:cNvSpPr>
          <p:nvPr/>
        </p:nvSpPr>
        <p:spPr bwMode="auto">
          <a:xfrm>
            <a:off x="3962400" y="4643446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4" name="Line 30"/>
          <p:cNvSpPr>
            <a:spLocks noChangeShapeType="1"/>
          </p:cNvSpPr>
          <p:nvPr/>
        </p:nvSpPr>
        <p:spPr bwMode="auto">
          <a:xfrm>
            <a:off x="3857620" y="4242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5" name="Line 31"/>
          <p:cNvSpPr>
            <a:spLocks noChangeShapeType="1"/>
          </p:cNvSpPr>
          <p:nvPr/>
        </p:nvSpPr>
        <p:spPr bwMode="auto">
          <a:xfrm>
            <a:off x="3962400" y="4151313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6" name="Line 32"/>
          <p:cNvSpPr>
            <a:spLocks noChangeShapeType="1"/>
          </p:cNvSpPr>
          <p:nvPr/>
        </p:nvSpPr>
        <p:spPr bwMode="auto">
          <a:xfrm>
            <a:off x="6188075" y="2976562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7" name="Line 33"/>
          <p:cNvSpPr>
            <a:spLocks noChangeShapeType="1"/>
          </p:cNvSpPr>
          <p:nvPr/>
        </p:nvSpPr>
        <p:spPr bwMode="auto">
          <a:xfrm>
            <a:off x="6272226" y="3714752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8" name="Text Box 34"/>
          <p:cNvSpPr txBox="1">
            <a:spLocks noChangeArrowheads="1"/>
          </p:cNvSpPr>
          <p:nvPr/>
        </p:nvSpPr>
        <p:spPr bwMode="auto">
          <a:xfrm>
            <a:off x="6732588" y="2997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char</a:t>
            </a:r>
          </a:p>
        </p:txBody>
      </p:sp>
      <p:sp>
        <p:nvSpPr>
          <p:cNvPr id="492579" name="Line 35"/>
          <p:cNvSpPr>
            <a:spLocks noChangeShapeType="1"/>
          </p:cNvSpPr>
          <p:nvPr/>
        </p:nvSpPr>
        <p:spPr bwMode="auto">
          <a:xfrm>
            <a:off x="1928794" y="2357430"/>
            <a:ext cx="42672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0" name="Line 36"/>
          <p:cNvSpPr>
            <a:spLocks noChangeShapeType="1"/>
          </p:cNvSpPr>
          <p:nvPr/>
        </p:nvSpPr>
        <p:spPr bwMode="auto">
          <a:xfrm>
            <a:off x="3986213" y="1905000"/>
            <a:ext cx="0" cy="4572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5643570" y="2643182"/>
            <a:ext cx="1027112" cy="382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/>
              <a:t>非数值</a:t>
            </a:r>
          </a:p>
        </p:txBody>
      </p:sp>
      <p:sp>
        <p:nvSpPr>
          <p:cNvPr id="492582" name="Text Box 38"/>
          <p:cNvSpPr txBox="1">
            <a:spLocks noChangeArrowheads="1"/>
          </p:cNvSpPr>
          <p:nvPr/>
        </p:nvSpPr>
        <p:spPr bwMode="auto">
          <a:xfrm>
            <a:off x="2052638" y="254635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数值</a:t>
            </a:r>
          </a:p>
        </p:txBody>
      </p:sp>
      <p:sp>
        <p:nvSpPr>
          <p:cNvPr id="492583" name="Line 39"/>
          <p:cNvSpPr>
            <a:spLocks noChangeShapeType="1"/>
          </p:cNvSpPr>
          <p:nvPr/>
        </p:nvSpPr>
        <p:spPr bwMode="auto">
          <a:xfrm>
            <a:off x="1000100" y="3000372"/>
            <a:ext cx="0" cy="2286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84" name="Text Box 40"/>
          <p:cNvSpPr txBox="1">
            <a:spLocks noChangeArrowheads="1"/>
          </p:cNvSpPr>
          <p:nvPr/>
        </p:nvSpPr>
        <p:spPr bwMode="auto">
          <a:xfrm>
            <a:off x="650875" y="3286124"/>
            <a:ext cx="849313" cy="3254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/>
              <a:t>整型</a:t>
            </a:r>
          </a:p>
        </p:txBody>
      </p:sp>
      <p:sp>
        <p:nvSpPr>
          <p:cNvPr id="492585" name="Line 41"/>
          <p:cNvSpPr>
            <a:spLocks noChangeShapeType="1"/>
          </p:cNvSpPr>
          <p:nvPr/>
        </p:nvSpPr>
        <p:spPr bwMode="auto">
          <a:xfrm>
            <a:off x="3870320" y="3000372"/>
            <a:ext cx="0" cy="2286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86" name="Line 42"/>
          <p:cNvSpPr>
            <a:spLocks noChangeShapeType="1"/>
          </p:cNvSpPr>
          <p:nvPr/>
        </p:nvSpPr>
        <p:spPr bwMode="auto">
          <a:xfrm>
            <a:off x="1000100" y="2987675"/>
            <a:ext cx="2895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7" name="Line 43"/>
          <p:cNvSpPr>
            <a:spLocks noChangeShapeType="1"/>
          </p:cNvSpPr>
          <p:nvPr/>
        </p:nvSpPr>
        <p:spPr bwMode="auto">
          <a:xfrm>
            <a:off x="1925638" y="2362200"/>
            <a:ext cx="0" cy="228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8" name="Text Box 44"/>
          <p:cNvSpPr txBox="1">
            <a:spLocks noChangeArrowheads="1"/>
          </p:cNvSpPr>
          <p:nvPr/>
        </p:nvSpPr>
        <p:spPr bwMode="auto">
          <a:xfrm>
            <a:off x="1336675" y="4025900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92589" name="Text Box 45"/>
          <p:cNvSpPr txBox="1">
            <a:spLocks noChangeArrowheads="1"/>
          </p:cNvSpPr>
          <p:nvPr/>
        </p:nvSpPr>
        <p:spPr bwMode="auto">
          <a:xfrm>
            <a:off x="1330325" y="441166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492590" name="Text Box 46"/>
          <p:cNvSpPr txBox="1">
            <a:spLocks noChangeArrowheads="1"/>
          </p:cNvSpPr>
          <p:nvPr/>
        </p:nvSpPr>
        <p:spPr bwMode="auto">
          <a:xfrm>
            <a:off x="4192588" y="43942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492591" name="Text Box 47"/>
          <p:cNvSpPr txBox="1">
            <a:spLocks noChangeArrowheads="1"/>
          </p:cNvSpPr>
          <p:nvPr/>
        </p:nvSpPr>
        <p:spPr bwMode="auto">
          <a:xfrm>
            <a:off x="4183063" y="4013200"/>
            <a:ext cx="1031875" cy="415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double</a:t>
            </a:r>
          </a:p>
        </p:txBody>
      </p:sp>
      <p:sp>
        <p:nvSpPr>
          <p:cNvPr id="492592" name="Line 48"/>
          <p:cNvSpPr>
            <a:spLocks noChangeShapeType="1"/>
          </p:cNvSpPr>
          <p:nvPr/>
        </p:nvSpPr>
        <p:spPr bwMode="auto">
          <a:xfrm>
            <a:off x="3857620" y="3861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93" name="Text Box 49"/>
          <p:cNvSpPr txBox="1">
            <a:spLocks noChangeArrowheads="1"/>
          </p:cNvSpPr>
          <p:nvPr/>
        </p:nvSpPr>
        <p:spPr bwMode="auto">
          <a:xfrm>
            <a:off x="3286116" y="3257552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非整型</a:t>
            </a:r>
          </a:p>
        </p:txBody>
      </p:sp>
      <p:sp>
        <p:nvSpPr>
          <p:cNvPr id="492594" name="Line 50"/>
          <p:cNvSpPr>
            <a:spLocks noChangeShapeType="1"/>
          </p:cNvSpPr>
          <p:nvPr/>
        </p:nvSpPr>
        <p:spPr bwMode="auto">
          <a:xfrm>
            <a:off x="6188075" y="3333752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95" name="Line 51"/>
          <p:cNvSpPr>
            <a:spLocks noChangeShapeType="1"/>
          </p:cNvSpPr>
          <p:nvPr/>
        </p:nvSpPr>
        <p:spPr bwMode="auto">
          <a:xfrm>
            <a:off x="6286512" y="3214686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96" name="Text Box 52"/>
          <p:cNvSpPr txBox="1">
            <a:spLocks noChangeArrowheads="1"/>
          </p:cNvSpPr>
          <p:nvPr/>
        </p:nvSpPr>
        <p:spPr bwMode="auto">
          <a:xfrm>
            <a:off x="6732588" y="33829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String</a:t>
            </a:r>
          </a:p>
        </p:txBody>
      </p:sp>
      <p:sp>
        <p:nvSpPr>
          <p:cNvPr id="492598" name="Text Box 54"/>
          <p:cNvSpPr txBox="1">
            <a:spLocks noChangeArrowheads="1"/>
          </p:cNvSpPr>
          <p:nvPr/>
        </p:nvSpPr>
        <p:spPr bwMode="auto">
          <a:xfrm>
            <a:off x="1749425" y="1484313"/>
            <a:ext cx="552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                        数据类型                         </a:t>
            </a:r>
          </a:p>
        </p:txBody>
      </p:sp>
      <p:sp>
        <p:nvSpPr>
          <p:cNvPr id="492599" name="Rectangle 55"/>
          <p:cNvSpPr>
            <a:spLocks noGrp="1" noChangeArrowheads="1"/>
          </p:cNvSpPr>
          <p:nvPr>
            <p:ph type="title"/>
          </p:nvPr>
        </p:nvSpPr>
        <p:spPr>
          <a:xfrm>
            <a:off x="1310185" y="285750"/>
            <a:ext cx="7654428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Java</a:t>
            </a:r>
            <a:r>
              <a:rPr dirty="0" smtClean="0"/>
              <a:t>常用数据类型</a:t>
            </a:r>
            <a:endParaRPr dirty="0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7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28542E-6 C 0.00382 -0.03803 0.00781 -0.07582 0.00937 -0.09019 " pathEditMode="relative" ptsTypes="aA">
                                      <p:cBhvr>
                                        <p:cTn id="6" dur="2000" fill="hold"/>
                                        <p:tgtEl>
                                          <p:spTgt spid="492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116 C 0.00834 -0.00232 0.01667 -0.00325 -0.01389 0.00533 C -0.04444 0.01368 -0.17968 0.06283 -0.18368 0.04939 C -0.18767 0.03594 -0.06823 -0.04892 -0.03784 -0.074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-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2824E-6 C -0.23889 -0.01646 -0.4776 -0.03269 -0.56285 -0.06214 C -0.64809 -0.09158 -0.57986 -0.13424 -0.51163 -0.17691 " pathEditMode="relative" ptsTypes="aaA">
                                      <p:cBhvr>
                                        <p:cTn id="10" dur="2000" fill="hold"/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1718E-6 L -0.09323 -0.270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-13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14236E-6 C -0.08281 -0.02458 -0.16545 -0.04916 -0.16962 -0.07768 C -0.17379 -0.1062 -0.09965 -0.13866 -0.02552 -0.17088 " pathEditMode="relative" ptsTypes="aaA">
                                      <p:cBhvr>
                                        <p:cTn id="14" dur="2000" fill="hold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57222E-6 C 0.03629 -0.10202 0.07257 -0.20404 0.12327 -0.25783 C 0.17396 -0.31162 0.24219 -0.34524 0.30452 -0.32298 C 0.36684 -0.30072 0.43212 -0.21261 0.49757 -0.12428 " pathEditMode="relative" ptsTypes="aaaA">
                                      <p:cBhvr>
                                        <p:cTn id="16" dur="2000" fill="hold"/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4.42847E-6 L 0.07501 -0.22258 " pathEditMode="relative" ptsTypes="AA">
                                      <p:cBhvr>
                                        <p:cTn id="18" dur="2000" fill="hold"/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4306E-6 C 0.07014 0.07605 0.14028 0.1521 0.15347 0.20496 C 0.16667 0.25783 0.11945 0.33017 0.07917 0.31672 C 0.03889 0.30327 -0.02483 0.21377 -0.08837 0.12428 " pathEditMode="relative" ptsTypes="aaaA">
                                      <p:cBhvr>
                                        <p:cTn id="20" dur="20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28634E-6 C -0.02951 -0.07535 -0.05885 -0.1507 -0.04184 -0.19869 C -0.02483 -0.24669 0.04878 -0.28865 0.10226 -0.28865 C 0.15573 -0.28865 0.21736 -0.24367 0.27899 -0.19869 " pathEditMode="relative" ptsTypes="aaaA">
                                      <p:cBhvr>
                                        <p:cTn id="22" dur="2000" fill="hold"/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9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9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9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9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9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9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9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animBg="1"/>
      <p:bldP spid="492548" grpId="0"/>
      <p:bldP spid="492549" grpId="0" animBg="1"/>
      <p:bldP spid="492550" grpId="0" animBg="1"/>
      <p:bldP spid="492551" grpId="0" animBg="1"/>
      <p:bldP spid="492553" grpId="0"/>
      <p:bldP spid="492554" grpId="0" animBg="1"/>
      <p:bldP spid="492555" grpId="0"/>
      <p:bldP spid="492556" grpId="0" animBg="1"/>
      <p:bldP spid="492557" grpId="0" animBg="1"/>
      <p:bldP spid="492558" grpId="0"/>
      <p:bldP spid="492559" grpId="0"/>
      <p:bldP spid="492560" grpId="0" animBg="1"/>
      <p:bldP spid="492561" grpId="0" animBg="1"/>
      <p:bldP spid="492562" grpId="0" animBg="1"/>
      <p:bldP spid="492563" grpId="0" animBg="1"/>
      <p:bldP spid="492564" grpId="0" animBg="1"/>
      <p:bldP spid="492565" grpId="0" animBg="1"/>
      <p:bldP spid="492566" grpId="0" animBg="1"/>
      <p:bldP spid="492578" grpId="0"/>
      <p:bldP spid="492581" grpId="0"/>
      <p:bldP spid="492582" grpId="0"/>
      <p:bldP spid="492584" grpId="0"/>
      <p:bldP spid="492588" grpId="0"/>
      <p:bldP spid="492589" grpId="0"/>
      <p:bldP spid="492590" grpId="0"/>
      <p:bldP spid="492591" grpId="0"/>
      <p:bldP spid="492593" grpId="0"/>
      <p:bldP spid="492596" grpId="0"/>
      <p:bldP spid="4925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269242" y="285750"/>
            <a:ext cx="7695371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数据类型说明</a:t>
            </a:r>
            <a:endParaRPr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571472" y="1176334"/>
          <a:ext cx="8001056" cy="475299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071702"/>
                <a:gridCol w="5929354"/>
              </a:tblGrid>
              <a:tr h="616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数据类型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char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（字符型）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用于存储单个字符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如：性别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，电灯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开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（整型）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用于存储整数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如：一天的时间是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小时，一月份有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double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（双精度）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用于存储小数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如：蒙牛早餐奶的价格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元，手机待机时间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6.5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（字符串）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用于存储一串字符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我的爱好是踢足球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我喜欢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           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8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771525" y="2428875"/>
            <a:ext cx="7612063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MyVariable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		</a:t>
            </a:r>
            <a:r>
              <a:rPr lang="en-US" altLang="zh-CN" b="1" dirty="0" err="1">
                <a:solidFill>
                  <a:srgbClr val="FF0000"/>
                </a:solidFill>
              </a:rPr>
              <a:t>int money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//1.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声明一个变量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</a:rPr>
              <a:t>money =1000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//2.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gray">
          <a:xfrm>
            <a:off x="539750" y="4643438"/>
            <a:ext cx="1344613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 数据类型 </a:t>
            </a: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gray">
          <a:xfrm>
            <a:off x="2143125" y="4643438"/>
            <a:ext cx="117157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变量名   </a:t>
            </a:r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gray">
          <a:xfrm>
            <a:off x="3638550" y="4665663"/>
            <a:ext cx="22574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内存空间存的数值  </a:t>
            </a:r>
          </a:p>
        </p:txBody>
      </p:sp>
      <p:sp>
        <p:nvSpPr>
          <p:cNvPr id="496652" name="Text Box 12"/>
          <p:cNvSpPr txBox="1">
            <a:spLocks noChangeArrowheads="1"/>
          </p:cNvSpPr>
          <p:nvPr/>
        </p:nvSpPr>
        <p:spPr bwMode="auto">
          <a:xfrm>
            <a:off x="1214438" y="4292600"/>
            <a:ext cx="4968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</a:rPr>
              <a:t>(money);  //3.</a:t>
            </a:r>
            <a:r>
              <a:rPr lang="zh-CN" altLang="en-US" b="1" dirty="0">
                <a:solidFill>
                  <a:srgbClr val="FF0000"/>
                </a:solidFill>
              </a:rPr>
              <a:t>使用变量</a:t>
            </a:r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714375" y="4005263"/>
            <a:ext cx="4968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int money = 1000;    //</a:t>
            </a:r>
            <a:r>
              <a:rPr lang="zh-CN" altLang="en-US" b="1">
                <a:solidFill>
                  <a:srgbClr val="FF0000"/>
                </a:solidFill>
              </a:rPr>
              <a:t>合二为一</a:t>
            </a:r>
          </a:p>
        </p:txBody>
      </p:sp>
      <p:sp>
        <p:nvSpPr>
          <p:cNvPr id="496668" name="Rectangle 28"/>
          <p:cNvSpPr>
            <a:spLocks noChangeArrowheads="1"/>
          </p:cNvSpPr>
          <p:nvPr/>
        </p:nvSpPr>
        <p:spPr bwMode="auto">
          <a:xfrm>
            <a:off x="755650" y="1196975"/>
            <a:ext cx="6769100" cy="11525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在内存中存储本金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 </a:t>
            </a:r>
            <a:endParaRPr lang="en-US" altLang="zh-CN" sz="28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显示内存中存储数据的值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357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2643174" y="4000504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6200000" flipH="1">
            <a:off x="3322229" y="4322369"/>
            <a:ext cx="356402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2384416" y="4473576"/>
            <a:ext cx="285752" cy="539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1429122" y="4358088"/>
            <a:ext cx="35640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标题 27"/>
          <p:cNvSpPr>
            <a:spLocks noGrp="1"/>
          </p:cNvSpPr>
          <p:nvPr>
            <p:ph type="title"/>
          </p:nvPr>
        </p:nvSpPr>
        <p:spPr>
          <a:xfrm>
            <a:off x="1269242" y="285750"/>
            <a:ext cx="7695371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变量声明及使用</a:t>
            </a:r>
            <a:r>
              <a:rPr lang="en-US" altLang="zh-CN" dirty="0" smtClean="0"/>
              <a:t>2-1</a:t>
            </a:r>
            <a:endParaRPr dirty="0"/>
          </a:p>
        </p:txBody>
      </p:sp>
      <p:grpSp>
        <p:nvGrpSpPr>
          <p:cNvPr id="38" name="组合 37"/>
          <p:cNvGrpSpPr/>
          <p:nvPr/>
        </p:nvGrpSpPr>
        <p:grpSpPr>
          <a:xfrm>
            <a:off x="2271326" y="6042738"/>
            <a:ext cx="4583668" cy="578535"/>
            <a:chOff x="2514597" y="3350993"/>
            <a:chExt cx="4125189" cy="578535"/>
          </a:xfrm>
        </p:grpSpPr>
        <p:grpSp>
          <p:nvGrpSpPr>
            <p:cNvPr id="39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22"/>
              <p:cNvSpPr txBox="1"/>
              <p:nvPr/>
            </p:nvSpPr>
            <p:spPr>
              <a:xfrm>
                <a:off x="3742197" y="5112515"/>
                <a:ext cx="2728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使用变量存储数据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9</a:t>
            </a:fld>
            <a:r>
              <a:rPr lang="en-US" altLang="zh-CN" smtClean="0"/>
              <a:t>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 build="allAtOnce" animBg="1"/>
      <p:bldP spid="496645" grpId="0" animBg="1"/>
      <p:bldP spid="496645" grpId="1" animBg="1"/>
      <p:bldP spid="496646" grpId="0" animBg="1"/>
      <p:bldP spid="496646" grpId="1" animBg="1"/>
      <p:bldP spid="496647" grpId="0" animBg="1"/>
      <p:bldP spid="49666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9265</TotalTime>
  <Words>2876</Words>
  <Application>Microsoft Office PowerPoint</Application>
  <PresentationFormat>全屏显示(4:3)</PresentationFormat>
  <Paragraphs>705</Paragraphs>
  <Slides>45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     变量、数据类型     和运算符</vt:lpstr>
      <vt:lpstr>本章任务</vt:lpstr>
      <vt:lpstr>本章目标</vt:lpstr>
      <vt:lpstr>内存如何存放数据</vt:lpstr>
      <vt:lpstr>变量2-1</vt:lpstr>
      <vt:lpstr>变量2-2</vt:lpstr>
      <vt:lpstr>Java常用数据类型</vt:lpstr>
      <vt:lpstr>数据类型说明</vt:lpstr>
      <vt:lpstr>变量声明及使用2-1</vt:lpstr>
      <vt:lpstr>变量声明及使用2-2</vt:lpstr>
      <vt:lpstr>数据类型举例</vt:lpstr>
      <vt:lpstr>变量命名规则2-1</vt:lpstr>
      <vt:lpstr>变量命名规则2-2</vt:lpstr>
      <vt:lpstr>常见错误3-1</vt:lpstr>
      <vt:lpstr>常见错误3-2</vt:lpstr>
      <vt:lpstr>常见错误3-3</vt:lpstr>
      <vt:lpstr>小结</vt:lpstr>
      <vt:lpstr>赋值运算符2-1</vt:lpstr>
      <vt:lpstr>赋值运算符2-2</vt:lpstr>
      <vt:lpstr>算术运算符3-1</vt:lpstr>
      <vt:lpstr>算术运算符3-2</vt:lpstr>
      <vt:lpstr>算术运算符3-3</vt:lpstr>
      <vt:lpstr>小结</vt:lpstr>
      <vt:lpstr>自动类型转换举例</vt:lpstr>
      <vt:lpstr>自动类型转换规则</vt:lpstr>
      <vt:lpstr>常见错误</vt:lpstr>
      <vt:lpstr>强制类型转换</vt:lpstr>
      <vt:lpstr>小结</vt:lpstr>
      <vt:lpstr>为什么使用关系运算符</vt:lpstr>
      <vt:lpstr>什么是关系运算符</vt:lpstr>
      <vt:lpstr>为什么需要boolean类型</vt:lpstr>
      <vt:lpstr>如何使用boolean类型</vt:lpstr>
      <vt:lpstr>运算符小结</vt:lpstr>
      <vt:lpstr>学生操作—实现购物结算2-1</vt:lpstr>
      <vt:lpstr>学生操作—实现购物结算2-2</vt:lpstr>
      <vt:lpstr>学生操作—打印购物小票</vt:lpstr>
      <vt:lpstr>共性问题集中讲解</vt:lpstr>
      <vt:lpstr>学生操作—模拟幸运抽奖2-1</vt:lpstr>
      <vt:lpstr>学生操作—模拟幸运抽奖2-2</vt:lpstr>
      <vt:lpstr>学生操作—判断折扣价格2-1</vt:lpstr>
      <vt:lpstr>学生操作—判断折扣价格2-2</vt:lpstr>
      <vt:lpstr>共性问题集中讲解</vt:lpstr>
      <vt:lpstr>总结</vt:lpstr>
      <vt:lpstr>作业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xuejie.yu</cp:lastModifiedBy>
  <cp:revision>447</cp:revision>
  <dcterms:created xsi:type="dcterms:W3CDTF">2017-06-02T08:35:00Z</dcterms:created>
  <dcterms:modified xsi:type="dcterms:W3CDTF">2018-02-01T01:49:13Z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