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6"/>
  </p:notesMasterIdLst>
  <p:sldIdLst>
    <p:sldId id="256" r:id="rId2"/>
    <p:sldId id="490" r:id="rId3"/>
    <p:sldId id="491" r:id="rId4"/>
    <p:sldId id="492" r:id="rId5"/>
    <p:sldId id="493" r:id="rId6"/>
    <p:sldId id="494" r:id="rId7"/>
    <p:sldId id="495" r:id="rId8"/>
    <p:sldId id="496" r:id="rId9"/>
    <p:sldId id="497" r:id="rId10"/>
    <p:sldId id="498" r:id="rId11"/>
    <p:sldId id="499" r:id="rId12"/>
    <p:sldId id="500" r:id="rId13"/>
    <p:sldId id="501" r:id="rId14"/>
    <p:sldId id="502" r:id="rId15"/>
    <p:sldId id="503" r:id="rId16"/>
    <p:sldId id="504" r:id="rId17"/>
    <p:sldId id="505" r:id="rId18"/>
    <p:sldId id="506" r:id="rId19"/>
    <p:sldId id="507" r:id="rId20"/>
    <p:sldId id="508" r:id="rId21"/>
    <p:sldId id="509" r:id="rId22"/>
    <p:sldId id="510" r:id="rId23"/>
    <p:sldId id="511" r:id="rId24"/>
    <p:sldId id="512" r:id="rId25"/>
    <p:sldId id="513" r:id="rId26"/>
    <p:sldId id="514" r:id="rId27"/>
    <p:sldId id="515" r:id="rId28"/>
    <p:sldId id="516" r:id="rId29"/>
    <p:sldId id="517" r:id="rId30"/>
    <p:sldId id="518" r:id="rId31"/>
    <p:sldId id="519" r:id="rId32"/>
    <p:sldId id="520" r:id="rId33"/>
    <p:sldId id="521" r:id="rId34"/>
    <p:sldId id="258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9C"/>
    <a:srgbClr val="FF5050"/>
    <a:srgbClr val="006599"/>
    <a:srgbClr val="599CBD"/>
    <a:srgbClr val="FFCC00"/>
    <a:srgbClr val="0066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125" autoAdjust="0"/>
    <p:restoredTop sz="99111" autoAdjust="0"/>
  </p:normalViewPr>
  <p:slideViewPr>
    <p:cSldViewPr snapToGrid="0">
      <p:cViewPr varScale="1">
        <p:scale>
          <a:sx n="89" d="100"/>
          <a:sy n="89" d="100"/>
        </p:scale>
        <p:origin x="-420" y="-108"/>
      </p:cViewPr>
      <p:guideLst>
        <p:guide orient="horz" pos="21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-2844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EB7F4F-0878-48B0-A857-ECFBD79501BB}" type="datetimeFigureOut">
              <a:rPr lang="zh-CN" altLang="en-US" smtClean="0"/>
              <a:pPr/>
              <a:t>2018/1/9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299D3A-9D3C-421B-90B5-7838A3130D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31474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99D3A-9D3C-421B-90B5-7838A3130DC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286E57-4EC9-4D9F-8BAA-B910688E91CE}" type="slidenum">
              <a:rPr lang="zh-CN" altLang="en-US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/>
            <a:endParaRPr lang="zh-CN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ED5087-57B9-4AC1-8F66-A4C107C54FDC}" type="slidenum">
              <a:rPr lang="zh-CN" altLang="en-US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CE88C4-1C17-417D-B99E-858262B70C21}" type="slidenum">
              <a:rPr lang="zh-CN" altLang="en-US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3958AD-CDBD-456E-9294-82EB9FE70E2C}" type="slidenum">
              <a:rPr lang="zh-CN" altLang="en-US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\01 </a:t>
            </a:r>
            <a:r>
              <a:rPr lang="zh-CN" altLang="en-US" smtClean="0"/>
              <a:t>教学演示案例</a:t>
            </a:r>
            <a:r>
              <a:rPr lang="en-US" altLang="zh-CN" smtClean="0"/>
              <a:t>\</a:t>
            </a:r>
            <a:r>
              <a:rPr lang="zh-CN" altLang="en-US" smtClean="0"/>
              <a:t>现场编程</a:t>
            </a:r>
            <a:r>
              <a:rPr lang="en-US" altLang="zh-CN" smtClean="0"/>
              <a:t>\Ticket.java</a:t>
            </a:r>
            <a:endParaRPr lang="zh-CN" altLang="en-US" smtClean="0"/>
          </a:p>
          <a:p>
            <a:endParaRPr lang="en-US" altLang="zh-CN" smtClean="0"/>
          </a:p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zh-CN" altLang="en-US" smtClean="0"/>
              <a:t>教员引导学员先对问题进行分析，然后让学员在白板上画出流程图，再进行编码实现</a:t>
            </a:r>
            <a:endParaRPr lang="en-US" altLang="zh-CN" smtClean="0"/>
          </a:p>
          <a:p>
            <a:r>
              <a:rPr lang="zh-CN" altLang="en-US" smtClean="0"/>
              <a:t>对</a:t>
            </a:r>
            <a:r>
              <a:rPr lang="en-US" altLang="zh-CN" smtClean="0"/>
              <a:t>s1</a:t>
            </a:r>
            <a:r>
              <a:rPr lang="zh-CN" altLang="en-US" smtClean="0"/>
              <a:t>学员来说，教员要重视引导分析问题、解决问题的过程，使其逐步培养独立解决问题的习惯和能力</a:t>
            </a:r>
            <a:endParaRPr lang="en-US" altLang="zh-CN" smtClean="0"/>
          </a:p>
          <a:p>
            <a:endParaRPr lang="en-US" altLang="zh-CN" smtClean="0"/>
          </a:p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en-US" altLang="zh-CN" smtClean="0"/>
              <a:t>xxxxxxx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96F34F-67FB-4159-BC3F-F80D84F8BDCC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教学指导：将语法和流程图对照着讲解多重</a:t>
            </a:r>
            <a:r>
              <a:rPr lang="en-US" altLang="zh-CN" smtClean="0"/>
              <a:t>if</a:t>
            </a:r>
            <a:r>
              <a:rPr lang="zh-CN" altLang="en-US" smtClean="0"/>
              <a:t>选择结构的执行过程</a:t>
            </a:r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B7170A-287F-43A7-95A9-1A309796170D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E5929F-312F-4EDC-8E7D-56524858844E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65FA44-A0E8-47EC-8278-F278E9739A8F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教学指导：演示时注意讲解如果</a:t>
            </a:r>
            <a:r>
              <a:rPr lang="en-US" altLang="zh-CN" smtClean="0"/>
              <a:t>else if</a:t>
            </a:r>
            <a:r>
              <a:rPr lang="zh-CN" altLang="en-US" smtClean="0"/>
              <a:t>的顺序被调整，会怎样</a:t>
            </a:r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4D9CD6-1AA6-4BAE-9AEC-B2FF541F170B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7646DB9-B987-4D36-910F-DFAE4E16FA3D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en-US" altLang="zh-CN" smtClean="0"/>
              <a:t>   </a:t>
            </a:r>
            <a:r>
              <a:rPr lang="zh-CN" altLang="en-US" smtClean="0"/>
              <a:t>正式授课前进行统一测试。测试内容为上次课布置的预习测试题。本教学环节目的是强化学员进行预习的意识，测试结果记录学员学习成绩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A2F08BD-F943-482A-9A8A-BCC0D1D44501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教学指导：将语法和流程图对照着讲解嵌套</a:t>
            </a:r>
            <a:r>
              <a:rPr lang="en-US" altLang="zh-CN" smtClean="0"/>
              <a:t>if</a:t>
            </a:r>
            <a:r>
              <a:rPr lang="zh-CN" altLang="en-US" smtClean="0"/>
              <a:t>选择结构的执行过程</a:t>
            </a:r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219CF5-604C-44E9-8D9F-B926ECF2EA32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19C53F6-1559-479E-9134-FBD72131BA4F}" type="slidenum">
              <a:rPr lang="zh-CN" altLang="en-US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教学指导：教员讲解</a:t>
            </a:r>
            <a:r>
              <a:rPr lang="en-US" altLang="zh-CN" smtClean="0"/>
              <a:t>if</a:t>
            </a:r>
            <a:r>
              <a:rPr lang="zh-CN" altLang="en-US" smtClean="0"/>
              <a:t>结构书写规范时，为方便学员理解，要结合上面的代码来讲解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332019D-F898-4F75-91C5-4444DBAB34C0}" type="slidenum">
              <a:rPr lang="zh-CN" altLang="en-US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\01 </a:t>
            </a:r>
            <a:r>
              <a:rPr lang="zh-CN" altLang="en-US" smtClean="0"/>
              <a:t>教学演示案例</a:t>
            </a:r>
            <a:r>
              <a:rPr lang="en-US" altLang="zh-CN" smtClean="0"/>
              <a:t>\</a:t>
            </a:r>
            <a:r>
              <a:rPr lang="zh-CN" altLang="en-US" smtClean="0"/>
              <a:t>现场编程</a:t>
            </a:r>
            <a:r>
              <a:rPr lang="en-US" altLang="zh-CN" smtClean="0"/>
              <a:t>\ScoreTest.java</a:t>
            </a:r>
            <a:endParaRPr lang="zh-CN" altLang="en-US" smtClean="0"/>
          </a:p>
          <a:p>
            <a:endParaRPr lang="en-US" altLang="zh-CN" smtClean="0"/>
          </a:p>
          <a:p>
            <a:r>
              <a:rPr lang="zh-CN" altLang="en-US" smtClean="0"/>
              <a:t>教学指导：现场编程时，教员设置一个课堂陷阱，变换各个条件的顺序后，看输出什么，让学员深入理解多重</a:t>
            </a:r>
            <a:r>
              <a:rPr lang="en-US" altLang="zh-CN" smtClean="0"/>
              <a:t>if</a:t>
            </a:r>
            <a:r>
              <a:rPr lang="zh-CN" altLang="en-US" smtClean="0"/>
              <a:t>的执行过程</a:t>
            </a:r>
            <a:endParaRPr lang="en-US" altLang="zh-CN" smtClean="0"/>
          </a:p>
          <a:p>
            <a:endParaRPr lang="en-US" altLang="zh-CN" smtClean="0"/>
          </a:p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0F90E6-8A44-4EFA-90E2-402BAFB9B404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en-US" altLang="zh-CN" smtClean="0"/>
              <a:t>xxxxxxx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A4E5A8-7D1E-4E06-A90F-116C6F20B0DF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教学指导；</a:t>
            </a:r>
            <a:endParaRPr lang="en-US" altLang="zh-CN" smtClean="0"/>
          </a:p>
          <a:p>
            <a:r>
              <a:rPr lang="zh-CN" altLang="en-US" smtClean="0"/>
              <a:t>总结部分</a:t>
            </a:r>
            <a:r>
              <a:rPr lang="zh-CN" altLang="zh-CN" smtClean="0"/>
              <a:t>主要达到以下几个目的：</a:t>
            </a:r>
            <a:endParaRPr lang="en-US" altLang="zh-CN" smtClean="0"/>
          </a:p>
          <a:p>
            <a:r>
              <a:rPr lang="en-US" altLang="zh-CN" smtClean="0"/>
              <a:t>1</a:t>
            </a:r>
            <a:r>
              <a:rPr lang="zh-CN" altLang="en-US" smtClean="0"/>
              <a:t>、</a:t>
            </a:r>
            <a:r>
              <a:rPr lang="zh-CN" altLang="zh-CN" b="1" smtClean="0"/>
              <a:t>回顾内容</a:t>
            </a:r>
            <a:r>
              <a:rPr lang="zh-CN" altLang="en-US" b="1" smtClean="0"/>
              <a:t>。</a:t>
            </a:r>
            <a:r>
              <a:rPr lang="zh-CN" altLang="en-US" smtClean="0">
                <a:solidFill>
                  <a:srgbClr val="C00000"/>
                </a:solidFill>
              </a:rPr>
              <a:t>注意与</a:t>
            </a:r>
            <a:r>
              <a:rPr lang="zh-CN" altLang="zh-CN" smtClean="0">
                <a:solidFill>
                  <a:srgbClr val="C00000"/>
                </a:solidFill>
              </a:rPr>
              <a:t>与</a:t>
            </a:r>
            <a:r>
              <a:rPr lang="zh-CN" altLang="en-US" smtClean="0">
                <a:solidFill>
                  <a:srgbClr val="C00000"/>
                </a:solidFill>
              </a:rPr>
              <a:t>本章任务和目标</a:t>
            </a:r>
            <a:r>
              <a:rPr lang="zh-CN" altLang="zh-CN" smtClean="0">
                <a:solidFill>
                  <a:srgbClr val="C00000"/>
                </a:solidFill>
              </a:rPr>
              <a:t>不一样。</a:t>
            </a:r>
            <a:r>
              <a:rPr lang="zh-CN" altLang="en-US" smtClean="0">
                <a:solidFill>
                  <a:srgbClr val="C00000"/>
                </a:solidFill>
              </a:rPr>
              <a:t>本章任务和目标是</a:t>
            </a:r>
            <a:r>
              <a:rPr lang="zh-CN" altLang="zh-CN" smtClean="0"/>
              <a:t>是强调</a:t>
            </a:r>
            <a:r>
              <a:rPr lang="zh-CN" altLang="en-US" smtClean="0"/>
              <a:t>内容概貌，学到技术，告知要学习什么；总结时，</a:t>
            </a:r>
            <a:r>
              <a:rPr lang="zh-CN" altLang="zh-CN" smtClean="0"/>
              <a:t>要格外强调观点，把每一</a:t>
            </a:r>
            <a:r>
              <a:rPr lang="zh-CN" altLang="en-US" smtClean="0"/>
              <a:t>个知识点</a:t>
            </a:r>
            <a:r>
              <a:rPr lang="zh-CN" altLang="zh-CN" smtClean="0"/>
              <a:t>的观点</a:t>
            </a:r>
            <a:r>
              <a:rPr lang="zh-CN" altLang="en-US" smtClean="0"/>
              <a:t>结论</a:t>
            </a:r>
            <a:r>
              <a:rPr lang="zh-CN" altLang="zh-CN" smtClean="0"/>
              <a:t>都尽量突出出来。</a:t>
            </a:r>
            <a:endParaRPr lang="en-US" altLang="zh-CN" smtClean="0">
              <a:solidFill>
                <a:srgbClr val="C00000"/>
              </a:solidFill>
            </a:endParaRPr>
          </a:p>
          <a:p>
            <a:r>
              <a:rPr lang="en-US" altLang="zh-CN" b="1" smtClean="0"/>
              <a:t>2</a:t>
            </a:r>
            <a:r>
              <a:rPr lang="zh-CN" altLang="en-US" b="1" smtClean="0"/>
              <a:t>、</a:t>
            </a:r>
            <a:r>
              <a:rPr lang="zh-CN" altLang="zh-CN" b="1" smtClean="0"/>
              <a:t>整理逻辑</a:t>
            </a:r>
            <a:r>
              <a:rPr lang="zh-CN" altLang="en-US" b="1" smtClean="0"/>
              <a:t>。</a:t>
            </a:r>
            <a:r>
              <a:rPr lang="zh-CN" altLang="zh-CN" smtClean="0"/>
              <a:t>还应该把观点之间的逻辑联系梳理出来</a:t>
            </a:r>
            <a:r>
              <a:rPr lang="zh-CN" altLang="en-US" smtClean="0"/>
              <a:t>。</a:t>
            </a:r>
            <a:r>
              <a:rPr lang="zh-CN" altLang="zh-CN" smtClean="0"/>
              <a:t>从而使</a:t>
            </a:r>
            <a:r>
              <a:rPr lang="zh-CN" altLang="en-US" smtClean="0"/>
              <a:t>知识</a:t>
            </a:r>
            <a:r>
              <a:rPr lang="zh-CN" altLang="zh-CN" smtClean="0"/>
              <a:t>系统化、逻辑化。要帮助</a:t>
            </a:r>
            <a:r>
              <a:rPr lang="zh-CN" altLang="en-US" smtClean="0"/>
              <a:t>学员</a:t>
            </a:r>
            <a:r>
              <a:rPr lang="zh-CN" altLang="zh-CN" smtClean="0"/>
              <a:t>整清逻辑是总结的一大任务</a:t>
            </a:r>
            <a:r>
              <a:rPr lang="zh-CN" altLang="en-US" smtClean="0"/>
              <a:t>。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2F31AB2-5C32-41DD-9745-62781477E470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预习作业测试题用于下次上课前进行全班同学集中测试。因此教员要在本次课布置下去。布置预习测试题的目的是要求学员进行预习，保障下次学员学习质量。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不少于</a:t>
            </a:r>
            <a:r>
              <a:rPr lang="en-US" altLang="zh-CN" smtClean="0"/>
              <a:t>4</a:t>
            </a:r>
            <a:r>
              <a:rPr lang="zh-CN" altLang="en-US" smtClean="0"/>
              <a:t>道题，其中至少包含一道简述题，主要了解学员对重要知识点的理解程度</a:t>
            </a:r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D46C9F9-9EE1-49C2-AFC8-4FB713669A0A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99D3A-9D3C-421B-90B5-7838A3130DC5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D16AC5-7617-4985-8D33-D6689B8C2991}" type="slidenum">
              <a:rPr lang="zh-CN" altLang="en-US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教学指导：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回顾：上次课的教学内容和学员已学过的相关技术内容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作业点评：点评作业的提交情况和共性问题，目的是给学员作业反馈以促进学员完成作业的积极性</a:t>
            </a:r>
            <a:endParaRPr lang="en-US" altLang="zh-CN" dirty="0" smtClean="0">
              <a:ea typeface="宋体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BE4CCE-5F1A-4814-B8F5-83C6607B6AE7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89B492-1E8A-455E-986A-32A080FC90F3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04F286-7568-4BCC-8799-73C0C4B8F464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19D938-2B5E-49B9-8981-4B16C15A8D65}" type="slidenum">
              <a:rPr lang="zh-CN" altLang="en-US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61BC04-8982-4B02-9164-736CBA87DE59}" type="slidenum">
              <a:rPr lang="zh-CN" altLang="en-US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/>
            <a:endParaRPr lang="zh-CN" altLang="en-US" smtClean="0"/>
          </a:p>
          <a:p>
            <a:pPr marL="228600" indent="-228600"/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B7C831-A532-47E3-BC09-F25211A0E149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81D8B-9023-446A-8480-658E724FD91E}" type="datetime1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5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0" y="95704"/>
            <a:ext cx="7886700" cy="794203"/>
          </a:xfrm>
        </p:spPr>
        <p:txBody>
          <a:bodyPr>
            <a:normAutofit/>
          </a:bodyPr>
          <a:lstStyle>
            <a:lvl1pPr>
              <a:defRPr sz="3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5464"/>
            <a:ext cx="7886700" cy="4815342"/>
          </a:xfrm>
        </p:spPr>
        <p:txBody>
          <a:bodyPr/>
          <a:lstStyle>
            <a:lvl1pPr marL="457200" indent="-457200">
              <a:buClr>
                <a:schemeClr val="accent4"/>
              </a:buClr>
              <a:buFont typeface="Wingdings" panose="05000000000000000000" pitchFamily="2" charset="2"/>
              <a:buChar char="n"/>
              <a:defRPr b="1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Clr>
                <a:srgbClr val="FFCC00"/>
              </a:buClr>
              <a:buFont typeface="Wingdings" panose="05000000000000000000" pitchFamily="2" charset="2"/>
              <a:buChar char="Ø"/>
              <a:defRPr sz="2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Clr>
                <a:srgbClr val="FFCC00"/>
              </a:buClr>
              <a:buFont typeface="Wingdings" panose="05000000000000000000" pitchFamily="2" charset="2"/>
              <a:buChar char="ü"/>
              <a:defRPr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>
                <a:srgbClr val="FFCC00"/>
              </a:buClr>
              <a:defRPr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8C890-12EE-4177-BFE4-687BEB83B5A8}" type="datetime1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5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‹#›</a:t>
            </a:fld>
            <a:r>
              <a:rPr lang="en-US" altLang="zh-CN" dirty="0" smtClean="0"/>
              <a:t>/34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E54FC-31A5-4CF3-BE3A-9FA9995C401D}" type="datetime1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5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C15AB-C4F3-436F-909E-E9D6F9295829}" type="slidenum">
              <a:rPr lang="zh-CN" altLang="en-US" smtClean="0"/>
              <a:pPr/>
              <a:t>‹#›</a:t>
            </a:fld>
            <a:r>
              <a:rPr lang="en-US" altLang="zh-CN" dirty="0" smtClean="0"/>
              <a:t>/</a:t>
            </a:r>
            <a:r>
              <a:rPr lang="en-US" dirty="0" smtClean="0"/>
              <a:t>42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7.png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8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0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7.png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24280" y="1234123"/>
            <a:ext cx="7772400" cy="2387600"/>
          </a:xfrm>
        </p:spPr>
        <p:txBody>
          <a:bodyPr/>
          <a:lstStyle/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 smtClean="0"/>
              <a:t>选择结构（一）</a:t>
            </a: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38680" y="3911506"/>
            <a:ext cx="6858000" cy="1655762"/>
          </a:xfrm>
        </p:spPr>
        <p:txBody>
          <a:bodyPr>
            <a:normAutofit/>
          </a:bodyPr>
          <a:lstStyle/>
          <a:p>
            <a:r>
              <a:rPr lang="zh-CN" altLang="en-US" sz="1600" dirty="0" smtClean="0"/>
              <a:t>第一学年（第二学期）</a:t>
            </a:r>
            <a:endParaRPr lang="zh-CN" altLang="en-US" sz="1600" dirty="0"/>
          </a:p>
        </p:txBody>
      </p:sp>
      <p:grpSp>
        <p:nvGrpSpPr>
          <p:cNvPr id="7" name="组合 6"/>
          <p:cNvGrpSpPr/>
          <p:nvPr/>
        </p:nvGrpSpPr>
        <p:grpSpPr>
          <a:xfrm>
            <a:off x="7222979" y="2121538"/>
            <a:ext cx="1689299" cy="578592"/>
            <a:chOff x="3062872" y="1692009"/>
            <a:chExt cx="1689299" cy="494541"/>
          </a:xfrm>
        </p:grpSpPr>
        <p:sp>
          <p:nvSpPr>
            <p:cNvPr id="4" name="流程图: 终止 3"/>
            <p:cNvSpPr/>
            <p:nvPr/>
          </p:nvSpPr>
          <p:spPr>
            <a:xfrm>
              <a:off x="3076009" y="1702194"/>
              <a:ext cx="1663154" cy="484356"/>
            </a:xfrm>
            <a:prstGeom prst="flowChartTerminator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流程图: 终止 4"/>
            <p:cNvSpPr/>
            <p:nvPr/>
          </p:nvSpPr>
          <p:spPr>
            <a:xfrm>
              <a:off x="3062872" y="1692009"/>
              <a:ext cx="1689299" cy="484356"/>
            </a:xfrm>
            <a:prstGeom prst="flowChartTerminator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094731" y="1723319"/>
              <a:ext cx="1559611" cy="420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600" b="1" dirty="0" smtClean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第三章</a:t>
              </a:r>
              <a:endParaRPr lang="zh-CN" altLang="en-US" sz="26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29554" y="285750"/>
            <a:ext cx="7835060" cy="5238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dirty="0" smtClean="0"/>
              <a:t>使用复杂条件下的</a:t>
            </a:r>
            <a:r>
              <a:rPr lang="en-US" altLang="zh-CN" dirty="0" smtClean="0"/>
              <a:t>if</a:t>
            </a:r>
            <a:r>
              <a:rPr dirty="0" smtClean="0"/>
              <a:t>选择结构</a:t>
            </a:r>
            <a:r>
              <a:rPr lang="en-US" altLang="zh-CN" dirty="0" smtClean="0"/>
              <a:t>2-2</a:t>
            </a:r>
            <a:endParaRPr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z="2400" dirty="0" smtClean="0"/>
              <a:t>使用复杂条件的</a:t>
            </a:r>
            <a:r>
              <a:rPr lang="en-US" altLang="zh-CN" sz="2400" dirty="0" smtClean="0"/>
              <a:t>if</a:t>
            </a:r>
            <a:r>
              <a:rPr lang="zh-CN" altLang="en-US" sz="2400" dirty="0"/>
              <a:t>选择结构</a:t>
            </a:r>
            <a:r>
              <a:rPr lang="zh-CN" altLang="en-US" sz="2400" dirty="0" smtClean="0"/>
              <a:t>解决老师奖励张浩的问题</a:t>
            </a:r>
            <a:endParaRPr lang="en-US" altLang="zh-CN" sz="2400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578565" name="AutoShape 5"/>
          <p:cNvSpPr>
            <a:spLocks noChangeArrowheads="1"/>
          </p:cNvSpPr>
          <p:nvPr/>
        </p:nvSpPr>
        <p:spPr bwMode="auto">
          <a:xfrm>
            <a:off x="755650" y="1916113"/>
            <a:ext cx="7766050" cy="3694112"/>
          </a:xfrm>
          <a:prstGeom prst="roundRect">
            <a:avLst>
              <a:gd name="adj" fmla="val 791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public class GetPrize2 {</a:t>
            </a: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public static void main(String[] args) {</a:t>
            </a: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score1 = 100; 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张浩的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Java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成绩</a:t>
            </a: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score2 = 72; 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张浩的音乐成绩</a:t>
            </a: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	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if (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宋体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(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宋体" charset="-122"/>
              </a:rPr>
              <a:t>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score1 &gt;98&amp;&amp; score2 &gt; 80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宋体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)</a:t>
            </a: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		|| 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(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score1 == 100 &amp;&amp; score2 &gt; 70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宋体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)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宋体" charset="-122"/>
              </a:rPr>
              <a:t>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){</a:t>
            </a: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	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老师说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: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不错，奖励一个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MP4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！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");</a:t>
            </a: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	}</a:t>
            </a: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}</a:t>
            </a: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}</a:t>
            </a:r>
          </a:p>
        </p:txBody>
      </p:sp>
      <p:sp>
        <p:nvSpPr>
          <p:cNvPr id="578566" name="AutoShape 6"/>
          <p:cNvSpPr>
            <a:spLocks noChangeArrowheads="1"/>
          </p:cNvSpPr>
          <p:nvPr/>
        </p:nvSpPr>
        <p:spPr bwMode="auto">
          <a:xfrm>
            <a:off x="2143108" y="3357563"/>
            <a:ext cx="4357701" cy="792162"/>
          </a:xfrm>
          <a:prstGeom prst="flowChartProcess">
            <a:avLst/>
          </a:prstGeom>
          <a:noFill/>
          <a:ln w="19050" algn="ctr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14" name="图片 13" descr="示例2.T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4857750"/>
            <a:ext cx="3376613" cy="131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4"/>
          <p:cNvGrpSpPr>
            <a:grpSpLocks/>
          </p:cNvGrpSpPr>
          <p:nvPr/>
        </p:nvGrpSpPr>
        <p:grpSpPr bwMode="auto">
          <a:xfrm>
            <a:off x="71438" y="857250"/>
            <a:ext cx="1000125" cy="414338"/>
            <a:chOff x="1000100" y="2528843"/>
            <a:chExt cx="1000132" cy="414475"/>
          </a:xfrm>
        </p:grpSpPr>
        <p:pic>
          <p:nvPicPr>
            <p:cNvPr id="24594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1300139" y="2536784"/>
              <a:ext cx="700093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335872" y="6247194"/>
            <a:ext cx="4583670" cy="578535"/>
            <a:chOff x="2514597" y="3350993"/>
            <a:chExt cx="4125189" cy="578535"/>
          </a:xfrm>
        </p:grpSpPr>
        <p:grpSp>
          <p:nvGrpSpPr>
            <p:cNvPr id="22" name="组合 20"/>
            <p:cNvGrpSpPr/>
            <p:nvPr/>
          </p:nvGrpSpPr>
          <p:grpSpPr>
            <a:xfrm>
              <a:off x="2514597" y="3350993"/>
              <a:ext cx="4125189" cy="578535"/>
              <a:chOff x="2514599" y="5042946"/>
              <a:chExt cx="4125189" cy="578535"/>
            </a:xfrm>
          </p:grpSpPr>
          <p:sp>
            <p:nvSpPr>
              <p:cNvPr id="24" name="圆角矩形 23"/>
              <p:cNvSpPr/>
              <p:nvPr/>
            </p:nvSpPr>
            <p:spPr>
              <a:xfrm>
                <a:off x="2514599" y="5071123"/>
                <a:ext cx="4125189" cy="467591"/>
              </a:xfrm>
              <a:prstGeom prst="roundRect">
                <a:avLst/>
              </a:prstGeom>
              <a:solidFill>
                <a:srgbClr val="006599"/>
              </a:soli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  <a:scene3d>
                <a:camera prst="obliqueTopRigh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文本框 22"/>
              <p:cNvSpPr txBox="1"/>
              <p:nvPr/>
            </p:nvSpPr>
            <p:spPr>
              <a:xfrm>
                <a:off x="3413011" y="5112515"/>
                <a:ext cx="32203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defRPr/>
                </a:pPr>
                <a:r>
                  <a:rPr lang="zh-CN" altLang="en-US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演示</a:t>
                </a:r>
                <a:r>
                  <a:rPr lang="zh-CN" altLang="en-US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：复杂条件下的</a:t>
                </a:r>
                <a:r>
                  <a:rPr lang="en-US" altLang="zh-CN" b="1" spc="300" dirty="0" smtClean="0">
                    <a:solidFill>
                      <a:srgbClr val="FBFFFE"/>
                    </a:solidFill>
                    <a:latin typeface="微软雅黑" pitchFamily="34" charset="-122"/>
                    <a:ea typeface="微软雅黑" pitchFamily="34" charset="-122"/>
                  </a:rPr>
                  <a:t>if</a:t>
                </a:r>
                <a:r>
                  <a:rPr lang="zh-CN" altLang="en-US" b="1" spc="300" dirty="0" smtClean="0">
                    <a:solidFill>
                      <a:srgbClr val="FBFFFE"/>
                    </a:solidFill>
                    <a:latin typeface="微软雅黑" pitchFamily="34" charset="-122"/>
                    <a:ea typeface="微软雅黑" pitchFamily="34" charset="-122"/>
                  </a:rPr>
                  <a:t>选择结构</a:t>
                </a:r>
                <a:endParaRPr lang="zh-CN" altLang="en-US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2797435" y="5042946"/>
                <a:ext cx="578535" cy="5785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855537" y="3379066"/>
              <a:ext cx="462326" cy="462326"/>
            </a:xfrm>
            <a:prstGeom prst="rect">
              <a:avLst/>
            </a:prstGeom>
          </p:spPr>
        </p:pic>
      </p:grp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10</a:t>
            </a:fld>
            <a:r>
              <a:rPr lang="en-US" altLang="zh-CN" smtClean="0"/>
              <a:t>/34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8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78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8565" grpId="0" animBg="1"/>
      <p:bldP spid="57856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7" name="Text Box 3"/>
          <p:cNvSpPr txBox="1">
            <a:spLocks noChangeArrowheads="1"/>
          </p:cNvSpPr>
          <p:nvPr/>
        </p:nvSpPr>
        <p:spPr bwMode="auto">
          <a:xfrm>
            <a:off x="785813" y="1249363"/>
            <a:ext cx="7715250" cy="1393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4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4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如果张浩</a:t>
            </a:r>
            <a:r>
              <a:rPr lang="en-US" altLang="zh-CN" sz="24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考试成绩大于</a:t>
            </a:r>
            <a:r>
              <a:rPr lang="en-US" altLang="zh-CN" sz="24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98</a:t>
            </a:r>
            <a:r>
              <a:rPr lang="zh-CN" altLang="en-US" sz="24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分，老师就奖励他一个</a:t>
            </a:r>
            <a:r>
              <a:rPr lang="en-US" altLang="zh-CN" sz="24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MP4</a:t>
            </a:r>
            <a:r>
              <a:rPr lang="zh-CN" altLang="en-US" sz="24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，否则老师就罚他进行编码</a:t>
            </a:r>
          </a:p>
        </p:txBody>
      </p:sp>
      <p:sp>
        <p:nvSpPr>
          <p:cNvPr id="579588" name="AutoShape 4"/>
          <p:cNvSpPr>
            <a:spLocks noChangeArrowheads="1"/>
          </p:cNvSpPr>
          <p:nvPr/>
        </p:nvSpPr>
        <p:spPr bwMode="auto">
          <a:xfrm>
            <a:off x="2530491" y="2285153"/>
            <a:ext cx="4421187" cy="533400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lvl="1" algn="ctr">
              <a:defRPr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使用两个基本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if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选择结构</a:t>
            </a:r>
          </a:p>
        </p:txBody>
      </p:sp>
      <p:sp>
        <p:nvSpPr>
          <p:cNvPr id="579589" name="AutoShape 5"/>
          <p:cNvSpPr>
            <a:spLocks noChangeArrowheads="1"/>
          </p:cNvSpPr>
          <p:nvPr/>
        </p:nvSpPr>
        <p:spPr bwMode="auto">
          <a:xfrm>
            <a:off x="2027253" y="2928090"/>
            <a:ext cx="5327650" cy="792163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lvl="1" algn="ctr">
              <a:defRPr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if-else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选择结构实现</a:t>
            </a:r>
          </a:p>
        </p:txBody>
      </p:sp>
      <p:sp>
        <p:nvSpPr>
          <p:cNvPr id="579591" name="AutoShape 7"/>
          <p:cNvSpPr>
            <a:spLocks noChangeArrowheads="1"/>
          </p:cNvSpPr>
          <p:nvPr/>
        </p:nvSpPr>
        <p:spPr bwMode="auto">
          <a:xfrm>
            <a:off x="946166" y="3856778"/>
            <a:ext cx="7432675" cy="225266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if (score &gt; 98) {</a:t>
            </a: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老师说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: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不错，奖励一个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MP4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！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");</a:t>
            </a: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}</a:t>
            </a: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if (score &lt;= 98) {</a:t>
            </a: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老师说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: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惩罚进行编码！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");</a:t>
            </a: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}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71438" y="857250"/>
            <a:ext cx="985837" cy="422275"/>
            <a:chOff x="1000100" y="1173499"/>
            <a:chExt cx="986586" cy="422603"/>
          </a:xfrm>
        </p:grpSpPr>
        <p:pic>
          <p:nvPicPr>
            <p:cNvPr id="25610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286067" y="1184621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问题</a:t>
              </a:r>
            </a:p>
          </p:txBody>
        </p:sp>
      </p:grpSp>
      <p:cxnSp>
        <p:nvCxnSpPr>
          <p:cNvPr id="14" name="直接箭头连接符 13"/>
          <p:cNvCxnSpPr/>
          <p:nvPr/>
        </p:nvCxnSpPr>
        <p:spPr>
          <a:xfrm rot="5400000">
            <a:off x="4082269" y="3320997"/>
            <a:ext cx="785818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1194100" y="285750"/>
            <a:ext cx="7770514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使用</a:t>
            </a:r>
            <a:r>
              <a:rPr lang="en-US" altLang="zh-CN" dirty="0" smtClean="0"/>
              <a:t>if-else</a:t>
            </a:r>
            <a:r>
              <a:rPr dirty="0" smtClean="0"/>
              <a:t>选择结构</a:t>
            </a:r>
            <a:r>
              <a:rPr lang="en-US" altLang="zh-CN" dirty="0" smtClean="0"/>
              <a:t>3-1</a:t>
            </a:r>
            <a:endParaRPr dirty="0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11</a:t>
            </a:fld>
            <a:r>
              <a:rPr lang="en-US" altLang="zh-CN" smtClean="0"/>
              <a:t>/34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9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79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79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9588" grpId="0" animBg="1"/>
      <p:bldP spid="579588" grpId="1" animBg="1"/>
      <p:bldP spid="579589" grpId="0" animBg="1"/>
      <p:bldP spid="579591" grpId="0" animBg="1"/>
      <p:bldP spid="579591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if-else</a:t>
            </a:r>
            <a:r>
              <a:rPr lang="zh-CN" altLang="en-US" smtClean="0"/>
              <a:t>选择结构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581636" name="AutoShape 4"/>
          <p:cNvSpPr>
            <a:spLocks noChangeArrowheads="1"/>
          </p:cNvSpPr>
          <p:nvPr/>
        </p:nvSpPr>
        <p:spPr bwMode="auto">
          <a:xfrm>
            <a:off x="1101725" y="3825875"/>
            <a:ext cx="2476500" cy="185578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0"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0" algn="l"/>
              </a:tabLst>
              <a:defRPr/>
            </a:pPr>
            <a:r>
              <a:rPr lang="en-US" altLang="zh-CN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if</a:t>
            </a:r>
            <a:r>
              <a:rPr lang="en-US" altLang="zh-CN" b="1" dirty="0">
                <a:solidFill>
                  <a:srgbClr val="0000FF"/>
                </a:solidFill>
                <a:ea typeface="宋体" charset="-122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(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条件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) { </a:t>
            </a:r>
          </a:p>
          <a:p>
            <a:pPr marL="0"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   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代码块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1  </a:t>
            </a:r>
          </a:p>
          <a:p>
            <a:pPr marL="0"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}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else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{ </a:t>
            </a:r>
          </a:p>
          <a:p>
            <a:pPr marL="0"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  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代码块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2 </a:t>
            </a:r>
          </a:p>
          <a:p>
            <a:pPr marL="0"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}</a:t>
            </a:r>
          </a:p>
        </p:txBody>
      </p:sp>
      <p:sp>
        <p:nvSpPr>
          <p:cNvPr id="581637" name="AutoShape 5"/>
          <p:cNvSpPr>
            <a:spLocks noChangeArrowheads="1"/>
          </p:cNvSpPr>
          <p:nvPr/>
        </p:nvSpPr>
        <p:spPr bwMode="auto">
          <a:xfrm>
            <a:off x="5276850" y="3835400"/>
            <a:ext cx="3197225" cy="1855788"/>
          </a:xfrm>
          <a:prstGeom prst="roundRect">
            <a:avLst>
              <a:gd name="adj" fmla="val 36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0" lvl="1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if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(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张浩Java成绩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&gt; 98 ) {</a:t>
            </a:r>
          </a:p>
          <a:p>
            <a:pPr marL="0" lvl="1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      奖励一个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MP4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；</a:t>
            </a:r>
          </a:p>
          <a:p>
            <a:pPr marL="0" lvl="1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}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else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{</a:t>
            </a:r>
          </a:p>
          <a:p>
            <a:pPr marL="0" lvl="1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     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惩罚进行编码；</a:t>
            </a:r>
          </a:p>
          <a:p>
            <a:pPr marL="0" lvl="1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}</a:t>
            </a:r>
          </a:p>
        </p:txBody>
      </p:sp>
      <p:sp>
        <p:nvSpPr>
          <p:cNvPr id="581638" name="Text Box 6"/>
          <p:cNvSpPr txBox="1">
            <a:spLocks noChangeArrowheads="1"/>
          </p:cNvSpPr>
          <p:nvPr/>
        </p:nvSpPr>
        <p:spPr bwMode="auto">
          <a:xfrm>
            <a:off x="3806825" y="4425950"/>
            <a:ext cx="127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fontAlgn="b" hangingPunct="1">
              <a:spcBef>
                <a:spcPct val="20000"/>
              </a:spcBef>
              <a:buClr>
                <a:srgbClr val="6600CC"/>
              </a:buClr>
              <a:buFont typeface="Wingdings" pitchFamily="2" charset="2"/>
              <a:buNone/>
            </a:pPr>
            <a:r>
              <a:rPr lang="zh-CN" altLang="en-US" b="1">
                <a:ea typeface="黑体" pitchFamily="49" charset="-122"/>
              </a:rPr>
              <a:t>结合问题</a:t>
            </a:r>
            <a:r>
              <a:rPr lang="en-US" altLang="zh-CN" b="1"/>
              <a:t>3</a:t>
            </a:r>
            <a:endParaRPr lang="en-US" altLang="zh-CN" b="1">
              <a:ea typeface="黑体" pitchFamily="49" charset="-122"/>
            </a:endParaRPr>
          </a:p>
        </p:txBody>
      </p:sp>
      <p:sp>
        <p:nvSpPr>
          <p:cNvPr id="581657" name="Rectangle 25"/>
          <p:cNvSpPr>
            <a:spLocks noGrp="1" noChangeArrowheads="1"/>
          </p:cNvSpPr>
          <p:nvPr>
            <p:ph type="title"/>
          </p:nvPr>
        </p:nvSpPr>
        <p:spPr>
          <a:xfrm>
            <a:off x="1151068" y="285750"/>
            <a:ext cx="7813545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使用</a:t>
            </a:r>
            <a:r>
              <a:rPr lang="en-US" altLang="zh-CN" dirty="0" smtClean="0"/>
              <a:t>if-else</a:t>
            </a:r>
            <a:r>
              <a:rPr dirty="0" smtClean="0"/>
              <a:t>选择结构</a:t>
            </a:r>
            <a:r>
              <a:rPr lang="en-US" altLang="zh-CN" dirty="0" smtClean="0"/>
              <a:t>3-2 </a:t>
            </a:r>
            <a:endParaRPr lang="en-US" altLang="zh-CN" dirty="0"/>
          </a:p>
        </p:txBody>
      </p:sp>
      <p:sp>
        <p:nvSpPr>
          <p:cNvPr id="26632" name="Rectangle 28"/>
          <p:cNvSpPr>
            <a:spLocks noChangeArrowheads="1"/>
          </p:cNvSpPr>
          <p:nvPr/>
        </p:nvSpPr>
        <p:spPr bwMode="auto">
          <a:xfrm>
            <a:off x="0" y="24955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6633" name="Object 2"/>
          <p:cNvGraphicFramePr>
            <a:graphicFrameLocks noChangeAspect="1"/>
          </p:cNvGraphicFramePr>
          <p:nvPr/>
        </p:nvGraphicFramePr>
        <p:xfrm>
          <a:off x="5076825" y="981075"/>
          <a:ext cx="3311525" cy="2716213"/>
        </p:xfrm>
        <a:graphic>
          <a:graphicData uri="http://schemas.openxmlformats.org/presentationml/2006/ole">
            <p:oleObj spid="_x0000_s53250" name="图片" r:id="rId4" imgW="2276445" imgH="1865842" progId="Word.Picture.8">
              <p:embed/>
            </p:oleObj>
          </a:graphicData>
        </a:graphic>
      </p:graphicFrame>
      <p:sp>
        <p:nvSpPr>
          <p:cNvPr id="26634" name="Rectangle 30"/>
          <p:cNvSpPr>
            <a:spLocks noChangeArrowheads="1"/>
          </p:cNvSpPr>
          <p:nvPr/>
        </p:nvSpPr>
        <p:spPr bwMode="auto">
          <a:xfrm>
            <a:off x="0" y="1700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组合 12"/>
          <p:cNvGrpSpPr>
            <a:grpSpLocks/>
          </p:cNvGrpSpPr>
          <p:nvPr/>
        </p:nvGrpSpPr>
        <p:grpSpPr bwMode="auto">
          <a:xfrm>
            <a:off x="207423" y="885825"/>
            <a:ext cx="1000125" cy="400050"/>
            <a:chOff x="1000100" y="1801286"/>
            <a:chExt cx="1000132" cy="400110"/>
          </a:xfrm>
        </p:grpSpPr>
        <p:pic>
          <p:nvPicPr>
            <p:cNvPr id="26637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1300140" y="1801286"/>
              <a:ext cx="700092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cxnSp>
        <p:nvCxnSpPr>
          <p:cNvPr id="16" name="直接箭头连接符 15"/>
          <p:cNvCxnSpPr/>
          <p:nvPr/>
        </p:nvCxnSpPr>
        <p:spPr>
          <a:xfrm>
            <a:off x="3714744" y="4929198"/>
            <a:ext cx="1428760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12</a:t>
            </a:fld>
            <a:r>
              <a:rPr lang="en-US" altLang="zh-CN" smtClean="0"/>
              <a:t>/34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1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81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1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1636" grpId="0" animBg="1"/>
      <p:bldP spid="58163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3" name="AutoShape 3"/>
          <p:cNvSpPr>
            <a:spLocks noChangeArrowheads="1"/>
          </p:cNvSpPr>
          <p:nvPr/>
        </p:nvSpPr>
        <p:spPr bwMode="auto">
          <a:xfrm>
            <a:off x="684213" y="1989138"/>
            <a:ext cx="8053387" cy="369411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public class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SimpleIf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{</a:t>
            </a: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public static void main(String[]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args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) {</a:t>
            </a: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score = 91; 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张浩的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Java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成绩</a:t>
            </a: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	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if (score &gt; 98) {</a:t>
            </a: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	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老师说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: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不错，奖励一个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MP4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！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");</a:t>
            </a: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	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} else {</a:t>
            </a: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	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老师说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: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惩罚进行编码！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");</a:t>
            </a: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	}</a:t>
            </a: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}</a:t>
            </a: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}</a:t>
            </a:r>
          </a:p>
        </p:txBody>
      </p:sp>
      <p:sp>
        <p:nvSpPr>
          <p:cNvPr id="583689" name="Rectangle 9"/>
          <p:cNvSpPr>
            <a:spLocks noGrp="1" noChangeArrowheads="1"/>
          </p:cNvSpPr>
          <p:nvPr>
            <p:ph type="title"/>
          </p:nvPr>
        </p:nvSpPr>
        <p:spPr>
          <a:xfrm>
            <a:off x="1204856" y="285750"/>
            <a:ext cx="7759758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使用</a:t>
            </a:r>
            <a:r>
              <a:rPr lang="en-US" altLang="zh-CN" dirty="0" smtClean="0"/>
              <a:t>if-else</a:t>
            </a:r>
            <a:r>
              <a:rPr dirty="0" smtClean="0"/>
              <a:t>选择结构</a:t>
            </a:r>
            <a:r>
              <a:rPr lang="en-US" altLang="zh-CN" dirty="0" smtClean="0"/>
              <a:t>3-3</a:t>
            </a:r>
            <a:endParaRPr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if-else</a:t>
            </a:r>
            <a:r>
              <a:rPr lang="zh-CN" altLang="en-US" dirty="0" smtClean="0"/>
              <a:t>选择结构解决问题</a:t>
            </a:r>
            <a:r>
              <a:rPr lang="en-US" altLang="zh-CN" dirty="0" smtClean="0"/>
              <a:t>3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583684" name="AutoShape 4"/>
          <p:cNvSpPr>
            <a:spLocks noChangeArrowheads="1"/>
          </p:cNvSpPr>
          <p:nvPr/>
        </p:nvSpPr>
        <p:spPr bwMode="auto">
          <a:xfrm>
            <a:off x="1658938" y="3100388"/>
            <a:ext cx="6985000" cy="1757362"/>
          </a:xfrm>
          <a:prstGeom prst="flowChartProcess">
            <a:avLst/>
          </a:prstGeom>
          <a:noFill/>
          <a:ln w="19050" algn="ctr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14" name="图片 13" descr="示例3.T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4929188"/>
            <a:ext cx="3367088" cy="122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2"/>
          <p:cNvGrpSpPr>
            <a:grpSpLocks/>
          </p:cNvGrpSpPr>
          <p:nvPr/>
        </p:nvGrpSpPr>
        <p:grpSpPr bwMode="auto">
          <a:xfrm>
            <a:off x="71438" y="857250"/>
            <a:ext cx="1000125" cy="414338"/>
            <a:chOff x="1000100" y="2528843"/>
            <a:chExt cx="1000132" cy="414475"/>
          </a:xfrm>
        </p:grpSpPr>
        <p:pic>
          <p:nvPicPr>
            <p:cNvPr id="27667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1300139" y="2536784"/>
              <a:ext cx="700093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graphicFrame>
        <p:nvGraphicFramePr>
          <p:cNvPr id="33795" name="Object 2"/>
          <p:cNvGraphicFramePr>
            <a:graphicFrameLocks noChangeAspect="1"/>
          </p:cNvGraphicFramePr>
          <p:nvPr/>
        </p:nvGraphicFramePr>
        <p:xfrm>
          <a:off x="1990725" y="1357313"/>
          <a:ext cx="5110163" cy="4786312"/>
        </p:xfrm>
        <a:graphic>
          <a:graphicData uri="http://schemas.openxmlformats.org/presentationml/2006/ole">
            <p:oleObj spid="_x0000_s54274" name="Picture" r:id="rId6" imgW="3746500" imgH="3505200" progId="Word.Picture.8">
              <p:embed/>
            </p:oleObj>
          </a:graphicData>
        </a:graphic>
      </p:graphicFrame>
      <p:grpSp>
        <p:nvGrpSpPr>
          <p:cNvPr id="20" name="组合 19"/>
          <p:cNvGrpSpPr/>
          <p:nvPr/>
        </p:nvGrpSpPr>
        <p:grpSpPr>
          <a:xfrm>
            <a:off x="2400418" y="6257974"/>
            <a:ext cx="4583670" cy="578535"/>
            <a:chOff x="2514597" y="3350993"/>
            <a:chExt cx="4125189" cy="578535"/>
          </a:xfrm>
        </p:grpSpPr>
        <p:grpSp>
          <p:nvGrpSpPr>
            <p:cNvPr id="21" name="组合 20"/>
            <p:cNvGrpSpPr/>
            <p:nvPr/>
          </p:nvGrpSpPr>
          <p:grpSpPr>
            <a:xfrm>
              <a:off x="2514597" y="3350993"/>
              <a:ext cx="4125189" cy="578535"/>
              <a:chOff x="2514599" y="5042946"/>
              <a:chExt cx="4125189" cy="578535"/>
            </a:xfrm>
          </p:grpSpPr>
          <p:sp>
            <p:nvSpPr>
              <p:cNvPr id="23" name="圆角矩形 22"/>
              <p:cNvSpPr/>
              <p:nvPr/>
            </p:nvSpPr>
            <p:spPr>
              <a:xfrm>
                <a:off x="2514599" y="5071123"/>
                <a:ext cx="4125189" cy="467591"/>
              </a:xfrm>
              <a:prstGeom prst="roundRect">
                <a:avLst/>
              </a:prstGeom>
              <a:solidFill>
                <a:srgbClr val="006599"/>
              </a:soli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  <a:scene3d>
                <a:camera prst="obliqueTopRigh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文本框 22"/>
              <p:cNvSpPr txBox="1"/>
              <p:nvPr/>
            </p:nvSpPr>
            <p:spPr>
              <a:xfrm>
                <a:off x="3413011" y="5112515"/>
                <a:ext cx="25662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defRPr/>
                </a:pPr>
                <a:r>
                  <a:rPr lang="zh-CN" altLang="en-US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演示</a:t>
                </a:r>
                <a:r>
                  <a:rPr lang="zh-CN" altLang="en-US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：使用</a:t>
                </a:r>
                <a:r>
                  <a:rPr lang="en-US" altLang="zh-CN" b="1" spc="300" dirty="0" smtClean="0">
                    <a:solidFill>
                      <a:srgbClr val="FBFFFE"/>
                    </a:solidFill>
                    <a:latin typeface="微软雅黑" pitchFamily="34" charset="-122"/>
                    <a:ea typeface="微软雅黑" pitchFamily="34" charset="-122"/>
                  </a:rPr>
                  <a:t>if-else</a:t>
                </a:r>
                <a:r>
                  <a:rPr lang="zh-CN" altLang="en-US" b="1" spc="300" dirty="0" smtClean="0">
                    <a:solidFill>
                      <a:srgbClr val="FBFFFE"/>
                    </a:solidFill>
                    <a:latin typeface="微软雅黑" pitchFamily="34" charset="-122"/>
                    <a:ea typeface="微软雅黑" pitchFamily="34" charset="-122"/>
                  </a:rPr>
                  <a:t>结构</a:t>
                </a:r>
                <a:endParaRPr lang="zh-CN" altLang="en-US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2797435" y="5042946"/>
                <a:ext cx="578535" cy="5785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855537" y="3379066"/>
              <a:ext cx="462326" cy="462326"/>
            </a:xfrm>
            <a:prstGeom prst="rect">
              <a:avLst/>
            </a:prstGeom>
          </p:spPr>
        </p:pic>
      </p:grp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13</a:t>
            </a:fld>
            <a:r>
              <a:rPr lang="en-US" altLang="zh-CN" smtClean="0"/>
              <a:t>/34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83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683" grpId="0" animBg="1"/>
      <p:bldP spid="58368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40" name="Rectangle 8"/>
          <p:cNvSpPr>
            <a:spLocks noGrp="1" noChangeArrowheads="1"/>
          </p:cNvSpPr>
          <p:nvPr>
            <p:ph type="title"/>
          </p:nvPr>
        </p:nvSpPr>
        <p:spPr>
          <a:xfrm>
            <a:off x="1194100" y="285750"/>
            <a:ext cx="7770514" cy="523875"/>
          </a:xfrm>
        </p:spPr>
        <p:txBody>
          <a:bodyPr/>
          <a:lstStyle/>
          <a:p>
            <a:pPr>
              <a:defRPr/>
            </a:pPr>
            <a:r>
              <a:rPr smtClean="0"/>
              <a:t>小结</a:t>
            </a:r>
            <a:endParaRPr/>
          </a:p>
        </p:txBody>
      </p:sp>
      <p:sp>
        <p:nvSpPr>
          <p:cNvPr id="607235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买彩票</a:t>
            </a:r>
          </a:p>
          <a:p>
            <a:pPr lvl="1">
              <a:defRPr/>
            </a:pPr>
            <a:r>
              <a:rPr lang="zh-CN" altLang="en-US" smtClean="0"/>
              <a:t>如果体彩中了</a:t>
            </a:r>
            <a:r>
              <a:rPr lang="en-US" altLang="zh-CN" smtClean="0"/>
              <a:t>500</a:t>
            </a:r>
            <a:r>
              <a:rPr lang="zh-CN" altLang="en-US" smtClean="0"/>
              <a:t>万，我买车、资助希望工程、去欧洲旅游</a:t>
            </a:r>
            <a:endParaRPr lang="en-US" altLang="zh-CN" smtClean="0"/>
          </a:p>
          <a:p>
            <a:pPr lvl="1">
              <a:defRPr/>
            </a:pPr>
            <a:r>
              <a:rPr lang="zh-CN" altLang="en-US" smtClean="0"/>
              <a:t>如果没中，我买下一期体彩，继续烧高香</a:t>
            </a:r>
            <a:endParaRPr lang="zh-CN" altLang="en-US" dirty="0"/>
          </a:p>
        </p:txBody>
      </p:sp>
      <p:grpSp>
        <p:nvGrpSpPr>
          <p:cNvPr id="2" name="组合 4"/>
          <p:cNvGrpSpPr>
            <a:grpSpLocks/>
          </p:cNvGrpSpPr>
          <p:nvPr/>
        </p:nvGrpSpPr>
        <p:grpSpPr bwMode="auto">
          <a:xfrm>
            <a:off x="243566" y="857250"/>
            <a:ext cx="1503362" cy="400050"/>
            <a:chOff x="6641147" y="5088888"/>
            <a:chExt cx="1502753" cy="400110"/>
          </a:xfrm>
        </p:grpSpPr>
        <p:pic>
          <p:nvPicPr>
            <p:cNvPr id="28678" name="Picture 3" descr="C:\Users\meng.zhang\Desktop\未命名-2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1147" y="5098445"/>
              <a:ext cx="380996" cy="380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6855372" y="5088888"/>
              <a:ext cx="1288528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现场编程</a:t>
              </a:r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14</a:t>
            </a:fld>
            <a:r>
              <a:rPr lang="en-US" altLang="zh-CN" smtClean="0"/>
              <a:t>/34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1204856" y="285750"/>
            <a:ext cx="7759757" cy="5238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dirty="0" smtClean="0"/>
              <a:t>学</a:t>
            </a:r>
            <a:r>
              <a:rPr lang="zh-CN" altLang="en-US" dirty="0" smtClean="0"/>
              <a:t>生</a:t>
            </a:r>
            <a:r>
              <a:rPr dirty="0" smtClean="0"/>
              <a:t>操作</a:t>
            </a:r>
            <a:r>
              <a:rPr lang="en-US" altLang="zh-CN" dirty="0" smtClean="0"/>
              <a:t>—</a:t>
            </a:r>
            <a:r>
              <a:rPr dirty="0" smtClean="0"/>
              <a:t>实现幸运抽奖</a:t>
            </a:r>
            <a:r>
              <a:rPr lang="en-US" altLang="zh-CN" dirty="0" smtClean="0"/>
              <a:t>2-1</a:t>
            </a:r>
            <a:endParaRPr dirty="0" smtClean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训练要点</a:t>
            </a:r>
          </a:p>
          <a:p>
            <a:pPr lvl="1">
              <a:defRPr/>
            </a:pPr>
            <a:r>
              <a:rPr lang="en-US" altLang="zh-CN" dirty="0" smtClean="0"/>
              <a:t>if-else</a:t>
            </a:r>
            <a:r>
              <a:rPr lang="zh-CN" altLang="en-US" dirty="0" smtClean="0"/>
              <a:t>选择结构</a:t>
            </a:r>
          </a:p>
          <a:p>
            <a:pPr>
              <a:defRPr/>
            </a:pPr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抽奖规则：会员号的百位数字等于产生的随机数字即为幸运会员</a:t>
            </a:r>
          </a:p>
          <a:p>
            <a:pPr lvl="1">
              <a:defRPr/>
            </a:pPr>
            <a:endParaRPr lang="zh-CN" altLang="en-US" dirty="0" smtClean="0"/>
          </a:p>
          <a:p>
            <a:pPr lvl="1">
              <a:defRPr/>
            </a:pPr>
            <a:endParaRPr lang="en-US" altLang="zh-CN" dirty="0" smtClean="0"/>
          </a:p>
          <a:p>
            <a:pPr lvl="1">
              <a:defRPr/>
            </a:pPr>
            <a:endParaRPr lang="en-US" altLang="zh-CN" dirty="0" smtClean="0"/>
          </a:p>
          <a:p>
            <a:pPr lvl="1">
              <a:defRPr/>
            </a:pPr>
            <a:endParaRPr lang="zh-CN" altLang="en-US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2" name="组合 19"/>
          <p:cNvGrpSpPr>
            <a:grpSpLocks/>
          </p:cNvGrpSpPr>
          <p:nvPr/>
        </p:nvGrpSpPr>
        <p:grpSpPr bwMode="auto">
          <a:xfrm>
            <a:off x="142875" y="857250"/>
            <a:ext cx="1109663" cy="500063"/>
            <a:chOff x="6072198" y="1142984"/>
            <a:chExt cx="1109759" cy="500066"/>
          </a:xfrm>
        </p:grpSpPr>
        <p:pic>
          <p:nvPicPr>
            <p:cNvPr id="29709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6481808" y="1171559"/>
              <a:ext cx="700149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pic>
        <p:nvPicPr>
          <p:cNvPr id="29702" name="图片 14" descr="幸运抽奖1.t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3565525"/>
            <a:ext cx="2824163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3" name="图片 17" descr="幸运抽奖2.t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5" y="3565525"/>
            <a:ext cx="2824163" cy="186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15"/>
          <p:cNvGrpSpPr/>
          <p:nvPr/>
        </p:nvGrpSpPr>
        <p:grpSpPr>
          <a:xfrm>
            <a:off x="2298622" y="5908651"/>
            <a:ext cx="4583666" cy="578535"/>
            <a:chOff x="2514597" y="3350993"/>
            <a:chExt cx="4125189" cy="578535"/>
          </a:xfrm>
        </p:grpSpPr>
        <p:grpSp>
          <p:nvGrpSpPr>
            <p:cNvPr id="17" name="组合 20"/>
            <p:cNvGrpSpPr/>
            <p:nvPr/>
          </p:nvGrpSpPr>
          <p:grpSpPr>
            <a:xfrm>
              <a:off x="2514597" y="3350993"/>
              <a:ext cx="4125189" cy="578535"/>
              <a:chOff x="2514599" y="5042946"/>
              <a:chExt cx="4125189" cy="578535"/>
            </a:xfrm>
          </p:grpSpPr>
          <p:sp>
            <p:nvSpPr>
              <p:cNvPr id="19" name="圆角矩形 18"/>
              <p:cNvSpPr/>
              <p:nvPr/>
            </p:nvSpPr>
            <p:spPr>
              <a:xfrm>
                <a:off x="2514599" y="5071123"/>
                <a:ext cx="4125189" cy="467591"/>
              </a:xfrm>
              <a:prstGeom prst="roundRect">
                <a:avLst/>
              </a:prstGeom>
              <a:solidFill>
                <a:srgbClr val="006599"/>
              </a:soli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  <a:scene3d>
                <a:camera prst="obliqueTopRigh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文本框 22"/>
              <p:cNvSpPr txBox="1"/>
              <p:nvPr/>
            </p:nvSpPr>
            <p:spPr>
              <a:xfrm>
                <a:off x="3926441" y="5139811"/>
                <a:ext cx="14126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教师讲解需求</a:t>
                </a:r>
                <a:endPara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2797435" y="5042946"/>
                <a:ext cx="578535" cy="5785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855537" y="3379066"/>
              <a:ext cx="462326" cy="462326"/>
            </a:xfrm>
            <a:prstGeom prst="rect">
              <a:avLst/>
            </a:prstGeom>
          </p:spPr>
        </p:pic>
      </p:grp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15</a:t>
            </a:fld>
            <a:r>
              <a:rPr lang="en-US" altLang="zh-CN" smtClean="0"/>
              <a:t>/34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1215614" y="285750"/>
            <a:ext cx="7748999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学</a:t>
            </a:r>
            <a:r>
              <a:rPr lang="zh-CN" altLang="en-US" dirty="0" smtClean="0"/>
              <a:t>生</a:t>
            </a:r>
            <a:r>
              <a:rPr dirty="0" smtClean="0"/>
              <a:t>操作</a:t>
            </a:r>
            <a:r>
              <a:rPr lang="en-US" altLang="zh-CN" dirty="0" smtClean="0"/>
              <a:t>—</a:t>
            </a:r>
            <a:r>
              <a:rPr dirty="0" smtClean="0"/>
              <a:t>实现幸运抽奖</a:t>
            </a:r>
            <a:r>
              <a:rPr lang="en-US" altLang="zh-CN" dirty="0" smtClean="0"/>
              <a:t>2-2</a:t>
            </a:r>
            <a:endParaRPr dirty="0" smtClean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实现思路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 smtClean="0"/>
              <a:t>产生随机数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 smtClean="0"/>
              <a:t>从控制台接收一个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位会员号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 smtClean="0"/>
              <a:t>分解获得百位数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 smtClean="0"/>
              <a:t>判断是否是幸运会员</a:t>
            </a:r>
          </a:p>
          <a:p>
            <a:pPr lvl="1">
              <a:defRPr/>
            </a:pPr>
            <a:endParaRPr lang="zh-CN" altLang="en-US" dirty="0" smtClean="0"/>
          </a:p>
          <a:p>
            <a:pPr lvl="1">
              <a:defRPr/>
            </a:pPr>
            <a:endParaRPr lang="en-US" altLang="zh-CN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2" name="组合 19"/>
          <p:cNvGrpSpPr>
            <a:grpSpLocks/>
          </p:cNvGrpSpPr>
          <p:nvPr/>
        </p:nvGrpSpPr>
        <p:grpSpPr bwMode="auto">
          <a:xfrm>
            <a:off x="142875" y="857250"/>
            <a:ext cx="1109663" cy="500063"/>
            <a:chOff x="6072198" y="1142984"/>
            <a:chExt cx="1109759" cy="500066"/>
          </a:xfrm>
        </p:grpSpPr>
        <p:pic>
          <p:nvPicPr>
            <p:cNvPr id="30735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6481808" y="1171559"/>
              <a:ext cx="700149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grpSp>
        <p:nvGrpSpPr>
          <p:cNvPr id="3" name="组合 28"/>
          <p:cNvGrpSpPr>
            <a:grpSpLocks/>
          </p:cNvGrpSpPr>
          <p:nvPr/>
        </p:nvGrpSpPr>
        <p:grpSpPr bwMode="auto">
          <a:xfrm>
            <a:off x="157163" y="3314700"/>
            <a:ext cx="985837" cy="461963"/>
            <a:chOff x="3786182" y="3824735"/>
            <a:chExt cx="986585" cy="461521"/>
          </a:xfrm>
        </p:grpSpPr>
        <p:sp>
          <p:nvSpPr>
            <p:cNvPr id="30" name="TextBox 29"/>
            <p:cNvSpPr txBox="1"/>
            <p:nvPr/>
          </p:nvSpPr>
          <p:spPr>
            <a:xfrm>
              <a:off x="4072149" y="3854869"/>
              <a:ext cx="700618" cy="401253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提示</a:t>
              </a:r>
            </a:p>
          </p:txBody>
        </p:sp>
        <p:pic>
          <p:nvPicPr>
            <p:cNvPr id="30734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785813" y="3919538"/>
            <a:ext cx="7499350" cy="136683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  <a:defRPr sz="2600" b="1">
                <a:latin typeface="+mn-lt"/>
                <a:ea typeface="微软雅黑" pitchFamily="34" charset="-122"/>
              </a:defRPr>
            </a:lvl1pPr>
            <a:lvl2pPr marL="742950" lvl="1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  <a:defRPr sz="2400" b="1">
                <a:latin typeface="+mn-lt"/>
                <a:ea typeface="微软雅黑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E9CDE"/>
              </a:buClr>
              <a:buSzPct val="85000"/>
              <a:buFont typeface="Wingdings" pitchFamily="2" charset="2"/>
              <a:buChar char="Ø"/>
              <a:defRPr sz="2000" b="1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1800" b="1">
                <a:latin typeface="+mn-lt"/>
                <a:ea typeface="+mn-ea"/>
                <a:cs typeface="楷体_GB231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 b="1">
                <a:latin typeface="+mn-lt"/>
                <a:ea typeface="+mn-ea"/>
                <a:cs typeface="楷体_GB231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9pPr>
          </a:lstStyle>
          <a:p>
            <a:pPr>
              <a:buClr>
                <a:schemeClr val="accent4"/>
              </a:buClr>
              <a:defRPr/>
            </a:pPr>
            <a:r>
              <a:rPr lang="zh-CN" altLang="en-US" sz="2800" dirty="0">
                <a:solidFill>
                  <a:srgbClr val="006699"/>
                </a:solidFill>
                <a:latin typeface="微软雅黑" panose="020B0503020204020204" pitchFamily="34" charset="-122"/>
              </a:rPr>
              <a:t>产生随机数（</a:t>
            </a:r>
            <a:r>
              <a:rPr lang="en-US" altLang="zh-CN" sz="2800" dirty="0">
                <a:solidFill>
                  <a:srgbClr val="006699"/>
                </a:solidFill>
                <a:latin typeface="微软雅黑" panose="020B0503020204020204" pitchFamily="34" charset="-122"/>
              </a:rPr>
              <a:t>0~9</a:t>
            </a:r>
            <a:r>
              <a:rPr lang="zh-CN" altLang="en-US" sz="2800" dirty="0">
                <a:solidFill>
                  <a:srgbClr val="006699"/>
                </a:solidFill>
                <a:latin typeface="微软雅黑" panose="020B0503020204020204" pitchFamily="34" charset="-122"/>
              </a:rPr>
              <a:t>）的</a:t>
            </a:r>
            <a:r>
              <a:rPr lang="zh-CN" altLang="en-US" sz="2800" dirty="0" smtClean="0">
                <a:solidFill>
                  <a:srgbClr val="006699"/>
                </a:solidFill>
                <a:latin typeface="微软雅黑" panose="020B0503020204020204" pitchFamily="34" charset="-122"/>
              </a:rPr>
              <a:t>方法</a:t>
            </a:r>
            <a:endParaRPr lang="en-US" altLang="zh-CN" sz="2800" dirty="0">
              <a:solidFill>
                <a:srgbClr val="006699"/>
              </a:solidFill>
              <a:latin typeface="微软雅黑" panose="020B0503020204020204" pitchFamily="34" charset="-122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random=(</a:t>
            </a:r>
            <a:r>
              <a:rPr lang="en-US" altLang="zh-CN" dirty="0" err="1"/>
              <a:t>int</a:t>
            </a:r>
            <a:r>
              <a:rPr lang="en-US" altLang="zh-CN" dirty="0"/>
              <a:t>)(</a:t>
            </a:r>
            <a:r>
              <a:rPr lang="en-US" altLang="zh-CN" dirty="0" err="1"/>
              <a:t>Math.random</a:t>
            </a:r>
            <a:r>
              <a:rPr lang="en-US" altLang="zh-CN" dirty="0"/>
              <a:t>()*10);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2368146" y="5672716"/>
            <a:ext cx="4125191" cy="578535"/>
            <a:chOff x="2514599" y="5042946"/>
            <a:chExt cx="4125191" cy="578535"/>
          </a:xfrm>
        </p:grpSpPr>
        <p:sp>
          <p:nvSpPr>
            <p:cNvPr id="17" name="圆角矩形 16"/>
            <p:cNvSpPr/>
            <p:nvPr/>
          </p:nvSpPr>
          <p:spPr>
            <a:xfrm>
              <a:off x="2514599" y="5098419"/>
              <a:ext cx="4125191" cy="467591"/>
            </a:xfrm>
            <a:prstGeom prst="roundRect">
              <a:avLst/>
            </a:prstGeom>
            <a:solidFill>
              <a:srgbClr val="006599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bliqueTopRigh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6"/>
            <p:cNvSpPr txBox="1"/>
            <p:nvPr/>
          </p:nvSpPr>
          <p:spPr>
            <a:xfrm>
              <a:off x="3635292" y="5147548"/>
              <a:ext cx="2085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完成时间：</a:t>
              </a:r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2797435" y="5042946"/>
              <a:ext cx="578535" cy="578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899403" y="5147548"/>
              <a:ext cx="374597" cy="374597"/>
            </a:xfrm>
            <a:prstGeom prst="rect">
              <a:avLst/>
            </a:prstGeom>
          </p:spPr>
        </p:pic>
      </p:grp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16</a:t>
            </a:fld>
            <a:r>
              <a:rPr lang="en-US" altLang="zh-CN" smtClean="0"/>
              <a:t>/34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646" y="285750"/>
            <a:ext cx="7705968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学</a:t>
            </a:r>
            <a:r>
              <a:rPr lang="zh-CN" altLang="en-US" dirty="0" smtClean="0"/>
              <a:t>生</a:t>
            </a:r>
            <a:r>
              <a:rPr dirty="0" smtClean="0"/>
              <a:t>操作</a:t>
            </a:r>
            <a:r>
              <a:rPr lang="en-US" altLang="zh-CN" dirty="0" smtClean="0"/>
              <a:t>—</a:t>
            </a:r>
            <a:r>
              <a:rPr dirty="0" smtClean="0"/>
              <a:t>会员信息录入</a:t>
            </a:r>
            <a:endParaRPr dirty="0"/>
          </a:p>
        </p:txBody>
      </p:sp>
      <p:sp>
        <p:nvSpPr>
          <p:cNvPr id="590851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需求说明</a:t>
            </a:r>
          </a:p>
          <a:p>
            <a:pPr lvl="1">
              <a:defRPr/>
            </a:pPr>
            <a:r>
              <a:rPr lang="zh-CN" altLang="en-US" smtClean="0"/>
              <a:t>录入会员信息</a:t>
            </a:r>
          </a:p>
          <a:p>
            <a:pPr lvl="1">
              <a:defRPr/>
            </a:pPr>
            <a:r>
              <a:rPr lang="zh-CN" altLang="en-US" smtClean="0"/>
              <a:t>判断录入的会员号是否合法</a:t>
            </a:r>
          </a:p>
          <a:p>
            <a:pPr lvl="1"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/>
          </a:p>
        </p:txBody>
      </p:sp>
      <p:pic>
        <p:nvPicPr>
          <p:cNvPr id="7" name="图片 6" descr="新增会员.T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2857500"/>
            <a:ext cx="4089400" cy="240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7"/>
          <p:cNvGrpSpPr>
            <a:grpSpLocks/>
          </p:cNvGrpSpPr>
          <p:nvPr/>
        </p:nvGrpSpPr>
        <p:grpSpPr bwMode="auto">
          <a:xfrm>
            <a:off x="71438" y="857250"/>
            <a:ext cx="928687" cy="406400"/>
            <a:chOff x="3786182" y="1192962"/>
            <a:chExt cx="928694" cy="406350"/>
          </a:xfrm>
        </p:grpSpPr>
        <p:sp>
          <p:nvSpPr>
            <p:cNvPr id="9" name="TextBox 8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31757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" name="组合 13"/>
          <p:cNvGrpSpPr/>
          <p:nvPr/>
        </p:nvGrpSpPr>
        <p:grpSpPr>
          <a:xfrm>
            <a:off x="2368146" y="5672716"/>
            <a:ext cx="4125191" cy="578535"/>
            <a:chOff x="2514599" y="5042946"/>
            <a:chExt cx="4125191" cy="578535"/>
          </a:xfrm>
        </p:grpSpPr>
        <p:sp>
          <p:nvSpPr>
            <p:cNvPr id="15" name="圆角矩形 14"/>
            <p:cNvSpPr/>
            <p:nvPr/>
          </p:nvSpPr>
          <p:spPr>
            <a:xfrm>
              <a:off x="2514599" y="5098419"/>
              <a:ext cx="4125191" cy="467591"/>
            </a:xfrm>
            <a:prstGeom prst="roundRect">
              <a:avLst/>
            </a:prstGeom>
            <a:solidFill>
              <a:srgbClr val="006599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bliqueTopRigh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635292" y="5147548"/>
              <a:ext cx="2085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完成时间：</a:t>
              </a:r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2797435" y="5042946"/>
              <a:ext cx="578535" cy="578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899403" y="5147548"/>
              <a:ext cx="374597" cy="374597"/>
            </a:xfrm>
            <a:prstGeom prst="rect">
              <a:avLst/>
            </a:prstGeom>
          </p:spPr>
        </p:pic>
      </p:grp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17</a:t>
            </a:fld>
            <a:r>
              <a:rPr lang="en-US" altLang="zh-CN" smtClean="0"/>
              <a:t>/34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1226372" y="285750"/>
            <a:ext cx="7738241" cy="5238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dirty="0"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2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4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5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6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18</a:t>
            </a:fld>
            <a:r>
              <a:rPr lang="en-US" altLang="zh-CN" smtClean="0"/>
              <a:t>/34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 1"/>
          <p:cNvSpPr>
            <a:spLocks noGrp="1"/>
          </p:cNvSpPr>
          <p:nvPr>
            <p:ph type="title"/>
          </p:nvPr>
        </p:nvSpPr>
        <p:spPr>
          <a:xfrm>
            <a:off x="1151068" y="285750"/>
            <a:ext cx="7813545" cy="5238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dirty="0" smtClean="0"/>
              <a:t>为什么使用多重</a:t>
            </a:r>
            <a:r>
              <a:rPr lang="en-US" altLang="zh-CN" dirty="0" smtClean="0"/>
              <a:t>if</a:t>
            </a:r>
            <a:r>
              <a:rPr dirty="0" smtClean="0"/>
              <a:t>选择结构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对学员的结业考试成绩评测</a:t>
            </a:r>
            <a:endParaRPr lang="en-US" altLang="zh-CN" smtClean="0"/>
          </a:p>
          <a:p>
            <a:pPr lvl="1">
              <a:defRPr/>
            </a:pPr>
            <a:r>
              <a:rPr lang="zh-CN" altLang="en-US" smtClean="0"/>
              <a:t>成绩</a:t>
            </a:r>
            <a:r>
              <a:rPr lang="en-US" altLang="zh-CN" smtClean="0"/>
              <a:t>&gt;=80 </a:t>
            </a:r>
            <a:r>
              <a:rPr lang="zh-CN" altLang="en-US" smtClean="0"/>
              <a:t>：良好 </a:t>
            </a:r>
            <a:endParaRPr lang="en-US" altLang="zh-CN" smtClean="0"/>
          </a:p>
          <a:p>
            <a:pPr lvl="1">
              <a:defRPr/>
            </a:pPr>
            <a:r>
              <a:rPr lang="zh-CN" altLang="en-US" smtClean="0"/>
              <a:t>成绩</a:t>
            </a:r>
            <a:r>
              <a:rPr lang="en-US" altLang="zh-CN" smtClean="0"/>
              <a:t>&gt;=60 </a:t>
            </a:r>
            <a:r>
              <a:rPr lang="zh-CN" altLang="en-US" smtClean="0"/>
              <a:t>：中等</a:t>
            </a:r>
            <a:endParaRPr lang="en-US" altLang="zh-CN" smtClean="0"/>
          </a:p>
          <a:p>
            <a:pPr lvl="1">
              <a:defRPr/>
            </a:pPr>
            <a:r>
              <a:rPr lang="zh-CN" altLang="en-US" smtClean="0"/>
              <a:t>成绩</a:t>
            </a:r>
            <a:r>
              <a:rPr lang="en-US" altLang="zh-CN" smtClean="0"/>
              <a:t>&lt;60   </a:t>
            </a:r>
            <a:r>
              <a:rPr lang="zh-CN" altLang="en-US" smtClean="0"/>
              <a:t>：差</a:t>
            </a:r>
            <a:endParaRPr lang="en-US" altLang="zh-CN" smtClean="0"/>
          </a:p>
          <a:p>
            <a:pPr lvl="1">
              <a:defRPr/>
            </a:pPr>
            <a:endParaRPr lang="en-US" altLang="zh-CN" dirty="0" smtClean="0"/>
          </a:p>
        </p:txBody>
      </p:sp>
      <p:graphicFrame>
        <p:nvGraphicFramePr>
          <p:cNvPr id="80898" name="Object 2"/>
          <p:cNvGraphicFramePr>
            <a:graphicFrameLocks noChangeAspect="1"/>
          </p:cNvGraphicFramePr>
          <p:nvPr/>
        </p:nvGraphicFramePr>
        <p:xfrm>
          <a:off x="865188" y="4997450"/>
          <a:ext cx="7508875" cy="1146175"/>
        </p:xfrm>
        <a:graphic>
          <a:graphicData uri="http://schemas.openxmlformats.org/presentationml/2006/ole">
            <p:oleObj spid="_x0000_s55298" name="Picture" r:id="rId3" imgW="5334000" imgH="1079500" progId="Word.Picture.8">
              <p:embed/>
            </p:oleObj>
          </a:graphicData>
        </a:graphic>
      </p:graphicFrame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3000375" y="6143625"/>
            <a:ext cx="3857625" cy="357188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使用多重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if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选择结构</a:t>
            </a:r>
          </a:p>
        </p:txBody>
      </p:sp>
      <p:sp>
        <p:nvSpPr>
          <p:cNvPr id="10" name="AutoShape 14"/>
          <p:cNvSpPr>
            <a:spLocks noChangeArrowheads="1"/>
          </p:cNvSpPr>
          <p:nvPr/>
        </p:nvSpPr>
        <p:spPr bwMode="auto">
          <a:xfrm>
            <a:off x="1428750" y="3643313"/>
            <a:ext cx="3286125" cy="407987"/>
          </a:xfrm>
          <a:prstGeom prst="wedgeRoundRectCallout">
            <a:avLst>
              <a:gd name="adj1" fmla="val -50108"/>
              <a:gd name="adj2" fmla="val -53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将成绩分成几个连续区间判断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11" name="AutoShape 14"/>
          <p:cNvSpPr>
            <a:spLocks noChangeArrowheads="1"/>
          </p:cNvSpPr>
          <p:nvPr/>
        </p:nvSpPr>
        <p:spPr bwMode="auto">
          <a:xfrm>
            <a:off x="3214688" y="4092575"/>
            <a:ext cx="2674937" cy="407988"/>
          </a:xfrm>
          <a:prstGeom prst="wedgeRoundRectCallout">
            <a:avLst>
              <a:gd name="adj1" fmla="val -50108"/>
              <a:gd name="adj2" fmla="val -53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单个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if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选择结构无法完成</a:t>
            </a:r>
          </a:p>
        </p:txBody>
      </p:sp>
      <p:sp>
        <p:nvSpPr>
          <p:cNvPr id="12" name="AutoShape 14"/>
          <p:cNvSpPr>
            <a:spLocks noChangeArrowheads="1"/>
          </p:cNvSpPr>
          <p:nvPr/>
        </p:nvSpPr>
        <p:spPr bwMode="auto">
          <a:xfrm>
            <a:off x="5286375" y="4521200"/>
            <a:ext cx="2441575" cy="407988"/>
          </a:xfrm>
          <a:prstGeom prst="wedgeRoundRectCallout">
            <a:avLst>
              <a:gd name="adj1" fmla="val -50108"/>
              <a:gd name="adj2" fmla="val -53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多个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if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选择结构很麻烦</a:t>
            </a:r>
          </a:p>
        </p:txBody>
      </p:sp>
      <p:grpSp>
        <p:nvGrpSpPr>
          <p:cNvPr id="2" name="组合 18"/>
          <p:cNvGrpSpPr>
            <a:grpSpLocks/>
          </p:cNvGrpSpPr>
          <p:nvPr/>
        </p:nvGrpSpPr>
        <p:grpSpPr bwMode="auto">
          <a:xfrm>
            <a:off x="142875" y="857250"/>
            <a:ext cx="985838" cy="422275"/>
            <a:chOff x="1000100" y="1173499"/>
            <a:chExt cx="986586" cy="422603"/>
          </a:xfrm>
        </p:grpSpPr>
        <p:pic>
          <p:nvPicPr>
            <p:cNvPr id="33806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1286067" y="1184621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问题</a:t>
              </a:r>
            </a:p>
          </p:txBody>
        </p:sp>
      </p:grpSp>
      <p:grpSp>
        <p:nvGrpSpPr>
          <p:cNvPr id="4" name="组合 22"/>
          <p:cNvGrpSpPr>
            <a:grpSpLocks/>
          </p:cNvGrpSpPr>
          <p:nvPr/>
        </p:nvGrpSpPr>
        <p:grpSpPr bwMode="auto">
          <a:xfrm>
            <a:off x="142875" y="3552825"/>
            <a:ext cx="1000125" cy="447675"/>
            <a:chOff x="1000100" y="3235185"/>
            <a:chExt cx="1000132" cy="446983"/>
          </a:xfrm>
        </p:grpSpPr>
        <p:pic>
          <p:nvPicPr>
            <p:cNvPr id="33804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1300140" y="3258961"/>
              <a:ext cx="700092" cy="39943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分析</a:t>
              </a:r>
            </a:p>
          </p:txBody>
        </p:sp>
      </p:grp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19</a:t>
            </a:fld>
            <a:r>
              <a:rPr lang="en-US" altLang="zh-CN" smtClean="0"/>
              <a:t>/34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0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37130" y="285750"/>
            <a:ext cx="7727484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预习检查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784224" y="1634000"/>
            <a:ext cx="7931179" cy="3443623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常用的逻辑运算符及其作用？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请写出判断分数大于</a:t>
            </a:r>
            <a:r>
              <a:rPr lang="en-US" altLang="zh-CN" dirty="0" smtClean="0"/>
              <a:t>60</a:t>
            </a:r>
            <a:r>
              <a:rPr lang="zh-CN" altLang="en-US" dirty="0" smtClean="0"/>
              <a:t>并且分数小于</a:t>
            </a:r>
            <a:r>
              <a:rPr lang="en-US" altLang="zh-CN" dirty="0" smtClean="0"/>
              <a:t>100</a:t>
            </a:r>
            <a:r>
              <a:rPr lang="zh-CN" altLang="en-US" dirty="0" smtClean="0"/>
              <a:t>的表达式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if-else</a:t>
            </a:r>
            <a:r>
              <a:rPr lang="zh-CN" altLang="en-US" dirty="0" smtClean="0"/>
              <a:t>选择结构执行的顺序是什么？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多重</a:t>
            </a:r>
            <a:r>
              <a:rPr lang="en-US" altLang="zh-CN" dirty="0" smtClean="0"/>
              <a:t>if</a:t>
            </a:r>
            <a:r>
              <a:rPr lang="zh-CN" altLang="en-US" dirty="0" smtClean="0"/>
              <a:t>选择结构的执行流程是怎样的？</a:t>
            </a:r>
          </a:p>
          <a:p>
            <a:pPr>
              <a:defRPr/>
            </a:pPr>
            <a:r>
              <a:rPr lang="en-US" altLang="zh-CN" dirty="0" smtClean="0"/>
              <a:t>if </a:t>
            </a:r>
            <a:r>
              <a:rPr lang="zh-CN" altLang="en-US" dirty="0" smtClean="0"/>
              <a:t>选择结构书写规范有哪些？</a:t>
            </a:r>
            <a:endParaRPr lang="en-US" altLang="zh-CN" dirty="0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150612" y="890541"/>
            <a:ext cx="1619250" cy="736600"/>
            <a:chOff x="0" y="600123"/>
            <a:chExt cx="1619672" cy="736273"/>
          </a:xfrm>
        </p:grpSpPr>
        <p:sp>
          <p:nvSpPr>
            <p:cNvPr id="14" name="TextBox 13"/>
            <p:cNvSpPr txBox="1"/>
            <p:nvPr/>
          </p:nvSpPr>
          <p:spPr>
            <a:xfrm>
              <a:off x="403330" y="620752"/>
              <a:ext cx="1216342" cy="39987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集中测试</a:t>
              </a:r>
            </a:p>
          </p:txBody>
        </p:sp>
        <p:pic>
          <p:nvPicPr>
            <p:cNvPr id="16392" name="Picture 16" descr="C:\Users\meng.zhang\Desktop\ACCP7.0模版图标规范\s副本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00123"/>
              <a:ext cx="500066" cy="512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393" name="Picture 1" descr="C:\Users\meng.zhang\Desktop\ACCP7.0模版图标规范\users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955" y="833775"/>
              <a:ext cx="502621" cy="502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2</a:t>
            </a:fld>
            <a:r>
              <a:rPr lang="en-US" altLang="zh-CN" smtClean="0"/>
              <a:t>/34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857250" y="1700213"/>
            <a:ext cx="2406650" cy="394335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ea typeface="宋体" charset="-122"/>
              </a:rPr>
              <a:t> 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宋体" charset="-122"/>
              </a:rPr>
              <a:t>if ( 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ea typeface="宋体" charset="-122"/>
              </a:rPr>
              <a:t>成绩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宋体" charset="-122"/>
              </a:rPr>
              <a:t>&gt;=80) { </a:t>
            </a:r>
          </a:p>
          <a:p>
            <a:pPr defTabSz="3810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宋体" charset="-122"/>
              </a:rPr>
              <a:t>     //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ea typeface="宋体" charset="-122"/>
              </a:rPr>
              <a:t>代码块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宋体" charset="-122"/>
              </a:rPr>
              <a:t>1  </a:t>
            </a:r>
          </a:p>
          <a:p>
            <a:pPr defTabSz="3810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ea typeface="宋体" charset="-122"/>
              </a:rPr>
              <a:t> 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宋体" charset="-122"/>
              </a:rPr>
              <a:t>}</a:t>
            </a:r>
          </a:p>
          <a:p>
            <a:pPr defTabSz="3810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宋体" charset="-122"/>
              </a:rPr>
              <a:t> else if (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ea typeface="宋体" charset="-122"/>
              </a:rPr>
              <a:t>成绩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宋体" charset="-122"/>
              </a:rPr>
              <a:t>&gt;=60) { </a:t>
            </a:r>
          </a:p>
          <a:p>
            <a:pPr defTabSz="3810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宋体" charset="-122"/>
              </a:rPr>
              <a:t>     //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ea typeface="宋体" charset="-122"/>
              </a:rPr>
              <a:t>代码块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宋体" charset="-122"/>
              </a:rPr>
              <a:t>2 </a:t>
            </a:r>
          </a:p>
          <a:p>
            <a:pPr defTabSz="3810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ea typeface="宋体" charset="-122"/>
              </a:rPr>
              <a:t> 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宋体" charset="-122"/>
              </a:rPr>
              <a:t>}</a:t>
            </a:r>
          </a:p>
          <a:p>
            <a:pPr defTabSz="3810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宋体" charset="-122"/>
              </a:rPr>
              <a:t> else { </a:t>
            </a:r>
          </a:p>
          <a:p>
            <a:pPr defTabSz="3810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宋体" charset="-122"/>
              </a:rPr>
              <a:t>     //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ea typeface="宋体" charset="-122"/>
              </a:rPr>
              <a:t>代码块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宋体" charset="-122"/>
              </a:rPr>
              <a:t>3 </a:t>
            </a:r>
          </a:p>
          <a:p>
            <a:pPr defTabSz="3810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ea typeface="宋体" charset="-122"/>
              </a:rPr>
              <a:t> 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宋体" charset="-122"/>
              </a:rPr>
              <a:t>}</a:t>
            </a:r>
          </a:p>
        </p:txBody>
      </p:sp>
      <p:sp>
        <p:nvSpPr>
          <p:cNvPr id="8" name="Rectangle 34"/>
          <p:cNvSpPr>
            <a:spLocks noChangeArrowheads="1"/>
          </p:cNvSpPr>
          <p:nvPr/>
        </p:nvSpPr>
        <p:spPr bwMode="auto">
          <a:xfrm>
            <a:off x="962025" y="3057525"/>
            <a:ext cx="1873250" cy="1143000"/>
          </a:xfrm>
          <a:prstGeom prst="rect">
            <a:avLst/>
          </a:prstGeom>
          <a:noFill/>
          <a:ln w="19050" algn="ctr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1183342" y="285750"/>
            <a:ext cx="7781272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什么是多重</a:t>
            </a:r>
            <a:r>
              <a:rPr lang="en-US" altLang="zh-CN" dirty="0" smtClean="0"/>
              <a:t>if</a:t>
            </a:r>
            <a:r>
              <a:rPr dirty="0" smtClean="0"/>
              <a:t>选择结构</a:t>
            </a:r>
          </a:p>
        </p:txBody>
      </p:sp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962025" y="4354513"/>
            <a:ext cx="1873250" cy="1131887"/>
          </a:xfrm>
          <a:prstGeom prst="rect">
            <a:avLst/>
          </a:prstGeom>
          <a:noFill/>
          <a:ln w="19050" algn="ctr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2620963" y="3843338"/>
            <a:ext cx="1428750" cy="4064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可以有多个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620963" y="4929188"/>
            <a:ext cx="1146175" cy="407987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可以省略</a:t>
            </a:r>
          </a:p>
        </p:txBody>
      </p:sp>
      <p:grpSp>
        <p:nvGrpSpPr>
          <p:cNvPr id="2" name="组合 44"/>
          <p:cNvGrpSpPr>
            <a:grpSpLocks/>
          </p:cNvGrpSpPr>
          <p:nvPr/>
        </p:nvGrpSpPr>
        <p:grpSpPr bwMode="auto">
          <a:xfrm>
            <a:off x="4000500" y="1857375"/>
            <a:ext cx="4929188" cy="3643313"/>
            <a:chOff x="4000500" y="1857364"/>
            <a:chExt cx="4929188" cy="3643338"/>
          </a:xfrm>
        </p:grpSpPr>
        <p:sp>
          <p:nvSpPr>
            <p:cNvPr id="34833" name="TextBox 61"/>
            <p:cNvSpPr txBox="1">
              <a:spLocks noChangeArrowheads="1"/>
            </p:cNvSpPr>
            <p:nvPr/>
          </p:nvSpPr>
          <p:spPr bwMode="auto">
            <a:xfrm>
              <a:off x="4286250" y="2856705"/>
              <a:ext cx="41592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b="1"/>
                <a:t>真</a:t>
              </a:r>
            </a:p>
          </p:txBody>
        </p:sp>
        <p:sp>
          <p:nvSpPr>
            <p:cNvPr id="34834" name="TextBox 63"/>
            <p:cNvSpPr txBox="1">
              <a:spLocks noChangeArrowheads="1"/>
            </p:cNvSpPr>
            <p:nvPr/>
          </p:nvSpPr>
          <p:spPr bwMode="auto">
            <a:xfrm>
              <a:off x="5786438" y="2213767"/>
              <a:ext cx="4159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b="1"/>
                <a:t>假</a:t>
              </a:r>
            </a:p>
          </p:txBody>
        </p:sp>
        <p:grpSp>
          <p:nvGrpSpPr>
            <p:cNvPr id="3" name="组合 43"/>
            <p:cNvGrpSpPr>
              <a:grpSpLocks/>
            </p:cNvGrpSpPr>
            <p:nvPr/>
          </p:nvGrpSpPr>
          <p:grpSpPr bwMode="auto">
            <a:xfrm>
              <a:off x="4000500" y="1857364"/>
              <a:ext cx="4929188" cy="3643338"/>
              <a:chOff x="4000500" y="1785926"/>
              <a:chExt cx="4929188" cy="3643338"/>
            </a:xfrm>
          </p:grpSpPr>
          <p:cxnSp>
            <p:nvCxnSpPr>
              <p:cNvPr id="18" name="直接箭头连接符 17"/>
              <p:cNvCxnSpPr/>
              <p:nvPr/>
            </p:nvCxnSpPr>
            <p:spPr>
              <a:xfrm rot="5400000">
                <a:off x="4572794" y="1999446"/>
                <a:ext cx="427834" cy="794"/>
              </a:xfrm>
              <a:prstGeom prst="straightConnector1">
                <a:avLst/>
              </a:prstGeom>
              <a:ln cmpd="sng">
                <a:solidFill>
                  <a:schemeClr val="accent5">
                    <a:lumMod val="50000"/>
                  </a:schemeClr>
                </a:solidFill>
                <a:headEnd type="none"/>
                <a:tailEnd type="triangle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flood" dir="t">
                  <a:rot lat="0" lon="0" rev="5400000"/>
                </a:lightRig>
              </a:scene3d>
              <a:sp3d prstMaterial="dkEdge">
                <a:bevelT w="0" h="0"/>
                <a:contourClr>
                  <a:schemeClr val="accent1">
                    <a:satMod val="110000"/>
                  </a:schemeClr>
                </a:contourClr>
              </a:sp3d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endCxn id="15" idx="0"/>
              </p:cNvCxnSpPr>
              <p:nvPr/>
            </p:nvCxnSpPr>
            <p:spPr>
              <a:xfrm rot="5400000">
                <a:off x="4643835" y="3070619"/>
                <a:ext cx="285752" cy="794"/>
              </a:xfrm>
              <a:prstGeom prst="straightConnector1">
                <a:avLst/>
              </a:prstGeom>
              <a:ln cmpd="sng">
                <a:solidFill>
                  <a:schemeClr val="accent5">
                    <a:lumMod val="50000"/>
                  </a:schemeClr>
                </a:solidFill>
                <a:headEnd type="none"/>
                <a:tailEnd type="triangle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flood" dir="t">
                  <a:rot lat="0" lon="0" rev="5400000"/>
                </a:lightRig>
              </a:scene3d>
              <a:sp3d prstMaterial="dkEdge">
                <a:bevelT w="0" h="0"/>
                <a:contourClr>
                  <a:schemeClr val="accent1">
                    <a:satMod val="110000"/>
                  </a:schemeClr>
                </a:contourClr>
              </a:sp3d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/>
              <p:nvPr/>
            </p:nvCxnSpPr>
            <p:spPr>
              <a:xfrm rot="5400000">
                <a:off x="3929058" y="4571214"/>
                <a:ext cx="1714512" cy="1588"/>
              </a:xfrm>
              <a:prstGeom prst="straightConnector1">
                <a:avLst/>
              </a:prstGeom>
              <a:ln cmpd="sng">
                <a:solidFill>
                  <a:schemeClr val="accent5">
                    <a:lumMod val="50000"/>
                  </a:schemeClr>
                </a:solidFill>
                <a:headEnd type="none"/>
                <a:tailEnd type="triangle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flood" dir="t">
                  <a:rot lat="0" lon="0" rev="5400000"/>
                </a:lightRig>
              </a:scene3d>
              <a:sp3d prstMaterial="dkEdge">
                <a:bevelT w="0" h="0"/>
                <a:contourClr>
                  <a:schemeClr val="accent1">
                    <a:satMod val="110000"/>
                  </a:schemeClr>
                </a:contourClr>
              </a:sp3d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/>
              <p:cNvCxnSpPr/>
              <p:nvPr/>
            </p:nvCxnSpPr>
            <p:spPr>
              <a:xfrm rot="5400000">
                <a:off x="8108975" y="4677577"/>
                <a:ext cx="357190" cy="1588"/>
              </a:xfrm>
              <a:prstGeom prst="straightConnector1">
                <a:avLst/>
              </a:prstGeom>
              <a:ln cmpd="sng">
                <a:solidFill>
                  <a:schemeClr val="accent5">
                    <a:lumMod val="50000"/>
                  </a:schemeClr>
                </a:solidFill>
                <a:headEnd type="none"/>
                <a:tailEnd type="triangle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flood" dir="t">
                  <a:rot lat="0" lon="0" rev="5400000"/>
                </a:lightRig>
              </a:scene3d>
              <a:sp3d prstMaterial="dkEdge">
                <a:bevelT w="0" h="0"/>
                <a:contourClr>
                  <a:schemeClr val="accent1">
                    <a:satMod val="110000"/>
                  </a:schemeClr>
                </a:contourClr>
              </a:sp3d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/>
              <p:cNvCxnSpPr/>
              <p:nvPr/>
            </p:nvCxnSpPr>
            <p:spPr>
              <a:xfrm rot="5400000">
                <a:off x="6323025" y="4677577"/>
                <a:ext cx="357190" cy="1588"/>
              </a:xfrm>
              <a:prstGeom prst="straightConnector1">
                <a:avLst/>
              </a:prstGeom>
              <a:ln cmpd="sng">
                <a:solidFill>
                  <a:schemeClr val="accent5">
                    <a:lumMod val="50000"/>
                  </a:schemeClr>
                </a:solidFill>
                <a:headEnd type="none"/>
                <a:tailEnd type="triangle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flood" dir="t">
                  <a:rot lat="0" lon="0" rev="5400000"/>
                </a:lightRig>
              </a:scene3d>
              <a:sp3d prstMaterial="dkEdge">
                <a:bevelT w="0" h="0"/>
                <a:contourClr>
                  <a:schemeClr val="accent1">
                    <a:satMod val="110000"/>
                  </a:schemeClr>
                </a:contourClr>
              </a:sp3d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箭头连接符 49"/>
              <p:cNvCxnSpPr/>
              <p:nvPr/>
            </p:nvCxnSpPr>
            <p:spPr>
              <a:xfrm rot="5400000">
                <a:off x="6394463" y="3963197"/>
                <a:ext cx="214314" cy="1588"/>
              </a:xfrm>
              <a:prstGeom prst="straightConnector1">
                <a:avLst/>
              </a:prstGeom>
              <a:ln cmpd="sng">
                <a:solidFill>
                  <a:schemeClr val="accent5">
                    <a:lumMod val="50000"/>
                  </a:schemeClr>
                </a:solidFill>
                <a:headEnd type="none"/>
                <a:tailEnd type="triangle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flood" dir="t">
                  <a:rot lat="0" lon="0" rev="5400000"/>
                </a:lightRig>
              </a:scene3d>
              <a:sp3d prstMaterial="dkEdge">
                <a:bevelT w="0" h="0"/>
                <a:contourClr>
                  <a:schemeClr val="accent1">
                    <a:satMod val="110000"/>
                  </a:schemeClr>
                </a:contourClr>
              </a:sp3d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箭头连接符 51"/>
              <p:cNvCxnSpPr/>
              <p:nvPr/>
            </p:nvCxnSpPr>
            <p:spPr>
              <a:xfrm rot="10800000" flipV="1">
                <a:off x="4786315" y="4856964"/>
                <a:ext cx="3500463" cy="2"/>
              </a:xfrm>
              <a:prstGeom prst="straightConnector1">
                <a:avLst/>
              </a:prstGeom>
              <a:ln cmpd="sng">
                <a:solidFill>
                  <a:schemeClr val="accent5">
                    <a:lumMod val="50000"/>
                  </a:schemeClr>
                </a:solidFill>
                <a:headEnd type="none"/>
                <a:tailEnd type="triangle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flood" dir="t">
                  <a:rot lat="0" lon="0" rev="5400000"/>
                </a:lightRig>
              </a:scene3d>
              <a:sp3d prstMaterial="dkEdge">
                <a:bevelT w="0" h="0"/>
                <a:contourClr>
                  <a:schemeClr val="accent1">
                    <a:satMod val="110000"/>
                  </a:schemeClr>
                </a:contourClr>
              </a:sp3d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任意多边形 56"/>
              <p:cNvSpPr/>
              <p:nvPr/>
            </p:nvSpPr>
            <p:spPr bwMode="auto">
              <a:xfrm>
                <a:off x="5500695" y="2570950"/>
                <a:ext cx="1000132" cy="604123"/>
              </a:xfrm>
              <a:custGeom>
                <a:avLst/>
                <a:gdLst>
                  <a:gd name="connsiteX0" fmla="*/ 0 w 1207698"/>
                  <a:gd name="connsiteY0" fmla="*/ 0 h 595223"/>
                  <a:gd name="connsiteX1" fmla="*/ 1207698 w 1207698"/>
                  <a:gd name="connsiteY1" fmla="*/ 0 h 595223"/>
                  <a:gd name="connsiteX2" fmla="*/ 1207698 w 1207698"/>
                  <a:gd name="connsiteY2" fmla="*/ 595223 h 595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07698" h="595223">
                    <a:moveTo>
                      <a:pt x="0" y="0"/>
                    </a:moveTo>
                    <a:lnTo>
                      <a:pt x="1207698" y="0"/>
                    </a:lnTo>
                    <a:lnTo>
                      <a:pt x="1207698" y="595223"/>
                    </a:lnTo>
                  </a:path>
                </a:pathLst>
              </a:custGeom>
              <a:ln cmpd="sng">
                <a:solidFill>
                  <a:schemeClr val="accent5">
                    <a:lumMod val="50000"/>
                  </a:schemeClr>
                </a:solidFill>
                <a:headEnd type="none"/>
                <a:tailEnd type="triangle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flood" dir="t">
                  <a:rot lat="0" lon="0" rev="5400000"/>
                </a:lightRig>
              </a:scene3d>
              <a:sp3d prstMaterial="dkEdge">
                <a:bevelT w="0" h="0"/>
                <a:contourClr>
                  <a:schemeClr val="accent1">
                    <a:satMod val="110000"/>
                  </a:schemeClr>
                </a:contourClr>
              </a:sp3d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anchor="b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8" name="任意多边形 57"/>
              <p:cNvSpPr/>
              <p:nvPr/>
            </p:nvSpPr>
            <p:spPr bwMode="auto">
              <a:xfrm>
                <a:off x="7215206" y="3499644"/>
                <a:ext cx="1071570" cy="595223"/>
              </a:xfrm>
              <a:custGeom>
                <a:avLst/>
                <a:gdLst>
                  <a:gd name="connsiteX0" fmla="*/ 0 w 1207698"/>
                  <a:gd name="connsiteY0" fmla="*/ 0 h 595223"/>
                  <a:gd name="connsiteX1" fmla="*/ 1207698 w 1207698"/>
                  <a:gd name="connsiteY1" fmla="*/ 0 h 595223"/>
                  <a:gd name="connsiteX2" fmla="*/ 1207698 w 1207698"/>
                  <a:gd name="connsiteY2" fmla="*/ 595223 h 595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07698" h="595223">
                    <a:moveTo>
                      <a:pt x="0" y="0"/>
                    </a:moveTo>
                    <a:lnTo>
                      <a:pt x="1207698" y="0"/>
                    </a:lnTo>
                    <a:lnTo>
                      <a:pt x="1207698" y="595223"/>
                    </a:lnTo>
                  </a:path>
                </a:pathLst>
              </a:custGeom>
              <a:ln cmpd="sng">
                <a:solidFill>
                  <a:schemeClr val="accent5">
                    <a:lumMod val="50000"/>
                  </a:schemeClr>
                </a:solidFill>
                <a:headEnd type="none"/>
                <a:tailEnd type="triangle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flood" dir="t">
                  <a:rot lat="0" lon="0" rev="5400000"/>
                </a:lightRig>
              </a:scene3d>
              <a:sp3d prstMaterial="dkEdge">
                <a:bevelT w="0" h="0"/>
                <a:contourClr>
                  <a:schemeClr val="accent1">
                    <a:satMod val="110000"/>
                  </a:schemeClr>
                </a:contourClr>
              </a:sp3d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anchor="b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4849" name="TextBox 62"/>
              <p:cNvSpPr txBox="1">
                <a:spLocks noChangeArrowheads="1"/>
              </p:cNvSpPr>
              <p:nvPr/>
            </p:nvSpPr>
            <p:spPr bwMode="auto">
              <a:xfrm>
                <a:off x="5929313" y="3713955"/>
                <a:ext cx="415925" cy="369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b="1"/>
                  <a:t>真</a:t>
                </a:r>
              </a:p>
            </p:txBody>
          </p:sp>
          <p:sp>
            <p:nvSpPr>
              <p:cNvPr id="34850" name="TextBox 64"/>
              <p:cNvSpPr txBox="1">
                <a:spLocks noChangeArrowheads="1"/>
              </p:cNvSpPr>
              <p:nvPr/>
            </p:nvSpPr>
            <p:spPr bwMode="auto">
              <a:xfrm>
                <a:off x="7513638" y="3142455"/>
                <a:ext cx="415925" cy="369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b="1"/>
                  <a:t>假</a:t>
                </a:r>
              </a:p>
            </p:txBody>
          </p:sp>
          <p:sp>
            <p:nvSpPr>
              <p:cNvPr id="11" name="菱形 10"/>
              <p:cNvSpPr/>
              <p:nvPr/>
            </p:nvSpPr>
            <p:spPr bwMode="auto">
              <a:xfrm>
                <a:off x="4000500" y="2214554"/>
                <a:ext cx="1571625" cy="714380"/>
              </a:xfrm>
              <a:prstGeom prst="diamond">
                <a:avLst/>
              </a:prstGeom>
              <a:solidFill>
                <a:srgbClr val="E4FCE4"/>
              </a:solidFill>
              <a:ln w="9525" algn="ctr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ctr" anchorCtr="1"/>
              <a:lstStyle/>
              <a:p>
                <a:pPr>
                  <a:defRPr/>
                </a:pPr>
                <a:r>
                  <a:rPr lang="zh-CN" altLang="en-US" sz="1600" b="1" dirty="0">
                    <a:ea typeface="宋体" charset="-122"/>
                  </a:rPr>
                  <a:t>成绩</a:t>
                </a:r>
                <a:r>
                  <a:rPr lang="en-US" altLang="zh-CN" sz="1600" b="1" dirty="0">
                    <a:ea typeface="宋体" charset="-122"/>
                  </a:rPr>
                  <a:t>&gt;=80</a:t>
                </a:r>
                <a:endParaRPr lang="zh-CN" altLang="en-US" sz="1600" b="1" dirty="0">
                  <a:ea typeface="宋体" charset="-122"/>
                </a:endParaRPr>
              </a:p>
            </p:txBody>
          </p:sp>
          <p:sp>
            <p:nvSpPr>
              <p:cNvPr id="14" name="菱形 13"/>
              <p:cNvSpPr/>
              <p:nvPr/>
            </p:nvSpPr>
            <p:spPr bwMode="auto">
              <a:xfrm>
                <a:off x="5715000" y="3143248"/>
                <a:ext cx="1571625" cy="712792"/>
              </a:xfrm>
              <a:prstGeom prst="diamond">
                <a:avLst/>
              </a:prstGeom>
              <a:solidFill>
                <a:srgbClr val="E4FCE4"/>
              </a:solidFill>
              <a:ln w="9525" algn="ctr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ctr" anchorCtr="1"/>
              <a:lstStyle/>
              <a:p>
                <a:pPr>
                  <a:defRPr/>
                </a:pPr>
                <a:r>
                  <a:rPr lang="zh-CN" altLang="en-US" b="1" dirty="0">
                    <a:ea typeface="宋体" charset="-122"/>
                  </a:rPr>
                  <a:t>成绩</a:t>
                </a:r>
                <a:r>
                  <a:rPr lang="en-US" altLang="zh-CN" b="1" dirty="0">
                    <a:ea typeface="宋体" charset="-122"/>
                  </a:rPr>
                  <a:t>&gt;=60</a:t>
                </a:r>
                <a:endParaRPr lang="zh-CN" altLang="en-US" b="1" dirty="0">
                  <a:ea typeface="宋体" charset="-122"/>
                </a:endParaRPr>
              </a:p>
            </p:txBody>
          </p:sp>
          <p:sp>
            <p:nvSpPr>
              <p:cNvPr id="15" name="AutoShape 5"/>
              <p:cNvSpPr>
                <a:spLocks noChangeArrowheads="1"/>
              </p:cNvSpPr>
              <p:nvPr/>
            </p:nvSpPr>
            <p:spPr bwMode="auto">
              <a:xfrm>
                <a:off x="4071938" y="3213099"/>
                <a:ext cx="1428750" cy="500065"/>
              </a:xfrm>
              <a:prstGeom prst="roundRect">
                <a:avLst>
                  <a:gd name="adj" fmla="val 406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254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defTabSz="723900">
                  <a:lnSpc>
                    <a:spcPct val="150000"/>
                  </a:lnSpc>
                  <a:buClr>
                    <a:schemeClr val="folHlink"/>
                  </a:buClr>
                  <a:buSzPct val="60000"/>
                  <a:tabLst>
                    <a:tab pos="444500" algn="l"/>
                  </a:tabLst>
                  <a:defRPr/>
                </a:pPr>
                <a:r>
                  <a:rPr lang="zh-CN" altLang="en-US" b="1" dirty="0">
                    <a:solidFill>
                      <a:schemeClr val="accent5">
                        <a:lumMod val="10000"/>
                      </a:schemeClr>
                    </a:solidFill>
                    <a:ea typeface="宋体" charset="-122"/>
                  </a:rPr>
                  <a:t>代码块</a:t>
                </a:r>
                <a:r>
                  <a:rPr lang="en-US" altLang="zh-CN" b="1" dirty="0">
                    <a:solidFill>
                      <a:schemeClr val="accent5">
                        <a:lumMod val="10000"/>
                      </a:schemeClr>
                    </a:solidFill>
                    <a:ea typeface="宋体" charset="-122"/>
                  </a:rPr>
                  <a:t>1</a:t>
                </a:r>
              </a:p>
            </p:txBody>
          </p:sp>
          <p:sp>
            <p:nvSpPr>
              <p:cNvPr id="16" name="AutoShape 5"/>
              <p:cNvSpPr>
                <a:spLocks noChangeArrowheads="1"/>
              </p:cNvSpPr>
              <p:nvPr/>
            </p:nvSpPr>
            <p:spPr bwMode="auto">
              <a:xfrm>
                <a:off x="5857875" y="4070355"/>
                <a:ext cx="1428750" cy="500065"/>
              </a:xfrm>
              <a:prstGeom prst="roundRect">
                <a:avLst>
                  <a:gd name="adj" fmla="val 406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254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defTabSz="723900">
                  <a:lnSpc>
                    <a:spcPct val="150000"/>
                  </a:lnSpc>
                  <a:buClr>
                    <a:schemeClr val="folHlink"/>
                  </a:buClr>
                  <a:buSzPct val="60000"/>
                  <a:tabLst>
                    <a:tab pos="444500" algn="l"/>
                  </a:tabLst>
                  <a:defRPr/>
                </a:pPr>
                <a:r>
                  <a:rPr lang="zh-CN" altLang="en-US" b="1" dirty="0">
                    <a:solidFill>
                      <a:schemeClr val="accent5">
                        <a:lumMod val="10000"/>
                      </a:schemeClr>
                    </a:solidFill>
                    <a:ea typeface="宋体" charset="-122"/>
                  </a:rPr>
                  <a:t>代码块</a:t>
                </a:r>
                <a:r>
                  <a:rPr lang="en-US" altLang="zh-CN" b="1" dirty="0">
                    <a:solidFill>
                      <a:schemeClr val="accent5">
                        <a:lumMod val="10000"/>
                      </a:schemeClr>
                    </a:solidFill>
                    <a:ea typeface="宋体" charset="-122"/>
                  </a:rPr>
                  <a:t>2</a:t>
                </a:r>
              </a:p>
            </p:txBody>
          </p:sp>
          <p:sp>
            <p:nvSpPr>
              <p:cNvPr id="17" name="AutoShape 5"/>
              <p:cNvSpPr>
                <a:spLocks noChangeArrowheads="1"/>
              </p:cNvSpPr>
              <p:nvPr/>
            </p:nvSpPr>
            <p:spPr bwMode="auto">
              <a:xfrm>
                <a:off x="7500938" y="4070355"/>
                <a:ext cx="1428750" cy="500065"/>
              </a:xfrm>
              <a:prstGeom prst="roundRect">
                <a:avLst>
                  <a:gd name="adj" fmla="val 406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254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defTabSz="723900">
                  <a:lnSpc>
                    <a:spcPct val="150000"/>
                  </a:lnSpc>
                  <a:buClr>
                    <a:schemeClr val="folHlink"/>
                  </a:buClr>
                  <a:buSzPct val="60000"/>
                  <a:tabLst>
                    <a:tab pos="444500" algn="l"/>
                  </a:tabLst>
                  <a:defRPr/>
                </a:pPr>
                <a:r>
                  <a:rPr lang="zh-CN" altLang="en-US" b="1" dirty="0">
                    <a:solidFill>
                      <a:schemeClr val="accent5">
                        <a:lumMod val="10000"/>
                      </a:schemeClr>
                    </a:solidFill>
                    <a:ea typeface="宋体" charset="-122"/>
                  </a:rPr>
                  <a:t>代码块</a:t>
                </a:r>
                <a:r>
                  <a:rPr lang="en-US" altLang="zh-CN" b="1" dirty="0">
                    <a:solidFill>
                      <a:schemeClr val="accent5">
                        <a:lumMod val="10000"/>
                      </a:schemeClr>
                    </a:solidFill>
                    <a:ea typeface="宋体" charset="-122"/>
                  </a:rPr>
                  <a:t>3</a:t>
                </a:r>
              </a:p>
            </p:txBody>
          </p:sp>
        </p:grpSp>
      </p:grpSp>
      <p:grpSp>
        <p:nvGrpSpPr>
          <p:cNvPr id="4" name="组合 29"/>
          <p:cNvGrpSpPr>
            <a:grpSpLocks/>
          </p:cNvGrpSpPr>
          <p:nvPr/>
        </p:nvGrpSpPr>
        <p:grpSpPr bwMode="auto">
          <a:xfrm>
            <a:off x="142875" y="873125"/>
            <a:ext cx="1000125" cy="400050"/>
            <a:chOff x="1000100" y="1801286"/>
            <a:chExt cx="1000132" cy="400110"/>
          </a:xfrm>
        </p:grpSpPr>
        <p:pic>
          <p:nvPicPr>
            <p:cNvPr id="34831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1300140" y="1801286"/>
              <a:ext cx="700092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sp>
        <p:nvSpPr>
          <p:cNvPr id="37" name="矩形标注 36"/>
          <p:cNvSpPr/>
          <p:nvPr/>
        </p:nvSpPr>
        <p:spPr bwMode="auto">
          <a:xfrm>
            <a:off x="2571750" y="1214438"/>
            <a:ext cx="777875" cy="369887"/>
          </a:xfrm>
          <a:prstGeom prst="wedgeRectCallout">
            <a:avLst>
              <a:gd name="adj1" fmla="val -49592"/>
              <a:gd name="adj2" fmla="val 314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条件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1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 flipV="1">
            <a:off x="2214546" y="1428740"/>
            <a:ext cx="295266" cy="28574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矩形标注 41"/>
          <p:cNvSpPr/>
          <p:nvPr/>
        </p:nvSpPr>
        <p:spPr bwMode="auto">
          <a:xfrm>
            <a:off x="2724150" y="2571750"/>
            <a:ext cx="777875" cy="369888"/>
          </a:xfrm>
          <a:prstGeom prst="wedgeRectCallout">
            <a:avLst>
              <a:gd name="adj1" fmla="val -49592"/>
              <a:gd name="adj2" fmla="val 314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条件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2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 flipV="1">
            <a:off x="2366946" y="2786062"/>
            <a:ext cx="295266" cy="28574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20</a:t>
            </a:fld>
            <a:r>
              <a:rPr lang="en-US" altLang="zh-CN" smtClean="0"/>
              <a:t>/34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6" grpId="0" animBg="1"/>
      <p:bldP spid="7" grpId="0" animBg="1"/>
      <p:bldP spid="37" grpId="0" animBg="1"/>
      <p:bldP spid="4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1237130" y="285750"/>
            <a:ext cx="7727484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如何使用多重</a:t>
            </a:r>
            <a:r>
              <a:rPr lang="en-US" altLang="zh-CN" dirty="0" smtClean="0"/>
              <a:t>if</a:t>
            </a:r>
            <a:r>
              <a:rPr dirty="0" smtClean="0"/>
              <a:t>选择结构</a:t>
            </a:r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使用多重</a:t>
            </a:r>
            <a:r>
              <a:rPr lang="en-US" altLang="zh-CN" dirty="0" smtClean="0"/>
              <a:t>if</a:t>
            </a:r>
            <a:r>
              <a:rPr lang="zh-CN" altLang="en-US" dirty="0" smtClean="0"/>
              <a:t>实现学员的结业考试成绩评测</a:t>
            </a:r>
            <a:endParaRPr lang="en-US" altLang="zh-CN" dirty="0" smtClean="0"/>
          </a:p>
          <a:p>
            <a:pPr>
              <a:defRPr/>
            </a:pPr>
            <a:endParaRPr lang="zh-CN" altLang="en-US" dirty="0" smtClean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647700" y="1889125"/>
            <a:ext cx="8172450" cy="296862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int score = 70;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考试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成绩</a:t>
            </a: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if (score &gt;= 80 ) {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   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    System.out.println(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"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良好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"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);</a:t>
            </a: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}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else if (score &gt;= 60 ) {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   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    System.out.println(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"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中等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"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);</a:t>
            </a: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}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else {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   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charset="-122"/>
            </a:endParaRP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    System.out.println(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"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差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"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);</a:t>
            </a: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}</a:t>
            </a: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5230813" y="2308225"/>
            <a:ext cx="1698625" cy="4064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大于等于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80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分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5230813" y="3022600"/>
            <a:ext cx="2913062" cy="4064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大于等于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60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分，小于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80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分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230813" y="3736975"/>
            <a:ext cx="1198562" cy="4064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小于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60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分</a:t>
            </a:r>
          </a:p>
        </p:txBody>
      </p:sp>
      <p:cxnSp>
        <p:nvCxnSpPr>
          <p:cNvPr id="18" name="直接箭头连接符 17"/>
          <p:cNvCxnSpPr/>
          <p:nvPr/>
        </p:nvCxnSpPr>
        <p:spPr bwMode="auto">
          <a:xfrm>
            <a:off x="3857641" y="2522526"/>
            <a:ext cx="1428760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 bwMode="auto">
          <a:xfrm>
            <a:off x="3857641" y="3236921"/>
            <a:ext cx="1428760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 bwMode="auto">
          <a:xfrm>
            <a:off x="3857641" y="3951301"/>
            <a:ext cx="1428760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" name="组合 24"/>
          <p:cNvGrpSpPr>
            <a:grpSpLocks/>
          </p:cNvGrpSpPr>
          <p:nvPr/>
        </p:nvGrpSpPr>
        <p:grpSpPr bwMode="auto">
          <a:xfrm>
            <a:off x="142875" y="857250"/>
            <a:ext cx="1000125" cy="414338"/>
            <a:chOff x="1000100" y="2528843"/>
            <a:chExt cx="1000132" cy="414475"/>
          </a:xfrm>
        </p:grpSpPr>
        <p:pic>
          <p:nvPicPr>
            <p:cNvPr id="35863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>
              <a:off x="1300140" y="2536784"/>
              <a:ext cx="700092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pic>
        <p:nvPicPr>
          <p:cNvPr id="20" name="图片 19" descr="示例4.T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4170363"/>
            <a:ext cx="2435225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" name="组合 23"/>
          <p:cNvGrpSpPr/>
          <p:nvPr/>
        </p:nvGrpSpPr>
        <p:grpSpPr>
          <a:xfrm>
            <a:off x="2142234" y="5946025"/>
            <a:ext cx="4764287" cy="578535"/>
            <a:chOff x="2514597" y="3350993"/>
            <a:chExt cx="4287739" cy="578535"/>
          </a:xfrm>
        </p:grpSpPr>
        <p:grpSp>
          <p:nvGrpSpPr>
            <p:cNvPr id="25" name="组合 20"/>
            <p:cNvGrpSpPr/>
            <p:nvPr/>
          </p:nvGrpSpPr>
          <p:grpSpPr>
            <a:xfrm>
              <a:off x="2514597" y="3350993"/>
              <a:ext cx="4287739" cy="578535"/>
              <a:chOff x="2514599" y="5042946"/>
              <a:chExt cx="4287739" cy="578535"/>
            </a:xfrm>
          </p:grpSpPr>
          <p:sp>
            <p:nvSpPr>
              <p:cNvPr id="30" name="圆角矩形 29"/>
              <p:cNvSpPr/>
              <p:nvPr/>
            </p:nvSpPr>
            <p:spPr>
              <a:xfrm>
                <a:off x="2514599" y="5071123"/>
                <a:ext cx="4268276" cy="467591"/>
              </a:xfrm>
              <a:prstGeom prst="roundRect">
                <a:avLst/>
              </a:prstGeom>
              <a:solidFill>
                <a:srgbClr val="006599"/>
              </a:soli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  <a:scene3d>
                <a:camera prst="obliqueTopRigh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文本框 22"/>
              <p:cNvSpPr txBox="1"/>
              <p:nvPr/>
            </p:nvSpPr>
            <p:spPr>
              <a:xfrm>
                <a:off x="3374283" y="5112515"/>
                <a:ext cx="34280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defRPr/>
                </a:pPr>
                <a:r>
                  <a:rPr lang="zh-CN" altLang="en-US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演示</a:t>
                </a:r>
                <a:r>
                  <a:rPr lang="zh-CN" altLang="en-US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：使用多重</a:t>
                </a:r>
                <a:r>
                  <a:rPr lang="en-US" altLang="zh-CN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if</a:t>
                </a:r>
                <a:r>
                  <a:rPr lang="zh-CN" altLang="en-US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实现考试成绩评测</a:t>
                </a:r>
                <a:endParaRPr lang="zh-CN" altLang="en-US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2797435" y="5042946"/>
                <a:ext cx="578535" cy="5785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855537" y="3379066"/>
              <a:ext cx="462326" cy="462326"/>
            </a:xfrm>
            <a:prstGeom prst="rect">
              <a:avLst/>
            </a:prstGeom>
          </p:spPr>
        </p:pic>
      </p:grp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21</a:t>
            </a:fld>
            <a:r>
              <a:rPr lang="en-US" altLang="zh-CN" smtClean="0"/>
              <a:t>/34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Grp="1" noChangeArrowheads="1"/>
          </p:cNvSpPr>
          <p:nvPr>
            <p:ph type="title"/>
          </p:nvPr>
        </p:nvSpPr>
        <p:spPr>
          <a:xfrm>
            <a:off x="1183342" y="285750"/>
            <a:ext cx="7781272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如何使用多重</a:t>
            </a:r>
            <a:r>
              <a:rPr lang="en-US" altLang="zh-CN" dirty="0" smtClean="0"/>
              <a:t>if</a:t>
            </a:r>
            <a:r>
              <a:rPr dirty="0" smtClean="0"/>
              <a:t>选择结构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en-US" altLang="zh-CN" dirty="0" err="1" smtClean="0"/>
              <a:t>我想买车，买什么车决定于我在银行有多少存款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smtClean="0"/>
              <a:t>如果我的存款超过500万，我就买凯迪拉克</a:t>
            </a:r>
          </a:p>
          <a:p>
            <a:pPr lvl="1">
              <a:defRPr/>
            </a:pPr>
            <a:r>
              <a:rPr lang="zh-CN" altLang="en-US" dirty="0" smtClean="0"/>
              <a:t>否则，</a:t>
            </a:r>
            <a:r>
              <a:rPr lang="en-US" altLang="zh-CN" dirty="0" smtClean="0"/>
              <a:t>如果我的存款超过100万，我就买帕萨特</a:t>
            </a:r>
          </a:p>
          <a:p>
            <a:pPr lvl="1">
              <a:defRPr/>
            </a:pPr>
            <a:r>
              <a:rPr lang="zh-CN" altLang="en-US" dirty="0" smtClean="0"/>
              <a:t>否则， </a:t>
            </a:r>
            <a:r>
              <a:rPr lang="en-US" altLang="zh-CN" dirty="0" smtClean="0"/>
              <a:t>如果我的存款超过50万，我就买依兰特</a:t>
            </a:r>
          </a:p>
          <a:p>
            <a:pPr lvl="1">
              <a:defRPr/>
            </a:pPr>
            <a:r>
              <a:rPr lang="zh-CN" altLang="en-US" dirty="0" smtClean="0"/>
              <a:t>否则， </a:t>
            </a:r>
            <a:r>
              <a:rPr lang="en-US" altLang="zh-CN" dirty="0" smtClean="0"/>
              <a:t>如果我的存款超过10万，我就买奥托</a:t>
            </a:r>
          </a:p>
          <a:p>
            <a:pPr lvl="1">
              <a:defRPr/>
            </a:pPr>
            <a:r>
              <a:rPr lang="zh-CN" altLang="en-US" dirty="0" smtClean="0"/>
              <a:t>否则， </a:t>
            </a:r>
            <a:r>
              <a:rPr lang="en-US" altLang="zh-CN" dirty="0" smtClean="0"/>
              <a:t>如果我的存款10万</a:t>
            </a:r>
            <a:r>
              <a:rPr lang="zh-CN" altLang="en-US" dirty="0" smtClean="0"/>
              <a:t>以下</a:t>
            </a:r>
            <a:r>
              <a:rPr lang="en-US" altLang="zh-CN" dirty="0" smtClean="0"/>
              <a:t> ，</a:t>
            </a:r>
            <a:r>
              <a:rPr lang="en-US" altLang="zh-CN" dirty="0" err="1" smtClean="0"/>
              <a:t>我买捷安特</a:t>
            </a:r>
            <a:endParaRPr lang="en-US" altLang="zh-CN" dirty="0" smtClean="0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2" name="组合 18"/>
          <p:cNvGrpSpPr>
            <a:grpSpLocks/>
          </p:cNvGrpSpPr>
          <p:nvPr/>
        </p:nvGrpSpPr>
        <p:grpSpPr bwMode="auto">
          <a:xfrm>
            <a:off x="142875" y="857250"/>
            <a:ext cx="985838" cy="422275"/>
            <a:chOff x="1000100" y="1173499"/>
            <a:chExt cx="986586" cy="422603"/>
          </a:xfrm>
        </p:grpSpPr>
        <p:pic>
          <p:nvPicPr>
            <p:cNvPr id="36870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286067" y="1184621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问题</a:t>
              </a:r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22</a:t>
            </a:fld>
            <a:r>
              <a:rPr lang="en-US" altLang="zh-CN" smtClean="0"/>
              <a:t>/34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1151068" y="285750"/>
            <a:ext cx="7813545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如何使用多重</a:t>
            </a:r>
            <a:r>
              <a:rPr lang="en-US" altLang="zh-CN" dirty="0" smtClean="0"/>
              <a:t>if</a:t>
            </a:r>
            <a:r>
              <a:rPr dirty="0" smtClean="0"/>
              <a:t>选择结构</a:t>
            </a:r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使用多重</a:t>
            </a:r>
            <a:r>
              <a:rPr lang="en-US" altLang="zh-CN" dirty="0" smtClean="0"/>
              <a:t>if</a:t>
            </a:r>
            <a:r>
              <a:rPr lang="zh-CN" altLang="en-US" dirty="0" smtClean="0"/>
              <a:t>选择结构解决购车的问题</a:t>
            </a:r>
            <a:endParaRPr lang="en-GB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zh-CN" altLang="en-US" dirty="0" smtClean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647700" y="1857375"/>
            <a:ext cx="8172450" cy="435768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int money = 52; // 我的存款，单位：万元</a:t>
            </a: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if (money &gt;= 500) {</a:t>
            </a: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	System.out.println("太好了，我可以买凯迪拉克");</a:t>
            </a: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} else if (money &gt;= 100) {</a:t>
            </a: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	System.out.println("不错，我可以买辆帕萨特");</a:t>
            </a: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} else if (money &gt;= 50) {</a:t>
            </a: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	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System.out.println("我可以买辆依兰特");</a:t>
            </a: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} else if (money &gt;= 10) {</a:t>
            </a: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	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System.out.println("至少我可以买个奥托");</a:t>
            </a: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} else {</a:t>
            </a: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	System.out.println("看来，我只能买个捷安特了");</a:t>
            </a: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}</a:t>
            </a: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5151438" y="2286000"/>
            <a:ext cx="1698625" cy="4064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大于等于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80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分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5151438" y="2949575"/>
            <a:ext cx="2913062" cy="4064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大于等于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60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分，小于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80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分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151438" y="3663950"/>
            <a:ext cx="3706812" cy="40798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各个条件的顺序可以任意排列吗？</a:t>
            </a:r>
          </a:p>
        </p:txBody>
      </p:sp>
      <p:cxnSp>
        <p:nvCxnSpPr>
          <p:cNvPr id="18" name="直接箭头连接符 17"/>
          <p:cNvCxnSpPr/>
          <p:nvPr/>
        </p:nvCxnSpPr>
        <p:spPr bwMode="auto">
          <a:xfrm>
            <a:off x="3778381" y="2500298"/>
            <a:ext cx="1428760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 bwMode="auto">
          <a:xfrm>
            <a:off x="3778381" y="3163260"/>
            <a:ext cx="1428760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 bwMode="auto">
          <a:xfrm>
            <a:off x="3778381" y="3877640"/>
            <a:ext cx="1428760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" name="组合 24"/>
          <p:cNvGrpSpPr>
            <a:grpSpLocks/>
          </p:cNvGrpSpPr>
          <p:nvPr/>
        </p:nvGrpSpPr>
        <p:grpSpPr bwMode="auto">
          <a:xfrm>
            <a:off x="142875" y="857250"/>
            <a:ext cx="1000125" cy="414338"/>
            <a:chOff x="1000100" y="2528843"/>
            <a:chExt cx="1000132" cy="414475"/>
          </a:xfrm>
        </p:grpSpPr>
        <p:pic>
          <p:nvPicPr>
            <p:cNvPr id="37910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>
              <a:off x="1300140" y="2536784"/>
              <a:ext cx="700092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141773" y="6279465"/>
            <a:ext cx="4742661" cy="578535"/>
            <a:chOff x="2514597" y="3350993"/>
            <a:chExt cx="4268276" cy="578535"/>
          </a:xfrm>
        </p:grpSpPr>
        <p:grpSp>
          <p:nvGrpSpPr>
            <p:cNvPr id="26" name="组合 20"/>
            <p:cNvGrpSpPr/>
            <p:nvPr/>
          </p:nvGrpSpPr>
          <p:grpSpPr>
            <a:xfrm>
              <a:off x="2514597" y="3350993"/>
              <a:ext cx="4268276" cy="578535"/>
              <a:chOff x="2514599" y="5042946"/>
              <a:chExt cx="4268276" cy="578535"/>
            </a:xfrm>
          </p:grpSpPr>
          <p:sp>
            <p:nvSpPr>
              <p:cNvPr id="30" name="圆角矩形 29"/>
              <p:cNvSpPr/>
              <p:nvPr/>
            </p:nvSpPr>
            <p:spPr>
              <a:xfrm>
                <a:off x="2514599" y="5071123"/>
                <a:ext cx="4268276" cy="467591"/>
              </a:xfrm>
              <a:prstGeom prst="roundRect">
                <a:avLst/>
              </a:prstGeom>
              <a:solidFill>
                <a:srgbClr val="006599"/>
              </a:soli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  <a:scene3d>
                <a:camera prst="obliqueTopRigh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文本框 22"/>
              <p:cNvSpPr txBox="1"/>
              <p:nvPr/>
            </p:nvSpPr>
            <p:spPr>
              <a:xfrm>
                <a:off x="3374283" y="5112515"/>
                <a:ext cx="25970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defRPr/>
                </a:pPr>
                <a:r>
                  <a:rPr lang="zh-CN" altLang="en-US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演示</a:t>
                </a:r>
                <a:r>
                  <a:rPr lang="zh-CN" altLang="en-US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：使用多重</a:t>
                </a:r>
                <a:r>
                  <a:rPr lang="en-US" altLang="zh-CN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if</a:t>
                </a:r>
                <a:r>
                  <a:rPr lang="zh-CN" altLang="en-US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实现购车</a:t>
                </a:r>
                <a:endParaRPr lang="zh-CN" altLang="en-US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2797435" y="5042946"/>
                <a:ext cx="578535" cy="5785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855537" y="3379066"/>
              <a:ext cx="462326" cy="462326"/>
            </a:xfrm>
            <a:prstGeom prst="rect">
              <a:avLst/>
            </a:prstGeom>
          </p:spPr>
        </p:pic>
      </p:grp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23</a:t>
            </a:fld>
            <a:r>
              <a:rPr lang="en-US" altLang="zh-CN" smtClean="0"/>
              <a:t>/34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9" name="Rectangle 3"/>
          <p:cNvSpPr>
            <a:spLocks noGrp="1" noChangeArrowheads="1"/>
          </p:cNvSpPr>
          <p:nvPr>
            <p:ph type="title"/>
          </p:nvPr>
        </p:nvSpPr>
        <p:spPr>
          <a:xfrm>
            <a:off x="1290918" y="285750"/>
            <a:ext cx="7673695" cy="5238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dirty="0" smtClean="0"/>
              <a:t>为什么使用嵌套</a:t>
            </a:r>
            <a:r>
              <a:rPr lang="en-US" altLang="zh-CN" dirty="0" smtClean="0"/>
              <a:t>if</a:t>
            </a:r>
            <a:r>
              <a:rPr dirty="0" smtClean="0"/>
              <a:t>选择结构</a:t>
            </a:r>
            <a:endParaRPr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z="2400" dirty="0"/>
              <a:t>学校举行运动会，百米赛跑跑入</a:t>
            </a:r>
            <a:r>
              <a:rPr lang="en-US" altLang="zh-CN" sz="2400" dirty="0"/>
              <a:t>10</a:t>
            </a:r>
            <a:r>
              <a:rPr lang="zh-CN" altLang="en-US" sz="2400" dirty="0"/>
              <a:t>秒内的学生有资格进决赛，根据性别分别进入男子组和女子组</a:t>
            </a:r>
            <a:endParaRPr lang="en-GB" altLang="zh-CN" sz="2400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618504" name="Text Box 8"/>
          <p:cNvSpPr txBox="1">
            <a:spLocks noChangeArrowheads="1"/>
          </p:cNvSpPr>
          <p:nvPr/>
        </p:nvSpPr>
        <p:spPr bwMode="auto">
          <a:xfrm>
            <a:off x="784225" y="3213100"/>
            <a:ext cx="7632700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accent4"/>
              </a:buClr>
              <a:buSzPct val="100000"/>
              <a:buFont typeface="Wingdings" pitchFamily="2" charset="2"/>
              <a:buChar char="n"/>
            </a:pPr>
            <a:r>
              <a:rPr lang="en-US" altLang="zh-CN" sz="2400" b="1" dirty="0" err="1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判断是否能够进入决赛</a:t>
            </a:r>
            <a:endParaRPr lang="en-US" altLang="zh-CN" sz="2400" b="1" dirty="0">
              <a:solidFill>
                <a:srgbClr val="0066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Clr>
                <a:schemeClr val="accent4"/>
              </a:buClr>
              <a:buSzPct val="100000"/>
              <a:buFont typeface="Wingdings" pitchFamily="2" charset="2"/>
              <a:buChar char="n"/>
            </a:pPr>
            <a:r>
              <a:rPr lang="en-US" altLang="zh-CN" sz="2400" b="1" dirty="0" err="1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在确定进入决赛的情况下，判断是进入男子组，还是进入女子组</a:t>
            </a:r>
            <a:endParaRPr lang="en-GB" altLang="zh-CN" sz="2400" b="1" dirty="0">
              <a:solidFill>
                <a:srgbClr val="0066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8"/>
          <p:cNvGrpSpPr>
            <a:grpSpLocks/>
          </p:cNvGrpSpPr>
          <p:nvPr/>
        </p:nvGrpSpPr>
        <p:grpSpPr bwMode="auto">
          <a:xfrm>
            <a:off x="142875" y="857250"/>
            <a:ext cx="985838" cy="422275"/>
            <a:chOff x="1000100" y="1173499"/>
            <a:chExt cx="986586" cy="422603"/>
          </a:xfrm>
        </p:grpSpPr>
        <p:pic>
          <p:nvPicPr>
            <p:cNvPr id="38925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1286067" y="1184621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问题</a:t>
              </a:r>
            </a:p>
          </p:txBody>
        </p:sp>
      </p:grpSp>
      <p:grpSp>
        <p:nvGrpSpPr>
          <p:cNvPr id="3" name="组合 22"/>
          <p:cNvGrpSpPr>
            <a:grpSpLocks/>
          </p:cNvGrpSpPr>
          <p:nvPr/>
        </p:nvGrpSpPr>
        <p:grpSpPr bwMode="auto">
          <a:xfrm>
            <a:off x="142875" y="2767013"/>
            <a:ext cx="1000125" cy="447675"/>
            <a:chOff x="1000100" y="3235185"/>
            <a:chExt cx="1000132" cy="446983"/>
          </a:xfrm>
        </p:grpSpPr>
        <p:pic>
          <p:nvPicPr>
            <p:cNvPr id="38923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300140" y="3258960"/>
              <a:ext cx="700092" cy="39943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分析</a:t>
              </a:r>
            </a:p>
          </p:txBody>
        </p:sp>
      </p:grpSp>
      <p:grpSp>
        <p:nvGrpSpPr>
          <p:cNvPr id="4" name="组合 1"/>
          <p:cNvGrpSpPr>
            <a:grpSpLocks/>
          </p:cNvGrpSpPr>
          <p:nvPr/>
        </p:nvGrpSpPr>
        <p:grpSpPr bwMode="auto">
          <a:xfrm>
            <a:off x="1285875" y="5049838"/>
            <a:ext cx="6191250" cy="827087"/>
            <a:chOff x="1285875" y="5049838"/>
            <a:chExt cx="6191250" cy="827087"/>
          </a:xfrm>
        </p:grpSpPr>
        <p:sp>
          <p:nvSpPr>
            <p:cNvPr id="618503" name="AutoShape 7"/>
            <p:cNvSpPr>
              <a:spLocks noChangeArrowheads="1"/>
            </p:cNvSpPr>
            <p:nvPr/>
          </p:nvSpPr>
          <p:spPr bwMode="auto">
            <a:xfrm>
              <a:off x="1285875" y="5229225"/>
              <a:ext cx="6191250" cy="647700"/>
            </a:xfrm>
            <a:prstGeom prst="roundRect">
              <a:avLst>
                <a:gd name="adj" fmla="val 981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使用嵌套</a:t>
              </a:r>
              <a:r>
                <a:rPr lang="en-US" altLang="zh-CN" b="1" dirty="0">
                  <a:latin typeface="微软雅黑" pitchFamily="34" charset="-122"/>
                  <a:ea typeface="微软雅黑" pitchFamily="34" charset="-122"/>
                </a:rPr>
                <a:t>if</a:t>
              </a: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选择结构</a:t>
              </a:r>
            </a:p>
          </p:txBody>
        </p:sp>
        <p:sp>
          <p:nvSpPr>
            <p:cNvPr id="38922" name="AutoShape 4"/>
            <p:cNvSpPr>
              <a:spLocks noChangeArrowheads="1"/>
            </p:cNvSpPr>
            <p:nvPr/>
          </p:nvSpPr>
          <p:spPr bwMode="gray">
            <a:xfrm>
              <a:off x="6804025" y="5049838"/>
              <a:ext cx="357188" cy="35877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2000" b="1">
                  <a:solidFill>
                    <a:srgbClr val="0C83B8"/>
                  </a:solidFill>
                  <a:latin typeface="微软雅黑" pitchFamily="34" charset="-122"/>
                  <a:ea typeface="微软雅黑" pitchFamily="34" charset="-122"/>
                </a:rPr>
                <a:t>!</a:t>
              </a:r>
            </a:p>
          </p:txBody>
        </p:sp>
      </p:grp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24</a:t>
            </a:fld>
            <a:r>
              <a:rPr lang="en-US" altLang="zh-CN" smtClean="0"/>
              <a:t>/34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18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850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857250" y="1700213"/>
            <a:ext cx="2406650" cy="387191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0" lvl="1" defTabSz="723900">
              <a:lnSpc>
                <a:spcPct val="15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宋体" charset="-122"/>
              </a:rPr>
              <a:t>if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ea typeface="宋体" charset="-122"/>
              </a:rPr>
              <a:t>（条件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宋体" charset="-122"/>
              </a:rPr>
              <a:t>1) {</a:t>
            </a:r>
          </a:p>
          <a:p>
            <a:pPr marL="0" lvl="1" defTabSz="723900">
              <a:lnSpc>
                <a:spcPct val="15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宋体" charset="-122"/>
              </a:rPr>
              <a:t>      if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ea typeface="宋体" charset="-122"/>
              </a:rPr>
              <a:t>（条件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宋体" charset="-122"/>
              </a:rPr>
              <a:t>2) {</a:t>
            </a:r>
          </a:p>
          <a:p>
            <a:pPr marL="0" lvl="1" defTabSz="723900">
              <a:lnSpc>
                <a:spcPct val="15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宋体" charset="-122"/>
              </a:rPr>
              <a:t>            </a:t>
            </a: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  <a:ea typeface="宋体" charset="-122"/>
              </a:rPr>
              <a:t>//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  <a:ea typeface="宋体" charset="-122"/>
              </a:rPr>
              <a:t>代码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ea typeface="宋体" charset="-122"/>
              </a:rPr>
              <a:t>块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宋体" charset="-122"/>
              </a:rPr>
              <a:t>1</a:t>
            </a:r>
          </a:p>
          <a:p>
            <a:pPr marL="0" lvl="1" defTabSz="723900">
              <a:lnSpc>
                <a:spcPct val="15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宋体" charset="-122"/>
              </a:rPr>
              <a:t>      } else {</a:t>
            </a:r>
          </a:p>
          <a:p>
            <a:pPr marL="0" lvl="1" defTabSz="723900">
              <a:lnSpc>
                <a:spcPct val="15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宋体" charset="-122"/>
              </a:rPr>
              <a:t>            </a:t>
            </a: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  <a:ea typeface="宋体" charset="-122"/>
              </a:rPr>
              <a:t>//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  <a:ea typeface="宋体" charset="-122"/>
              </a:rPr>
              <a:t>代码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ea typeface="宋体" charset="-122"/>
              </a:rPr>
              <a:t>块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宋体" charset="-122"/>
              </a:rPr>
              <a:t>2</a:t>
            </a:r>
          </a:p>
          <a:p>
            <a:pPr marL="0" lvl="1" defTabSz="723900">
              <a:lnSpc>
                <a:spcPct val="15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宋体" charset="-122"/>
              </a:rPr>
              <a:t>      }</a:t>
            </a:r>
          </a:p>
          <a:p>
            <a:pPr marL="0" lvl="1" defTabSz="723900">
              <a:lnSpc>
                <a:spcPct val="15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宋体" charset="-122"/>
              </a:rPr>
              <a:t>} else {</a:t>
            </a:r>
          </a:p>
          <a:p>
            <a:pPr marL="0" lvl="1" defTabSz="723900">
              <a:lnSpc>
                <a:spcPct val="15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宋体" charset="-122"/>
              </a:rPr>
              <a:t>     </a:t>
            </a: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  <a:ea typeface="宋体" charset="-122"/>
              </a:rPr>
              <a:t>//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  <a:ea typeface="宋体" charset="-122"/>
              </a:rPr>
              <a:t>代码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ea typeface="宋体" charset="-122"/>
              </a:rPr>
              <a:t>块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宋体" charset="-122"/>
              </a:rPr>
              <a:t>3</a:t>
            </a:r>
          </a:p>
          <a:p>
            <a:pPr marL="0" lvl="1" defTabSz="723900">
              <a:lnSpc>
                <a:spcPct val="15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宋体" charset="-122"/>
              </a:rPr>
              <a:t>}</a:t>
            </a:r>
          </a:p>
        </p:txBody>
      </p:sp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1226372" y="285750"/>
            <a:ext cx="7738241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嵌套</a:t>
            </a:r>
            <a:r>
              <a:rPr lang="en-US" altLang="zh-CN" dirty="0" smtClean="0"/>
              <a:t>if</a:t>
            </a:r>
            <a:r>
              <a:rPr dirty="0" smtClean="0"/>
              <a:t>选择结构</a:t>
            </a:r>
            <a:r>
              <a:rPr lang="en-US" altLang="zh-CN" dirty="0" smtClean="0"/>
              <a:t>2-1</a:t>
            </a:r>
            <a:endParaRPr dirty="0" smtClean="0"/>
          </a:p>
        </p:txBody>
      </p:sp>
      <p:grpSp>
        <p:nvGrpSpPr>
          <p:cNvPr id="2" name="组合 44"/>
          <p:cNvGrpSpPr>
            <a:grpSpLocks/>
          </p:cNvGrpSpPr>
          <p:nvPr/>
        </p:nvGrpSpPr>
        <p:grpSpPr bwMode="auto">
          <a:xfrm>
            <a:off x="4000500" y="1857375"/>
            <a:ext cx="4929188" cy="3643313"/>
            <a:chOff x="4000500" y="1857364"/>
            <a:chExt cx="4929188" cy="3643338"/>
          </a:xfrm>
        </p:grpSpPr>
        <p:sp>
          <p:nvSpPr>
            <p:cNvPr id="39951" name="TextBox 61"/>
            <p:cNvSpPr txBox="1">
              <a:spLocks noChangeArrowheads="1"/>
            </p:cNvSpPr>
            <p:nvPr/>
          </p:nvSpPr>
          <p:spPr bwMode="auto">
            <a:xfrm>
              <a:off x="4286250" y="2856705"/>
              <a:ext cx="41710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b="1"/>
                <a:t>假</a:t>
              </a:r>
            </a:p>
          </p:txBody>
        </p:sp>
        <p:sp>
          <p:nvSpPr>
            <p:cNvPr id="39952" name="TextBox 63"/>
            <p:cNvSpPr txBox="1">
              <a:spLocks noChangeArrowheads="1"/>
            </p:cNvSpPr>
            <p:nvPr/>
          </p:nvSpPr>
          <p:spPr bwMode="auto">
            <a:xfrm>
              <a:off x="5786438" y="2213767"/>
              <a:ext cx="41710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b="1"/>
                <a:t>真</a:t>
              </a:r>
            </a:p>
          </p:txBody>
        </p:sp>
        <p:grpSp>
          <p:nvGrpSpPr>
            <p:cNvPr id="3" name="组合 43"/>
            <p:cNvGrpSpPr>
              <a:grpSpLocks/>
            </p:cNvGrpSpPr>
            <p:nvPr/>
          </p:nvGrpSpPr>
          <p:grpSpPr bwMode="auto">
            <a:xfrm>
              <a:off x="4000500" y="1857364"/>
              <a:ext cx="4929188" cy="3643338"/>
              <a:chOff x="4000500" y="1785926"/>
              <a:chExt cx="4929188" cy="3643338"/>
            </a:xfrm>
          </p:grpSpPr>
          <p:cxnSp>
            <p:nvCxnSpPr>
              <p:cNvPr id="18" name="直接箭头连接符 17"/>
              <p:cNvCxnSpPr/>
              <p:nvPr/>
            </p:nvCxnSpPr>
            <p:spPr>
              <a:xfrm rot="5400000">
                <a:off x="4572794" y="1999446"/>
                <a:ext cx="427834" cy="794"/>
              </a:xfrm>
              <a:prstGeom prst="straightConnector1">
                <a:avLst/>
              </a:prstGeom>
              <a:ln cmpd="sng">
                <a:solidFill>
                  <a:schemeClr val="accent5">
                    <a:lumMod val="50000"/>
                  </a:schemeClr>
                </a:solidFill>
                <a:headEnd type="none"/>
                <a:tailEnd type="triangle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flood" dir="t">
                  <a:rot lat="0" lon="0" rev="5400000"/>
                </a:lightRig>
              </a:scene3d>
              <a:sp3d prstMaterial="dkEdge">
                <a:bevelT w="0" h="0"/>
                <a:contourClr>
                  <a:schemeClr val="accent1">
                    <a:satMod val="110000"/>
                  </a:schemeClr>
                </a:contourClr>
              </a:sp3d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endCxn id="15" idx="0"/>
              </p:cNvCxnSpPr>
              <p:nvPr/>
            </p:nvCxnSpPr>
            <p:spPr>
              <a:xfrm rot="5400000">
                <a:off x="4643835" y="3070619"/>
                <a:ext cx="285752" cy="794"/>
              </a:xfrm>
              <a:prstGeom prst="straightConnector1">
                <a:avLst/>
              </a:prstGeom>
              <a:ln cmpd="sng">
                <a:solidFill>
                  <a:schemeClr val="accent5">
                    <a:lumMod val="50000"/>
                  </a:schemeClr>
                </a:solidFill>
                <a:headEnd type="none"/>
                <a:tailEnd type="triangle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flood" dir="t">
                  <a:rot lat="0" lon="0" rev="5400000"/>
                </a:lightRig>
              </a:scene3d>
              <a:sp3d prstMaterial="dkEdge">
                <a:bevelT w="0" h="0"/>
                <a:contourClr>
                  <a:schemeClr val="accent1">
                    <a:satMod val="110000"/>
                  </a:schemeClr>
                </a:contourClr>
              </a:sp3d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/>
              <p:nvPr/>
            </p:nvCxnSpPr>
            <p:spPr>
              <a:xfrm rot="5400000">
                <a:off x="3929058" y="4571214"/>
                <a:ext cx="1714512" cy="1588"/>
              </a:xfrm>
              <a:prstGeom prst="straightConnector1">
                <a:avLst/>
              </a:prstGeom>
              <a:ln cmpd="sng">
                <a:solidFill>
                  <a:schemeClr val="accent5">
                    <a:lumMod val="50000"/>
                  </a:schemeClr>
                </a:solidFill>
                <a:headEnd type="none"/>
                <a:tailEnd type="triangle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flood" dir="t">
                  <a:rot lat="0" lon="0" rev="5400000"/>
                </a:lightRig>
              </a:scene3d>
              <a:sp3d prstMaterial="dkEdge">
                <a:bevelT w="0" h="0"/>
                <a:contourClr>
                  <a:schemeClr val="accent1">
                    <a:satMod val="110000"/>
                  </a:schemeClr>
                </a:contourClr>
              </a:sp3d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/>
              <p:cNvCxnSpPr/>
              <p:nvPr/>
            </p:nvCxnSpPr>
            <p:spPr>
              <a:xfrm rot="5400000">
                <a:off x="8108975" y="4677577"/>
                <a:ext cx="357190" cy="1588"/>
              </a:xfrm>
              <a:prstGeom prst="straightConnector1">
                <a:avLst/>
              </a:prstGeom>
              <a:ln cmpd="sng">
                <a:solidFill>
                  <a:schemeClr val="accent5">
                    <a:lumMod val="50000"/>
                  </a:schemeClr>
                </a:solidFill>
                <a:headEnd type="none"/>
                <a:tailEnd type="triangle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flood" dir="t">
                  <a:rot lat="0" lon="0" rev="5400000"/>
                </a:lightRig>
              </a:scene3d>
              <a:sp3d prstMaterial="dkEdge">
                <a:bevelT w="0" h="0"/>
                <a:contourClr>
                  <a:schemeClr val="accent1">
                    <a:satMod val="110000"/>
                  </a:schemeClr>
                </a:contourClr>
              </a:sp3d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/>
              <p:cNvCxnSpPr/>
              <p:nvPr/>
            </p:nvCxnSpPr>
            <p:spPr>
              <a:xfrm rot="5400000">
                <a:off x="6323025" y="4677577"/>
                <a:ext cx="357190" cy="1588"/>
              </a:xfrm>
              <a:prstGeom prst="straightConnector1">
                <a:avLst/>
              </a:prstGeom>
              <a:ln cmpd="sng">
                <a:solidFill>
                  <a:schemeClr val="accent5">
                    <a:lumMod val="50000"/>
                  </a:schemeClr>
                </a:solidFill>
                <a:headEnd type="none"/>
                <a:tailEnd type="triangle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flood" dir="t">
                  <a:rot lat="0" lon="0" rev="5400000"/>
                </a:lightRig>
              </a:scene3d>
              <a:sp3d prstMaterial="dkEdge">
                <a:bevelT w="0" h="0"/>
                <a:contourClr>
                  <a:schemeClr val="accent1">
                    <a:satMod val="110000"/>
                  </a:schemeClr>
                </a:contourClr>
              </a:sp3d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箭头连接符 49"/>
              <p:cNvCxnSpPr/>
              <p:nvPr/>
            </p:nvCxnSpPr>
            <p:spPr>
              <a:xfrm rot="5400000">
                <a:off x="6394463" y="3963197"/>
                <a:ext cx="214314" cy="1588"/>
              </a:xfrm>
              <a:prstGeom prst="straightConnector1">
                <a:avLst/>
              </a:prstGeom>
              <a:ln cmpd="sng">
                <a:solidFill>
                  <a:schemeClr val="accent5">
                    <a:lumMod val="50000"/>
                  </a:schemeClr>
                </a:solidFill>
                <a:headEnd type="none"/>
                <a:tailEnd type="triangle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flood" dir="t">
                  <a:rot lat="0" lon="0" rev="5400000"/>
                </a:lightRig>
              </a:scene3d>
              <a:sp3d prstMaterial="dkEdge">
                <a:bevelT w="0" h="0"/>
                <a:contourClr>
                  <a:schemeClr val="accent1">
                    <a:satMod val="110000"/>
                  </a:schemeClr>
                </a:contourClr>
              </a:sp3d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箭头连接符 51"/>
              <p:cNvCxnSpPr/>
              <p:nvPr/>
            </p:nvCxnSpPr>
            <p:spPr>
              <a:xfrm rot="10800000" flipV="1">
                <a:off x="4786315" y="4856964"/>
                <a:ext cx="3500463" cy="2"/>
              </a:xfrm>
              <a:prstGeom prst="straightConnector1">
                <a:avLst/>
              </a:prstGeom>
              <a:ln cmpd="sng">
                <a:solidFill>
                  <a:schemeClr val="accent5">
                    <a:lumMod val="50000"/>
                  </a:schemeClr>
                </a:solidFill>
                <a:headEnd type="none"/>
                <a:tailEnd type="triangle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flood" dir="t">
                  <a:rot lat="0" lon="0" rev="5400000"/>
                </a:lightRig>
              </a:scene3d>
              <a:sp3d prstMaterial="dkEdge">
                <a:bevelT w="0" h="0"/>
                <a:contourClr>
                  <a:schemeClr val="accent1">
                    <a:satMod val="110000"/>
                  </a:schemeClr>
                </a:contourClr>
              </a:sp3d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任意多边形 56"/>
              <p:cNvSpPr/>
              <p:nvPr/>
            </p:nvSpPr>
            <p:spPr bwMode="auto">
              <a:xfrm>
                <a:off x="5500695" y="2570950"/>
                <a:ext cx="1000132" cy="604123"/>
              </a:xfrm>
              <a:custGeom>
                <a:avLst/>
                <a:gdLst>
                  <a:gd name="connsiteX0" fmla="*/ 0 w 1207698"/>
                  <a:gd name="connsiteY0" fmla="*/ 0 h 595223"/>
                  <a:gd name="connsiteX1" fmla="*/ 1207698 w 1207698"/>
                  <a:gd name="connsiteY1" fmla="*/ 0 h 595223"/>
                  <a:gd name="connsiteX2" fmla="*/ 1207698 w 1207698"/>
                  <a:gd name="connsiteY2" fmla="*/ 595223 h 595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07698" h="595223">
                    <a:moveTo>
                      <a:pt x="0" y="0"/>
                    </a:moveTo>
                    <a:lnTo>
                      <a:pt x="1207698" y="0"/>
                    </a:lnTo>
                    <a:lnTo>
                      <a:pt x="1207698" y="595223"/>
                    </a:lnTo>
                  </a:path>
                </a:pathLst>
              </a:custGeom>
              <a:ln cmpd="sng">
                <a:solidFill>
                  <a:schemeClr val="accent5">
                    <a:lumMod val="50000"/>
                  </a:schemeClr>
                </a:solidFill>
                <a:headEnd type="none"/>
                <a:tailEnd type="triangle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flood" dir="t">
                  <a:rot lat="0" lon="0" rev="5400000"/>
                </a:lightRig>
              </a:scene3d>
              <a:sp3d prstMaterial="dkEdge">
                <a:bevelT w="0" h="0"/>
                <a:contourClr>
                  <a:schemeClr val="accent1">
                    <a:satMod val="110000"/>
                  </a:schemeClr>
                </a:contourClr>
              </a:sp3d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anchor="b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8" name="任意多边形 57"/>
              <p:cNvSpPr/>
              <p:nvPr/>
            </p:nvSpPr>
            <p:spPr bwMode="auto">
              <a:xfrm>
                <a:off x="7215206" y="3499644"/>
                <a:ext cx="1071570" cy="595223"/>
              </a:xfrm>
              <a:custGeom>
                <a:avLst/>
                <a:gdLst>
                  <a:gd name="connsiteX0" fmla="*/ 0 w 1207698"/>
                  <a:gd name="connsiteY0" fmla="*/ 0 h 595223"/>
                  <a:gd name="connsiteX1" fmla="*/ 1207698 w 1207698"/>
                  <a:gd name="connsiteY1" fmla="*/ 0 h 595223"/>
                  <a:gd name="connsiteX2" fmla="*/ 1207698 w 1207698"/>
                  <a:gd name="connsiteY2" fmla="*/ 595223 h 595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07698" h="595223">
                    <a:moveTo>
                      <a:pt x="0" y="0"/>
                    </a:moveTo>
                    <a:lnTo>
                      <a:pt x="1207698" y="0"/>
                    </a:lnTo>
                    <a:lnTo>
                      <a:pt x="1207698" y="595223"/>
                    </a:lnTo>
                  </a:path>
                </a:pathLst>
              </a:custGeom>
              <a:ln cmpd="sng">
                <a:solidFill>
                  <a:schemeClr val="accent5">
                    <a:lumMod val="50000"/>
                  </a:schemeClr>
                </a:solidFill>
                <a:headEnd type="none"/>
                <a:tailEnd type="triangle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flood" dir="t">
                  <a:rot lat="0" lon="0" rev="5400000"/>
                </a:lightRig>
              </a:scene3d>
              <a:sp3d prstMaterial="dkEdge">
                <a:bevelT w="0" h="0"/>
                <a:contourClr>
                  <a:schemeClr val="accent1">
                    <a:satMod val="110000"/>
                  </a:schemeClr>
                </a:contourClr>
              </a:sp3d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anchor="b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9967" name="TextBox 62"/>
              <p:cNvSpPr txBox="1">
                <a:spLocks noChangeArrowheads="1"/>
              </p:cNvSpPr>
              <p:nvPr/>
            </p:nvSpPr>
            <p:spPr bwMode="auto">
              <a:xfrm>
                <a:off x="5929313" y="3713955"/>
                <a:ext cx="41710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b="1"/>
                  <a:t>假</a:t>
                </a:r>
              </a:p>
            </p:txBody>
          </p:sp>
          <p:sp>
            <p:nvSpPr>
              <p:cNvPr id="39968" name="TextBox 64"/>
              <p:cNvSpPr txBox="1">
                <a:spLocks noChangeArrowheads="1"/>
              </p:cNvSpPr>
              <p:nvPr/>
            </p:nvSpPr>
            <p:spPr bwMode="auto">
              <a:xfrm>
                <a:off x="7513638" y="3142455"/>
                <a:ext cx="41710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b="1"/>
                  <a:t>真</a:t>
                </a:r>
              </a:p>
            </p:txBody>
          </p:sp>
          <p:sp>
            <p:nvSpPr>
              <p:cNvPr id="11" name="菱形 10"/>
              <p:cNvSpPr/>
              <p:nvPr/>
            </p:nvSpPr>
            <p:spPr bwMode="auto">
              <a:xfrm>
                <a:off x="4000500" y="2214554"/>
                <a:ext cx="1571625" cy="714380"/>
              </a:xfrm>
              <a:prstGeom prst="diamond">
                <a:avLst/>
              </a:prstGeom>
              <a:solidFill>
                <a:srgbClr val="E4FCE4"/>
              </a:solidFill>
              <a:ln w="9525" algn="ctr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ctr" anchorCtr="1"/>
              <a:lstStyle/>
              <a:p>
                <a:pPr>
                  <a:defRPr/>
                </a:pPr>
                <a:r>
                  <a:rPr lang="zh-CN" altLang="en-US" b="1" dirty="0">
                    <a:ea typeface="宋体" charset="-122"/>
                  </a:rPr>
                  <a:t>条件</a:t>
                </a:r>
                <a:r>
                  <a:rPr lang="en-US" altLang="zh-CN" b="1" dirty="0">
                    <a:ea typeface="宋体" charset="-122"/>
                  </a:rPr>
                  <a:t>1</a:t>
                </a:r>
                <a:endParaRPr lang="zh-CN" altLang="en-US" b="1" dirty="0">
                  <a:ea typeface="宋体" charset="-122"/>
                </a:endParaRPr>
              </a:p>
            </p:txBody>
          </p:sp>
          <p:sp>
            <p:nvSpPr>
              <p:cNvPr id="14" name="菱形 13"/>
              <p:cNvSpPr/>
              <p:nvPr/>
            </p:nvSpPr>
            <p:spPr bwMode="auto">
              <a:xfrm>
                <a:off x="5715000" y="3143248"/>
                <a:ext cx="1571625" cy="712792"/>
              </a:xfrm>
              <a:prstGeom prst="diamond">
                <a:avLst/>
              </a:prstGeom>
              <a:solidFill>
                <a:srgbClr val="E4FCE4"/>
              </a:solidFill>
              <a:ln w="9525" algn="ctr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  <a:effectLst>
                <a:outerShdw blurRad="508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ctr" anchorCtr="1"/>
              <a:lstStyle/>
              <a:p>
                <a:pPr>
                  <a:defRPr/>
                </a:pPr>
                <a:r>
                  <a:rPr lang="zh-CN" altLang="en-US" b="1" dirty="0">
                    <a:ea typeface="宋体" charset="-122"/>
                  </a:rPr>
                  <a:t>条件</a:t>
                </a:r>
                <a:r>
                  <a:rPr lang="en-US" altLang="zh-CN" b="1" dirty="0">
                    <a:ea typeface="宋体" charset="-122"/>
                  </a:rPr>
                  <a:t>2</a:t>
                </a:r>
                <a:endParaRPr lang="zh-CN" altLang="en-US" b="1" dirty="0">
                  <a:ea typeface="宋体" charset="-122"/>
                </a:endParaRPr>
              </a:p>
            </p:txBody>
          </p:sp>
          <p:sp>
            <p:nvSpPr>
              <p:cNvPr id="15" name="AutoShape 5"/>
              <p:cNvSpPr>
                <a:spLocks noChangeArrowheads="1"/>
              </p:cNvSpPr>
              <p:nvPr/>
            </p:nvSpPr>
            <p:spPr bwMode="auto">
              <a:xfrm>
                <a:off x="4071938" y="3213099"/>
                <a:ext cx="1428750" cy="500065"/>
              </a:xfrm>
              <a:prstGeom prst="roundRect">
                <a:avLst>
                  <a:gd name="adj" fmla="val 406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254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defTabSz="723900">
                  <a:lnSpc>
                    <a:spcPct val="150000"/>
                  </a:lnSpc>
                  <a:buClr>
                    <a:schemeClr val="folHlink"/>
                  </a:buClr>
                  <a:buSzPct val="60000"/>
                  <a:tabLst>
                    <a:tab pos="444500" algn="l"/>
                  </a:tabLst>
                  <a:defRPr/>
                </a:pPr>
                <a:r>
                  <a:rPr lang="zh-CN" altLang="en-US" b="1" dirty="0">
                    <a:solidFill>
                      <a:schemeClr val="accent5">
                        <a:lumMod val="10000"/>
                      </a:schemeClr>
                    </a:solidFill>
                    <a:ea typeface="宋体" charset="-122"/>
                  </a:rPr>
                  <a:t>代码块</a:t>
                </a:r>
                <a:r>
                  <a:rPr lang="en-US" altLang="zh-CN" b="1" dirty="0">
                    <a:solidFill>
                      <a:schemeClr val="accent5">
                        <a:lumMod val="10000"/>
                      </a:schemeClr>
                    </a:solidFill>
                    <a:ea typeface="宋体" charset="-122"/>
                  </a:rPr>
                  <a:t>3</a:t>
                </a:r>
              </a:p>
            </p:txBody>
          </p:sp>
          <p:sp>
            <p:nvSpPr>
              <p:cNvPr id="16" name="AutoShape 5"/>
              <p:cNvSpPr>
                <a:spLocks noChangeArrowheads="1"/>
              </p:cNvSpPr>
              <p:nvPr/>
            </p:nvSpPr>
            <p:spPr bwMode="auto">
              <a:xfrm>
                <a:off x="5857875" y="4070355"/>
                <a:ext cx="1428750" cy="500065"/>
              </a:xfrm>
              <a:prstGeom prst="roundRect">
                <a:avLst>
                  <a:gd name="adj" fmla="val 406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254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defTabSz="723900">
                  <a:lnSpc>
                    <a:spcPct val="150000"/>
                  </a:lnSpc>
                  <a:buClr>
                    <a:schemeClr val="folHlink"/>
                  </a:buClr>
                  <a:buSzPct val="60000"/>
                  <a:tabLst>
                    <a:tab pos="444500" algn="l"/>
                  </a:tabLst>
                  <a:defRPr/>
                </a:pPr>
                <a:r>
                  <a:rPr lang="zh-CN" altLang="en-US" b="1" dirty="0">
                    <a:solidFill>
                      <a:schemeClr val="accent5">
                        <a:lumMod val="10000"/>
                      </a:schemeClr>
                    </a:solidFill>
                    <a:ea typeface="宋体" charset="-122"/>
                  </a:rPr>
                  <a:t>代码块</a:t>
                </a:r>
                <a:r>
                  <a:rPr lang="en-US" altLang="zh-CN" b="1" dirty="0">
                    <a:solidFill>
                      <a:schemeClr val="accent5">
                        <a:lumMod val="10000"/>
                      </a:schemeClr>
                    </a:solidFill>
                    <a:ea typeface="宋体" charset="-122"/>
                  </a:rPr>
                  <a:t>2</a:t>
                </a:r>
              </a:p>
            </p:txBody>
          </p:sp>
          <p:sp>
            <p:nvSpPr>
              <p:cNvPr id="17" name="AutoShape 5"/>
              <p:cNvSpPr>
                <a:spLocks noChangeArrowheads="1"/>
              </p:cNvSpPr>
              <p:nvPr/>
            </p:nvSpPr>
            <p:spPr bwMode="auto">
              <a:xfrm>
                <a:off x="7500938" y="4070355"/>
                <a:ext cx="1428750" cy="500065"/>
              </a:xfrm>
              <a:prstGeom prst="roundRect">
                <a:avLst>
                  <a:gd name="adj" fmla="val 406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254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defTabSz="723900">
                  <a:lnSpc>
                    <a:spcPct val="150000"/>
                  </a:lnSpc>
                  <a:buClr>
                    <a:schemeClr val="folHlink"/>
                  </a:buClr>
                  <a:buSzPct val="60000"/>
                  <a:tabLst>
                    <a:tab pos="444500" algn="l"/>
                  </a:tabLst>
                  <a:defRPr/>
                </a:pPr>
                <a:r>
                  <a:rPr lang="zh-CN" altLang="en-US" b="1" dirty="0">
                    <a:solidFill>
                      <a:schemeClr val="accent5">
                        <a:lumMod val="10000"/>
                      </a:schemeClr>
                    </a:solidFill>
                    <a:ea typeface="宋体" charset="-122"/>
                  </a:rPr>
                  <a:t>代码块</a:t>
                </a:r>
                <a:r>
                  <a:rPr lang="en-US" altLang="zh-CN" b="1" dirty="0">
                    <a:solidFill>
                      <a:schemeClr val="accent5">
                        <a:lumMod val="10000"/>
                      </a:schemeClr>
                    </a:solidFill>
                    <a:ea typeface="宋体" charset="-122"/>
                  </a:rPr>
                  <a:t>1</a:t>
                </a:r>
              </a:p>
            </p:txBody>
          </p:sp>
        </p:grpSp>
      </p:grpSp>
      <p:grpSp>
        <p:nvGrpSpPr>
          <p:cNvPr id="4" name="组合 29"/>
          <p:cNvGrpSpPr>
            <a:grpSpLocks/>
          </p:cNvGrpSpPr>
          <p:nvPr/>
        </p:nvGrpSpPr>
        <p:grpSpPr bwMode="auto">
          <a:xfrm>
            <a:off x="142875" y="873125"/>
            <a:ext cx="1000125" cy="400050"/>
            <a:chOff x="1000100" y="1801286"/>
            <a:chExt cx="1000132" cy="400110"/>
          </a:xfrm>
        </p:grpSpPr>
        <p:pic>
          <p:nvPicPr>
            <p:cNvPr id="39949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1300140" y="1801286"/>
              <a:ext cx="700092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sp>
        <p:nvSpPr>
          <p:cNvPr id="37" name="矩形标注 36"/>
          <p:cNvSpPr/>
          <p:nvPr/>
        </p:nvSpPr>
        <p:spPr bwMode="auto">
          <a:xfrm>
            <a:off x="1928813" y="1214438"/>
            <a:ext cx="1603375" cy="369887"/>
          </a:xfrm>
          <a:prstGeom prst="wedgeRectCallout">
            <a:avLst>
              <a:gd name="adj1" fmla="val -49592"/>
              <a:gd name="adj2" fmla="val 314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是否跑入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10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秒</a:t>
            </a:r>
          </a:p>
        </p:txBody>
      </p:sp>
      <p:cxnSp>
        <p:nvCxnSpPr>
          <p:cNvPr id="38" name="直接箭头连接符 37"/>
          <p:cNvCxnSpPr/>
          <p:nvPr/>
        </p:nvCxnSpPr>
        <p:spPr>
          <a:xfrm flipV="1">
            <a:off x="1571604" y="1500178"/>
            <a:ext cx="295266" cy="28574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矩形标注 41"/>
          <p:cNvSpPr/>
          <p:nvPr/>
        </p:nvSpPr>
        <p:spPr bwMode="auto">
          <a:xfrm>
            <a:off x="2724150" y="1643063"/>
            <a:ext cx="1579563" cy="369887"/>
          </a:xfrm>
          <a:prstGeom prst="wedgeRectCallout">
            <a:avLst>
              <a:gd name="adj1" fmla="val -49592"/>
              <a:gd name="adj2" fmla="val 314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性别是否为男</a:t>
            </a:r>
          </a:p>
        </p:txBody>
      </p:sp>
      <p:cxnSp>
        <p:nvCxnSpPr>
          <p:cNvPr id="43" name="直接箭头连接符 42"/>
          <p:cNvCxnSpPr/>
          <p:nvPr/>
        </p:nvCxnSpPr>
        <p:spPr>
          <a:xfrm flipV="1">
            <a:off x="2366946" y="1857368"/>
            <a:ext cx="295266" cy="28574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962025" y="2214563"/>
            <a:ext cx="1966913" cy="1985962"/>
          </a:xfrm>
          <a:prstGeom prst="rect">
            <a:avLst/>
          </a:prstGeom>
          <a:noFill/>
          <a:ln w="19050" algn="ctr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9" name="AutoShape 6"/>
          <p:cNvSpPr>
            <a:spLocks noChangeArrowheads="1"/>
          </p:cNvSpPr>
          <p:nvPr/>
        </p:nvSpPr>
        <p:spPr bwMode="auto">
          <a:xfrm>
            <a:off x="2620963" y="4022725"/>
            <a:ext cx="1609725" cy="40798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内层选择结构</a:t>
            </a:r>
          </a:p>
        </p:txBody>
      </p:sp>
      <p:sp>
        <p:nvSpPr>
          <p:cNvPr id="35" name="灯片编号占位符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25</a:t>
            </a:fld>
            <a:r>
              <a:rPr lang="en-US" altLang="zh-CN" smtClean="0"/>
              <a:t>/34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2" grpId="0" animBg="1"/>
      <p:bldP spid="36" grpId="0" animBg="1"/>
      <p:bldP spid="3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3" name="AutoShape 3"/>
          <p:cNvSpPr>
            <a:spLocks noChangeArrowheads="1"/>
          </p:cNvSpPr>
          <p:nvPr/>
        </p:nvSpPr>
        <p:spPr bwMode="auto">
          <a:xfrm>
            <a:off x="787400" y="1881188"/>
            <a:ext cx="8142288" cy="333375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361950"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361950" algn="l"/>
              </a:tabLst>
              <a:defRPr/>
            </a:pPr>
            <a:r>
              <a:rPr lang="zh-CN" altLang="zh-CN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if(score&lt;=10){</a:t>
            </a:r>
          </a:p>
          <a:p>
            <a:pPr marL="361950"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361950" algn="l"/>
              </a:tabLst>
              <a:defRPr/>
            </a:pPr>
            <a:r>
              <a:rPr lang="en-US" altLang="zh-CN" b="1" dirty="0">
                <a:solidFill>
                  <a:srgbClr val="0000FF"/>
                </a:solidFill>
                <a:ea typeface="宋体" charset="-122"/>
                <a:cs typeface="Times New Roman" pitchFamily="18" charset="0"/>
              </a:rPr>
              <a:t>	</a:t>
            </a:r>
            <a:r>
              <a:rPr lang="zh-CN" altLang="zh-CN" b="1" dirty="0">
                <a:solidFill>
                  <a:srgbClr val="0000FF"/>
                </a:solidFill>
                <a:ea typeface="宋体" charset="-122"/>
                <a:cs typeface="Times New Roman" pitchFamily="18" charset="0"/>
              </a:rPr>
              <a:t>	if(gender.equals("男")){</a:t>
            </a:r>
          </a:p>
          <a:p>
            <a:pPr marL="361950"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361950" algn="l"/>
              </a:tabLst>
              <a:defRPr/>
            </a:pP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	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System.out.println("进入男子组决赛！");</a:t>
            </a:r>
          </a:p>
          <a:p>
            <a:pPr marL="361950"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361950" algn="l"/>
              </a:tabLst>
              <a:defRPr/>
            </a:pPr>
            <a:r>
              <a:rPr lang="en-US" altLang="zh-CN" b="1" dirty="0">
                <a:solidFill>
                  <a:srgbClr val="0000FF"/>
                </a:solidFill>
                <a:ea typeface="宋体" charset="-122"/>
                <a:cs typeface="Times New Roman" pitchFamily="18" charset="0"/>
              </a:rPr>
              <a:t>	</a:t>
            </a:r>
            <a:r>
              <a:rPr lang="zh-CN" altLang="zh-CN" b="1" dirty="0">
                <a:solidFill>
                  <a:srgbClr val="0000FF"/>
                </a:solidFill>
                <a:ea typeface="宋体" charset="-122"/>
                <a:cs typeface="Times New Roman" pitchFamily="18" charset="0"/>
              </a:rPr>
              <a:t>	}else if(gender.equals("女")){</a:t>
            </a:r>
          </a:p>
          <a:p>
            <a:pPr marL="361950"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361950" algn="l"/>
              </a:tabLst>
              <a:defRPr/>
            </a:pP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	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System.out.println("进入女子组决赛！");</a:t>
            </a:r>
          </a:p>
          <a:p>
            <a:pPr marL="361950"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361950" algn="l"/>
              </a:tabLst>
              <a:defRPr/>
            </a:pPr>
            <a:r>
              <a:rPr lang="en-US" altLang="zh-CN" b="1" dirty="0">
                <a:solidFill>
                  <a:srgbClr val="0000FF"/>
                </a:solidFill>
                <a:ea typeface="宋体" charset="-122"/>
                <a:cs typeface="Times New Roman" pitchFamily="18" charset="0"/>
              </a:rPr>
              <a:t>	</a:t>
            </a:r>
            <a:r>
              <a:rPr lang="zh-CN" altLang="zh-CN" b="1" dirty="0">
                <a:solidFill>
                  <a:srgbClr val="0000FF"/>
                </a:solidFill>
                <a:ea typeface="宋体" charset="-122"/>
                <a:cs typeface="Times New Roman" pitchFamily="18" charset="0"/>
              </a:rPr>
              <a:t>	}</a:t>
            </a:r>
          </a:p>
          <a:p>
            <a:pPr marL="361950"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361950" algn="l"/>
              </a:tabLst>
              <a:defRPr/>
            </a:pPr>
            <a:r>
              <a:rPr lang="zh-CN" altLang="zh-CN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}else{</a:t>
            </a:r>
          </a:p>
          <a:p>
            <a:pPr marL="361950"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361950" algn="l"/>
              </a:tabLst>
              <a:defRPr/>
            </a:pP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System.out.println("淘汰！");</a:t>
            </a:r>
          </a:p>
          <a:p>
            <a:pPr marL="361950"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361950" algn="l"/>
              </a:tabLst>
              <a:defRPr/>
            </a:pPr>
            <a:r>
              <a:rPr lang="zh-CN" altLang="zh-CN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}</a:t>
            </a:r>
            <a:r>
              <a:rPr lang="zh-CN" altLang="en-US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 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    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charset="-122"/>
            </a:endParaRPr>
          </a:p>
        </p:txBody>
      </p:sp>
      <p:sp>
        <p:nvSpPr>
          <p:cNvPr id="619526" name="Rectangle 6"/>
          <p:cNvSpPr>
            <a:spLocks noGrp="1" noChangeArrowheads="1"/>
          </p:cNvSpPr>
          <p:nvPr>
            <p:ph type="title"/>
          </p:nvPr>
        </p:nvSpPr>
        <p:spPr>
          <a:xfrm>
            <a:off x="1183341" y="285750"/>
            <a:ext cx="7781272" cy="5238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dirty="0" smtClean="0"/>
              <a:t>嵌套</a:t>
            </a:r>
            <a:r>
              <a:rPr lang="en-US" altLang="zh-CN" dirty="0" smtClean="0"/>
              <a:t>if</a:t>
            </a:r>
            <a:r>
              <a:rPr dirty="0" smtClean="0"/>
              <a:t>选择结构</a:t>
            </a:r>
            <a:r>
              <a:rPr lang="en-US" altLang="zh-CN" dirty="0" smtClean="0"/>
              <a:t>2-2</a:t>
            </a:r>
            <a:endParaRPr dirty="0"/>
          </a:p>
        </p:txBody>
      </p:sp>
      <p:sp>
        <p:nvSpPr>
          <p:cNvPr id="619539" name="Text Box 19"/>
          <p:cNvSpPr txBox="1"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使用嵌套</a:t>
            </a:r>
            <a:r>
              <a:rPr lang="en-US" altLang="zh-CN" dirty="0" smtClean="0"/>
              <a:t>if</a:t>
            </a:r>
            <a:r>
              <a:rPr lang="zh-CN" altLang="en-US" dirty="0" smtClean="0"/>
              <a:t>选择结构解决</a:t>
            </a:r>
            <a:r>
              <a:rPr lang="zh-CN" altLang="en-US" sz="2800" dirty="0" smtClean="0"/>
              <a:t>百米赛跑的</a:t>
            </a:r>
            <a:r>
              <a:rPr lang="zh-CN" altLang="en-US" dirty="0" smtClean="0"/>
              <a:t>问题</a:t>
            </a:r>
            <a:endParaRPr lang="en-GB" altLang="zh-CN" dirty="0"/>
          </a:p>
        </p:txBody>
      </p:sp>
      <p:sp>
        <p:nvSpPr>
          <p:cNvPr id="619528" name="AutoShape 8"/>
          <p:cNvSpPr>
            <a:spLocks noChangeArrowheads="1"/>
          </p:cNvSpPr>
          <p:nvPr/>
        </p:nvSpPr>
        <p:spPr bwMode="auto">
          <a:xfrm>
            <a:off x="3890963" y="1700213"/>
            <a:ext cx="1609725" cy="407987"/>
          </a:xfrm>
          <a:prstGeom prst="wedgeRoundRectCallout">
            <a:avLst>
              <a:gd name="adj1" fmla="val -49808"/>
              <a:gd name="adj2" fmla="val 24554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外层选择结构</a:t>
            </a:r>
          </a:p>
        </p:txBody>
      </p:sp>
      <p:sp>
        <p:nvSpPr>
          <p:cNvPr id="619529" name="AutoShape 9"/>
          <p:cNvSpPr>
            <a:spLocks noChangeArrowheads="1"/>
          </p:cNvSpPr>
          <p:nvPr/>
        </p:nvSpPr>
        <p:spPr bwMode="auto">
          <a:xfrm>
            <a:off x="5962650" y="1949450"/>
            <a:ext cx="1609725" cy="407988"/>
          </a:xfrm>
          <a:prstGeom prst="wedgeRoundRectCallout">
            <a:avLst>
              <a:gd name="adj1" fmla="val -51348"/>
              <a:gd name="adj2" fmla="val 24257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内层选择结构</a:t>
            </a:r>
          </a:p>
        </p:txBody>
      </p:sp>
      <p:sp>
        <p:nvSpPr>
          <p:cNvPr id="619530" name="Text Box 10"/>
          <p:cNvSpPr txBox="1">
            <a:spLocks noChangeArrowheads="1"/>
          </p:cNvSpPr>
          <p:nvPr/>
        </p:nvSpPr>
        <p:spPr bwMode="auto">
          <a:xfrm>
            <a:off x="792163" y="5235575"/>
            <a:ext cx="8208962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</a:pPr>
            <a:r>
              <a:rPr lang="en-US" altLang="zh-CN" sz="2600" b="1">
                <a:ea typeface="微软雅黑" pitchFamily="34" charset="-122"/>
              </a:rPr>
              <a:t>if </a:t>
            </a:r>
            <a:r>
              <a:rPr lang="zh-CN" altLang="en-US" sz="2600" b="1">
                <a:ea typeface="微软雅黑" pitchFamily="34" charset="-122"/>
              </a:rPr>
              <a:t>结构书写规范</a:t>
            </a:r>
          </a:p>
        </p:txBody>
      </p:sp>
      <p:sp>
        <p:nvSpPr>
          <p:cNvPr id="619531" name="Text Box 11"/>
          <p:cNvSpPr txBox="1">
            <a:spLocks noChangeArrowheads="1"/>
          </p:cNvSpPr>
          <p:nvPr/>
        </p:nvSpPr>
        <p:spPr bwMode="auto">
          <a:xfrm>
            <a:off x="611188" y="5638800"/>
            <a:ext cx="83185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</a:pPr>
            <a:r>
              <a:rPr lang="zh-CN" altLang="en-US" sz="2400" b="1">
                <a:ea typeface="微软雅黑" pitchFamily="34" charset="-122"/>
              </a:rPr>
              <a:t>为了使 </a:t>
            </a:r>
            <a:r>
              <a:rPr lang="en-US" altLang="zh-CN" sz="2400" b="1">
                <a:ea typeface="微软雅黑" pitchFamily="34" charset="-122"/>
              </a:rPr>
              <a:t>if </a:t>
            </a:r>
            <a:r>
              <a:rPr lang="zh-CN" altLang="en-US" sz="2400" b="1">
                <a:ea typeface="微软雅黑" pitchFamily="34" charset="-122"/>
              </a:rPr>
              <a:t>结构更加清晰、避免执行错误，应该把每个 </a:t>
            </a:r>
            <a:r>
              <a:rPr lang="en-US" altLang="zh-CN" sz="2400" b="1">
                <a:ea typeface="微软雅黑" pitchFamily="34" charset="-122"/>
              </a:rPr>
              <a:t>if </a:t>
            </a:r>
            <a:r>
              <a:rPr lang="zh-CN" altLang="en-US" sz="2400" b="1">
                <a:ea typeface="微软雅黑" pitchFamily="34" charset="-122"/>
              </a:rPr>
              <a:t>或 </a:t>
            </a:r>
            <a:r>
              <a:rPr lang="en-US" altLang="zh-CN" sz="2400" b="1">
                <a:ea typeface="微软雅黑" pitchFamily="34" charset="-122"/>
              </a:rPr>
              <a:t>else </a:t>
            </a:r>
            <a:r>
              <a:rPr lang="zh-CN" altLang="en-US" sz="2400" b="1">
                <a:ea typeface="微软雅黑" pitchFamily="34" charset="-122"/>
              </a:rPr>
              <a:t>包含的代码块都用大括号括起来</a:t>
            </a:r>
          </a:p>
        </p:txBody>
      </p:sp>
      <p:sp>
        <p:nvSpPr>
          <p:cNvPr id="619532" name="Text Box 12"/>
          <p:cNvSpPr txBox="1">
            <a:spLocks noChangeArrowheads="1"/>
          </p:cNvSpPr>
          <p:nvPr/>
        </p:nvSpPr>
        <p:spPr bwMode="auto">
          <a:xfrm>
            <a:off x="611188" y="5630863"/>
            <a:ext cx="6121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</a:pPr>
            <a:r>
              <a:rPr lang="zh-CN" altLang="en-US" sz="2400" b="1">
                <a:ea typeface="微软雅黑" pitchFamily="34" charset="-122"/>
              </a:rPr>
              <a:t>相匹配的一对 </a:t>
            </a:r>
            <a:r>
              <a:rPr lang="en-US" altLang="zh-CN" sz="2400" b="1">
                <a:ea typeface="微软雅黑" pitchFamily="34" charset="-122"/>
              </a:rPr>
              <a:t>if </a:t>
            </a:r>
            <a:r>
              <a:rPr lang="zh-CN" altLang="en-US" sz="2400" b="1">
                <a:ea typeface="微软雅黑" pitchFamily="34" charset="-122"/>
              </a:rPr>
              <a:t>和 </a:t>
            </a:r>
            <a:r>
              <a:rPr lang="en-US" altLang="zh-CN" sz="2400" b="1">
                <a:ea typeface="微软雅黑" pitchFamily="34" charset="-122"/>
              </a:rPr>
              <a:t>else </a:t>
            </a:r>
            <a:r>
              <a:rPr lang="zh-CN" altLang="en-US" sz="2400" b="1">
                <a:ea typeface="微软雅黑" pitchFamily="34" charset="-122"/>
              </a:rPr>
              <a:t>应该左对齐</a:t>
            </a:r>
          </a:p>
        </p:txBody>
      </p:sp>
      <p:sp>
        <p:nvSpPr>
          <p:cNvPr id="619533" name="Text Box 13"/>
          <p:cNvSpPr txBox="1">
            <a:spLocks noChangeArrowheads="1"/>
          </p:cNvSpPr>
          <p:nvPr/>
        </p:nvSpPr>
        <p:spPr bwMode="auto">
          <a:xfrm>
            <a:off x="611188" y="5638800"/>
            <a:ext cx="838993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</a:pPr>
            <a:r>
              <a:rPr lang="zh-CN" altLang="en-US" sz="2400" b="1" dirty="0">
                <a:ea typeface="微软雅黑" pitchFamily="34" charset="-122"/>
              </a:rPr>
              <a:t>内层的 </a:t>
            </a:r>
            <a:r>
              <a:rPr lang="en-US" altLang="zh-CN" sz="2400" b="1" dirty="0">
                <a:ea typeface="微软雅黑" pitchFamily="34" charset="-122"/>
              </a:rPr>
              <a:t>if </a:t>
            </a:r>
            <a:r>
              <a:rPr lang="zh-CN" altLang="en-US" sz="2400" b="1" dirty="0">
                <a:ea typeface="微软雅黑" pitchFamily="34" charset="-122"/>
              </a:rPr>
              <a:t>结构相对于外层的 </a:t>
            </a:r>
            <a:r>
              <a:rPr lang="en-US" altLang="zh-CN" sz="2400" b="1" dirty="0">
                <a:ea typeface="微软雅黑" pitchFamily="34" charset="-122"/>
              </a:rPr>
              <a:t>if </a:t>
            </a:r>
            <a:r>
              <a:rPr lang="zh-CN" altLang="en-US" sz="2400" b="1" dirty="0">
                <a:ea typeface="微软雅黑" pitchFamily="34" charset="-122"/>
              </a:rPr>
              <a:t>结构要有一定的缩进</a:t>
            </a:r>
          </a:p>
        </p:txBody>
      </p:sp>
      <p:grpSp>
        <p:nvGrpSpPr>
          <p:cNvPr id="2" name="组合 24"/>
          <p:cNvGrpSpPr>
            <a:grpSpLocks/>
          </p:cNvGrpSpPr>
          <p:nvPr/>
        </p:nvGrpSpPr>
        <p:grpSpPr bwMode="auto">
          <a:xfrm>
            <a:off x="142875" y="857250"/>
            <a:ext cx="1000125" cy="414338"/>
            <a:chOff x="1000100" y="2528843"/>
            <a:chExt cx="1000132" cy="414475"/>
          </a:xfrm>
        </p:grpSpPr>
        <p:pic>
          <p:nvPicPr>
            <p:cNvPr id="40984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1300140" y="2536784"/>
              <a:ext cx="700092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cxnSp>
        <p:nvCxnSpPr>
          <p:cNvPr id="23" name="直接箭头连接符 22"/>
          <p:cNvCxnSpPr>
            <a:endCxn id="619528" idx="1"/>
          </p:cNvCxnSpPr>
          <p:nvPr/>
        </p:nvCxnSpPr>
        <p:spPr>
          <a:xfrm flipV="1">
            <a:off x="2900254" y="1904525"/>
            <a:ext cx="990615" cy="23859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4381419" y="2214555"/>
            <a:ext cx="1562119" cy="28575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2088449" y="6225675"/>
            <a:ext cx="4237051" cy="578535"/>
            <a:chOff x="2514597" y="3350993"/>
            <a:chExt cx="3813240" cy="578535"/>
          </a:xfrm>
        </p:grpSpPr>
        <p:grpSp>
          <p:nvGrpSpPr>
            <p:cNvPr id="28" name="组合 20"/>
            <p:cNvGrpSpPr/>
            <p:nvPr/>
          </p:nvGrpSpPr>
          <p:grpSpPr>
            <a:xfrm>
              <a:off x="2514597" y="3350993"/>
              <a:ext cx="3813240" cy="578535"/>
              <a:chOff x="2514599" y="5042946"/>
              <a:chExt cx="3813240" cy="578535"/>
            </a:xfrm>
          </p:grpSpPr>
          <p:sp>
            <p:nvSpPr>
              <p:cNvPr id="31" name="圆角矩形 30"/>
              <p:cNvSpPr/>
              <p:nvPr/>
            </p:nvSpPr>
            <p:spPr>
              <a:xfrm>
                <a:off x="2514599" y="5071123"/>
                <a:ext cx="3813240" cy="467591"/>
              </a:xfrm>
              <a:prstGeom prst="roundRect">
                <a:avLst/>
              </a:prstGeom>
              <a:solidFill>
                <a:srgbClr val="006599"/>
              </a:soli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  <a:scene3d>
                <a:camera prst="obliqueTopRigh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文本框 22"/>
              <p:cNvSpPr txBox="1"/>
              <p:nvPr/>
            </p:nvSpPr>
            <p:spPr>
              <a:xfrm>
                <a:off x="3442057" y="5112515"/>
                <a:ext cx="25970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defRPr/>
                </a:pPr>
                <a:r>
                  <a:rPr lang="zh-CN" altLang="en-US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演示</a:t>
                </a:r>
                <a:r>
                  <a:rPr lang="zh-CN" altLang="en-US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：使用嵌套</a:t>
                </a:r>
                <a:r>
                  <a:rPr lang="en-US" altLang="zh-CN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if</a:t>
                </a:r>
                <a:r>
                  <a:rPr lang="zh-CN" altLang="en-US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选择结构</a:t>
                </a:r>
                <a:endParaRPr lang="zh-CN" altLang="en-US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2797435" y="5042946"/>
                <a:ext cx="578535" cy="5785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855537" y="3379066"/>
              <a:ext cx="462326" cy="462326"/>
            </a:xfrm>
            <a:prstGeom prst="rect">
              <a:avLst/>
            </a:prstGeom>
          </p:spPr>
        </p:pic>
      </p:grp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26</a:t>
            </a:fld>
            <a:r>
              <a:rPr lang="en-US" altLang="zh-CN" smtClean="0"/>
              <a:t>/34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9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19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19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19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19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19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19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523" grpId="0" animBg="1"/>
      <p:bldP spid="619528" grpId="0" animBg="1"/>
      <p:bldP spid="619529" grpId="0" animBg="1"/>
      <p:bldP spid="619530" grpId="0"/>
      <p:bldP spid="619531" grpId="0"/>
      <p:bldP spid="619531" grpId="1"/>
      <p:bldP spid="619532" grpId="0"/>
      <p:bldP spid="619532" grpId="1"/>
      <p:bldP spid="61953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40" name="Rectangle 8"/>
          <p:cNvSpPr>
            <a:spLocks noGrp="1" noChangeArrowheads="1"/>
          </p:cNvSpPr>
          <p:nvPr>
            <p:ph type="title"/>
          </p:nvPr>
        </p:nvSpPr>
        <p:spPr>
          <a:xfrm>
            <a:off x="1129554" y="285750"/>
            <a:ext cx="7835060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小结</a:t>
            </a:r>
            <a:endParaRPr dirty="0"/>
          </a:p>
        </p:txBody>
      </p:sp>
      <p:sp>
        <p:nvSpPr>
          <p:cNvPr id="607235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输入小明的考试成绩，显示所获奖励</a:t>
            </a:r>
          </a:p>
          <a:p>
            <a:pPr lvl="1">
              <a:defRPr/>
            </a:pPr>
            <a:r>
              <a:rPr lang="zh-CN" altLang="en-US" dirty="0" smtClean="0"/>
              <a:t>成绩</a:t>
            </a:r>
            <a:r>
              <a:rPr lang="en-US" altLang="zh-CN" dirty="0" smtClean="0"/>
              <a:t>==100</a:t>
            </a:r>
            <a:r>
              <a:rPr lang="zh-CN" altLang="en-US" dirty="0" smtClean="0"/>
              <a:t>分，爸爸给他买辆车</a:t>
            </a:r>
          </a:p>
          <a:p>
            <a:pPr lvl="1">
              <a:defRPr/>
            </a:pPr>
            <a:r>
              <a:rPr lang="en-US" altLang="zh-CN" dirty="0" smtClean="0"/>
              <a:t>100</a:t>
            </a:r>
            <a:r>
              <a:rPr lang="zh-CN" altLang="en-US" dirty="0" smtClean="0"/>
              <a:t>分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成绩</a:t>
            </a:r>
            <a:r>
              <a:rPr lang="en-US" altLang="zh-CN" smtClean="0"/>
              <a:t>&gt;=90</a:t>
            </a:r>
            <a:r>
              <a:rPr lang="zh-CN" altLang="en-US" dirty="0" smtClean="0"/>
              <a:t>分，妈妈给他买</a:t>
            </a:r>
            <a:r>
              <a:rPr lang="en-US" altLang="zh-CN" dirty="0" smtClean="0"/>
              <a:t>MP4</a:t>
            </a:r>
          </a:p>
          <a:p>
            <a:pPr lvl="1">
              <a:defRPr/>
            </a:pPr>
            <a:r>
              <a:rPr lang="en-US" altLang="zh-CN" dirty="0" smtClean="0"/>
              <a:t>90</a:t>
            </a:r>
            <a:r>
              <a:rPr lang="zh-CN" altLang="en-US" dirty="0" smtClean="0"/>
              <a:t>分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成绩</a:t>
            </a:r>
            <a:r>
              <a:rPr lang="en-US" altLang="zh-CN" dirty="0" smtClean="0"/>
              <a:t>&gt;=60</a:t>
            </a:r>
            <a:r>
              <a:rPr lang="zh-CN" altLang="en-US" dirty="0" smtClean="0"/>
              <a:t>分，妈妈给他买本参考书</a:t>
            </a:r>
          </a:p>
          <a:p>
            <a:pPr lvl="1">
              <a:defRPr/>
            </a:pPr>
            <a:r>
              <a:rPr lang="zh-CN" altLang="en-US" dirty="0" smtClean="0"/>
              <a:t>成绩</a:t>
            </a:r>
            <a:r>
              <a:rPr lang="en-US" altLang="zh-CN" dirty="0" smtClean="0"/>
              <a:t>&lt;60</a:t>
            </a:r>
            <a:r>
              <a:rPr lang="zh-CN" altLang="en-US" dirty="0" smtClean="0"/>
              <a:t>分，什么都不买</a:t>
            </a:r>
            <a:endParaRPr lang="zh-CN" altLang="en-US" dirty="0"/>
          </a:p>
        </p:txBody>
      </p:sp>
      <p:grpSp>
        <p:nvGrpSpPr>
          <p:cNvPr id="2" name="组合 4"/>
          <p:cNvGrpSpPr>
            <a:grpSpLocks/>
          </p:cNvGrpSpPr>
          <p:nvPr/>
        </p:nvGrpSpPr>
        <p:grpSpPr bwMode="auto">
          <a:xfrm>
            <a:off x="71438" y="857250"/>
            <a:ext cx="1503362" cy="400050"/>
            <a:chOff x="6641147" y="5088888"/>
            <a:chExt cx="1502753" cy="400110"/>
          </a:xfrm>
        </p:grpSpPr>
        <p:pic>
          <p:nvPicPr>
            <p:cNvPr id="41990" name="Picture 3" descr="C:\Users\meng.zhang\Desktop\未命名-2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1147" y="5098445"/>
              <a:ext cx="380996" cy="380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6855372" y="5088888"/>
              <a:ext cx="1288528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现场编程</a:t>
              </a:r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27</a:t>
            </a:fld>
            <a:r>
              <a:rPr lang="en-US" altLang="zh-CN" smtClean="0"/>
              <a:t>/34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1140312" y="285750"/>
            <a:ext cx="7824302" cy="5238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dirty="0" smtClean="0"/>
              <a:t>学</a:t>
            </a:r>
            <a:r>
              <a:rPr lang="zh-CN" altLang="en-US" dirty="0" smtClean="0"/>
              <a:t>生</a:t>
            </a:r>
            <a:r>
              <a:rPr dirty="0" smtClean="0"/>
              <a:t>操作</a:t>
            </a:r>
            <a:r>
              <a:rPr lang="en-US" altLang="zh-CN" dirty="0" smtClean="0"/>
              <a:t>—</a:t>
            </a:r>
            <a:r>
              <a:rPr dirty="0" smtClean="0"/>
              <a:t>购物结算</a:t>
            </a:r>
            <a:r>
              <a:rPr lang="en-US" altLang="zh-CN" dirty="0" smtClean="0"/>
              <a:t>2-1</a:t>
            </a:r>
            <a:endParaRPr dirty="0" smtClean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训练要点</a:t>
            </a:r>
          </a:p>
          <a:p>
            <a:pPr lvl="1">
              <a:defRPr/>
            </a:pPr>
            <a:r>
              <a:rPr lang="zh-CN" altLang="en-US" dirty="0" smtClean="0"/>
              <a:t>嵌套</a:t>
            </a:r>
            <a:r>
              <a:rPr lang="en-US" altLang="zh-CN" dirty="0" smtClean="0"/>
              <a:t>if</a:t>
            </a:r>
            <a:r>
              <a:rPr lang="zh-CN" altLang="en-US" dirty="0" smtClean="0"/>
              <a:t>选择结构</a:t>
            </a:r>
          </a:p>
          <a:p>
            <a:pPr>
              <a:defRPr/>
            </a:pPr>
            <a:r>
              <a:rPr lang="zh-CN" altLang="en-US" dirty="0" smtClean="0"/>
              <a:t>需求说明</a:t>
            </a:r>
          </a:p>
          <a:p>
            <a:pPr lvl="1">
              <a:defRPr/>
            </a:pPr>
            <a:endParaRPr lang="en-US" altLang="zh-CN" dirty="0" smtClean="0"/>
          </a:p>
          <a:p>
            <a:pPr lvl="1">
              <a:defRPr/>
            </a:pPr>
            <a:endParaRPr lang="en-US" altLang="zh-CN" dirty="0" smtClean="0"/>
          </a:p>
          <a:p>
            <a:pPr lvl="1">
              <a:defRPr/>
            </a:pPr>
            <a:endParaRPr lang="zh-CN" altLang="en-US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2" name="组合 19"/>
          <p:cNvGrpSpPr>
            <a:grpSpLocks/>
          </p:cNvGrpSpPr>
          <p:nvPr/>
        </p:nvGrpSpPr>
        <p:grpSpPr bwMode="auto">
          <a:xfrm>
            <a:off x="142875" y="857250"/>
            <a:ext cx="1109663" cy="500063"/>
            <a:chOff x="6072198" y="1142984"/>
            <a:chExt cx="1109759" cy="500066"/>
          </a:xfrm>
        </p:grpSpPr>
        <p:pic>
          <p:nvPicPr>
            <p:cNvPr id="43037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6481808" y="1171559"/>
              <a:ext cx="700149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pic>
        <p:nvPicPr>
          <p:cNvPr id="43014" name="图片 13" descr="购物结算.T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2643188"/>
            <a:ext cx="4070350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" name="Group 29"/>
          <p:cNvGraphicFramePr>
            <a:graphicFrameLocks noGrp="1"/>
          </p:cNvGraphicFramePr>
          <p:nvPr/>
        </p:nvGraphicFramePr>
        <p:xfrm>
          <a:off x="857250" y="2714625"/>
          <a:ext cx="3857625" cy="1425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907"/>
                <a:gridCol w="1428718"/>
              </a:tblGrid>
              <a:tr h="3658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顾客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1439" marR="91439" marT="45730" marB="45730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折  扣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1439" marR="91439" marT="45730" marB="45730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353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普通顾客购物满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100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元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91439" marR="91439" marT="45730" marB="4573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</a:t>
                      </a: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折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39" marR="91439" marT="45730" marB="4573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1600" b="1" dirty="0" smtClean="0"/>
                        <a:t>会员购物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91439" marR="91439" marT="45730" marB="4573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</a:t>
                      </a: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折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39" marR="91439" marT="45730" marB="4573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3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1600" b="1" dirty="0" smtClean="0"/>
                        <a:t>会员购物满</a:t>
                      </a:r>
                      <a:r>
                        <a:rPr lang="en-US" altLang="zh-CN" sz="1600" b="1" dirty="0" smtClean="0"/>
                        <a:t>200</a:t>
                      </a:r>
                      <a:r>
                        <a:rPr lang="zh-CN" altLang="en-US" sz="1600" b="1" dirty="0" smtClean="0"/>
                        <a:t>元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91439" marR="91439" marT="45730" marB="4573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7.5</a:t>
                      </a: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折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39" marR="91439" marT="45730" marB="4573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6" name="组合 15"/>
          <p:cNvGrpSpPr/>
          <p:nvPr/>
        </p:nvGrpSpPr>
        <p:grpSpPr>
          <a:xfrm>
            <a:off x="2298622" y="5779555"/>
            <a:ext cx="4583666" cy="578535"/>
            <a:chOff x="2514597" y="3350993"/>
            <a:chExt cx="4125189" cy="578535"/>
          </a:xfrm>
        </p:grpSpPr>
        <p:grpSp>
          <p:nvGrpSpPr>
            <p:cNvPr id="17" name="组合 20"/>
            <p:cNvGrpSpPr/>
            <p:nvPr/>
          </p:nvGrpSpPr>
          <p:grpSpPr>
            <a:xfrm>
              <a:off x="2514597" y="3350993"/>
              <a:ext cx="4125189" cy="578535"/>
              <a:chOff x="2514599" y="5042946"/>
              <a:chExt cx="4125189" cy="578535"/>
            </a:xfrm>
          </p:grpSpPr>
          <p:sp>
            <p:nvSpPr>
              <p:cNvPr id="20" name="圆角矩形 19"/>
              <p:cNvSpPr/>
              <p:nvPr/>
            </p:nvSpPr>
            <p:spPr>
              <a:xfrm>
                <a:off x="2514599" y="5071123"/>
                <a:ext cx="4125189" cy="467591"/>
              </a:xfrm>
              <a:prstGeom prst="roundRect">
                <a:avLst/>
              </a:prstGeom>
              <a:solidFill>
                <a:srgbClr val="006599"/>
              </a:soli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  <a:scene3d>
                <a:camera prst="obliqueTopRigh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22"/>
              <p:cNvSpPr txBox="1"/>
              <p:nvPr/>
            </p:nvSpPr>
            <p:spPr>
              <a:xfrm>
                <a:off x="3926441" y="5139811"/>
                <a:ext cx="14126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教师讲解需求</a:t>
                </a:r>
                <a:endPara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2797435" y="5042946"/>
                <a:ext cx="578535" cy="5785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855537" y="3379066"/>
              <a:ext cx="462326" cy="462326"/>
            </a:xfrm>
            <a:prstGeom prst="rect">
              <a:avLst/>
            </a:prstGeom>
          </p:spPr>
        </p:pic>
      </p:grp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28</a:t>
            </a:fld>
            <a:r>
              <a:rPr lang="en-US" altLang="zh-CN" smtClean="0"/>
              <a:t>/34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1226372" y="285750"/>
            <a:ext cx="7738241" cy="5238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dirty="0" smtClean="0"/>
              <a:t>学</a:t>
            </a:r>
            <a:r>
              <a:rPr lang="zh-CN" altLang="en-US" dirty="0" smtClean="0"/>
              <a:t>生</a:t>
            </a:r>
            <a:r>
              <a:rPr dirty="0" smtClean="0"/>
              <a:t>操作</a:t>
            </a:r>
            <a:r>
              <a:rPr lang="en-US" altLang="zh-CN" dirty="0" smtClean="0"/>
              <a:t>—</a:t>
            </a:r>
            <a:r>
              <a:rPr dirty="0" smtClean="0"/>
              <a:t>购物结算</a:t>
            </a:r>
            <a:r>
              <a:rPr lang="en-US" altLang="zh-CN" dirty="0" smtClean="0"/>
              <a:t>2-2</a:t>
            </a:r>
            <a:endParaRPr dirty="0" smtClean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实现思路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 smtClean="0"/>
              <a:t>外层判断是否是会员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 smtClean="0"/>
              <a:t>内层判断是否达到相应打折要求</a:t>
            </a:r>
          </a:p>
          <a:p>
            <a:pPr lvl="1"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嵌套</a:t>
            </a:r>
            <a:r>
              <a:rPr lang="en-US" altLang="zh-CN" dirty="0" smtClean="0"/>
              <a:t>if</a:t>
            </a:r>
            <a:r>
              <a:rPr lang="zh-CN" altLang="en-US" dirty="0" smtClean="0"/>
              <a:t>选择结构中</a:t>
            </a:r>
            <a:r>
              <a:rPr lang="en-US" altLang="zh-CN" dirty="0" smtClean="0"/>
              <a:t>{ }</a:t>
            </a:r>
            <a:r>
              <a:rPr lang="zh-CN" altLang="en-US" dirty="0" smtClean="0"/>
              <a:t>的使用</a:t>
            </a:r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2" name="组合 19"/>
          <p:cNvGrpSpPr>
            <a:grpSpLocks/>
          </p:cNvGrpSpPr>
          <p:nvPr/>
        </p:nvGrpSpPr>
        <p:grpSpPr bwMode="auto">
          <a:xfrm>
            <a:off x="142875" y="857250"/>
            <a:ext cx="1109663" cy="500063"/>
            <a:chOff x="6072198" y="1142984"/>
            <a:chExt cx="1109759" cy="500066"/>
          </a:xfrm>
        </p:grpSpPr>
        <p:pic>
          <p:nvPicPr>
            <p:cNvPr id="44046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6481808" y="1171559"/>
              <a:ext cx="700149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grpSp>
        <p:nvGrpSpPr>
          <p:cNvPr id="3" name="组合 28"/>
          <p:cNvGrpSpPr>
            <a:grpSpLocks/>
          </p:cNvGrpSpPr>
          <p:nvPr/>
        </p:nvGrpSpPr>
        <p:grpSpPr bwMode="auto">
          <a:xfrm>
            <a:off x="157163" y="2609850"/>
            <a:ext cx="985837" cy="461963"/>
            <a:chOff x="3786182" y="3824735"/>
            <a:chExt cx="986585" cy="461521"/>
          </a:xfrm>
        </p:grpSpPr>
        <p:sp>
          <p:nvSpPr>
            <p:cNvPr id="30" name="TextBox 29"/>
            <p:cNvSpPr txBox="1"/>
            <p:nvPr/>
          </p:nvSpPr>
          <p:spPr>
            <a:xfrm>
              <a:off x="4072149" y="3854869"/>
              <a:ext cx="700618" cy="401253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提示</a:t>
              </a:r>
            </a:p>
          </p:txBody>
        </p:sp>
        <p:pic>
          <p:nvPicPr>
            <p:cNvPr id="44045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" name="组合 14"/>
          <p:cNvGrpSpPr/>
          <p:nvPr/>
        </p:nvGrpSpPr>
        <p:grpSpPr>
          <a:xfrm>
            <a:off x="2594056" y="5715747"/>
            <a:ext cx="4125191" cy="578535"/>
            <a:chOff x="2514599" y="5042946"/>
            <a:chExt cx="4125191" cy="578535"/>
          </a:xfrm>
        </p:grpSpPr>
        <p:sp>
          <p:nvSpPr>
            <p:cNvPr id="16" name="圆角矩形 15"/>
            <p:cNvSpPr/>
            <p:nvPr/>
          </p:nvSpPr>
          <p:spPr>
            <a:xfrm>
              <a:off x="2514599" y="5098419"/>
              <a:ext cx="4125191" cy="467591"/>
            </a:xfrm>
            <a:prstGeom prst="roundRect">
              <a:avLst/>
            </a:prstGeom>
            <a:solidFill>
              <a:srgbClr val="006599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bliqueTopRigh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6"/>
            <p:cNvSpPr txBox="1"/>
            <p:nvPr/>
          </p:nvSpPr>
          <p:spPr>
            <a:xfrm>
              <a:off x="3635292" y="5147548"/>
              <a:ext cx="2085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完成时间：</a:t>
              </a:r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797435" y="5042946"/>
              <a:ext cx="578535" cy="578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899403" y="5147548"/>
              <a:ext cx="374597" cy="374597"/>
            </a:xfrm>
            <a:prstGeom prst="rect">
              <a:avLst/>
            </a:prstGeom>
          </p:spPr>
        </p:pic>
      </p:grp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29</a:t>
            </a:fld>
            <a:r>
              <a:rPr lang="en-US" altLang="zh-CN" smtClean="0"/>
              <a:t>/34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902" name="Rectangle 14"/>
          <p:cNvSpPr>
            <a:spLocks noGrp="1" noChangeArrowheads="1"/>
          </p:cNvSpPr>
          <p:nvPr>
            <p:ph type="title"/>
          </p:nvPr>
        </p:nvSpPr>
        <p:spPr>
          <a:xfrm>
            <a:off x="1226372" y="285751"/>
            <a:ext cx="7738241" cy="52322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dirty="0" smtClean="0"/>
              <a:t>回顾与作业点评</a:t>
            </a:r>
            <a:endParaRPr dirty="0"/>
          </a:p>
        </p:txBody>
      </p:sp>
      <p:sp>
        <p:nvSpPr>
          <p:cNvPr id="549891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GB" dirty="0" smtClean="0"/>
              <a:t>找出错误并更正</a:t>
            </a:r>
          </a:p>
          <a:p>
            <a:pPr>
              <a:defRPr/>
            </a:pPr>
            <a:endParaRPr lang="zh-CN" altLang="en-GB" dirty="0" smtClean="0"/>
          </a:p>
          <a:p>
            <a:pPr>
              <a:defRPr/>
            </a:pPr>
            <a:endParaRPr lang="zh-CN" altLang="en-GB" dirty="0" smtClean="0"/>
          </a:p>
          <a:p>
            <a:pPr>
              <a:defRPr/>
            </a:pPr>
            <a:endParaRPr lang="zh-CN" altLang="en-GB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GB" dirty="0" smtClean="0"/>
              <a:t>输出结果是什么？</a:t>
            </a:r>
            <a:endParaRPr lang="en-GB" altLang="zh-CN" dirty="0" smtClean="0"/>
          </a:p>
          <a:p>
            <a:pPr>
              <a:defRPr/>
            </a:pPr>
            <a:endParaRPr lang="zh-CN" altLang="en-GB" dirty="0" smtClean="0"/>
          </a:p>
          <a:p>
            <a:pPr lvl="1">
              <a:defRPr/>
            </a:pPr>
            <a:endParaRPr lang="en-GB" altLang="zh-CN" dirty="0"/>
          </a:p>
        </p:txBody>
      </p:sp>
      <p:sp>
        <p:nvSpPr>
          <p:cNvPr id="549892" name="AutoShape 4"/>
          <p:cNvSpPr>
            <a:spLocks noChangeArrowheads="1"/>
          </p:cNvSpPr>
          <p:nvPr/>
        </p:nvSpPr>
        <p:spPr bwMode="auto">
          <a:xfrm>
            <a:off x="1143000" y="1790700"/>
            <a:ext cx="7148513" cy="185261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Scanner input=new Scanner(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System.in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);</a:t>
            </a: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num1=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input.next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();</a:t>
            </a: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num2=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input.next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();</a:t>
            </a: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=num1&gt;num2;</a:t>
            </a: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("num1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大于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num2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吗？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"+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);</a:t>
            </a:r>
          </a:p>
        </p:txBody>
      </p:sp>
      <p:sp>
        <p:nvSpPr>
          <p:cNvPr id="549894" name="AutoShape 6"/>
          <p:cNvSpPr>
            <a:spLocks noChangeArrowheads="1"/>
          </p:cNvSpPr>
          <p:nvPr/>
        </p:nvSpPr>
        <p:spPr bwMode="auto">
          <a:xfrm>
            <a:off x="1143000" y="4201276"/>
            <a:ext cx="7116763" cy="256528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int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num1 = 19;</a:t>
            </a: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num2 = 89;</a:t>
            </a: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temp; </a:t>
            </a: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temp = num1;</a:t>
            </a: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num1 = num2;</a:t>
            </a: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num2 = temp; </a:t>
            </a: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(num1+", "+num2);</a:t>
            </a:r>
          </a:p>
        </p:txBody>
      </p:sp>
      <p:sp>
        <p:nvSpPr>
          <p:cNvPr id="549896" name="AutoShape 8"/>
          <p:cNvSpPr>
            <a:spLocks noChangeArrowheads="1"/>
          </p:cNvSpPr>
          <p:nvPr/>
        </p:nvSpPr>
        <p:spPr bwMode="auto">
          <a:xfrm>
            <a:off x="5572125" y="4643438"/>
            <a:ext cx="762000" cy="369887"/>
          </a:xfrm>
          <a:prstGeom prst="roundRect">
            <a:avLst>
              <a:gd name="adj" fmla="val 91"/>
            </a:avLst>
          </a:prstGeom>
          <a:solidFill>
            <a:srgbClr val="679FE3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dirty="0">
                <a:solidFill>
                  <a:srgbClr val="0000FF"/>
                </a:solidFill>
                <a:ea typeface="宋体" charset="-122"/>
              </a:rPr>
              <a:t>89,19</a:t>
            </a:r>
          </a:p>
        </p:txBody>
      </p:sp>
      <p:sp>
        <p:nvSpPr>
          <p:cNvPr id="549897" name="AutoShape 9"/>
          <p:cNvSpPr>
            <a:spLocks noChangeArrowheads="1"/>
          </p:cNvSpPr>
          <p:nvPr/>
        </p:nvSpPr>
        <p:spPr bwMode="auto">
          <a:xfrm>
            <a:off x="3811588" y="5529263"/>
            <a:ext cx="3903662" cy="373062"/>
          </a:xfrm>
          <a:prstGeom prst="roundRect">
            <a:avLst>
              <a:gd name="adj" fmla="val 2349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借助一个中间变量互换两个变量的值</a:t>
            </a:r>
          </a:p>
        </p:txBody>
      </p:sp>
      <p:sp>
        <p:nvSpPr>
          <p:cNvPr id="549899" name="AutoShape 11"/>
          <p:cNvSpPr>
            <a:spLocks/>
          </p:cNvSpPr>
          <p:nvPr/>
        </p:nvSpPr>
        <p:spPr bwMode="auto">
          <a:xfrm>
            <a:off x="3363913" y="5429250"/>
            <a:ext cx="360362" cy="684213"/>
          </a:xfrm>
          <a:prstGeom prst="rightBrace">
            <a:avLst>
              <a:gd name="adj1" fmla="val 18292"/>
              <a:gd name="adj2" fmla="val 50000"/>
            </a:avLst>
          </a:prstGeom>
          <a:noFill/>
          <a:ln w="19050" algn="ctr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1643063" y="2147888"/>
            <a:ext cx="2897187" cy="701675"/>
          </a:xfrm>
          <a:prstGeom prst="roundRect">
            <a:avLst>
              <a:gd name="adj" fmla="val 0"/>
            </a:avLst>
          </a:prstGeom>
          <a:solidFill>
            <a:srgbClr val="679FE3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dirty="0" err="1">
                <a:solidFill>
                  <a:srgbClr val="0000FF"/>
                </a:solidFill>
                <a:ea typeface="宋体" charset="-122"/>
              </a:rPr>
              <a:t>int</a:t>
            </a:r>
            <a:r>
              <a:rPr lang="en-US" altLang="zh-CN" b="1" dirty="0">
                <a:solidFill>
                  <a:srgbClr val="0000FF"/>
                </a:solidFill>
                <a:ea typeface="宋体" charset="-122"/>
              </a:rPr>
              <a:t> num1=</a:t>
            </a:r>
            <a:r>
              <a:rPr lang="en-US" altLang="zh-CN" b="1" dirty="0" err="1">
                <a:solidFill>
                  <a:srgbClr val="0000FF"/>
                </a:solidFill>
                <a:ea typeface="宋体" charset="-122"/>
              </a:rPr>
              <a:t>input.</a:t>
            </a:r>
            <a:r>
              <a:rPr lang="en-US" altLang="zh-CN" b="1" dirty="0" err="1">
                <a:solidFill>
                  <a:srgbClr val="FF0000"/>
                </a:solidFill>
                <a:ea typeface="宋体" charset="-122"/>
              </a:rPr>
              <a:t>nextInt();</a:t>
            </a: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dirty="0" err="1">
                <a:solidFill>
                  <a:srgbClr val="0000FF"/>
                </a:solidFill>
                <a:ea typeface="宋体" charset="-122"/>
              </a:rPr>
              <a:t>int</a:t>
            </a:r>
            <a:r>
              <a:rPr lang="en-US" altLang="zh-CN" b="1" dirty="0">
                <a:solidFill>
                  <a:srgbClr val="0000FF"/>
                </a:solidFill>
                <a:ea typeface="宋体" charset="-122"/>
              </a:rPr>
              <a:t> num2=</a:t>
            </a:r>
            <a:r>
              <a:rPr lang="en-US" altLang="zh-CN" b="1" dirty="0" err="1">
                <a:solidFill>
                  <a:srgbClr val="0000FF"/>
                </a:solidFill>
                <a:ea typeface="宋体" charset="-122"/>
              </a:rPr>
              <a:t>input.</a:t>
            </a:r>
            <a:r>
              <a:rPr lang="en-US" altLang="zh-CN" b="1" dirty="0" err="1">
                <a:solidFill>
                  <a:srgbClr val="FF0000"/>
                </a:solidFill>
                <a:ea typeface="宋体" charset="-122"/>
              </a:rPr>
              <a:t>nextInt();</a:t>
            </a:r>
          </a:p>
        </p:txBody>
      </p:sp>
      <p:sp>
        <p:nvSpPr>
          <p:cNvPr id="549895" name="AutoShape 7"/>
          <p:cNvSpPr>
            <a:spLocks noChangeArrowheads="1"/>
          </p:cNvSpPr>
          <p:nvPr/>
        </p:nvSpPr>
        <p:spPr bwMode="auto">
          <a:xfrm>
            <a:off x="1643063" y="2921000"/>
            <a:ext cx="2928937" cy="369888"/>
          </a:xfrm>
          <a:prstGeom prst="roundRect">
            <a:avLst>
              <a:gd name="adj" fmla="val 0"/>
            </a:avLst>
          </a:prstGeom>
          <a:solidFill>
            <a:srgbClr val="679FE3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dirty="0" err="1">
                <a:solidFill>
                  <a:srgbClr val="FF0000"/>
                </a:solidFill>
                <a:ea typeface="宋体" charset="-122"/>
              </a:rPr>
              <a:t>boolean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 </a:t>
            </a:r>
            <a:r>
              <a:rPr lang="en-US" altLang="zh-CN" b="1" dirty="0" err="1">
                <a:solidFill>
                  <a:srgbClr val="0000FF"/>
                </a:solidFill>
                <a:ea typeface="宋体" charset="-122"/>
              </a:rPr>
              <a:t>i</a:t>
            </a:r>
            <a:r>
              <a:rPr lang="en-US" altLang="zh-CN" b="1" dirty="0">
                <a:solidFill>
                  <a:srgbClr val="0000FF"/>
                </a:solidFill>
                <a:ea typeface="宋体" charset="-122"/>
              </a:rPr>
              <a:t>=num1&gt;num2;</a:t>
            </a:r>
          </a:p>
        </p:txBody>
      </p:sp>
      <p:grpSp>
        <p:nvGrpSpPr>
          <p:cNvPr id="2" name="组合 11"/>
          <p:cNvGrpSpPr>
            <a:grpSpLocks/>
          </p:cNvGrpSpPr>
          <p:nvPr/>
        </p:nvGrpSpPr>
        <p:grpSpPr bwMode="auto">
          <a:xfrm>
            <a:off x="71438" y="857250"/>
            <a:ext cx="1470025" cy="400050"/>
            <a:chOff x="2962268" y="5103147"/>
            <a:chExt cx="1469411" cy="400110"/>
          </a:xfrm>
        </p:grpSpPr>
        <p:pic>
          <p:nvPicPr>
            <p:cNvPr id="17421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3214575" y="5103147"/>
              <a:ext cx="121710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代码阅读</a:t>
              </a:r>
            </a:p>
          </p:txBody>
        </p:sp>
      </p:grpSp>
      <p:sp>
        <p:nvSpPr>
          <p:cNvPr id="16" name="内容占位符 2"/>
          <p:cNvSpPr txBox="1">
            <a:spLocks/>
          </p:cNvSpPr>
          <p:nvPr/>
        </p:nvSpPr>
        <p:spPr bwMode="auto">
          <a:xfrm>
            <a:off x="784254" y="1142984"/>
            <a:ext cx="7645398" cy="5143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itchFamily="2" charset="2"/>
              <a:buChar char="n"/>
              <a:tabLst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点评作业的提交情况和共性问题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itchFamily="34" charset="-122"/>
              <a:cs typeface="+mn-cs"/>
            </a:endParaRPr>
          </a:p>
        </p:txBody>
      </p:sp>
      <p:grpSp>
        <p:nvGrpSpPr>
          <p:cNvPr id="3" name="组合 14"/>
          <p:cNvGrpSpPr/>
          <p:nvPr/>
        </p:nvGrpSpPr>
        <p:grpSpPr>
          <a:xfrm>
            <a:off x="-11028" y="785794"/>
            <a:ext cx="1497897" cy="400110"/>
            <a:chOff x="1004978" y="3857625"/>
            <a:chExt cx="1497897" cy="400110"/>
          </a:xfrm>
        </p:grpSpPr>
        <p:pic>
          <p:nvPicPr>
            <p:cNvPr id="19" name="Picture 6" descr="\\prdsoftlab\Softlab\034\05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04978" y="3927478"/>
              <a:ext cx="406395" cy="295272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 bwMode="auto">
            <a:xfrm>
              <a:off x="1285875" y="3857625"/>
              <a:ext cx="1217000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 smtClean="0">
                  <a:latin typeface="黑体" pitchFamily="49" charset="-122"/>
                  <a:ea typeface="黑体" pitchFamily="49" charset="-122"/>
                </a:rPr>
                <a:t>作业点评</a:t>
              </a:r>
              <a:endParaRPr lang="zh-CN" altLang="en-US" sz="2000" b="1" dirty="0"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3</a:t>
            </a:fld>
            <a:r>
              <a:rPr lang="en-US" altLang="zh-CN" smtClean="0"/>
              <a:t>/34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9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9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9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49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49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49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49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9891" grpId="0" build="p"/>
      <p:bldP spid="549892" grpId="0" animBg="1"/>
      <p:bldP spid="549892" grpId="1" animBg="1"/>
      <p:bldP spid="549894" grpId="0" animBg="1"/>
      <p:bldP spid="549894" grpId="1" animBg="1"/>
      <p:bldP spid="549896" grpId="0" animBg="1"/>
      <p:bldP spid="549896" grpId="1" animBg="1"/>
      <p:bldP spid="549897" grpId="0" animBg="1"/>
      <p:bldP spid="549897" grpId="1" animBg="1"/>
      <p:bldP spid="549899" grpId="0" animBg="1"/>
      <p:bldP spid="549899" grpId="1" animBg="1"/>
      <p:bldP spid="13" grpId="0" animBg="1"/>
      <p:bldP spid="13" grpId="1" animBg="1"/>
      <p:bldP spid="549895" grpId="0" animBg="1"/>
      <p:bldP spid="549895" grpId="1" animBg="1"/>
      <p:bldP spid="1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1161826" y="285750"/>
            <a:ext cx="7802787" cy="5238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dirty="0" smtClean="0"/>
              <a:t>学</a:t>
            </a:r>
            <a:r>
              <a:rPr lang="zh-CN" altLang="en-US" dirty="0" smtClean="0"/>
              <a:t>生</a:t>
            </a:r>
            <a:r>
              <a:rPr dirty="0" smtClean="0"/>
              <a:t>操作</a:t>
            </a:r>
            <a:r>
              <a:rPr lang="en-US" altLang="zh-CN" dirty="0" smtClean="0"/>
              <a:t>—</a:t>
            </a:r>
            <a:r>
              <a:rPr dirty="0" smtClean="0"/>
              <a:t>计算会员折扣</a:t>
            </a:r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需求说明</a:t>
            </a:r>
          </a:p>
          <a:p>
            <a:pPr lvl="1">
              <a:defRPr/>
            </a:pPr>
            <a:r>
              <a:rPr lang="zh-CN" altLang="en-US" smtClean="0"/>
              <a:t>会员购物时，根据积分的不同享受不同的折扣</a:t>
            </a:r>
          </a:p>
          <a:p>
            <a:pPr lvl="1">
              <a:defRPr/>
            </a:pPr>
            <a:r>
              <a:rPr lang="zh-CN" altLang="en-US" smtClean="0"/>
              <a:t>计算会员购物时获得的折扣</a:t>
            </a:r>
            <a:endParaRPr lang="zh-CN" altLang="en-US" dirty="0" smtClean="0"/>
          </a:p>
        </p:txBody>
      </p:sp>
      <p:pic>
        <p:nvPicPr>
          <p:cNvPr id="6" name="Picture 8" descr="4-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605" y="2938463"/>
            <a:ext cx="30384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1086668" y="2928938"/>
          <a:ext cx="3857625" cy="17907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6773"/>
                <a:gridCol w="1780852"/>
              </a:tblGrid>
              <a:tr h="3961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会员积分</a:t>
                      </a:r>
                      <a:endParaRPr lang="en-US" altLang="zh-CN" sz="20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04" marB="45704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折  扣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1439" marR="91439" marT="45704" marB="45704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352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x </a:t>
                      </a: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＜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2000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91439" marR="91439" marT="45704" marB="45704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</a:t>
                      </a: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折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39" marR="91439" marT="45704" marB="45704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8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2000 ≤ x </a:t>
                      </a: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＜</a:t>
                      </a: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 4000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91439" marR="91439" marT="45704" marB="45704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</a:t>
                      </a: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折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39" marR="91439" marT="45704" marB="45704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2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4000 ≤ x </a:t>
                      </a: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＜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8000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91439" marR="91439" marT="45704" marB="45704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</a:t>
                      </a: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折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39" marR="91439" marT="45704" marB="45704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2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x ≥ 8000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marL="91439" marR="91439" marT="45704" marB="45704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折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39" marR="91439" marT="45704" marB="45704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" name="组合 12"/>
          <p:cNvGrpSpPr>
            <a:grpSpLocks/>
          </p:cNvGrpSpPr>
          <p:nvPr/>
        </p:nvGrpSpPr>
        <p:grpSpPr bwMode="auto">
          <a:xfrm>
            <a:off x="142875" y="879475"/>
            <a:ext cx="928688" cy="406400"/>
            <a:chOff x="3786182" y="1192962"/>
            <a:chExt cx="928694" cy="406350"/>
          </a:xfrm>
        </p:grpSpPr>
        <p:sp>
          <p:nvSpPr>
            <p:cNvPr id="15" name="TextBox 14"/>
            <p:cNvSpPr txBox="1"/>
            <p:nvPr/>
          </p:nvSpPr>
          <p:spPr>
            <a:xfrm>
              <a:off x="4014783" y="1196137"/>
              <a:ext cx="700093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45089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" name="组合 13"/>
          <p:cNvGrpSpPr/>
          <p:nvPr/>
        </p:nvGrpSpPr>
        <p:grpSpPr>
          <a:xfrm>
            <a:off x="2594056" y="5715747"/>
            <a:ext cx="4125191" cy="578535"/>
            <a:chOff x="2514599" y="5042946"/>
            <a:chExt cx="4125191" cy="578535"/>
          </a:xfrm>
        </p:grpSpPr>
        <p:sp>
          <p:nvSpPr>
            <p:cNvPr id="16" name="圆角矩形 15"/>
            <p:cNvSpPr/>
            <p:nvPr/>
          </p:nvSpPr>
          <p:spPr>
            <a:xfrm>
              <a:off x="2514599" y="5098419"/>
              <a:ext cx="4125191" cy="467591"/>
            </a:xfrm>
            <a:prstGeom prst="roundRect">
              <a:avLst/>
            </a:prstGeom>
            <a:solidFill>
              <a:srgbClr val="006599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bliqueTopRigh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635292" y="5147548"/>
              <a:ext cx="2085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完成时间：</a:t>
              </a:r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797435" y="5042946"/>
              <a:ext cx="578535" cy="578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899403" y="5147548"/>
              <a:ext cx="374597" cy="374597"/>
            </a:xfrm>
            <a:prstGeom prst="rect">
              <a:avLst/>
            </a:prstGeom>
          </p:spPr>
        </p:pic>
      </p:grp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30</a:t>
            </a:fld>
            <a:r>
              <a:rPr lang="en-US" altLang="zh-CN" smtClean="0"/>
              <a:t>/34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1194099" y="285750"/>
            <a:ext cx="7770514" cy="5238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dirty="0"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2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4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5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6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31</a:t>
            </a:fld>
            <a:r>
              <a:rPr lang="en-US" altLang="zh-CN" smtClean="0"/>
              <a:t>/34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title"/>
          </p:nvPr>
        </p:nvSpPr>
        <p:spPr>
          <a:xfrm>
            <a:off x="1258646" y="285750"/>
            <a:ext cx="7705968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总结</a:t>
            </a:r>
          </a:p>
        </p:txBody>
      </p:sp>
      <p:sp>
        <p:nvSpPr>
          <p:cNvPr id="48132" name="TextBox 4"/>
          <p:cNvSpPr txBox="1">
            <a:spLocks noChangeArrowheads="1"/>
          </p:cNvSpPr>
          <p:nvPr/>
        </p:nvSpPr>
        <p:spPr bwMode="auto">
          <a:xfrm>
            <a:off x="1428729" y="785794"/>
            <a:ext cx="4572032" cy="532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lvl="1" indent="0">
              <a:lnSpc>
                <a:spcPct val="200000"/>
              </a:lnSpc>
              <a:defRPr/>
            </a:pPr>
            <a:r>
              <a:rPr lang="zh-CN" altLang="en-US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基本</a:t>
            </a:r>
            <a:r>
              <a:rPr lang="en-US" altLang="en-US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if</a:t>
            </a:r>
            <a:r>
              <a:rPr lang="zh-CN" altLang="en-US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选择结构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：可以处理单分支的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if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选择结构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marL="0" lvl="1" indent="0">
              <a:lnSpc>
                <a:spcPct val="200000"/>
              </a:lnSpc>
              <a:defRPr/>
            </a:pPr>
            <a:endParaRPr lang="en-US" altLang="zh-CN" sz="1000" b="1" dirty="0" smtClean="0">
              <a:ea typeface="微软雅黑" pitchFamily="34" charset="-122"/>
              <a:cs typeface="Arial" charset="0"/>
            </a:endParaRPr>
          </a:p>
          <a:p>
            <a:pPr marL="0" lvl="1" indent="0">
              <a:lnSpc>
                <a:spcPct val="200000"/>
              </a:lnSpc>
              <a:defRPr/>
            </a:pPr>
            <a:endParaRPr lang="en-US" altLang="zh-CN" sz="1000" b="1" dirty="0" smtClean="0">
              <a:ea typeface="微软雅黑" pitchFamily="34" charset="-122"/>
              <a:cs typeface="Arial" charset="0"/>
            </a:endParaRPr>
          </a:p>
          <a:p>
            <a:pPr marL="0" lvl="1" indent="0">
              <a:lnSpc>
                <a:spcPct val="200000"/>
              </a:lnSpc>
              <a:defRPr/>
            </a:pPr>
            <a:r>
              <a:rPr lang="en-US" altLang="en-US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if-else</a:t>
            </a:r>
            <a:r>
              <a:rPr lang="zh-CN" altLang="en-US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选择结构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：可以处理两个分支的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if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选择结构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marL="0" lvl="1" indent="0">
              <a:lnSpc>
                <a:spcPct val="200000"/>
              </a:lnSpc>
              <a:defRPr/>
            </a:pPr>
            <a:endParaRPr lang="en-US" altLang="zh-CN" sz="1000" b="1" dirty="0" smtClean="0">
              <a:ea typeface="微软雅黑" pitchFamily="34" charset="-122"/>
              <a:cs typeface="Arial" charset="0"/>
            </a:endParaRPr>
          </a:p>
          <a:p>
            <a:pPr marL="0" lvl="1" indent="0">
              <a:lnSpc>
                <a:spcPct val="200000"/>
              </a:lnSpc>
              <a:defRPr/>
            </a:pPr>
            <a:endParaRPr lang="en-US" altLang="zh-CN" sz="1000" b="1" dirty="0" smtClean="0">
              <a:ea typeface="微软雅黑" pitchFamily="34" charset="-122"/>
              <a:cs typeface="Arial" charset="0"/>
            </a:endParaRPr>
          </a:p>
          <a:p>
            <a:pPr marL="0" lvl="1" indent="0">
              <a:lnSpc>
                <a:spcPct val="200000"/>
              </a:lnSpc>
              <a:defRPr/>
            </a:pPr>
            <a:endParaRPr lang="en-US" altLang="zh-CN" sz="1000" b="1" dirty="0" smtClean="0">
              <a:ea typeface="微软雅黑" pitchFamily="34" charset="-122"/>
              <a:cs typeface="Arial" charset="0"/>
            </a:endParaRPr>
          </a:p>
          <a:p>
            <a:pPr marL="0" lvl="1" indent="0">
              <a:lnSpc>
                <a:spcPct val="200000"/>
              </a:lnSpc>
              <a:defRPr/>
            </a:pPr>
            <a:endParaRPr lang="en-US" altLang="zh-CN" sz="1000" b="1" dirty="0" smtClean="0">
              <a:ea typeface="微软雅黑" pitchFamily="34" charset="-122"/>
              <a:cs typeface="Arial" charset="0"/>
            </a:endParaRPr>
          </a:p>
          <a:p>
            <a:pPr marL="0" lvl="1" indent="0">
              <a:lnSpc>
                <a:spcPct val="200000"/>
              </a:lnSpc>
              <a:defRPr/>
            </a:pPr>
            <a:r>
              <a:rPr lang="zh-CN" altLang="en-US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多重</a:t>
            </a:r>
            <a:r>
              <a:rPr lang="en-US" altLang="en-US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if</a:t>
            </a:r>
            <a:r>
              <a:rPr lang="zh-CN" altLang="en-US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选择结构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：可以处理多个分支的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if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选择结构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marL="0" lvl="1" indent="0">
              <a:lnSpc>
                <a:spcPct val="200000"/>
              </a:lnSpc>
              <a:defRPr/>
            </a:pPr>
            <a:endParaRPr lang="en-US" altLang="zh-CN" sz="1000" b="1" dirty="0" smtClean="0">
              <a:ea typeface="微软雅黑" pitchFamily="34" charset="-122"/>
              <a:cs typeface="Arial" charset="0"/>
            </a:endParaRPr>
          </a:p>
          <a:p>
            <a:pPr marL="0" lvl="1" indent="0">
              <a:lnSpc>
                <a:spcPct val="200000"/>
              </a:lnSpc>
              <a:defRPr/>
            </a:pPr>
            <a:endParaRPr lang="en-US" altLang="zh-CN" sz="1000" b="1" dirty="0" smtClean="0">
              <a:ea typeface="微软雅黑" pitchFamily="34" charset="-122"/>
              <a:cs typeface="Arial" charset="0"/>
            </a:endParaRPr>
          </a:p>
          <a:p>
            <a:pPr marL="0" lvl="1" indent="0">
              <a:lnSpc>
                <a:spcPct val="200000"/>
              </a:lnSpc>
              <a:defRPr/>
            </a:pPr>
            <a:endParaRPr lang="en-US" altLang="zh-CN" sz="1000" b="1" dirty="0" smtClean="0">
              <a:ea typeface="微软雅黑" pitchFamily="34" charset="-122"/>
              <a:cs typeface="Arial" charset="0"/>
            </a:endParaRPr>
          </a:p>
          <a:p>
            <a:pPr marL="0" lvl="1" indent="0">
              <a:lnSpc>
                <a:spcPct val="200000"/>
              </a:lnSpc>
              <a:defRPr/>
            </a:pPr>
            <a:r>
              <a:rPr lang="zh-CN" altLang="en-US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嵌套</a:t>
            </a:r>
            <a:r>
              <a:rPr lang="en-US" altLang="en-US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if</a:t>
            </a:r>
            <a:r>
              <a:rPr lang="zh-CN" altLang="en-US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选择结构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：可以处理某分支中嵌套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if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结构的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marL="0" lvl="1" indent="0">
              <a:lnSpc>
                <a:spcPct val="200000"/>
              </a:lnSpc>
              <a:defRPr/>
            </a:pP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                            if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选择结构</a:t>
            </a:r>
            <a:endParaRPr lang="zh-CN" altLang="en-US" sz="2000" dirty="0">
              <a:ea typeface="微软雅黑" pitchFamily="34" charset="-122"/>
              <a:cs typeface="Arial" charset="0"/>
            </a:endParaRPr>
          </a:p>
        </p:txBody>
      </p:sp>
      <p:sp>
        <p:nvSpPr>
          <p:cNvPr id="48137" name="TextBox 15"/>
          <p:cNvSpPr txBox="1">
            <a:spLocks noChangeArrowheads="1"/>
          </p:cNvSpPr>
          <p:nvPr/>
        </p:nvSpPr>
        <p:spPr bwMode="auto">
          <a:xfrm>
            <a:off x="-214346" y="3028950"/>
            <a:ext cx="1819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ea typeface="微软雅黑" pitchFamily="34" charset="-122"/>
                <a:cs typeface="Arial" charset="0"/>
              </a:rPr>
              <a:t>if </a:t>
            </a: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选择结构</a:t>
            </a:r>
            <a:endParaRPr lang="en-US" altLang="zh-CN" sz="20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48138" name="AutoShape 3"/>
          <p:cNvSpPr>
            <a:spLocks/>
          </p:cNvSpPr>
          <p:nvPr/>
        </p:nvSpPr>
        <p:spPr bwMode="auto">
          <a:xfrm>
            <a:off x="1285852" y="1142984"/>
            <a:ext cx="285752" cy="4214842"/>
          </a:xfrm>
          <a:prstGeom prst="leftBrace">
            <a:avLst>
              <a:gd name="adj1" fmla="val 62112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3071802" y="1285860"/>
            <a:ext cx="2857520" cy="78581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88900" lvl="1" defTabSz="381000">
              <a:buClr>
                <a:schemeClr val="folHlink"/>
              </a:buClr>
              <a:buSzPct val="60000"/>
              <a:defRPr/>
            </a:pPr>
            <a:r>
              <a:rPr lang="en-US" altLang="zh-CN" sz="1600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if 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( </a:t>
            </a:r>
            <a:r>
              <a:rPr lang="zh-CN" altLang="en-US" sz="16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条件 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) { </a:t>
            </a:r>
          </a:p>
          <a:p>
            <a:pPr marL="88900" lvl="1" defTabSz="381000">
              <a:buClr>
                <a:schemeClr val="folHlink"/>
              </a:buClr>
              <a:buSzPct val="60000"/>
              <a:defRPr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       //</a:t>
            </a:r>
            <a:r>
              <a:rPr lang="zh-CN" altLang="en-US" sz="16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代码块 </a:t>
            </a:r>
          </a:p>
          <a:p>
            <a:pPr marL="88900" lvl="1" defTabSz="381000">
              <a:buClr>
                <a:schemeClr val="folHlink"/>
              </a:buClr>
              <a:buSzPct val="60000"/>
              <a:defRPr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}</a:t>
            </a:r>
          </a:p>
        </p:txBody>
      </p:sp>
      <p:sp>
        <p:nvSpPr>
          <p:cNvPr id="13" name="AutoShape 4"/>
          <p:cNvSpPr>
            <a:spLocks noChangeArrowheads="1"/>
          </p:cNvSpPr>
          <p:nvPr/>
        </p:nvSpPr>
        <p:spPr bwMode="auto">
          <a:xfrm>
            <a:off x="3071802" y="2428868"/>
            <a:ext cx="2857520" cy="128588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88900" lvl="1" defTabSz="381000">
              <a:buClr>
                <a:schemeClr val="folHlink"/>
              </a:buClr>
              <a:buSzPct val="60000"/>
              <a:defRPr/>
            </a:pPr>
            <a:r>
              <a:rPr lang="en-US" altLang="zh-CN" sz="1600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if 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( </a:t>
            </a:r>
            <a:r>
              <a:rPr lang="zh-CN" altLang="en-US" sz="16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条件 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) { </a:t>
            </a:r>
          </a:p>
          <a:p>
            <a:pPr marL="88900" lvl="1" defTabSz="381000">
              <a:buClr>
                <a:schemeClr val="folHlink"/>
              </a:buClr>
              <a:buSzPct val="60000"/>
              <a:defRPr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       //</a:t>
            </a:r>
            <a:r>
              <a:rPr lang="zh-CN" altLang="en-US" sz="16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代码块 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1</a:t>
            </a:r>
            <a:endParaRPr lang="zh-CN" altLang="en-US" sz="1600" b="1" dirty="0">
              <a:solidFill>
                <a:schemeClr val="accent5">
                  <a:lumMod val="10000"/>
                </a:schemeClr>
              </a:solidFill>
              <a:latin typeface="+mn-lt"/>
              <a:ea typeface="宋体" charset="-122"/>
            </a:endParaRPr>
          </a:p>
          <a:p>
            <a:pPr marL="88900" lvl="1" defTabSz="381000">
              <a:buClr>
                <a:schemeClr val="folHlink"/>
              </a:buClr>
              <a:buSzPct val="60000"/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} </a:t>
            </a:r>
            <a:r>
              <a:rPr lang="en-US" altLang="zh-CN" sz="1600" b="1" dirty="0" smtClean="0">
                <a:solidFill>
                  <a:srgbClr val="FF0000"/>
                </a:solidFill>
                <a:latin typeface="+mn-lt"/>
                <a:ea typeface="宋体" charset="-122"/>
              </a:rPr>
              <a:t>else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{</a:t>
            </a:r>
          </a:p>
          <a:p>
            <a:pPr marL="88900" lvl="1" defTabSz="381000">
              <a:buClr>
                <a:schemeClr val="folHlink"/>
              </a:buClr>
              <a:buSzPct val="60000"/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	   //</a:t>
            </a:r>
            <a:r>
              <a:rPr lang="zh-CN" altLang="en-US" sz="1600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代码块 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2</a:t>
            </a:r>
            <a:endParaRPr lang="en-US" altLang="zh-CN" sz="1600" b="1" dirty="0" smtClean="0">
              <a:solidFill>
                <a:schemeClr val="accent5">
                  <a:lumMod val="10000"/>
                </a:schemeClr>
              </a:solidFill>
              <a:latin typeface="+mn-lt"/>
              <a:ea typeface="宋体" charset="-122"/>
            </a:endParaRPr>
          </a:p>
          <a:p>
            <a:pPr marL="88900" lvl="1" defTabSz="381000">
              <a:buClr>
                <a:schemeClr val="folHlink"/>
              </a:buClr>
              <a:buSzPct val="60000"/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}</a:t>
            </a:r>
            <a:endParaRPr lang="en-US" altLang="zh-CN" sz="1600" b="1" dirty="0">
              <a:solidFill>
                <a:schemeClr val="accent5">
                  <a:lumMod val="10000"/>
                </a:schemeClr>
              </a:solidFill>
              <a:latin typeface="+mn-lt"/>
              <a:ea typeface="宋体" charset="-122"/>
            </a:endParaRPr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6000760" y="4357694"/>
            <a:ext cx="2858400" cy="236220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0" lvl="1" defTabSz="3810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solidFill>
                  <a:srgbClr val="FF0000"/>
                </a:solidFill>
                <a:ea typeface="宋体" charset="-122"/>
              </a:rPr>
              <a:t>if</a:t>
            </a:r>
            <a:r>
              <a:rPr lang="zh-CN" altLang="en-US" sz="1600" b="1" dirty="0">
                <a:ea typeface="宋体" charset="-122"/>
              </a:rPr>
              <a:t>（条件</a:t>
            </a:r>
            <a:r>
              <a:rPr lang="en-US" altLang="zh-CN" sz="1600" b="1" dirty="0">
                <a:ea typeface="宋体" charset="-122"/>
              </a:rPr>
              <a:t>1) {</a:t>
            </a:r>
          </a:p>
          <a:p>
            <a:pPr marL="0" lvl="1" defTabSz="3810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ea typeface="宋体" charset="-122"/>
              </a:rPr>
              <a:t>     </a:t>
            </a:r>
            <a:r>
              <a:rPr lang="en-US" altLang="zh-CN" sz="1600" b="1" dirty="0">
                <a:solidFill>
                  <a:srgbClr val="FF0000"/>
                </a:solidFill>
                <a:ea typeface="宋体" charset="-122"/>
              </a:rPr>
              <a:t> if</a:t>
            </a:r>
            <a:r>
              <a:rPr lang="zh-CN" altLang="en-US" sz="1600" b="1" dirty="0">
                <a:ea typeface="宋体" charset="-122"/>
              </a:rPr>
              <a:t>（条件</a:t>
            </a:r>
            <a:r>
              <a:rPr lang="en-US" altLang="zh-CN" sz="1600" b="1" dirty="0">
                <a:ea typeface="宋体" charset="-122"/>
              </a:rPr>
              <a:t>2) {</a:t>
            </a:r>
          </a:p>
          <a:p>
            <a:pPr marL="0" lvl="1" defTabSz="3810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ea typeface="宋体" charset="-122"/>
              </a:rPr>
              <a:t>            </a:t>
            </a:r>
            <a:r>
              <a:rPr lang="en-US" altLang="zh-CN" sz="1600" b="1" dirty="0" smtClean="0">
                <a:ea typeface="宋体" charset="-122"/>
              </a:rPr>
              <a:t>//</a:t>
            </a:r>
            <a:r>
              <a:rPr lang="zh-CN" altLang="en-US" sz="1600" b="1" dirty="0" smtClean="0">
                <a:ea typeface="宋体" charset="-122"/>
              </a:rPr>
              <a:t>代码</a:t>
            </a:r>
            <a:r>
              <a:rPr lang="zh-CN" altLang="en-US" sz="1600" b="1" dirty="0">
                <a:ea typeface="宋体" charset="-122"/>
              </a:rPr>
              <a:t>块</a:t>
            </a:r>
            <a:r>
              <a:rPr lang="en-US" altLang="zh-CN" sz="1600" b="1" dirty="0">
                <a:ea typeface="宋体" charset="-122"/>
              </a:rPr>
              <a:t>1</a:t>
            </a:r>
          </a:p>
          <a:p>
            <a:pPr marL="0" lvl="1" defTabSz="3810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ea typeface="宋体" charset="-122"/>
              </a:rPr>
              <a:t>      } </a:t>
            </a:r>
            <a:r>
              <a:rPr lang="en-US" altLang="zh-CN" sz="1600" b="1" dirty="0">
                <a:solidFill>
                  <a:srgbClr val="FF0000"/>
                </a:solidFill>
                <a:ea typeface="宋体" charset="-122"/>
              </a:rPr>
              <a:t>else </a:t>
            </a:r>
            <a:r>
              <a:rPr lang="en-US" altLang="zh-CN" sz="1600" b="1" dirty="0">
                <a:ea typeface="宋体" charset="-122"/>
              </a:rPr>
              <a:t>{</a:t>
            </a:r>
          </a:p>
          <a:p>
            <a:pPr marL="0" lvl="1" defTabSz="3810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ea typeface="宋体" charset="-122"/>
              </a:rPr>
              <a:t>            </a:t>
            </a:r>
            <a:r>
              <a:rPr lang="en-US" altLang="zh-CN" sz="1600" b="1" dirty="0" smtClean="0">
                <a:ea typeface="宋体" charset="-122"/>
              </a:rPr>
              <a:t>//</a:t>
            </a:r>
            <a:r>
              <a:rPr lang="zh-CN" altLang="en-US" sz="1600" b="1" dirty="0" smtClean="0">
                <a:ea typeface="宋体" charset="-122"/>
              </a:rPr>
              <a:t>代码</a:t>
            </a:r>
            <a:r>
              <a:rPr lang="zh-CN" altLang="en-US" sz="1600" b="1" dirty="0">
                <a:ea typeface="宋体" charset="-122"/>
              </a:rPr>
              <a:t>块</a:t>
            </a:r>
            <a:r>
              <a:rPr lang="en-US" altLang="zh-CN" sz="1600" b="1" dirty="0">
                <a:ea typeface="宋体" charset="-122"/>
              </a:rPr>
              <a:t>2</a:t>
            </a:r>
          </a:p>
          <a:p>
            <a:pPr marL="0" lvl="1" defTabSz="3810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ea typeface="宋体" charset="-122"/>
              </a:rPr>
              <a:t>      }</a:t>
            </a:r>
          </a:p>
          <a:p>
            <a:pPr marL="0" lvl="1" defTabSz="3810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ea typeface="宋体" charset="-122"/>
              </a:rPr>
              <a:t>}</a:t>
            </a:r>
            <a:r>
              <a:rPr lang="en-US" altLang="zh-CN" sz="1600" b="1" dirty="0">
                <a:solidFill>
                  <a:srgbClr val="FF0000"/>
                </a:solidFill>
                <a:ea typeface="宋体" charset="-122"/>
              </a:rPr>
              <a:t> else </a:t>
            </a:r>
            <a:r>
              <a:rPr lang="en-US" altLang="zh-CN" sz="1600" b="1" dirty="0">
                <a:ea typeface="宋体" charset="-122"/>
              </a:rPr>
              <a:t>{</a:t>
            </a:r>
          </a:p>
          <a:p>
            <a:pPr marL="0" lvl="1" defTabSz="3810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ea typeface="宋体" charset="-122"/>
              </a:rPr>
              <a:t>      </a:t>
            </a:r>
            <a:r>
              <a:rPr lang="en-US" altLang="zh-CN" sz="1600" b="1" dirty="0" smtClean="0">
                <a:ea typeface="宋体" charset="-122"/>
              </a:rPr>
              <a:t>//</a:t>
            </a:r>
            <a:r>
              <a:rPr lang="zh-CN" altLang="en-US" sz="1600" b="1" dirty="0" smtClean="0">
                <a:ea typeface="宋体" charset="-122"/>
              </a:rPr>
              <a:t>代码</a:t>
            </a:r>
            <a:r>
              <a:rPr lang="zh-CN" altLang="en-US" sz="1600" b="1" dirty="0">
                <a:ea typeface="宋体" charset="-122"/>
              </a:rPr>
              <a:t>块</a:t>
            </a:r>
            <a:r>
              <a:rPr lang="en-US" altLang="zh-CN" sz="1600" b="1" dirty="0">
                <a:ea typeface="宋体" charset="-122"/>
              </a:rPr>
              <a:t>3</a:t>
            </a:r>
          </a:p>
          <a:p>
            <a:pPr marL="0" lvl="1" defTabSz="3810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ea typeface="宋体" charset="-122"/>
              </a:rPr>
              <a:t>}</a:t>
            </a: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6000760" y="1857364"/>
            <a:ext cx="2858400" cy="240578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600" b="1" dirty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ea typeface="宋体" charset="-122"/>
              </a:rPr>
              <a:t>if </a:t>
            </a:r>
            <a:r>
              <a:rPr lang="en-US" altLang="zh-CN" sz="1600" b="1" dirty="0">
                <a:ea typeface="宋体" charset="-122"/>
              </a:rPr>
              <a:t>( </a:t>
            </a:r>
            <a:r>
              <a:rPr lang="zh-CN" altLang="en-US" sz="1600" b="1" dirty="0">
                <a:ea typeface="宋体" charset="-122"/>
              </a:rPr>
              <a:t>成绩</a:t>
            </a:r>
            <a:r>
              <a:rPr lang="en-US" altLang="zh-CN" sz="1600" b="1" dirty="0">
                <a:ea typeface="宋体" charset="-122"/>
              </a:rPr>
              <a:t>&gt;=80) { </a:t>
            </a:r>
          </a:p>
          <a:p>
            <a:pPr defTabSz="3810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ea typeface="宋体" charset="-122"/>
              </a:rPr>
              <a:t>     //</a:t>
            </a:r>
            <a:r>
              <a:rPr lang="zh-CN" altLang="en-US" sz="1600" b="1" dirty="0">
                <a:ea typeface="宋体" charset="-122"/>
              </a:rPr>
              <a:t>代码块</a:t>
            </a:r>
            <a:r>
              <a:rPr lang="en-US" altLang="zh-CN" sz="1600" b="1" dirty="0">
                <a:ea typeface="宋体" charset="-122"/>
              </a:rPr>
              <a:t>1  </a:t>
            </a:r>
          </a:p>
          <a:p>
            <a:pPr defTabSz="3810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600" b="1" dirty="0">
                <a:ea typeface="宋体" charset="-122"/>
              </a:rPr>
              <a:t> </a:t>
            </a:r>
            <a:r>
              <a:rPr lang="en-US" altLang="zh-CN" sz="1600" b="1" dirty="0">
                <a:ea typeface="宋体" charset="-122"/>
              </a:rPr>
              <a:t>}</a:t>
            </a:r>
          </a:p>
          <a:p>
            <a:pPr defTabSz="3810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solidFill>
                  <a:srgbClr val="FF0000"/>
                </a:solidFill>
                <a:ea typeface="宋体" charset="-122"/>
              </a:rPr>
              <a:t> else if </a:t>
            </a:r>
            <a:r>
              <a:rPr lang="en-US" altLang="zh-CN" sz="1600" b="1" dirty="0">
                <a:ea typeface="宋体" charset="-122"/>
              </a:rPr>
              <a:t>(</a:t>
            </a:r>
            <a:r>
              <a:rPr lang="zh-CN" altLang="en-US" sz="1600" b="1" dirty="0">
                <a:ea typeface="宋体" charset="-122"/>
              </a:rPr>
              <a:t>成绩</a:t>
            </a:r>
            <a:r>
              <a:rPr lang="en-US" altLang="zh-CN" sz="1600" b="1" dirty="0">
                <a:ea typeface="宋体" charset="-122"/>
              </a:rPr>
              <a:t>&gt;=60) { </a:t>
            </a:r>
          </a:p>
          <a:p>
            <a:pPr defTabSz="3810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ea typeface="宋体" charset="-122"/>
              </a:rPr>
              <a:t>     //</a:t>
            </a:r>
            <a:r>
              <a:rPr lang="zh-CN" altLang="en-US" sz="1600" b="1" dirty="0">
                <a:ea typeface="宋体" charset="-122"/>
              </a:rPr>
              <a:t>代码块</a:t>
            </a:r>
            <a:r>
              <a:rPr lang="en-US" altLang="zh-CN" sz="1600" b="1" dirty="0">
                <a:ea typeface="宋体" charset="-122"/>
              </a:rPr>
              <a:t>2 </a:t>
            </a:r>
          </a:p>
          <a:p>
            <a:pPr defTabSz="3810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600" b="1" dirty="0">
                <a:ea typeface="宋体" charset="-122"/>
              </a:rPr>
              <a:t> </a:t>
            </a:r>
            <a:r>
              <a:rPr lang="en-US" altLang="zh-CN" sz="1600" b="1" dirty="0">
                <a:ea typeface="宋体" charset="-122"/>
              </a:rPr>
              <a:t>}</a:t>
            </a:r>
          </a:p>
          <a:p>
            <a:pPr defTabSz="3810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solidFill>
                  <a:srgbClr val="FF0000"/>
                </a:solidFill>
                <a:ea typeface="宋体" charset="-122"/>
              </a:rPr>
              <a:t> else </a:t>
            </a:r>
            <a:r>
              <a:rPr lang="en-US" altLang="zh-CN" sz="1600" b="1" dirty="0">
                <a:ea typeface="宋体" charset="-122"/>
              </a:rPr>
              <a:t>{ </a:t>
            </a:r>
          </a:p>
          <a:p>
            <a:pPr defTabSz="3810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ea typeface="宋体" charset="-122"/>
              </a:rPr>
              <a:t>     //</a:t>
            </a:r>
            <a:r>
              <a:rPr lang="zh-CN" altLang="en-US" sz="1600" b="1" dirty="0">
                <a:ea typeface="宋体" charset="-122"/>
              </a:rPr>
              <a:t>代码块</a:t>
            </a:r>
            <a:r>
              <a:rPr lang="en-US" altLang="zh-CN" sz="1600" b="1" dirty="0">
                <a:ea typeface="宋体" charset="-122"/>
              </a:rPr>
              <a:t>3 </a:t>
            </a:r>
          </a:p>
          <a:p>
            <a:pPr defTabSz="3810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600" b="1" dirty="0">
                <a:ea typeface="宋体" charset="-122"/>
              </a:rPr>
              <a:t> </a:t>
            </a:r>
            <a:r>
              <a:rPr lang="en-US" altLang="zh-CN" sz="1600" b="1" dirty="0">
                <a:ea typeface="宋体" charset="-122"/>
              </a:rPr>
              <a:t>}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32</a:t>
            </a:fld>
            <a:r>
              <a:rPr lang="en-US" altLang="zh-CN" smtClean="0"/>
              <a:t>/34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2584" y="285750"/>
            <a:ext cx="7792029" cy="5238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dirty="0" smtClean="0"/>
              <a:t>本章</a:t>
            </a:r>
            <a:r>
              <a:rPr dirty="0" smtClean="0"/>
              <a:t>作业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2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课后作业</a:t>
            </a:r>
            <a:endParaRPr lang="en-US" dirty="0" smtClean="0"/>
          </a:p>
          <a:p>
            <a:pPr lvl="1"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教师</a:t>
            </a:r>
            <a:r>
              <a:rPr lang="zh-CN" altLang="en-US" dirty="0" smtClean="0">
                <a:solidFill>
                  <a:srgbClr val="FF0000"/>
                </a:solidFill>
              </a:rPr>
              <a:t>备课</a:t>
            </a:r>
            <a:r>
              <a:rPr lang="zh-CN" altLang="en-US" dirty="0" smtClean="0">
                <a:solidFill>
                  <a:srgbClr val="FF0000"/>
                </a:solidFill>
              </a:rPr>
              <a:t>时根据班级情况在此添加内容，应区分必做、选做内容，以满足不同层次</a:t>
            </a:r>
            <a:r>
              <a:rPr lang="zh-CN" altLang="en-US" dirty="0" smtClean="0">
                <a:solidFill>
                  <a:srgbClr val="FF0000"/>
                </a:solidFill>
              </a:rPr>
              <a:t>学生的</a:t>
            </a:r>
            <a:r>
              <a:rPr lang="zh-CN" altLang="en-US" dirty="0" smtClean="0">
                <a:solidFill>
                  <a:srgbClr val="FF0000"/>
                </a:solidFill>
              </a:rPr>
              <a:t>需求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defRPr/>
            </a:pPr>
            <a:endParaRPr lang="zh-CN" altLang="en-US" dirty="0" smtClean="0"/>
          </a:p>
          <a:p>
            <a:pPr>
              <a:defRPr/>
            </a:pPr>
            <a:r>
              <a:rPr lang="zh-CN" altLang="en-US" dirty="0" smtClean="0"/>
              <a:t>预习作业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预习下一章学生用书，完成预习测试</a:t>
            </a:r>
            <a:endParaRPr lang="en-US" altLang="zh-CN" dirty="0" smtClean="0"/>
          </a:p>
          <a:p>
            <a:pPr lvl="2">
              <a:defRPr/>
            </a:pPr>
            <a:r>
              <a:rPr lang="en-US" altLang="zh-CN" dirty="0" smtClean="0"/>
              <a:t>switch</a:t>
            </a:r>
            <a:r>
              <a:rPr lang="zh-CN" altLang="en-US" dirty="0" smtClean="0"/>
              <a:t>选择结构中的关键字有哪些？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简述</a:t>
            </a:r>
            <a:r>
              <a:rPr lang="en-US" altLang="zh-CN" dirty="0" smtClean="0"/>
              <a:t>switch</a:t>
            </a:r>
            <a:r>
              <a:rPr lang="zh-CN" altLang="en-US" dirty="0" smtClean="0"/>
              <a:t>选择结构的执行流程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试着绘制出</a:t>
            </a:r>
            <a:r>
              <a:rPr lang="en-US" altLang="zh-CN" dirty="0" smtClean="0"/>
              <a:t>switch</a:t>
            </a:r>
            <a:r>
              <a:rPr lang="zh-CN" altLang="en-US" dirty="0" smtClean="0"/>
              <a:t>选择结构的流程图</a:t>
            </a:r>
          </a:p>
          <a:p>
            <a:pPr lvl="2">
              <a:defRPr/>
            </a:pPr>
            <a:r>
              <a:rPr lang="en-US" altLang="zh-CN" dirty="0" smtClean="0"/>
              <a:t>switch</a:t>
            </a:r>
            <a:r>
              <a:rPr lang="zh-CN" altLang="en-US" dirty="0" smtClean="0"/>
              <a:t>选择结构的表达式可以是哪些数据类型？</a:t>
            </a:r>
            <a:endParaRPr lang="en-US" altLang="zh-CN" dirty="0" smtClean="0"/>
          </a:p>
          <a:p>
            <a:pPr lvl="2">
              <a:defRPr/>
            </a:pPr>
            <a:r>
              <a:rPr lang="en-US" altLang="zh-CN" dirty="0" smtClean="0"/>
              <a:t>switch</a:t>
            </a:r>
            <a:r>
              <a:rPr lang="zh-CN" altLang="en-US" dirty="0" smtClean="0"/>
              <a:t>选择结构中</a:t>
            </a:r>
            <a:r>
              <a:rPr lang="en-US" altLang="zh-CN" dirty="0" smtClean="0"/>
              <a:t>case</a:t>
            </a:r>
            <a:r>
              <a:rPr lang="zh-CN" altLang="en-US" dirty="0" smtClean="0"/>
              <a:t>关键字后可以是表达式吗？</a:t>
            </a:r>
            <a:endParaRPr lang="en-US" altLang="zh-CN" dirty="0" smtClean="0"/>
          </a:p>
          <a:p>
            <a:pPr lvl="2">
              <a:defRPr/>
            </a:pPr>
            <a:endParaRPr lang="zh-CN" altLang="en-US" dirty="0" smtClean="0"/>
          </a:p>
          <a:p>
            <a:pPr lvl="1">
              <a:defRPr/>
            </a:pPr>
            <a:endParaRPr lang="en-US" altLang="zh-CN" dirty="0" smtClean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33</a:t>
            </a:fld>
            <a:r>
              <a:rPr lang="en-US" altLang="zh-CN" smtClean="0"/>
              <a:t>/34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582304" y="1401420"/>
            <a:ext cx="456887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D0493F"/>
              </a:buClr>
              <a:buFont typeface="Wingdings" panose="05000000000000000000" pitchFamily="2" charset="2"/>
              <a:buNone/>
            </a:pPr>
            <a:r>
              <a:rPr lang="zh-CN" altLang="en-US" sz="3000" b="1" dirty="0">
                <a:solidFill>
                  <a:srgbClr val="FFCC00"/>
                </a:solidFill>
                <a:latin typeface="Calibri" panose="020F0502020204030204" charset="0"/>
                <a:ea typeface="微软雅黑" panose="020B0503020204020204" pitchFamily="34" charset="-122"/>
                <a:sym typeface="Arial" panose="020B0604020202020204" pitchFamily="34" charset="0"/>
              </a:rPr>
              <a:t>海量学习资源等你来拿</a:t>
            </a:r>
            <a:r>
              <a:rPr lang="zh-CN" altLang="en-US" sz="3000" b="1" dirty="0" smtClean="0">
                <a:solidFill>
                  <a:srgbClr val="FFCC00"/>
                </a:solidFill>
                <a:latin typeface="Calibri" panose="020F0502020204030204" charset="0"/>
                <a:ea typeface="微软雅黑" panose="020B0503020204020204" pitchFamily="34" charset="-122"/>
                <a:sym typeface="Arial" panose="020B0604020202020204" pitchFamily="34" charset="0"/>
              </a:rPr>
              <a:t>！</a:t>
            </a:r>
            <a:endParaRPr lang="zh-CN" altLang="en-US" sz="3000" b="1" dirty="0">
              <a:solidFill>
                <a:srgbClr val="FFCC00"/>
              </a:solidFill>
              <a:latin typeface="Calibri" panose="020F050202020403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" name="Picture 2" descr="C:\Users\deping.zhang\Desktop\图片1.png图片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23440" y="2152148"/>
            <a:ext cx="2266950" cy="3333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/>
        </p:nvSpPr>
        <p:spPr>
          <a:xfrm>
            <a:off x="1918920" y="2136590"/>
            <a:ext cx="2266950" cy="33337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微信二维码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7336" y="2167706"/>
            <a:ext cx="2266950" cy="3302635"/>
          </a:xfrm>
          <a:prstGeom prst="rect">
            <a:avLst/>
          </a:prstGeom>
        </p:spPr>
      </p:pic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34</a:t>
            </a:fld>
            <a:r>
              <a:rPr lang="en-US" altLang="zh-CN" smtClean="0"/>
              <a:t>/34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7" name="Rectangle 7"/>
          <p:cNvSpPr>
            <a:spLocks noGrp="1" noChangeArrowheads="1"/>
          </p:cNvSpPr>
          <p:nvPr>
            <p:ph type="title"/>
          </p:nvPr>
        </p:nvSpPr>
        <p:spPr>
          <a:xfrm>
            <a:off x="1172584" y="285750"/>
            <a:ext cx="7792030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本章任务</a:t>
            </a:r>
            <a:endParaRPr dirty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升级“我行我素购物管理系统”</a:t>
            </a:r>
          </a:p>
          <a:p>
            <a:pPr lvl="1">
              <a:defRPr/>
            </a:pPr>
            <a:r>
              <a:rPr lang="zh-CN" altLang="en-US" dirty="0" smtClean="0"/>
              <a:t>实现幸运抽奖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实现会员信息录入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实现按会员优惠计划进行购物结算</a:t>
            </a:r>
          </a:p>
          <a:p>
            <a:pPr lvl="1">
              <a:defRPr/>
            </a:pPr>
            <a:r>
              <a:rPr lang="zh-CN" altLang="en-US" dirty="0" smtClean="0"/>
              <a:t>实现计算会员折扣</a:t>
            </a:r>
          </a:p>
          <a:p>
            <a:pPr lvl="1">
              <a:defRPr/>
            </a:pPr>
            <a:endParaRPr lang="en-US" altLang="zh-CN" dirty="0" smtClean="0"/>
          </a:p>
        </p:txBody>
      </p:sp>
      <p:pic>
        <p:nvPicPr>
          <p:cNvPr id="9" name="图片 8" descr="新增会员.T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079" y="3539432"/>
            <a:ext cx="4089400" cy="240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 descr="购物结算.T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079" y="3542607"/>
            <a:ext cx="4070350" cy="190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 descr="计算会员折扣.t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517" y="4342707"/>
            <a:ext cx="2824162" cy="1389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 descr="幸运抽奖1.t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079" y="3682307"/>
            <a:ext cx="2897188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 descr="幸运抽奖2.ti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329" y="3682307"/>
            <a:ext cx="2897188" cy="191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4</a:t>
            </a:fld>
            <a:r>
              <a:rPr lang="en-US" altLang="zh-CN" smtClean="0"/>
              <a:t>/34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1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81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81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81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1172584" y="285750"/>
            <a:ext cx="7792029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本章目标</a:t>
            </a: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掌握基本</a:t>
            </a:r>
            <a:r>
              <a:rPr lang="en-US" altLang="zh-CN" smtClean="0"/>
              <a:t>if</a:t>
            </a:r>
            <a:r>
              <a:rPr lang="zh-CN" altLang="en-US" smtClean="0"/>
              <a:t>选择结构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掌握逻辑运算符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掌握多重</a:t>
            </a:r>
            <a:r>
              <a:rPr lang="en-US" altLang="zh-CN" smtClean="0"/>
              <a:t>if</a:t>
            </a:r>
            <a:r>
              <a:rPr lang="zh-CN" altLang="en-US" smtClean="0"/>
              <a:t>选择结构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掌握嵌套</a:t>
            </a:r>
            <a:r>
              <a:rPr lang="en-US" altLang="zh-CN" smtClean="0"/>
              <a:t>if</a:t>
            </a:r>
            <a:r>
              <a:rPr lang="zh-CN" altLang="en-US" smtClean="0"/>
              <a:t>选择结构</a:t>
            </a:r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pic>
        <p:nvPicPr>
          <p:cNvPr id="11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438" y="2852738"/>
            <a:ext cx="64293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0" y="2143125"/>
            <a:ext cx="7143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0" y="1138238"/>
            <a:ext cx="7143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438" y="2209800"/>
            <a:ext cx="64293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0" y="2709863"/>
            <a:ext cx="7143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5</a:t>
            </a:fld>
            <a:r>
              <a:rPr lang="en-US" altLang="zh-CN" smtClean="0"/>
              <a:t>/34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94099" y="285750"/>
            <a:ext cx="7770514" cy="5238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dirty="0" smtClean="0"/>
              <a:t>为什么需要</a:t>
            </a:r>
            <a:r>
              <a:rPr lang="en-US" altLang="zh-CN" dirty="0" smtClean="0"/>
              <a:t>if</a:t>
            </a:r>
            <a:r>
              <a:rPr dirty="0" smtClean="0"/>
              <a:t>选择结构</a:t>
            </a:r>
            <a:endParaRPr dirty="0"/>
          </a:p>
        </p:txBody>
      </p:sp>
      <p:sp>
        <p:nvSpPr>
          <p:cNvPr id="595971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如果张浩的</a:t>
            </a:r>
            <a:r>
              <a:rPr lang="en-US" altLang="zh-CN" smtClean="0"/>
              <a:t>Java</a:t>
            </a:r>
            <a:r>
              <a:rPr lang="zh-CN" altLang="en-US" smtClean="0"/>
              <a:t>考试成绩大于</a:t>
            </a:r>
            <a:r>
              <a:rPr lang="en-US" altLang="zh-CN" smtClean="0"/>
              <a:t>98</a:t>
            </a:r>
            <a:r>
              <a:rPr lang="zh-CN" altLang="en-US" smtClean="0"/>
              <a:t>分，张浩就能获得一个</a:t>
            </a:r>
            <a:r>
              <a:rPr lang="en-US" altLang="zh-CN" smtClean="0"/>
              <a:t>MP4</a:t>
            </a:r>
            <a:r>
              <a:rPr lang="zh-CN" altLang="en-US" smtClean="0"/>
              <a:t>作为奖励</a:t>
            </a:r>
            <a:endParaRPr lang="zh-CN" altLang="en-US" dirty="0"/>
          </a:p>
        </p:txBody>
      </p:sp>
      <p:pic>
        <p:nvPicPr>
          <p:cNvPr id="8" name="图片 7" descr="示例1.T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2500313"/>
            <a:ext cx="4635500" cy="226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6"/>
          <p:cNvGrpSpPr>
            <a:grpSpLocks/>
          </p:cNvGrpSpPr>
          <p:nvPr/>
        </p:nvGrpSpPr>
        <p:grpSpPr bwMode="auto">
          <a:xfrm>
            <a:off x="114470" y="857250"/>
            <a:ext cx="985837" cy="422275"/>
            <a:chOff x="1000100" y="1173499"/>
            <a:chExt cx="986586" cy="422603"/>
          </a:xfrm>
        </p:grpSpPr>
        <p:pic>
          <p:nvPicPr>
            <p:cNvPr id="20490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286067" y="1184621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问题</a:t>
              </a:r>
            </a:p>
          </p:txBody>
        </p:sp>
      </p:grpSp>
      <p:grpSp>
        <p:nvGrpSpPr>
          <p:cNvPr id="3" name="组合 1"/>
          <p:cNvGrpSpPr>
            <a:grpSpLocks/>
          </p:cNvGrpSpPr>
          <p:nvPr/>
        </p:nvGrpSpPr>
        <p:grpSpPr bwMode="auto">
          <a:xfrm>
            <a:off x="1835150" y="5049838"/>
            <a:ext cx="5616575" cy="900112"/>
            <a:chOff x="1835150" y="5049838"/>
            <a:chExt cx="5616575" cy="900112"/>
          </a:xfrm>
        </p:grpSpPr>
        <p:sp>
          <p:nvSpPr>
            <p:cNvPr id="595972" name="AutoShape 4"/>
            <p:cNvSpPr>
              <a:spLocks noChangeArrowheads="1"/>
            </p:cNvSpPr>
            <p:nvPr/>
          </p:nvSpPr>
          <p:spPr bwMode="auto">
            <a:xfrm>
              <a:off x="1835150" y="5229225"/>
              <a:ext cx="5616575" cy="720725"/>
            </a:xfrm>
            <a:prstGeom prst="roundRect">
              <a:avLst>
                <a:gd name="adj" fmla="val 2251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sz="2400" b="1" dirty="0">
                  <a:latin typeface="微软雅黑" pitchFamily="34" charset="-122"/>
                  <a:ea typeface="微软雅黑" pitchFamily="34" charset="-122"/>
                </a:rPr>
                <a:t>使用</a:t>
              </a:r>
              <a:r>
                <a:rPr lang="en-US" altLang="zh-CN" sz="24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if</a:t>
              </a:r>
              <a:r>
                <a:rPr lang="zh-CN" altLang="en-US" sz="24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选择结构</a:t>
              </a:r>
              <a:r>
                <a:rPr lang="zh-CN" altLang="en-US" sz="2400" b="1" dirty="0">
                  <a:latin typeface="微软雅黑" pitchFamily="34" charset="-122"/>
                  <a:ea typeface="微软雅黑" pitchFamily="34" charset="-122"/>
                </a:rPr>
                <a:t>可以解决</a:t>
              </a:r>
            </a:p>
          </p:txBody>
        </p:sp>
        <p:sp>
          <p:nvSpPr>
            <p:cNvPr id="20489" name="AutoShape 4"/>
            <p:cNvSpPr>
              <a:spLocks noChangeArrowheads="1"/>
            </p:cNvSpPr>
            <p:nvPr/>
          </p:nvSpPr>
          <p:spPr bwMode="gray">
            <a:xfrm>
              <a:off x="6707188" y="5049838"/>
              <a:ext cx="357187" cy="35877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2000" b="1">
                  <a:solidFill>
                    <a:srgbClr val="0C83B8"/>
                  </a:solidFill>
                  <a:latin typeface="微软雅黑" pitchFamily="34" charset="-122"/>
                  <a:ea typeface="微软雅黑" pitchFamily="34" charset="-122"/>
                </a:rPr>
                <a:t>!</a:t>
              </a:r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6</a:t>
            </a:fld>
            <a:r>
              <a:rPr lang="en-US" altLang="zh-CN" smtClean="0"/>
              <a:t>/34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91" name="Rectangle 23"/>
          <p:cNvSpPr>
            <a:spLocks noGrp="1" noChangeArrowheads="1"/>
          </p:cNvSpPr>
          <p:nvPr>
            <p:ph type="title"/>
          </p:nvPr>
        </p:nvSpPr>
        <p:spPr>
          <a:xfrm>
            <a:off x="1247887" y="285750"/>
            <a:ext cx="7716726" cy="5238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dirty="0" smtClean="0"/>
              <a:t>什么是</a:t>
            </a:r>
            <a:r>
              <a:rPr lang="en-US" altLang="zh-CN" dirty="0" smtClean="0"/>
              <a:t>if</a:t>
            </a:r>
            <a:r>
              <a:rPr dirty="0" smtClean="0"/>
              <a:t>选择结构</a:t>
            </a:r>
            <a:endParaRPr dirty="0"/>
          </a:p>
        </p:txBody>
      </p:sp>
      <p:sp>
        <p:nvSpPr>
          <p:cNvPr id="570371" name="Text Box 3"/>
          <p:cNvSpPr txBox="1"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if</a:t>
            </a:r>
            <a:r>
              <a:rPr lang="zh-CN" altLang="en-US" dirty="0" smtClean="0"/>
              <a:t>选择结构是根据条件判断之后再做处理</a:t>
            </a:r>
            <a:endParaRPr lang="zh-CN" altLang="en-US" dirty="0"/>
          </a:p>
        </p:txBody>
      </p:sp>
      <p:sp>
        <p:nvSpPr>
          <p:cNvPr id="570372" name="AutoShape 4"/>
          <p:cNvSpPr>
            <a:spLocks noChangeArrowheads="1"/>
          </p:cNvSpPr>
          <p:nvPr/>
        </p:nvSpPr>
        <p:spPr bwMode="auto">
          <a:xfrm>
            <a:off x="827088" y="2636838"/>
            <a:ext cx="5429250" cy="117316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if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(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条件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) { </a:t>
            </a: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   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代码块 </a:t>
            </a: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}</a:t>
            </a:r>
          </a:p>
        </p:txBody>
      </p:sp>
      <p:sp>
        <p:nvSpPr>
          <p:cNvPr id="570373" name="AutoShape 5"/>
          <p:cNvSpPr>
            <a:spLocks noChangeArrowheads="1"/>
          </p:cNvSpPr>
          <p:nvPr/>
        </p:nvSpPr>
        <p:spPr bwMode="auto">
          <a:xfrm>
            <a:off x="827088" y="5132388"/>
            <a:ext cx="5429250" cy="117157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if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(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张浩的Java考试成绩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&gt; 90 ) {</a:t>
            </a: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      获得一个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MP4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作为奖励；</a:t>
            </a:r>
          </a:p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}</a:t>
            </a:r>
          </a:p>
        </p:txBody>
      </p:sp>
      <p:sp>
        <p:nvSpPr>
          <p:cNvPr id="570374" name="Rectangle 6"/>
          <p:cNvSpPr>
            <a:spLocks noChangeArrowheads="1"/>
          </p:cNvSpPr>
          <p:nvPr/>
        </p:nvSpPr>
        <p:spPr bwMode="auto">
          <a:xfrm>
            <a:off x="3492500" y="4365625"/>
            <a:ext cx="14398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b="1">
                <a:ea typeface="黑体" pitchFamily="49" charset="-122"/>
              </a:rPr>
              <a:t>结合问题</a:t>
            </a:r>
            <a:r>
              <a:rPr lang="en-US" altLang="zh-CN" b="1"/>
              <a:t>1</a:t>
            </a:r>
            <a:endParaRPr lang="en-US" altLang="zh-CN" b="1">
              <a:ea typeface="黑体" pitchFamily="49" charset="-122"/>
            </a:endParaRPr>
          </a:p>
        </p:txBody>
      </p:sp>
      <p:sp>
        <p:nvSpPr>
          <p:cNvPr id="570376" name="Text Box 8"/>
          <p:cNvSpPr txBox="1">
            <a:spLocks noChangeArrowheads="1"/>
          </p:cNvSpPr>
          <p:nvPr/>
        </p:nvSpPr>
        <p:spPr bwMode="auto">
          <a:xfrm>
            <a:off x="784225" y="2060575"/>
            <a:ext cx="40322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</a:pPr>
            <a:r>
              <a:rPr lang="zh-CN" altLang="en-US" sz="2600" b="1">
                <a:ea typeface="微软雅黑" pitchFamily="34" charset="-122"/>
              </a:rPr>
              <a:t>基本的</a:t>
            </a:r>
            <a:r>
              <a:rPr lang="en-US" altLang="zh-CN" sz="2600" b="1">
                <a:solidFill>
                  <a:srgbClr val="FF0000"/>
                </a:solidFill>
                <a:ea typeface="微软雅黑" pitchFamily="34" charset="-122"/>
              </a:rPr>
              <a:t>if</a:t>
            </a:r>
            <a:r>
              <a:rPr lang="zh-CN" altLang="en-US" sz="2600" b="1">
                <a:ea typeface="微软雅黑" pitchFamily="34" charset="-122"/>
              </a:rPr>
              <a:t>选择结构</a:t>
            </a:r>
          </a:p>
        </p:txBody>
      </p:sp>
      <p:sp>
        <p:nvSpPr>
          <p:cNvPr id="21513" name="Rectangle 25"/>
          <p:cNvSpPr>
            <a:spLocks noChangeArrowheads="1"/>
          </p:cNvSpPr>
          <p:nvPr/>
        </p:nvSpPr>
        <p:spPr bwMode="auto">
          <a:xfrm>
            <a:off x="0" y="25336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1514" name="Object 2"/>
          <p:cNvGraphicFramePr>
            <a:graphicFrameLocks noChangeAspect="1"/>
          </p:cNvGraphicFramePr>
          <p:nvPr/>
        </p:nvGraphicFramePr>
        <p:xfrm>
          <a:off x="6516688" y="2060575"/>
          <a:ext cx="2474912" cy="2736850"/>
        </p:xfrm>
        <a:graphic>
          <a:graphicData uri="http://schemas.openxmlformats.org/presentationml/2006/ole">
            <p:oleObj spid="_x0000_s52226" name="图片" r:id="rId4" imgW="1619038" imgH="1789553" progId="Word.Picture.8">
              <p:embed/>
            </p:oleObj>
          </a:graphicData>
        </a:graphic>
      </p:graphicFrame>
      <p:sp>
        <p:nvSpPr>
          <p:cNvPr id="570395" name="AutoShape 27"/>
          <p:cNvSpPr>
            <a:spLocks noChangeArrowheads="1"/>
          </p:cNvSpPr>
          <p:nvPr/>
        </p:nvSpPr>
        <p:spPr bwMode="auto">
          <a:xfrm>
            <a:off x="3508375" y="2636838"/>
            <a:ext cx="2063750" cy="407987"/>
          </a:xfrm>
          <a:prstGeom prst="wedgeRoundRectCallout">
            <a:avLst>
              <a:gd name="adj1" fmla="val -49592"/>
              <a:gd name="adj2" fmla="val -1368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结果必须是布尔值</a:t>
            </a:r>
          </a:p>
        </p:txBody>
      </p:sp>
      <p:sp>
        <p:nvSpPr>
          <p:cNvPr id="570396" name="AutoShape 28"/>
          <p:cNvSpPr>
            <a:spLocks noChangeArrowheads="1"/>
          </p:cNvSpPr>
          <p:nvPr/>
        </p:nvSpPr>
        <p:spPr bwMode="auto">
          <a:xfrm>
            <a:off x="2809875" y="3521075"/>
            <a:ext cx="3548063" cy="407988"/>
          </a:xfrm>
          <a:prstGeom prst="wedgeRoundRectCallout">
            <a:avLst>
              <a:gd name="adj1" fmla="val -51141"/>
              <a:gd name="adj2" fmla="val -29517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只有一条语句时，建议不省略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{  }</a:t>
            </a:r>
          </a:p>
        </p:txBody>
      </p:sp>
      <p:grpSp>
        <p:nvGrpSpPr>
          <p:cNvPr id="2" name="组合 13"/>
          <p:cNvGrpSpPr>
            <a:grpSpLocks/>
          </p:cNvGrpSpPr>
          <p:nvPr/>
        </p:nvGrpSpPr>
        <p:grpSpPr bwMode="auto">
          <a:xfrm>
            <a:off x="361904" y="1700213"/>
            <a:ext cx="1000125" cy="400050"/>
            <a:chOff x="1000100" y="1801286"/>
            <a:chExt cx="1000132" cy="400110"/>
          </a:xfrm>
        </p:grpSpPr>
        <p:pic>
          <p:nvPicPr>
            <p:cNvPr id="21521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1300139" y="1801286"/>
              <a:ext cx="70009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cxnSp>
        <p:nvCxnSpPr>
          <p:cNvPr id="17" name="直接箭头连接符 16"/>
          <p:cNvCxnSpPr/>
          <p:nvPr/>
        </p:nvCxnSpPr>
        <p:spPr>
          <a:xfrm flipV="1">
            <a:off x="2663646" y="2787646"/>
            <a:ext cx="857256" cy="6985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2106584" y="3429000"/>
            <a:ext cx="714380" cy="21590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rot="16200000" flipH="1">
            <a:off x="2963851" y="4535495"/>
            <a:ext cx="1071570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7</a:t>
            </a:fld>
            <a:r>
              <a:rPr lang="en-US" altLang="zh-CN" smtClean="0"/>
              <a:t>/34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70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70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70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70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70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70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0372" grpId="0" animBg="1"/>
      <p:bldP spid="570373" grpId="0" animBg="1"/>
      <p:bldP spid="570374" grpId="0"/>
      <p:bldP spid="570376" grpId="0"/>
      <p:bldP spid="570395" grpId="0" animBg="1"/>
      <p:bldP spid="57039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8959850" y="1158875"/>
            <a:ext cx="1841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fontAlgn="b" hangingPunct="1"/>
            <a:endParaRPr lang="zh-CN" altLang="en-US" sz="4400" b="1">
              <a:solidFill>
                <a:schemeClr val="tx2"/>
              </a:solidFill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572422" name="AutoShape 6"/>
          <p:cNvSpPr>
            <a:spLocks noChangeArrowheads="1"/>
          </p:cNvSpPr>
          <p:nvPr/>
        </p:nvSpPr>
        <p:spPr bwMode="auto">
          <a:xfrm>
            <a:off x="642938" y="1328738"/>
            <a:ext cx="8066087" cy="4052887"/>
          </a:xfrm>
          <a:prstGeom prst="roundRect">
            <a:avLst>
              <a:gd name="adj" fmla="val 221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0"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import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java.util.Scanner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;</a:t>
            </a:r>
          </a:p>
          <a:p>
            <a:pPr marL="0"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public class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GetPrize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{</a:t>
            </a:r>
          </a:p>
          <a:p>
            <a:pPr marL="0"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public static void main(String[]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args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) {</a:t>
            </a:r>
          </a:p>
          <a:p>
            <a:pPr marL="0"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	Scanner input = new Scanner(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System.in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); </a:t>
            </a:r>
          </a:p>
          <a:p>
            <a:pPr marL="0"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        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System.out.print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输入张浩的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Java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成绩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: ");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提示输入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Java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成绩</a:t>
            </a:r>
          </a:p>
          <a:p>
            <a:pPr marL="0"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        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score =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input.nextInt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(); 	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从控制台获取张浩的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Java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成绩</a:t>
            </a:r>
          </a:p>
          <a:p>
            <a:pPr marL="0"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       	</a:t>
            </a:r>
            <a:r>
              <a:rPr lang="zh-CN" altLang="en-US" b="1" dirty="0">
                <a:solidFill>
                  <a:srgbClr val="FF0000"/>
                </a:solidFill>
                <a:latin typeface="+mn-lt"/>
                <a:ea typeface="宋体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if ( score &gt; 90 ) {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		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判断是否大于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90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分</a:t>
            </a:r>
          </a:p>
          <a:p>
            <a:pPr marL="0"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            	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老师说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: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不错，奖励一个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MP4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！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");</a:t>
            </a:r>
          </a:p>
          <a:p>
            <a:pPr marL="0"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        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宋体" charset="-122"/>
              </a:rPr>
              <a:t>	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}</a:t>
            </a:r>
          </a:p>
          <a:p>
            <a:pPr marL="0"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}</a:t>
            </a:r>
          </a:p>
          <a:p>
            <a:pPr marL="0"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}</a:t>
            </a:r>
          </a:p>
        </p:txBody>
      </p:sp>
      <p:sp>
        <p:nvSpPr>
          <p:cNvPr id="572423" name="AutoShape 7"/>
          <p:cNvSpPr>
            <a:spLocks noChangeArrowheads="1"/>
          </p:cNvSpPr>
          <p:nvPr/>
        </p:nvSpPr>
        <p:spPr bwMode="auto">
          <a:xfrm>
            <a:off x="1357313" y="3490913"/>
            <a:ext cx="7215187" cy="1152525"/>
          </a:xfrm>
          <a:prstGeom prst="flowChartProcess">
            <a:avLst/>
          </a:prstGeom>
          <a:noFill/>
          <a:ln w="19050" algn="ctr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13" name="图片 12" descr="示例1.T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88" y="4711007"/>
            <a:ext cx="2824162" cy="137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4"/>
          <p:cNvGrpSpPr>
            <a:grpSpLocks/>
          </p:cNvGrpSpPr>
          <p:nvPr/>
        </p:nvGrpSpPr>
        <p:grpSpPr bwMode="auto">
          <a:xfrm>
            <a:off x="71438" y="857250"/>
            <a:ext cx="1000125" cy="414338"/>
            <a:chOff x="1000100" y="2528843"/>
            <a:chExt cx="1000132" cy="414475"/>
          </a:xfrm>
        </p:grpSpPr>
        <p:pic>
          <p:nvPicPr>
            <p:cNvPr id="22546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1300139" y="2536784"/>
              <a:ext cx="700093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1258645" y="285750"/>
            <a:ext cx="7705968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使用基本的</a:t>
            </a:r>
            <a:r>
              <a:rPr lang="en-US" altLang="zh-CN" dirty="0" smtClean="0"/>
              <a:t>if</a:t>
            </a:r>
            <a:r>
              <a:rPr dirty="0" smtClean="0"/>
              <a:t>选择结构</a:t>
            </a:r>
            <a:endParaRPr dirty="0"/>
          </a:p>
        </p:txBody>
      </p:sp>
      <p:grpSp>
        <p:nvGrpSpPr>
          <p:cNvPr id="21" name="组合 20"/>
          <p:cNvGrpSpPr/>
          <p:nvPr/>
        </p:nvGrpSpPr>
        <p:grpSpPr>
          <a:xfrm>
            <a:off x="2271326" y="6150338"/>
            <a:ext cx="4583669" cy="578535"/>
            <a:chOff x="2514597" y="3350993"/>
            <a:chExt cx="4125189" cy="578535"/>
          </a:xfrm>
        </p:grpSpPr>
        <p:grpSp>
          <p:nvGrpSpPr>
            <p:cNvPr id="22" name="组合 20"/>
            <p:cNvGrpSpPr/>
            <p:nvPr/>
          </p:nvGrpSpPr>
          <p:grpSpPr>
            <a:xfrm>
              <a:off x="2514597" y="3350993"/>
              <a:ext cx="4125189" cy="578535"/>
              <a:chOff x="2514599" y="5042946"/>
              <a:chExt cx="4125189" cy="578535"/>
            </a:xfrm>
          </p:grpSpPr>
          <p:sp>
            <p:nvSpPr>
              <p:cNvPr id="24" name="圆角矩形 23"/>
              <p:cNvSpPr/>
              <p:nvPr/>
            </p:nvSpPr>
            <p:spPr>
              <a:xfrm>
                <a:off x="2514599" y="5071123"/>
                <a:ext cx="4125189" cy="467591"/>
              </a:xfrm>
              <a:prstGeom prst="roundRect">
                <a:avLst/>
              </a:prstGeom>
              <a:solidFill>
                <a:srgbClr val="006599"/>
              </a:soli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  <a:scene3d>
                <a:camera prst="obliqueTopRigh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文本框 22"/>
              <p:cNvSpPr txBox="1"/>
              <p:nvPr/>
            </p:nvSpPr>
            <p:spPr>
              <a:xfrm>
                <a:off x="3577604" y="5112515"/>
                <a:ext cx="2943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defRPr/>
                </a:pPr>
                <a:r>
                  <a:rPr lang="zh-CN" altLang="en-US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演示：</a:t>
                </a:r>
                <a:r>
                  <a:rPr lang="zh-CN" altLang="en-US" b="1" spc="300" dirty="0" smtClean="0">
                    <a:solidFill>
                      <a:srgbClr val="FBFFFE"/>
                    </a:solidFill>
                    <a:latin typeface="微软雅黑" pitchFamily="34" charset="-122"/>
                    <a:ea typeface="微软雅黑" pitchFamily="34" charset="-122"/>
                  </a:rPr>
                  <a:t>使用</a:t>
                </a:r>
                <a:r>
                  <a:rPr lang="zh-CN" altLang="en-US" b="1" spc="300" dirty="0" smtClean="0">
                    <a:solidFill>
                      <a:srgbClr val="FBFFFE"/>
                    </a:solidFill>
                    <a:latin typeface="微软雅黑" pitchFamily="34" charset="-122"/>
                    <a:ea typeface="微软雅黑" pitchFamily="34" charset="-122"/>
                  </a:rPr>
                  <a:t>基本</a:t>
                </a:r>
                <a:r>
                  <a:rPr lang="en-US" altLang="zh-CN" b="1" spc="300" dirty="0" smtClean="0">
                    <a:solidFill>
                      <a:srgbClr val="FBFFFE"/>
                    </a:solidFill>
                    <a:latin typeface="微软雅黑" pitchFamily="34" charset="-122"/>
                    <a:ea typeface="微软雅黑" pitchFamily="34" charset="-122"/>
                  </a:rPr>
                  <a:t>if</a:t>
                </a:r>
                <a:r>
                  <a:rPr lang="zh-CN" altLang="en-US" b="1" spc="300" dirty="0" smtClean="0">
                    <a:solidFill>
                      <a:srgbClr val="FBFFFE"/>
                    </a:solidFill>
                    <a:latin typeface="微软雅黑" pitchFamily="34" charset="-122"/>
                    <a:ea typeface="微软雅黑" pitchFamily="34" charset="-122"/>
                  </a:rPr>
                  <a:t>选择结构</a:t>
                </a:r>
                <a:endParaRPr lang="zh-CN" altLang="en-US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2797435" y="5042946"/>
                <a:ext cx="578535" cy="5785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855537" y="3379066"/>
              <a:ext cx="462326" cy="462326"/>
            </a:xfrm>
            <a:prstGeom prst="rect">
              <a:avLst/>
            </a:prstGeom>
          </p:spPr>
        </p:pic>
      </p:grp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8</a:t>
            </a:fld>
            <a:r>
              <a:rPr lang="en-US" altLang="zh-CN" smtClean="0"/>
              <a:t>/34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2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72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2422" grpId="0" animBg="1"/>
      <p:bldP spid="5724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5" name="Rectangle 3"/>
          <p:cNvSpPr>
            <a:spLocks noGrp="1" noChangeArrowheads="1"/>
          </p:cNvSpPr>
          <p:nvPr>
            <p:ph idx="1"/>
          </p:nvPr>
        </p:nvSpPr>
        <p:spPr>
          <a:xfrm>
            <a:off x="784224" y="1214438"/>
            <a:ext cx="7931180" cy="5143500"/>
          </a:xfrm>
        </p:spPr>
        <p:txBody>
          <a:bodyPr/>
          <a:lstStyle/>
          <a:p>
            <a:pPr marL="342900" lvl="1" indent="-342900">
              <a:buFont typeface="Wingdings" pitchFamily="2" charset="2"/>
              <a:buChar char="n"/>
              <a:defRPr/>
            </a:pPr>
            <a:r>
              <a:rPr lang="zh-CN" altLang="en-US" sz="2600" dirty="0" smtClean="0">
                <a:cs typeface="+mn-cs"/>
              </a:rPr>
              <a:t>张浩的</a:t>
            </a:r>
            <a:r>
              <a:rPr lang="en-US" altLang="zh-CN" sz="2600" dirty="0" smtClean="0">
                <a:cs typeface="+mn-cs"/>
              </a:rPr>
              <a:t>Java</a:t>
            </a:r>
            <a:r>
              <a:rPr lang="zh-CN" altLang="en-US" sz="2600" dirty="0" smtClean="0">
                <a:cs typeface="+mn-cs"/>
              </a:rPr>
              <a:t>成绩大于</a:t>
            </a:r>
            <a:r>
              <a:rPr lang="en-US" altLang="zh-CN" sz="2600" dirty="0" smtClean="0">
                <a:cs typeface="+mn-cs"/>
              </a:rPr>
              <a:t>98</a:t>
            </a:r>
            <a:r>
              <a:rPr lang="zh-CN" altLang="en-US" sz="2600" dirty="0" smtClean="0">
                <a:cs typeface="+mn-cs"/>
              </a:rPr>
              <a:t>分，而且音乐成绩大于</a:t>
            </a:r>
            <a:r>
              <a:rPr lang="en-US" altLang="zh-CN" sz="2600" dirty="0" smtClean="0">
                <a:cs typeface="+mn-cs"/>
              </a:rPr>
              <a:t>80</a:t>
            </a:r>
            <a:r>
              <a:rPr lang="zh-CN" altLang="en-US" sz="2600" dirty="0" smtClean="0">
                <a:cs typeface="+mn-cs"/>
              </a:rPr>
              <a:t>分</a:t>
            </a:r>
            <a:r>
              <a:rPr lang="zh-CN" altLang="en-US" dirty="0" smtClean="0"/>
              <a:t>，</a:t>
            </a:r>
            <a:r>
              <a:rPr lang="zh-CN" altLang="en-US" sz="2600" dirty="0" smtClean="0">
                <a:cs typeface="+mn-cs"/>
              </a:rPr>
              <a:t>老师会奖励他；或者</a:t>
            </a:r>
            <a:r>
              <a:rPr lang="en-US" altLang="zh-CN" sz="2600" dirty="0" smtClean="0">
                <a:cs typeface="+mn-cs"/>
              </a:rPr>
              <a:t>Java</a:t>
            </a:r>
            <a:r>
              <a:rPr lang="zh-CN" altLang="en-US" sz="2600" dirty="0" smtClean="0">
                <a:cs typeface="+mn-cs"/>
              </a:rPr>
              <a:t>成绩等于</a:t>
            </a:r>
            <a:r>
              <a:rPr lang="en-US" altLang="zh-CN" sz="2600" dirty="0" smtClean="0">
                <a:cs typeface="+mn-cs"/>
              </a:rPr>
              <a:t>100</a:t>
            </a:r>
            <a:r>
              <a:rPr lang="zh-CN" altLang="en-US" sz="2600" dirty="0" smtClean="0">
                <a:cs typeface="+mn-cs"/>
              </a:rPr>
              <a:t>分，音乐成绩大于</a:t>
            </a:r>
            <a:r>
              <a:rPr lang="en-US" altLang="zh-CN" sz="2600" dirty="0" smtClean="0">
                <a:cs typeface="+mn-cs"/>
              </a:rPr>
              <a:t>70</a:t>
            </a:r>
            <a:r>
              <a:rPr lang="zh-CN" altLang="en-US" sz="2600" dirty="0" smtClean="0">
                <a:cs typeface="+mn-cs"/>
              </a:rPr>
              <a:t>分，老师也会奖励他</a:t>
            </a:r>
            <a:endParaRPr lang="zh-CN" altLang="en-US" sz="2600" dirty="0">
              <a:cs typeface="+mn-cs"/>
            </a:endParaRPr>
          </a:p>
        </p:txBody>
      </p:sp>
      <p:graphicFrame>
        <p:nvGraphicFramePr>
          <p:cNvPr id="13" name="Group 29"/>
          <p:cNvGraphicFramePr>
            <a:graphicFrameLocks noGrp="1"/>
          </p:cNvGraphicFramePr>
          <p:nvPr/>
        </p:nvGraphicFramePr>
        <p:xfrm>
          <a:off x="857250" y="3157538"/>
          <a:ext cx="7286625" cy="3000375"/>
        </p:xfrm>
        <a:graphic>
          <a:graphicData uri="http://schemas.openxmlformats.org/drawingml/2006/table">
            <a:tbl>
              <a:tblPr/>
              <a:tblGrid>
                <a:gridCol w="1303338"/>
                <a:gridCol w="2378075"/>
                <a:gridCol w="3605212"/>
              </a:tblGrid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运算符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表达式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说   明 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841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49" charset="-122"/>
                          <a:cs typeface="Times New Roman" pitchFamily="18" charset="0"/>
                        </a:rPr>
                        <a:t>&amp;&amp;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E2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条件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 &amp;&amp; 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条件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E2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仅仅两个条件同时为真，结果为真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E2F7"/>
                    </a:solidFill>
                  </a:tcPr>
                </a:tc>
              </a:tr>
              <a:tr h="841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49" charset="-122"/>
                          <a:cs typeface="Times New Roman" pitchFamily="18" charset="0"/>
                        </a:rPr>
                        <a:t>||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条件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 || 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条件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只要两个条件有一个为真，结果为真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FB"/>
                    </a:solidFill>
                  </a:tcPr>
                </a:tc>
              </a:tr>
              <a:tr h="841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49" charset="-122"/>
                          <a:cs typeface="Times New Roman" pitchFamily="18" charset="0"/>
                        </a:rPr>
                        <a:t>!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E2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! 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条件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E2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条件为真时，结果为假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条件为假时，结果为真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63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E2F7"/>
                    </a:solidFill>
                  </a:tcPr>
                </a:tc>
              </a:tr>
            </a:tbl>
          </a:graphicData>
        </a:graphic>
      </p:graphicFrame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785813" y="3429000"/>
            <a:ext cx="7056437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</a:pPr>
            <a:r>
              <a:rPr lang="zh-CN" altLang="en-US" sz="2600" b="1" dirty="0" smtClean="0">
                <a:ea typeface="微软雅黑" pitchFamily="34" charset="-122"/>
              </a:rPr>
              <a:t>奖励的</a:t>
            </a:r>
            <a:r>
              <a:rPr lang="zh-CN" altLang="en-GB" sz="2600" b="1" dirty="0" smtClean="0">
                <a:ea typeface="微软雅黑" pitchFamily="34" charset="-122"/>
              </a:rPr>
              <a:t>条件</a:t>
            </a:r>
            <a:endParaRPr lang="en-US" altLang="zh-CN" sz="2600" b="1" dirty="0">
              <a:ea typeface="微软雅黑" pitchFamily="34" charset="-122"/>
            </a:endParaRPr>
          </a:p>
        </p:txBody>
      </p:sp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1068" y="285750"/>
            <a:ext cx="7813545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使用复杂条件下的</a:t>
            </a:r>
            <a:r>
              <a:rPr lang="en-US" altLang="zh-CN" dirty="0" smtClean="0"/>
              <a:t>if</a:t>
            </a:r>
            <a:r>
              <a:rPr dirty="0" smtClean="0"/>
              <a:t>选择结构</a:t>
            </a:r>
            <a:r>
              <a:rPr lang="en-US" altLang="zh-CN" dirty="0" smtClean="0"/>
              <a:t>2-1</a:t>
            </a:r>
            <a:endParaRPr dirty="0"/>
          </a:p>
        </p:txBody>
      </p:sp>
      <p:sp>
        <p:nvSpPr>
          <p:cNvPr id="596996" name="AutoShape 4"/>
          <p:cNvSpPr>
            <a:spLocks noChangeArrowheads="1"/>
          </p:cNvSpPr>
          <p:nvPr/>
        </p:nvSpPr>
        <p:spPr bwMode="auto">
          <a:xfrm>
            <a:off x="1908175" y="2643182"/>
            <a:ext cx="5184775" cy="649287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lvl="1">
              <a:defRPr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分析：怎样把多个条件连接起来？</a:t>
            </a:r>
          </a:p>
        </p:txBody>
      </p:sp>
      <p:sp>
        <p:nvSpPr>
          <p:cNvPr id="596997" name="AutoShape 5"/>
          <p:cNvSpPr>
            <a:spLocks noChangeArrowheads="1"/>
          </p:cNvSpPr>
          <p:nvPr/>
        </p:nvSpPr>
        <p:spPr bwMode="auto">
          <a:xfrm>
            <a:off x="1908175" y="2643182"/>
            <a:ext cx="5184775" cy="649287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lvl="1">
              <a:defRPr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逻辑运算符</a:t>
            </a: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1184275" y="5286375"/>
            <a:ext cx="6888163" cy="879475"/>
          </a:xfrm>
          <a:prstGeom prst="roundRect">
            <a:avLst>
              <a:gd name="adj" fmla="val 115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lvl="1">
              <a:defRPr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运算符优先级顺序：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lvl="1">
              <a:defRPr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！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算术运算符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比较运算符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&gt;&amp;&amp;&gt;||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755650" y="4221163"/>
            <a:ext cx="7662863" cy="458787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it-IT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( score1 &gt;98 &amp;&amp; score2 &gt; 80 ) || ( score1 == 100 &amp;&amp; score2 &gt; 70 )</a:t>
            </a:r>
          </a:p>
        </p:txBody>
      </p:sp>
      <p:grpSp>
        <p:nvGrpSpPr>
          <p:cNvPr id="2" name="组合 12"/>
          <p:cNvGrpSpPr>
            <a:grpSpLocks/>
          </p:cNvGrpSpPr>
          <p:nvPr/>
        </p:nvGrpSpPr>
        <p:grpSpPr bwMode="auto">
          <a:xfrm>
            <a:off x="71438" y="857250"/>
            <a:ext cx="985837" cy="422275"/>
            <a:chOff x="1000100" y="1173499"/>
            <a:chExt cx="986586" cy="422603"/>
          </a:xfrm>
        </p:grpSpPr>
        <p:pic>
          <p:nvPicPr>
            <p:cNvPr id="23585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1286067" y="1184621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问题</a:t>
              </a:r>
            </a:p>
          </p:txBody>
        </p:sp>
      </p:grp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9</a:t>
            </a:fld>
            <a:r>
              <a:rPr lang="en-US" altLang="zh-CN" smtClean="0"/>
              <a:t>/34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6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96996" grpId="0" animBg="1"/>
      <p:bldP spid="596997" grpId="0" animBg="1"/>
      <p:bldP spid="596997" grpId="1" animBg="1"/>
      <p:bldP spid="8" grpId="0" animBg="1"/>
      <p:bldP spid="11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3757</TotalTime>
  <Words>2293</Words>
  <Application>Microsoft Office PowerPoint</Application>
  <PresentationFormat>全屏显示(4:3)</PresentationFormat>
  <Paragraphs>524</Paragraphs>
  <Slides>34</Slides>
  <Notes>27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37" baseType="lpstr">
      <vt:lpstr>Office 主题</vt:lpstr>
      <vt:lpstr>图片</vt:lpstr>
      <vt:lpstr>Picture</vt:lpstr>
      <vt:lpstr> 选择结构（一）</vt:lpstr>
      <vt:lpstr>预习检查</vt:lpstr>
      <vt:lpstr>回顾与作业点评</vt:lpstr>
      <vt:lpstr>本章任务</vt:lpstr>
      <vt:lpstr>本章目标</vt:lpstr>
      <vt:lpstr>为什么需要if选择结构</vt:lpstr>
      <vt:lpstr>什么是if选择结构</vt:lpstr>
      <vt:lpstr>使用基本的if选择结构</vt:lpstr>
      <vt:lpstr>使用复杂条件下的if选择结构2-1</vt:lpstr>
      <vt:lpstr>使用复杂条件下的if选择结构2-2</vt:lpstr>
      <vt:lpstr>使用if-else选择结构3-1</vt:lpstr>
      <vt:lpstr>使用if-else选择结构3-2 </vt:lpstr>
      <vt:lpstr>使用if-else选择结构3-3</vt:lpstr>
      <vt:lpstr>小结</vt:lpstr>
      <vt:lpstr>学生操作—实现幸运抽奖2-1</vt:lpstr>
      <vt:lpstr>学生操作—实现幸运抽奖2-2</vt:lpstr>
      <vt:lpstr>学生操作—会员信息录入</vt:lpstr>
      <vt:lpstr>共性问题集中讲解</vt:lpstr>
      <vt:lpstr>为什么使用多重if选择结构</vt:lpstr>
      <vt:lpstr>什么是多重if选择结构</vt:lpstr>
      <vt:lpstr>如何使用多重if选择结构</vt:lpstr>
      <vt:lpstr>如何使用多重if选择结构</vt:lpstr>
      <vt:lpstr>如何使用多重if选择结构</vt:lpstr>
      <vt:lpstr>为什么使用嵌套if选择结构</vt:lpstr>
      <vt:lpstr>嵌套if选择结构2-1</vt:lpstr>
      <vt:lpstr>嵌套if选择结构2-2</vt:lpstr>
      <vt:lpstr>小结</vt:lpstr>
      <vt:lpstr>学生操作—购物结算2-1</vt:lpstr>
      <vt:lpstr>学生操作—购物结算2-2</vt:lpstr>
      <vt:lpstr>学生操作—计算会员折扣</vt:lpstr>
      <vt:lpstr>共性问题集中讲解</vt:lpstr>
      <vt:lpstr>总结</vt:lpstr>
      <vt:lpstr>本章作业</vt:lpstr>
      <vt:lpstr>幻灯片 34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zhengweijia(郑维佳)</dc:creator>
  <cp:lastModifiedBy>xin.wu</cp:lastModifiedBy>
  <cp:revision>487</cp:revision>
  <dcterms:created xsi:type="dcterms:W3CDTF">2017-06-02T08:35:00Z</dcterms:created>
  <dcterms:modified xsi:type="dcterms:W3CDTF">2018-01-11T03:54:19Z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