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sldIdLst>
    <p:sldId id="256" r:id="rId2"/>
    <p:sldId id="522" r:id="rId3"/>
    <p:sldId id="523" r:id="rId4"/>
    <p:sldId id="524" r:id="rId5"/>
    <p:sldId id="525" r:id="rId6"/>
    <p:sldId id="526" r:id="rId7"/>
    <p:sldId id="527" r:id="rId8"/>
    <p:sldId id="528" r:id="rId9"/>
    <p:sldId id="529" r:id="rId10"/>
    <p:sldId id="530" r:id="rId11"/>
    <p:sldId id="531" r:id="rId12"/>
    <p:sldId id="532" r:id="rId13"/>
    <p:sldId id="533" r:id="rId14"/>
    <p:sldId id="534" r:id="rId15"/>
    <p:sldId id="535" r:id="rId16"/>
    <p:sldId id="536" r:id="rId17"/>
    <p:sldId id="537" r:id="rId18"/>
    <p:sldId id="538" r:id="rId19"/>
    <p:sldId id="539" r:id="rId20"/>
    <p:sldId id="540" r:id="rId21"/>
    <p:sldId id="541" r:id="rId22"/>
    <p:sldId id="542" r:id="rId23"/>
    <p:sldId id="543" r:id="rId24"/>
    <p:sldId id="545" r:id="rId25"/>
    <p:sldId id="25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C"/>
    <a:srgbClr val="FF5050"/>
    <a:srgbClr val="006599"/>
    <a:srgbClr val="599CBD"/>
    <a:srgbClr val="FFCC00"/>
    <a:srgbClr val="00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125" autoAdjust="0"/>
    <p:restoredTop sz="99111" autoAdjust="0"/>
  </p:normalViewPr>
  <p:slideViewPr>
    <p:cSldViewPr snapToGrid="0">
      <p:cViewPr varScale="1">
        <p:scale>
          <a:sx n="89" d="100"/>
          <a:sy n="89" d="100"/>
        </p:scale>
        <p:origin x="-420" y="-108"/>
      </p:cViewPr>
      <p:guideLst>
        <p:guide orient="horz" pos="2140"/>
        <p:guide pos="2880"/>
      </p:guideLst>
    </p:cSldViewPr>
  </p:slideViewPr>
  <p:notesTextViewPr>
    <p:cViewPr>
      <p:scale>
        <a:sx n="1" d="1"/>
        <a:sy n="1" d="1"/>
      </p:scale>
      <p:origin x="0" y="0"/>
    </p:cViewPr>
  </p:notesTextViewPr>
  <p:notesViewPr>
    <p:cSldViewPr snapToGrid="0">
      <p:cViewPr varScale="1">
        <p:scale>
          <a:sx n="68" d="100"/>
          <a:sy n="68" d="100"/>
        </p:scale>
        <p:origin x="-284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B7F4F-0878-48B0-A857-ECFBD79501BB}" type="datetimeFigureOut">
              <a:rPr lang="zh-CN" altLang="en-US" smtClean="0"/>
              <a:pPr/>
              <a:t>2018/1/11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99D3A-9D3C-421B-90B5-7838A3130DC5}" type="slidenum">
              <a:rPr lang="zh-CN" altLang="en-US" smtClean="0"/>
              <a:pPr/>
              <a:t>‹#›</a:t>
            </a:fld>
            <a:endParaRPr lang="zh-CN" altLang="en-US"/>
          </a:p>
        </p:txBody>
      </p:sp>
    </p:spTree>
    <p:extLst>
      <p:ext uri="{BB962C8B-B14F-4D97-AF65-F5344CB8AC3E}">
        <p14:creationId xmlns="" xmlns:p14="http://schemas.microsoft.com/office/powerpoint/2010/main" val="4231474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E299D3A-9D3C-421B-90B5-7838A3130DC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DC73BED-7DCD-4C93-AADC-3AC7E2F22121}" type="slidenum">
              <a:rPr lang="zh-CN" altLang="en-US"/>
              <a:pPr>
                <a:defRPr/>
              </a:pPr>
              <a:t>13</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685800" y="4343400"/>
            <a:ext cx="5486400" cy="4114800"/>
          </a:xfrm>
          <a:noFill/>
          <a:ln/>
        </p:spPr>
        <p:txBody>
          <a:bodyPr/>
          <a:lstStyle/>
          <a:p>
            <a:r>
              <a:rPr lang="en-US" altLang="zh-CN" smtClean="0">
                <a:ea typeface="宋体" charset="-122"/>
              </a:rPr>
              <a:t>\01 </a:t>
            </a:r>
            <a:r>
              <a:rPr lang="zh-CN" altLang="en-US" smtClean="0">
                <a:ea typeface="宋体" charset="-122"/>
              </a:rPr>
              <a:t>教学演示案例</a:t>
            </a:r>
            <a:r>
              <a:rPr lang="en-US" altLang="zh-CN" smtClean="0">
                <a:ea typeface="宋体" charset="-122"/>
              </a:rPr>
              <a:t>\</a:t>
            </a:r>
            <a:r>
              <a:rPr lang="zh-CN" altLang="en-US" smtClean="0">
                <a:ea typeface="宋体" charset="-122"/>
              </a:rPr>
              <a:t>现场编程</a:t>
            </a:r>
            <a:r>
              <a:rPr lang="en-US" altLang="zh-CN" smtClean="0">
                <a:ea typeface="宋体" charset="-122"/>
              </a:rPr>
              <a:t>\Dial.java</a:t>
            </a:r>
            <a:endParaRPr lang="zh-CN" altLang="en-US" smtClean="0">
              <a:ea typeface="宋体" charset="-122"/>
            </a:endParaRPr>
          </a:p>
          <a:p>
            <a:endParaRPr lang="en-US" altLang="zh-CN" smtClean="0">
              <a:ea typeface="宋体" charset="-122"/>
            </a:endParaRPr>
          </a:p>
          <a:p>
            <a:r>
              <a:rPr lang="zh-CN" altLang="en-US" smtClean="0">
                <a:ea typeface="宋体" charset="-122"/>
              </a:rPr>
              <a:t>教学指导：引导学员对问题进行分析（等值匹配），确定适合用</a:t>
            </a:r>
            <a:r>
              <a:rPr lang="en-US" altLang="zh-CN" smtClean="0">
                <a:ea typeface="宋体" charset="-122"/>
              </a:rPr>
              <a:t>switch</a:t>
            </a:r>
            <a:r>
              <a:rPr lang="zh-CN" altLang="en-US" smtClean="0">
                <a:ea typeface="宋体" charset="-122"/>
              </a:rPr>
              <a:t>来实现，一定要把解决问题的逻辑和思路分析清楚，再进入编码</a:t>
            </a:r>
            <a:endParaRPr lang="en-US" altLang="zh-CN" smtClean="0">
              <a:ea typeface="宋体" charset="-122"/>
            </a:endParaRPr>
          </a:p>
          <a:p>
            <a:endParaRPr lang="en-US" altLang="zh-CN" smtClean="0">
              <a:ea typeface="宋体" charset="-122"/>
            </a:endParaRPr>
          </a:p>
          <a:p>
            <a:endParaRPr lang="zh-CN" altLang="en-US"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smtClean="0">
                <a:ea typeface="宋体" charset="-122"/>
              </a:rPr>
              <a:t>教学指导：结合上一页的图分析实现逻辑，让学员清楚解决问题的思路，然后再进入编码</a:t>
            </a:r>
          </a:p>
        </p:txBody>
      </p:sp>
      <p:sp>
        <p:nvSpPr>
          <p:cNvPr id="4" name="灯片编号占位符 3"/>
          <p:cNvSpPr>
            <a:spLocks noGrp="1"/>
          </p:cNvSpPr>
          <p:nvPr>
            <p:ph type="sldNum" sz="quarter" idx="5"/>
          </p:nvPr>
        </p:nvSpPr>
        <p:spPr/>
        <p:txBody>
          <a:bodyPr/>
          <a:lstStyle/>
          <a:p>
            <a:pPr>
              <a:defRPr/>
            </a:pPr>
            <a:fld id="{F7BD6CAA-EFDA-4DEC-8D2C-0373AFA36A41}" type="slidenum">
              <a:rPr lang="zh-CN" altLang="en-US" smtClean="0"/>
              <a:pPr>
                <a:defRPr/>
              </a:pPr>
              <a:t>15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93D82B33-659D-4AC1-BF3F-117DF2429D80}" type="slidenum">
              <a:rPr lang="zh-CN" altLang="en-US" smtClean="0"/>
              <a:pPr>
                <a:defRPr/>
              </a:pPr>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r>
              <a:rPr lang="zh-CN" altLang="en-US" smtClean="0">
                <a:ea typeface="宋体" charset="-122"/>
              </a:rPr>
              <a:t>教学指导：教员引导学员总结学习过的选择结构的形式，回顾每种形式的语法和适用场合</a:t>
            </a:r>
          </a:p>
        </p:txBody>
      </p:sp>
      <p:sp>
        <p:nvSpPr>
          <p:cNvPr id="4" name="灯片编号占位符 3"/>
          <p:cNvSpPr>
            <a:spLocks noGrp="1"/>
          </p:cNvSpPr>
          <p:nvPr>
            <p:ph type="sldNum" sz="quarter" idx="5"/>
          </p:nvPr>
        </p:nvSpPr>
        <p:spPr/>
        <p:txBody>
          <a:bodyPr/>
          <a:lstStyle/>
          <a:p>
            <a:pPr>
              <a:defRPr/>
            </a:pPr>
            <a:fld id="{FCFB6407-0C04-4D91-94DB-506349F5704B}" type="slidenum">
              <a:rPr lang="zh-CN" altLang="en-US" smtClean="0"/>
              <a:pPr>
                <a:defRPr/>
              </a:pPr>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B2574512-EDF3-43BD-A623-54231B979AD5}" type="slidenum">
              <a:rPr lang="zh-CN" altLang="en-US" smtClean="0"/>
              <a:pPr>
                <a:defRPr/>
              </a:pPr>
              <a:t>18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B91A11-019C-4B0B-BAB9-405F598428AB}" type="slidenum">
              <a:rPr lang="zh-CN" altLang="en-US"/>
              <a:pPr>
                <a:defRPr/>
              </a:pPr>
              <a:t>19</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685800" y="4343400"/>
            <a:ext cx="5486400" cy="4114800"/>
          </a:xfrm>
          <a:noFill/>
          <a:ln/>
        </p:spPr>
        <p:txBody>
          <a:bodyPr/>
          <a:lstStyle/>
          <a:p>
            <a:r>
              <a:rPr lang="zh-CN" altLang="en-US" smtClean="0">
                <a:ea typeface="宋体" charset="-122"/>
              </a:rPr>
              <a:t>教学指导：通过异常处理可以提高程序的健壮性，</a:t>
            </a:r>
            <a:r>
              <a:rPr lang="en-US" altLang="zh-CN" smtClean="0">
                <a:ea typeface="宋体" charset="-122"/>
              </a:rPr>
              <a:t>Java</a:t>
            </a:r>
            <a:r>
              <a:rPr lang="zh-CN" altLang="en-US" smtClean="0">
                <a:ea typeface="宋体" charset="-122"/>
              </a:rPr>
              <a:t>中提供了专门的异常处理机制，将在</a:t>
            </a:r>
            <a:r>
              <a:rPr lang="en-US" altLang="zh-CN" smtClean="0">
                <a:ea typeface="宋体" charset="-122"/>
              </a:rPr>
              <a:t>S2</a:t>
            </a:r>
            <a:r>
              <a:rPr lang="zh-CN" altLang="en-US" smtClean="0">
                <a:ea typeface="宋体" charset="-122"/>
              </a:rPr>
              <a:t>的课程中学习，在这之前，可以通过本章所讲解的方法进行异常处理。</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此练习综合性强、业务较复杂、难度较大，教员根据班级情况，可以分为两种实施方法</a:t>
            </a:r>
            <a:r>
              <a:rPr lang="en-US" altLang="zh-CN" smtClean="0">
                <a:ea typeface="宋体" charset="-122"/>
              </a:rPr>
              <a:t>:</a:t>
            </a:r>
          </a:p>
          <a:p>
            <a:r>
              <a:rPr lang="en-US" altLang="zh-CN" smtClean="0">
                <a:ea typeface="宋体" charset="-122"/>
              </a:rPr>
              <a:t>1</a:t>
            </a:r>
            <a:r>
              <a:rPr lang="zh-CN" altLang="en-US" smtClean="0">
                <a:ea typeface="宋体" charset="-122"/>
              </a:rPr>
              <a:t>、对于教好的班级，先让学员独立对问题进行分析、解决、实现，教员根据学员的完成情况，在合适的时机多次给予共性问题的分析和讲解</a:t>
            </a:r>
            <a:endParaRPr lang="en-US" altLang="zh-CN" smtClean="0">
              <a:ea typeface="宋体" charset="-122"/>
            </a:endParaRPr>
          </a:p>
          <a:p>
            <a:r>
              <a:rPr lang="en-US" altLang="zh-CN" smtClean="0">
                <a:ea typeface="宋体" charset="-122"/>
              </a:rPr>
              <a:t>2</a:t>
            </a:r>
            <a:r>
              <a:rPr lang="zh-CN" altLang="en-US" smtClean="0">
                <a:ea typeface="宋体" charset="-122"/>
              </a:rPr>
              <a:t>、对于较弱的班级，首先由教员引导学员对问题进行分析，在白板上列出解决问题的步骤及实现关键点，然后让学员练习，同时教员也要根据学员的完成情况，在合适的时机多次给予共性问题的分析和讲解</a:t>
            </a: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0670D12-EE66-4367-BC6C-ADA01648D3B8}" type="slidenum">
              <a:rPr lang="zh-CN" altLang="en-US" smtClean="0"/>
              <a:pPr>
                <a:defRPr/>
              </a:pPr>
              <a:t>20</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7D61D2FF-16C3-4ABC-804A-ED3869096DBD}" type="slidenum">
              <a:rPr lang="zh-CN" altLang="en-US" smtClean="0"/>
              <a:pPr>
                <a:defRPr/>
              </a:pPr>
              <a:t>21</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教员对第</a:t>
            </a:r>
            <a:r>
              <a:rPr lang="en-US" altLang="zh-CN" smtClean="0">
                <a:ea typeface="宋体" charset="-122"/>
              </a:rPr>
              <a:t>1~4</a:t>
            </a:r>
            <a:r>
              <a:rPr lang="zh-CN" altLang="en-US" smtClean="0">
                <a:ea typeface="宋体" charset="-122"/>
              </a:rPr>
              <a:t>章的内容答疑解惑，根据班级情况实施方式多样化（时间不超过</a:t>
            </a:r>
            <a:r>
              <a:rPr lang="en-US" altLang="zh-CN" smtClean="0">
                <a:ea typeface="宋体" charset="-122"/>
              </a:rPr>
              <a:t>20</a:t>
            </a:r>
            <a:r>
              <a:rPr lang="zh-CN" altLang="en-US" smtClean="0">
                <a:ea typeface="宋体" charset="-122"/>
              </a:rPr>
              <a:t>分钟）：</a:t>
            </a:r>
            <a:endParaRPr lang="en-US" altLang="zh-CN" smtClean="0">
              <a:ea typeface="宋体" charset="-122"/>
            </a:endParaRPr>
          </a:p>
          <a:p>
            <a:r>
              <a:rPr lang="en-US" altLang="zh-CN" smtClean="0">
                <a:ea typeface="宋体" charset="-122"/>
              </a:rPr>
              <a:t>1</a:t>
            </a:r>
            <a:r>
              <a:rPr lang="zh-CN" altLang="en-US" smtClean="0">
                <a:ea typeface="宋体" charset="-122"/>
              </a:rPr>
              <a:t>、和学员互动，让学员提问题及对知识或学习方法进行分享或者教员有针对性的讲解一些好的学习方法以消除学员学习中的畏难情绪</a:t>
            </a:r>
            <a:endParaRPr lang="en-US" altLang="zh-CN" smtClean="0">
              <a:ea typeface="宋体" charset="-122"/>
            </a:endParaRPr>
          </a:p>
          <a:p>
            <a:r>
              <a:rPr lang="en-US" altLang="zh-CN" smtClean="0">
                <a:ea typeface="宋体" charset="-122"/>
              </a:rPr>
              <a:t>2</a:t>
            </a:r>
            <a:r>
              <a:rPr lang="zh-CN" altLang="en-US" smtClean="0">
                <a:ea typeface="宋体" charset="-122"/>
              </a:rPr>
              <a:t>、处理第</a:t>
            </a:r>
            <a:r>
              <a:rPr lang="en-US" altLang="zh-CN" smtClean="0">
                <a:ea typeface="宋体" charset="-122"/>
              </a:rPr>
              <a:t>1~4</a:t>
            </a:r>
            <a:r>
              <a:rPr lang="zh-CN" altLang="en-US" smtClean="0">
                <a:ea typeface="宋体" charset="-122"/>
              </a:rPr>
              <a:t>章中的上机练习和作业中的共性问题</a:t>
            </a:r>
            <a:endParaRPr lang="en-US" altLang="zh-CN" smtClean="0">
              <a:ea typeface="宋体" charset="-122"/>
            </a:endParaRPr>
          </a:p>
          <a:p>
            <a:r>
              <a:rPr lang="en-US" altLang="zh-CN" smtClean="0">
                <a:ea typeface="宋体" charset="-122"/>
              </a:rPr>
              <a:t>3</a:t>
            </a:r>
            <a:r>
              <a:rPr lang="zh-CN" altLang="en-US" smtClean="0">
                <a:ea typeface="宋体" charset="-122"/>
              </a:rPr>
              <a:t>、对第</a:t>
            </a:r>
            <a:r>
              <a:rPr lang="en-US" altLang="zh-CN" smtClean="0">
                <a:ea typeface="宋体" charset="-122"/>
              </a:rPr>
              <a:t>1~4</a:t>
            </a:r>
            <a:r>
              <a:rPr lang="zh-CN" altLang="en-US" smtClean="0">
                <a:ea typeface="宋体" charset="-122"/>
              </a:rPr>
              <a:t>章中的难点内容（大多数学员有疑问的知识）进行针对性补充讲解</a:t>
            </a:r>
          </a:p>
        </p:txBody>
      </p:sp>
      <p:sp>
        <p:nvSpPr>
          <p:cNvPr id="4" name="灯片编号占位符 3"/>
          <p:cNvSpPr>
            <a:spLocks noGrp="1"/>
          </p:cNvSpPr>
          <p:nvPr>
            <p:ph type="sldNum" sz="quarter" idx="5"/>
          </p:nvPr>
        </p:nvSpPr>
        <p:spPr/>
        <p:txBody>
          <a:bodyPr/>
          <a:lstStyle/>
          <a:p>
            <a:pPr>
              <a:defRPr/>
            </a:pPr>
            <a:fld id="{ED9E9C84-77FA-4DCE-BAC7-47D24C0A124D}" type="slidenum">
              <a:rPr lang="zh-CN" altLang="en-US" smtClean="0"/>
              <a:pPr>
                <a:defRPr/>
              </a:pPr>
              <a:t>22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总结部分</a:t>
            </a:r>
            <a:r>
              <a:rPr lang="zh-CN" altLang="zh-CN" smtClean="0">
                <a:ea typeface="宋体" charset="-122"/>
              </a:rPr>
              <a:t>主要达到以下几个目的：</a:t>
            </a:r>
            <a:endParaRPr lang="en-US" altLang="zh-CN" smtClean="0">
              <a:ea typeface="宋体" charset="-122"/>
            </a:endParaRPr>
          </a:p>
          <a:p>
            <a:r>
              <a:rPr lang="en-US" altLang="zh-CN" smtClean="0">
                <a:ea typeface="宋体" charset="-122"/>
              </a:rPr>
              <a:t>1</a:t>
            </a:r>
            <a:r>
              <a:rPr lang="zh-CN" altLang="en-US" smtClean="0">
                <a:ea typeface="宋体" charset="-122"/>
              </a:rPr>
              <a:t>、</a:t>
            </a:r>
            <a:r>
              <a:rPr lang="zh-CN" altLang="zh-CN" b="1" smtClean="0">
                <a:ea typeface="宋体" charset="-122"/>
              </a:rPr>
              <a:t>回顾内容</a:t>
            </a:r>
            <a:r>
              <a:rPr lang="zh-CN" altLang="en-US" b="1" smtClean="0">
                <a:ea typeface="宋体" charset="-122"/>
              </a:rPr>
              <a:t>。</a:t>
            </a:r>
            <a:r>
              <a:rPr lang="zh-CN" altLang="en-US" smtClean="0">
                <a:solidFill>
                  <a:srgbClr val="C00000"/>
                </a:solidFill>
                <a:ea typeface="宋体" charset="-122"/>
              </a:rPr>
              <a:t>注意与</a:t>
            </a:r>
            <a:r>
              <a:rPr lang="zh-CN" altLang="zh-CN" smtClean="0">
                <a:solidFill>
                  <a:srgbClr val="C00000"/>
                </a:solidFill>
                <a:ea typeface="宋体" charset="-122"/>
              </a:rPr>
              <a:t>与</a:t>
            </a:r>
            <a:r>
              <a:rPr lang="zh-CN" altLang="en-US" smtClean="0">
                <a:solidFill>
                  <a:srgbClr val="C00000"/>
                </a:solidFill>
                <a:ea typeface="宋体" charset="-122"/>
              </a:rPr>
              <a:t>本章任务和目标</a:t>
            </a:r>
            <a:r>
              <a:rPr lang="zh-CN" altLang="zh-CN" smtClean="0">
                <a:solidFill>
                  <a:srgbClr val="C00000"/>
                </a:solidFill>
                <a:ea typeface="宋体" charset="-122"/>
              </a:rPr>
              <a:t>不一样。</a:t>
            </a:r>
            <a:r>
              <a:rPr lang="zh-CN" altLang="en-US" smtClean="0">
                <a:solidFill>
                  <a:srgbClr val="C00000"/>
                </a:solidFill>
                <a:ea typeface="宋体" charset="-122"/>
              </a:rPr>
              <a:t>本章任务和目标是</a:t>
            </a:r>
            <a:r>
              <a:rPr lang="zh-CN" altLang="zh-CN" smtClean="0">
                <a:ea typeface="宋体" charset="-122"/>
              </a:rPr>
              <a:t>是强调</a:t>
            </a:r>
            <a:r>
              <a:rPr lang="zh-CN" altLang="en-US" smtClean="0">
                <a:ea typeface="宋体" charset="-122"/>
              </a:rPr>
              <a:t>内容概貌，学到技术，告知要学习什么；总结时，</a:t>
            </a:r>
            <a:r>
              <a:rPr lang="zh-CN" altLang="zh-CN" smtClean="0">
                <a:ea typeface="宋体" charset="-122"/>
              </a:rPr>
              <a:t>要格外强调观点，把每一</a:t>
            </a:r>
            <a:r>
              <a:rPr lang="zh-CN" altLang="en-US" smtClean="0">
                <a:ea typeface="宋体" charset="-122"/>
              </a:rPr>
              <a:t>个知识点</a:t>
            </a:r>
            <a:r>
              <a:rPr lang="zh-CN" altLang="zh-CN" smtClean="0">
                <a:ea typeface="宋体" charset="-122"/>
              </a:rPr>
              <a:t>的观点</a:t>
            </a:r>
            <a:r>
              <a:rPr lang="zh-CN" altLang="en-US" smtClean="0">
                <a:ea typeface="宋体" charset="-122"/>
              </a:rPr>
              <a:t>结论</a:t>
            </a:r>
            <a:r>
              <a:rPr lang="zh-CN" altLang="zh-CN" smtClean="0">
                <a:ea typeface="宋体" charset="-122"/>
              </a:rPr>
              <a:t>都尽量突出出来。</a:t>
            </a:r>
            <a:endParaRPr lang="en-US" altLang="zh-CN" smtClean="0">
              <a:solidFill>
                <a:srgbClr val="C00000"/>
              </a:solidFill>
              <a:ea typeface="宋体" charset="-122"/>
            </a:endParaRPr>
          </a:p>
          <a:p>
            <a:r>
              <a:rPr lang="en-US" altLang="zh-CN" b="1" smtClean="0">
                <a:ea typeface="宋体" charset="-122"/>
              </a:rPr>
              <a:t>2</a:t>
            </a:r>
            <a:r>
              <a:rPr lang="zh-CN" altLang="en-US" b="1" smtClean="0">
                <a:ea typeface="宋体" charset="-122"/>
              </a:rPr>
              <a:t>、</a:t>
            </a:r>
            <a:r>
              <a:rPr lang="zh-CN" altLang="zh-CN" b="1" smtClean="0">
                <a:ea typeface="宋体" charset="-122"/>
              </a:rPr>
              <a:t>整理逻辑</a:t>
            </a:r>
            <a:r>
              <a:rPr lang="zh-CN" altLang="en-US" b="1" smtClean="0">
                <a:ea typeface="宋体" charset="-122"/>
              </a:rPr>
              <a:t>。</a:t>
            </a:r>
            <a:r>
              <a:rPr lang="zh-CN" altLang="zh-CN" smtClean="0">
                <a:ea typeface="宋体" charset="-122"/>
              </a:rPr>
              <a:t>还应该把观点之间的逻辑联系梳理出来</a:t>
            </a:r>
            <a:r>
              <a:rPr lang="zh-CN" altLang="en-US" smtClean="0">
                <a:ea typeface="宋体" charset="-122"/>
              </a:rPr>
              <a:t>。</a:t>
            </a:r>
            <a:r>
              <a:rPr lang="zh-CN" altLang="zh-CN" smtClean="0">
                <a:ea typeface="宋体" charset="-122"/>
              </a:rPr>
              <a:t>从而使</a:t>
            </a:r>
            <a:r>
              <a:rPr lang="zh-CN" altLang="en-US" smtClean="0">
                <a:ea typeface="宋体" charset="-122"/>
              </a:rPr>
              <a:t>知识</a:t>
            </a:r>
            <a:r>
              <a:rPr lang="zh-CN" altLang="zh-CN" smtClean="0">
                <a:ea typeface="宋体" charset="-122"/>
              </a:rPr>
              <a:t>系统化、逻辑化。要帮助</a:t>
            </a:r>
            <a:r>
              <a:rPr lang="zh-CN" altLang="en-US" smtClean="0">
                <a:ea typeface="宋体" charset="-122"/>
              </a:rPr>
              <a:t>学员</a:t>
            </a:r>
            <a:r>
              <a:rPr lang="zh-CN" altLang="zh-CN" smtClean="0">
                <a:ea typeface="宋体" charset="-122"/>
              </a:rPr>
              <a:t>整清逻辑是总结的一大任务</a:t>
            </a:r>
            <a:r>
              <a:rPr lang="zh-CN" altLang="en-US" smtClean="0">
                <a:ea typeface="宋体" charset="-122"/>
              </a:rPr>
              <a:t>。</a:t>
            </a:r>
            <a:endParaRPr lang="en-US" altLang="zh-CN" smtClean="0">
              <a:ea typeface="宋体" charset="-122"/>
            </a:endParaRPr>
          </a:p>
        </p:txBody>
      </p:sp>
      <p:sp>
        <p:nvSpPr>
          <p:cNvPr id="4" name="灯片编号占位符 3"/>
          <p:cNvSpPr>
            <a:spLocks noGrp="1"/>
          </p:cNvSpPr>
          <p:nvPr>
            <p:ph type="sldNum" sz="quarter" idx="5"/>
          </p:nvPr>
        </p:nvSpPr>
        <p:spPr/>
        <p:txBody>
          <a:bodyPr/>
          <a:lstStyle/>
          <a:p>
            <a:pPr>
              <a:defRPr/>
            </a:pPr>
            <a:fld id="{A7454907-FBC1-4FB4-A9FA-4B37674E3C2D}" type="slidenum">
              <a:rPr lang="zh-CN" altLang="en-US" smtClean="0"/>
              <a:pPr>
                <a:defRPr/>
              </a:pPr>
              <a:t>23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   </a:t>
            </a:r>
            <a:r>
              <a:rPr lang="zh-CN" altLang="en-US" smtClean="0">
                <a:ea typeface="宋体" charset="-122"/>
              </a:rPr>
              <a:t>正式授课前进行统一测试。测试内容为上次课布置的预习测试题。本教学环节目的是强化学员进行预习的意识，测试结果记录学员学习成绩</a:t>
            </a:r>
          </a:p>
        </p:txBody>
      </p:sp>
      <p:sp>
        <p:nvSpPr>
          <p:cNvPr id="4" name="灯片编号占位符 3"/>
          <p:cNvSpPr>
            <a:spLocks noGrp="1"/>
          </p:cNvSpPr>
          <p:nvPr>
            <p:ph type="sldNum" sz="quarter" idx="5"/>
          </p:nvPr>
        </p:nvSpPr>
        <p:spPr/>
        <p:txBody>
          <a:bodyPr/>
          <a:lstStyle/>
          <a:p>
            <a:pPr>
              <a:defRPr/>
            </a:pPr>
            <a:fld id="{C4271501-8BF6-4898-ACFA-07028826B9C7}" type="slidenum">
              <a:rPr lang="zh-CN" altLang="en-US"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r>
              <a:rPr lang="zh-CN" altLang="en-US" smtClean="0">
                <a:ea typeface="宋体" charset="-122"/>
              </a:rPr>
              <a:t>教学指导：</a:t>
            </a:r>
            <a:endParaRPr lang="en-US" altLang="zh-CN" smtClean="0">
              <a:ea typeface="宋体" charset="-122"/>
            </a:endParaRPr>
          </a:p>
          <a:p>
            <a:pPr eaLnBrk="1" hangingPunct="1"/>
            <a:r>
              <a:rPr lang="zh-CN" altLang="en-US" smtClean="0">
                <a:ea typeface="宋体" charset="-122"/>
              </a:rPr>
              <a:t>预习作业测试题用于下次上课前进行全班同学集中测试。因此教员要在本次课布置下去。布置预习测试题的目的是要求学员进行预习，保障下次学员学习质量。</a:t>
            </a:r>
            <a:endParaRPr lang="en-US" altLang="zh-CN" smtClean="0">
              <a:ea typeface="宋体" charset="-122"/>
            </a:endParaRPr>
          </a:p>
          <a:p>
            <a:pPr eaLnBrk="1" hangingPunct="1"/>
            <a:r>
              <a:rPr lang="zh-CN" altLang="en-US" smtClean="0">
                <a:ea typeface="宋体" charset="-122"/>
              </a:rPr>
              <a:t>不少于</a:t>
            </a:r>
            <a:r>
              <a:rPr lang="en-US" altLang="zh-CN" smtClean="0">
                <a:ea typeface="宋体" charset="-122"/>
              </a:rPr>
              <a:t>4</a:t>
            </a:r>
            <a:r>
              <a:rPr lang="zh-CN" altLang="en-US" smtClean="0">
                <a:ea typeface="宋体" charset="-122"/>
              </a:rPr>
              <a:t>道题，其中至少包含一道简述题，主要了解学员对重要知识点的理解程度</a:t>
            </a:r>
            <a:endParaRPr lang="en-US" altLang="zh-CN"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05899E53-109B-4EF4-A91B-F6300E18B3A1}" type="slidenum">
              <a:rPr lang="zh-CN" altLang="en-US" smtClean="0"/>
              <a:pPr>
                <a:defRPr/>
              </a:pPr>
              <a:t>24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299D3A-9D3C-421B-90B5-7838A3130DC5}" type="slidenum">
              <a:rPr lang="zh-CN" altLang="en-US" smtClean="0"/>
              <a:pPr/>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EAC6AC0-52E9-4F21-A027-E1774B2373F0}" type="slidenum">
              <a:rPr lang="zh-CN" altLang="en-US"/>
              <a:pPr>
                <a:defRPr/>
              </a:pPr>
              <a:t>3</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685800" y="4343400"/>
            <a:ext cx="5486400" cy="4114800"/>
          </a:xfrm>
          <a:noFill/>
          <a:ln/>
        </p:spPr>
        <p:txBody>
          <a:bodyPr/>
          <a:lstStyle/>
          <a:p>
            <a:r>
              <a:rPr lang="zh-CN" altLang="en-US" dirty="0" smtClean="0">
                <a:ea typeface="宋体" charset="-122"/>
              </a:rPr>
              <a:t>教学指导：</a:t>
            </a:r>
            <a:endParaRPr lang="en-US" altLang="zh-CN" dirty="0" smtClean="0">
              <a:ea typeface="宋体" charset="-122"/>
            </a:endParaRPr>
          </a:p>
          <a:p>
            <a:r>
              <a:rPr lang="zh-CN" altLang="en-US" dirty="0" smtClean="0">
                <a:ea typeface="宋体" charset="-122"/>
              </a:rPr>
              <a:t>回顾：上次课的教学内容和学员已学过的相关技术内容</a:t>
            </a:r>
            <a:endParaRPr lang="en-US" altLang="zh-CN" dirty="0" smtClean="0">
              <a:ea typeface="宋体" charset="-122"/>
            </a:endParaRPr>
          </a:p>
          <a:p>
            <a:r>
              <a:rPr lang="zh-CN" altLang="en-US" dirty="0" smtClean="0">
                <a:ea typeface="宋体" charset="-122"/>
              </a:rPr>
              <a:t>作业点评：点评作业的提交情况和共性问题，目的是给学员作业反馈以促进学员完成作业的积极性</a:t>
            </a:r>
            <a:endParaRPr lang="en-US" altLang="zh-CN" dirty="0" smtClean="0">
              <a:ea typeface="宋体" charset="-122"/>
            </a:endParaRPr>
          </a:p>
          <a:p>
            <a:endParaRPr lang="zh-CN" altLang="en-US" smtClean="0"/>
          </a:p>
          <a:p>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04166CF9-82A7-4BD6-B8CE-B19F21533A5F}" type="slidenum">
              <a:rPr lang="zh-CN" altLang="en-US" smtClean="0"/>
              <a:pPr>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endParaRPr lang="en-US" altLang="zh-CN" smtClean="0">
              <a:ea typeface="宋体" charset="-122"/>
            </a:endParaRPr>
          </a:p>
          <a:p>
            <a:endParaRPr lang="en-US" altLang="zh-CN" smtClean="0">
              <a:ea typeface="宋体" charset="-122"/>
            </a:endParaRPr>
          </a:p>
          <a:p>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7C53D7F-0D2C-44FA-9ECF-247D1A83353D}" type="slidenum">
              <a:rPr lang="zh-CN" altLang="en-US"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1</a:t>
            </a:r>
            <a:r>
              <a:rPr lang="zh-CN" altLang="en-US" smtClean="0">
                <a:ea typeface="宋体" charset="-122"/>
              </a:rPr>
              <a:t>，教员分析问题，问题中有多个条件考虑使用多重</a:t>
            </a:r>
            <a:r>
              <a:rPr lang="en-US" altLang="zh-CN" smtClean="0">
                <a:ea typeface="宋体" charset="-122"/>
              </a:rPr>
              <a:t>if</a:t>
            </a:r>
          </a:p>
          <a:p>
            <a:r>
              <a:rPr lang="en-US" altLang="zh-CN" smtClean="0">
                <a:ea typeface="宋体" charset="-122"/>
              </a:rPr>
              <a:t>2</a:t>
            </a:r>
            <a:r>
              <a:rPr lang="zh-CN" altLang="en-US" smtClean="0">
                <a:ea typeface="宋体" charset="-122"/>
              </a:rPr>
              <a:t>，教员演示</a:t>
            </a:r>
            <a:r>
              <a:rPr lang="zh-CN" altLang="en-US" smtClean="0">
                <a:ea typeface="黑体" pitchFamily="49" charset="-122"/>
              </a:rPr>
              <a:t>使用多重</a:t>
            </a:r>
            <a:r>
              <a:rPr lang="en-US" altLang="zh-CN" smtClean="0">
                <a:ea typeface="黑体" pitchFamily="49" charset="-122"/>
              </a:rPr>
              <a:t>if</a:t>
            </a:r>
            <a:r>
              <a:rPr lang="zh-CN" altLang="en-US" smtClean="0">
                <a:ea typeface="黑体" pitchFamily="49" charset="-122"/>
              </a:rPr>
              <a:t>选择结构解决问题</a:t>
            </a:r>
            <a:r>
              <a:rPr lang="en-US" altLang="zh-CN" smtClean="0">
                <a:ea typeface="黑体" pitchFamily="49" charset="-122"/>
              </a:rPr>
              <a:t>1</a:t>
            </a:r>
            <a:r>
              <a:rPr lang="zh-CN" altLang="en-US" smtClean="0">
                <a:ea typeface="黑体" pitchFamily="49" charset="-122"/>
              </a:rPr>
              <a:t>让学员意识到此种方式的不足，</a:t>
            </a:r>
            <a:endParaRPr lang="en-US" altLang="zh-CN" smtClean="0">
              <a:ea typeface="黑体" pitchFamily="49" charset="-122"/>
            </a:endParaRPr>
          </a:p>
          <a:p>
            <a:r>
              <a:rPr lang="zh-CN" altLang="en-US" smtClean="0">
                <a:ea typeface="黑体" pitchFamily="49" charset="-122"/>
              </a:rPr>
              <a:t>（此示例的代码教员课前准备好，课堂上不需要现场敲）</a:t>
            </a:r>
            <a:endParaRPr lang="en-US" altLang="zh-CN" smtClean="0">
              <a:ea typeface="黑体" pitchFamily="49" charset="-122"/>
            </a:endParaRPr>
          </a:p>
          <a:p>
            <a:r>
              <a:rPr lang="en-US" altLang="zh-CN" smtClean="0">
                <a:ea typeface="宋体" charset="-122"/>
              </a:rPr>
              <a:t>3</a:t>
            </a:r>
            <a:r>
              <a:rPr lang="zh-CN" altLang="en-US" smtClean="0">
                <a:ea typeface="宋体" charset="-122"/>
              </a:rPr>
              <a:t>，回到</a:t>
            </a:r>
            <a:r>
              <a:rPr lang="en-US" altLang="zh-CN" smtClean="0">
                <a:ea typeface="宋体" charset="-122"/>
              </a:rPr>
              <a:t>PPT</a:t>
            </a:r>
            <a:r>
              <a:rPr lang="zh-CN" altLang="en-US" smtClean="0">
                <a:ea typeface="宋体" charset="-122"/>
              </a:rPr>
              <a:t>总结代码缺点：结构复杂，啰嗦</a:t>
            </a:r>
            <a:endParaRPr lang="en-US" altLang="zh-CN" smtClean="0">
              <a:ea typeface="宋体" charset="-122"/>
            </a:endParaRPr>
          </a:p>
          <a:p>
            <a:r>
              <a:rPr lang="en-US" altLang="zh-CN" smtClean="0">
                <a:ea typeface="宋体" charset="-122"/>
              </a:rPr>
              <a:t>4</a:t>
            </a:r>
            <a:r>
              <a:rPr lang="zh-CN" altLang="en-US" smtClean="0">
                <a:ea typeface="宋体" charset="-122"/>
              </a:rPr>
              <a:t>，再次分析问题：发现多个条件均为等值判断，并提出更好的解决办法</a:t>
            </a:r>
            <a:r>
              <a:rPr lang="en-US" altLang="zh-CN" smtClean="0">
                <a:ea typeface="宋体" charset="-122"/>
              </a:rPr>
              <a:t>---</a:t>
            </a:r>
            <a:r>
              <a:rPr lang="zh-CN" altLang="en-US" smtClean="0">
                <a:ea typeface="宋体" charset="-122"/>
              </a:rPr>
              <a:t>使用</a:t>
            </a:r>
            <a:r>
              <a:rPr lang="en-US" altLang="zh-CN" smtClean="0">
                <a:ea typeface="宋体" charset="-122"/>
              </a:rPr>
              <a:t>switch</a:t>
            </a:r>
          </a:p>
        </p:txBody>
      </p:sp>
      <p:sp>
        <p:nvSpPr>
          <p:cNvPr id="4" name="灯片编号占位符 3"/>
          <p:cNvSpPr>
            <a:spLocks noGrp="1"/>
          </p:cNvSpPr>
          <p:nvPr>
            <p:ph type="sldNum" sz="quarter" idx="5"/>
          </p:nvPr>
        </p:nvSpPr>
        <p:spPr/>
        <p:txBody>
          <a:bodyPr/>
          <a:lstStyle/>
          <a:p>
            <a:pPr>
              <a:defRPr/>
            </a:pPr>
            <a:fld id="{621A3279-BD9E-4F88-B79C-81D5D8A43A17}" type="slidenum">
              <a:rPr lang="zh-CN" altLang="en-US"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6C83E1D-DEE2-4D13-85B7-8496651CB40E}" type="slidenum">
              <a:rPr lang="zh-CN" altLang="en-US"/>
              <a:pPr>
                <a:defRPr/>
              </a:pPr>
              <a:t>7</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685800" y="4343400"/>
            <a:ext cx="5486400" cy="4114800"/>
          </a:xfrm>
          <a:noFill/>
          <a:ln/>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1.</a:t>
            </a:r>
            <a:r>
              <a:rPr lang="zh-CN" altLang="en-US" smtClean="0">
                <a:ea typeface="宋体" charset="-122"/>
              </a:rPr>
              <a:t>教员讲解语法中四个关键字的作用</a:t>
            </a:r>
            <a:endParaRPr lang="en-US" altLang="zh-CN" smtClean="0">
              <a:ea typeface="宋体" charset="-122"/>
            </a:endParaRPr>
          </a:p>
          <a:p>
            <a:r>
              <a:rPr lang="en-US" altLang="zh-CN" smtClean="0">
                <a:ea typeface="宋体" charset="-122"/>
              </a:rPr>
              <a:t>2.</a:t>
            </a:r>
            <a:r>
              <a:rPr lang="zh-CN" altLang="en-US" smtClean="0">
                <a:ea typeface="宋体" charset="-122"/>
              </a:rPr>
              <a:t>教员讲解</a:t>
            </a:r>
            <a:r>
              <a:rPr lang="en-US" altLang="zh-CN" smtClean="0">
                <a:ea typeface="宋体" charset="-122"/>
              </a:rPr>
              <a:t>switch</a:t>
            </a:r>
            <a:r>
              <a:rPr lang="zh-CN" altLang="en-US" smtClean="0">
                <a:ea typeface="宋体" charset="-122"/>
              </a:rPr>
              <a:t>选择结构的执行过程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458F15-8417-4C82-949F-549F62F7EAB8}" type="slidenum">
              <a:rPr lang="zh-CN" altLang="en-US"/>
              <a:pPr>
                <a:defRPr/>
              </a:pPr>
              <a:t>8</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685800" y="4343400"/>
            <a:ext cx="5486400" cy="4114800"/>
          </a:xfrm>
          <a:noFill/>
          <a:ln/>
        </p:spPr>
        <p:txBody>
          <a:bodyPr/>
          <a:lstStyle/>
          <a:p>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9F0BDE-6E45-41D1-9DFA-FCB866EB6201}" type="slidenum">
              <a:rPr lang="zh-CN" altLang="en-US"/>
              <a:pPr>
                <a:defRPr/>
              </a:pPr>
              <a:t>9</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685800" y="4343400"/>
            <a:ext cx="5486400" cy="4114800"/>
          </a:xfrm>
          <a:noFill/>
          <a:ln/>
        </p:spPr>
        <p:txBody>
          <a:bodyPr/>
          <a:lstStyle/>
          <a:p>
            <a:r>
              <a:rPr lang="zh-CN" altLang="en-US" smtClean="0">
                <a:ea typeface="宋体" charset="-122"/>
              </a:rPr>
              <a:t>教学指导：演示时在某些</a:t>
            </a:r>
            <a:r>
              <a:rPr lang="en-US" altLang="zh-CN" smtClean="0">
                <a:ea typeface="宋体" charset="-122"/>
              </a:rPr>
              <a:t>case</a:t>
            </a:r>
            <a:r>
              <a:rPr lang="zh-CN" altLang="en-US" smtClean="0">
                <a:ea typeface="宋体" charset="-122"/>
              </a:rPr>
              <a:t>中添加</a:t>
            </a:r>
            <a:r>
              <a:rPr lang="en-US" altLang="zh-CN" smtClean="0">
                <a:ea typeface="宋体" charset="-122"/>
              </a:rPr>
              <a:t>break</a:t>
            </a:r>
            <a:r>
              <a:rPr lang="zh-CN" altLang="en-US" smtClean="0">
                <a:ea typeface="宋体" charset="-122"/>
              </a:rPr>
              <a:t>看一看效果</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r">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216B2257-B9D9-4127-AE36-277EB68A4B24}" type="datetime1">
              <a:rPr lang="zh-CN" altLang="en-US" smtClean="0"/>
              <a:t>2018/1/11</a:t>
            </a:fld>
            <a:endParaRPr lang="zh-CN" altLang="en-US"/>
          </a:p>
        </p:txBody>
      </p:sp>
      <p:sp>
        <p:nvSpPr>
          <p:cNvPr id="5" name="Footer Placeholder 4"/>
          <p:cNvSpPr>
            <a:spLocks noGrp="1"/>
          </p:cNvSpPr>
          <p:nvPr>
            <p:ph type="ftr" sz="quarter" idx="11"/>
          </p:nvPr>
        </p:nvSpPr>
        <p:spPr/>
        <p:txBody>
          <a:bodyPr/>
          <a:lstStyle/>
          <a:p>
            <a:r>
              <a:rPr lang="en-US" altLang="zh-CN" smtClean="0"/>
              <a:t>5</a:t>
            </a:r>
            <a:endParaRPr lang="zh-CN" altLang="en-US"/>
          </a:p>
        </p:txBody>
      </p:sp>
      <p:sp>
        <p:nvSpPr>
          <p:cNvPr id="6" name="Slide Number Placeholder 5"/>
          <p:cNvSpPr>
            <a:spLocks noGrp="1"/>
          </p:cNvSpPr>
          <p:nvPr>
            <p:ph type="sldNum" sz="quarter" idx="12"/>
          </p:nvPr>
        </p:nvSpPr>
        <p:spPr/>
        <p:txBody>
          <a:bodyPr/>
          <a:lstStyle/>
          <a:p>
            <a:fld id="{D16C15AB-C4F3-436F-909E-E9D6F929582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95704"/>
            <a:ext cx="7886700" cy="794203"/>
          </a:xfrm>
        </p:spPr>
        <p:txBody>
          <a:bodyPr>
            <a:normAutofit/>
          </a:bodyPr>
          <a:lstStyle>
            <a:lvl1pPr>
              <a:defRPr sz="3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28650" y="1265464"/>
            <a:ext cx="7886700" cy="4815342"/>
          </a:xfrm>
        </p:spPr>
        <p:txBody>
          <a:bodyPr/>
          <a:lstStyle>
            <a:lvl1pPr marL="457200" indent="-457200">
              <a:buClr>
                <a:schemeClr val="accent4"/>
              </a:buClr>
              <a:buFont typeface="Wingdings" panose="05000000000000000000" pitchFamily="2" charset="2"/>
              <a:buChar char="n"/>
              <a:defRPr b="1">
                <a:solidFill>
                  <a:srgbClr val="006699"/>
                </a:solidFill>
                <a:latin typeface="微软雅黑" panose="020B0503020204020204" pitchFamily="34" charset="-122"/>
                <a:ea typeface="微软雅黑" panose="020B0503020204020204" pitchFamily="34" charset="-122"/>
              </a:defRPr>
            </a:lvl1pPr>
            <a:lvl2pPr marL="685800" indent="-228600">
              <a:buClr>
                <a:srgbClr val="FFCC00"/>
              </a:buClr>
              <a:buFont typeface="Wingdings" panose="05000000000000000000" pitchFamily="2" charset="2"/>
              <a:buChar char="Ø"/>
              <a:defRPr sz="2400" b="1">
                <a:solidFill>
                  <a:schemeClr val="accent1"/>
                </a:solidFill>
                <a:latin typeface="微软雅黑" panose="020B0503020204020204" pitchFamily="34" charset="-122"/>
                <a:ea typeface="微软雅黑" panose="020B0503020204020204" pitchFamily="34" charset="-122"/>
              </a:defRPr>
            </a:lvl2pPr>
            <a:lvl3pPr marL="1143000" indent="-228600">
              <a:buClr>
                <a:srgbClr val="FFCC00"/>
              </a:buClr>
              <a:buFont typeface="Wingdings" panose="05000000000000000000" pitchFamily="2" charset="2"/>
              <a:buChar char="ü"/>
              <a:defRPr b="1">
                <a:solidFill>
                  <a:schemeClr val="accent1"/>
                </a:solidFill>
                <a:latin typeface="微软雅黑" panose="020B0503020204020204" pitchFamily="34" charset="-122"/>
                <a:ea typeface="微软雅黑" panose="020B0503020204020204" pitchFamily="34" charset="-122"/>
              </a:defRPr>
            </a:lvl3pPr>
            <a:lvl4pPr>
              <a:buClr>
                <a:srgbClr val="FFCC00"/>
              </a:buClr>
              <a:defRPr b="1">
                <a:solidFill>
                  <a:schemeClr val="accent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Date Placeholder 3"/>
          <p:cNvSpPr>
            <a:spLocks noGrp="1"/>
          </p:cNvSpPr>
          <p:nvPr>
            <p:ph type="dt" sz="half" idx="10"/>
          </p:nvPr>
        </p:nvSpPr>
        <p:spPr/>
        <p:txBody>
          <a:bodyPr/>
          <a:lstStyle/>
          <a:p>
            <a:fld id="{9A82645C-BF40-454D-A367-09E3F8B62ADB}" type="datetime1">
              <a:rPr lang="zh-CN" altLang="en-US" smtClean="0"/>
              <a:t>2018/1/11</a:t>
            </a:fld>
            <a:endParaRPr lang="zh-CN" altLang="en-US"/>
          </a:p>
        </p:txBody>
      </p:sp>
      <p:sp>
        <p:nvSpPr>
          <p:cNvPr id="5" name="Footer Placeholder 4"/>
          <p:cNvSpPr>
            <a:spLocks noGrp="1"/>
          </p:cNvSpPr>
          <p:nvPr>
            <p:ph type="ftr" sz="quarter" idx="11"/>
          </p:nvPr>
        </p:nvSpPr>
        <p:spPr/>
        <p:txBody>
          <a:bodyPr/>
          <a:lstStyle/>
          <a:p>
            <a:r>
              <a:rPr lang="en-US" altLang="zh-CN" smtClean="0"/>
              <a:t>5</a:t>
            </a:r>
            <a:endParaRPr lang="zh-CN" altLang="en-US"/>
          </a:p>
        </p:txBody>
      </p:sp>
      <p:sp>
        <p:nvSpPr>
          <p:cNvPr id="6" name="Slide Number Placeholder 5"/>
          <p:cNvSpPr>
            <a:spLocks noGrp="1"/>
          </p:cNvSpPr>
          <p:nvPr>
            <p:ph type="sldNum" sz="quarter" idx="12"/>
          </p:nvPr>
        </p:nvSpPr>
        <p:spPr/>
        <p:txBody>
          <a:bodyPr/>
          <a:lstStyle/>
          <a:p>
            <a:fld id="{D16C15AB-C4F3-436F-909E-E9D6F9295829}" type="slidenum">
              <a:rPr lang="zh-CN" altLang="en-US" smtClean="0"/>
              <a:pPr/>
              <a:t>‹#›</a:t>
            </a:fld>
            <a:r>
              <a:rPr lang="en-US" altLang="zh-CN" dirty="0" smtClean="0"/>
              <a:t>/25</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0450F-A84E-40B1-8D37-068A0ED9277E}" type="datetime1">
              <a:rPr lang="zh-CN" altLang="en-US" smtClean="0"/>
              <a:t>2018/1/11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5</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C15AB-C4F3-436F-909E-E9D6F9295829}" type="slidenum">
              <a:rPr lang="zh-CN" altLang="en-US" smtClean="0"/>
              <a:pPr/>
              <a:t>‹#›</a:t>
            </a:fld>
            <a:r>
              <a:rPr lang="en-US" altLang="zh-CN" dirty="0" smtClean="0"/>
              <a:t>/</a:t>
            </a:r>
            <a:r>
              <a:rPr lang="en-US" dirty="0" smtClean="0"/>
              <a:t>42</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24280" y="1234123"/>
            <a:ext cx="7772400" cy="2387600"/>
          </a:xfrm>
        </p:spPr>
        <p:txBody>
          <a:bodyPr/>
          <a:lstStyle/>
          <a:p>
            <a:r>
              <a:rPr lang="zh-CN" altLang="en-US" dirty="0"/>
              <a:t/>
            </a:r>
            <a:br>
              <a:rPr lang="zh-CN" altLang="en-US" dirty="0"/>
            </a:br>
            <a:r>
              <a:rPr lang="zh-CN" altLang="en-US" dirty="0" smtClean="0"/>
              <a:t>选择结构</a:t>
            </a:r>
            <a:r>
              <a:rPr lang="zh-CN" altLang="en-US" dirty="0" smtClean="0"/>
              <a:t>（二）</a:t>
            </a:r>
            <a:endParaRPr lang="zh-CN" altLang="en-US" sz="4400" dirty="0"/>
          </a:p>
        </p:txBody>
      </p:sp>
      <p:sp>
        <p:nvSpPr>
          <p:cNvPr id="3" name="副标题 2"/>
          <p:cNvSpPr>
            <a:spLocks noGrp="1"/>
          </p:cNvSpPr>
          <p:nvPr>
            <p:ph type="subTitle" idx="1"/>
          </p:nvPr>
        </p:nvSpPr>
        <p:spPr>
          <a:xfrm>
            <a:off x="2138680" y="3911506"/>
            <a:ext cx="6858000" cy="1655762"/>
          </a:xfrm>
        </p:spPr>
        <p:txBody>
          <a:bodyPr>
            <a:normAutofit/>
          </a:bodyPr>
          <a:lstStyle/>
          <a:p>
            <a:r>
              <a:rPr lang="zh-CN" altLang="en-US" sz="1600" dirty="0" smtClean="0"/>
              <a:t>第一学年（第二学期）</a:t>
            </a:r>
            <a:endParaRPr lang="zh-CN" altLang="en-US" sz="1600" dirty="0"/>
          </a:p>
        </p:txBody>
      </p:sp>
      <p:grpSp>
        <p:nvGrpSpPr>
          <p:cNvPr id="7" name="组合 6"/>
          <p:cNvGrpSpPr/>
          <p:nvPr/>
        </p:nvGrpSpPr>
        <p:grpSpPr>
          <a:xfrm>
            <a:off x="7222979" y="2121538"/>
            <a:ext cx="1689299" cy="578592"/>
            <a:chOff x="3062872" y="1692009"/>
            <a:chExt cx="1689299" cy="494541"/>
          </a:xfrm>
        </p:grpSpPr>
        <p:sp>
          <p:nvSpPr>
            <p:cNvPr id="4" name="流程图: 终止 3"/>
            <p:cNvSpPr/>
            <p:nvPr/>
          </p:nvSpPr>
          <p:spPr>
            <a:xfrm>
              <a:off x="3076009" y="1702194"/>
              <a:ext cx="1663154" cy="484356"/>
            </a:xfrm>
            <a:prstGeom prst="flowChartTerminator">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终止 4"/>
            <p:cNvSpPr/>
            <p:nvPr/>
          </p:nvSpPr>
          <p:spPr>
            <a:xfrm>
              <a:off x="3062872" y="1692009"/>
              <a:ext cx="1689299" cy="484356"/>
            </a:xfrm>
            <a:prstGeom prst="flowChartTerminator">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94731" y="1723319"/>
              <a:ext cx="1559611" cy="420092"/>
            </a:xfrm>
            <a:prstGeom prst="rect">
              <a:avLst/>
            </a:prstGeom>
            <a:noFill/>
          </p:spPr>
          <p:txBody>
            <a:bodyPr wrap="square" rtlCol="0">
              <a:spAutoFit/>
            </a:bodyPr>
            <a:lstStyle/>
            <a:p>
              <a:pPr algn="ctr"/>
              <a:r>
                <a:rPr lang="zh-CN" altLang="en-US" sz="2600" b="1" dirty="0" smtClean="0">
                  <a:solidFill>
                    <a:schemeClr val="accent1">
                      <a:lumMod val="50000"/>
                    </a:schemeClr>
                  </a:solidFill>
                  <a:latin typeface="微软雅黑" panose="020B0503020204020204" pitchFamily="34" charset="-122"/>
                  <a:ea typeface="微软雅黑" panose="020B0503020204020204" pitchFamily="34" charset="-122"/>
                </a:rPr>
                <a:t>第四章</a:t>
              </a:r>
              <a:endParaRPr lang="zh-CN" altLang="en-US" sz="2600" b="1" dirty="0">
                <a:solidFill>
                  <a:schemeClr val="accent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AutoShape 3"/>
          <p:cNvSpPr>
            <a:spLocks noChangeArrowheads="1"/>
          </p:cNvSpPr>
          <p:nvPr/>
        </p:nvSpPr>
        <p:spPr bwMode="auto">
          <a:xfrm>
            <a:off x="539750" y="1428750"/>
            <a:ext cx="8343900" cy="405288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723900">
              <a:lnSpc>
                <a:spcPct val="130000"/>
              </a:lnSpc>
              <a:buClr>
                <a:schemeClr val="folHlink"/>
              </a:buClr>
              <a:buSzPct val="60000"/>
              <a:tabLst>
                <a:tab pos="444500" algn="l"/>
              </a:tabLst>
              <a:defRPr/>
            </a:pP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1;</a:t>
            </a:r>
          </a:p>
          <a:p>
            <a:pPr lvl="1" defTabSz="723900">
              <a:lnSpc>
                <a:spcPct val="130000"/>
              </a:lnSpc>
              <a:buClr>
                <a:schemeClr val="folHlink"/>
              </a:buClr>
              <a:buSzPct val="60000"/>
              <a:tabLst>
                <a:tab pos="444500" algn="l"/>
              </a:tabLst>
              <a:defRPr/>
            </a:pPr>
            <a:r>
              <a:rPr lang="en-US" altLang="zh-CN" b="1" dirty="0">
                <a:solidFill>
                  <a:srgbClr val="FF0000"/>
                </a:solidFill>
              </a:rPr>
              <a:t>switch</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1:</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case</a:t>
            </a:r>
            <a:r>
              <a:rPr lang="en-US" altLang="zh-CN" b="1" dirty="0">
                <a:solidFill>
                  <a:schemeClr val="accent5">
                    <a:lumMod val="10000"/>
                  </a:schemeClr>
                </a:solidFill>
              </a:rPr>
              <a:t> 2:</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2:</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rgbClr val="FF0000"/>
                </a:solidFill>
              </a:rPr>
              <a:t>        default:</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没有任何奖励 </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a:t>
            </a:r>
          </a:p>
        </p:txBody>
      </p:sp>
      <p:sp>
        <p:nvSpPr>
          <p:cNvPr id="604165" name="Rectangle 5"/>
          <p:cNvSpPr>
            <a:spLocks noChangeArrowheads="1"/>
          </p:cNvSpPr>
          <p:nvPr/>
        </p:nvSpPr>
        <p:spPr bwMode="auto">
          <a:xfrm>
            <a:off x="1909638" y="2857500"/>
            <a:ext cx="357187" cy="428625"/>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ndParaRPr>
          </a:p>
        </p:txBody>
      </p:sp>
      <p:sp>
        <p:nvSpPr>
          <p:cNvPr id="604166" name="AutoShape 6"/>
          <p:cNvSpPr>
            <a:spLocks noChangeArrowheads="1"/>
          </p:cNvSpPr>
          <p:nvPr/>
        </p:nvSpPr>
        <p:spPr bwMode="auto">
          <a:xfrm>
            <a:off x="4052888" y="1916113"/>
            <a:ext cx="32861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a:solidFill>
                  <a:schemeClr val="bg1"/>
                </a:solidFill>
                <a:latin typeface="Arial"/>
                <a:ea typeface="黑体"/>
              </a:rPr>
              <a:t>case</a:t>
            </a:r>
            <a:r>
              <a:rPr lang="zh-CN" altLang="en-US" b="1" kern="0">
                <a:solidFill>
                  <a:schemeClr val="bg1"/>
                </a:solidFill>
                <a:latin typeface="Arial"/>
                <a:ea typeface="黑体"/>
              </a:rPr>
              <a:t>后面的常量必须各不相同</a:t>
            </a:r>
          </a:p>
        </p:txBody>
      </p:sp>
      <p:sp>
        <p:nvSpPr>
          <p:cNvPr id="604167" name="Line 7"/>
          <p:cNvSpPr>
            <a:spLocks noChangeShapeType="1"/>
          </p:cNvSpPr>
          <p:nvPr/>
        </p:nvSpPr>
        <p:spPr bwMode="auto">
          <a:xfrm flipV="1">
            <a:off x="2643174" y="2363772"/>
            <a:ext cx="1425589" cy="708037"/>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604168" name="Line 8"/>
          <p:cNvSpPr>
            <a:spLocks noChangeShapeType="1"/>
          </p:cNvSpPr>
          <p:nvPr/>
        </p:nvSpPr>
        <p:spPr bwMode="auto">
          <a:xfrm flipV="1">
            <a:off x="2571736" y="2363772"/>
            <a:ext cx="1641489" cy="1493855"/>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604171" name="Rectangle 11"/>
          <p:cNvSpPr>
            <a:spLocks noGrp="1" noChangeArrowheads="1"/>
          </p:cNvSpPr>
          <p:nvPr>
            <p:ph type="title"/>
          </p:nvPr>
        </p:nvSpPr>
        <p:spPr>
          <a:xfrm>
            <a:off x="1226916" y="285750"/>
            <a:ext cx="7737697" cy="523875"/>
          </a:xfrm>
        </p:spPr>
        <p:txBody>
          <a:bodyPr/>
          <a:lstStyle/>
          <a:p>
            <a:pPr>
              <a:defRPr/>
            </a:pPr>
            <a:r>
              <a:rPr dirty="0" smtClean="0"/>
              <a:t>常见错误</a:t>
            </a:r>
            <a:r>
              <a:rPr lang="en-US" altLang="zh-CN" dirty="0" smtClean="0"/>
              <a:t>3-2</a:t>
            </a:r>
            <a:endParaRPr dirty="0"/>
          </a:p>
        </p:txBody>
      </p:sp>
      <p:grpSp>
        <p:nvGrpSpPr>
          <p:cNvPr id="2" name="组合 11"/>
          <p:cNvGrpSpPr>
            <a:grpSpLocks/>
          </p:cNvGrpSpPr>
          <p:nvPr/>
        </p:nvGrpSpPr>
        <p:grpSpPr bwMode="auto">
          <a:xfrm>
            <a:off x="142875" y="857250"/>
            <a:ext cx="1470025" cy="400050"/>
            <a:chOff x="2962268" y="5103147"/>
            <a:chExt cx="1469411" cy="400110"/>
          </a:xfrm>
        </p:grpSpPr>
        <p:pic>
          <p:nvPicPr>
            <p:cNvPr id="22543"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a:ln w="9525">
              <a:noFill/>
              <a:miter lim="800000"/>
              <a:headEnd/>
              <a:tailEnd/>
            </a:ln>
          </p:spPr>
        </p:pic>
        <p:sp>
          <p:nvSpPr>
            <p:cNvPr id="14" name="TextBox 13"/>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代码阅读</a:t>
              </a:r>
            </a:p>
          </p:txBody>
        </p:sp>
      </p:grpSp>
      <p:sp>
        <p:nvSpPr>
          <p:cNvPr id="15" name="Rectangle 5"/>
          <p:cNvSpPr>
            <a:spLocks noChangeArrowheads="1"/>
          </p:cNvSpPr>
          <p:nvPr/>
        </p:nvSpPr>
        <p:spPr bwMode="auto">
          <a:xfrm>
            <a:off x="1921213" y="3571875"/>
            <a:ext cx="357187" cy="428625"/>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ndParaRPr>
          </a:p>
        </p:txBody>
      </p:sp>
      <p:sp>
        <p:nvSpPr>
          <p:cNvPr id="13" name="灯片编号占位符 12"/>
          <p:cNvSpPr>
            <a:spLocks noGrp="1"/>
          </p:cNvSpPr>
          <p:nvPr>
            <p:ph type="sldNum" sz="quarter" idx="12"/>
          </p:nvPr>
        </p:nvSpPr>
        <p:spPr/>
        <p:txBody>
          <a:bodyPr/>
          <a:lstStyle/>
          <a:p>
            <a:fld id="{D16C15AB-C4F3-436F-909E-E9D6F9295829}" type="slidenum">
              <a:rPr lang="zh-CN" altLang="en-US" smtClean="0"/>
              <a:pPr/>
              <a:t>10</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65"/>
                                        </p:tgtEl>
                                        <p:attrNameLst>
                                          <p:attrName>style.visibility</p:attrName>
                                        </p:attrNameLst>
                                      </p:cBhvr>
                                      <p:to>
                                        <p:strVal val="visible"/>
                                      </p:to>
                                    </p:set>
                                    <p:animEffect transition="in" filter="wipe(left)">
                                      <p:cBhvr>
                                        <p:cTn id="7" dur="500"/>
                                        <p:tgtEl>
                                          <p:spTgt spid="60416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04167"/>
                                        </p:tgtEl>
                                        <p:attrNameLst>
                                          <p:attrName>style.visibility</p:attrName>
                                        </p:attrNameLst>
                                      </p:cBhvr>
                                      <p:to>
                                        <p:strVal val="visible"/>
                                      </p:to>
                                    </p:set>
                                    <p:animEffect transition="in" filter="wipe(left)">
                                      <p:cBhvr>
                                        <p:cTn id="15" dur="500"/>
                                        <p:tgtEl>
                                          <p:spTgt spid="604167"/>
                                        </p:tgtEl>
                                      </p:cBhvr>
                                    </p:animEffect>
                                  </p:childTnLst>
                                </p:cTn>
                              </p:par>
                              <p:par>
                                <p:cTn id="16" presetID="22" presetClass="entr" presetSubtype="8" fill="hold" nodeType="withEffect">
                                  <p:stCondLst>
                                    <p:cond delay="0"/>
                                  </p:stCondLst>
                                  <p:childTnLst>
                                    <p:set>
                                      <p:cBhvr>
                                        <p:cTn id="17" dur="1" fill="hold">
                                          <p:stCondLst>
                                            <p:cond delay="0"/>
                                          </p:stCondLst>
                                        </p:cTn>
                                        <p:tgtEl>
                                          <p:spTgt spid="604168"/>
                                        </p:tgtEl>
                                        <p:attrNameLst>
                                          <p:attrName>style.visibility</p:attrName>
                                        </p:attrNameLst>
                                      </p:cBhvr>
                                      <p:to>
                                        <p:strVal val="visible"/>
                                      </p:to>
                                    </p:set>
                                    <p:animEffect transition="in" filter="wipe(left)">
                                      <p:cBhvr>
                                        <p:cTn id="18" dur="500"/>
                                        <p:tgtEl>
                                          <p:spTgt spid="604168"/>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4166"/>
                                        </p:tgtEl>
                                        <p:attrNameLst>
                                          <p:attrName>style.visibility</p:attrName>
                                        </p:attrNameLst>
                                      </p:cBhvr>
                                      <p:to>
                                        <p:strVal val="visible"/>
                                      </p:to>
                                    </p:set>
                                    <p:animEffect transition="in" filter="wipe(left)">
                                      <p:cBhvr>
                                        <p:cTn id="22" dur="500"/>
                                        <p:tgtEl>
                                          <p:spTgt spid="60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5" grpId="0" animBg="1"/>
      <p:bldP spid="60416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AutoShape 2"/>
          <p:cNvSpPr>
            <a:spLocks noChangeArrowheads="1"/>
          </p:cNvSpPr>
          <p:nvPr/>
        </p:nvSpPr>
        <p:spPr bwMode="auto">
          <a:xfrm>
            <a:off x="539750" y="1427163"/>
            <a:ext cx="8343900" cy="405288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723900">
              <a:lnSpc>
                <a:spcPct val="130000"/>
              </a:lnSpc>
              <a:buClr>
                <a:schemeClr val="folHlink"/>
              </a:buClr>
              <a:buSzPct val="60000"/>
              <a:tabLst>
                <a:tab pos="444500" algn="l"/>
              </a:tabLst>
              <a:defRPr/>
            </a:pP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6;</a:t>
            </a:r>
          </a:p>
          <a:p>
            <a:pPr lvl="1" defTabSz="723900">
              <a:lnSpc>
                <a:spcPct val="130000"/>
              </a:lnSpc>
              <a:buClr>
                <a:schemeClr val="folHlink"/>
              </a:buClr>
              <a:buSzPct val="60000"/>
              <a:tabLst>
                <a:tab pos="444500" algn="l"/>
              </a:tabLst>
              <a:defRPr/>
            </a:pPr>
            <a:r>
              <a:rPr lang="en-US" altLang="zh-CN" b="1" dirty="0">
                <a:solidFill>
                  <a:srgbClr val="FF0000"/>
                </a:solidFill>
              </a:rPr>
              <a:t>switch</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rgbClr val="FF0000"/>
                </a:solidFill>
              </a:rPr>
              <a:t>        default:</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没有任何奖励 </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    case </a:t>
            </a:r>
            <a:r>
              <a:rPr lang="en-US" altLang="zh-CN" b="1" dirty="0">
                <a:solidFill>
                  <a:schemeClr val="accent5">
                    <a:lumMod val="10000"/>
                  </a:schemeClr>
                </a:solidFill>
              </a:rPr>
              <a:t>1:</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2:</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3:</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a:t>
            </a:r>
          </a:p>
        </p:txBody>
      </p:sp>
      <p:sp>
        <p:nvSpPr>
          <p:cNvPr id="628745" name="Rectangle 9"/>
          <p:cNvSpPr>
            <a:spLocks noGrp="1" noChangeArrowheads="1"/>
          </p:cNvSpPr>
          <p:nvPr>
            <p:ph type="title"/>
          </p:nvPr>
        </p:nvSpPr>
        <p:spPr>
          <a:xfrm>
            <a:off x="1134319" y="285750"/>
            <a:ext cx="7830294" cy="523875"/>
          </a:xfrm>
        </p:spPr>
        <p:txBody>
          <a:bodyPr>
            <a:normAutofit/>
          </a:bodyPr>
          <a:lstStyle/>
          <a:p>
            <a:pPr>
              <a:defRPr/>
            </a:pPr>
            <a:r>
              <a:rPr dirty="0" smtClean="0"/>
              <a:t>常见错误</a:t>
            </a:r>
            <a:r>
              <a:rPr lang="en-US" dirty="0" smtClean="0"/>
              <a:t>3</a:t>
            </a:r>
            <a:r>
              <a:rPr lang="en-US" altLang="zh-CN" dirty="0" smtClean="0"/>
              <a:t>-3</a:t>
            </a:r>
            <a:endParaRPr dirty="0"/>
          </a:p>
        </p:txBody>
      </p:sp>
      <p:sp>
        <p:nvSpPr>
          <p:cNvPr id="628747" name="AutoShape 11"/>
          <p:cNvSpPr>
            <a:spLocks noChangeArrowheads="1"/>
          </p:cNvSpPr>
          <p:nvPr/>
        </p:nvSpPr>
        <p:spPr bwMode="auto">
          <a:xfrm>
            <a:off x="6011863" y="2133600"/>
            <a:ext cx="2162175" cy="4064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GB" b="1" kern="0" dirty="0">
                <a:solidFill>
                  <a:schemeClr val="bg1"/>
                </a:solidFill>
                <a:latin typeface="Arial"/>
                <a:ea typeface="黑体"/>
              </a:rPr>
              <a:t>输出结果是什么？</a:t>
            </a:r>
            <a:endParaRPr lang="zh-CN" altLang="en-US" b="1" kern="0" dirty="0">
              <a:solidFill>
                <a:schemeClr val="bg1"/>
              </a:solidFill>
              <a:latin typeface="Arial"/>
              <a:ea typeface="黑体"/>
            </a:endParaRPr>
          </a:p>
        </p:txBody>
      </p:sp>
      <p:pic>
        <p:nvPicPr>
          <p:cNvPr id="9" name="图片 8" descr="switch问题2.tif"/>
          <p:cNvPicPr>
            <a:picLocks noChangeAspect="1"/>
          </p:cNvPicPr>
          <p:nvPr/>
        </p:nvPicPr>
        <p:blipFill>
          <a:blip r:embed="rId2"/>
          <a:srcRect/>
          <a:stretch>
            <a:fillRect/>
          </a:stretch>
        </p:blipFill>
        <p:spPr bwMode="auto">
          <a:xfrm>
            <a:off x="5214938" y="3714750"/>
            <a:ext cx="3736975" cy="1711325"/>
          </a:xfrm>
          <a:prstGeom prst="rect">
            <a:avLst/>
          </a:prstGeom>
          <a:noFill/>
          <a:ln w="9525">
            <a:noFill/>
            <a:miter lim="800000"/>
            <a:headEnd/>
            <a:tailEnd/>
          </a:ln>
        </p:spPr>
      </p:pic>
      <p:grpSp>
        <p:nvGrpSpPr>
          <p:cNvPr id="2" name="组合 10"/>
          <p:cNvGrpSpPr>
            <a:grpSpLocks/>
          </p:cNvGrpSpPr>
          <p:nvPr/>
        </p:nvGrpSpPr>
        <p:grpSpPr bwMode="auto">
          <a:xfrm>
            <a:off x="142875" y="857250"/>
            <a:ext cx="1470025" cy="400050"/>
            <a:chOff x="2962268" y="5103147"/>
            <a:chExt cx="1469411" cy="400110"/>
          </a:xfrm>
        </p:grpSpPr>
        <p:pic>
          <p:nvPicPr>
            <p:cNvPr id="23564" name="Picture 4" descr="C:\Users\meng.zhang\Desktop\ACCP7.0模版图标规范\list_num.png"/>
            <p:cNvPicPr>
              <a:picLocks noChangeAspect="1" noChangeArrowheads="1"/>
            </p:cNvPicPr>
            <p:nvPr/>
          </p:nvPicPr>
          <p:blipFill>
            <a:blip r:embed="rId3"/>
            <a:srcRect/>
            <a:stretch>
              <a:fillRect/>
            </a:stretch>
          </p:blipFill>
          <p:spPr bwMode="auto">
            <a:xfrm>
              <a:off x="2962268" y="5141278"/>
              <a:ext cx="323848" cy="323848"/>
            </a:xfrm>
            <a:prstGeom prst="rect">
              <a:avLst/>
            </a:prstGeom>
            <a:noFill/>
            <a:ln w="9525">
              <a:noFill/>
              <a:miter lim="800000"/>
              <a:headEnd/>
              <a:tailEnd/>
            </a:ln>
          </p:spPr>
        </p:pic>
        <p:sp>
          <p:nvSpPr>
            <p:cNvPr id="13" name="TextBox 12"/>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代码阅读</a:t>
              </a:r>
            </a:p>
          </p:txBody>
        </p:sp>
      </p:grpSp>
      <p:cxnSp>
        <p:nvCxnSpPr>
          <p:cNvPr id="14" name="直接箭头连接符 13"/>
          <p:cNvCxnSpPr/>
          <p:nvPr/>
        </p:nvCxnSpPr>
        <p:spPr>
          <a:xfrm rot="16200000" flipH="1">
            <a:off x="6608777" y="3106736"/>
            <a:ext cx="107157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
          <p:cNvGrpSpPr>
            <a:grpSpLocks/>
          </p:cNvGrpSpPr>
          <p:nvPr/>
        </p:nvGrpSpPr>
        <p:grpSpPr bwMode="auto">
          <a:xfrm>
            <a:off x="1785938" y="5678488"/>
            <a:ext cx="6048375" cy="889000"/>
            <a:chOff x="1785938" y="5678488"/>
            <a:chExt cx="6048375" cy="889000"/>
          </a:xfrm>
        </p:grpSpPr>
        <p:sp>
          <p:nvSpPr>
            <p:cNvPr id="628750" name="AutoShape 14"/>
            <p:cNvSpPr>
              <a:spLocks noChangeArrowheads="1"/>
            </p:cNvSpPr>
            <p:nvPr/>
          </p:nvSpPr>
          <p:spPr bwMode="auto">
            <a:xfrm>
              <a:off x="1785938" y="5857875"/>
              <a:ext cx="6048375" cy="709613"/>
            </a:xfrm>
            <a:prstGeom prst="roundRect">
              <a:avLst>
                <a:gd name="adj" fmla="val 758"/>
              </a:avLst>
            </a:prstGeom>
            <a:solidFill>
              <a:schemeClr val="accent1">
                <a:lumMod val="20000"/>
                <a:lumOff val="80000"/>
              </a:schemeClr>
            </a:solidFill>
            <a:ln w="19050">
              <a:solidFill>
                <a:schemeClr val="accent1"/>
              </a:solidFill>
            </a:ln>
          </p:spPr>
          <p:txBody>
            <a:bodyPr anchor="ctr"/>
            <a:lstStyle/>
            <a:p>
              <a:pPr algn="ctr">
                <a:defRPr/>
              </a:pPr>
              <a:r>
                <a:rPr lang="en-GB" altLang="zh-CN" b="1" dirty="0">
                  <a:latin typeface="微软雅黑" pitchFamily="34" charset="-122"/>
                  <a:ea typeface="微软雅黑" pitchFamily="34" charset="-122"/>
                </a:rPr>
                <a:t>default</a:t>
              </a:r>
              <a:r>
                <a:rPr lang="zh-CN" altLang="en-GB" b="1" dirty="0">
                  <a:latin typeface="微软雅黑" pitchFamily="34" charset="-122"/>
                  <a:ea typeface="微软雅黑" pitchFamily="34" charset="-122"/>
                </a:rPr>
                <a:t>块顺序可以变动，但要注意其执行顺序。</a:t>
              </a:r>
            </a:p>
            <a:p>
              <a:pPr algn="ctr">
                <a:defRPr/>
              </a:pPr>
              <a:r>
                <a:rPr lang="zh-CN" altLang="en-GB" b="1" dirty="0">
                  <a:latin typeface="微软雅黑" pitchFamily="34" charset="-122"/>
                  <a:ea typeface="微软雅黑" pitchFamily="34" charset="-122"/>
                </a:rPr>
                <a:t>通常，</a:t>
              </a:r>
              <a:r>
                <a:rPr lang="en-GB" altLang="zh-CN" b="1" dirty="0">
                  <a:latin typeface="微软雅黑" pitchFamily="34" charset="-122"/>
                  <a:ea typeface="微软雅黑" pitchFamily="34" charset="-122"/>
                </a:rPr>
                <a:t>default</a:t>
              </a:r>
              <a:r>
                <a:rPr lang="zh-CN" altLang="en-GB" b="1" dirty="0">
                  <a:latin typeface="微软雅黑" pitchFamily="34" charset="-122"/>
                  <a:ea typeface="微软雅黑" pitchFamily="34" charset="-122"/>
                </a:rPr>
                <a:t>块放在末尾，也可以省略</a:t>
              </a:r>
              <a:endParaRPr lang="en-US" altLang="zh-CN" b="1" dirty="0">
                <a:latin typeface="微软雅黑" pitchFamily="34" charset="-122"/>
                <a:ea typeface="微软雅黑" pitchFamily="34" charset="-122"/>
              </a:endParaRPr>
            </a:p>
          </p:txBody>
        </p:sp>
        <p:sp>
          <p:nvSpPr>
            <p:cNvPr id="23563" name="AutoShape 4"/>
            <p:cNvSpPr>
              <a:spLocks noChangeArrowheads="1"/>
            </p:cNvSpPr>
            <p:nvPr/>
          </p:nvSpPr>
          <p:spPr bwMode="gray">
            <a:xfrm>
              <a:off x="7164388" y="5678488"/>
              <a:ext cx="357187" cy="358775"/>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15" name="灯片编号占位符 14"/>
          <p:cNvSpPr>
            <a:spLocks noGrp="1"/>
          </p:cNvSpPr>
          <p:nvPr>
            <p:ph type="sldNum" sz="quarter" idx="12"/>
          </p:nvPr>
        </p:nvSpPr>
        <p:spPr/>
        <p:txBody>
          <a:bodyPr/>
          <a:lstStyle/>
          <a:p>
            <a:fld id="{D16C15AB-C4F3-436F-909E-E9D6F9295829}" type="slidenum">
              <a:rPr lang="zh-CN" altLang="en-US" smtClean="0"/>
              <a:pPr/>
              <a:t>11</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8747"/>
                                        </p:tgtEl>
                                        <p:attrNameLst>
                                          <p:attrName>style.visibility</p:attrName>
                                        </p:attrNameLst>
                                      </p:cBhvr>
                                      <p:to>
                                        <p:strVal val="visible"/>
                                      </p:to>
                                    </p:set>
                                    <p:animEffect transition="in" filter="wipe(left)">
                                      <p:cBhvr>
                                        <p:cTn id="7" dur="500"/>
                                        <p:tgtEl>
                                          <p:spTgt spid="62874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5" name="Rectangle 7"/>
          <p:cNvSpPr>
            <a:spLocks noGrp="1" noChangeArrowheads="1"/>
          </p:cNvSpPr>
          <p:nvPr>
            <p:ph type="title"/>
          </p:nvPr>
        </p:nvSpPr>
        <p:spPr>
          <a:xfrm>
            <a:off x="1145894" y="285750"/>
            <a:ext cx="7818719" cy="523875"/>
          </a:xfrm>
        </p:spPr>
        <p:txBody>
          <a:bodyPr>
            <a:normAutofit/>
          </a:bodyPr>
          <a:lstStyle/>
          <a:p>
            <a:pPr>
              <a:defRPr/>
            </a:pPr>
            <a:r>
              <a:rPr dirty="0" smtClean="0"/>
              <a:t>比较</a:t>
            </a:r>
            <a:r>
              <a:rPr lang="en-US" altLang="zh-CN" dirty="0" smtClean="0"/>
              <a:t>switch</a:t>
            </a:r>
            <a:r>
              <a:rPr dirty="0" smtClean="0"/>
              <a:t>和多重</a:t>
            </a:r>
            <a:r>
              <a:rPr lang="en-US" altLang="zh-CN" dirty="0" smtClean="0"/>
              <a:t>if</a:t>
            </a:r>
            <a:r>
              <a:rPr dirty="0" smtClean="0"/>
              <a:t>选择结构</a:t>
            </a:r>
            <a:endParaRPr dirty="0"/>
          </a:p>
        </p:txBody>
      </p:sp>
      <p:sp>
        <p:nvSpPr>
          <p:cNvPr id="606211" name="Rectangle 3"/>
          <p:cNvSpPr>
            <a:spLocks noGrp="1" noChangeArrowheads="1"/>
          </p:cNvSpPr>
          <p:nvPr>
            <p:ph idx="1"/>
          </p:nvPr>
        </p:nvSpPr>
        <p:spPr>
          <a:xfrm>
            <a:off x="784225" y="1214438"/>
            <a:ext cx="7645400" cy="5143500"/>
          </a:xfrm>
        </p:spPr>
        <p:txBody>
          <a:bodyPr/>
          <a:lstStyle/>
          <a:p>
            <a:pPr>
              <a:defRPr/>
            </a:pPr>
            <a:r>
              <a:rPr lang="zh-CN" altLang="en-US" dirty="0" smtClean="0"/>
              <a:t>相同点</a:t>
            </a:r>
          </a:p>
          <a:p>
            <a:pPr>
              <a:defRPr/>
            </a:pPr>
            <a:endParaRPr lang="zh-CN" altLang="en-US" dirty="0" smtClean="0"/>
          </a:p>
          <a:p>
            <a:pPr>
              <a:defRPr/>
            </a:pPr>
            <a:endParaRPr lang="zh-CN" altLang="en-US" dirty="0" smtClean="0"/>
          </a:p>
          <a:p>
            <a:pPr>
              <a:defRPr/>
            </a:pPr>
            <a:r>
              <a:rPr lang="zh-CN" altLang="en-US" dirty="0" smtClean="0"/>
              <a:t>不同点</a:t>
            </a:r>
          </a:p>
          <a:p>
            <a:pPr lvl="1">
              <a:defRPr/>
            </a:pPr>
            <a:r>
              <a:rPr lang="en-US" altLang="zh-CN" dirty="0" smtClean="0"/>
              <a:t>switch</a:t>
            </a:r>
            <a:r>
              <a:rPr lang="zh-CN" altLang="en-US" dirty="0" smtClean="0"/>
              <a:t>选择结构</a:t>
            </a:r>
          </a:p>
          <a:p>
            <a:pPr lvl="1">
              <a:defRPr/>
            </a:pPr>
            <a:endParaRPr lang="en-US" altLang="zh-CN" dirty="0" smtClean="0"/>
          </a:p>
          <a:p>
            <a:pPr lvl="1">
              <a:defRPr/>
            </a:pPr>
            <a:endParaRPr lang="en-US" altLang="zh-CN" dirty="0" smtClean="0"/>
          </a:p>
          <a:p>
            <a:pPr lvl="1">
              <a:defRPr/>
            </a:pPr>
            <a:r>
              <a:rPr lang="zh-CN" altLang="en-US" dirty="0" smtClean="0"/>
              <a:t>多重</a:t>
            </a:r>
            <a:r>
              <a:rPr lang="en-US" altLang="zh-CN" dirty="0" smtClean="0"/>
              <a:t>if</a:t>
            </a:r>
            <a:r>
              <a:rPr lang="zh-CN" altLang="en-US" dirty="0" smtClean="0"/>
              <a:t>选择结构</a:t>
            </a:r>
            <a:endParaRPr lang="zh-CN" altLang="en-US" dirty="0"/>
          </a:p>
        </p:txBody>
      </p:sp>
      <p:sp>
        <p:nvSpPr>
          <p:cNvPr id="606212" name="AutoShape 4"/>
          <p:cNvSpPr>
            <a:spLocks noChangeArrowheads="1"/>
          </p:cNvSpPr>
          <p:nvPr/>
        </p:nvSpPr>
        <p:spPr bwMode="auto">
          <a:xfrm>
            <a:off x="1763713" y="2060575"/>
            <a:ext cx="6048375" cy="466725"/>
          </a:xfrm>
          <a:prstGeom prst="roundRect">
            <a:avLst>
              <a:gd name="adj" fmla="val 0"/>
            </a:avLst>
          </a:prstGeom>
          <a:solidFill>
            <a:schemeClr val="accent1">
              <a:lumMod val="20000"/>
              <a:lumOff val="80000"/>
            </a:schemeClr>
          </a:solidFill>
          <a:ln w="19050">
            <a:solidFill>
              <a:schemeClr val="accent1"/>
            </a:solidFill>
          </a:ln>
        </p:spPr>
        <p:txBody>
          <a:bodyPr anchor="ctr"/>
          <a:lstStyle/>
          <a:p>
            <a:pPr lvl="1">
              <a:defRPr/>
            </a:pPr>
            <a:r>
              <a:rPr lang="zh-CN" altLang="en-US" b="1" dirty="0">
                <a:latin typeface="微软雅黑" pitchFamily="34" charset="-122"/>
                <a:ea typeface="微软雅黑" pitchFamily="34" charset="-122"/>
              </a:rPr>
              <a:t>都是用来处理多分支条件的结构</a:t>
            </a:r>
          </a:p>
        </p:txBody>
      </p:sp>
      <p:sp>
        <p:nvSpPr>
          <p:cNvPr id="606213" name="AutoShape 5"/>
          <p:cNvSpPr>
            <a:spLocks noChangeArrowheads="1"/>
          </p:cNvSpPr>
          <p:nvPr/>
        </p:nvSpPr>
        <p:spPr bwMode="auto">
          <a:xfrm>
            <a:off x="1763713" y="3644900"/>
            <a:ext cx="6121400" cy="688975"/>
          </a:xfrm>
          <a:prstGeom prst="roundRect">
            <a:avLst>
              <a:gd name="adj" fmla="val 0"/>
            </a:avLst>
          </a:prstGeom>
          <a:solidFill>
            <a:schemeClr val="accent1">
              <a:lumMod val="20000"/>
              <a:lumOff val="80000"/>
            </a:schemeClr>
          </a:solidFill>
          <a:ln w="19050">
            <a:solidFill>
              <a:schemeClr val="accent1"/>
            </a:solidFill>
          </a:ln>
        </p:spPr>
        <p:txBody>
          <a:bodyPr anchor="ctr"/>
          <a:lstStyle/>
          <a:p>
            <a:pPr lvl="1">
              <a:defRPr/>
            </a:pPr>
            <a:r>
              <a:rPr lang="zh-CN" altLang="en-US" b="1" dirty="0">
                <a:latin typeface="微软雅黑" pitchFamily="34" charset="-122"/>
                <a:ea typeface="微软雅黑" pitchFamily="34" charset="-122"/>
              </a:rPr>
              <a:t>只能处理</a:t>
            </a:r>
            <a:r>
              <a:rPr lang="zh-CN" altLang="en-US" b="1" dirty="0">
                <a:solidFill>
                  <a:srgbClr val="FF0000"/>
                </a:solidFill>
                <a:latin typeface="微软雅黑" pitchFamily="34" charset="-122"/>
                <a:ea typeface="微软雅黑" pitchFamily="34" charset="-122"/>
              </a:rPr>
              <a:t>等值条件判断</a:t>
            </a:r>
            <a:r>
              <a:rPr lang="zh-CN" altLang="en-US" b="1" dirty="0">
                <a:latin typeface="微软雅黑" pitchFamily="34" charset="-122"/>
                <a:ea typeface="微软雅黑" pitchFamily="34" charset="-122"/>
              </a:rPr>
              <a:t>的情况</a:t>
            </a:r>
          </a:p>
        </p:txBody>
      </p:sp>
      <p:sp>
        <p:nvSpPr>
          <p:cNvPr id="606214" name="AutoShape 6"/>
          <p:cNvSpPr>
            <a:spLocks noChangeArrowheads="1"/>
          </p:cNvSpPr>
          <p:nvPr/>
        </p:nvSpPr>
        <p:spPr bwMode="auto">
          <a:xfrm>
            <a:off x="1763713" y="5157788"/>
            <a:ext cx="6048375" cy="687387"/>
          </a:xfrm>
          <a:prstGeom prst="roundRect">
            <a:avLst>
              <a:gd name="adj" fmla="val 0"/>
            </a:avLst>
          </a:prstGeom>
          <a:solidFill>
            <a:schemeClr val="accent1">
              <a:lumMod val="20000"/>
              <a:lumOff val="80000"/>
            </a:schemeClr>
          </a:solidFill>
          <a:ln w="19050">
            <a:solidFill>
              <a:schemeClr val="accent1"/>
            </a:solidFill>
          </a:ln>
        </p:spPr>
        <p:txBody>
          <a:bodyPr anchor="ctr"/>
          <a:lstStyle/>
          <a:p>
            <a:pPr lvl="1">
              <a:defRPr/>
            </a:pPr>
            <a:r>
              <a:rPr lang="zh-CN" altLang="en-US" b="1" dirty="0">
                <a:latin typeface="微软雅黑" pitchFamily="34" charset="-122"/>
                <a:ea typeface="微软雅黑" pitchFamily="34" charset="-122"/>
              </a:rPr>
              <a:t>没有</a:t>
            </a:r>
            <a:r>
              <a:rPr lang="en-US" altLang="zh-CN" b="1" dirty="0">
                <a:latin typeface="微软雅黑" pitchFamily="34" charset="-122"/>
                <a:ea typeface="微软雅黑" pitchFamily="34" charset="-122"/>
              </a:rPr>
              <a:t>switch</a:t>
            </a:r>
            <a:r>
              <a:rPr lang="zh-CN" altLang="en-US" b="1" dirty="0">
                <a:latin typeface="微软雅黑" pitchFamily="34" charset="-122"/>
                <a:ea typeface="微软雅黑" pitchFamily="34" charset="-122"/>
              </a:rPr>
              <a:t>选择结构的限制，特别适合某个变量处于某个连续区间时的情况</a:t>
            </a:r>
          </a:p>
        </p:txBody>
      </p:sp>
      <p:sp>
        <p:nvSpPr>
          <p:cNvPr id="24583" name="AutoShape 4"/>
          <p:cNvSpPr>
            <a:spLocks noChangeArrowheads="1"/>
          </p:cNvSpPr>
          <p:nvPr/>
        </p:nvSpPr>
        <p:spPr bwMode="gray">
          <a:xfrm>
            <a:off x="7599363" y="4978400"/>
            <a:ext cx="357187" cy="358775"/>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sp>
        <p:nvSpPr>
          <p:cNvPr id="24584" name="AutoShape 4"/>
          <p:cNvSpPr>
            <a:spLocks noChangeArrowheads="1"/>
          </p:cNvSpPr>
          <p:nvPr/>
        </p:nvSpPr>
        <p:spPr bwMode="gray">
          <a:xfrm>
            <a:off x="7585075" y="3465513"/>
            <a:ext cx="357188" cy="360362"/>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sp>
        <p:nvSpPr>
          <p:cNvPr id="24585" name="AutoShape 4"/>
          <p:cNvSpPr>
            <a:spLocks noChangeArrowheads="1"/>
          </p:cNvSpPr>
          <p:nvPr/>
        </p:nvSpPr>
        <p:spPr bwMode="gray">
          <a:xfrm>
            <a:off x="7454900" y="1881188"/>
            <a:ext cx="357188" cy="358775"/>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sp>
        <p:nvSpPr>
          <p:cNvPr id="11" name="灯片编号占位符 10"/>
          <p:cNvSpPr>
            <a:spLocks noGrp="1"/>
          </p:cNvSpPr>
          <p:nvPr>
            <p:ph type="sldNum" sz="quarter" idx="12"/>
          </p:nvPr>
        </p:nvSpPr>
        <p:spPr/>
        <p:txBody>
          <a:bodyPr/>
          <a:lstStyle/>
          <a:p>
            <a:fld id="{D16C15AB-C4F3-436F-909E-E9D6F9295829}" type="slidenum">
              <a:rPr lang="zh-CN" altLang="en-US" smtClean="0"/>
              <a:pPr/>
              <a:t>12</a:t>
            </a:fld>
            <a:r>
              <a:rPr lang="en-US" altLang="zh-CN" smtClean="0"/>
              <a:t>/25</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40" name="Rectangle 8"/>
          <p:cNvSpPr>
            <a:spLocks noGrp="1" noChangeArrowheads="1"/>
          </p:cNvSpPr>
          <p:nvPr>
            <p:ph type="title"/>
          </p:nvPr>
        </p:nvSpPr>
        <p:spPr>
          <a:xfrm>
            <a:off x="1203767" y="285750"/>
            <a:ext cx="7760846" cy="523875"/>
          </a:xfrm>
        </p:spPr>
        <p:txBody>
          <a:bodyPr/>
          <a:lstStyle/>
          <a:p>
            <a:pPr>
              <a:defRPr/>
            </a:pPr>
            <a:r>
              <a:rPr dirty="0" smtClean="0"/>
              <a:t>小结</a:t>
            </a:r>
            <a:endParaRPr dirty="0"/>
          </a:p>
        </p:txBody>
      </p:sp>
      <p:sp>
        <p:nvSpPr>
          <p:cNvPr id="9" name="内容占位符 8"/>
          <p:cNvSpPr>
            <a:spLocks noGrp="1"/>
          </p:cNvSpPr>
          <p:nvPr>
            <p:ph idx="1"/>
          </p:nvPr>
        </p:nvSpPr>
        <p:spPr>
          <a:xfrm>
            <a:off x="784225" y="1214438"/>
            <a:ext cx="7645400" cy="5143500"/>
          </a:xfrm>
        </p:spPr>
        <p:txBody>
          <a:bodyPr/>
          <a:lstStyle/>
          <a:p>
            <a:pPr>
              <a:defRPr/>
            </a:pPr>
            <a:r>
              <a:rPr lang="zh-CN" altLang="en-US" smtClean="0"/>
              <a:t>张三为他的手机设定了自动拨号</a:t>
            </a:r>
          </a:p>
          <a:p>
            <a:pPr lvl="1">
              <a:defRPr/>
            </a:pPr>
            <a:r>
              <a:rPr lang="zh-CN" altLang="en-US" smtClean="0"/>
              <a:t>按</a:t>
            </a:r>
            <a:r>
              <a:rPr lang="en-US" altLang="zh-CN" smtClean="0"/>
              <a:t>1</a:t>
            </a:r>
            <a:r>
              <a:rPr lang="zh-CN" altLang="en-US" smtClean="0"/>
              <a:t>：拨爸爸的号</a:t>
            </a:r>
          </a:p>
          <a:p>
            <a:pPr lvl="1">
              <a:defRPr/>
            </a:pPr>
            <a:r>
              <a:rPr lang="zh-CN" altLang="en-US" smtClean="0"/>
              <a:t>按</a:t>
            </a:r>
            <a:r>
              <a:rPr lang="en-US" altLang="zh-CN" smtClean="0"/>
              <a:t>2</a:t>
            </a:r>
            <a:r>
              <a:rPr lang="zh-CN" altLang="en-US" smtClean="0"/>
              <a:t>：拨妈妈的号</a:t>
            </a:r>
          </a:p>
          <a:p>
            <a:pPr lvl="1">
              <a:defRPr/>
            </a:pPr>
            <a:r>
              <a:rPr lang="zh-CN" altLang="en-US" smtClean="0"/>
              <a:t>按</a:t>
            </a:r>
            <a:r>
              <a:rPr lang="en-US" altLang="zh-CN" smtClean="0"/>
              <a:t>3</a:t>
            </a:r>
            <a:r>
              <a:rPr lang="zh-CN" altLang="en-US" smtClean="0"/>
              <a:t>：拨爷爷的号</a:t>
            </a:r>
          </a:p>
          <a:p>
            <a:pPr lvl="1">
              <a:defRPr/>
            </a:pPr>
            <a:r>
              <a:rPr lang="zh-CN" altLang="en-US" smtClean="0"/>
              <a:t>按</a:t>
            </a:r>
            <a:r>
              <a:rPr lang="en-US" altLang="zh-CN" smtClean="0"/>
              <a:t>4</a:t>
            </a:r>
            <a:r>
              <a:rPr lang="zh-CN" altLang="en-US" smtClean="0"/>
              <a:t>：拨奶奶的号</a:t>
            </a:r>
          </a:p>
          <a:p>
            <a:pPr>
              <a:defRPr/>
            </a:pPr>
            <a:endParaRPr lang="zh-CN" altLang="en-US" dirty="0"/>
          </a:p>
        </p:txBody>
      </p:sp>
      <p:grpSp>
        <p:nvGrpSpPr>
          <p:cNvPr id="2" name="组合 5"/>
          <p:cNvGrpSpPr>
            <a:grpSpLocks/>
          </p:cNvGrpSpPr>
          <p:nvPr/>
        </p:nvGrpSpPr>
        <p:grpSpPr bwMode="auto">
          <a:xfrm>
            <a:off x="139700" y="857250"/>
            <a:ext cx="1503363" cy="400050"/>
            <a:chOff x="6641147" y="5088888"/>
            <a:chExt cx="1502753" cy="400110"/>
          </a:xfrm>
        </p:grpSpPr>
        <p:pic>
          <p:nvPicPr>
            <p:cNvPr id="25606" name="Picture 3" descr="C:\Users\meng.zhang\Desktop\未命名-2.png"/>
            <p:cNvPicPr>
              <a:picLocks noChangeAspect="1" noChangeArrowheads="1"/>
            </p:cNvPicPr>
            <p:nvPr/>
          </p:nvPicPr>
          <p:blipFill>
            <a:blip r:embed="rId3"/>
            <a:srcRect/>
            <a:stretch>
              <a:fillRect/>
            </a:stretch>
          </p:blipFill>
          <p:spPr bwMode="auto">
            <a:xfrm>
              <a:off x="6641147" y="5098445"/>
              <a:ext cx="380996" cy="380996"/>
            </a:xfrm>
            <a:prstGeom prst="rect">
              <a:avLst/>
            </a:prstGeom>
            <a:noFill/>
            <a:ln w="9525">
              <a:noFill/>
              <a:miter lim="800000"/>
              <a:headEnd/>
              <a:tailEnd/>
            </a:ln>
          </p:spPr>
        </p:pic>
        <p:sp>
          <p:nvSpPr>
            <p:cNvPr id="8" name="TextBox 7"/>
            <p:cNvSpPr txBox="1"/>
            <p:nvPr/>
          </p:nvSpPr>
          <p:spPr>
            <a:xfrm>
              <a:off x="6855373" y="5088888"/>
              <a:ext cx="1288527" cy="400110"/>
            </a:xfrm>
            <a:prstGeom prst="rect">
              <a:avLst/>
            </a:prstGeom>
            <a:noFill/>
            <a:effectLst>
              <a:outerShdw blurRad="25400" dist="12700" dir="5400000" algn="t" rotWithShape="0">
                <a:prstClr val="black">
                  <a:alpha val="40000"/>
                </a:prstClr>
              </a:outerShdw>
            </a:effectLst>
          </p:spPr>
          <p:txBody>
            <a:bodyPr>
              <a:spAutoFit/>
            </a:bodyPr>
            <a:lstStyle/>
            <a:p>
              <a:pPr>
                <a:defRPr/>
              </a:pPr>
              <a:r>
                <a:rPr lang="zh-CN" altLang="en-US" sz="2000" b="1" dirty="0">
                  <a:latin typeface="黑体" pitchFamily="49" charset="-122"/>
                  <a:ea typeface="黑体" pitchFamily="49" charset="-122"/>
                </a:rPr>
                <a:t>现场编程</a:t>
              </a:r>
            </a:p>
          </p:txBody>
        </p:sp>
      </p:grpSp>
      <p:sp>
        <p:nvSpPr>
          <p:cNvPr id="10" name="灯片编号占位符 9"/>
          <p:cNvSpPr>
            <a:spLocks noGrp="1"/>
          </p:cNvSpPr>
          <p:nvPr>
            <p:ph type="sldNum" sz="quarter" idx="12"/>
          </p:nvPr>
        </p:nvSpPr>
        <p:spPr/>
        <p:txBody>
          <a:bodyPr/>
          <a:lstStyle/>
          <a:p>
            <a:fld id="{D16C15AB-C4F3-436F-909E-E9D6F9295829}" type="slidenum">
              <a:rPr lang="zh-CN" altLang="en-US" smtClean="0"/>
              <a:pPr/>
              <a:t>13</a:t>
            </a:fld>
            <a:r>
              <a:rPr lang="en-US" altLang="zh-CN" smtClean="0"/>
              <a:t>/25</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145894" y="285750"/>
            <a:ext cx="7818719" cy="523875"/>
          </a:xfrm>
        </p:spPr>
        <p:txBody>
          <a:bodyPr>
            <a:normAutofit/>
          </a:bodyPr>
          <a:lstStyle/>
          <a:p>
            <a:pPr>
              <a:defRPr/>
            </a:pPr>
            <a:r>
              <a:rPr dirty="0" smtClean="0"/>
              <a:t>学</a:t>
            </a:r>
            <a:r>
              <a:rPr lang="zh-CN" altLang="en-US" dirty="0" smtClean="0"/>
              <a:t>生</a:t>
            </a:r>
            <a:r>
              <a:rPr dirty="0" smtClean="0"/>
              <a:t>操作</a:t>
            </a:r>
            <a:r>
              <a:rPr lang="en-US" altLang="zh-CN" dirty="0" smtClean="0"/>
              <a:t>—</a:t>
            </a:r>
            <a:r>
              <a:rPr dirty="0" smtClean="0"/>
              <a:t>菜单跳转</a:t>
            </a:r>
            <a:r>
              <a:rPr lang="en-US" altLang="zh-CN" dirty="0" smtClean="0"/>
              <a:t>2-1</a:t>
            </a:r>
            <a:endParaRPr dirty="0" smtClean="0"/>
          </a:p>
        </p:txBody>
      </p:sp>
      <p:sp>
        <p:nvSpPr>
          <p:cNvPr id="23555" name="内容占位符 2"/>
          <p:cNvSpPr>
            <a:spLocks noGrp="1"/>
          </p:cNvSpPr>
          <p:nvPr>
            <p:ph idx="1"/>
          </p:nvPr>
        </p:nvSpPr>
        <p:spPr>
          <a:xfrm>
            <a:off x="784225" y="1214438"/>
            <a:ext cx="7645400" cy="5143500"/>
          </a:xfrm>
        </p:spPr>
        <p:txBody>
          <a:bodyPr/>
          <a:lstStyle/>
          <a:p>
            <a:pPr>
              <a:defRPr/>
            </a:pPr>
            <a:r>
              <a:rPr lang="zh-CN" altLang="en-US" smtClean="0"/>
              <a:t>训练要点</a:t>
            </a:r>
          </a:p>
          <a:p>
            <a:pPr lvl="1">
              <a:defRPr/>
            </a:pPr>
            <a:r>
              <a:rPr lang="en-US" altLang="zh-CN" smtClean="0"/>
              <a:t>switch</a:t>
            </a:r>
            <a:r>
              <a:rPr lang="zh-CN" altLang="en-US" smtClean="0"/>
              <a:t>选择结构</a:t>
            </a:r>
          </a:p>
          <a:p>
            <a:pPr>
              <a:defRPr/>
            </a:pPr>
            <a:r>
              <a:rPr lang="zh-CN" altLang="en-US" smtClean="0"/>
              <a:t>需求说明</a:t>
            </a:r>
            <a:endParaRPr lang="en-US" altLang="zh-CN" smtClean="0"/>
          </a:p>
          <a:p>
            <a:pPr lvl="1">
              <a:defRPr/>
            </a:pPr>
            <a:r>
              <a:rPr lang="zh-CN" altLang="en-US" smtClean="0"/>
              <a:t>从登录菜单跳转到主菜单</a:t>
            </a:r>
          </a:p>
          <a:p>
            <a:pPr>
              <a:defRPr/>
            </a:pPr>
            <a:endParaRPr lang="zh-CN" altLang="en-US" smtClean="0"/>
          </a:p>
          <a:p>
            <a:pPr lvl="1">
              <a:defRPr/>
            </a:pPr>
            <a:endParaRPr lang="en-US" altLang="zh-CN" smtClean="0"/>
          </a:p>
          <a:p>
            <a:pPr lvl="1">
              <a:defRPr/>
            </a:pPr>
            <a:endParaRPr lang="en-US" altLang="zh-CN" smtClean="0"/>
          </a:p>
          <a:p>
            <a:pPr lvl="1">
              <a:defRPr/>
            </a:pPr>
            <a:endParaRPr lang="zh-CN" altLang="en-US" smtClean="0"/>
          </a:p>
          <a:p>
            <a:pPr>
              <a:defRPr/>
            </a:pPr>
            <a:endParaRPr lang="en-US" altLang="zh-CN" smtClean="0"/>
          </a:p>
          <a:p>
            <a:pPr>
              <a:defRPr/>
            </a:pPr>
            <a:endParaRPr lang="zh-CN" altLang="en-US" smtClean="0"/>
          </a:p>
          <a:p>
            <a:pPr>
              <a:defRPr/>
            </a:pPr>
            <a:endParaRPr lang="zh-CN" altLang="en-US" dirty="0" smtClean="0"/>
          </a:p>
        </p:txBody>
      </p:sp>
      <p:grpSp>
        <p:nvGrpSpPr>
          <p:cNvPr id="2" name="组合 19"/>
          <p:cNvGrpSpPr>
            <a:grpSpLocks/>
          </p:cNvGrpSpPr>
          <p:nvPr/>
        </p:nvGrpSpPr>
        <p:grpSpPr bwMode="auto">
          <a:xfrm>
            <a:off x="142875" y="857250"/>
            <a:ext cx="1109663" cy="500063"/>
            <a:chOff x="6072198" y="1142984"/>
            <a:chExt cx="1109759" cy="500066"/>
          </a:xfrm>
        </p:grpSpPr>
        <p:pic>
          <p:nvPicPr>
            <p:cNvPr id="26636" name="Picture 13" descr="C:\Users\meng.zhang\Desktop\ACCP7.0模版图标规范\ge_pad.png"/>
            <p:cNvPicPr>
              <a:picLocks noChangeAspect="1" noChangeArrowheads="1"/>
            </p:cNvPicPr>
            <p:nvPr/>
          </p:nvPicPr>
          <p:blipFill>
            <a:blip r:embed="rId2"/>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pic>
        <p:nvPicPr>
          <p:cNvPr id="26629" name="Picture 10" descr="图3"/>
          <p:cNvPicPr>
            <a:picLocks noChangeAspect="1" noChangeArrowheads="1"/>
          </p:cNvPicPr>
          <p:nvPr/>
        </p:nvPicPr>
        <p:blipFill>
          <a:blip r:embed="rId3">
            <a:grayscl/>
          </a:blip>
          <a:srcRect/>
          <a:stretch>
            <a:fillRect/>
          </a:stretch>
        </p:blipFill>
        <p:spPr bwMode="auto">
          <a:xfrm>
            <a:off x="2428875" y="3357563"/>
            <a:ext cx="3889375" cy="1668462"/>
          </a:xfrm>
          <a:prstGeom prst="rect">
            <a:avLst/>
          </a:prstGeom>
          <a:noFill/>
          <a:ln w="9525">
            <a:noFill/>
            <a:miter lim="800000"/>
            <a:headEnd/>
            <a:tailEnd/>
          </a:ln>
        </p:spPr>
      </p:pic>
      <p:grpSp>
        <p:nvGrpSpPr>
          <p:cNvPr id="12" name="组合 11"/>
          <p:cNvGrpSpPr/>
          <p:nvPr/>
        </p:nvGrpSpPr>
        <p:grpSpPr>
          <a:xfrm>
            <a:off x="2275472" y="5641756"/>
            <a:ext cx="4583666" cy="578535"/>
            <a:chOff x="2514597" y="3350993"/>
            <a:chExt cx="4125189" cy="578535"/>
          </a:xfrm>
        </p:grpSpPr>
        <p:grpSp>
          <p:nvGrpSpPr>
            <p:cNvPr id="15" name="组合 20"/>
            <p:cNvGrpSpPr/>
            <p:nvPr/>
          </p:nvGrpSpPr>
          <p:grpSpPr>
            <a:xfrm>
              <a:off x="2514597" y="3350993"/>
              <a:ext cx="4125189" cy="578535"/>
              <a:chOff x="2514599" y="5042946"/>
              <a:chExt cx="4125189" cy="578535"/>
            </a:xfrm>
          </p:grpSpPr>
          <p:sp>
            <p:nvSpPr>
              <p:cNvPr id="17" name="圆角矩形 16"/>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22"/>
              <p:cNvSpPr txBox="1"/>
              <p:nvPr/>
            </p:nvSpPr>
            <p:spPr>
              <a:xfrm>
                <a:off x="3926441" y="5139811"/>
                <a:ext cx="1412656"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教师讲解需求</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 name="椭圆 18"/>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55537" y="3379066"/>
              <a:ext cx="462326" cy="462326"/>
            </a:xfrm>
            <a:prstGeom prst="rect">
              <a:avLst/>
            </a:prstGeom>
          </p:spPr>
        </p:pic>
      </p:grpSp>
      <p:sp>
        <p:nvSpPr>
          <p:cNvPr id="20" name="灯片编号占位符 19"/>
          <p:cNvSpPr>
            <a:spLocks noGrp="1"/>
          </p:cNvSpPr>
          <p:nvPr>
            <p:ph type="sldNum" sz="quarter" idx="12"/>
          </p:nvPr>
        </p:nvSpPr>
        <p:spPr/>
        <p:txBody>
          <a:bodyPr/>
          <a:lstStyle/>
          <a:p>
            <a:fld id="{D16C15AB-C4F3-436F-909E-E9D6F9295829}" type="slidenum">
              <a:rPr lang="zh-CN" altLang="en-US" smtClean="0"/>
              <a:pPr/>
              <a:t>14</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203768" y="285750"/>
            <a:ext cx="7760846" cy="523875"/>
          </a:xfrm>
        </p:spPr>
        <p:txBody>
          <a:bodyPr>
            <a:normAutofit/>
          </a:bodyPr>
          <a:lstStyle/>
          <a:p>
            <a:pPr>
              <a:defRPr/>
            </a:pPr>
            <a:r>
              <a:rPr dirty="0" smtClean="0"/>
              <a:t>学</a:t>
            </a:r>
            <a:r>
              <a:rPr lang="zh-CN" altLang="en-US" dirty="0" smtClean="0"/>
              <a:t>生</a:t>
            </a:r>
            <a:r>
              <a:rPr dirty="0" smtClean="0"/>
              <a:t>操作</a:t>
            </a:r>
            <a:r>
              <a:rPr lang="en-US" altLang="zh-CN" dirty="0" smtClean="0"/>
              <a:t>—</a:t>
            </a:r>
            <a:r>
              <a:rPr dirty="0" smtClean="0"/>
              <a:t>菜单跳转</a:t>
            </a:r>
            <a:r>
              <a:rPr lang="en-US" altLang="zh-CN" dirty="0" smtClean="0"/>
              <a:t>2-2</a:t>
            </a:r>
            <a:endParaRPr dirty="0" smtClean="0"/>
          </a:p>
        </p:txBody>
      </p:sp>
      <p:sp>
        <p:nvSpPr>
          <p:cNvPr id="23555" name="内容占位符 2"/>
          <p:cNvSpPr>
            <a:spLocks noGrp="1"/>
          </p:cNvSpPr>
          <p:nvPr>
            <p:ph idx="1"/>
          </p:nvPr>
        </p:nvSpPr>
        <p:spPr>
          <a:xfrm>
            <a:off x="784225" y="1214438"/>
            <a:ext cx="7645400" cy="5143500"/>
          </a:xfrm>
        </p:spPr>
        <p:txBody>
          <a:bodyPr/>
          <a:lstStyle/>
          <a:p>
            <a:pPr>
              <a:defRPr/>
            </a:pPr>
            <a:r>
              <a:rPr lang="zh-CN" altLang="en-US" dirty="0" smtClean="0"/>
              <a:t>实现思路</a:t>
            </a:r>
          </a:p>
          <a:p>
            <a:pPr marL="914400" lvl="1" indent="-457200">
              <a:buFont typeface="+mj-lt"/>
              <a:buAutoNum type="arabicPeriod"/>
              <a:defRPr/>
            </a:pPr>
            <a:r>
              <a:rPr lang="zh-CN" altLang="en-US" dirty="0" smtClean="0"/>
              <a:t>使用数字标识菜单号</a:t>
            </a:r>
          </a:p>
          <a:p>
            <a:pPr marL="914400" lvl="1" indent="-457200">
              <a:buFont typeface="+mj-lt"/>
              <a:buAutoNum type="arabicPeriod"/>
              <a:defRPr/>
            </a:pPr>
            <a:r>
              <a:rPr lang="zh-CN" altLang="en-US" dirty="0" smtClean="0"/>
              <a:t>获取用户输入的数字</a:t>
            </a:r>
          </a:p>
          <a:p>
            <a:pPr marL="914400" lvl="1" indent="-457200">
              <a:buFont typeface="+mj-lt"/>
              <a:buAutoNum type="arabicPeriod"/>
              <a:defRPr/>
            </a:pPr>
            <a:r>
              <a:rPr lang="zh-CN" altLang="en-US" dirty="0" smtClean="0"/>
              <a:t>执行相应的操作</a:t>
            </a:r>
            <a:endParaRPr lang="en-US" altLang="zh-CN" dirty="0" smtClean="0"/>
          </a:p>
          <a:p>
            <a:pPr lvl="1">
              <a:defRPr/>
            </a:pPr>
            <a:endParaRPr lang="zh-CN" altLang="en-US" dirty="0" smtClean="0"/>
          </a:p>
          <a:p>
            <a:pPr lvl="1">
              <a:defRPr/>
            </a:pPr>
            <a:endParaRPr lang="en-US" altLang="zh-CN" dirty="0" smtClean="0"/>
          </a:p>
          <a:p>
            <a:pPr lvl="1">
              <a:defRPr/>
            </a:pPr>
            <a:endParaRPr lang="zh-CN" altLang="en-US" dirty="0" smtClean="0"/>
          </a:p>
          <a:p>
            <a:pPr>
              <a:defRPr/>
            </a:pPr>
            <a:endParaRPr lang="zh-CN" altLang="en-US" dirty="0" smtClean="0"/>
          </a:p>
        </p:txBody>
      </p:sp>
      <p:grpSp>
        <p:nvGrpSpPr>
          <p:cNvPr id="2" name="组合 19"/>
          <p:cNvGrpSpPr>
            <a:grpSpLocks/>
          </p:cNvGrpSpPr>
          <p:nvPr/>
        </p:nvGrpSpPr>
        <p:grpSpPr bwMode="auto">
          <a:xfrm>
            <a:off x="142875" y="857250"/>
            <a:ext cx="1109663" cy="500063"/>
            <a:chOff x="6072198" y="1142984"/>
            <a:chExt cx="1109759" cy="500066"/>
          </a:xfrm>
        </p:grpSpPr>
        <p:pic>
          <p:nvPicPr>
            <p:cNvPr id="27660"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pic>
        <p:nvPicPr>
          <p:cNvPr id="15" name="图片 14" descr="菜单跳转1.tif"/>
          <p:cNvPicPr>
            <a:picLocks noChangeAspect="1"/>
          </p:cNvPicPr>
          <p:nvPr/>
        </p:nvPicPr>
        <p:blipFill>
          <a:blip r:embed="rId4"/>
          <a:srcRect/>
          <a:stretch>
            <a:fillRect/>
          </a:stretch>
        </p:blipFill>
        <p:spPr bwMode="auto">
          <a:xfrm>
            <a:off x="4857750" y="1571625"/>
            <a:ext cx="3384550" cy="1944688"/>
          </a:xfrm>
          <a:prstGeom prst="rect">
            <a:avLst/>
          </a:prstGeom>
          <a:noFill/>
          <a:ln w="9525">
            <a:noFill/>
            <a:miter lim="800000"/>
            <a:headEnd/>
            <a:tailEnd/>
          </a:ln>
        </p:spPr>
      </p:pic>
      <p:grpSp>
        <p:nvGrpSpPr>
          <p:cNvPr id="12" name="组合 11"/>
          <p:cNvGrpSpPr/>
          <p:nvPr/>
        </p:nvGrpSpPr>
        <p:grpSpPr>
          <a:xfrm>
            <a:off x="2470134" y="5820191"/>
            <a:ext cx="4125191" cy="578535"/>
            <a:chOff x="2514599" y="5042946"/>
            <a:chExt cx="4125191" cy="578535"/>
          </a:xfrm>
        </p:grpSpPr>
        <p:sp>
          <p:nvSpPr>
            <p:cNvPr id="16" name="圆角矩形 15"/>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25</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20" name="灯片编号占位符 19"/>
          <p:cNvSpPr>
            <a:spLocks noGrp="1"/>
          </p:cNvSpPr>
          <p:nvPr>
            <p:ph type="sldNum" sz="quarter" idx="12"/>
          </p:nvPr>
        </p:nvSpPr>
        <p:spPr/>
        <p:txBody>
          <a:bodyPr/>
          <a:lstStyle/>
          <a:p>
            <a:fld id="{D16C15AB-C4F3-436F-909E-E9D6F9295829}" type="slidenum">
              <a:rPr lang="zh-CN" altLang="en-US" smtClean="0"/>
              <a:pPr/>
              <a:t>15</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1134319" y="285750"/>
            <a:ext cx="7830294" cy="523875"/>
          </a:xfrm>
        </p:spPr>
        <p:txBody>
          <a:bodyPr>
            <a:normAutofit/>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2"/>
          </p:nvPr>
        </p:nvSpPr>
        <p:spPr/>
        <p:txBody>
          <a:bodyPr/>
          <a:lstStyle/>
          <a:p>
            <a:fld id="{D16C15AB-C4F3-436F-909E-E9D6F9295829}" type="slidenum">
              <a:rPr lang="zh-CN" altLang="en-US" smtClean="0"/>
              <a:pPr/>
              <a:t>16</a:t>
            </a:fld>
            <a:r>
              <a:rPr lang="en-US" altLang="zh-CN" smtClean="0"/>
              <a:t>/25</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4" name="Rectangle 6"/>
          <p:cNvSpPr>
            <a:spLocks noGrp="1" noChangeArrowheads="1"/>
          </p:cNvSpPr>
          <p:nvPr>
            <p:ph type="title"/>
          </p:nvPr>
        </p:nvSpPr>
        <p:spPr>
          <a:xfrm>
            <a:off x="1284790" y="285750"/>
            <a:ext cx="7679823" cy="523875"/>
          </a:xfrm>
        </p:spPr>
        <p:txBody>
          <a:bodyPr>
            <a:normAutofit/>
          </a:bodyPr>
          <a:lstStyle/>
          <a:p>
            <a:pPr>
              <a:defRPr/>
            </a:pPr>
            <a:r>
              <a:rPr dirty="0" smtClean="0"/>
              <a:t>选择结构总结</a:t>
            </a:r>
            <a:endParaRPr dirty="0"/>
          </a:p>
        </p:txBody>
      </p:sp>
      <p:sp>
        <p:nvSpPr>
          <p:cNvPr id="529411" name="Rectangle 3"/>
          <p:cNvSpPr>
            <a:spLocks noGrp="1" noChangeArrowheads="1"/>
          </p:cNvSpPr>
          <p:nvPr>
            <p:ph idx="1"/>
          </p:nvPr>
        </p:nvSpPr>
        <p:spPr>
          <a:xfrm>
            <a:off x="784225" y="1214438"/>
            <a:ext cx="7645400" cy="5143500"/>
          </a:xfrm>
        </p:spPr>
        <p:txBody>
          <a:bodyPr/>
          <a:lstStyle/>
          <a:p>
            <a:pPr>
              <a:defRPr/>
            </a:pPr>
            <a:r>
              <a:rPr lang="zh-CN" altLang="en-US" dirty="0" smtClean="0"/>
              <a:t>到目前为止所学的选择结构有哪些？</a:t>
            </a:r>
            <a:endParaRPr lang="en-US" altLang="zh-CN" dirty="0" smtClean="0"/>
          </a:p>
          <a:p>
            <a:pPr lvl="2">
              <a:defRPr/>
            </a:pPr>
            <a:endParaRPr lang="en-US" altLang="zh-CN" dirty="0" smtClean="0"/>
          </a:p>
          <a:p>
            <a:pPr>
              <a:defRPr/>
            </a:pPr>
            <a:r>
              <a:rPr lang="en-US" altLang="zh-CN" dirty="0" smtClean="0"/>
              <a:t>if</a:t>
            </a:r>
            <a:r>
              <a:rPr lang="zh-CN" altLang="en-US" dirty="0" smtClean="0"/>
              <a:t>选择结构</a:t>
            </a:r>
            <a:endParaRPr lang="en-US" altLang="zh-CN" dirty="0" smtClean="0"/>
          </a:p>
          <a:p>
            <a:pPr lvl="1">
              <a:defRPr/>
            </a:pPr>
            <a:r>
              <a:rPr lang="zh-CN" altLang="en-US" dirty="0" smtClean="0"/>
              <a:t>基本</a:t>
            </a:r>
            <a:r>
              <a:rPr lang="en-US" altLang="zh-CN" dirty="0" smtClean="0"/>
              <a:t>if</a:t>
            </a:r>
            <a:r>
              <a:rPr lang="zh-CN" altLang="en-US" dirty="0" smtClean="0"/>
              <a:t>选择结构： 处理单一或组合条件的情况</a:t>
            </a:r>
            <a:endParaRPr lang="en-US" altLang="zh-CN" dirty="0" smtClean="0"/>
          </a:p>
          <a:p>
            <a:pPr lvl="1">
              <a:defRPr/>
            </a:pPr>
            <a:r>
              <a:rPr lang="en-US" altLang="zh-CN" dirty="0" smtClean="0"/>
              <a:t>if-else</a:t>
            </a:r>
            <a:r>
              <a:rPr lang="zh-CN" altLang="en-US" dirty="0" smtClean="0"/>
              <a:t>选择结构：处理简单的条件分支情况</a:t>
            </a:r>
            <a:endParaRPr lang="en-US" altLang="zh-CN" dirty="0" smtClean="0"/>
          </a:p>
          <a:p>
            <a:pPr lvl="1">
              <a:defRPr/>
            </a:pPr>
            <a:r>
              <a:rPr lang="zh-CN" altLang="en-US" dirty="0" smtClean="0"/>
              <a:t>多重</a:t>
            </a:r>
            <a:r>
              <a:rPr lang="en-US" altLang="zh-CN" dirty="0" smtClean="0"/>
              <a:t>if</a:t>
            </a:r>
            <a:r>
              <a:rPr lang="zh-CN" altLang="en-US" dirty="0" smtClean="0"/>
              <a:t>选择结构：处理复杂的条件分支情况</a:t>
            </a:r>
            <a:endParaRPr lang="en-US" altLang="zh-CN" dirty="0" smtClean="0"/>
          </a:p>
          <a:p>
            <a:pPr lvl="1">
              <a:defRPr/>
            </a:pPr>
            <a:r>
              <a:rPr lang="zh-CN" altLang="en-US" dirty="0" smtClean="0"/>
              <a:t>嵌套</a:t>
            </a:r>
            <a:r>
              <a:rPr lang="en-US" altLang="zh-CN" dirty="0" smtClean="0"/>
              <a:t>if</a:t>
            </a:r>
            <a:r>
              <a:rPr lang="zh-CN" altLang="en-US" dirty="0" smtClean="0"/>
              <a:t>选择结构：用于较为复杂的流程控制</a:t>
            </a:r>
            <a:endParaRPr lang="en-US" altLang="zh-CN" dirty="0" smtClean="0"/>
          </a:p>
          <a:p>
            <a:pPr lvl="2">
              <a:defRPr/>
            </a:pPr>
            <a:endParaRPr lang="en-US" altLang="zh-CN" dirty="0" smtClean="0"/>
          </a:p>
          <a:p>
            <a:pPr>
              <a:defRPr/>
            </a:pPr>
            <a:r>
              <a:rPr lang="en-US" altLang="zh-CN" dirty="0" smtClean="0"/>
              <a:t>switch</a:t>
            </a:r>
            <a:r>
              <a:rPr lang="zh-CN" altLang="en-US" dirty="0" smtClean="0"/>
              <a:t>选择结构</a:t>
            </a:r>
            <a:endParaRPr lang="en-US" altLang="zh-CN" dirty="0" smtClean="0"/>
          </a:p>
          <a:p>
            <a:pPr lvl="1">
              <a:defRPr/>
            </a:pPr>
            <a:r>
              <a:rPr lang="zh-CN" altLang="en-US" dirty="0" smtClean="0"/>
              <a:t>多重分支并且条件判断是等值判断的情况</a:t>
            </a:r>
            <a:endParaRPr lang="zh-CN" altLang="en-US" dirty="0"/>
          </a:p>
        </p:txBody>
      </p:sp>
      <p:grpSp>
        <p:nvGrpSpPr>
          <p:cNvPr id="2" name="组合 7"/>
          <p:cNvGrpSpPr>
            <a:grpSpLocks/>
          </p:cNvGrpSpPr>
          <p:nvPr/>
        </p:nvGrpSpPr>
        <p:grpSpPr bwMode="auto">
          <a:xfrm>
            <a:off x="71438" y="857250"/>
            <a:ext cx="958850" cy="430213"/>
            <a:chOff x="3643306" y="2500357"/>
            <a:chExt cx="958752" cy="430730"/>
          </a:xfrm>
        </p:grpSpPr>
        <p:pic>
          <p:nvPicPr>
            <p:cNvPr id="29702" name="Picture 6" descr="E:\设计支持\模板设计\TW.png"/>
            <p:cNvPicPr>
              <a:picLocks noChangeAspect="1" noChangeArrowheads="1"/>
            </p:cNvPicPr>
            <p:nvPr/>
          </p:nvPicPr>
          <p:blipFill>
            <a:blip r:embed="rId3"/>
            <a:srcRect/>
            <a:stretch>
              <a:fillRect/>
            </a:stretch>
          </p:blipFill>
          <p:spPr bwMode="auto">
            <a:xfrm>
              <a:off x="3643306" y="2500357"/>
              <a:ext cx="463239" cy="430730"/>
            </a:xfrm>
            <a:prstGeom prst="rect">
              <a:avLst/>
            </a:prstGeom>
            <a:noFill/>
            <a:ln w="9525">
              <a:noFill/>
              <a:miter lim="800000"/>
              <a:headEnd/>
              <a:tailEnd/>
            </a:ln>
          </p:spPr>
        </p:pic>
        <p:sp>
          <p:nvSpPr>
            <p:cNvPr id="10" name="TextBox 9"/>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sp>
        <p:nvSpPr>
          <p:cNvPr id="8" name="灯片编号占位符 7"/>
          <p:cNvSpPr>
            <a:spLocks noGrp="1"/>
          </p:cNvSpPr>
          <p:nvPr>
            <p:ph type="sldNum" sz="quarter" idx="12"/>
          </p:nvPr>
        </p:nvSpPr>
        <p:spPr/>
        <p:txBody>
          <a:bodyPr/>
          <a:lstStyle/>
          <a:p>
            <a:fld id="{D16C15AB-C4F3-436F-909E-E9D6F9295829}" type="slidenum">
              <a:rPr lang="zh-CN" altLang="en-US" smtClean="0"/>
              <a:pPr/>
              <a:t>17</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9411">
                                            <p:txEl>
                                              <p:pRg st="2" end="2"/>
                                            </p:txEl>
                                          </p:spTgt>
                                        </p:tgtEl>
                                        <p:attrNameLst>
                                          <p:attrName>style.visibility</p:attrName>
                                        </p:attrNameLst>
                                      </p:cBhvr>
                                      <p:to>
                                        <p:strVal val="visible"/>
                                      </p:to>
                                    </p:set>
                                    <p:animEffect transition="in" filter="wipe(left)">
                                      <p:cBhvr>
                                        <p:cTn id="7" dur="500"/>
                                        <p:tgtEl>
                                          <p:spTgt spid="529411">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29411">
                                            <p:txEl>
                                              <p:pRg st="3" end="3"/>
                                            </p:txEl>
                                          </p:spTgt>
                                        </p:tgtEl>
                                        <p:attrNameLst>
                                          <p:attrName>style.visibility</p:attrName>
                                        </p:attrNameLst>
                                      </p:cBhvr>
                                      <p:to>
                                        <p:strVal val="visible"/>
                                      </p:to>
                                    </p:set>
                                    <p:animEffect transition="in" filter="wipe(left)">
                                      <p:cBhvr>
                                        <p:cTn id="10" dur="500"/>
                                        <p:tgtEl>
                                          <p:spTgt spid="529411">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29411">
                                            <p:txEl>
                                              <p:pRg st="4" end="4"/>
                                            </p:txEl>
                                          </p:spTgt>
                                        </p:tgtEl>
                                        <p:attrNameLst>
                                          <p:attrName>style.visibility</p:attrName>
                                        </p:attrNameLst>
                                      </p:cBhvr>
                                      <p:to>
                                        <p:strVal val="visible"/>
                                      </p:to>
                                    </p:set>
                                    <p:animEffect transition="in" filter="wipe(left)">
                                      <p:cBhvr>
                                        <p:cTn id="13" dur="500"/>
                                        <p:tgtEl>
                                          <p:spTgt spid="529411">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29411">
                                            <p:txEl>
                                              <p:pRg st="5" end="5"/>
                                            </p:txEl>
                                          </p:spTgt>
                                        </p:tgtEl>
                                        <p:attrNameLst>
                                          <p:attrName>style.visibility</p:attrName>
                                        </p:attrNameLst>
                                      </p:cBhvr>
                                      <p:to>
                                        <p:strVal val="visible"/>
                                      </p:to>
                                    </p:set>
                                    <p:animEffect transition="in" filter="wipe(left)">
                                      <p:cBhvr>
                                        <p:cTn id="16" dur="500"/>
                                        <p:tgtEl>
                                          <p:spTgt spid="529411">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529411">
                                            <p:txEl>
                                              <p:pRg st="6" end="6"/>
                                            </p:txEl>
                                          </p:spTgt>
                                        </p:tgtEl>
                                        <p:attrNameLst>
                                          <p:attrName>style.visibility</p:attrName>
                                        </p:attrNameLst>
                                      </p:cBhvr>
                                      <p:to>
                                        <p:strVal val="visible"/>
                                      </p:to>
                                    </p:set>
                                    <p:animEffect transition="in" filter="wipe(left)">
                                      <p:cBhvr>
                                        <p:cTn id="19" dur="500"/>
                                        <p:tgtEl>
                                          <p:spTgt spid="529411">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529411">
                                            <p:txEl>
                                              <p:pRg st="8" end="8"/>
                                            </p:txEl>
                                          </p:spTgt>
                                        </p:tgtEl>
                                        <p:attrNameLst>
                                          <p:attrName>style.visibility</p:attrName>
                                        </p:attrNameLst>
                                      </p:cBhvr>
                                      <p:to>
                                        <p:strVal val="visible"/>
                                      </p:to>
                                    </p:set>
                                    <p:animEffect transition="in" filter="wipe(left)">
                                      <p:cBhvr>
                                        <p:cTn id="22" dur="500"/>
                                        <p:tgtEl>
                                          <p:spTgt spid="529411">
                                            <p:txEl>
                                              <p:pRg st="8" end="8"/>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29411">
                                            <p:txEl>
                                              <p:pRg st="9" end="9"/>
                                            </p:txEl>
                                          </p:spTgt>
                                        </p:tgtEl>
                                        <p:attrNameLst>
                                          <p:attrName>style.visibility</p:attrName>
                                        </p:attrNameLst>
                                      </p:cBhvr>
                                      <p:to>
                                        <p:strVal val="visible"/>
                                      </p:to>
                                    </p:set>
                                    <p:animEffect transition="in" filter="wipe(left)">
                                      <p:cBhvr>
                                        <p:cTn id="25" dur="500"/>
                                        <p:tgtEl>
                                          <p:spTgt spid="529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784225" y="1214438"/>
            <a:ext cx="7645400" cy="5143500"/>
          </a:xfrm>
        </p:spPr>
        <p:txBody>
          <a:bodyPr/>
          <a:lstStyle/>
          <a:p>
            <a:pPr>
              <a:defRPr/>
            </a:pPr>
            <a:r>
              <a:rPr lang="zh-CN" altLang="en-US" dirty="0"/>
              <a:t>菜单跳转的程序，如果用户错误地输入了一个不允许的字符，例如“</a:t>
            </a:r>
            <a:r>
              <a:rPr lang="en-US" altLang="zh-CN" dirty="0"/>
              <a:t>s”</a:t>
            </a:r>
            <a:r>
              <a:rPr lang="zh-CN" altLang="en-US" dirty="0"/>
              <a:t>，程序会怎样呢？</a:t>
            </a:r>
          </a:p>
          <a:p>
            <a:pPr>
              <a:defRPr/>
            </a:pPr>
            <a:endParaRPr lang="zh-CN" altLang="en-US" dirty="0"/>
          </a:p>
        </p:txBody>
      </p:sp>
      <p:sp>
        <p:nvSpPr>
          <p:cNvPr id="632844" name="Rectangle 12"/>
          <p:cNvSpPr>
            <a:spLocks noChangeArrowheads="1"/>
          </p:cNvSpPr>
          <p:nvPr/>
        </p:nvSpPr>
        <p:spPr bwMode="auto">
          <a:xfrm>
            <a:off x="784225" y="2643188"/>
            <a:ext cx="8072438" cy="1150937"/>
          </a:xfrm>
          <a:prstGeom prst="rect">
            <a:avLst/>
          </a:prstGeom>
          <a:noFill/>
          <a:ln>
            <a:noFill/>
          </a:ln>
        </p:spPr>
        <p:txBody>
          <a:bodyPr/>
          <a:lstStyle/>
          <a:p>
            <a:pPr marL="342900" indent="-342900" eaLnBrk="0" hangingPunct="0">
              <a:spcBef>
                <a:spcPct val="20000"/>
              </a:spcBef>
              <a:buClr>
                <a:schemeClr val="accent4"/>
              </a:buClr>
              <a:buSzPct val="100000"/>
              <a:buFont typeface="Wingdings" pitchFamily="2" charset="2"/>
              <a:buChar char="n"/>
              <a:defRPr/>
            </a:pPr>
            <a:r>
              <a:rPr lang="zh-CN" altLang="en-US" sz="2800" b="1" dirty="0">
                <a:solidFill>
                  <a:srgbClr val="006699"/>
                </a:solidFill>
                <a:latin typeface="微软雅黑" panose="020B0503020204020204" pitchFamily="34" charset="-122"/>
                <a:ea typeface="微软雅黑" panose="020B0503020204020204" pitchFamily="34" charset="-122"/>
              </a:rPr>
              <a:t>为了使程序更加健壮，程序员在编码时要考虑用户可能出现的任何问题，并且在程序中做出相应的判断，给用户一个友好的提示</a:t>
            </a:r>
          </a:p>
        </p:txBody>
      </p:sp>
      <p:sp>
        <p:nvSpPr>
          <p:cNvPr id="632836" name="Rectangle 4"/>
          <p:cNvSpPr>
            <a:spLocks noGrp="1" noChangeArrowheads="1"/>
          </p:cNvSpPr>
          <p:nvPr>
            <p:ph type="title"/>
          </p:nvPr>
        </p:nvSpPr>
        <p:spPr>
          <a:xfrm>
            <a:off x="1247887" y="285750"/>
            <a:ext cx="7716726" cy="523875"/>
          </a:xfrm>
        </p:spPr>
        <p:txBody>
          <a:bodyPr/>
          <a:lstStyle/>
          <a:p>
            <a:pPr>
              <a:defRPr/>
            </a:pPr>
            <a:r>
              <a:rPr dirty="0" smtClean="0"/>
              <a:t>为什么要处理系统异常</a:t>
            </a:r>
            <a:endParaRPr dirty="0"/>
          </a:p>
        </p:txBody>
      </p:sp>
      <p:sp>
        <p:nvSpPr>
          <p:cNvPr id="632835" name="AutoShape 3"/>
          <p:cNvSpPr>
            <a:spLocks noChangeArrowheads="1"/>
          </p:cNvSpPr>
          <p:nvPr/>
        </p:nvSpPr>
        <p:spPr bwMode="auto">
          <a:xfrm>
            <a:off x="1571625" y="5148263"/>
            <a:ext cx="5819775" cy="709612"/>
          </a:xfrm>
          <a:prstGeom prst="roundRect">
            <a:avLst>
              <a:gd name="adj" fmla="val 5531"/>
            </a:avLst>
          </a:prstGeom>
          <a:solidFill>
            <a:schemeClr val="accent1">
              <a:lumMod val="20000"/>
              <a:lumOff val="80000"/>
            </a:schemeClr>
          </a:solidFill>
          <a:ln w="19050">
            <a:solidFill>
              <a:schemeClr val="accent1"/>
            </a:solidFill>
          </a:ln>
        </p:spPr>
        <p:txBody>
          <a:bodyPr anchor="ctr"/>
          <a:lstStyle/>
          <a:p>
            <a:pPr lvl="1">
              <a:defRPr/>
            </a:pPr>
            <a:r>
              <a:rPr lang="en-GB" altLang="zh-CN" b="1" dirty="0">
                <a:latin typeface="微软雅黑" pitchFamily="34" charset="-122"/>
                <a:ea typeface="微软雅黑" pitchFamily="34" charset="-122"/>
              </a:rPr>
              <a:t>Scanner</a:t>
            </a:r>
            <a:r>
              <a:rPr lang="zh-CN" altLang="en-GB" b="1" dirty="0">
                <a:latin typeface="微软雅黑" pitchFamily="34" charset="-122"/>
                <a:ea typeface="微软雅黑" pitchFamily="34" charset="-122"/>
              </a:rPr>
              <a:t>对象的</a:t>
            </a:r>
            <a:r>
              <a:rPr lang="en-GB" altLang="zh-CN" b="1" dirty="0" err="1">
                <a:latin typeface="微软雅黑" pitchFamily="34" charset="-122"/>
                <a:ea typeface="微软雅黑" pitchFamily="34" charset="-122"/>
              </a:rPr>
              <a:t>hasNextInt</a:t>
            </a:r>
            <a:r>
              <a:rPr lang="en-GB" altLang="zh-CN" b="1" dirty="0">
                <a:latin typeface="微软雅黑" pitchFamily="34" charset="-122"/>
                <a:ea typeface="微软雅黑" pitchFamily="34" charset="-122"/>
              </a:rPr>
              <a:t>()</a:t>
            </a:r>
            <a:r>
              <a:rPr lang="zh-CN" altLang="en-GB" b="1" dirty="0">
                <a:latin typeface="微软雅黑" pitchFamily="34" charset="-122"/>
                <a:ea typeface="微软雅黑" pitchFamily="34" charset="-122"/>
              </a:rPr>
              <a:t>方法，可以判断用户从键盘输入的字符是否是合法的数字</a:t>
            </a:r>
            <a:endParaRPr lang="zh-CN" altLang="en-US" b="1" dirty="0">
              <a:latin typeface="微软雅黑" pitchFamily="34" charset="-122"/>
              <a:ea typeface="微软雅黑" pitchFamily="34" charset="-122"/>
            </a:endParaRPr>
          </a:p>
        </p:txBody>
      </p:sp>
      <p:pic>
        <p:nvPicPr>
          <p:cNvPr id="10" name="图片 9" descr="示例10.TIF"/>
          <p:cNvPicPr>
            <a:picLocks noChangeAspect="1"/>
          </p:cNvPicPr>
          <p:nvPr/>
        </p:nvPicPr>
        <p:blipFill>
          <a:blip r:embed="rId3"/>
          <a:srcRect/>
          <a:stretch>
            <a:fillRect/>
          </a:stretch>
        </p:blipFill>
        <p:spPr bwMode="auto">
          <a:xfrm>
            <a:off x="3714750" y="4010088"/>
            <a:ext cx="4714875" cy="2503487"/>
          </a:xfrm>
          <a:prstGeom prst="rect">
            <a:avLst/>
          </a:prstGeom>
          <a:noFill/>
          <a:ln w="9525">
            <a:noFill/>
            <a:miter lim="800000"/>
            <a:headEnd/>
            <a:tailEnd/>
          </a:ln>
        </p:spPr>
      </p:pic>
      <p:pic>
        <p:nvPicPr>
          <p:cNvPr id="11" name="图片 10" descr="示例10-1.TIF"/>
          <p:cNvPicPr>
            <a:picLocks noChangeAspect="1"/>
          </p:cNvPicPr>
          <p:nvPr/>
        </p:nvPicPr>
        <p:blipFill>
          <a:blip r:embed="rId4"/>
          <a:srcRect/>
          <a:stretch>
            <a:fillRect/>
          </a:stretch>
        </p:blipFill>
        <p:spPr bwMode="auto">
          <a:xfrm>
            <a:off x="3071813" y="2286000"/>
            <a:ext cx="5686425" cy="3622675"/>
          </a:xfrm>
          <a:prstGeom prst="rect">
            <a:avLst/>
          </a:prstGeom>
          <a:noFill/>
          <a:ln w="9525">
            <a:noFill/>
            <a:miter lim="800000"/>
            <a:headEnd/>
            <a:tailEnd/>
          </a:ln>
        </p:spPr>
      </p:pic>
      <p:grpSp>
        <p:nvGrpSpPr>
          <p:cNvPr id="2" name="组合 18"/>
          <p:cNvGrpSpPr>
            <a:grpSpLocks/>
          </p:cNvGrpSpPr>
          <p:nvPr/>
        </p:nvGrpSpPr>
        <p:grpSpPr bwMode="auto">
          <a:xfrm>
            <a:off x="142875" y="857250"/>
            <a:ext cx="985838" cy="422275"/>
            <a:chOff x="1000100" y="1173499"/>
            <a:chExt cx="986586" cy="422603"/>
          </a:xfrm>
        </p:grpSpPr>
        <p:pic>
          <p:nvPicPr>
            <p:cNvPr id="30733" name="Picture 5" descr="E:\设计支持\模板设计\WT.png"/>
            <p:cNvPicPr>
              <a:picLocks noChangeAspect="1" noChangeArrowheads="1"/>
            </p:cNvPicPr>
            <p:nvPr/>
          </p:nvPicPr>
          <p:blipFill>
            <a:blip r:embed="rId5"/>
            <a:srcRect/>
            <a:stretch>
              <a:fillRect/>
            </a:stretch>
          </p:blipFill>
          <p:spPr bwMode="auto">
            <a:xfrm>
              <a:off x="1000100" y="1173499"/>
              <a:ext cx="414476" cy="422603"/>
            </a:xfrm>
            <a:prstGeom prst="rect">
              <a:avLst/>
            </a:prstGeom>
            <a:noFill/>
            <a:ln w="9525">
              <a:noFill/>
              <a:miter lim="800000"/>
              <a:headEnd/>
              <a:tailEnd/>
            </a:ln>
          </p:spPr>
        </p:pic>
        <p:sp>
          <p:nvSpPr>
            <p:cNvPr id="15" name="TextBox 14"/>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grpSp>
        <p:nvGrpSpPr>
          <p:cNvPr id="3" name="组合 22"/>
          <p:cNvGrpSpPr>
            <a:grpSpLocks/>
          </p:cNvGrpSpPr>
          <p:nvPr/>
        </p:nvGrpSpPr>
        <p:grpSpPr bwMode="auto">
          <a:xfrm>
            <a:off x="142875" y="2214563"/>
            <a:ext cx="1000125" cy="447675"/>
            <a:chOff x="1000100" y="3235185"/>
            <a:chExt cx="1000132" cy="446983"/>
          </a:xfrm>
        </p:grpSpPr>
        <p:pic>
          <p:nvPicPr>
            <p:cNvPr id="30731" name="Picture 11" descr="E:\设计支持\模板设计\FX.png"/>
            <p:cNvPicPr>
              <a:picLocks noChangeAspect="1" noChangeArrowheads="1"/>
            </p:cNvPicPr>
            <p:nvPr/>
          </p:nvPicPr>
          <p:blipFill>
            <a:blip r:embed="rId6"/>
            <a:srcRect/>
            <a:stretch>
              <a:fillRect/>
            </a:stretch>
          </p:blipFill>
          <p:spPr bwMode="auto">
            <a:xfrm>
              <a:off x="1000100" y="3235185"/>
              <a:ext cx="398223" cy="446983"/>
            </a:xfrm>
            <a:prstGeom prst="rect">
              <a:avLst/>
            </a:prstGeom>
            <a:noFill/>
            <a:ln w="9525">
              <a:noFill/>
              <a:miter lim="800000"/>
              <a:headEnd/>
              <a:tailEnd/>
            </a:ln>
          </p:spPr>
        </p:pic>
        <p:sp>
          <p:nvSpPr>
            <p:cNvPr id="18" name="TextBox 17"/>
            <p:cNvSpPr txBox="1"/>
            <p:nvPr/>
          </p:nvSpPr>
          <p:spPr>
            <a:xfrm>
              <a:off x="1300140" y="3258960"/>
              <a:ext cx="700092" cy="39943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分析</a:t>
              </a:r>
            </a:p>
          </p:txBody>
        </p:sp>
      </p:grpSp>
      <p:sp>
        <p:nvSpPr>
          <p:cNvPr id="16" name="灯片编号占位符 15"/>
          <p:cNvSpPr>
            <a:spLocks noGrp="1"/>
          </p:cNvSpPr>
          <p:nvPr>
            <p:ph type="sldNum" sz="quarter" idx="12"/>
          </p:nvPr>
        </p:nvSpPr>
        <p:spPr/>
        <p:txBody>
          <a:bodyPr/>
          <a:lstStyle/>
          <a:p>
            <a:fld id="{D16C15AB-C4F3-436F-909E-E9D6F9295829}" type="slidenum">
              <a:rPr lang="zh-CN" altLang="en-US" smtClean="0"/>
              <a:pPr/>
              <a:t>18</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11"/>
                                        </p:tgtEl>
                                        <p:attrNameLst>
                                          <p:attrName>style.visibility</p:attrName>
                                        </p:attrNameLst>
                                      </p:cBhvr>
                                      <p:to>
                                        <p:strVal val="hidden"/>
                                      </p:to>
                                    </p:set>
                                  </p:childTnLst>
                                </p:cTn>
                              </p:par>
                            </p:childTnLst>
                          </p:cTn>
                        </p:par>
                        <p:par>
                          <p:cTn id="12" fill="hold" nodeType="afterGroup">
                            <p:stCondLst>
                              <p:cond delay="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632844">
                                            <p:txEl>
                                              <p:pRg st="0" end="0"/>
                                            </p:txEl>
                                          </p:spTgt>
                                        </p:tgtEl>
                                        <p:attrNameLst>
                                          <p:attrName>style.visibility</p:attrName>
                                        </p:attrNameLst>
                                      </p:cBhvr>
                                      <p:to>
                                        <p:strVal val="visible"/>
                                      </p:to>
                                    </p:set>
                                    <p:animEffect transition="in" filter="wipe(left)">
                                      <p:cBhvr>
                                        <p:cTn id="19" dur="500"/>
                                        <p:tgtEl>
                                          <p:spTgt spid="632844">
                                            <p:txEl>
                                              <p:pRg st="0" end="0"/>
                                            </p:txEl>
                                          </p:spTgt>
                                        </p:tgtEl>
                                      </p:cBhvr>
                                    </p:animEffect>
                                  </p:childTnLst>
                                </p:cTn>
                              </p:par>
                            </p:childTnLst>
                          </p:cTn>
                        </p:par>
                        <p:par>
                          <p:cTn id="20" fill="hold" nodeType="afterGroup">
                            <p:stCondLst>
                              <p:cond delay="1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22" presetClass="entr" presetSubtype="8" fill="hold" grpId="0" nodeType="withEffect">
                                  <p:stCondLst>
                                    <p:cond delay="0"/>
                                  </p:stCondLst>
                                  <p:childTnLst>
                                    <p:set>
                                      <p:cBhvr>
                                        <p:cTn id="29" dur="1" fill="hold">
                                          <p:stCondLst>
                                            <p:cond delay="0"/>
                                          </p:stCondLst>
                                        </p:cTn>
                                        <p:tgtEl>
                                          <p:spTgt spid="632835"/>
                                        </p:tgtEl>
                                        <p:attrNameLst>
                                          <p:attrName>style.visibility</p:attrName>
                                        </p:attrNameLst>
                                      </p:cBhvr>
                                      <p:to>
                                        <p:strVal val="visible"/>
                                      </p:to>
                                    </p:set>
                                    <p:animEffect transition="in" filter="wipe(left)">
                                      <p:cBhvr>
                                        <p:cTn id="30" dur="500"/>
                                        <p:tgtEl>
                                          <p:spTgt spid="632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8731250" y="1082675"/>
            <a:ext cx="184150" cy="762000"/>
          </a:xfrm>
          <a:prstGeom prst="rect">
            <a:avLst/>
          </a:prstGeom>
          <a:noFill/>
          <a:ln w="9525">
            <a:noFill/>
            <a:miter lim="800000"/>
            <a:headEnd/>
            <a:tailEnd/>
          </a:ln>
        </p:spPr>
        <p:txBody>
          <a:bodyPr wrap="none">
            <a:spAutoFit/>
          </a:bodyPr>
          <a:lstStyle/>
          <a:p>
            <a:pPr algn="r" fontAlgn="b"/>
            <a:endParaRPr lang="zh-CN" altLang="en-US" sz="4400" b="1">
              <a:solidFill>
                <a:schemeClr val="tx2"/>
              </a:solidFill>
              <a:ea typeface="黑体" pitchFamily="49" charset="-122"/>
              <a:cs typeface="Times New Roman" pitchFamily="18" charset="0"/>
            </a:endParaRPr>
          </a:p>
        </p:txBody>
      </p:sp>
      <p:sp>
        <p:nvSpPr>
          <p:cNvPr id="634884" name="AutoShape 4"/>
          <p:cNvSpPr>
            <a:spLocks noChangeArrowheads="1"/>
          </p:cNvSpPr>
          <p:nvPr/>
        </p:nvSpPr>
        <p:spPr bwMode="auto">
          <a:xfrm>
            <a:off x="658813" y="1549400"/>
            <a:ext cx="8112125" cy="507841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buClr>
                <a:schemeClr val="folHlink"/>
              </a:buClr>
              <a:buSzPct val="60000"/>
              <a:tabLst>
                <a:tab pos="0" algn="l"/>
              </a:tabLst>
              <a:defRPr/>
            </a:pPr>
            <a:r>
              <a:rPr lang="en-US" altLang="zh-CN" b="1" dirty="0">
                <a:solidFill>
                  <a:schemeClr val="accent5">
                    <a:lumMod val="10000"/>
                  </a:schemeClr>
                </a:solidFill>
              </a:rPr>
              <a:t>    Scanner input = new Scanner(</a:t>
            </a:r>
            <a:r>
              <a:rPr lang="en-US" altLang="zh-CN" b="1" dirty="0" err="1">
                <a:solidFill>
                  <a:schemeClr val="accent5">
                    <a:lumMod val="10000"/>
                  </a:schemeClr>
                </a:solidFill>
              </a:rPr>
              <a:t>System.in</a:t>
            </a:r>
            <a:r>
              <a:rPr lang="en-US" altLang="zh-CN" b="1" dirty="0">
                <a:solidFill>
                  <a:schemeClr val="accent5">
                    <a:lumMod val="10000"/>
                  </a:schemeClr>
                </a:solidFill>
              </a:rPr>
              <a:t>);</a:t>
            </a:r>
          </a:p>
          <a:p>
            <a:pPr lvl="1" defTabSz="723900">
              <a:lnSpc>
                <a:spcPct val="120000"/>
              </a:lnSpc>
              <a:buClr>
                <a:schemeClr val="folHlink"/>
              </a:buClr>
              <a:buSzPct val="60000"/>
              <a:tabLst>
                <a:tab pos="0" algn="l"/>
              </a:tabLst>
              <a:defRPr/>
            </a:pPr>
            <a:r>
              <a:rPr lang="en-US" altLang="zh-CN" b="1" dirty="0">
                <a:solidFill>
                  <a:srgbClr val="FF0000"/>
                </a:solidFill>
              </a:rPr>
              <a:t>	</a:t>
            </a:r>
            <a:r>
              <a:rPr lang="en-US" altLang="zh-CN" b="1" dirty="0">
                <a:solidFill>
                  <a:srgbClr val="FF0000"/>
                </a:solidFill>
                <a:cs typeface="Times New Roman" pitchFamily="18" charset="0"/>
              </a:rPr>
              <a:t>if (</a:t>
            </a:r>
            <a:r>
              <a:rPr lang="en-US" altLang="zh-CN" b="1" dirty="0" err="1">
                <a:solidFill>
                  <a:srgbClr val="FF0000"/>
                </a:solidFill>
                <a:cs typeface="Times New Roman" pitchFamily="18" charset="0"/>
              </a:rPr>
              <a:t>input.hasNextInt</a:t>
            </a:r>
            <a:r>
              <a:rPr lang="en-US" altLang="zh-CN" b="1" dirty="0">
                <a:solidFill>
                  <a:srgbClr val="FF0000"/>
                </a:solidFill>
                <a:cs typeface="Times New Roman" pitchFamily="18" charset="0"/>
              </a:rPr>
              <a:t>()) </a:t>
            </a:r>
            <a:r>
              <a:rPr lang="en-US" altLang="zh-CN" b="1" dirty="0">
                <a:solidFill>
                  <a:schemeClr val="accent5">
                    <a:lumMod val="10000"/>
                  </a:schemeClr>
                </a:solidFill>
              </a:rPr>
              <a:t>{</a:t>
            </a: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err="1">
                <a:solidFill>
                  <a:schemeClr val="accent5">
                    <a:lumMod val="10000"/>
                  </a:schemeClr>
                </a:solidFill>
              </a:rPr>
              <a:t>int</a:t>
            </a:r>
            <a:r>
              <a:rPr lang="en-US" altLang="zh-CN" b="1" dirty="0">
                <a:solidFill>
                  <a:schemeClr val="accent5">
                    <a:lumMod val="10000"/>
                  </a:schemeClr>
                </a:solidFill>
              </a:rPr>
              <a:t> num = </a:t>
            </a:r>
            <a:r>
              <a:rPr lang="en-US" altLang="zh-CN" b="1" dirty="0" err="1">
                <a:solidFill>
                  <a:schemeClr val="accent5">
                    <a:lumMod val="10000"/>
                  </a:schemeClr>
                </a:solidFill>
              </a:rPr>
              <a:t>input.nextInt</a:t>
            </a:r>
            <a:r>
              <a:rPr lang="en-US" altLang="zh-CN" b="1" dirty="0">
                <a:solidFill>
                  <a:schemeClr val="accent5">
                    <a:lumMod val="10000"/>
                  </a:schemeClr>
                </a:solidFill>
              </a:rPr>
              <a:t>();</a:t>
            </a:r>
          </a:p>
          <a:p>
            <a:pPr lvl="1" defTabSz="723900">
              <a:buClr>
                <a:schemeClr val="folHlink"/>
              </a:buClr>
              <a:buSzPct val="60000"/>
              <a:tabLst>
                <a:tab pos="0" algn="l"/>
              </a:tabLst>
              <a:defRPr/>
            </a:pPr>
            <a:r>
              <a:rPr lang="en-US" altLang="zh-CN" b="1" dirty="0">
                <a:solidFill>
                  <a:schemeClr val="accent5">
                    <a:lumMod val="10000"/>
                  </a:schemeClr>
                </a:solidFill>
              </a:rPr>
              <a:t>		switch (num) {</a:t>
            </a: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case 1:</a:t>
            </a: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zh-CN" altLang="zh-CN" b="1" dirty="0">
                <a:solidFill>
                  <a:schemeClr val="accent5">
                    <a:lumMod val="10000"/>
                  </a:schemeClr>
                </a:solidFill>
              </a:rPr>
              <a:t>显示系统主菜单</a:t>
            </a:r>
            <a:r>
              <a:rPr lang="zh-CN" altLang="en-US" b="1" dirty="0">
                <a:solidFill>
                  <a:schemeClr val="accent5">
                    <a:lumMod val="10000"/>
                  </a:schemeClr>
                </a:solidFill>
              </a:rPr>
              <a:t>；	</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break;</a:t>
            </a: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case 2:</a:t>
            </a: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谢谢您的使用！</a:t>
            </a:r>
            <a:r>
              <a:rPr lang="en-US" altLang="zh-CN" b="1" dirty="0">
                <a:solidFill>
                  <a:schemeClr val="accent5">
                    <a:lumMod val="10000"/>
                  </a:schemeClr>
                </a:solidFill>
              </a:rPr>
              <a:t>");  break;</a:t>
            </a: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default:</a:t>
            </a: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输入错误。</a:t>
            </a:r>
            <a:r>
              <a:rPr lang="en-US" altLang="zh-CN" b="1" dirty="0">
                <a:solidFill>
                  <a:schemeClr val="accent5">
                    <a:lumMod val="10000"/>
                  </a:schemeClr>
                </a:solidFill>
              </a:rPr>
              <a:t>");break;</a:t>
            </a: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a:solidFill>
                  <a:srgbClr val="FF0000"/>
                </a:solidFill>
                <a:cs typeface="Times New Roman" pitchFamily="18" charset="0"/>
              </a:rPr>
              <a:t>} else {</a:t>
            </a:r>
          </a:p>
          <a:p>
            <a:pPr lvl="1" defTabSz="723900">
              <a:lnSpc>
                <a:spcPct val="120000"/>
              </a:lnSpc>
              <a:buClr>
                <a:schemeClr val="folHlink"/>
              </a:buClr>
              <a:buSzPct val="60000"/>
              <a:tabLst>
                <a:tab pos="0" algn="l"/>
              </a:tabLst>
              <a:defRPr/>
            </a:pPr>
            <a:r>
              <a:rPr lang="en-US" altLang="zh-CN" b="1" dirty="0">
                <a:solidFill>
                  <a:srgbClr val="FF0000"/>
                </a:solidFill>
                <a:cs typeface="Times New Roman" pitchFamily="18" charset="0"/>
              </a:rPr>
              <a:t>		</a:t>
            </a:r>
            <a:r>
              <a:rPr lang="en-US" altLang="zh-CN" b="1" dirty="0" err="1">
                <a:solidFill>
                  <a:srgbClr val="FF0000"/>
                </a:solidFill>
                <a:cs typeface="Times New Roman" pitchFamily="18" charset="0"/>
              </a:rPr>
              <a:t>System.out.println</a:t>
            </a:r>
            <a:r>
              <a:rPr lang="en-US" altLang="zh-CN" b="1" dirty="0">
                <a:solidFill>
                  <a:srgbClr val="FF0000"/>
                </a:solidFill>
                <a:cs typeface="Times New Roman" pitchFamily="18" charset="0"/>
              </a:rPr>
              <a:t>("</a:t>
            </a:r>
            <a:r>
              <a:rPr lang="zh-CN" altLang="en-US" b="1" dirty="0">
                <a:solidFill>
                  <a:srgbClr val="FF0000"/>
                </a:solidFill>
                <a:cs typeface="Times New Roman" pitchFamily="18" charset="0"/>
              </a:rPr>
              <a:t>请输入正确的数字！</a:t>
            </a:r>
            <a:r>
              <a:rPr lang="en-US" altLang="zh-CN" b="1" dirty="0">
                <a:solidFill>
                  <a:srgbClr val="FF0000"/>
                </a:solidFill>
                <a:cs typeface="Times New Roman" pitchFamily="18" charset="0"/>
              </a:rPr>
              <a:t>");</a:t>
            </a:r>
          </a:p>
          <a:p>
            <a:pPr lvl="1" defTabSz="723900">
              <a:lnSpc>
                <a:spcPct val="120000"/>
              </a:lnSpc>
              <a:buClr>
                <a:schemeClr val="folHlink"/>
              </a:buClr>
              <a:buSzPct val="60000"/>
              <a:tabLst>
                <a:tab pos="0" algn="l"/>
              </a:tabLst>
              <a:defRPr/>
            </a:pPr>
            <a:r>
              <a:rPr lang="en-US" altLang="zh-CN" b="1" dirty="0">
                <a:solidFill>
                  <a:srgbClr val="FF0000"/>
                </a:solidFill>
                <a:cs typeface="Times New Roman" pitchFamily="18" charset="0"/>
              </a:rPr>
              <a:t>	}</a:t>
            </a:r>
          </a:p>
        </p:txBody>
      </p:sp>
      <p:sp>
        <p:nvSpPr>
          <p:cNvPr id="634894" name="AutoShape 14"/>
          <p:cNvSpPr>
            <a:spLocks noChangeArrowheads="1"/>
          </p:cNvSpPr>
          <p:nvPr/>
        </p:nvSpPr>
        <p:spPr bwMode="auto">
          <a:xfrm>
            <a:off x="5072063" y="1949450"/>
            <a:ext cx="2063750" cy="407988"/>
          </a:xfrm>
          <a:prstGeom prst="wedgeRoundRectCallout">
            <a:avLst>
              <a:gd name="adj1" fmla="val -19824"/>
              <a:gd name="adj2" fmla="val -5061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如果输入的是数字</a:t>
            </a:r>
          </a:p>
        </p:txBody>
      </p:sp>
      <p:sp>
        <p:nvSpPr>
          <p:cNvPr id="634895" name="AutoShape 15"/>
          <p:cNvSpPr>
            <a:spLocks noChangeArrowheads="1"/>
          </p:cNvSpPr>
          <p:nvPr/>
        </p:nvSpPr>
        <p:spPr bwMode="auto">
          <a:xfrm>
            <a:off x="3286125" y="5378450"/>
            <a:ext cx="2298700" cy="407988"/>
          </a:xfrm>
          <a:prstGeom prst="wedgeRoundRectCallout">
            <a:avLst>
              <a:gd name="adj1" fmla="val -36070"/>
              <a:gd name="adj2" fmla="val 4826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如果输入的不是数字</a:t>
            </a:r>
          </a:p>
        </p:txBody>
      </p:sp>
      <p:sp>
        <p:nvSpPr>
          <p:cNvPr id="31750" name="Text Box 20"/>
          <p:cNvSpPr txBox="1">
            <a:spLocks noChangeArrowheads="1"/>
          </p:cNvSpPr>
          <p:nvPr/>
        </p:nvSpPr>
        <p:spPr bwMode="auto">
          <a:xfrm>
            <a:off x="1139825" y="981075"/>
            <a:ext cx="7104063" cy="576263"/>
          </a:xfrm>
          <a:prstGeom prst="rect">
            <a:avLst/>
          </a:prstGeom>
          <a:noFill/>
          <a:ln w="9525">
            <a:noFill/>
            <a:miter lim="800000"/>
            <a:headEnd/>
            <a:tailEnd/>
          </a:ln>
        </p:spPr>
        <p:txBody>
          <a:bodyPr/>
          <a:lstStyle/>
          <a:p>
            <a:pPr marL="342900" indent="-342900" eaLnBrk="0" hangingPunct="0">
              <a:spcBef>
                <a:spcPct val="20000"/>
              </a:spcBef>
              <a:buClr>
                <a:schemeClr val="accent4"/>
              </a:buClr>
              <a:buSzPct val="100000"/>
              <a:buFont typeface="Wingdings" pitchFamily="2" charset="2"/>
              <a:buChar char="n"/>
            </a:pPr>
            <a:r>
              <a:rPr lang="zh-CN" altLang="en-GB" sz="2600" b="1" dirty="0">
                <a:ea typeface="微软雅黑" pitchFamily="34" charset="-122"/>
              </a:rPr>
              <a:t>使用</a:t>
            </a:r>
            <a:r>
              <a:rPr lang="en-GB" altLang="zh-CN" sz="2600" b="1" dirty="0" err="1">
                <a:ea typeface="微软雅黑" pitchFamily="34" charset="-122"/>
              </a:rPr>
              <a:t>hasNextInt</a:t>
            </a:r>
            <a:r>
              <a:rPr lang="en-GB" altLang="zh-CN" sz="2600" b="1" dirty="0">
                <a:ea typeface="微软雅黑" pitchFamily="34" charset="-122"/>
              </a:rPr>
              <a:t>()</a:t>
            </a:r>
            <a:r>
              <a:rPr lang="zh-CN" altLang="en-GB" sz="2600" b="1" dirty="0">
                <a:ea typeface="微软雅黑" pitchFamily="34" charset="-122"/>
              </a:rPr>
              <a:t>解决</a:t>
            </a:r>
            <a:r>
              <a:rPr lang="zh-CN" altLang="en-US" sz="2600" b="1" dirty="0">
                <a:ea typeface="微软雅黑" pitchFamily="34" charset="-122"/>
              </a:rPr>
              <a:t>问题</a:t>
            </a:r>
            <a:r>
              <a:rPr lang="en-US" altLang="zh-CN" sz="2600" b="1" dirty="0">
                <a:ea typeface="微软雅黑" pitchFamily="34" charset="-122"/>
              </a:rPr>
              <a:t>2</a:t>
            </a:r>
            <a:endParaRPr lang="en-GB" altLang="zh-CN" sz="2600" b="1" dirty="0">
              <a:ea typeface="微软雅黑" pitchFamily="34" charset="-122"/>
            </a:endParaRPr>
          </a:p>
        </p:txBody>
      </p:sp>
      <p:grpSp>
        <p:nvGrpSpPr>
          <p:cNvPr id="2" name="组合 24"/>
          <p:cNvGrpSpPr>
            <a:grpSpLocks/>
          </p:cNvGrpSpPr>
          <p:nvPr/>
        </p:nvGrpSpPr>
        <p:grpSpPr bwMode="auto">
          <a:xfrm>
            <a:off x="142875" y="857250"/>
            <a:ext cx="1000125" cy="414338"/>
            <a:chOff x="1000100" y="2528843"/>
            <a:chExt cx="1000132" cy="414475"/>
          </a:xfrm>
        </p:grpSpPr>
        <p:pic>
          <p:nvPicPr>
            <p:cNvPr id="31769"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a:ln w="9525">
              <a:noFill/>
              <a:miter lim="800000"/>
              <a:headEnd/>
              <a:tailEnd/>
            </a:ln>
          </p:spPr>
        </p:pic>
        <p:sp>
          <p:nvSpPr>
            <p:cNvPr id="17" name="TextBox 16"/>
            <p:cNvSpPr txBox="1"/>
            <p:nvPr/>
          </p:nvSpPr>
          <p:spPr>
            <a:xfrm>
              <a:off x="1300140" y="2536784"/>
              <a:ext cx="700092"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18" name="Line 7"/>
          <p:cNvSpPr>
            <a:spLocks noChangeShapeType="1"/>
          </p:cNvSpPr>
          <p:nvPr/>
        </p:nvSpPr>
        <p:spPr bwMode="auto">
          <a:xfrm>
            <a:off x="4143372" y="2071677"/>
            <a:ext cx="928694" cy="4571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19" name="Line 7"/>
          <p:cNvSpPr>
            <a:spLocks noChangeShapeType="1"/>
          </p:cNvSpPr>
          <p:nvPr/>
        </p:nvSpPr>
        <p:spPr bwMode="auto">
          <a:xfrm flipV="1">
            <a:off x="2428860" y="5643578"/>
            <a:ext cx="857257" cy="714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20" name="标题 19"/>
          <p:cNvSpPr>
            <a:spLocks noGrp="1"/>
          </p:cNvSpPr>
          <p:nvPr>
            <p:ph type="title"/>
          </p:nvPr>
        </p:nvSpPr>
        <p:spPr>
          <a:xfrm>
            <a:off x="1192192" y="285750"/>
            <a:ext cx="7772421" cy="523875"/>
          </a:xfrm>
        </p:spPr>
        <p:txBody>
          <a:bodyPr/>
          <a:lstStyle/>
          <a:p>
            <a:pPr>
              <a:defRPr/>
            </a:pPr>
            <a:r>
              <a:rPr dirty="0" smtClean="0"/>
              <a:t>如何处理系统异常</a:t>
            </a:r>
            <a:endParaRPr dirty="0"/>
          </a:p>
        </p:txBody>
      </p:sp>
      <p:grpSp>
        <p:nvGrpSpPr>
          <p:cNvPr id="21" name="组合 20"/>
          <p:cNvGrpSpPr/>
          <p:nvPr/>
        </p:nvGrpSpPr>
        <p:grpSpPr>
          <a:xfrm>
            <a:off x="2329203" y="6239573"/>
            <a:ext cx="4002155" cy="578535"/>
            <a:chOff x="2514596" y="3350993"/>
            <a:chExt cx="3601841" cy="578535"/>
          </a:xfrm>
        </p:grpSpPr>
        <p:grpSp>
          <p:nvGrpSpPr>
            <p:cNvPr id="24" name="组合 20"/>
            <p:cNvGrpSpPr/>
            <p:nvPr/>
          </p:nvGrpSpPr>
          <p:grpSpPr>
            <a:xfrm>
              <a:off x="2514596" y="3350993"/>
              <a:ext cx="3601841" cy="578535"/>
              <a:chOff x="2514598" y="5042946"/>
              <a:chExt cx="3601841" cy="578535"/>
            </a:xfrm>
          </p:grpSpPr>
          <p:sp>
            <p:nvSpPr>
              <p:cNvPr id="26" name="圆角矩形 25"/>
              <p:cNvSpPr/>
              <p:nvPr/>
            </p:nvSpPr>
            <p:spPr>
              <a:xfrm>
                <a:off x="2514598" y="5071123"/>
                <a:ext cx="360184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2"/>
              <p:cNvSpPr txBox="1"/>
              <p:nvPr/>
            </p:nvSpPr>
            <p:spPr>
              <a:xfrm>
                <a:off x="3679694" y="5112515"/>
                <a:ext cx="2035887" cy="369332"/>
              </a:xfrm>
              <a:prstGeom prst="rect">
                <a:avLst/>
              </a:prstGeom>
              <a:noFill/>
            </p:spPr>
            <p:txBody>
              <a:bodyPr wrap="none" rtlCol="0">
                <a:spAutoFit/>
              </a:bodyPr>
              <a:lstStyle/>
              <a:p>
                <a:pPr algn="ctr">
                  <a:defRPr/>
                </a:pPr>
                <a:r>
                  <a:rPr lang="zh-CN" altLang="en-US" b="1" dirty="0" smtClean="0">
                    <a:solidFill>
                      <a:schemeClr val="bg1"/>
                    </a:solidFill>
                    <a:latin typeface="微软雅黑" panose="020B0503020204020204" pitchFamily="34" charset="-122"/>
                    <a:ea typeface="微软雅黑" panose="020B0503020204020204" pitchFamily="34" charset="-122"/>
                  </a:rPr>
                  <a:t>演示</a:t>
                </a:r>
                <a:r>
                  <a:rPr lang="zh-CN" altLang="en-US" b="1" dirty="0" smtClean="0">
                    <a:solidFill>
                      <a:schemeClr val="bg1"/>
                    </a:solidFill>
                    <a:latin typeface="微软雅黑" panose="020B0503020204020204" pitchFamily="34" charset="-122"/>
                    <a:ea typeface="微软雅黑" panose="020B0503020204020204" pitchFamily="34" charset="-122"/>
                  </a:rPr>
                  <a:t>：处理系统异常</a:t>
                </a:r>
                <a:endParaRPr lang="zh-CN" altLang="en-US" b="1" spc="300" dirty="0">
                  <a:solidFill>
                    <a:srgbClr val="FBFFFE"/>
                  </a:solidFill>
                  <a:latin typeface="微软雅黑" pitchFamily="34" charset="-122"/>
                  <a:ea typeface="微软雅黑" pitchFamily="34" charset="-122"/>
                </a:endParaRPr>
              </a:p>
            </p:txBody>
          </p:sp>
          <p:sp>
            <p:nvSpPr>
              <p:cNvPr id="29" name="椭圆 28"/>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5" name="图片 2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55537" y="3379066"/>
              <a:ext cx="462326" cy="462326"/>
            </a:xfrm>
            <a:prstGeom prst="rect">
              <a:avLst/>
            </a:prstGeom>
          </p:spPr>
        </p:pic>
      </p:grpSp>
      <p:sp>
        <p:nvSpPr>
          <p:cNvPr id="30" name="灯片编号占位符 29"/>
          <p:cNvSpPr>
            <a:spLocks noGrp="1"/>
          </p:cNvSpPr>
          <p:nvPr>
            <p:ph type="sldNum" sz="quarter" idx="12"/>
          </p:nvPr>
        </p:nvSpPr>
        <p:spPr/>
        <p:txBody>
          <a:bodyPr/>
          <a:lstStyle/>
          <a:p>
            <a:fld id="{D16C15AB-C4F3-436F-909E-E9D6F9295829}" type="slidenum">
              <a:rPr lang="zh-CN" altLang="en-US" smtClean="0"/>
              <a:pPr/>
              <a:t>19</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4894"/>
                                        </p:tgtEl>
                                        <p:attrNameLst>
                                          <p:attrName>style.visibility</p:attrName>
                                        </p:attrNameLst>
                                      </p:cBhvr>
                                      <p:to>
                                        <p:strVal val="visible"/>
                                      </p:to>
                                    </p:set>
                                    <p:animEffect transition="in" filter="wipe(left)">
                                      <p:cBhvr>
                                        <p:cTn id="11" dur="500"/>
                                        <p:tgtEl>
                                          <p:spTgt spid="63489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34895"/>
                                        </p:tgtEl>
                                        <p:attrNameLst>
                                          <p:attrName>style.visibility</p:attrName>
                                        </p:attrNameLst>
                                      </p:cBhvr>
                                      <p:to>
                                        <p:strVal val="visible"/>
                                      </p:to>
                                    </p:set>
                                    <p:animEffect transition="in" filter="wipe(left)">
                                      <p:cBhvr>
                                        <p:cTn id="19" dur="500"/>
                                        <p:tgtEl>
                                          <p:spTgt spid="634895"/>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94" grpId="0" animBg="1"/>
      <p:bldP spid="6348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15614" y="285750"/>
            <a:ext cx="7748999" cy="523875"/>
          </a:xfrm>
        </p:spPr>
        <p:txBody>
          <a:bodyPr/>
          <a:lstStyle/>
          <a:p>
            <a:pPr>
              <a:defRPr/>
            </a:pPr>
            <a:r>
              <a:rPr dirty="0" smtClean="0"/>
              <a:t>预习检查</a:t>
            </a:r>
          </a:p>
        </p:txBody>
      </p:sp>
      <p:sp>
        <p:nvSpPr>
          <p:cNvPr id="15363" name="Rectangle 3"/>
          <p:cNvSpPr>
            <a:spLocks noGrp="1" noChangeArrowheads="1"/>
          </p:cNvSpPr>
          <p:nvPr>
            <p:ph idx="1"/>
          </p:nvPr>
        </p:nvSpPr>
        <p:spPr>
          <a:xfrm>
            <a:off x="784225" y="1214438"/>
            <a:ext cx="8145463" cy="5143500"/>
          </a:xfrm>
          <a:noFill/>
          <a:ln w="9525">
            <a:noFill/>
            <a:miter lim="800000"/>
            <a:headEnd/>
            <a:tailEnd/>
          </a:ln>
        </p:spPr>
        <p:txBody>
          <a:bodyPr vert="horz" wrap="square" lIns="91440" tIns="45720" rIns="91440" bIns="45720" numCol="1" anchor="t" anchorCtr="0" compatLnSpc="1">
            <a:prstTxWarp prst="textNoShape">
              <a:avLst/>
            </a:prstTxWarp>
          </a:bodyPr>
          <a:lstStyle/>
          <a:p>
            <a:pPr>
              <a:defRPr/>
            </a:pPr>
            <a:r>
              <a:rPr lang="en-US" altLang="zh-CN" dirty="0" smtClean="0"/>
              <a:t>switch</a:t>
            </a:r>
            <a:r>
              <a:rPr lang="zh-CN" altLang="en-US" dirty="0" smtClean="0"/>
              <a:t>选择结构中的关键字有哪些？</a:t>
            </a:r>
            <a:endParaRPr lang="en-US" altLang="zh-CN" dirty="0" smtClean="0"/>
          </a:p>
          <a:p>
            <a:pPr>
              <a:defRPr/>
            </a:pPr>
            <a:r>
              <a:rPr lang="zh-CN" altLang="en-US" dirty="0" smtClean="0"/>
              <a:t>简述</a:t>
            </a:r>
            <a:r>
              <a:rPr lang="en-US" altLang="zh-CN" dirty="0" smtClean="0"/>
              <a:t>switch</a:t>
            </a:r>
            <a:r>
              <a:rPr lang="zh-CN" altLang="en-US" dirty="0" smtClean="0"/>
              <a:t>选择结构的执行流程</a:t>
            </a:r>
            <a:endParaRPr lang="en-US" altLang="zh-CN" dirty="0" smtClean="0"/>
          </a:p>
          <a:p>
            <a:pPr>
              <a:defRPr/>
            </a:pPr>
            <a:r>
              <a:rPr lang="zh-CN" altLang="en-US" dirty="0" smtClean="0"/>
              <a:t>试着绘制出</a:t>
            </a:r>
            <a:r>
              <a:rPr lang="en-US" altLang="zh-CN" dirty="0" smtClean="0"/>
              <a:t>switch</a:t>
            </a:r>
            <a:r>
              <a:rPr lang="zh-CN" altLang="en-US" dirty="0" smtClean="0"/>
              <a:t>选择结构的流程图</a:t>
            </a:r>
          </a:p>
          <a:p>
            <a:pPr>
              <a:defRPr/>
            </a:pPr>
            <a:r>
              <a:rPr lang="en-US" altLang="zh-CN" dirty="0" smtClean="0"/>
              <a:t>switch</a:t>
            </a:r>
            <a:r>
              <a:rPr lang="zh-CN" altLang="en-US" dirty="0" smtClean="0"/>
              <a:t>选择结构的表达式可以是哪些数据类型？</a:t>
            </a:r>
            <a:endParaRPr lang="en-US" altLang="zh-CN" dirty="0" smtClean="0"/>
          </a:p>
          <a:p>
            <a:pPr>
              <a:defRPr/>
            </a:pPr>
            <a:r>
              <a:rPr lang="en-US" altLang="zh-CN" dirty="0" smtClean="0"/>
              <a:t>switch</a:t>
            </a:r>
            <a:r>
              <a:rPr lang="zh-CN" altLang="en-US" dirty="0" smtClean="0"/>
              <a:t>选择结构中</a:t>
            </a:r>
            <a:r>
              <a:rPr lang="en-US" altLang="zh-CN" dirty="0" smtClean="0"/>
              <a:t>case</a:t>
            </a:r>
            <a:r>
              <a:rPr lang="zh-CN" altLang="en-US" dirty="0" smtClean="0"/>
              <a:t>关键字后可以是表达式吗？</a:t>
            </a:r>
            <a:endParaRPr lang="en-US" altLang="zh-CN" dirty="0" smtClean="0"/>
          </a:p>
        </p:txBody>
      </p:sp>
      <p:grpSp>
        <p:nvGrpSpPr>
          <p:cNvPr id="2" name="组合 1"/>
          <p:cNvGrpSpPr>
            <a:grpSpLocks/>
          </p:cNvGrpSpPr>
          <p:nvPr/>
        </p:nvGrpSpPr>
        <p:grpSpPr bwMode="auto">
          <a:xfrm>
            <a:off x="0" y="772203"/>
            <a:ext cx="1619250" cy="736600"/>
            <a:chOff x="0" y="600123"/>
            <a:chExt cx="1619672" cy="736273"/>
          </a:xfrm>
        </p:grpSpPr>
        <p:sp>
          <p:nvSpPr>
            <p:cNvPr id="14" name="TextBox 13"/>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集中测试</a:t>
              </a:r>
            </a:p>
          </p:txBody>
        </p:sp>
        <p:pic>
          <p:nvPicPr>
            <p:cNvPr id="14343" name="Picture 16" descr="C:\Users\meng.zhang\Desktop\ACCP7.0模版图标规范\s副本.png"/>
            <p:cNvPicPr>
              <a:picLocks noChangeAspect="1" noChangeArrowheads="1"/>
            </p:cNvPicPr>
            <p:nvPr/>
          </p:nvPicPr>
          <p:blipFill>
            <a:blip r:embed="rId3"/>
            <a:srcRect/>
            <a:stretch>
              <a:fillRect/>
            </a:stretch>
          </p:blipFill>
          <p:spPr bwMode="auto">
            <a:xfrm>
              <a:off x="0" y="600123"/>
              <a:ext cx="500066" cy="512780"/>
            </a:xfrm>
            <a:prstGeom prst="rect">
              <a:avLst/>
            </a:prstGeom>
            <a:noFill/>
            <a:ln w="9525">
              <a:noFill/>
              <a:miter lim="800000"/>
              <a:headEnd/>
              <a:tailEnd/>
            </a:ln>
          </p:spPr>
        </p:pic>
        <p:pic>
          <p:nvPicPr>
            <p:cNvPr id="14344" name="Picture 1" descr="C:\Users\meng.zhang\Desktop\ACCP7.0模版图标规范\users.png"/>
            <p:cNvPicPr>
              <a:picLocks noChangeAspect="1" noChangeArrowheads="1"/>
            </p:cNvPicPr>
            <p:nvPr/>
          </p:nvPicPr>
          <p:blipFill>
            <a:blip r:embed="rId4"/>
            <a:srcRect/>
            <a:stretch>
              <a:fillRect/>
            </a:stretch>
          </p:blipFill>
          <p:spPr bwMode="auto">
            <a:xfrm>
              <a:off x="252955" y="833775"/>
              <a:ext cx="502621" cy="502621"/>
            </a:xfrm>
            <a:prstGeom prst="rect">
              <a:avLst/>
            </a:prstGeom>
            <a:noFill/>
            <a:ln w="9525">
              <a:noFill/>
              <a:miter lim="800000"/>
              <a:headEnd/>
              <a:tailEnd/>
            </a:ln>
          </p:spPr>
        </p:pic>
      </p:grpSp>
      <p:sp>
        <p:nvSpPr>
          <p:cNvPr id="9" name="灯片编号占位符 8"/>
          <p:cNvSpPr>
            <a:spLocks noGrp="1"/>
          </p:cNvSpPr>
          <p:nvPr>
            <p:ph type="sldNum" sz="quarter" idx="12"/>
          </p:nvPr>
        </p:nvSpPr>
        <p:spPr/>
        <p:txBody>
          <a:bodyPr/>
          <a:lstStyle/>
          <a:p>
            <a:fld id="{D16C15AB-C4F3-436F-909E-E9D6F9295829}" type="slidenum">
              <a:rPr lang="zh-CN" altLang="en-US" smtClean="0"/>
              <a:pPr/>
              <a:t>2</a:t>
            </a:fld>
            <a:r>
              <a:rPr lang="en-US" altLang="zh-CN" smtClean="0"/>
              <a:t>/25</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1226916" y="285750"/>
            <a:ext cx="7737697" cy="523875"/>
          </a:xfrm>
        </p:spPr>
        <p:txBody>
          <a:bodyPr>
            <a:normAutofit/>
          </a:bodyPr>
          <a:lstStyle/>
          <a:p>
            <a:pPr>
              <a:defRPr/>
            </a:pPr>
            <a:r>
              <a:rPr dirty="0" smtClean="0"/>
              <a:t>学</a:t>
            </a:r>
            <a:r>
              <a:rPr lang="zh-CN" altLang="en-US" dirty="0" smtClean="0"/>
              <a:t>生</a:t>
            </a:r>
            <a:r>
              <a:rPr dirty="0" smtClean="0"/>
              <a:t>操作</a:t>
            </a:r>
            <a:r>
              <a:rPr lang="en-US" altLang="zh-CN" dirty="0" smtClean="0"/>
              <a:t>—</a:t>
            </a:r>
            <a:r>
              <a:rPr dirty="0" smtClean="0"/>
              <a:t>实现商品换购</a:t>
            </a:r>
            <a:endParaRPr dirty="0"/>
          </a:p>
        </p:txBody>
      </p:sp>
      <p:sp>
        <p:nvSpPr>
          <p:cNvPr id="643075" name="Rectangle 3"/>
          <p:cNvSpPr>
            <a:spLocks noGrp="1" noChangeArrowheads="1"/>
          </p:cNvSpPr>
          <p:nvPr>
            <p:ph idx="1"/>
          </p:nvPr>
        </p:nvSpPr>
        <p:spPr>
          <a:xfrm>
            <a:off x="784225" y="1214438"/>
            <a:ext cx="7645400" cy="5143500"/>
          </a:xfrm>
        </p:spPr>
        <p:txBody>
          <a:bodyPr/>
          <a:lstStyle/>
          <a:p>
            <a:pPr>
              <a:defRPr/>
            </a:pPr>
            <a:r>
              <a:rPr lang="zh-CN" altLang="en-US" smtClean="0"/>
              <a:t>需求说明</a:t>
            </a:r>
          </a:p>
          <a:p>
            <a:pPr lvl="1">
              <a:defRPr/>
            </a:pPr>
            <a:r>
              <a:rPr lang="zh-CN" altLang="en-US" smtClean="0"/>
              <a:t>综合运用嵌套</a:t>
            </a:r>
            <a:r>
              <a:rPr lang="en-US" altLang="zh-CN" smtClean="0"/>
              <a:t>if</a:t>
            </a:r>
            <a:r>
              <a:rPr lang="zh-CN" altLang="en-US" smtClean="0"/>
              <a:t>选择结构、</a:t>
            </a:r>
            <a:r>
              <a:rPr lang="en-US" altLang="zh-CN" smtClean="0"/>
              <a:t>switch</a:t>
            </a:r>
            <a:r>
              <a:rPr lang="zh-CN" altLang="en-US" smtClean="0"/>
              <a:t>选择结构、多重</a:t>
            </a:r>
            <a:r>
              <a:rPr lang="en-US" altLang="zh-CN" smtClean="0"/>
              <a:t>if</a:t>
            </a:r>
            <a:r>
              <a:rPr lang="zh-CN" altLang="en-US" smtClean="0"/>
              <a:t>选择结构实现商品换购功能</a:t>
            </a:r>
          </a:p>
          <a:p>
            <a:pPr>
              <a:defRPr/>
            </a:pPr>
            <a:endParaRPr lang="zh-CN" altLang="en-US" dirty="0"/>
          </a:p>
        </p:txBody>
      </p:sp>
      <p:grpSp>
        <p:nvGrpSpPr>
          <p:cNvPr id="2" name="组合 7"/>
          <p:cNvGrpSpPr>
            <a:grpSpLocks/>
          </p:cNvGrpSpPr>
          <p:nvPr/>
        </p:nvGrpSpPr>
        <p:grpSpPr bwMode="auto">
          <a:xfrm>
            <a:off x="142875" y="857250"/>
            <a:ext cx="928688" cy="406400"/>
            <a:chOff x="3786182" y="1192962"/>
            <a:chExt cx="928694" cy="406350"/>
          </a:xfrm>
        </p:grpSpPr>
        <p:sp>
          <p:nvSpPr>
            <p:cNvPr id="9" name="TextBox 8"/>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32781"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a:ln w="9525">
              <a:noFill/>
              <a:miter lim="800000"/>
              <a:headEnd/>
              <a:tailEnd/>
            </a:ln>
          </p:spPr>
        </p:pic>
      </p:grpSp>
      <p:pic>
        <p:nvPicPr>
          <p:cNvPr id="13" name="图片 12" descr="图4.7.BMP"/>
          <p:cNvPicPr>
            <a:picLocks noChangeAspect="1"/>
          </p:cNvPicPr>
          <p:nvPr/>
        </p:nvPicPr>
        <p:blipFill>
          <a:blip r:embed="rId4"/>
          <a:srcRect/>
          <a:stretch>
            <a:fillRect/>
          </a:stretch>
        </p:blipFill>
        <p:spPr bwMode="auto">
          <a:xfrm>
            <a:off x="2857500" y="2643188"/>
            <a:ext cx="4149725" cy="3048000"/>
          </a:xfrm>
          <a:prstGeom prst="rect">
            <a:avLst/>
          </a:prstGeom>
          <a:noFill/>
          <a:ln w="9525">
            <a:noFill/>
            <a:miter lim="800000"/>
            <a:headEnd/>
            <a:tailEnd/>
          </a:ln>
        </p:spPr>
      </p:pic>
      <p:grpSp>
        <p:nvGrpSpPr>
          <p:cNvPr id="12" name="组合 11"/>
          <p:cNvGrpSpPr/>
          <p:nvPr/>
        </p:nvGrpSpPr>
        <p:grpSpPr>
          <a:xfrm>
            <a:off x="2470134" y="5820191"/>
            <a:ext cx="4125191" cy="578535"/>
            <a:chOff x="2514599" y="5042946"/>
            <a:chExt cx="4125191" cy="578535"/>
          </a:xfrm>
        </p:grpSpPr>
        <p:sp>
          <p:nvSpPr>
            <p:cNvPr id="14" name="圆角矩形 13"/>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zh-CN" altLang="en-US" b="1" dirty="0" smtClean="0">
                  <a:solidFill>
                    <a:schemeClr val="bg1"/>
                  </a:solidFill>
                  <a:latin typeface="微软雅黑" panose="020B0503020204020204" pitchFamily="34" charset="-122"/>
                  <a:ea typeface="微软雅黑" panose="020B0503020204020204" pitchFamily="34" charset="-122"/>
                </a:rPr>
                <a:t>：</a:t>
              </a:r>
              <a:r>
                <a:rPr lang="en-US" altLang="zh-CN" b="1" dirty="0" smtClean="0">
                  <a:solidFill>
                    <a:schemeClr val="bg1"/>
                  </a:solidFill>
                  <a:latin typeface="微软雅黑" panose="020B0503020204020204" pitchFamily="34" charset="-122"/>
                  <a:ea typeface="微软雅黑" panose="020B0503020204020204" pitchFamily="34" charset="-122"/>
                </a:rPr>
                <a:t>30</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20" name="灯片编号占位符 19"/>
          <p:cNvSpPr>
            <a:spLocks noGrp="1"/>
          </p:cNvSpPr>
          <p:nvPr>
            <p:ph type="sldNum" sz="quarter" idx="12"/>
          </p:nvPr>
        </p:nvSpPr>
        <p:spPr/>
        <p:txBody>
          <a:bodyPr/>
          <a:lstStyle/>
          <a:p>
            <a:fld id="{D16C15AB-C4F3-436F-909E-E9D6F9295829}" type="slidenum">
              <a:rPr lang="zh-CN" altLang="en-US" smtClean="0"/>
              <a:pPr/>
              <a:t>20</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1183342" y="285750"/>
            <a:ext cx="7781272" cy="523875"/>
          </a:xfrm>
        </p:spPr>
        <p:txBody>
          <a:bodyPr/>
          <a:lstStyle/>
          <a:p>
            <a:pPr>
              <a:defRPr/>
            </a:pPr>
            <a:r>
              <a:rPr dirty="0"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2"/>
          </p:nvPr>
        </p:nvSpPr>
        <p:spPr/>
        <p:txBody>
          <a:bodyPr/>
          <a:lstStyle/>
          <a:p>
            <a:fld id="{D16C15AB-C4F3-436F-909E-E9D6F9295829}" type="slidenum">
              <a:rPr lang="zh-CN" altLang="en-US" smtClean="0"/>
              <a:pPr/>
              <a:t>21</a:t>
            </a:fld>
            <a:r>
              <a:rPr lang="en-US" altLang="zh-CN" smtClean="0"/>
              <a:t>/25</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83342" y="285750"/>
            <a:ext cx="7781272" cy="523875"/>
          </a:xfrm>
        </p:spPr>
        <p:txBody>
          <a:bodyPr/>
          <a:lstStyle/>
          <a:p>
            <a:pPr>
              <a:defRPr/>
            </a:pPr>
            <a:r>
              <a:rPr dirty="0" smtClean="0"/>
              <a:t>答疑解惑</a:t>
            </a:r>
          </a:p>
        </p:txBody>
      </p:sp>
      <p:sp>
        <p:nvSpPr>
          <p:cNvPr id="25604" name="内容占位符 2"/>
          <p:cNvSpPr>
            <a:spLocks noGrp="1"/>
          </p:cNvSpPr>
          <p:nvPr>
            <p:ph idx="1"/>
          </p:nvPr>
        </p:nvSpPr>
        <p:spPr>
          <a:xfrm>
            <a:off x="784225" y="1214438"/>
            <a:ext cx="7645400" cy="5143500"/>
          </a:xfrm>
        </p:spPr>
        <p:txBody>
          <a:bodyPr/>
          <a:lstStyle/>
          <a:p>
            <a:pPr>
              <a:defRPr/>
            </a:pPr>
            <a:endParaRPr lang="en-US" altLang="zh-CN" dirty="0" smtClean="0"/>
          </a:p>
          <a:p>
            <a:pPr>
              <a:defRPr/>
            </a:pPr>
            <a:r>
              <a:rPr lang="zh-CN" altLang="en-US" dirty="0" smtClean="0"/>
              <a:t>概念不理解</a:t>
            </a:r>
            <a:endParaRPr lang="en-US" altLang="zh-CN" dirty="0" smtClean="0"/>
          </a:p>
          <a:p>
            <a:pPr>
              <a:defRPr/>
            </a:pPr>
            <a:r>
              <a:rPr lang="zh-CN" altLang="en-US" dirty="0" smtClean="0"/>
              <a:t>语法记不住</a:t>
            </a:r>
            <a:endParaRPr lang="en-US" altLang="zh-CN" dirty="0" smtClean="0"/>
          </a:p>
          <a:p>
            <a:pPr>
              <a:defRPr/>
            </a:pPr>
            <a:r>
              <a:rPr lang="zh-CN" altLang="en-US" dirty="0" smtClean="0"/>
              <a:t>题目无从下手</a:t>
            </a:r>
            <a:endParaRPr lang="en-US" altLang="zh-CN" dirty="0" smtClean="0"/>
          </a:p>
          <a:p>
            <a:pPr>
              <a:defRPr/>
            </a:pPr>
            <a:r>
              <a:rPr lang="zh-CN" altLang="en-US" dirty="0" smtClean="0">
                <a:solidFill>
                  <a:srgbClr val="FF0000"/>
                </a:solidFill>
              </a:rPr>
              <a:t>未完成的上机练习和作业题目</a:t>
            </a:r>
            <a:endParaRPr lang="en-US" altLang="zh-CN" dirty="0" smtClean="0">
              <a:solidFill>
                <a:srgbClr val="FF0000"/>
              </a:solidFill>
            </a:endParaRPr>
          </a:p>
          <a:p>
            <a:pPr lvl="1">
              <a:defRPr/>
            </a:pPr>
            <a:r>
              <a:rPr lang="zh-CN" altLang="en-US" dirty="0" smtClean="0">
                <a:solidFill>
                  <a:srgbClr val="FF0000"/>
                </a:solidFill>
              </a:rPr>
              <a:t>教师</a:t>
            </a:r>
            <a:r>
              <a:rPr lang="zh-CN" altLang="en-US" dirty="0" smtClean="0">
                <a:solidFill>
                  <a:srgbClr val="FF0000"/>
                </a:solidFill>
              </a:rPr>
              <a:t>备课</a:t>
            </a:r>
            <a:r>
              <a:rPr lang="zh-CN" altLang="en-US" dirty="0" smtClean="0">
                <a:solidFill>
                  <a:srgbClr val="FF0000"/>
                </a:solidFill>
              </a:rPr>
              <a:t>时根据班级情况在此添加内容</a:t>
            </a:r>
          </a:p>
          <a:p>
            <a:pPr>
              <a:defRPr/>
            </a:pPr>
            <a:endParaRPr lang="en-US" altLang="zh-CN" dirty="0" smtClean="0"/>
          </a:p>
          <a:p>
            <a:pPr>
              <a:defRPr/>
            </a:pPr>
            <a:endParaRPr lang="zh-CN" altLang="en-US" dirty="0" smtClean="0"/>
          </a:p>
          <a:p>
            <a:pPr>
              <a:defRPr/>
            </a:pPr>
            <a:endParaRPr lang="zh-CN" altLang="en-US" dirty="0" smtClean="0"/>
          </a:p>
        </p:txBody>
      </p:sp>
      <p:grpSp>
        <p:nvGrpSpPr>
          <p:cNvPr id="2" name="组合 78"/>
          <p:cNvGrpSpPr>
            <a:grpSpLocks/>
          </p:cNvGrpSpPr>
          <p:nvPr/>
        </p:nvGrpSpPr>
        <p:grpSpPr bwMode="auto">
          <a:xfrm>
            <a:off x="71438" y="1058863"/>
            <a:ext cx="1571625" cy="512762"/>
            <a:chOff x="4786314" y="4987922"/>
            <a:chExt cx="1571636" cy="512780"/>
          </a:xfrm>
        </p:grpSpPr>
        <p:sp>
          <p:nvSpPr>
            <p:cNvPr id="9" name="TextBox 8"/>
            <p:cNvSpPr txBox="1"/>
            <p:nvPr/>
          </p:nvSpPr>
          <p:spPr>
            <a:xfrm>
              <a:off x="5140328" y="5072062"/>
              <a:ext cx="1217622" cy="400064"/>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答疑解惑</a:t>
              </a:r>
            </a:p>
          </p:txBody>
        </p:sp>
        <p:pic>
          <p:nvPicPr>
            <p:cNvPr id="34823" name="Picture 16" descr="C:\Users\meng.zhang\Desktop\ACCP7.0模版图标规范\s副本.png"/>
            <p:cNvPicPr>
              <a:picLocks noChangeAspect="1" noChangeArrowheads="1"/>
            </p:cNvPicPr>
            <p:nvPr/>
          </p:nvPicPr>
          <p:blipFill>
            <a:blip r:embed="rId3"/>
            <a:srcRect/>
            <a:stretch>
              <a:fillRect/>
            </a:stretch>
          </p:blipFill>
          <p:spPr bwMode="auto">
            <a:xfrm>
              <a:off x="4786314" y="4987922"/>
              <a:ext cx="500066" cy="512780"/>
            </a:xfrm>
            <a:prstGeom prst="rect">
              <a:avLst/>
            </a:prstGeom>
            <a:noFill/>
            <a:ln w="9525">
              <a:noFill/>
              <a:miter lim="800000"/>
              <a:headEnd/>
              <a:tailEnd/>
            </a:ln>
          </p:spPr>
        </p:pic>
      </p:grpSp>
      <p:sp>
        <p:nvSpPr>
          <p:cNvPr id="8" name="灯片编号占位符 7"/>
          <p:cNvSpPr>
            <a:spLocks noGrp="1"/>
          </p:cNvSpPr>
          <p:nvPr>
            <p:ph type="sldNum" sz="quarter" idx="12"/>
          </p:nvPr>
        </p:nvSpPr>
        <p:spPr/>
        <p:txBody>
          <a:bodyPr/>
          <a:lstStyle/>
          <a:p>
            <a:fld id="{D16C15AB-C4F3-436F-909E-E9D6F9295829}" type="slidenum">
              <a:rPr lang="zh-CN" altLang="en-US" smtClean="0"/>
              <a:pPr/>
              <a:t>22</a:t>
            </a:fld>
            <a:r>
              <a:rPr lang="en-US" altLang="zh-CN" smtClean="0"/>
              <a:t>/25</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1161826" y="285750"/>
            <a:ext cx="7802787" cy="523875"/>
          </a:xfrm>
        </p:spPr>
        <p:txBody>
          <a:bodyPr/>
          <a:lstStyle/>
          <a:p>
            <a:pPr>
              <a:defRPr/>
            </a:pPr>
            <a:r>
              <a:rPr dirty="0" smtClean="0"/>
              <a:t>总结</a:t>
            </a:r>
          </a:p>
        </p:txBody>
      </p:sp>
      <p:sp>
        <p:nvSpPr>
          <p:cNvPr id="35843" name="TextBox 4"/>
          <p:cNvSpPr txBox="1">
            <a:spLocks noChangeArrowheads="1"/>
          </p:cNvSpPr>
          <p:nvPr/>
        </p:nvSpPr>
        <p:spPr bwMode="auto">
          <a:xfrm>
            <a:off x="2341563" y="1503363"/>
            <a:ext cx="6516687" cy="5016500"/>
          </a:xfrm>
          <a:prstGeom prst="rect">
            <a:avLst/>
          </a:prstGeom>
          <a:noFill/>
          <a:ln w="57150">
            <a:noFill/>
            <a:miter lim="800000"/>
            <a:headEnd/>
            <a:tailEnd/>
          </a:ln>
        </p:spPr>
        <p:txBody>
          <a:bodyPr>
            <a:spAutoFit/>
          </a:bodyPr>
          <a:lstStyle/>
          <a:p>
            <a:r>
              <a:rPr lang="zh-CN" altLang="en-US" sz="2000" b="1">
                <a:ea typeface="微软雅黑" pitchFamily="34" charset="-122"/>
                <a:cs typeface="Arial" charset="0"/>
              </a:rPr>
              <a:t>多路分支选择结构</a:t>
            </a:r>
            <a:endParaRPr lang="en-US" altLang="zh-CN" sz="2000" b="1">
              <a:ea typeface="微软雅黑" pitchFamily="34" charset="-122"/>
              <a:cs typeface="Arial" charset="0"/>
            </a:endParaRPr>
          </a:p>
          <a:p>
            <a:r>
              <a:rPr lang="zh-CN" altLang="en-US" sz="2000" b="1">
                <a:ea typeface="微软雅黑" pitchFamily="34" charset="-122"/>
                <a:cs typeface="Arial" charset="0"/>
              </a:rPr>
              <a:t>适用于条件判断是</a:t>
            </a:r>
            <a:r>
              <a:rPr lang="zh-CN" altLang="en-US" sz="2000" b="1">
                <a:solidFill>
                  <a:srgbClr val="FF0000"/>
                </a:solidFill>
                <a:ea typeface="微软雅黑" pitchFamily="34" charset="-122"/>
                <a:cs typeface="Arial" charset="0"/>
              </a:rPr>
              <a:t>等值判断</a:t>
            </a:r>
            <a:r>
              <a:rPr lang="zh-CN" altLang="en-US" sz="2000" b="1">
                <a:ea typeface="微软雅黑" pitchFamily="34" charset="-122"/>
                <a:cs typeface="Arial" charset="0"/>
              </a:rPr>
              <a:t>的情况</a:t>
            </a:r>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en-US" altLang="zh-CN" sz="2000" b="1">
              <a:ea typeface="微软雅黑" pitchFamily="34" charset="-122"/>
              <a:cs typeface="Arial" charset="0"/>
            </a:endParaRPr>
          </a:p>
          <a:p>
            <a:endParaRPr lang="zh-CN" altLang="en-US" sz="2000" b="1">
              <a:ea typeface="微软雅黑" pitchFamily="34" charset="-122"/>
              <a:cs typeface="Arial" charset="0"/>
            </a:endParaRPr>
          </a:p>
          <a:p>
            <a:r>
              <a:rPr lang="zh-CN" altLang="en-US" sz="2000" b="1">
                <a:ea typeface="微软雅黑" pitchFamily="34" charset="-122"/>
                <a:cs typeface="Arial" charset="0"/>
              </a:rPr>
              <a:t>通常会</a:t>
            </a:r>
            <a:r>
              <a:rPr lang="zh-CN" altLang="en-US" sz="2000" b="1">
                <a:solidFill>
                  <a:srgbClr val="FF0000"/>
                </a:solidFill>
                <a:ea typeface="微软雅黑" pitchFamily="34" charset="-122"/>
                <a:cs typeface="Arial" charset="0"/>
              </a:rPr>
              <a:t>使用多种形式选择结构综合来解决较复杂的问题</a:t>
            </a:r>
            <a:endParaRPr lang="en-US" altLang="zh-CN" sz="2000" b="1">
              <a:solidFill>
                <a:srgbClr val="FF0000"/>
              </a:solidFill>
              <a:ea typeface="微软雅黑" pitchFamily="34" charset="-122"/>
              <a:cs typeface="Arial" charset="0"/>
            </a:endParaRPr>
          </a:p>
        </p:txBody>
      </p:sp>
      <p:sp>
        <p:nvSpPr>
          <p:cNvPr id="35844" name="TextBox 15"/>
          <p:cNvSpPr txBox="1">
            <a:spLocks noChangeArrowheads="1"/>
          </p:cNvSpPr>
          <p:nvPr/>
        </p:nvSpPr>
        <p:spPr bwMode="auto">
          <a:xfrm>
            <a:off x="0" y="3814763"/>
            <a:ext cx="2071688" cy="400050"/>
          </a:xfrm>
          <a:prstGeom prst="rect">
            <a:avLst/>
          </a:prstGeom>
          <a:noFill/>
          <a:ln w="57150">
            <a:noFill/>
            <a:miter lim="800000"/>
            <a:headEnd/>
            <a:tailEnd/>
          </a:ln>
        </p:spPr>
        <p:txBody>
          <a:bodyPr>
            <a:spAutoFit/>
          </a:bodyPr>
          <a:lstStyle/>
          <a:p>
            <a:pPr algn="ctr"/>
            <a:r>
              <a:rPr lang="en-US" altLang="en-US" sz="2000" b="1">
                <a:ea typeface="微软雅黑" pitchFamily="34" charset="-122"/>
                <a:cs typeface="Arial" charset="0"/>
              </a:rPr>
              <a:t>switch</a:t>
            </a:r>
            <a:r>
              <a:rPr lang="zh-CN" altLang="en-US" sz="2000" b="1">
                <a:ea typeface="微软雅黑" pitchFamily="34" charset="-122"/>
                <a:cs typeface="Arial" charset="0"/>
              </a:rPr>
              <a:t>选择结构</a:t>
            </a:r>
            <a:endParaRPr lang="en-US" altLang="zh-CN" sz="2000" b="1">
              <a:ea typeface="微软雅黑" pitchFamily="34" charset="-122"/>
              <a:cs typeface="Arial" charset="0"/>
            </a:endParaRPr>
          </a:p>
        </p:txBody>
      </p:sp>
      <p:sp>
        <p:nvSpPr>
          <p:cNvPr id="35845" name="AutoShape 3"/>
          <p:cNvSpPr>
            <a:spLocks/>
          </p:cNvSpPr>
          <p:nvPr/>
        </p:nvSpPr>
        <p:spPr bwMode="auto">
          <a:xfrm>
            <a:off x="2028825" y="1620838"/>
            <a:ext cx="328613" cy="4879975"/>
          </a:xfrm>
          <a:prstGeom prst="leftBrace">
            <a:avLst>
              <a:gd name="adj1" fmla="val 62082"/>
              <a:gd name="adj2" fmla="val 50000"/>
            </a:avLst>
          </a:prstGeom>
          <a:noFill/>
          <a:ln w="28575">
            <a:solidFill>
              <a:srgbClr val="08577A"/>
            </a:solidFill>
            <a:round/>
            <a:headEnd/>
            <a:tailEnd/>
          </a:ln>
        </p:spPr>
        <p:txBody>
          <a:bodyPr/>
          <a:lstStyle/>
          <a:p>
            <a:pPr algn="ctr"/>
            <a:endParaRPr lang="zh-CN" altLang="en-US">
              <a:ea typeface="黑体" pitchFamily="49" charset="-122"/>
            </a:endParaRPr>
          </a:p>
        </p:txBody>
      </p:sp>
      <p:sp>
        <p:nvSpPr>
          <p:cNvPr id="12" name="AutoShape 2"/>
          <p:cNvSpPr>
            <a:spLocks noChangeArrowheads="1"/>
          </p:cNvSpPr>
          <p:nvPr/>
        </p:nvSpPr>
        <p:spPr bwMode="auto">
          <a:xfrm>
            <a:off x="2786063" y="2214563"/>
            <a:ext cx="2890837" cy="3748087"/>
          </a:xfrm>
          <a:prstGeom prst="roundRect">
            <a:avLst>
              <a:gd name="adj" fmla="val 28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0" lvl="1" defTabSz="723900">
              <a:lnSpc>
                <a:spcPct val="110000"/>
              </a:lnSpc>
              <a:buClr>
                <a:schemeClr val="folHlink"/>
              </a:buClr>
              <a:buSzPct val="60000"/>
              <a:defRPr/>
            </a:pPr>
            <a:r>
              <a:rPr lang="en-GB" altLang="zh-CN" b="1" dirty="0">
                <a:solidFill>
                  <a:srgbClr val="FF0000"/>
                </a:solidFill>
              </a:rPr>
              <a:t>switch</a:t>
            </a:r>
            <a:r>
              <a:rPr lang="en-GB" altLang="zh-CN" b="1" dirty="0">
                <a:solidFill>
                  <a:schemeClr val="accent5">
                    <a:lumMod val="10000"/>
                  </a:schemeClr>
                </a:solidFill>
              </a:rPr>
              <a:t> (</a:t>
            </a:r>
            <a:r>
              <a:rPr lang="zh-CN" altLang="en-GB" b="1" dirty="0">
                <a:solidFill>
                  <a:schemeClr val="accent5">
                    <a:lumMod val="10000"/>
                  </a:schemeClr>
                </a:solidFill>
              </a:rPr>
              <a:t>表达式</a:t>
            </a:r>
            <a:r>
              <a:rPr lang="en-GB" altLang="zh-CN" b="1" dirty="0">
                <a:solidFill>
                  <a:schemeClr val="accent5">
                    <a:lumMod val="10000"/>
                  </a:schemeClr>
                </a:solidFill>
              </a:rPr>
              <a:t>) {</a:t>
            </a:r>
          </a:p>
          <a:p>
            <a:pPr lvl="1" defTabSz="723900">
              <a:lnSpc>
                <a:spcPct val="110000"/>
              </a:lnSpc>
              <a:buClr>
                <a:schemeClr val="folHlink"/>
              </a:buClr>
              <a:buSzPct val="60000"/>
              <a:tabLst>
                <a:tab pos="444500" algn="l"/>
              </a:tabLst>
              <a:defRPr/>
            </a:pP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1:</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2:</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	</a:t>
            </a:r>
          </a:p>
          <a:p>
            <a:pPr lvl="1" defTabSz="723900">
              <a:lnSpc>
                <a:spcPct val="110000"/>
              </a:lnSpc>
              <a:buClr>
                <a:schemeClr val="folHlink"/>
              </a:buClr>
              <a:buSzPct val="60000"/>
              <a:tabLst>
                <a:tab pos="444500" algn="l"/>
              </a:tabLst>
              <a:defRPr/>
            </a:pPr>
            <a:r>
              <a:rPr lang="en-GB" altLang="zh-CN" b="1" dirty="0">
                <a:solidFill>
                  <a:srgbClr val="FF0000"/>
                </a:solidFill>
              </a:rPr>
              <a:t>default:</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p>
          <a:p>
            <a:pPr lvl="1" defTabSz="723900">
              <a:lnSpc>
                <a:spcPct val="110000"/>
              </a:lnSpc>
              <a:buClr>
                <a:schemeClr val="folHlink"/>
              </a:buClr>
              <a:buSzPct val="60000"/>
              <a:tabLst>
                <a:tab pos="444500" algn="l"/>
              </a:tabLst>
              <a:defRPr/>
            </a:pPr>
            <a:r>
              <a:rPr lang="en-GB" altLang="zh-CN" b="1" dirty="0">
                <a:solidFill>
                  <a:srgbClr val="0000FF"/>
                </a:solidFill>
              </a:rPr>
              <a:t>	 </a:t>
            </a:r>
            <a:r>
              <a:rPr lang="en-GB" altLang="zh-CN" b="1" dirty="0">
                <a:solidFill>
                  <a:srgbClr val="FF0000"/>
                </a:solidFill>
              </a:rPr>
              <a:t>break;</a:t>
            </a:r>
          </a:p>
          <a:p>
            <a:pPr lvl="1" indent="-457200" defTabSz="723900">
              <a:lnSpc>
                <a:spcPct val="110000"/>
              </a:lnSpc>
              <a:buClr>
                <a:schemeClr val="folHlink"/>
              </a:buClr>
              <a:buSzPct val="60000"/>
              <a:tabLst>
                <a:tab pos="444500" algn="l"/>
              </a:tabLst>
              <a:defRPr/>
            </a:pPr>
            <a:r>
              <a:rPr lang="en-GB" altLang="zh-CN" b="1" dirty="0">
                <a:solidFill>
                  <a:schemeClr val="accent5">
                    <a:lumMod val="10000"/>
                  </a:schemeClr>
                </a:solidFill>
              </a:rPr>
              <a:t>}</a:t>
            </a:r>
            <a:endParaRPr lang="en-US" altLang="zh-CN" b="1" dirty="0">
              <a:solidFill>
                <a:schemeClr val="accent5">
                  <a:lumMod val="10000"/>
                </a:schemeClr>
              </a:solidFill>
            </a:endParaRPr>
          </a:p>
        </p:txBody>
      </p:sp>
      <p:sp>
        <p:nvSpPr>
          <p:cNvPr id="8" name="灯片编号占位符 7"/>
          <p:cNvSpPr>
            <a:spLocks noGrp="1"/>
          </p:cNvSpPr>
          <p:nvPr>
            <p:ph type="sldNum" sz="quarter" idx="12"/>
          </p:nvPr>
        </p:nvSpPr>
        <p:spPr/>
        <p:txBody>
          <a:bodyPr/>
          <a:lstStyle/>
          <a:p>
            <a:fld id="{D16C15AB-C4F3-436F-909E-E9D6F9295829}" type="slidenum">
              <a:rPr lang="zh-CN" altLang="en-US" smtClean="0"/>
              <a:pPr/>
              <a:t>23</a:t>
            </a:fld>
            <a:r>
              <a:rPr lang="en-US" altLang="zh-CN" smtClean="0"/>
              <a:t>/25</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3342" y="285750"/>
            <a:ext cx="7781272" cy="523875"/>
          </a:xfrm>
        </p:spPr>
        <p:txBody>
          <a:bodyPr>
            <a:normAutofit/>
          </a:bodyPr>
          <a:lstStyle/>
          <a:p>
            <a:pPr>
              <a:defRPr/>
            </a:pPr>
            <a:r>
              <a:rPr lang="zh-CN" altLang="en-US" dirty="0" smtClean="0"/>
              <a:t>本章</a:t>
            </a:r>
            <a:r>
              <a:rPr dirty="0" smtClean="0"/>
              <a:t>作业</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课后作业</a:t>
            </a:r>
            <a:endParaRPr lang="en-US" dirty="0" smtClean="0"/>
          </a:p>
          <a:p>
            <a:pPr lvl="1">
              <a:defRPr/>
            </a:pPr>
            <a:r>
              <a:rPr lang="zh-CN" altLang="en-US" dirty="0" smtClean="0">
                <a:solidFill>
                  <a:srgbClr val="FF0000"/>
                </a:solidFill>
              </a:rPr>
              <a:t>教师备课</a:t>
            </a:r>
            <a:r>
              <a:rPr lang="zh-CN" altLang="en-US" dirty="0" smtClean="0">
                <a:solidFill>
                  <a:srgbClr val="FF0000"/>
                </a:solidFill>
              </a:rPr>
              <a:t>时根据班级情况在此添加内容，应区分必做、选做内容，以满足不同层次学员的需求</a:t>
            </a:r>
            <a:endParaRPr lang="en-US" altLang="zh-CN" dirty="0" smtClean="0">
              <a:solidFill>
                <a:srgbClr val="FF0000"/>
              </a:solidFill>
            </a:endParaRPr>
          </a:p>
          <a:p>
            <a:pPr lvl="1">
              <a:defRPr/>
            </a:pPr>
            <a:endParaRPr lang="zh-CN" altLang="en-US" dirty="0" smtClean="0"/>
          </a:p>
          <a:p>
            <a:pPr>
              <a:defRPr/>
            </a:pPr>
            <a:r>
              <a:rPr lang="zh-CN" altLang="en-US" dirty="0" smtClean="0"/>
              <a:t>预习作业</a:t>
            </a:r>
            <a:endParaRPr lang="en-US" altLang="zh-CN" dirty="0" smtClean="0"/>
          </a:p>
          <a:p>
            <a:pPr lvl="1">
              <a:defRPr/>
            </a:pPr>
            <a:r>
              <a:rPr lang="zh-CN" altLang="en-US" dirty="0" smtClean="0"/>
              <a:t>预习下一章学生用书，完成预习测试</a:t>
            </a:r>
            <a:endParaRPr lang="en-US" altLang="zh-CN" dirty="0" smtClean="0"/>
          </a:p>
          <a:p>
            <a:pPr lvl="2">
              <a:defRPr/>
            </a:pPr>
            <a:r>
              <a:rPr lang="zh-CN" altLang="en-US" dirty="0" smtClean="0"/>
              <a:t>举例说明，循环结构用于解决哪些问题？</a:t>
            </a:r>
            <a:endParaRPr lang="en-US" altLang="zh-CN" dirty="0" smtClean="0"/>
          </a:p>
          <a:p>
            <a:pPr lvl="2">
              <a:defRPr/>
            </a:pPr>
            <a:r>
              <a:rPr lang="zh-CN" altLang="en-US" dirty="0" smtClean="0"/>
              <a:t>要求使用加法运算符对</a:t>
            </a:r>
            <a:r>
              <a:rPr lang="en-US" altLang="zh-CN" dirty="0" smtClean="0"/>
              <a:t>100</a:t>
            </a:r>
            <a:r>
              <a:rPr lang="zh-CN" altLang="en-US" dirty="0" smtClean="0"/>
              <a:t>个数值</a:t>
            </a:r>
            <a:r>
              <a:rPr lang="en-US" altLang="zh-CN" dirty="0" smtClean="0"/>
              <a:t>2</a:t>
            </a:r>
            <a:r>
              <a:rPr lang="zh-CN" altLang="en-US" dirty="0" smtClean="0"/>
              <a:t>求和，请指出循环条件和循环操作</a:t>
            </a:r>
            <a:endParaRPr lang="en-US" altLang="zh-CN" dirty="0" smtClean="0"/>
          </a:p>
          <a:p>
            <a:pPr lvl="2">
              <a:defRPr/>
            </a:pPr>
            <a:r>
              <a:rPr lang="en-US" altLang="zh-CN" dirty="0" smtClean="0"/>
              <a:t>Java</a:t>
            </a:r>
            <a:r>
              <a:rPr lang="zh-CN" altLang="en-US" dirty="0" smtClean="0"/>
              <a:t>循环结构中使用了哪些关键字？</a:t>
            </a:r>
            <a:endParaRPr lang="en-US" altLang="zh-CN" dirty="0" smtClean="0"/>
          </a:p>
          <a:p>
            <a:pPr lvl="2">
              <a:defRPr/>
            </a:pPr>
            <a:r>
              <a:rPr lang="en-US" altLang="zh-CN" dirty="0" smtClean="0"/>
              <a:t>while</a:t>
            </a:r>
            <a:r>
              <a:rPr lang="zh-CN" altLang="en-US" dirty="0" smtClean="0"/>
              <a:t>循环的特点是什么？</a:t>
            </a:r>
          </a:p>
          <a:p>
            <a:pPr lvl="2">
              <a:defRPr/>
            </a:pPr>
            <a:r>
              <a:rPr lang="zh-CN" altLang="en-US" dirty="0" smtClean="0"/>
              <a:t>程序调试有哪些步骤？</a:t>
            </a:r>
          </a:p>
          <a:p>
            <a:pPr lvl="2">
              <a:defRPr/>
            </a:pPr>
            <a:endParaRPr lang="en-US" altLang="zh-CN" dirty="0" smtClean="0"/>
          </a:p>
          <a:p>
            <a:pPr>
              <a:defRPr/>
            </a:pPr>
            <a:endParaRPr lang="zh-CN" altLang="en-US" dirty="0"/>
          </a:p>
        </p:txBody>
      </p:sp>
      <p:sp>
        <p:nvSpPr>
          <p:cNvPr id="5" name="灯片编号占位符 4"/>
          <p:cNvSpPr>
            <a:spLocks noGrp="1"/>
          </p:cNvSpPr>
          <p:nvPr>
            <p:ph type="sldNum" sz="quarter" idx="12"/>
          </p:nvPr>
        </p:nvSpPr>
        <p:spPr/>
        <p:txBody>
          <a:bodyPr/>
          <a:lstStyle/>
          <a:p>
            <a:fld id="{D16C15AB-C4F3-436F-909E-E9D6F9295829}" type="slidenum">
              <a:rPr lang="zh-CN" altLang="en-US" smtClean="0"/>
              <a:pPr/>
              <a:t>24</a:t>
            </a:fld>
            <a:r>
              <a:rPr lang="en-US" altLang="zh-CN" smtClean="0"/>
              <a:t>/25</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582304" y="1401420"/>
            <a:ext cx="4568879"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Clr>
                <a:srgbClr val="D0493F"/>
              </a:buClr>
              <a:buFont typeface="Wingdings" panose="05000000000000000000" pitchFamily="2" charset="2"/>
              <a:buNone/>
            </a:pPr>
            <a:r>
              <a:rPr lang="zh-CN" altLang="en-US" sz="3000" b="1" dirty="0">
                <a:solidFill>
                  <a:srgbClr val="FFCC00"/>
                </a:solidFill>
                <a:latin typeface="Calibri" panose="020F0502020204030204" charset="0"/>
                <a:ea typeface="微软雅黑" panose="020B0503020204020204" pitchFamily="34" charset="-122"/>
                <a:sym typeface="Arial" panose="020B0604020202020204" pitchFamily="34" charset="0"/>
              </a:rPr>
              <a:t>海量学习资源等你来拿</a:t>
            </a:r>
            <a:r>
              <a:rPr lang="zh-CN" altLang="en-US" sz="3000" b="1" dirty="0" smtClean="0">
                <a:solidFill>
                  <a:srgbClr val="FFCC00"/>
                </a:solidFill>
                <a:latin typeface="Calibri" panose="020F0502020204030204" charset="0"/>
                <a:ea typeface="微软雅黑" panose="020B0503020204020204" pitchFamily="34" charset="-122"/>
                <a:sym typeface="Arial" panose="020B0604020202020204" pitchFamily="34" charset="0"/>
              </a:rPr>
              <a:t>！</a:t>
            </a:r>
            <a:endParaRPr lang="zh-CN" altLang="en-US" sz="3000" b="1" dirty="0">
              <a:solidFill>
                <a:srgbClr val="FFCC00"/>
              </a:solidFill>
              <a:latin typeface="Calibri" panose="020F0502020204030204" charset="0"/>
              <a:ea typeface="微软雅黑" panose="020B0503020204020204" pitchFamily="34" charset="-122"/>
              <a:sym typeface="Arial" panose="020B0604020202020204" pitchFamily="34" charset="0"/>
            </a:endParaRPr>
          </a:p>
        </p:txBody>
      </p:sp>
      <p:pic>
        <p:nvPicPr>
          <p:cNvPr id="7" name="Picture 2" descr="C:\Users\deping.zhang\Desktop\图片1.png图片1"/>
          <p:cNvPicPr>
            <a:picLocks noChangeAspect="1" noChangeArrowheads="1"/>
          </p:cNvPicPr>
          <p:nvPr/>
        </p:nvPicPr>
        <p:blipFill>
          <a:blip r:embed="rId4"/>
          <a:srcRect/>
          <a:stretch>
            <a:fillRect/>
          </a:stretch>
        </p:blipFill>
        <p:spPr bwMode="auto">
          <a:xfrm>
            <a:off x="5123440" y="2152148"/>
            <a:ext cx="2266950" cy="333375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矩形 10"/>
          <p:cNvSpPr/>
          <p:nvPr/>
        </p:nvSpPr>
        <p:spPr>
          <a:xfrm>
            <a:off x="1918920" y="2136590"/>
            <a:ext cx="2266950" cy="3333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微信二维码"/>
          <p:cNvPicPr>
            <a:picLocks noChangeAspect="1"/>
          </p:cNvPicPr>
          <p:nvPr/>
        </p:nvPicPr>
        <p:blipFill>
          <a:blip r:embed="rId5"/>
          <a:stretch>
            <a:fillRect/>
          </a:stretch>
        </p:blipFill>
        <p:spPr>
          <a:xfrm>
            <a:off x="1897336" y="2167706"/>
            <a:ext cx="2266950" cy="3302635"/>
          </a:xfrm>
          <a:prstGeom prst="rect">
            <a:avLst/>
          </a:prstGeom>
        </p:spPr>
      </p:pic>
      <p:sp>
        <p:nvSpPr>
          <p:cNvPr id="10" name="灯片编号占位符 9"/>
          <p:cNvSpPr>
            <a:spLocks noGrp="1"/>
          </p:cNvSpPr>
          <p:nvPr>
            <p:ph type="sldNum" sz="quarter" idx="12"/>
          </p:nvPr>
        </p:nvSpPr>
        <p:spPr/>
        <p:txBody>
          <a:bodyPr/>
          <a:lstStyle/>
          <a:p>
            <a:fld id="{D16C15AB-C4F3-436F-909E-E9D6F9295829}" type="slidenum">
              <a:rPr lang="zh-CN" altLang="en-US" smtClean="0"/>
              <a:pPr/>
              <a:t>25</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a:xfrm>
            <a:off x="784225" y="1214438"/>
            <a:ext cx="7645400" cy="5143500"/>
          </a:xfrm>
        </p:spPr>
        <p:txBody>
          <a:bodyPr/>
          <a:lstStyle/>
          <a:p>
            <a:pPr>
              <a:defRPr/>
            </a:pPr>
            <a:r>
              <a:rPr lang="zh-CN" altLang="en-GB" dirty="0" smtClean="0"/>
              <a:t>输出结果是什么？</a:t>
            </a:r>
            <a:r>
              <a:rPr lang="zh-CN" altLang="en-US" dirty="0" smtClean="0"/>
              <a:t>如何修改程序可以正确</a:t>
            </a:r>
            <a:r>
              <a:rPr lang="zh-CN" altLang="en-US" dirty="0" smtClean="0"/>
              <a:t>输出“优秀”</a:t>
            </a:r>
            <a:r>
              <a:rPr lang="zh-CN" altLang="en-US" dirty="0" smtClean="0"/>
              <a:t>？</a:t>
            </a:r>
            <a:endParaRPr lang="en-GB" altLang="zh-CN" dirty="0"/>
          </a:p>
        </p:txBody>
      </p:sp>
      <p:sp>
        <p:nvSpPr>
          <p:cNvPr id="14" name="AutoShape 6"/>
          <p:cNvSpPr>
            <a:spLocks noChangeArrowheads="1"/>
          </p:cNvSpPr>
          <p:nvPr/>
        </p:nvSpPr>
        <p:spPr bwMode="auto">
          <a:xfrm>
            <a:off x="4786313" y="2214563"/>
            <a:ext cx="3500437" cy="26130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223838" indent="-223838" defTabSz="381000">
              <a:lnSpc>
                <a:spcPct val="130000"/>
              </a:lnSpc>
              <a:buClr>
                <a:schemeClr val="folHlink"/>
              </a:buClr>
              <a:buSzPct val="60000"/>
              <a:defRPr/>
            </a:pPr>
            <a:r>
              <a:rPr lang="en-US" altLang="zh-CN" b="1" dirty="0" err="1">
                <a:solidFill>
                  <a:schemeClr val="accent5">
                    <a:lumMod val="10000"/>
                  </a:schemeClr>
                </a:solidFill>
                <a:latin typeface="+mn-lt"/>
              </a:rPr>
              <a:t>int</a:t>
            </a:r>
            <a:r>
              <a:rPr lang="en-US" altLang="zh-CN" b="1" dirty="0">
                <a:solidFill>
                  <a:schemeClr val="accent5">
                    <a:lumMod val="10000"/>
                  </a:schemeClr>
                </a:solidFill>
                <a:latin typeface="+mn-lt"/>
              </a:rPr>
              <a:t> score=95;</a:t>
            </a: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if(score&gt;=90</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优秀</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else if(score&gt;=80</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良好</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smtClean="0">
                <a:solidFill>
                  <a:schemeClr val="accent5">
                    <a:lumMod val="10000"/>
                  </a:schemeClr>
                </a:solidFill>
                <a:latin typeface="+mn-lt"/>
              </a:rPr>
              <a:t>else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及格</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p:txBody>
      </p:sp>
      <p:sp>
        <p:nvSpPr>
          <p:cNvPr id="549902" name="Rectangle 14"/>
          <p:cNvSpPr>
            <a:spLocks noGrp="1" noChangeArrowheads="1"/>
          </p:cNvSpPr>
          <p:nvPr>
            <p:ph type="title"/>
          </p:nvPr>
        </p:nvSpPr>
        <p:spPr>
          <a:xfrm>
            <a:off x="1215614" y="285750"/>
            <a:ext cx="7748999" cy="523875"/>
          </a:xfrm>
        </p:spPr>
        <p:txBody>
          <a:bodyPr/>
          <a:lstStyle/>
          <a:p>
            <a:pPr>
              <a:defRPr/>
            </a:pPr>
            <a:r>
              <a:rPr dirty="0" smtClean="0"/>
              <a:t>回顾与作业点评</a:t>
            </a:r>
            <a:endParaRPr dirty="0"/>
          </a:p>
        </p:txBody>
      </p:sp>
      <p:sp>
        <p:nvSpPr>
          <p:cNvPr id="549894" name="AutoShape 6"/>
          <p:cNvSpPr>
            <a:spLocks noChangeArrowheads="1"/>
          </p:cNvSpPr>
          <p:nvPr/>
        </p:nvSpPr>
        <p:spPr bwMode="auto">
          <a:xfrm>
            <a:off x="1143000" y="2214563"/>
            <a:ext cx="3429000" cy="2613025"/>
          </a:xfrm>
          <a:prstGeom prst="roundRect">
            <a:avLst>
              <a:gd name="adj" fmla="val 11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223838" indent="-223838" defTabSz="381000">
              <a:lnSpc>
                <a:spcPct val="130000"/>
              </a:lnSpc>
              <a:buClr>
                <a:schemeClr val="folHlink"/>
              </a:buClr>
              <a:buSzPct val="60000"/>
              <a:defRPr/>
            </a:pPr>
            <a:r>
              <a:rPr lang="en-US" altLang="zh-CN" b="1" dirty="0" err="1">
                <a:solidFill>
                  <a:schemeClr val="accent5">
                    <a:lumMod val="10000"/>
                  </a:schemeClr>
                </a:solidFill>
                <a:latin typeface="+mn-lt"/>
              </a:rPr>
              <a:t>int</a:t>
            </a:r>
            <a:r>
              <a:rPr lang="en-US" altLang="zh-CN" b="1" dirty="0">
                <a:solidFill>
                  <a:schemeClr val="accent5">
                    <a:lumMod val="10000"/>
                  </a:schemeClr>
                </a:solidFill>
                <a:latin typeface="+mn-lt"/>
              </a:rPr>
              <a:t> score=95;</a:t>
            </a: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if(score&gt;=60</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及格</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else if(score&gt;=80</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良好</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smtClean="0">
                <a:solidFill>
                  <a:schemeClr val="accent5">
                    <a:lumMod val="10000"/>
                  </a:schemeClr>
                </a:solidFill>
                <a:latin typeface="+mn-lt"/>
              </a:rPr>
              <a:t>else {</a:t>
            </a:r>
            <a:endParaRPr lang="en-US" altLang="zh-CN" b="1" dirty="0">
              <a:solidFill>
                <a:schemeClr val="accent5">
                  <a:lumMod val="10000"/>
                </a:schemeClr>
              </a:solidFill>
              <a:latin typeface="+mn-lt"/>
            </a:endParaRPr>
          </a:p>
          <a:p>
            <a:pPr marL="223838" indent="-223838"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优秀</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p:txBody>
      </p:sp>
      <p:sp>
        <p:nvSpPr>
          <p:cNvPr id="549896" name="AutoShape 8"/>
          <p:cNvSpPr>
            <a:spLocks noChangeArrowheads="1"/>
          </p:cNvSpPr>
          <p:nvPr/>
        </p:nvSpPr>
        <p:spPr bwMode="auto">
          <a:xfrm>
            <a:off x="3500438" y="2286000"/>
            <a:ext cx="687387"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及格</a:t>
            </a:r>
            <a:endParaRPr lang="en-US" altLang="zh-CN" b="1" kern="0" dirty="0">
              <a:solidFill>
                <a:schemeClr val="bg1"/>
              </a:solidFill>
              <a:latin typeface="Arial"/>
              <a:ea typeface="黑体"/>
            </a:endParaRPr>
          </a:p>
        </p:txBody>
      </p:sp>
      <p:sp>
        <p:nvSpPr>
          <p:cNvPr id="15" name="AutoShape 8"/>
          <p:cNvSpPr>
            <a:spLocks noChangeArrowheads="1"/>
          </p:cNvSpPr>
          <p:nvPr/>
        </p:nvSpPr>
        <p:spPr bwMode="auto">
          <a:xfrm>
            <a:off x="7429500" y="2286000"/>
            <a:ext cx="687388"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优秀</a:t>
            </a:r>
            <a:endParaRPr lang="en-US" altLang="zh-CN" b="1" kern="0" dirty="0">
              <a:solidFill>
                <a:schemeClr val="bg1"/>
              </a:solidFill>
              <a:latin typeface="Arial"/>
              <a:ea typeface="黑体"/>
            </a:endParaRPr>
          </a:p>
        </p:txBody>
      </p:sp>
      <p:grpSp>
        <p:nvGrpSpPr>
          <p:cNvPr id="2" name="组合 10"/>
          <p:cNvGrpSpPr>
            <a:grpSpLocks/>
          </p:cNvGrpSpPr>
          <p:nvPr/>
        </p:nvGrpSpPr>
        <p:grpSpPr bwMode="auto">
          <a:xfrm>
            <a:off x="142875" y="885825"/>
            <a:ext cx="1470025" cy="400050"/>
            <a:chOff x="2962268" y="5103147"/>
            <a:chExt cx="1469411" cy="400110"/>
          </a:xfrm>
        </p:grpSpPr>
        <p:pic>
          <p:nvPicPr>
            <p:cNvPr id="15374" name="Picture 4" descr="C:\Users\meng.zhang\Desktop\ACCP7.0模版图标规范\list_num.png"/>
            <p:cNvPicPr>
              <a:picLocks noChangeAspect="1" noChangeArrowheads="1"/>
            </p:cNvPicPr>
            <p:nvPr/>
          </p:nvPicPr>
          <p:blipFill>
            <a:blip r:embed="rId3"/>
            <a:srcRect/>
            <a:stretch>
              <a:fillRect/>
            </a:stretch>
          </p:blipFill>
          <p:spPr bwMode="auto">
            <a:xfrm>
              <a:off x="2962268" y="5141278"/>
              <a:ext cx="323848" cy="323848"/>
            </a:xfrm>
            <a:prstGeom prst="rect">
              <a:avLst/>
            </a:prstGeom>
            <a:noFill/>
            <a:ln w="9525">
              <a:noFill/>
              <a:miter lim="800000"/>
              <a:headEnd/>
              <a:tailEnd/>
            </a:ln>
          </p:spPr>
        </p:pic>
        <p:sp>
          <p:nvSpPr>
            <p:cNvPr id="13" name="TextBox 12"/>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代码阅读</a:t>
              </a:r>
            </a:p>
          </p:txBody>
        </p:sp>
      </p:grpSp>
      <p:grpSp>
        <p:nvGrpSpPr>
          <p:cNvPr id="3" name="组合 15"/>
          <p:cNvGrpSpPr>
            <a:grpSpLocks/>
          </p:cNvGrpSpPr>
          <p:nvPr/>
        </p:nvGrpSpPr>
        <p:grpSpPr bwMode="auto">
          <a:xfrm>
            <a:off x="112713" y="4714884"/>
            <a:ext cx="1030287" cy="407988"/>
            <a:chOff x="3643306" y="2500357"/>
            <a:chExt cx="958752" cy="430730"/>
          </a:xfrm>
        </p:grpSpPr>
        <p:pic>
          <p:nvPicPr>
            <p:cNvPr id="15372" name="Picture 6" descr="E:\设计支持\模板设计\TW.png"/>
            <p:cNvPicPr>
              <a:picLocks noChangeAspect="1" noChangeArrowheads="1"/>
            </p:cNvPicPr>
            <p:nvPr/>
          </p:nvPicPr>
          <p:blipFill>
            <a:blip r:embed="rId4"/>
            <a:srcRect/>
            <a:stretch>
              <a:fillRect/>
            </a:stretch>
          </p:blipFill>
          <p:spPr bwMode="auto">
            <a:xfrm>
              <a:off x="3643306" y="2500357"/>
              <a:ext cx="463239" cy="430730"/>
            </a:xfrm>
            <a:prstGeom prst="rect">
              <a:avLst/>
            </a:prstGeom>
            <a:noFill/>
            <a:ln w="9525">
              <a:noFill/>
              <a:miter lim="800000"/>
              <a:headEnd/>
              <a:tailEnd/>
            </a:ln>
          </p:spPr>
        </p:pic>
        <p:sp>
          <p:nvSpPr>
            <p:cNvPr id="18" name="TextBox 17"/>
            <p:cNvSpPr txBox="1"/>
            <p:nvPr/>
          </p:nvSpPr>
          <p:spPr>
            <a:xfrm>
              <a:off x="3901829" y="2502034"/>
              <a:ext cx="700229" cy="40056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sp>
        <p:nvSpPr>
          <p:cNvPr id="19" name="Rectangle 3"/>
          <p:cNvSpPr txBox="1">
            <a:spLocks noChangeArrowheads="1"/>
          </p:cNvSpPr>
          <p:nvPr/>
        </p:nvSpPr>
        <p:spPr bwMode="auto">
          <a:xfrm>
            <a:off x="785813" y="4929198"/>
            <a:ext cx="7645400" cy="1009650"/>
          </a:xfrm>
          <a:prstGeom prst="rect">
            <a:avLst/>
          </a:prstGeom>
          <a:noFill/>
          <a:ln w="9525">
            <a:noFill/>
            <a:miter lim="800000"/>
            <a:headEnd/>
            <a:tailEnd/>
          </a:ln>
        </p:spPr>
        <p:txBody>
          <a:bodyPr/>
          <a:lstStyle/>
          <a:p>
            <a:pPr marL="457200" indent="-457200">
              <a:lnSpc>
                <a:spcPct val="90000"/>
              </a:lnSpc>
              <a:spcBef>
                <a:spcPts val="1000"/>
              </a:spcBef>
              <a:buClr>
                <a:schemeClr val="accent4"/>
              </a:buClr>
              <a:buSzPct val="100000"/>
              <a:buFont typeface="Wingdings" panose="05000000000000000000" pitchFamily="2" charset="2"/>
              <a:buChar char="n"/>
              <a:defRPr/>
            </a:pPr>
            <a:r>
              <a:rPr lang="en-US" altLang="zh-CN" sz="2800" b="1" dirty="0">
                <a:solidFill>
                  <a:srgbClr val="006699"/>
                </a:solidFill>
                <a:latin typeface="微软雅黑" panose="020B0503020204020204" pitchFamily="34" charset="-122"/>
                <a:ea typeface="微软雅黑" panose="020B0503020204020204" pitchFamily="34" charset="-122"/>
              </a:rPr>
              <a:t>Java</a:t>
            </a:r>
            <a:r>
              <a:rPr lang="zh-CN" altLang="en-US" sz="2800" b="1" dirty="0">
                <a:solidFill>
                  <a:srgbClr val="006699"/>
                </a:solidFill>
                <a:latin typeface="微软雅黑" panose="020B0503020204020204" pitchFamily="34" charset="-122"/>
                <a:ea typeface="微软雅黑" panose="020B0503020204020204" pitchFamily="34" charset="-122"/>
              </a:rPr>
              <a:t>中的</a:t>
            </a:r>
            <a:r>
              <a:rPr lang="en-US" altLang="zh-CN" sz="2800" b="1" dirty="0">
                <a:solidFill>
                  <a:srgbClr val="006699"/>
                </a:solidFill>
                <a:latin typeface="微软雅黑" panose="020B0503020204020204" pitchFamily="34" charset="-122"/>
                <a:ea typeface="微软雅黑" panose="020B0503020204020204" pitchFamily="34" charset="-122"/>
              </a:rPr>
              <a:t>if</a:t>
            </a:r>
            <a:r>
              <a:rPr lang="zh-CN" altLang="en-US" sz="2800" b="1" dirty="0">
                <a:solidFill>
                  <a:srgbClr val="006699"/>
                </a:solidFill>
                <a:latin typeface="微软雅黑" panose="020B0503020204020204" pitchFamily="34" charset="-122"/>
                <a:ea typeface="微软雅黑" panose="020B0503020204020204" pitchFamily="34" charset="-122"/>
              </a:rPr>
              <a:t>选择结构包括哪几种形式？各自的特点是什么</a:t>
            </a:r>
            <a:r>
              <a:rPr lang="zh-CN" altLang="en-US" sz="2800" b="1" dirty="0" smtClean="0">
                <a:solidFill>
                  <a:srgbClr val="006699"/>
                </a:solidFill>
                <a:latin typeface="微软雅黑" panose="020B0503020204020204" pitchFamily="34" charset="-122"/>
                <a:ea typeface="微软雅黑" panose="020B0503020204020204" pitchFamily="34" charset="-122"/>
              </a:rPr>
              <a:t>？</a:t>
            </a:r>
            <a:endParaRPr lang="en-US" altLang="zh-CN" sz="2800" b="1" dirty="0" smtClean="0">
              <a:solidFill>
                <a:srgbClr val="006699"/>
              </a:solidFill>
              <a:latin typeface="微软雅黑" panose="020B0503020204020204" pitchFamily="34" charset="-122"/>
              <a:ea typeface="微软雅黑" panose="020B0503020204020204" pitchFamily="34" charset="-122"/>
            </a:endParaRPr>
          </a:p>
          <a:p>
            <a:pPr marL="342900" indent="-342900" eaLnBrk="0" hangingPunct="0">
              <a:spcBef>
                <a:spcPct val="20000"/>
              </a:spcBef>
              <a:buClr>
                <a:srgbClr val="0E9CDE"/>
              </a:buClr>
              <a:buSzPct val="100000"/>
              <a:buFont typeface="Wingdings" pitchFamily="2" charset="2"/>
              <a:buChar char="n"/>
            </a:pPr>
            <a:endParaRPr lang="en-US" altLang="zh-CN" sz="800" b="1" dirty="0" smtClean="0">
              <a:ea typeface="微软雅黑" pitchFamily="34" charset="-122"/>
            </a:endParaRPr>
          </a:p>
          <a:p>
            <a:pPr marL="342900" indent="-342900" eaLnBrk="0" hangingPunct="0">
              <a:spcBef>
                <a:spcPct val="20000"/>
              </a:spcBef>
              <a:buClr>
                <a:schemeClr val="accent4"/>
              </a:buClr>
              <a:buSzPct val="100000"/>
              <a:buFont typeface="Wingdings" pitchFamily="2" charset="2"/>
              <a:buChar char="n"/>
            </a:pPr>
            <a:r>
              <a:rPr lang="zh-CN" altLang="en-US" sz="2600" b="1" dirty="0" smtClean="0">
                <a:solidFill>
                  <a:srgbClr val="FF0000"/>
                </a:solidFill>
                <a:ea typeface="微软雅黑" pitchFamily="34" charset="-122"/>
              </a:rPr>
              <a:t>点评作业的提交情况和共性问题</a:t>
            </a:r>
          </a:p>
          <a:p>
            <a:pPr marL="342900" indent="-342900" eaLnBrk="0" hangingPunct="0">
              <a:spcBef>
                <a:spcPct val="20000"/>
              </a:spcBef>
              <a:buClr>
                <a:srgbClr val="0E9CDE"/>
              </a:buClr>
              <a:buSzPct val="100000"/>
              <a:buFont typeface="Wingdings" pitchFamily="2" charset="2"/>
              <a:buChar char="n"/>
            </a:pPr>
            <a:endParaRPr lang="en-GB" altLang="zh-CN" sz="2600" b="1" dirty="0">
              <a:ea typeface="微软雅黑" pitchFamily="34" charset="-122"/>
            </a:endParaRPr>
          </a:p>
        </p:txBody>
      </p:sp>
      <p:grpSp>
        <p:nvGrpSpPr>
          <p:cNvPr id="4" name="组合 15"/>
          <p:cNvGrpSpPr/>
          <p:nvPr/>
        </p:nvGrpSpPr>
        <p:grpSpPr>
          <a:xfrm>
            <a:off x="-11028" y="5672096"/>
            <a:ext cx="1497897" cy="400110"/>
            <a:chOff x="1004978" y="3857625"/>
            <a:chExt cx="1497897" cy="400110"/>
          </a:xfrm>
        </p:grpSpPr>
        <p:pic>
          <p:nvPicPr>
            <p:cNvPr id="17" name="Picture 6" descr="\\prdsoftlab\Softlab\034\05.png"/>
            <p:cNvPicPr>
              <a:picLocks noChangeAspect="1" noChangeArrowheads="1"/>
            </p:cNvPicPr>
            <p:nvPr/>
          </p:nvPicPr>
          <p:blipFill>
            <a:blip r:embed="rId5"/>
            <a:srcRect/>
            <a:stretch>
              <a:fillRect/>
            </a:stretch>
          </p:blipFill>
          <p:spPr bwMode="auto">
            <a:xfrm>
              <a:off x="1004978" y="3927478"/>
              <a:ext cx="406395" cy="295272"/>
            </a:xfrm>
            <a:prstGeom prst="rect">
              <a:avLst/>
            </a:prstGeom>
            <a:noFill/>
          </p:spPr>
        </p:pic>
        <p:sp>
          <p:nvSpPr>
            <p:cNvPr id="20" name="TextBox 19"/>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itchFamily="49" charset="-122"/>
                  <a:ea typeface="黑体" pitchFamily="49" charset="-122"/>
                </a:rPr>
                <a:t>作业点评</a:t>
              </a:r>
              <a:endParaRPr lang="zh-CN" altLang="en-US" sz="2000" b="1" dirty="0">
                <a:latin typeface="黑体" pitchFamily="49" charset="-122"/>
                <a:ea typeface="黑体" pitchFamily="49" charset="-122"/>
              </a:endParaRPr>
            </a:p>
          </p:txBody>
        </p:sp>
      </p:grpSp>
      <p:sp>
        <p:nvSpPr>
          <p:cNvPr id="21" name="灯片编号占位符 20"/>
          <p:cNvSpPr>
            <a:spLocks noGrp="1"/>
          </p:cNvSpPr>
          <p:nvPr>
            <p:ph type="sldNum" sz="quarter" idx="12"/>
          </p:nvPr>
        </p:nvSpPr>
        <p:spPr/>
        <p:txBody>
          <a:bodyPr/>
          <a:lstStyle/>
          <a:p>
            <a:fld id="{D16C15AB-C4F3-436F-909E-E9D6F9295829}" type="slidenum">
              <a:rPr lang="zh-CN" altLang="en-US" smtClean="0"/>
              <a:pPr/>
              <a:t>3</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9894"/>
                                        </p:tgtEl>
                                        <p:attrNameLst>
                                          <p:attrName>style.visibility</p:attrName>
                                        </p:attrNameLst>
                                      </p:cBhvr>
                                      <p:to>
                                        <p:strVal val="visible"/>
                                      </p:to>
                                    </p:set>
                                    <p:animEffect transition="in" filter="wipe(left)">
                                      <p:cBhvr>
                                        <p:cTn id="7" dur="500"/>
                                        <p:tgtEl>
                                          <p:spTgt spid="549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9896"/>
                                        </p:tgtEl>
                                        <p:attrNameLst>
                                          <p:attrName>style.visibility</p:attrName>
                                        </p:attrNameLst>
                                      </p:cBhvr>
                                      <p:to>
                                        <p:strVal val="visible"/>
                                      </p:to>
                                    </p:set>
                                    <p:animEffect transition="in" filter="wipe(left)">
                                      <p:cBhvr>
                                        <p:cTn id="12" dur="500"/>
                                        <p:tgtEl>
                                          <p:spTgt spid="5498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wipe(left)">
                                      <p:cBhvr>
                                        <p:cTn id="29" dur="500"/>
                                        <p:tgtEl>
                                          <p:spTgt spid="19">
                                            <p:txEl>
                                              <p:pRg st="0" end="0"/>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animEffect transition="in" filter="wipe(left)">
                                      <p:cBhvr>
                                        <p:cTn id="3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49894" grpId="0" animBg="1"/>
      <p:bldP spid="549896" grpId="0" animBg="1"/>
      <p:bldP spid="15" grpId="0" animBg="1"/>
      <p:bldP spid="19"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7" name="Rectangle 7"/>
          <p:cNvSpPr>
            <a:spLocks noGrp="1" noChangeArrowheads="1"/>
          </p:cNvSpPr>
          <p:nvPr>
            <p:ph type="title"/>
          </p:nvPr>
        </p:nvSpPr>
        <p:spPr>
          <a:xfrm>
            <a:off x="1192192" y="285750"/>
            <a:ext cx="7772421" cy="523875"/>
          </a:xfrm>
        </p:spPr>
        <p:txBody>
          <a:bodyPr/>
          <a:lstStyle/>
          <a:p>
            <a:pPr>
              <a:defRPr/>
            </a:pPr>
            <a:r>
              <a:rPr dirty="0" smtClean="0"/>
              <a:t>本章任务</a:t>
            </a:r>
            <a:endParaRPr dirty="0"/>
          </a:p>
        </p:txBody>
      </p:sp>
      <p:sp>
        <p:nvSpPr>
          <p:cNvPr id="481282" name="Rectangle 2"/>
          <p:cNvSpPr>
            <a:spLocks noGrp="1" noChangeArrowheads="1"/>
          </p:cNvSpPr>
          <p:nvPr>
            <p:ph idx="1"/>
          </p:nvPr>
        </p:nvSpPr>
        <p:spPr>
          <a:xfrm>
            <a:off x="784225" y="1214438"/>
            <a:ext cx="7645400" cy="5143500"/>
          </a:xfrm>
        </p:spPr>
        <p:txBody>
          <a:bodyPr/>
          <a:lstStyle/>
          <a:p>
            <a:pPr>
              <a:defRPr/>
            </a:pPr>
            <a:r>
              <a:rPr lang="zh-CN" altLang="en-US" smtClean="0"/>
              <a:t>升级“我行我素购物管理系统”</a:t>
            </a:r>
          </a:p>
          <a:p>
            <a:pPr lvl="1">
              <a:defRPr/>
            </a:pPr>
            <a:r>
              <a:rPr lang="zh-CN" altLang="en-US" smtClean="0"/>
              <a:t>实现购物菜单选择</a:t>
            </a:r>
          </a:p>
          <a:p>
            <a:pPr lvl="1">
              <a:defRPr/>
            </a:pPr>
            <a:r>
              <a:rPr lang="zh-CN" altLang="en-US" smtClean="0"/>
              <a:t>实现换购功能</a:t>
            </a:r>
            <a:endParaRPr lang="zh-CN" altLang="en-US" dirty="0"/>
          </a:p>
        </p:txBody>
      </p:sp>
      <p:pic>
        <p:nvPicPr>
          <p:cNvPr id="481307" name="Picture 27" descr="图3"/>
          <p:cNvPicPr>
            <a:picLocks noChangeAspect="1" noChangeArrowheads="1"/>
          </p:cNvPicPr>
          <p:nvPr/>
        </p:nvPicPr>
        <p:blipFill>
          <a:blip r:embed="rId3">
            <a:grayscl/>
          </a:blip>
          <a:srcRect/>
          <a:stretch>
            <a:fillRect/>
          </a:stretch>
        </p:blipFill>
        <p:spPr bwMode="auto">
          <a:xfrm>
            <a:off x="642938" y="3000375"/>
            <a:ext cx="4392612" cy="1884363"/>
          </a:xfrm>
          <a:prstGeom prst="rect">
            <a:avLst/>
          </a:prstGeom>
          <a:noFill/>
          <a:ln w="9525">
            <a:noFill/>
            <a:miter lim="800000"/>
            <a:headEnd/>
            <a:tailEnd/>
          </a:ln>
        </p:spPr>
      </p:pic>
      <p:pic>
        <p:nvPicPr>
          <p:cNvPr id="14" name="图片 13" descr="菜单跳转1.tif"/>
          <p:cNvPicPr>
            <a:picLocks noChangeAspect="1"/>
          </p:cNvPicPr>
          <p:nvPr/>
        </p:nvPicPr>
        <p:blipFill>
          <a:blip r:embed="rId4"/>
          <a:srcRect/>
          <a:stretch>
            <a:fillRect/>
          </a:stretch>
        </p:blipFill>
        <p:spPr bwMode="auto">
          <a:xfrm>
            <a:off x="5511800" y="3057525"/>
            <a:ext cx="3132138" cy="1800225"/>
          </a:xfrm>
          <a:prstGeom prst="rect">
            <a:avLst/>
          </a:prstGeom>
          <a:noFill/>
          <a:ln w="9525">
            <a:noFill/>
            <a:miter lim="800000"/>
            <a:headEnd/>
            <a:tailEnd/>
          </a:ln>
        </p:spPr>
      </p:pic>
      <p:pic>
        <p:nvPicPr>
          <p:cNvPr id="8" name="图片 7" descr="图4.7.BMP"/>
          <p:cNvPicPr>
            <a:picLocks noChangeAspect="1"/>
          </p:cNvPicPr>
          <p:nvPr/>
        </p:nvPicPr>
        <p:blipFill>
          <a:blip r:embed="rId5"/>
          <a:srcRect/>
          <a:stretch>
            <a:fillRect/>
          </a:stretch>
        </p:blipFill>
        <p:spPr bwMode="auto">
          <a:xfrm>
            <a:off x="3929063" y="3071813"/>
            <a:ext cx="4006850" cy="2943225"/>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D16C15AB-C4F3-436F-909E-E9D6F9295829}" type="slidenum">
              <a:rPr lang="zh-CN" altLang="en-US" smtClean="0"/>
              <a:pPr/>
              <a:t>4</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81282">
                                            <p:txEl>
                                              <p:pRg st="0" end="0"/>
                                            </p:txEl>
                                          </p:spTgt>
                                        </p:tgtEl>
                                        <p:attrNameLst>
                                          <p:attrName>style.visibility</p:attrName>
                                        </p:attrNameLst>
                                      </p:cBhvr>
                                      <p:to>
                                        <p:strVal val="visible"/>
                                      </p:to>
                                    </p:set>
                                    <p:animEffect transition="in" filter="wipe(left)">
                                      <p:cBhvr>
                                        <p:cTn id="7" dur="500"/>
                                        <p:tgtEl>
                                          <p:spTgt spid="48128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81282">
                                            <p:txEl>
                                              <p:pRg st="1" end="1"/>
                                            </p:txEl>
                                          </p:spTgt>
                                        </p:tgtEl>
                                        <p:attrNameLst>
                                          <p:attrName>style.visibility</p:attrName>
                                        </p:attrNameLst>
                                      </p:cBhvr>
                                      <p:to>
                                        <p:strVal val="visible"/>
                                      </p:to>
                                    </p:set>
                                    <p:animEffect transition="in" filter="wipe(left)">
                                      <p:cBhvr>
                                        <p:cTn id="10" dur="500"/>
                                        <p:tgtEl>
                                          <p:spTgt spid="481282">
                                            <p:txEl>
                                              <p:pRg st="1" end="1"/>
                                            </p:txEl>
                                          </p:spTgt>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481307"/>
                                        </p:tgtEl>
                                        <p:attrNameLst>
                                          <p:attrName>style.visibility</p:attrName>
                                        </p:attrNameLst>
                                      </p:cBhvr>
                                      <p:to>
                                        <p:strVal val="visible"/>
                                      </p:to>
                                    </p:set>
                                    <p:animEffect transition="in" filter="wipe(left)">
                                      <p:cBhvr>
                                        <p:cTn id="14" dur="500"/>
                                        <p:tgtEl>
                                          <p:spTgt spid="481307"/>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48130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par>
                          <p:cTn id="25" fill="hold" nodeType="afterGroup">
                            <p:stCondLst>
                              <p:cond delay="0"/>
                            </p:stCondLst>
                            <p:childTnLst>
                              <p:par>
                                <p:cTn id="26" presetID="22" presetClass="entr" presetSubtype="8" fill="hold" nodeType="afterEffect">
                                  <p:stCondLst>
                                    <p:cond delay="0"/>
                                  </p:stCondLst>
                                  <p:childTnLst>
                                    <p:set>
                                      <p:cBhvr>
                                        <p:cTn id="27" dur="1" fill="hold">
                                          <p:stCondLst>
                                            <p:cond delay="0"/>
                                          </p:stCondLst>
                                        </p:cTn>
                                        <p:tgtEl>
                                          <p:spTgt spid="481282">
                                            <p:txEl>
                                              <p:pRg st="2" end="2"/>
                                            </p:txEl>
                                          </p:spTgt>
                                        </p:tgtEl>
                                        <p:attrNameLst>
                                          <p:attrName>style.visibility</p:attrName>
                                        </p:attrNameLst>
                                      </p:cBhvr>
                                      <p:to>
                                        <p:strVal val="visible"/>
                                      </p:to>
                                    </p:set>
                                    <p:animEffect transition="in" filter="wipe(left)">
                                      <p:cBhvr>
                                        <p:cTn id="28" dur="500"/>
                                        <p:tgtEl>
                                          <p:spTgt spid="481282">
                                            <p:txEl>
                                              <p:pRg st="2" end="2"/>
                                            </p:txEl>
                                          </p:spTgt>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169044" y="285750"/>
            <a:ext cx="7795570" cy="523875"/>
          </a:xfrm>
        </p:spPr>
        <p:txBody>
          <a:bodyPr>
            <a:normAutofit/>
          </a:bodyPr>
          <a:lstStyle/>
          <a:p>
            <a:pPr>
              <a:defRPr/>
            </a:pPr>
            <a:r>
              <a:rPr dirty="0" smtClean="0"/>
              <a:t>本章目标</a:t>
            </a:r>
          </a:p>
        </p:txBody>
      </p:sp>
      <p:sp>
        <p:nvSpPr>
          <p:cNvPr id="17411" name="内容占位符 2"/>
          <p:cNvSpPr>
            <a:spLocks noGrp="1"/>
          </p:cNvSpPr>
          <p:nvPr>
            <p:ph idx="1"/>
          </p:nvPr>
        </p:nvSpPr>
        <p:spPr>
          <a:xfrm>
            <a:off x="784225" y="1214438"/>
            <a:ext cx="7645400" cy="5143500"/>
          </a:xfrm>
        </p:spPr>
        <p:txBody>
          <a:bodyPr/>
          <a:lstStyle/>
          <a:p>
            <a:pPr>
              <a:defRPr/>
            </a:pPr>
            <a:r>
              <a:rPr lang="zh-CN" altLang="en-US" dirty="0" smtClean="0"/>
              <a:t>掌握</a:t>
            </a:r>
            <a:r>
              <a:rPr lang="en-US" altLang="zh-CN" dirty="0" smtClean="0"/>
              <a:t>switch</a:t>
            </a:r>
            <a:r>
              <a:rPr lang="zh-CN" altLang="en-US" dirty="0" smtClean="0"/>
              <a:t>选择结构</a:t>
            </a:r>
            <a:endParaRPr lang="en-US" altLang="zh-CN" dirty="0" smtClean="0"/>
          </a:p>
          <a:p>
            <a:pPr>
              <a:defRPr/>
            </a:pPr>
            <a:r>
              <a:rPr lang="zh-CN" altLang="en-US" dirty="0" smtClean="0"/>
              <a:t>能够综合运用</a:t>
            </a:r>
            <a:r>
              <a:rPr lang="en-US" altLang="zh-CN" dirty="0" smtClean="0"/>
              <a:t>if</a:t>
            </a:r>
            <a:r>
              <a:rPr lang="zh-CN" altLang="en-US" dirty="0" smtClean="0"/>
              <a:t>选择结构和</a:t>
            </a:r>
            <a:r>
              <a:rPr lang="en-US" altLang="zh-CN" dirty="0" smtClean="0"/>
              <a:t>switch</a:t>
            </a:r>
            <a:r>
              <a:rPr lang="zh-CN" altLang="en-US" dirty="0" smtClean="0"/>
              <a:t>选择结构解决问题</a:t>
            </a:r>
          </a:p>
          <a:p>
            <a:pPr>
              <a:defRPr/>
            </a:pPr>
            <a:endParaRPr lang="zh-CN" altLang="en-US" dirty="0" smtClean="0"/>
          </a:p>
          <a:p>
            <a:pPr>
              <a:defRPr/>
            </a:pPr>
            <a:endParaRPr lang="zh-CN" altLang="en-US" dirty="0" smtClean="0"/>
          </a:p>
        </p:txBody>
      </p:sp>
      <p:pic>
        <p:nvPicPr>
          <p:cNvPr id="13" name="Picture 3" descr="C:\Users\meng.zhang\Desktop\ACCP7.0模版图标规范\是.png"/>
          <p:cNvPicPr>
            <a:picLocks noChangeAspect="1" noChangeArrowheads="1"/>
          </p:cNvPicPr>
          <p:nvPr/>
        </p:nvPicPr>
        <p:blipFill>
          <a:blip r:embed="rId3"/>
          <a:srcRect/>
          <a:stretch>
            <a:fillRect/>
          </a:stretch>
        </p:blipFill>
        <p:spPr bwMode="auto">
          <a:xfrm>
            <a:off x="6383338" y="1011238"/>
            <a:ext cx="714375" cy="719137"/>
          </a:xfrm>
          <a:prstGeom prst="rect">
            <a:avLst/>
          </a:prstGeom>
          <a:noFill/>
          <a:ln w="9525">
            <a:noFill/>
            <a:miter lim="800000"/>
            <a:headEnd/>
            <a:tailEnd/>
          </a:ln>
        </p:spPr>
      </p:pic>
      <p:pic>
        <p:nvPicPr>
          <p:cNvPr id="14" name="Picture 2" descr="C:\Users\meng.zhang\Desktop\ACCP7.0模版图标规范\啊-1.png"/>
          <p:cNvPicPr>
            <a:picLocks noChangeAspect="1" noChangeArrowheads="1"/>
          </p:cNvPicPr>
          <p:nvPr/>
        </p:nvPicPr>
        <p:blipFill>
          <a:blip r:embed="rId4"/>
          <a:srcRect/>
          <a:stretch>
            <a:fillRect/>
          </a:stretch>
        </p:blipFill>
        <p:spPr bwMode="auto">
          <a:xfrm>
            <a:off x="6469063" y="2205038"/>
            <a:ext cx="642937" cy="64770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D16C15AB-C4F3-436F-909E-E9D6F9295829}" type="slidenum">
              <a:rPr lang="zh-CN" altLang="en-US" smtClean="0"/>
              <a:pPr/>
              <a:t>5</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9" name="Rectangle 7"/>
          <p:cNvSpPr>
            <a:spLocks noGrp="1" noChangeArrowheads="1"/>
          </p:cNvSpPr>
          <p:nvPr>
            <p:ph type="title"/>
          </p:nvPr>
        </p:nvSpPr>
        <p:spPr>
          <a:xfrm>
            <a:off x="1169044" y="285750"/>
            <a:ext cx="7795570" cy="523875"/>
          </a:xfrm>
        </p:spPr>
        <p:txBody>
          <a:bodyPr>
            <a:normAutofit/>
          </a:bodyPr>
          <a:lstStyle/>
          <a:p>
            <a:pPr>
              <a:defRPr/>
            </a:pPr>
            <a:r>
              <a:rPr dirty="0" smtClean="0"/>
              <a:t>为什么使用</a:t>
            </a:r>
            <a:r>
              <a:rPr lang="en-US" altLang="zh-CN" dirty="0" smtClean="0"/>
              <a:t>switch</a:t>
            </a:r>
            <a:r>
              <a:rPr dirty="0" smtClean="0"/>
              <a:t>选择结构</a:t>
            </a:r>
            <a:endParaRPr dirty="0"/>
          </a:p>
        </p:txBody>
      </p:sp>
      <p:sp>
        <p:nvSpPr>
          <p:cNvPr id="9" name="内容占位符 8"/>
          <p:cNvSpPr>
            <a:spLocks noGrp="1"/>
          </p:cNvSpPr>
          <p:nvPr>
            <p:ph idx="1"/>
          </p:nvPr>
        </p:nvSpPr>
        <p:spPr>
          <a:xfrm>
            <a:off x="784225" y="1214438"/>
            <a:ext cx="7645400" cy="5143500"/>
          </a:xfrm>
        </p:spPr>
        <p:txBody>
          <a:bodyPr/>
          <a:lstStyle/>
          <a:p>
            <a:pPr>
              <a:defRPr/>
            </a:pPr>
            <a:r>
              <a:rPr lang="zh-CN" altLang="en-US" dirty="0" smtClean="0"/>
              <a:t>韩嫣参加计算机编程大赛</a:t>
            </a:r>
          </a:p>
          <a:p>
            <a:pPr lvl="1">
              <a:defRPr/>
            </a:pPr>
            <a:r>
              <a:rPr lang="zh-CN" altLang="en-US" dirty="0" smtClean="0"/>
              <a:t>如果获得第一名，将参加麻省理工大学组织的</a:t>
            </a:r>
            <a:r>
              <a:rPr lang="en-US" altLang="zh-CN" dirty="0" smtClean="0"/>
              <a:t>1</a:t>
            </a:r>
            <a:r>
              <a:rPr lang="zh-CN" altLang="en-US" dirty="0" smtClean="0"/>
              <a:t>个月夏令营</a:t>
            </a:r>
          </a:p>
          <a:p>
            <a:pPr lvl="1">
              <a:defRPr/>
            </a:pPr>
            <a:r>
              <a:rPr lang="zh-CN" altLang="en-US" dirty="0" smtClean="0"/>
              <a:t>如果获得第二名，将奖励惠普笔记本电脑一部</a:t>
            </a:r>
          </a:p>
          <a:p>
            <a:pPr lvl="1">
              <a:defRPr/>
            </a:pPr>
            <a:r>
              <a:rPr lang="zh-CN" altLang="en-US" dirty="0" smtClean="0"/>
              <a:t>如果获得第三名，将奖励移动硬盘一个</a:t>
            </a:r>
          </a:p>
          <a:p>
            <a:pPr lvl="1">
              <a:defRPr/>
            </a:pPr>
            <a:r>
              <a:rPr lang="zh-CN" altLang="en-US" dirty="0" smtClean="0"/>
              <a:t>否则，不给任何奖励</a:t>
            </a:r>
          </a:p>
          <a:p>
            <a:pPr>
              <a:defRPr/>
            </a:pPr>
            <a:endParaRPr lang="zh-CN" altLang="en-US" dirty="0"/>
          </a:p>
        </p:txBody>
      </p:sp>
      <p:sp>
        <p:nvSpPr>
          <p:cNvPr id="597007" name="Rectangle 15"/>
          <p:cNvSpPr>
            <a:spLocks noChangeArrowheads="1"/>
          </p:cNvSpPr>
          <p:nvPr/>
        </p:nvSpPr>
        <p:spPr bwMode="auto">
          <a:xfrm>
            <a:off x="784225" y="3790950"/>
            <a:ext cx="6851650" cy="2590800"/>
          </a:xfrm>
          <a:prstGeom prst="rect">
            <a:avLst/>
          </a:prstGeom>
          <a:noFill/>
          <a:ln>
            <a:noFill/>
          </a:ln>
        </p:spPr>
        <p:txBody>
          <a:bodyPr/>
          <a:lstStyle/>
          <a:p>
            <a:pPr marL="342900" indent="-342900" eaLnBrk="0" hangingPunct="0">
              <a:spcBef>
                <a:spcPct val="20000"/>
              </a:spcBef>
              <a:buClr>
                <a:srgbClr val="0E9CDE"/>
              </a:buClr>
              <a:buSzPct val="100000"/>
              <a:buFont typeface="Wingdings" pitchFamily="2" charset="2"/>
              <a:buChar char="n"/>
              <a:defRPr/>
            </a:pPr>
            <a:r>
              <a:rPr lang="zh-CN" altLang="en-US" sz="2600" b="1" dirty="0">
                <a:latin typeface="+mn-lt"/>
                <a:ea typeface="微软雅黑" pitchFamily="34" charset="-122"/>
              </a:rPr>
              <a:t>解决方法</a:t>
            </a:r>
            <a:endParaRPr lang="en-US" altLang="zh-CN" sz="2600" b="1" dirty="0">
              <a:latin typeface="+mn-lt"/>
              <a:ea typeface="微软雅黑" pitchFamily="34" charset="-122"/>
            </a:endParaRPr>
          </a:p>
          <a:p>
            <a:pPr marL="742950" lvl="1" indent="-285750" eaLnBrk="0" hangingPunct="0">
              <a:spcBef>
                <a:spcPct val="20000"/>
              </a:spcBef>
              <a:buClr>
                <a:srgbClr val="0E9CDE"/>
              </a:buClr>
              <a:buSzPct val="100000"/>
              <a:buFont typeface="Wingdings" pitchFamily="2" charset="2"/>
              <a:buChar char="u"/>
              <a:defRPr/>
            </a:pPr>
            <a:r>
              <a:rPr lang="zh-CN" altLang="en-GB" sz="2400" b="1" dirty="0">
                <a:latin typeface="+mn-lt"/>
                <a:ea typeface="微软雅黑" pitchFamily="34" charset="-122"/>
              </a:rPr>
              <a:t>使用多重</a:t>
            </a:r>
            <a:r>
              <a:rPr lang="en-GB" altLang="zh-CN" sz="2400" b="1" dirty="0" err="1">
                <a:latin typeface="+mn-lt"/>
                <a:ea typeface="微软雅黑" pitchFamily="34" charset="-122"/>
              </a:rPr>
              <a:t>if</a:t>
            </a:r>
            <a:r>
              <a:rPr lang="zh-CN" altLang="en-GB" sz="2400" b="1" dirty="0" err="1">
                <a:latin typeface="+mn-lt"/>
                <a:ea typeface="微软雅黑" pitchFamily="34" charset="-122"/>
              </a:rPr>
              <a:t>选择结构实现</a:t>
            </a:r>
          </a:p>
          <a:p>
            <a:pPr marL="742950" lvl="1" indent="-285750" eaLnBrk="0" hangingPunct="0">
              <a:spcBef>
                <a:spcPct val="20000"/>
              </a:spcBef>
              <a:buClr>
                <a:srgbClr val="0E9CDE"/>
              </a:buClr>
              <a:buSzPct val="100000"/>
              <a:buFont typeface="Wingdings" pitchFamily="2" charset="2"/>
              <a:buChar char="u"/>
              <a:defRPr/>
            </a:pPr>
            <a:r>
              <a:rPr lang="zh-CN" altLang="en-US" sz="2400" b="1" dirty="0">
                <a:latin typeface="+mn-lt"/>
                <a:ea typeface="微软雅黑" pitchFamily="34" charset="-122"/>
              </a:rPr>
              <a:t>使用</a:t>
            </a:r>
            <a:r>
              <a:rPr lang="en-US" altLang="zh-CN" sz="2400" b="1" dirty="0" err="1">
                <a:latin typeface="+mn-lt"/>
                <a:ea typeface="微软雅黑" pitchFamily="34" charset="-122"/>
              </a:rPr>
              <a:t>switch</a:t>
            </a:r>
            <a:r>
              <a:rPr lang="zh-CN" altLang="en-US" sz="2400" b="1" dirty="0">
                <a:latin typeface="+mn-lt"/>
                <a:ea typeface="微软雅黑" pitchFamily="34" charset="-122"/>
              </a:rPr>
              <a:t>选择结构解决</a:t>
            </a:r>
            <a:endParaRPr lang="en-US" altLang="zh-CN" sz="2400" b="1" dirty="0">
              <a:latin typeface="+mn-lt"/>
              <a:ea typeface="微软雅黑" pitchFamily="34" charset="-122"/>
            </a:endParaRPr>
          </a:p>
        </p:txBody>
      </p:sp>
      <p:grpSp>
        <p:nvGrpSpPr>
          <p:cNvPr id="2" name="组合 18"/>
          <p:cNvGrpSpPr>
            <a:grpSpLocks/>
          </p:cNvGrpSpPr>
          <p:nvPr/>
        </p:nvGrpSpPr>
        <p:grpSpPr bwMode="auto">
          <a:xfrm>
            <a:off x="142875" y="857250"/>
            <a:ext cx="985838" cy="422275"/>
            <a:chOff x="1000100" y="1173499"/>
            <a:chExt cx="986586" cy="422603"/>
          </a:xfrm>
        </p:grpSpPr>
        <p:pic>
          <p:nvPicPr>
            <p:cNvPr id="18452" name="Picture 5" descr="E:\设计支持\模板设计\WT.png"/>
            <p:cNvPicPr>
              <a:picLocks noChangeAspect="1" noChangeArrowheads="1"/>
            </p:cNvPicPr>
            <p:nvPr/>
          </p:nvPicPr>
          <p:blipFill>
            <a:blip r:embed="rId3"/>
            <a:srcRect/>
            <a:stretch>
              <a:fillRect/>
            </a:stretch>
          </p:blipFill>
          <p:spPr bwMode="auto">
            <a:xfrm>
              <a:off x="1000100" y="1173499"/>
              <a:ext cx="414476" cy="422603"/>
            </a:xfrm>
            <a:prstGeom prst="rect">
              <a:avLst/>
            </a:prstGeom>
            <a:noFill/>
            <a:ln w="9525">
              <a:noFill/>
              <a:miter lim="800000"/>
              <a:headEnd/>
              <a:tailEnd/>
            </a:ln>
          </p:spPr>
        </p:pic>
        <p:sp>
          <p:nvSpPr>
            <p:cNvPr id="14" name="TextBox 13"/>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sp>
        <p:nvSpPr>
          <p:cNvPr id="21" name="AutoShape 5"/>
          <p:cNvSpPr>
            <a:spLocks noChangeArrowheads="1"/>
          </p:cNvSpPr>
          <p:nvPr/>
        </p:nvSpPr>
        <p:spPr bwMode="auto">
          <a:xfrm>
            <a:off x="6369050" y="4225925"/>
            <a:ext cx="253365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缺点：结构复杂，啰嗦</a:t>
            </a:r>
          </a:p>
        </p:txBody>
      </p:sp>
      <p:sp>
        <p:nvSpPr>
          <p:cNvPr id="22" name="AutoShape 5"/>
          <p:cNvSpPr>
            <a:spLocks noChangeArrowheads="1"/>
          </p:cNvSpPr>
          <p:nvPr/>
        </p:nvSpPr>
        <p:spPr bwMode="auto">
          <a:xfrm>
            <a:off x="6369050" y="4724400"/>
            <a:ext cx="253365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特点：条件为等值判断</a:t>
            </a:r>
          </a:p>
        </p:txBody>
      </p:sp>
      <p:cxnSp>
        <p:nvCxnSpPr>
          <p:cNvPr id="24" name="直接箭头连接符 23"/>
          <p:cNvCxnSpPr/>
          <p:nvPr/>
        </p:nvCxnSpPr>
        <p:spPr>
          <a:xfrm flipV="1">
            <a:off x="5154611" y="4418816"/>
            <a:ext cx="1143008" cy="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6" name="直接箭头连接符 25"/>
          <p:cNvCxnSpPr/>
          <p:nvPr/>
        </p:nvCxnSpPr>
        <p:spPr>
          <a:xfrm rot="10800000">
            <a:off x="5297488" y="4990267"/>
            <a:ext cx="1071570" cy="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8" name="组合 17"/>
          <p:cNvGrpSpPr/>
          <p:nvPr/>
        </p:nvGrpSpPr>
        <p:grpSpPr>
          <a:xfrm>
            <a:off x="2178726" y="5938580"/>
            <a:ext cx="4835530" cy="578535"/>
            <a:chOff x="2514596" y="3350993"/>
            <a:chExt cx="4351858" cy="578535"/>
          </a:xfrm>
        </p:grpSpPr>
        <p:grpSp>
          <p:nvGrpSpPr>
            <p:cNvPr id="19" name="组合 20"/>
            <p:cNvGrpSpPr/>
            <p:nvPr/>
          </p:nvGrpSpPr>
          <p:grpSpPr>
            <a:xfrm>
              <a:off x="2514596" y="3350993"/>
              <a:ext cx="4351858" cy="578535"/>
              <a:chOff x="2514598" y="5042946"/>
              <a:chExt cx="4351858" cy="578535"/>
            </a:xfrm>
          </p:grpSpPr>
          <p:sp>
            <p:nvSpPr>
              <p:cNvPr id="27" name="圆角矩形 26"/>
              <p:cNvSpPr/>
              <p:nvPr/>
            </p:nvSpPr>
            <p:spPr>
              <a:xfrm>
                <a:off x="2514598" y="5071123"/>
                <a:ext cx="4351858"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2"/>
              <p:cNvSpPr txBox="1"/>
              <p:nvPr/>
            </p:nvSpPr>
            <p:spPr>
              <a:xfrm>
                <a:off x="3679694" y="5112515"/>
                <a:ext cx="3012570" cy="369332"/>
              </a:xfrm>
              <a:prstGeom prst="rect">
                <a:avLst/>
              </a:prstGeom>
              <a:noFill/>
            </p:spPr>
            <p:txBody>
              <a:bodyPr wrap="none" rtlCol="0">
                <a:spAutoFit/>
              </a:bodyPr>
              <a:lstStyle/>
              <a:p>
                <a:pPr algn="ctr">
                  <a:defRPr/>
                </a:pPr>
                <a:r>
                  <a:rPr lang="zh-CN" altLang="en-US" b="1" dirty="0" smtClean="0">
                    <a:solidFill>
                      <a:schemeClr val="bg1"/>
                    </a:solidFill>
                    <a:latin typeface="微软雅黑" panose="020B0503020204020204" pitchFamily="34" charset="-122"/>
                    <a:ea typeface="微软雅黑" panose="020B0503020204020204" pitchFamily="34" charset="-122"/>
                  </a:rPr>
                  <a:t>演示</a:t>
                </a:r>
                <a:r>
                  <a:rPr lang="zh-CN" altLang="en-US" b="1" dirty="0" smtClean="0">
                    <a:solidFill>
                      <a:schemeClr val="bg1"/>
                    </a:solidFill>
                    <a:latin typeface="微软雅黑" panose="020B0503020204020204" pitchFamily="34" charset="-122"/>
                    <a:ea typeface="微软雅黑" panose="020B0503020204020204" pitchFamily="34" charset="-122"/>
                  </a:rPr>
                  <a:t>：多重</a:t>
                </a:r>
                <a:r>
                  <a:rPr lang="en-US" altLang="zh-CN" b="1" dirty="0" smtClean="0">
                    <a:solidFill>
                      <a:schemeClr val="bg1"/>
                    </a:solidFill>
                    <a:latin typeface="微软雅黑" panose="020B0503020204020204" pitchFamily="34" charset="-122"/>
                    <a:ea typeface="微软雅黑" panose="020B0503020204020204" pitchFamily="34" charset="-122"/>
                  </a:rPr>
                  <a:t>if</a:t>
                </a:r>
                <a:r>
                  <a:rPr lang="zh-CN" altLang="en-US" b="1" dirty="0" smtClean="0">
                    <a:solidFill>
                      <a:schemeClr val="bg1"/>
                    </a:solidFill>
                    <a:latin typeface="微软雅黑" panose="020B0503020204020204" pitchFamily="34" charset="-122"/>
                    <a:ea typeface="微软雅黑" panose="020B0503020204020204" pitchFamily="34" charset="-122"/>
                  </a:rPr>
                  <a:t>解决等值判断问题</a:t>
                </a:r>
                <a:endParaRPr lang="zh-CN" altLang="en-US" b="1" spc="300" dirty="0">
                  <a:solidFill>
                    <a:srgbClr val="FBFFFE"/>
                  </a:solidFill>
                  <a:latin typeface="微软雅黑" pitchFamily="34" charset="-122"/>
                  <a:ea typeface="微软雅黑" pitchFamily="34" charset="-122"/>
                </a:endParaRPr>
              </a:p>
            </p:txBody>
          </p:sp>
          <p:sp>
            <p:nvSpPr>
              <p:cNvPr id="30" name="椭圆 29"/>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55537" y="3379066"/>
              <a:ext cx="462326" cy="462326"/>
            </a:xfrm>
            <a:prstGeom prst="rect">
              <a:avLst/>
            </a:prstGeom>
          </p:spPr>
        </p:pic>
      </p:grpSp>
      <p:sp>
        <p:nvSpPr>
          <p:cNvPr id="31" name="灯片编号占位符 30"/>
          <p:cNvSpPr>
            <a:spLocks noGrp="1"/>
          </p:cNvSpPr>
          <p:nvPr>
            <p:ph type="sldNum" sz="quarter" idx="12"/>
          </p:nvPr>
        </p:nvSpPr>
        <p:spPr/>
        <p:txBody>
          <a:bodyPr/>
          <a:lstStyle/>
          <a:p>
            <a:fld id="{D16C15AB-C4F3-436F-909E-E9D6F9295829}" type="slidenum">
              <a:rPr lang="zh-CN" altLang="en-US" smtClean="0"/>
              <a:pPr/>
              <a:t>6</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7007">
                                            <p:txEl>
                                              <p:pRg st="0" end="0"/>
                                            </p:txEl>
                                          </p:spTgt>
                                        </p:tgtEl>
                                        <p:attrNameLst>
                                          <p:attrName>style.visibility</p:attrName>
                                        </p:attrNameLst>
                                      </p:cBhvr>
                                      <p:to>
                                        <p:strVal val="visible"/>
                                      </p:to>
                                    </p:set>
                                    <p:animEffect transition="in" filter="wipe(left)">
                                      <p:cBhvr>
                                        <p:cTn id="7" dur="500"/>
                                        <p:tgtEl>
                                          <p:spTgt spid="59700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97007">
                                            <p:txEl>
                                              <p:pRg st="1" end="1"/>
                                            </p:txEl>
                                          </p:spTgt>
                                        </p:tgtEl>
                                        <p:attrNameLst>
                                          <p:attrName>style.visibility</p:attrName>
                                        </p:attrNameLst>
                                      </p:cBhvr>
                                      <p:to>
                                        <p:strVal val="visible"/>
                                      </p:to>
                                    </p:set>
                                    <p:animEffect transition="in" filter="wipe(left)">
                                      <p:cBhvr>
                                        <p:cTn id="10" dur="500"/>
                                        <p:tgtEl>
                                          <p:spTgt spid="5970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nodeType="afterGroup">
                            <p:stCondLst>
                              <p:cond delay="1000"/>
                            </p:stCondLst>
                            <p:childTnLst>
                              <p:par>
                                <p:cTn id="21" presetID="22" presetClass="entr" presetSubtype="8" fill="hold" nodeType="afterEffect">
                                  <p:stCondLst>
                                    <p:cond delay="0"/>
                                  </p:stCondLst>
                                  <p:childTnLst>
                                    <p:set>
                                      <p:cBhvr>
                                        <p:cTn id="22" dur="1" fill="hold">
                                          <p:stCondLst>
                                            <p:cond delay="0"/>
                                          </p:stCondLst>
                                        </p:cTn>
                                        <p:tgtEl>
                                          <p:spTgt spid="597007">
                                            <p:txEl>
                                              <p:pRg st="2" end="2"/>
                                            </p:txEl>
                                          </p:spTgt>
                                        </p:tgtEl>
                                        <p:attrNameLst>
                                          <p:attrName>style.visibility</p:attrName>
                                        </p:attrNameLst>
                                      </p:cBhvr>
                                      <p:to>
                                        <p:strVal val="visible"/>
                                      </p:to>
                                    </p:set>
                                    <p:animEffect transition="in" filter="wipe(left)">
                                      <p:cBhvr>
                                        <p:cTn id="23" dur="500"/>
                                        <p:tgtEl>
                                          <p:spTgt spid="597007">
                                            <p:txEl>
                                              <p:pRg st="2" end="2"/>
                                            </p:txEl>
                                          </p:spTgt>
                                        </p:tgtEl>
                                      </p:cBhvr>
                                    </p:animEffec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right)">
                                      <p:cBhvr>
                                        <p:cTn id="27" dur="500"/>
                                        <p:tgtEl>
                                          <p:spTgt spid="22"/>
                                        </p:tgtEl>
                                      </p:cBhvr>
                                    </p:animEffect>
                                  </p:childTnLst>
                                </p:cTn>
                              </p:par>
                            </p:childTnLst>
                          </p:cTn>
                        </p:par>
                        <p:par>
                          <p:cTn id="28" fill="hold" nodeType="afterGroup">
                            <p:stCondLst>
                              <p:cond delay="2500"/>
                            </p:stCondLst>
                            <p:childTnLst>
                              <p:par>
                                <p:cTn id="29" presetID="22" presetClass="entr" presetSubtype="2"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right)">
                                      <p:cBhvr>
                                        <p:cTn id="31" dur="500"/>
                                        <p:tgtEl>
                                          <p:spTgt spid="26"/>
                                        </p:tgtEl>
                                      </p:cBhvr>
                                    </p:animEffect>
                                  </p:childTnLst>
                                </p:cTn>
                              </p:par>
                            </p:childTnLst>
                          </p:cTn>
                        </p:par>
                        <p:par>
                          <p:cTn id="32" fill="hold">
                            <p:stCondLst>
                              <p:cond delay="3000"/>
                            </p:stCondLst>
                            <p:childTnLst>
                              <p:par>
                                <p:cTn id="33" presetID="3" presetClass="entr" presetSubtype="1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AutoShape 2"/>
          <p:cNvSpPr>
            <a:spLocks noChangeArrowheads="1"/>
          </p:cNvSpPr>
          <p:nvPr/>
        </p:nvSpPr>
        <p:spPr bwMode="auto">
          <a:xfrm>
            <a:off x="466725" y="1809750"/>
            <a:ext cx="8426450" cy="4762500"/>
          </a:xfrm>
          <a:prstGeom prst="roundRect">
            <a:avLst>
              <a:gd name="adj" fmla="val 28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lnSpc>
                <a:spcPct val="110000"/>
              </a:lnSpc>
              <a:buClr>
                <a:schemeClr val="folHlink"/>
              </a:buClr>
              <a:buSzPct val="60000"/>
              <a:tabLst>
                <a:tab pos="444500" algn="l"/>
              </a:tabLst>
              <a:defRPr/>
            </a:pPr>
            <a:r>
              <a:rPr lang="en-GB" altLang="zh-CN" b="1" dirty="0">
                <a:solidFill>
                  <a:srgbClr val="FF0000"/>
                </a:solidFill>
              </a:rPr>
              <a:t>switch</a:t>
            </a:r>
            <a:r>
              <a:rPr lang="en-GB" altLang="zh-CN" b="1" dirty="0">
                <a:solidFill>
                  <a:schemeClr val="accent5">
                    <a:lumMod val="10000"/>
                  </a:schemeClr>
                </a:solidFill>
              </a:rPr>
              <a:t> (</a:t>
            </a:r>
            <a:r>
              <a:rPr lang="zh-CN" altLang="en-GB" b="1" dirty="0">
                <a:solidFill>
                  <a:schemeClr val="accent5">
                    <a:lumMod val="10000"/>
                  </a:schemeClr>
                </a:solidFill>
              </a:rPr>
              <a:t>表达式</a:t>
            </a:r>
            <a:r>
              <a:rPr lang="en-GB" altLang="zh-CN" b="1" dirty="0">
                <a:solidFill>
                  <a:schemeClr val="accent5">
                    <a:lumMod val="10000"/>
                  </a:schemeClr>
                </a:solidFill>
              </a:rPr>
              <a:t>) {</a:t>
            </a:r>
          </a:p>
          <a:p>
            <a:pPr lvl="1" defTabSz="723900">
              <a:lnSpc>
                <a:spcPct val="110000"/>
              </a:lnSpc>
              <a:buClr>
                <a:schemeClr val="folHlink"/>
              </a:buClr>
              <a:buSzPct val="60000"/>
              <a:tabLst>
                <a:tab pos="444500" algn="l"/>
              </a:tabLst>
              <a:defRPr/>
            </a:pP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0000FF"/>
                </a:solidFill>
              </a:rPr>
              <a:t> </a:t>
            </a: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1:</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p>
          <a:p>
            <a:pPr lvl="1" defTabSz="723900">
              <a:lnSpc>
                <a:spcPct val="110000"/>
              </a:lnSpc>
              <a:buClr>
                <a:schemeClr val="folHlink"/>
              </a:buClr>
              <a:buSzPct val="60000"/>
              <a:tabLst>
                <a:tab pos="444500" algn="l"/>
              </a:tabLst>
              <a:defRPr/>
            </a:pP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0000FF"/>
                </a:solidFill>
              </a:rPr>
              <a:t> </a:t>
            </a: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2:</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endParaRPr lang="zh-CN" altLang="en-GB"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p>
          <a:p>
            <a:pPr lvl="1" defTabSz="723900">
              <a:lnSpc>
                <a:spcPct val="110000"/>
              </a:lnSpc>
              <a:buClr>
                <a:schemeClr val="folHlink"/>
              </a:buClr>
              <a:buSzPct val="60000"/>
              <a:tabLst>
                <a:tab pos="444500" algn="l"/>
              </a:tabLst>
              <a:defRPr/>
            </a:pPr>
            <a:r>
              <a:rPr lang="en-GB" altLang="zh-CN" b="1" dirty="0">
                <a:solidFill>
                  <a:srgbClr val="0000FF"/>
                </a:solidFill>
              </a:rPr>
              <a:t>	</a:t>
            </a:r>
            <a:r>
              <a:rPr lang="en-GB" altLang="zh-CN" b="1" dirty="0">
                <a:solidFill>
                  <a:srgbClr val="FF0000"/>
                </a:solidFill>
              </a:rPr>
              <a:t>default:</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p>
          <a:p>
            <a:pPr lvl="1" defTabSz="723900">
              <a:lnSpc>
                <a:spcPct val="110000"/>
              </a:lnSpc>
              <a:buClr>
                <a:schemeClr val="folHlink"/>
              </a:buClr>
              <a:buSzPct val="60000"/>
              <a:tabLst>
                <a:tab pos="444500" algn="l"/>
              </a:tabLst>
              <a:defRPr/>
            </a:pPr>
            <a:r>
              <a:rPr lang="en-GB" altLang="zh-CN" b="1" dirty="0">
                <a:solidFill>
                  <a:srgbClr val="0000FF"/>
                </a:solidFill>
              </a:rPr>
              <a:t>		</a:t>
            </a:r>
            <a:r>
              <a:rPr lang="en-GB" altLang="zh-CN" b="1" dirty="0">
                <a:solidFill>
                  <a:srgbClr val="FF0000"/>
                </a:solidFill>
              </a:rPr>
              <a:t>break;</a:t>
            </a: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a:t>
            </a:r>
            <a:endParaRPr lang="en-US" altLang="zh-CN" b="1" dirty="0">
              <a:solidFill>
                <a:schemeClr val="accent5">
                  <a:lumMod val="10000"/>
                </a:schemeClr>
              </a:solidFill>
            </a:endParaRPr>
          </a:p>
        </p:txBody>
      </p:sp>
      <p:sp>
        <p:nvSpPr>
          <p:cNvPr id="598020" name="Rectangle 4"/>
          <p:cNvSpPr>
            <a:spLocks noGrp="1" noChangeArrowheads="1"/>
          </p:cNvSpPr>
          <p:nvPr>
            <p:ph type="title"/>
          </p:nvPr>
        </p:nvSpPr>
        <p:spPr>
          <a:xfrm>
            <a:off x="1157468" y="285750"/>
            <a:ext cx="7807145" cy="523875"/>
          </a:xfrm>
        </p:spPr>
        <p:txBody>
          <a:bodyPr/>
          <a:lstStyle/>
          <a:p>
            <a:pPr>
              <a:defRPr/>
            </a:pPr>
            <a:r>
              <a:rPr dirty="0" smtClean="0"/>
              <a:t>什么是</a:t>
            </a:r>
            <a:r>
              <a:rPr lang="en-US" altLang="zh-CN" dirty="0" smtClean="0"/>
              <a:t>switch</a:t>
            </a:r>
            <a:r>
              <a:rPr dirty="0" smtClean="0"/>
              <a:t>选择结构</a:t>
            </a:r>
            <a:endParaRPr dirty="0"/>
          </a:p>
        </p:txBody>
      </p:sp>
      <p:sp>
        <p:nvSpPr>
          <p:cNvPr id="8" name="内容占位符 7"/>
          <p:cNvSpPr>
            <a:spLocks noGrp="1"/>
          </p:cNvSpPr>
          <p:nvPr>
            <p:ph idx="1"/>
          </p:nvPr>
        </p:nvSpPr>
        <p:spPr>
          <a:xfrm>
            <a:off x="784225" y="1214438"/>
            <a:ext cx="7645400" cy="5143500"/>
          </a:xfrm>
        </p:spPr>
        <p:txBody>
          <a:bodyPr/>
          <a:lstStyle/>
          <a:p>
            <a:pPr>
              <a:defRPr/>
            </a:pPr>
            <a:r>
              <a:rPr lang="en-US" altLang="zh-CN" dirty="0" smtClean="0"/>
              <a:t>switch</a:t>
            </a:r>
            <a:r>
              <a:rPr lang="zh-CN" altLang="en-US" dirty="0" smtClean="0"/>
              <a:t>选择结构</a:t>
            </a:r>
          </a:p>
          <a:p>
            <a:pPr>
              <a:defRPr/>
            </a:pPr>
            <a:endParaRPr lang="zh-CN" altLang="en-US" dirty="0"/>
          </a:p>
        </p:txBody>
      </p:sp>
      <p:sp>
        <p:nvSpPr>
          <p:cNvPr id="598021" name="AutoShape 5"/>
          <p:cNvSpPr>
            <a:spLocks noChangeArrowheads="1"/>
          </p:cNvSpPr>
          <p:nvPr/>
        </p:nvSpPr>
        <p:spPr bwMode="auto">
          <a:xfrm>
            <a:off x="3203575" y="2306638"/>
            <a:ext cx="1846263"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计算表达式的值</a:t>
            </a:r>
          </a:p>
        </p:txBody>
      </p:sp>
      <p:sp>
        <p:nvSpPr>
          <p:cNvPr id="598022" name="Rectangle 6"/>
          <p:cNvSpPr>
            <a:spLocks noChangeArrowheads="1"/>
          </p:cNvSpPr>
          <p:nvPr/>
        </p:nvSpPr>
        <p:spPr bwMode="auto">
          <a:xfrm>
            <a:off x="1685400" y="1785938"/>
            <a:ext cx="936625" cy="431800"/>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ndParaRPr>
          </a:p>
        </p:txBody>
      </p:sp>
      <p:sp>
        <p:nvSpPr>
          <p:cNvPr id="598023" name="AutoShape 7"/>
          <p:cNvSpPr>
            <a:spLocks noChangeArrowheads="1"/>
          </p:cNvSpPr>
          <p:nvPr/>
        </p:nvSpPr>
        <p:spPr bwMode="auto">
          <a:xfrm>
            <a:off x="3203575" y="2925763"/>
            <a:ext cx="1739900"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a:solidFill>
                  <a:schemeClr val="bg1"/>
                </a:solidFill>
                <a:latin typeface="Arial"/>
                <a:ea typeface="黑体"/>
              </a:rPr>
              <a:t>如果等于常量</a:t>
            </a:r>
            <a:r>
              <a:rPr lang="en-US" altLang="zh-CN" b="1" kern="0">
                <a:solidFill>
                  <a:schemeClr val="bg1"/>
                </a:solidFill>
                <a:latin typeface="Arial"/>
                <a:ea typeface="黑体"/>
              </a:rPr>
              <a:t>1</a:t>
            </a:r>
          </a:p>
        </p:txBody>
      </p:sp>
      <p:sp>
        <p:nvSpPr>
          <p:cNvPr id="598025" name="AutoShape 9"/>
          <p:cNvSpPr>
            <a:spLocks noChangeArrowheads="1"/>
          </p:cNvSpPr>
          <p:nvPr/>
        </p:nvSpPr>
        <p:spPr bwMode="auto">
          <a:xfrm>
            <a:off x="3203575" y="3933825"/>
            <a:ext cx="17399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a:solidFill>
                  <a:schemeClr val="bg1"/>
                </a:solidFill>
                <a:latin typeface="Arial"/>
                <a:ea typeface="黑体"/>
              </a:rPr>
              <a:t>如果等于常量</a:t>
            </a:r>
            <a:r>
              <a:rPr lang="en-US" altLang="zh-CN" b="1" kern="0">
                <a:solidFill>
                  <a:schemeClr val="bg1"/>
                </a:solidFill>
                <a:latin typeface="Arial"/>
                <a:ea typeface="黑体"/>
              </a:rPr>
              <a:t>2</a:t>
            </a:r>
          </a:p>
        </p:txBody>
      </p:sp>
      <p:sp>
        <p:nvSpPr>
          <p:cNvPr id="598027" name="AutoShape 11"/>
          <p:cNvSpPr>
            <a:spLocks noChangeArrowheads="1"/>
          </p:cNvSpPr>
          <p:nvPr/>
        </p:nvSpPr>
        <p:spPr bwMode="auto">
          <a:xfrm>
            <a:off x="3203575" y="5229225"/>
            <a:ext cx="253365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a:solidFill>
                  <a:schemeClr val="bg1"/>
                </a:solidFill>
                <a:latin typeface="Arial"/>
                <a:ea typeface="黑体"/>
              </a:rPr>
              <a:t>如果没有找到匹配的值</a:t>
            </a:r>
          </a:p>
        </p:txBody>
      </p:sp>
      <p:sp>
        <p:nvSpPr>
          <p:cNvPr id="598029" name="Rectangle 13"/>
          <p:cNvSpPr>
            <a:spLocks noChangeArrowheads="1"/>
          </p:cNvSpPr>
          <p:nvPr/>
        </p:nvSpPr>
        <p:spPr bwMode="auto">
          <a:xfrm>
            <a:off x="1737263" y="2428875"/>
            <a:ext cx="863600" cy="361950"/>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ndParaRPr>
          </a:p>
        </p:txBody>
      </p:sp>
      <p:sp>
        <p:nvSpPr>
          <p:cNvPr id="598030" name="Rectangle 14"/>
          <p:cNvSpPr>
            <a:spLocks noChangeArrowheads="1"/>
          </p:cNvSpPr>
          <p:nvPr/>
        </p:nvSpPr>
        <p:spPr bwMode="auto">
          <a:xfrm>
            <a:off x="1771988" y="3571875"/>
            <a:ext cx="936625" cy="381000"/>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ndParaRPr>
          </a:p>
        </p:txBody>
      </p:sp>
      <p:sp>
        <p:nvSpPr>
          <p:cNvPr id="598031" name="Rectangle 15"/>
          <p:cNvSpPr>
            <a:spLocks noChangeArrowheads="1"/>
          </p:cNvSpPr>
          <p:nvPr/>
        </p:nvSpPr>
        <p:spPr bwMode="auto">
          <a:xfrm>
            <a:off x="1214438" y="5143500"/>
            <a:ext cx="936625" cy="358775"/>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ndParaRPr>
          </a:p>
        </p:txBody>
      </p:sp>
      <p:grpSp>
        <p:nvGrpSpPr>
          <p:cNvPr id="2" name="组合 29"/>
          <p:cNvGrpSpPr>
            <a:grpSpLocks/>
          </p:cNvGrpSpPr>
          <p:nvPr/>
        </p:nvGrpSpPr>
        <p:grpSpPr bwMode="auto">
          <a:xfrm>
            <a:off x="142875" y="873125"/>
            <a:ext cx="1000125" cy="400050"/>
            <a:chOff x="1000100" y="1801286"/>
            <a:chExt cx="1000132" cy="400110"/>
          </a:xfrm>
        </p:grpSpPr>
        <p:pic>
          <p:nvPicPr>
            <p:cNvPr id="19478"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a:ln w="9525">
              <a:noFill/>
              <a:miter lim="800000"/>
              <a:headEnd/>
              <a:tailEnd/>
            </a:ln>
          </p:spPr>
        </p:pic>
        <p:sp>
          <p:nvSpPr>
            <p:cNvPr id="20" name="TextBox 19"/>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pic>
        <p:nvPicPr>
          <p:cNvPr id="21" name="Picture 3" descr="C:\Users\jian.zhang\Desktop\安卓PPT模板demo\代码展示\12.wmf"/>
          <p:cNvPicPr>
            <a:picLocks noChangeAspect="1" noChangeArrowheads="1"/>
          </p:cNvPicPr>
          <p:nvPr/>
        </p:nvPicPr>
        <p:blipFill>
          <a:blip r:embed="rId4"/>
          <a:srcRect/>
          <a:stretch>
            <a:fillRect/>
          </a:stretch>
        </p:blipFill>
        <p:spPr bwMode="auto">
          <a:xfrm>
            <a:off x="571500" y="2428875"/>
            <a:ext cx="657225" cy="471488"/>
          </a:xfrm>
          <a:prstGeom prst="rect">
            <a:avLst/>
          </a:prstGeom>
          <a:noFill/>
          <a:ln w="9525">
            <a:noFill/>
            <a:miter lim="800000"/>
            <a:headEnd/>
            <a:tailEnd/>
          </a:ln>
        </p:spPr>
      </p:pic>
      <p:pic>
        <p:nvPicPr>
          <p:cNvPr id="22" name="Picture 3" descr="C:\Users\jian.zhang\Desktop\安卓PPT模板demo\代码展示\12.wmf"/>
          <p:cNvPicPr>
            <a:picLocks noChangeAspect="1" noChangeArrowheads="1"/>
          </p:cNvPicPr>
          <p:nvPr/>
        </p:nvPicPr>
        <p:blipFill>
          <a:blip r:embed="rId4"/>
          <a:srcRect/>
          <a:stretch>
            <a:fillRect/>
          </a:stretch>
        </p:blipFill>
        <p:spPr bwMode="auto">
          <a:xfrm>
            <a:off x="571500" y="3571875"/>
            <a:ext cx="657225" cy="471488"/>
          </a:xfrm>
          <a:prstGeom prst="rect">
            <a:avLst/>
          </a:prstGeom>
          <a:noFill/>
          <a:ln w="9525">
            <a:noFill/>
            <a:miter lim="800000"/>
            <a:headEnd/>
            <a:tailEnd/>
          </a:ln>
        </p:spPr>
      </p:pic>
      <p:pic>
        <p:nvPicPr>
          <p:cNvPr id="23" name="Picture 3" descr="C:\Users\jian.zhang\Desktop\安卓PPT模板demo\代码展示\12.wmf"/>
          <p:cNvPicPr>
            <a:picLocks noChangeAspect="1" noChangeArrowheads="1"/>
          </p:cNvPicPr>
          <p:nvPr/>
        </p:nvPicPr>
        <p:blipFill>
          <a:blip r:embed="rId4"/>
          <a:srcRect/>
          <a:stretch>
            <a:fillRect/>
          </a:stretch>
        </p:blipFill>
        <p:spPr bwMode="auto">
          <a:xfrm>
            <a:off x="571500" y="5143500"/>
            <a:ext cx="657225" cy="471488"/>
          </a:xfrm>
          <a:prstGeom prst="rect">
            <a:avLst/>
          </a:prstGeom>
          <a:noFill/>
          <a:ln w="9525">
            <a:noFill/>
            <a:miter lim="800000"/>
            <a:headEnd/>
            <a:tailEnd/>
          </a:ln>
        </p:spPr>
      </p:pic>
      <p:sp>
        <p:nvSpPr>
          <p:cNvPr id="25" name="AutoShape 6"/>
          <p:cNvSpPr>
            <a:spLocks noChangeArrowheads="1"/>
          </p:cNvSpPr>
          <p:nvPr/>
        </p:nvSpPr>
        <p:spPr bwMode="auto">
          <a:xfrm>
            <a:off x="4052888" y="1714500"/>
            <a:ext cx="48768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en-US" altLang="zh-CN" b="1" kern="0" dirty="0" err="1">
                <a:solidFill>
                  <a:schemeClr val="bg1"/>
                </a:solidFill>
                <a:latin typeface="Arial"/>
                <a:ea typeface="黑体"/>
              </a:rPr>
              <a:t>int</a:t>
            </a:r>
            <a:r>
              <a:rPr lang="zh-CN" altLang="en-US" b="1" kern="0" dirty="0">
                <a:solidFill>
                  <a:schemeClr val="bg1"/>
                </a:solidFill>
                <a:latin typeface="Arial"/>
                <a:ea typeface="黑体"/>
              </a:rPr>
              <a:t>、</a:t>
            </a:r>
            <a:r>
              <a:rPr lang="en-US" altLang="zh-CN" b="1" kern="0" dirty="0">
                <a:solidFill>
                  <a:schemeClr val="bg1"/>
                </a:solidFill>
                <a:latin typeface="Arial"/>
                <a:ea typeface="黑体"/>
              </a:rPr>
              <a:t>short</a:t>
            </a:r>
            <a:r>
              <a:rPr lang="zh-CN" altLang="en-US" b="1" kern="0" dirty="0">
                <a:solidFill>
                  <a:schemeClr val="bg1"/>
                </a:solidFill>
                <a:latin typeface="Arial"/>
                <a:ea typeface="黑体"/>
              </a:rPr>
              <a:t>、</a:t>
            </a:r>
            <a:r>
              <a:rPr lang="en-US" altLang="zh-CN" b="1" kern="0" dirty="0">
                <a:solidFill>
                  <a:schemeClr val="bg1"/>
                </a:solidFill>
                <a:latin typeface="Arial"/>
                <a:ea typeface="黑体"/>
              </a:rPr>
              <a:t>byte</a:t>
            </a:r>
            <a:r>
              <a:rPr lang="zh-CN" altLang="en-US" b="1" kern="0" dirty="0">
                <a:solidFill>
                  <a:schemeClr val="bg1"/>
                </a:solidFill>
                <a:latin typeface="Arial"/>
                <a:ea typeface="黑体"/>
              </a:rPr>
              <a:t>、</a:t>
            </a:r>
            <a:r>
              <a:rPr lang="en-US" altLang="zh-CN" b="1" kern="0" dirty="0">
                <a:solidFill>
                  <a:schemeClr val="bg1"/>
                </a:solidFill>
                <a:latin typeface="Arial"/>
                <a:ea typeface="黑体"/>
              </a:rPr>
              <a:t>char</a:t>
            </a:r>
            <a:r>
              <a:rPr lang="zh-CN" altLang="en-US" b="1" kern="0" dirty="0">
                <a:solidFill>
                  <a:schemeClr val="bg1"/>
                </a:solidFill>
                <a:latin typeface="Arial"/>
                <a:ea typeface="黑体"/>
              </a:rPr>
              <a:t>、枚举、</a:t>
            </a:r>
            <a:r>
              <a:rPr lang="en-US" altLang="zh-CN" b="1" kern="0" dirty="0">
                <a:solidFill>
                  <a:schemeClr val="bg1"/>
                </a:solidFill>
                <a:latin typeface="Arial"/>
                <a:ea typeface="黑体"/>
              </a:rPr>
              <a:t>String</a:t>
            </a:r>
            <a:r>
              <a:rPr lang="zh-CN" altLang="en-US" b="1" kern="0" dirty="0">
                <a:solidFill>
                  <a:schemeClr val="bg1"/>
                </a:solidFill>
                <a:latin typeface="Arial"/>
                <a:ea typeface="黑体"/>
              </a:rPr>
              <a:t>类型</a:t>
            </a:r>
          </a:p>
        </p:txBody>
      </p:sp>
      <p:sp>
        <p:nvSpPr>
          <p:cNvPr id="26" name="Line 7"/>
          <p:cNvSpPr>
            <a:spLocks noChangeShapeType="1"/>
          </p:cNvSpPr>
          <p:nvPr/>
        </p:nvSpPr>
        <p:spPr bwMode="auto">
          <a:xfrm flipV="1">
            <a:off x="3071802" y="2000240"/>
            <a:ext cx="857257" cy="714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24" name="灯片编号占位符 23"/>
          <p:cNvSpPr>
            <a:spLocks noGrp="1"/>
          </p:cNvSpPr>
          <p:nvPr>
            <p:ph type="sldNum" sz="quarter" idx="12"/>
          </p:nvPr>
        </p:nvSpPr>
        <p:spPr/>
        <p:txBody>
          <a:bodyPr/>
          <a:lstStyle/>
          <a:p>
            <a:fld id="{D16C15AB-C4F3-436F-909E-E9D6F9295829}" type="slidenum">
              <a:rPr lang="zh-CN" altLang="en-US" smtClean="0"/>
              <a:pPr/>
              <a:t>7</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8022"/>
                                        </p:tgtEl>
                                        <p:attrNameLst>
                                          <p:attrName>style.visibility</p:attrName>
                                        </p:attrNameLst>
                                      </p:cBhvr>
                                      <p:to>
                                        <p:strVal val="visible"/>
                                      </p:to>
                                    </p:set>
                                    <p:animEffect transition="in" filter="wipe(left)">
                                      <p:cBhvr>
                                        <p:cTn id="7" dur="500"/>
                                        <p:tgtEl>
                                          <p:spTgt spid="59802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98021"/>
                                        </p:tgtEl>
                                        <p:attrNameLst>
                                          <p:attrName>style.visibility</p:attrName>
                                        </p:attrNameLst>
                                      </p:cBhvr>
                                      <p:to>
                                        <p:strVal val="visible"/>
                                      </p:to>
                                    </p:set>
                                    <p:animEffect transition="in" filter="wipe(left)">
                                      <p:cBhvr>
                                        <p:cTn id="19" dur="500"/>
                                        <p:tgtEl>
                                          <p:spTgt spid="59802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98029"/>
                                        </p:tgtEl>
                                        <p:attrNameLst>
                                          <p:attrName>style.visibility</p:attrName>
                                        </p:attrNameLst>
                                      </p:cBhvr>
                                      <p:to>
                                        <p:strVal val="visible"/>
                                      </p:to>
                                    </p:set>
                                    <p:animEffect transition="in" filter="wipe(left)">
                                      <p:cBhvr>
                                        <p:cTn id="23" dur="500"/>
                                        <p:tgtEl>
                                          <p:spTgt spid="59802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98023"/>
                                        </p:tgtEl>
                                        <p:attrNameLst>
                                          <p:attrName>style.visibility</p:attrName>
                                        </p:attrNameLst>
                                      </p:cBhvr>
                                      <p:to>
                                        <p:strVal val="visible"/>
                                      </p:to>
                                    </p:set>
                                    <p:animEffect transition="in" filter="wipe(left)">
                                      <p:cBhvr>
                                        <p:cTn id="27" dur="500"/>
                                        <p:tgtEl>
                                          <p:spTgt spid="598023"/>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21"/>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598023"/>
                                        </p:tgtEl>
                                        <p:attrNameLst>
                                          <p:attrName>style.visibility</p:attrName>
                                        </p:attrNameLst>
                                      </p:cBhvr>
                                      <p:to>
                                        <p:strVal val="hidden"/>
                                      </p:to>
                                    </p:set>
                                  </p:childTnLst>
                                </p:cTn>
                              </p:par>
                            </p:childTnLst>
                          </p:cTn>
                        </p:par>
                        <p:par>
                          <p:cTn id="38" fill="hold" nodeType="afterGroup">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598030"/>
                                        </p:tgtEl>
                                        <p:attrNameLst>
                                          <p:attrName>style.visibility</p:attrName>
                                        </p:attrNameLst>
                                      </p:cBhvr>
                                      <p:to>
                                        <p:strVal val="visible"/>
                                      </p:to>
                                    </p:set>
                                    <p:animEffect transition="in" filter="wipe(left)">
                                      <p:cBhvr>
                                        <p:cTn id="41" dur="500"/>
                                        <p:tgtEl>
                                          <p:spTgt spid="598030"/>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598029"/>
                                        </p:tgtEl>
                                        <p:attrNameLst>
                                          <p:attrName>style.visibility</p:attrName>
                                        </p:attrNameLst>
                                      </p:cBhvr>
                                      <p:to>
                                        <p:strVal val="hidden"/>
                                      </p:to>
                                    </p:se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98025"/>
                                        </p:tgtEl>
                                        <p:attrNameLst>
                                          <p:attrName>style.visibility</p:attrName>
                                        </p:attrNameLst>
                                      </p:cBhvr>
                                      <p:to>
                                        <p:strVal val="visible"/>
                                      </p:to>
                                    </p:set>
                                    <p:animEffect transition="in" filter="wipe(left)">
                                      <p:cBhvr>
                                        <p:cTn id="47" dur="500"/>
                                        <p:tgtEl>
                                          <p:spTgt spid="598025"/>
                                        </p:tgtEl>
                                      </p:cBhvr>
                                    </p:animEffect>
                                  </p:childTnLst>
                                </p:cTn>
                              </p:par>
                            </p:childTnLst>
                          </p:cTn>
                        </p:par>
                        <p:par>
                          <p:cTn id="48" fill="hold" nodeType="afterGroup">
                            <p:stCondLst>
                              <p:cond delay="1000"/>
                            </p:stCondLst>
                            <p:childTnLst>
                              <p:par>
                                <p:cTn id="49" presetID="22" presetClass="entr" presetSubtype="8"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9802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2"/>
                                        </p:tgtEl>
                                        <p:attrNameLst>
                                          <p:attrName>style.visibility</p:attrName>
                                        </p:attrNameLst>
                                      </p:cBhvr>
                                      <p:to>
                                        <p:strVal val="hidden"/>
                                      </p:to>
                                    </p:set>
                                  </p:childTnLst>
                                </p:cTn>
                              </p:par>
                            </p:childTnLst>
                          </p:cTn>
                        </p:par>
                        <p:par>
                          <p:cTn id="58" fill="hold" nodeType="afterGroup">
                            <p:stCondLst>
                              <p:cond delay="0"/>
                            </p:stCondLst>
                            <p:childTnLst>
                              <p:par>
                                <p:cTn id="59" presetID="22" presetClass="entr" presetSubtype="8" fill="hold" grpId="0" nodeType="afterEffect">
                                  <p:stCondLst>
                                    <p:cond delay="0"/>
                                  </p:stCondLst>
                                  <p:childTnLst>
                                    <p:set>
                                      <p:cBhvr>
                                        <p:cTn id="60" dur="1" fill="hold">
                                          <p:stCondLst>
                                            <p:cond delay="0"/>
                                          </p:stCondLst>
                                        </p:cTn>
                                        <p:tgtEl>
                                          <p:spTgt spid="598031"/>
                                        </p:tgtEl>
                                        <p:attrNameLst>
                                          <p:attrName>style.visibility</p:attrName>
                                        </p:attrNameLst>
                                      </p:cBhvr>
                                      <p:to>
                                        <p:strVal val="visible"/>
                                      </p:to>
                                    </p:set>
                                    <p:animEffect transition="in" filter="wipe(left)">
                                      <p:cBhvr>
                                        <p:cTn id="61" dur="500"/>
                                        <p:tgtEl>
                                          <p:spTgt spid="598031"/>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598030"/>
                                        </p:tgtEl>
                                        <p:attrNameLst>
                                          <p:attrName>style.visibility</p:attrName>
                                        </p:attrNameLst>
                                      </p:cBhvr>
                                      <p:to>
                                        <p:strVal val="hidden"/>
                                      </p:to>
                                    </p:se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598027"/>
                                        </p:tgtEl>
                                        <p:attrNameLst>
                                          <p:attrName>style.visibility</p:attrName>
                                        </p:attrNameLst>
                                      </p:cBhvr>
                                      <p:to>
                                        <p:strVal val="visible"/>
                                      </p:to>
                                    </p:set>
                                    <p:animEffect transition="in" filter="wipe(left)">
                                      <p:cBhvr>
                                        <p:cTn id="67" dur="500"/>
                                        <p:tgtEl>
                                          <p:spTgt spid="598027"/>
                                        </p:tgtEl>
                                      </p:cBhvr>
                                    </p:animEffect>
                                  </p:childTnLst>
                                </p:cTn>
                              </p:par>
                              <p:par>
                                <p:cTn id="68" presetID="22" presetClass="entr" presetSubtype="8"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1" grpId="0" animBg="1"/>
      <p:bldP spid="598022" grpId="0" animBg="1"/>
      <p:bldP spid="598023" grpId="0" animBg="1"/>
      <p:bldP spid="598023" grpId="1" animBg="1"/>
      <p:bldP spid="598025" grpId="0" animBg="1"/>
      <p:bldP spid="598025" grpId="1" animBg="1"/>
      <p:bldP spid="598027" grpId="0" animBg="1"/>
      <p:bldP spid="598029" grpId="0" animBg="1"/>
      <p:bldP spid="598029" grpId="1" animBg="1"/>
      <p:bldP spid="598030" grpId="0" animBg="1"/>
      <p:bldP spid="598030" grpId="1" animBg="1"/>
      <p:bldP spid="598031"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9" name="AutoShape 5"/>
          <p:cNvSpPr>
            <a:spLocks noChangeArrowheads="1"/>
          </p:cNvSpPr>
          <p:nvPr/>
        </p:nvSpPr>
        <p:spPr bwMode="auto">
          <a:xfrm>
            <a:off x="636588" y="1785938"/>
            <a:ext cx="8112125" cy="474503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1;</a:t>
            </a:r>
          </a:p>
          <a:p>
            <a:pPr lvl="1" defTabSz="723900">
              <a:lnSpc>
                <a:spcPct val="120000"/>
              </a:lnSpc>
              <a:buClr>
                <a:schemeClr val="folHlink"/>
              </a:buClr>
              <a:buSzPct val="60000"/>
              <a:tabLst>
                <a:tab pos="444500" algn="l"/>
              </a:tabLst>
              <a:defRPr/>
            </a:pPr>
            <a:r>
              <a:rPr lang="en-US" altLang="zh-CN" b="1" dirty="0">
                <a:solidFill>
                  <a:srgbClr val="FF0000"/>
                </a:solidFill>
                <a:cs typeface="Times New Roman" pitchFamily="18" charset="0"/>
              </a:rPr>
              <a:t> switch </a:t>
            </a:r>
            <a:r>
              <a:rPr lang="en-US" altLang="zh-CN" b="1" dirty="0">
                <a:solidFill>
                  <a:schemeClr val="accent5">
                    <a:lumMod val="10000"/>
                  </a:schemeClr>
                </a:solidFill>
              </a:rPr>
              <a:t>(</a:t>
            </a:r>
            <a:r>
              <a:rPr lang="en-US" altLang="zh-CN" b="1" dirty="0" err="1">
                <a:solidFill>
                  <a:schemeClr val="accent5">
                    <a:lumMod val="10000"/>
                  </a:schemeClr>
                </a:solidFill>
              </a:rPr>
              <a:t>mingCi</a:t>
            </a:r>
            <a:r>
              <a:rPr lang="en-US" altLang="zh-CN" b="1" dirty="0">
                <a:solidFill>
                  <a:schemeClr val="accent5">
                    <a:lumMod val="10000"/>
                  </a:schemeClr>
                </a:solidFill>
              </a:rPr>
              <a:t>) {</a:t>
            </a: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cs typeface="Times New Roman" pitchFamily="18" charset="0"/>
              </a:rPr>
              <a:t>case</a:t>
            </a:r>
            <a:r>
              <a:rPr lang="en-US" altLang="zh-CN" b="1" dirty="0">
                <a:solidFill>
                  <a:srgbClr val="FF0000"/>
                </a:solidFill>
              </a:rPr>
              <a:t> </a:t>
            </a:r>
            <a:r>
              <a:rPr lang="en-US" altLang="zh-CN" b="1" dirty="0">
                <a:solidFill>
                  <a:schemeClr val="accent5">
                    <a:lumMod val="10000"/>
                  </a:schemeClr>
                </a:solidFill>
              </a:rPr>
              <a:t>1:</a:t>
            </a: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a:t>
            </a:r>
          </a:p>
          <a:p>
            <a:pPr lvl="1" defTabSz="723900">
              <a:lnSpc>
                <a:spcPct val="120000"/>
              </a:lnSpc>
              <a:buClr>
                <a:schemeClr val="folHlink"/>
              </a:buClr>
              <a:buSzPct val="60000"/>
              <a:tabLst>
                <a:tab pos="444500" algn="l"/>
              </a:tabLst>
              <a:defRPr/>
            </a:pPr>
            <a:r>
              <a:rPr lang="en-US" altLang="zh-CN" b="1" dirty="0">
                <a:solidFill>
                  <a:srgbClr val="FF0000"/>
                </a:solidFill>
                <a:cs typeface="Times New Roman" pitchFamily="18" charset="0"/>
              </a:rPr>
              <a:t>                break;</a:t>
            </a:r>
          </a:p>
          <a:p>
            <a:pPr lvl="1" defTabSz="723900">
              <a:lnSpc>
                <a:spcPct val="120000"/>
              </a:lnSpc>
              <a:buClr>
                <a:schemeClr val="folHlink"/>
              </a:buClr>
              <a:buSzPct val="60000"/>
              <a:tabLst>
                <a:tab pos="444500" algn="l"/>
              </a:tabLst>
              <a:defRPr/>
            </a:pPr>
            <a:r>
              <a:rPr lang="en-US" altLang="zh-CN" b="1" dirty="0">
                <a:solidFill>
                  <a:srgbClr val="0000FF"/>
                </a:solidFill>
                <a:cs typeface="Times New Roman" pitchFamily="18" charset="0"/>
              </a:rPr>
              <a:t>       </a:t>
            </a:r>
            <a:r>
              <a:rPr lang="en-US" altLang="zh-CN" b="1" dirty="0">
                <a:solidFill>
                  <a:srgbClr val="FF0000"/>
                </a:solidFill>
                <a:cs typeface="Times New Roman" pitchFamily="18" charset="0"/>
              </a:rPr>
              <a:t> case </a:t>
            </a:r>
            <a:r>
              <a:rPr lang="en-US" altLang="zh-CN" b="1" dirty="0">
                <a:solidFill>
                  <a:schemeClr val="accent5">
                    <a:lumMod val="10000"/>
                  </a:schemeClr>
                </a:solidFill>
              </a:rPr>
              <a:t>2:</a:t>
            </a: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a:t>
            </a:r>
          </a:p>
          <a:p>
            <a:pPr lvl="1" defTabSz="723900">
              <a:lnSpc>
                <a:spcPct val="120000"/>
              </a:lnSpc>
              <a:buClr>
                <a:schemeClr val="folHlink"/>
              </a:buClr>
              <a:buSzPct val="60000"/>
              <a:tabLst>
                <a:tab pos="444500" algn="l"/>
              </a:tabLst>
              <a:defRPr/>
            </a:pPr>
            <a:r>
              <a:rPr lang="en-US" altLang="zh-CN" b="1" dirty="0">
                <a:solidFill>
                  <a:srgbClr val="FF0000"/>
                </a:solidFill>
                <a:cs typeface="Times New Roman" pitchFamily="18" charset="0"/>
              </a:rPr>
              <a:t>                break;</a:t>
            </a: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 </a:t>
            </a:r>
            <a:r>
              <a:rPr lang="en-US" altLang="zh-CN" b="1" dirty="0">
                <a:solidFill>
                  <a:srgbClr val="FF0000"/>
                </a:solidFill>
                <a:cs typeface="Times New Roman" pitchFamily="18" charset="0"/>
              </a:rPr>
              <a:t>case</a:t>
            </a:r>
            <a:r>
              <a:rPr lang="en-US" altLang="zh-CN" b="1" dirty="0">
                <a:solidFill>
                  <a:srgbClr val="FF0000"/>
                </a:solidFill>
              </a:rPr>
              <a:t> </a:t>
            </a:r>
            <a:r>
              <a:rPr lang="en-US" altLang="zh-CN" b="1" dirty="0">
                <a:solidFill>
                  <a:schemeClr val="accent5">
                    <a:lumMod val="10000"/>
                  </a:schemeClr>
                </a:solidFill>
              </a:rPr>
              <a:t>3:</a:t>
            </a: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a:t>
            </a:r>
          </a:p>
          <a:p>
            <a:pPr lvl="1" defTabSz="723900">
              <a:lnSpc>
                <a:spcPct val="120000"/>
              </a:lnSpc>
              <a:buClr>
                <a:schemeClr val="folHlink"/>
              </a:buClr>
              <a:buSzPct val="60000"/>
              <a:tabLst>
                <a:tab pos="444500" algn="l"/>
              </a:tabLst>
              <a:defRPr/>
            </a:pPr>
            <a:r>
              <a:rPr lang="en-US" altLang="zh-CN" b="1" dirty="0">
                <a:solidFill>
                  <a:srgbClr val="FF0000"/>
                </a:solidFill>
                <a:cs typeface="Times New Roman" pitchFamily="18" charset="0"/>
              </a:rPr>
              <a:t>                break;</a:t>
            </a: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cs typeface="Times New Roman" pitchFamily="18" charset="0"/>
              </a:rPr>
              <a:t>default:</a:t>
            </a: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没有任何奖励 </a:t>
            </a:r>
            <a:r>
              <a:rPr lang="en-US" altLang="zh-CN" b="1" dirty="0">
                <a:solidFill>
                  <a:schemeClr val="accent5">
                    <a:lumMod val="10000"/>
                  </a:schemeClr>
                </a:solidFill>
              </a:rPr>
              <a:t>");</a:t>
            </a: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p>
        </p:txBody>
      </p:sp>
      <p:sp>
        <p:nvSpPr>
          <p:cNvPr id="20483" name="Text Box 2"/>
          <p:cNvSpPr txBox="1">
            <a:spLocks noChangeArrowheads="1"/>
          </p:cNvSpPr>
          <p:nvPr/>
        </p:nvSpPr>
        <p:spPr bwMode="auto">
          <a:xfrm>
            <a:off x="8731250" y="1082675"/>
            <a:ext cx="184150" cy="762000"/>
          </a:xfrm>
          <a:prstGeom prst="rect">
            <a:avLst/>
          </a:prstGeom>
          <a:noFill/>
          <a:ln w="9525">
            <a:noFill/>
            <a:miter lim="800000"/>
            <a:headEnd/>
            <a:tailEnd/>
          </a:ln>
        </p:spPr>
        <p:txBody>
          <a:bodyPr wrap="none">
            <a:spAutoFit/>
          </a:bodyPr>
          <a:lstStyle/>
          <a:p>
            <a:pPr algn="r" fontAlgn="b"/>
            <a:endParaRPr lang="zh-CN" altLang="en-US" sz="4400" b="1">
              <a:solidFill>
                <a:schemeClr val="tx2"/>
              </a:solidFill>
              <a:ea typeface="黑体" pitchFamily="49" charset="-122"/>
              <a:cs typeface="Times New Roman" pitchFamily="18" charset="0"/>
            </a:endParaRPr>
          </a:p>
        </p:txBody>
      </p:sp>
      <p:sp>
        <p:nvSpPr>
          <p:cNvPr id="600070" name="AutoShape 6"/>
          <p:cNvSpPr>
            <a:spLocks noChangeArrowheads="1"/>
          </p:cNvSpPr>
          <p:nvPr/>
        </p:nvSpPr>
        <p:spPr bwMode="auto">
          <a:xfrm>
            <a:off x="3400425" y="2159000"/>
            <a:ext cx="1846263"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第一名的情况下</a:t>
            </a:r>
          </a:p>
        </p:txBody>
      </p:sp>
      <p:sp>
        <p:nvSpPr>
          <p:cNvPr id="600071" name="AutoShape 7"/>
          <p:cNvSpPr>
            <a:spLocks noChangeArrowheads="1"/>
          </p:cNvSpPr>
          <p:nvPr/>
        </p:nvSpPr>
        <p:spPr bwMode="auto">
          <a:xfrm>
            <a:off x="3403600" y="3143250"/>
            <a:ext cx="1846263"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第二名的情况下</a:t>
            </a:r>
          </a:p>
        </p:txBody>
      </p:sp>
      <p:sp>
        <p:nvSpPr>
          <p:cNvPr id="600072" name="AutoShape 8"/>
          <p:cNvSpPr>
            <a:spLocks noChangeArrowheads="1"/>
          </p:cNvSpPr>
          <p:nvPr/>
        </p:nvSpPr>
        <p:spPr bwMode="auto">
          <a:xfrm>
            <a:off x="3403600" y="4143375"/>
            <a:ext cx="1846263"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第三名的情况下</a:t>
            </a:r>
          </a:p>
        </p:txBody>
      </p:sp>
      <p:sp>
        <p:nvSpPr>
          <p:cNvPr id="600073" name="AutoShape 9"/>
          <p:cNvSpPr>
            <a:spLocks noChangeArrowheads="1"/>
          </p:cNvSpPr>
          <p:nvPr/>
        </p:nvSpPr>
        <p:spPr bwMode="auto">
          <a:xfrm>
            <a:off x="3403600" y="5143500"/>
            <a:ext cx="1385888"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a:ea typeface="黑体"/>
              </a:rPr>
              <a:t>其他情况下</a:t>
            </a:r>
          </a:p>
        </p:txBody>
      </p:sp>
      <p:grpSp>
        <p:nvGrpSpPr>
          <p:cNvPr id="2" name="组合 24"/>
          <p:cNvGrpSpPr>
            <a:grpSpLocks/>
          </p:cNvGrpSpPr>
          <p:nvPr/>
        </p:nvGrpSpPr>
        <p:grpSpPr bwMode="auto">
          <a:xfrm>
            <a:off x="142875" y="857250"/>
            <a:ext cx="1000125" cy="414338"/>
            <a:chOff x="1000100" y="2528843"/>
            <a:chExt cx="1000132" cy="414475"/>
          </a:xfrm>
        </p:grpSpPr>
        <p:pic>
          <p:nvPicPr>
            <p:cNvPr id="20501"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a:ln w="9525">
              <a:noFill/>
              <a:miter lim="800000"/>
              <a:headEnd/>
              <a:tailEnd/>
            </a:ln>
          </p:spPr>
        </p:pic>
        <p:sp>
          <p:nvSpPr>
            <p:cNvPr id="19" name="TextBox 18"/>
            <p:cNvSpPr txBox="1"/>
            <p:nvPr/>
          </p:nvSpPr>
          <p:spPr>
            <a:xfrm>
              <a:off x="1300140" y="2536784"/>
              <a:ext cx="700092"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17" name="标题 16"/>
          <p:cNvSpPr>
            <a:spLocks noGrp="1"/>
          </p:cNvSpPr>
          <p:nvPr>
            <p:ph type="title"/>
          </p:nvPr>
        </p:nvSpPr>
        <p:spPr>
          <a:xfrm>
            <a:off x="1215342" y="285750"/>
            <a:ext cx="7749271" cy="523875"/>
          </a:xfrm>
        </p:spPr>
        <p:txBody>
          <a:bodyPr/>
          <a:lstStyle/>
          <a:p>
            <a:pPr>
              <a:defRPr/>
            </a:pPr>
            <a:r>
              <a:rPr dirty="0" smtClean="0"/>
              <a:t>如何使用</a:t>
            </a:r>
            <a:r>
              <a:rPr lang="en-US" altLang="zh-CN" dirty="0" smtClean="0"/>
              <a:t>switch</a:t>
            </a:r>
            <a:r>
              <a:rPr dirty="0" smtClean="0"/>
              <a:t>选择结构</a:t>
            </a:r>
            <a:endParaRPr dirty="0"/>
          </a:p>
        </p:txBody>
      </p:sp>
      <p:sp>
        <p:nvSpPr>
          <p:cNvPr id="9" name="内容占位符 8"/>
          <p:cNvSpPr>
            <a:spLocks noGrp="1"/>
          </p:cNvSpPr>
          <p:nvPr>
            <p:ph idx="1"/>
          </p:nvPr>
        </p:nvSpPr>
        <p:spPr>
          <a:xfrm>
            <a:off x="784225" y="1214438"/>
            <a:ext cx="7645400" cy="5143500"/>
          </a:xfrm>
        </p:spPr>
        <p:txBody>
          <a:bodyPr/>
          <a:lstStyle/>
          <a:p>
            <a:pPr>
              <a:defRPr/>
            </a:pPr>
            <a:r>
              <a:rPr lang="zh-CN" altLang="en-US" dirty="0" smtClean="0"/>
              <a:t>使用</a:t>
            </a:r>
            <a:r>
              <a:rPr lang="en-US" altLang="zh-CN" dirty="0" smtClean="0"/>
              <a:t>switch</a:t>
            </a:r>
            <a:r>
              <a:rPr lang="zh-CN" altLang="en-US" dirty="0" smtClean="0"/>
              <a:t>选择结构解决韩嫣获奖问题</a:t>
            </a:r>
            <a:endParaRPr lang="en-GB" altLang="zh-CN" dirty="0" smtClean="0"/>
          </a:p>
          <a:p>
            <a:pPr>
              <a:defRPr/>
            </a:pPr>
            <a:endParaRPr lang="zh-CN" altLang="en-US" dirty="0"/>
          </a:p>
        </p:txBody>
      </p:sp>
      <p:grpSp>
        <p:nvGrpSpPr>
          <p:cNvPr id="21" name="组合 20"/>
          <p:cNvGrpSpPr/>
          <p:nvPr/>
        </p:nvGrpSpPr>
        <p:grpSpPr>
          <a:xfrm>
            <a:off x="2271323" y="6297442"/>
            <a:ext cx="4835530" cy="578535"/>
            <a:chOff x="2514596" y="3350993"/>
            <a:chExt cx="4351858" cy="578535"/>
          </a:xfrm>
        </p:grpSpPr>
        <p:grpSp>
          <p:nvGrpSpPr>
            <p:cNvPr id="23" name="组合 20"/>
            <p:cNvGrpSpPr/>
            <p:nvPr/>
          </p:nvGrpSpPr>
          <p:grpSpPr>
            <a:xfrm>
              <a:off x="2514596" y="3350993"/>
              <a:ext cx="4351858" cy="578535"/>
              <a:chOff x="2514598" y="5042946"/>
              <a:chExt cx="4351858" cy="578535"/>
            </a:xfrm>
          </p:grpSpPr>
          <p:sp>
            <p:nvSpPr>
              <p:cNvPr id="26" name="圆角矩形 25"/>
              <p:cNvSpPr/>
              <p:nvPr/>
            </p:nvSpPr>
            <p:spPr>
              <a:xfrm>
                <a:off x="2514598" y="5071123"/>
                <a:ext cx="4351858"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2"/>
              <p:cNvSpPr txBox="1"/>
              <p:nvPr/>
            </p:nvSpPr>
            <p:spPr>
              <a:xfrm>
                <a:off x="3679694" y="5112515"/>
                <a:ext cx="3120770" cy="369332"/>
              </a:xfrm>
              <a:prstGeom prst="rect">
                <a:avLst/>
              </a:prstGeom>
              <a:noFill/>
            </p:spPr>
            <p:txBody>
              <a:bodyPr wrap="none" rtlCol="0">
                <a:spAutoFit/>
              </a:bodyPr>
              <a:lstStyle/>
              <a:p>
                <a:pPr algn="ctr">
                  <a:defRPr/>
                </a:pPr>
                <a:r>
                  <a:rPr lang="zh-CN" altLang="en-US" b="1" dirty="0" smtClean="0">
                    <a:solidFill>
                      <a:schemeClr val="bg1"/>
                    </a:solidFill>
                    <a:latin typeface="微软雅黑" panose="020B0503020204020204" pitchFamily="34" charset="-122"/>
                    <a:ea typeface="微软雅黑" panose="020B0503020204020204" pitchFamily="34" charset="-122"/>
                  </a:rPr>
                  <a:t>演示</a:t>
                </a:r>
                <a:r>
                  <a:rPr lang="zh-CN" altLang="en-US" b="1" dirty="0" smtClean="0">
                    <a:solidFill>
                      <a:schemeClr val="bg1"/>
                    </a:solidFill>
                    <a:latin typeface="微软雅黑" panose="020B0503020204020204" pitchFamily="34" charset="-122"/>
                    <a:ea typeface="微软雅黑" panose="020B0503020204020204" pitchFamily="34" charset="-122"/>
                  </a:rPr>
                  <a:t>：</a:t>
                </a:r>
                <a:r>
                  <a:rPr lang="en-US" altLang="zh-CN" b="1" dirty="0" smtClean="0">
                    <a:solidFill>
                      <a:schemeClr val="bg1"/>
                    </a:solidFill>
                    <a:latin typeface="微软雅黑" panose="020B0503020204020204" pitchFamily="34" charset="-122"/>
                    <a:ea typeface="微软雅黑" panose="020B0503020204020204" pitchFamily="34" charset="-122"/>
                  </a:rPr>
                  <a:t>switch</a:t>
                </a:r>
                <a:r>
                  <a:rPr lang="zh-CN" altLang="en-US" b="1" dirty="0" smtClean="0">
                    <a:solidFill>
                      <a:schemeClr val="bg1"/>
                    </a:solidFill>
                    <a:latin typeface="微软雅黑" panose="020B0503020204020204" pitchFamily="34" charset="-122"/>
                    <a:ea typeface="微软雅黑" panose="020B0503020204020204" pitchFamily="34" charset="-122"/>
                  </a:rPr>
                  <a:t>解决等值判断问题</a:t>
                </a:r>
                <a:endParaRPr lang="zh-CN" altLang="en-US" b="1" spc="300" dirty="0">
                  <a:solidFill>
                    <a:srgbClr val="FBFFFE"/>
                  </a:solidFill>
                  <a:latin typeface="微软雅黑" pitchFamily="34" charset="-122"/>
                  <a:ea typeface="微软雅黑" pitchFamily="34" charset="-122"/>
                </a:endParaRPr>
              </a:p>
            </p:txBody>
          </p:sp>
          <p:sp>
            <p:nvSpPr>
              <p:cNvPr id="28" name="椭圆 27"/>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5" name="图片 2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55537" y="3379066"/>
              <a:ext cx="462326" cy="462326"/>
            </a:xfrm>
            <a:prstGeom prst="rect">
              <a:avLst/>
            </a:prstGeom>
          </p:spPr>
        </p:pic>
      </p:grpSp>
      <p:sp>
        <p:nvSpPr>
          <p:cNvPr id="29" name="灯片编号占位符 28"/>
          <p:cNvSpPr>
            <a:spLocks noGrp="1"/>
          </p:cNvSpPr>
          <p:nvPr>
            <p:ph type="sldNum" sz="quarter" idx="12"/>
          </p:nvPr>
        </p:nvSpPr>
        <p:spPr/>
        <p:txBody>
          <a:bodyPr/>
          <a:lstStyle/>
          <a:p>
            <a:fld id="{D16C15AB-C4F3-436F-909E-E9D6F9295829}" type="slidenum">
              <a:rPr lang="zh-CN" altLang="en-US" smtClean="0"/>
              <a:pPr/>
              <a:t>8</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0069"/>
                                        </p:tgtEl>
                                        <p:attrNameLst>
                                          <p:attrName>style.visibility</p:attrName>
                                        </p:attrNameLst>
                                      </p:cBhvr>
                                      <p:to>
                                        <p:strVal val="visible"/>
                                      </p:to>
                                    </p:set>
                                    <p:animEffect transition="in" filter="wipe(left)">
                                      <p:cBhvr>
                                        <p:cTn id="7" dur="500"/>
                                        <p:tgtEl>
                                          <p:spTgt spid="600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0070"/>
                                        </p:tgtEl>
                                        <p:attrNameLst>
                                          <p:attrName>style.visibility</p:attrName>
                                        </p:attrNameLst>
                                      </p:cBhvr>
                                      <p:to>
                                        <p:strVal val="visible"/>
                                      </p:to>
                                    </p:set>
                                    <p:animEffect transition="in" filter="wipe(left)">
                                      <p:cBhvr>
                                        <p:cTn id="12" dur="500"/>
                                        <p:tgtEl>
                                          <p:spTgt spid="600070"/>
                                        </p:tgtEl>
                                      </p:cBhvr>
                                    </p:animEffect>
                                  </p:childTnLst>
                                </p:cTn>
                              </p:par>
                            </p:childTnLst>
                          </p:cTn>
                        </p:par>
                        <p:par>
                          <p:cTn id="13" fill="hold" nodeType="afterGroup">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600071"/>
                                        </p:tgtEl>
                                        <p:attrNameLst>
                                          <p:attrName>style.visibility</p:attrName>
                                        </p:attrNameLst>
                                      </p:cBhvr>
                                      <p:to>
                                        <p:strVal val="visible"/>
                                      </p:to>
                                    </p:set>
                                    <p:animEffect transition="in" filter="wipe(left)">
                                      <p:cBhvr>
                                        <p:cTn id="16" dur="500"/>
                                        <p:tgtEl>
                                          <p:spTgt spid="600071"/>
                                        </p:tgtEl>
                                      </p:cBhvr>
                                    </p:animEffect>
                                  </p:childTnLst>
                                </p:cTn>
                              </p:par>
                            </p:childTnLst>
                          </p:cTn>
                        </p:par>
                        <p:par>
                          <p:cTn id="17" fill="hold" nodeType="afterGroup">
                            <p:stCondLst>
                              <p:cond delay="1500"/>
                            </p:stCondLst>
                            <p:childTnLst>
                              <p:par>
                                <p:cTn id="18" presetID="22" presetClass="entr" presetSubtype="8" fill="hold" grpId="0" nodeType="afterEffect">
                                  <p:stCondLst>
                                    <p:cond delay="500"/>
                                  </p:stCondLst>
                                  <p:childTnLst>
                                    <p:set>
                                      <p:cBhvr>
                                        <p:cTn id="19" dur="1" fill="hold">
                                          <p:stCondLst>
                                            <p:cond delay="0"/>
                                          </p:stCondLst>
                                        </p:cTn>
                                        <p:tgtEl>
                                          <p:spTgt spid="600072"/>
                                        </p:tgtEl>
                                        <p:attrNameLst>
                                          <p:attrName>style.visibility</p:attrName>
                                        </p:attrNameLst>
                                      </p:cBhvr>
                                      <p:to>
                                        <p:strVal val="visible"/>
                                      </p:to>
                                    </p:set>
                                    <p:animEffect transition="in" filter="wipe(left)">
                                      <p:cBhvr>
                                        <p:cTn id="20" dur="500"/>
                                        <p:tgtEl>
                                          <p:spTgt spid="600072"/>
                                        </p:tgtEl>
                                      </p:cBhvr>
                                    </p:animEffect>
                                  </p:childTnLst>
                                </p:cTn>
                              </p:par>
                            </p:childTnLst>
                          </p:cTn>
                        </p:par>
                        <p:par>
                          <p:cTn id="21" fill="hold" nodeType="afterGroup">
                            <p:stCondLst>
                              <p:cond delay="2500"/>
                            </p:stCondLst>
                            <p:childTnLst>
                              <p:par>
                                <p:cTn id="22" presetID="22" presetClass="entr" presetSubtype="8" fill="hold" grpId="0" nodeType="afterEffect">
                                  <p:stCondLst>
                                    <p:cond delay="500"/>
                                  </p:stCondLst>
                                  <p:childTnLst>
                                    <p:set>
                                      <p:cBhvr>
                                        <p:cTn id="23" dur="1" fill="hold">
                                          <p:stCondLst>
                                            <p:cond delay="0"/>
                                          </p:stCondLst>
                                        </p:cTn>
                                        <p:tgtEl>
                                          <p:spTgt spid="600073"/>
                                        </p:tgtEl>
                                        <p:attrNameLst>
                                          <p:attrName>style.visibility</p:attrName>
                                        </p:attrNameLst>
                                      </p:cBhvr>
                                      <p:to>
                                        <p:strVal val="visible"/>
                                      </p:to>
                                    </p:set>
                                    <p:animEffect transition="in" filter="wipe(left)">
                                      <p:cBhvr>
                                        <p:cTn id="24" dur="500"/>
                                        <p:tgtEl>
                                          <p:spTgt spid="600073"/>
                                        </p:tgtEl>
                                      </p:cBhvr>
                                    </p:animEffect>
                                  </p:childTnLst>
                                </p:cTn>
                              </p:par>
                            </p:childTnLst>
                          </p:cTn>
                        </p:par>
                        <p:par>
                          <p:cTn id="25" fill="hold">
                            <p:stCondLst>
                              <p:cond delay="3500"/>
                            </p:stCondLst>
                            <p:childTnLst>
                              <p:par>
                                <p:cTn id="26" presetID="3" presetClass="entr" presetSubtype="1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9" grpId="0" animBg="1"/>
      <p:bldP spid="600070" grpId="0" animBg="1"/>
      <p:bldP spid="600071" grpId="0" animBg="1"/>
      <p:bldP spid="600072" grpId="0" animBg="1"/>
      <p:bldP spid="6000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23" name="AutoShape 11"/>
          <p:cNvSpPr>
            <a:spLocks noChangeArrowheads="1"/>
          </p:cNvSpPr>
          <p:nvPr/>
        </p:nvSpPr>
        <p:spPr bwMode="auto">
          <a:xfrm>
            <a:off x="755650" y="1428750"/>
            <a:ext cx="8080375" cy="41703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1;</a:t>
            </a:r>
          </a:p>
          <a:p>
            <a:pPr lvl="1" defTabSz="723900">
              <a:lnSpc>
                <a:spcPct val="130000"/>
              </a:lnSpc>
              <a:buClr>
                <a:schemeClr val="folHlink"/>
              </a:buClr>
              <a:buSzPct val="60000"/>
              <a:tabLst>
                <a:tab pos="444500" algn="l"/>
              </a:tabLst>
              <a:defRPr/>
            </a:pPr>
            <a:r>
              <a:rPr lang="en-US" altLang="zh-CN" b="1" dirty="0">
                <a:solidFill>
                  <a:srgbClr val="FF0000"/>
                </a:solidFill>
                <a:cs typeface="Times New Roman" pitchFamily="18" charset="0"/>
              </a:rPr>
              <a:t> switch </a:t>
            </a:r>
            <a:r>
              <a:rPr lang="en-US" altLang="zh-CN" b="1" dirty="0">
                <a:solidFill>
                  <a:schemeClr val="accent5">
                    <a:lumMod val="10000"/>
                  </a:schemeClr>
                </a:solidFill>
              </a:rPr>
              <a:t>(</a:t>
            </a:r>
            <a:r>
              <a:rPr lang="en-US" altLang="zh-CN" b="1" dirty="0" err="1">
                <a:solidFill>
                  <a:schemeClr val="accent5">
                    <a:lumMod val="10000"/>
                  </a:schemeClr>
                </a:solidFill>
              </a:rPr>
              <a:t>mingCi</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   </a:t>
            </a:r>
            <a:r>
              <a:rPr lang="en-US" altLang="zh-CN" b="1" dirty="0">
                <a:solidFill>
                  <a:srgbClr val="FF0000"/>
                </a:solidFill>
                <a:cs typeface="Times New Roman" pitchFamily="18" charset="0"/>
              </a:rPr>
              <a:t> case </a:t>
            </a:r>
            <a:r>
              <a:rPr lang="en-US" altLang="zh-CN" b="1" dirty="0">
                <a:solidFill>
                  <a:schemeClr val="accent5">
                    <a:lumMod val="10000"/>
                  </a:schemeClr>
                </a:solidFill>
              </a:rPr>
              <a:t>1:</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               </a:t>
            </a:r>
          </a:p>
          <a:p>
            <a:pPr lvl="1" defTabSz="723900">
              <a:lnSpc>
                <a:spcPct val="130000"/>
              </a:lnSpc>
              <a:buClr>
                <a:schemeClr val="folHlink"/>
              </a:buClr>
              <a:buSzPct val="60000"/>
              <a:tabLst>
                <a:tab pos="444500" algn="l"/>
              </a:tabLst>
              <a:defRPr/>
            </a:pPr>
            <a:r>
              <a:rPr lang="en-US" altLang="zh-CN" b="1" dirty="0">
                <a:solidFill>
                  <a:srgbClr val="FF0000"/>
                </a:solidFill>
              </a:rPr>
              <a:t>        </a:t>
            </a:r>
            <a:r>
              <a:rPr lang="en-US" altLang="zh-CN" b="1" dirty="0">
                <a:solidFill>
                  <a:srgbClr val="FF0000"/>
                </a:solidFill>
                <a:cs typeface="Times New Roman" pitchFamily="18" charset="0"/>
              </a:rPr>
              <a:t>case</a:t>
            </a:r>
            <a:r>
              <a:rPr lang="en-US" altLang="zh-CN" b="1" dirty="0">
                <a:solidFill>
                  <a:srgbClr val="FF0000"/>
                </a:solidFill>
              </a:rPr>
              <a:t> </a:t>
            </a:r>
            <a:r>
              <a:rPr lang="en-US" altLang="zh-CN" b="1" dirty="0">
                <a:solidFill>
                  <a:schemeClr val="accent5">
                    <a:lumMod val="10000"/>
                  </a:schemeClr>
                </a:solidFill>
              </a:rPr>
              <a:t>2:</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                </a:t>
            </a:r>
          </a:p>
          <a:p>
            <a:pPr lvl="1" defTabSz="723900">
              <a:lnSpc>
                <a:spcPct val="130000"/>
              </a:lnSpc>
              <a:buClr>
                <a:schemeClr val="folHlink"/>
              </a:buClr>
              <a:buSzPct val="60000"/>
              <a:tabLst>
                <a:tab pos="444500" algn="l"/>
              </a:tabLst>
              <a:defRPr/>
            </a:pPr>
            <a:r>
              <a:rPr lang="en-US" altLang="zh-CN" b="1" dirty="0">
                <a:solidFill>
                  <a:srgbClr val="0000FF"/>
                </a:solidFill>
                <a:cs typeface="Times New Roman" pitchFamily="18" charset="0"/>
              </a:rPr>
              <a:t>       </a:t>
            </a:r>
            <a:r>
              <a:rPr lang="en-US" altLang="zh-CN" b="1" dirty="0">
                <a:solidFill>
                  <a:srgbClr val="FF0000"/>
                </a:solidFill>
                <a:cs typeface="Times New Roman" pitchFamily="18" charset="0"/>
              </a:rPr>
              <a:t> case </a:t>
            </a:r>
            <a:r>
              <a:rPr lang="en-US" altLang="zh-CN" b="1" dirty="0">
                <a:solidFill>
                  <a:schemeClr val="accent5">
                    <a:lumMod val="10000"/>
                  </a:schemeClr>
                </a:solidFill>
              </a:rPr>
              <a:t>3:</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                </a:t>
            </a:r>
          </a:p>
          <a:p>
            <a:pPr lvl="1" defTabSz="723900">
              <a:lnSpc>
                <a:spcPct val="130000"/>
              </a:lnSpc>
              <a:buClr>
                <a:schemeClr val="folHlink"/>
              </a:buClr>
              <a:buSzPct val="60000"/>
              <a:tabLst>
                <a:tab pos="444500" algn="l"/>
              </a:tabLst>
              <a:defRPr/>
            </a:pPr>
            <a:r>
              <a:rPr lang="en-US" altLang="zh-CN" b="1" dirty="0">
                <a:solidFill>
                  <a:srgbClr val="0000FF"/>
                </a:solidFill>
                <a:cs typeface="Times New Roman" pitchFamily="18" charset="0"/>
              </a:rPr>
              <a:t>        </a:t>
            </a:r>
            <a:r>
              <a:rPr lang="en-US" altLang="zh-CN" b="1" dirty="0">
                <a:solidFill>
                  <a:srgbClr val="FF0000"/>
                </a:solidFill>
                <a:cs typeface="Times New Roman" pitchFamily="18" charset="0"/>
              </a:rPr>
              <a:t>default:</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没有任何奖励 </a:t>
            </a:r>
            <a:r>
              <a:rPr lang="en-US" altLang="zh-CN" b="1" dirty="0">
                <a:solidFill>
                  <a:schemeClr val="accent5">
                    <a:lumMod val="10000"/>
                  </a:schemeClr>
                </a:solidFill>
              </a:rPr>
              <a:t>");</a:t>
            </a: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p>
        </p:txBody>
      </p:sp>
      <p:sp>
        <p:nvSpPr>
          <p:cNvPr id="602116" name="AutoShape 4"/>
          <p:cNvSpPr>
            <a:spLocks noChangeArrowheads="1"/>
          </p:cNvSpPr>
          <p:nvPr/>
        </p:nvSpPr>
        <p:spPr bwMode="auto">
          <a:xfrm>
            <a:off x="6300788" y="2060575"/>
            <a:ext cx="2162175" cy="4064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GB" b="1" kern="0">
                <a:solidFill>
                  <a:schemeClr val="bg1"/>
                </a:solidFill>
                <a:latin typeface="Arial"/>
                <a:ea typeface="黑体"/>
              </a:rPr>
              <a:t>输出结果是什么？</a:t>
            </a:r>
            <a:endParaRPr lang="zh-CN" altLang="en-US" b="1" kern="0">
              <a:solidFill>
                <a:schemeClr val="bg1"/>
              </a:solidFill>
              <a:latin typeface="Arial"/>
              <a:ea typeface="黑体"/>
            </a:endParaRPr>
          </a:p>
        </p:txBody>
      </p:sp>
      <p:sp>
        <p:nvSpPr>
          <p:cNvPr id="602122" name="Rectangle 10"/>
          <p:cNvSpPr>
            <a:spLocks noGrp="1" noChangeArrowheads="1"/>
          </p:cNvSpPr>
          <p:nvPr>
            <p:ph type="title"/>
          </p:nvPr>
        </p:nvSpPr>
        <p:spPr>
          <a:xfrm>
            <a:off x="1053296" y="285750"/>
            <a:ext cx="7911317" cy="523875"/>
          </a:xfrm>
        </p:spPr>
        <p:txBody>
          <a:bodyPr>
            <a:normAutofit/>
          </a:bodyPr>
          <a:lstStyle/>
          <a:p>
            <a:pPr>
              <a:defRPr/>
            </a:pPr>
            <a:r>
              <a:rPr dirty="0" smtClean="0"/>
              <a:t>常见错误</a:t>
            </a:r>
            <a:r>
              <a:rPr lang="en-US" altLang="zh-CN" dirty="0" smtClean="0"/>
              <a:t>3-1</a:t>
            </a:r>
            <a:endParaRPr dirty="0"/>
          </a:p>
        </p:txBody>
      </p:sp>
      <p:pic>
        <p:nvPicPr>
          <p:cNvPr id="9" name="图片 8" descr="switch问题1.tif"/>
          <p:cNvPicPr>
            <a:picLocks noChangeAspect="1"/>
          </p:cNvPicPr>
          <p:nvPr/>
        </p:nvPicPr>
        <p:blipFill>
          <a:blip r:embed="rId3"/>
          <a:srcRect/>
          <a:stretch>
            <a:fillRect/>
          </a:stretch>
        </p:blipFill>
        <p:spPr bwMode="auto">
          <a:xfrm>
            <a:off x="4500563" y="3786188"/>
            <a:ext cx="4432300" cy="1558925"/>
          </a:xfrm>
          <a:prstGeom prst="rect">
            <a:avLst/>
          </a:prstGeom>
          <a:noFill/>
          <a:ln w="9525">
            <a:noFill/>
            <a:miter lim="800000"/>
            <a:headEnd/>
            <a:tailEnd/>
          </a:ln>
        </p:spPr>
      </p:pic>
      <p:grpSp>
        <p:nvGrpSpPr>
          <p:cNvPr id="2" name="组合 10"/>
          <p:cNvGrpSpPr>
            <a:grpSpLocks/>
          </p:cNvGrpSpPr>
          <p:nvPr/>
        </p:nvGrpSpPr>
        <p:grpSpPr bwMode="auto">
          <a:xfrm>
            <a:off x="142875" y="857250"/>
            <a:ext cx="1470025" cy="400050"/>
            <a:chOff x="2962268" y="5103147"/>
            <a:chExt cx="1469411" cy="400110"/>
          </a:xfrm>
        </p:grpSpPr>
        <p:pic>
          <p:nvPicPr>
            <p:cNvPr id="21516" name="Picture 4" descr="C:\Users\meng.zhang\Desktop\ACCP7.0模版图标规范\list_num.png"/>
            <p:cNvPicPr>
              <a:picLocks noChangeAspect="1" noChangeArrowheads="1"/>
            </p:cNvPicPr>
            <p:nvPr/>
          </p:nvPicPr>
          <p:blipFill>
            <a:blip r:embed="rId4"/>
            <a:srcRect/>
            <a:stretch>
              <a:fillRect/>
            </a:stretch>
          </p:blipFill>
          <p:spPr bwMode="auto">
            <a:xfrm>
              <a:off x="2962268" y="5141278"/>
              <a:ext cx="323848" cy="323848"/>
            </a:xfrm>
            <a:prstGeom prst="rect">
              <a:avLst/>
            </a:prstGeom>
            <a:noFill/>
            <a:ln w="9525">
              <a:noFill/>
              <a:miter lim="800000"/>
              <a:headEnd/>
              <a:tailEnd/>
            </a:ln>
          </p:spPr>
        </p:pic>
        <p:sp>
          <p:nvSpPr>
            <p:cNvPr id="13" name="TextBox 12"/>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代码阅读</a:t>
              </a:r>
            </a:p>
          </p:txBody>
        </p:sp>
      </p:grpSp>
      <p:cxnSp>
        <p:nvCxnSpPr>
          <p:cNvPr id="14" name="直接箭头连接符 13"/>
          <p:cNvCxnSpPr/>
          <p:nvPr/>
        </p:nvCxnSpPr>
        <p:spPr>
          <a:xfrm rot="16200000" flipH="1">
            <a:off x="6823091" y="3035297"/>
            <a:ext cx="107157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
          <p:cNvGrpSpPr>
            <a:grpSpLocks/>
          </p:cNvGrpSpPr>
          <p:nvPr/>
        </p:nvGrpSpPr>
        <p:grpSpPr bwMode="auto">
          <a:xfrm>
            <a:off x="2124075" y="5684838"/>
            <a:ext cx="5616575" cy="901700"/>
            <a:chOff x="2124075" y="5684838"/>
            <a:chExt cx="5616575" cy="901700"/>
          </a:xfrm>
        </p:grpSpPr>
        <p:sp>
          <p:nvSpPr>
            <p:cNvPr id="602118" name="AutoShape 6"/>
            <p:cNvSpPr>
              <a:spLocks noChangeArrowheads="1"/>
            </p:cNvSpPr>
            <p:nvPr/>
          </p:nvSpPr>
          <p:spPr bwMode="auto">
            <a:xfrm>
              <a:off x="2124075" y="5876925"/>
              <a:ext cx="5616575" cy="709613"/>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GB" b="1" dirty="0">
                  <a:latin typeface="微软雅黑" pitchFamily="34" charset="-122"/>
                  <a:ea typeface="微软雅黑" pitchFamily="34" charset="-122"/>
                </a:rPr>
                <a:t>如果需要每个</a:t>
              </a:r>
              <a:r>
                <a:rPr lang="en-GB" altLang="zh-CN" b="1" dirty="0">
                  <a:latin typeface="微软雅黑" pitchFamily="34" charset="-122"/>
                  <a:ea typeface="微软雅黑" pitchFamily="34" charset="-122"/>
                </a:rPr>
                <a:t>case</a:t>
              </a:r>
              <a:r>
                <a:rPr lang="zh-CN" altLang="en-GB" b="1" dirty="0">
                  <a:latin typeface="微软雅黑" pitchFamily="34" charset="-122"/>
                  <a:ea typeface="微软雅黑" pitchFamily="34" charset="-122"/>
                </a:rPr>
                <a:t>执行完后跳出，</a:t>
              </a:r>
            </a:p>
            <a:p>
              <a:pPr algn="ctr">
                <a:defRPr/>
              </a:pPr>
              <a:r>
                <a:rPr lang="zh-CN" altLang="en-GB" b="1" dirty="0">
                  <a:latin typeface="微软雅黑" pitchFamily="34" charset="-122"/>
                  <a:ea typeface="微软雅黑" pitchFamily="34" charset="-122"/>
                </a:rPr>
                <a:t>在每个</a:t>
              </a:r>
              <a:r>
                <a:rPr lang="en-GB" altLang="zh-CN" b="1" dirty="0">
                  <a:latin typeface="微软雅黑" pitchFamily="34" charset="-122"/>
                  <a:ea typeface="微软雅黑" pitchFamily="34" charset="-122"/>
                </a:rPr>
                <a:t>case</a:t>
              </a:r>
              <a:r>
                <a:rPr lang="zh-CN" altLang="en-GB" b="1" dirty="0">
                  <a:latin typeface="微软雅黑" pitchFamily="34" charset="-122"/>
                  <a:ea typeface="微软雅黑" pitchFamily="34" charset="-122"/>
                </a:rPr>
                <a:t>后不要忘记写</a:t>
              </a:r>
              <a:r>
                <a:rPr lang="en-GB" altLang="zh-CN" b="1" dirty="0">
                  <a:latin typeface="微软雅黑" pitchFamily="34" charset="-122"/>
                  <a:ea typeface="微软雅黑" pitchFamily="34" charset="-122"/>
                </a:rPr>
                <a:t>break;</a:t>
              </a:r>
              <a:endParaRPr lang="en-US" altLang="zh-CN" b="1" dirty="0">
                <a:latin typeface="微软雅黑" pitchFamily="34" charset="-122"/>
                <a:ea typeface="微软雅黑" pitchFamily="34" charset="-122"/>
              </a:endParaRPr>
            </a:p>
          </p:txBody>
        </p:sp>
        <p:sp>
          <p:nvSpPr>
            <p:cNvPr id="21515" name="AutoShape 4"/>
            <p:cNvSpPr>
              <a:spLocks noChangeArrowheads="1"/>
            </p:cNvSpPr>
            <p:nvPr/>
          </p:nvSpPr>
          <p:spPr bwMode="gray">
            <a:xfrm>
              <a:off x="6992938" y="5684838"/>
              <a:ext cx="357187" cy="360362"/>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15" name="灯片编号占位符 14"/>
          <p:cNvSpPr>
            <a:spLocks noGrp="1"/>
          </p:cNvSpPr>
          <p:nvPr>
            <p:ph type="sldNum" sz="quarter" idx="12"/>
          </p:nvPr>
        </p:nvSpPr>
        <p:spPr/>
        <p:txBody>
          <a:bodyPr/>
          <a:lstStyle/>
          <a:p>
            <a:fld id="{D16C15AB-C4F3-436F-909E-E9D6F9295829}" type="slidenum">
              <a:rPr lang="zh-CN" altLang="en-US" smtClean="0"/>
              <a:pPr/>
              <a:t>9</a:t>
            </a:fld>
            <a:r>
              <a:rPr lang="en-US" altLang="zh-CN" smtClean="0"/>
              <a:t>/25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2116"/>
                                        </p:tgtEl>
                                        <p:attrNameLst>
                                          <p:attrName>style.visibility</p:attrName>
                                        </p:attrNameLst>
                                      </p:cBhvr>
                                      <p:to>
                                        <p:strVal val="visible"/>
                                      </p:to>
                                    </p:set>
                                    <p:animEffect transition="in" filter="wipe(left)">
                                      <p:cBhvr>
                                        <p:cTn id="7" dur="500"/>
                                        <p:tgtEl>
                                          <p:spTgt spid="60211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3889</TotalTime>
  <Words>1901</Words>
  <Application>Microsoft Office PowerPoint</Application>
  <PresentationFormat>全屏显示(4:3)</PresentationFormat>
  <Paragraphs>383</Paragraphs>
  <Slides>25</Slides>
  <Notes>21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 选择结构（二）</vt:lpstr>
      <vt:lpstr>预习检查</vt:lpstr>
      <vt:lpstr>回顾与作业点评</vt:lpstr>
      <vt:lpstr>本章任务</vt:lpstr>
      <vt:lpstr>本章目标</vt:lpstr>
      <vt:lpstr>为什么使用switch选择结构</vt:lpstr>
      <vt:lpstr>什么是switch选择结构</vt:lpstr>
      <vt:lpstr>如何使用switch选择结构</vt:lpstr>
      <vt:lpstr>常见错误3-1</vt:lpstr>
      <vt:lpstr>常见错误3-2</vt:lpstr>
      <vt:lpstr>常见错误3-3</vt:lpstr>
      <vt:lpstr>比较switch和多重if选择结构</vt:lpstr>
      <vt:lpstr>小结</vt:lpstr>
      <vt:lpstr>学生操作—菜单跳转2-1</vt:lpstr>
      <vt:lpstr>学生操作—菜单跳转2-2</vt:lpstr>
      <vt:lpstr>共性问题集中讲解</vt:lpstr>
      <vt:lpstr>选择结构总结</vt:lpstr>
      <vt:lpstr>为什么要处理系统异常</vt:lpstr>
      <vt:lpstr>如何处理系统异常</vt:lpstr>
      <vt:lpstr>学生操作—实现商品换购</vt:lpstr>
      <vt:lpstr>共性问题集中讲解</vt:lpstr>
      <vt:lpstr>答疑解惑</vt:lpstr>
      <vt:lpstr>总结</vt:lpstr>
      <vt:lpstr>本章作业</vt:lpstr>
      <vt:lpstr>幻灯片 25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zhengweijia(郑维佳)</dc:creator>
  <cp:lastModifiedBy>xin.wu</cp:lastModifiedBy>
  <cp:revision>505</cp:revision>
  <dcterms:created xsi:type="dcterms:W3CDTF">2017-06-02T08:35:00Z</dcterms:created>
  <dcterms:modified xsi:type="dcterms:W3CDTF">2018-01-11T06:11:54Z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