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Default Extension="bin" ContentType="application/vnd.openxmlformats-officedocument.oleObject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5" r:id="rId38"/>
    <p:sldId id="258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C"/>
    <a:srgbClr val="FF5050"/>
    <a:srgbClr val="006599"/>
    <a:srgbClr val="599CBD"/>
    <a:srgbClr val="FFCC00"/>
    <a:srgbClr val="0066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125" autoAdjust="0"/>
    <p:restoredTop sz="99111" autoAdjust="0"/>
  </p:normalViewPr>
  <p:slideViewPr>
    <p:cSldViewPr snapToGrid="0">
      <p:cViewPr varScale="1">
        <p:scale>
          <a:sx n="82" d="100"/>
          <a:sy n="82" d="100"/>
        </p:scale>
        <p:origin x="-102" y="-198"/>
      </p:cViewPr>
      <p:guideLst>
        <p:guide orient="horz" pos="21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2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7FDA20-5FEB-40B0-9085-08FCE71926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A2E6AC9-8376-43BB-ABC9-EE6E59C57037}">
      <dgm:prSet phldrT="[文本]"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pPr algn="l"/>
          <a:r>
            <a:rPr lang="zh-CN" altLang="en-US" sz="2400" b="1" dirty="0" smtClean="0"/>
            <a:t>      套用</a:t>
          </a:r>
          <a:r>
            <a:rPr lang="en-US" altLang="zh-CN" sz="2400" b="1" dirty="0" smtClean="0"/>
            <a:t>while</a:t>
          </a:r>
          <a:r>
            <a:rPr lang="zh-CN" altLang="en-US" sz="2400" b="1" dirty="0" smtClean="0"/>
            <a:t>语法写出代码</a:t>
          </a:r>
          <a:endParaRPr lang="zh-CN" altLang="en-US" sz="2400" b="1" dirty="0"/>
        </a:p>
      </dgm:t>
    </dgm:pt>
    <dgm:pt modelId="{61EB136B-22C3-4EC3-B21D-C6354F671EC5}" type="sibTrans" cxnId="{C757B789-E4B2-4BD1-8CE1-257CE501563E}">
      <dgm:prSet/>
      <dgm:spPr/>
      <dgm:t>
        <a:bodyPr/>
        <a:lstStyle/>
        <a:p>
          <a:endParaRPr lang="zh-CN" altLang="en-US" b="1"/>
        </a:p>
      </dgm:t>
    </dgm:pt>
    <dgm:pt modelId="{FDDB8B70-BFB8-41A6-9AB3-6E26F073E03C}" type="parTrans" cxnId="{C757B789-E4B2-4BD1-8CE1-257CE501563E}">
      <dgm:prSet/>
      <dgm:spPr/>
      <dgm:t>
        <a:bodyPr/>
        <a:lstStyle/>
        <a:p>
          <a:endParaRPr lang="zh-CN" altLang="en-US" b="1"/>
        </a:p>
      </dgm:t>
    </dgm:pt>
    <dgm:pt modelId="{5E3D27E7-5169-496E-98D0-82569438029E}" type="pres">
      <dgm:prSet presAssocID="{A27FDA20-5FEB-40B0-9085-08FCE7192649}" presName="Name0" presStyleCnt="0">
        <dgm:presLayoutVars>
          <dgm:dir/>
          <dgm:resizeHandles val="exact"/>
        </dgm:presLayoutVars>
      </dgm:prSet>
      <dgm:spPr/>
    </dgm:pt>
    <dgm:pt modelId="{09B5AA69-B89D-42A7-83BE-C70679FA2039}" type="pres">
      <dgm:prSet presAssocID="{1A2E6AC9-8376-43BB-ABC9-EE6E59C57037}" presName="parTxOnly" presStyleLbl="node1" presStyleIdx="0" presStyleCnt="1" custScaleX="100098" custLinFactY="25000" custLinFactNeighborX="340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8B1024F-0DA7-43A0-A7BC-695176285AB9}" type="presOf" srcId="{A27FDA20-5FEB-40B0-9085-08FCE7192649}" destId="{5E3D27E7-5169-496E-98D0-82569438029E}" srcOrd="0" destOrd="0" presId="urn:microsoft.com/office/officeart/2005/8/layout/hChevron3"/>
    <dgm:cxn modelId="{C757B789-E4B2-4BD1-8CE1-257CE501563E}" srcId="{A27FDA20-5FEB-40B0-9085-08FCE7192649}" destId="{1A2E6AC9-8376-43BB-ABC9-EE6E59C57037}" srcOrd="0" destOrd="0" parTransId="{FDDB8B70-BFB8-41A6-9AB3-6E26F073E03C}" sibTransId="{61EB136B-22C3-4EC3-B21D-C6354F671EC5}"/>
    <dgm:cxn modelId="{626A37A8-B2BC-4A2F-964D-E0849184425C}" type="presOf" srcId="{1A2E6AC9-8376-43BB-ABC9-EE6E59C57037}" destId="{09B5AA69-B89D-42A7-83BE-C70679FA2039}" srcOrd="0" destOrd="0" presId="urn:microsoft.com/office/officeart/2005/8/layout/hChevron3"/>
    <dgm:cxn modelId="{92E119C4-4CD2-42A8-91ED-C8BC076B3109}" type="presParOf" srcId="{5E3D27E7-5169-496E-98D0-82569438029E}" destId="{09B5AA69-B89D-42A7-83BE-C70679FA203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7FDA20-5FEB-40B0-9085-08FCE71926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A2E6AC9-8376-43BB-ABC9-EE6E59C57037}">
      <dgm:prSet phldrT="[文本]"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pPr algn="l"/>
          <a:r>
            <a:rPr lang="zh-CN" altLang="en-US" sz="2400" b="1" dirty="0" smtClean="0"/>
            <a:t>      </a:t>
          </a:r>
          <a:r>
            <a:rPr lang="zh-CN" altLang="en-US" sz="2400" b="1" dirty="0" smtClean="0">
              <a:ea typeface="黑体" pitchFamily="2" charset="-122"/>
            </a:rPr>
            <a:t>确定循环条件和循环操作</a:t>
          </a:r>
          <a:endParaRPr lang="zh-CN" altLang="en-US" sz="2400" b="1" dirty="0"/>
        </a:p>
      </dgm:t>
    </dgm:pt>
    <dgm:pt modelId="{61EB136B-22C3-4EC3-B21D-C6354F671EC5}" type="sibTrans" cxnId="{C757B789-E4B2-4BD1-8CE1-257CE501563E}">
      <dgm:prSet/>
      <dgm:spPr/>
      <dgm:t>
        <a:bodyPr/>
        <a:lstStyle/>
        <a:p>
          <a:endParaRPr lang="zh-CN" altLang="en-US" b="1"/>
        </a:p>
      </dgm:t>
    </dgm:pt>
    <dgm:pt modelId="{FDDB8B70-BFB8-41A6-9AB3-6E26F073E03C}" type="parTrans" cxnId="{C757B789-E4B2-4BD1-8CE1-257CE501563E}">
      <dgm:prSet/>
      <dgm:spPr/>
      <dgm:t>
        <a:bodyPr/>
        <a:lstStyle/>
        <a:p>
          <a:endParaRPr lang="zh-CN" altLang="en-US" b="1"/>
        </a:p>
      </dgm:t>
    </dgm:pt>
    <dgm:pt modelId="{5E3D27E7-5169-496E-98D0-82569438029E}" type="pres">
      <dgm:prSet presAssocID="{A27FDA20-5FEB-40B0-9085-08FCE7192649}" presName="Name0" presStyleCnt="0">
        <dgm:presLayoutVars>
          <dgm:dir/>
          <dgm:resizeHandles val="exact"/>
        </dgm:presLayoutVars>
      </dgm:prSet>
      <dgm:spPr/>
    </dgm:pt>
    <dgm:pt modelId="{09B5AA69-B89D-42A7-83BE-C70679FA2039}" type="pres">
      <dgm:prSet presAssocID="{1A2E6AC9-8376-43BB-ABC9-EE6E59C57037}" presName="parTxOnly" presStyleLbl="node1" presStyleIdx="0" presStyleCnt="1" custScaleX="100098" custLinFactNeighborX="-10414" custLinFactNeighborY="125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F673922-00AE-4A57-842E-15851C621810}" type="presOf" srcId="{A27FDA20-5FEB-40B0-9085-08FCE7192649}" destId="{5E3D27E7-5169-496E-98D0-82569438029E}" srcOrd="0" destOrd="0" presId="urn:microsoft.com/office/officeart/2005/8/layout/hChevron3"/>
    <dgm:cxn modelId="{7A372D8F-2799-42AE-9375-5D9DA7EF0B15}" type="presOf" srcId="{1A2E6AC9-8376-43BB-ABC9-EE6E59C57037}" destId="{09B5AA69-B89D-42A7-83BE-C70679FA2039}" srcOrd="0" destOrd="0" presId="urn:microsoft.com/office/officeart/2005/8/layout/hChevron3"/>
    <dgm:cxn modelId="{C757B789-E4B2-4BD1-8CE1-257CE501563E}" srcId="{A27FDA20-5FEB-40B0-9085-08FCE7192649}" destId="{1A2E6AC9-8376-43BB-ABC9-EE6E59C57037}" srcOrd="0" destOrd="0" parTransId="{FDDB8B70-BFB8-41A6-9AB3-6E26F073E03C}" sibTransId="{61EB136B-22C3-4EC3-B21D-C6354F671EC5}"/>
    <dgm:cxn modelId="{EE1101A3-6931-4BFF-A45C-0D69ECFA4BD2}" type="presParOf" srcId="{5E3D27E7-5169-496E-98D0-82569438029E}" destId="{09B5AA69-B89D-42A7-83BE-C70679FA203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7FDA20-5FEB-40B0-9085-08FCE71926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A2E6AC9-8376-43BB-ABC9-EE6E59C57037}">
      <dgm:prSet phldrT="[文本]"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pPr algn="l"/>
          <a:r>
            <a:rPr lang="zh-CN" altLang="en-US" sz="2400" b="1" dirty="0" smtClean="0"/>
            <a:t>      </a:t>
          </a:r>
          <a:r>
            <a:rPr lang="zh-CN" altLang="en-US" sz="2400" b="1" dirty="0" smtClean="0">
              <a:ea typeface="黑体" pitchFamily="2" charset="-122"/>
            </a:rPr>
            <a:t>检查循环是否能够退出</a:t>
          </a:r>
          <a:endParaRPr lang="zh-CN" altLang="en-US" sz="2400" b="1" dirty="0"/>
        </a:p>
      </dgm:t>
    </dgm:pt>
    <dgm:pt modelId="{61EB136B-22C3-4EC3-B21D-C6354F671EC5}" type="sibTrans" cxnId="{C757B789-E4B2-4BD1-8CE1-257CE501563E}">
      <dgm:prSet/>
      <dgm:spPr/>
      <dgm:t>
        <a:bodyPr/>
        <a:lstStyle/>
        <a:p>
          <a:endParaRPr lang="zh-CN" altLang="en-US" b="1"/>
        </a:p>
      </dgm:t>
    </dgm:pt>
    <dgm:pt modelId="{FDDB8B70-BFB8-41A6-9AB3-6E26F073E03C}" type="parTrans" cxnId="{C757B789-E4B2-4BD1-8CE1-257CE501563E}">
      <dgm:prSet/>
      <dgm:spPr/>
      <dgm:t>
        <a:bodyPr/>
        <a:lstStyle/>
        <a:p>
          <a:endParaRPr lang="zh-CN" altLang="en-US" b="1"/>
        </a:p>
      </dgm:t>
    </dgm:pt>
    <dgm:pt modelId="{5E3D27E7-5169-496E-98D0-82569438029E}" type="pres">
      <dgm:prSet presAssocID="{A27FDA20-5FEB-40B0-9085-08FCE7192649}" presName="Name0" presStyleCnt="0">
        <dgm:presLayoutVars>
          <dgm:dir/>
          <dgm:resizeHandles val="exact"/>
        </dgm:presLayoutVars>
      </dgm:prSet>
      <dgm:spPr/>
    </dgm:pt>
    <dgm:pt modelId="{09B5AA69-B89D-42A7-83BE-C70679FA2039}" type="pres">
      <dgm:prSet presAssocID="{1A2E6AC9-8376-43BB-ABC9-EE6E59C57037}" presName="parTxOnly" presStyleLbl="node1" presStyleIdx="0" presStyleCnt="1" custScaleX="100098" custLinFactY="-51666" custLinFactNeighborX="-279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75033A-B2CF-4C78-9906-EA435C2A4762}" type="presOf" srcId="{A27FDA20-5FEB-40B0-9085-08FCE7192649}" destId="{5E3D27E7-5169-496E-98D0-82569438029E}" srcOrd="0" destOrd="0" presId="urn:microsoft.com/office/officeart/2005/8/layout/hChevron3"/>
    <dgm:cxn modelId="{C757B789-E4B2-4BD1-8CE1-257CE501563E}" srcId="{A27FDA20-5FEB-40B0-9085-08FCE7192649}" destId="{1A2E6AC9-8376-43BB-ABC9-EE6E59C57037}" srcOrd="0" destOrd="0" parTransId="{FDDB8B70-BFB8-41A6-9AB3-6E26F073E03C}" sibTransId="{61EB136B-22C3-4EC3-B21D-C6354F671EC5}"/>
    <dgm:cxn modelId="{D9A68C55-097F-42D7-92DF-3B255D669679}" type="presOf" srcId="{1A2E6AC9-8376-43BB-ABC9-EE6E59C57037}" destId="{09B5AA69-B89D-42A7-83BE-C70679FA2039}" srcOrd="0" destOrd="0" presId="urn:microsoft.com/office/officeart/2005/8/layout/hChevron3"/>
    <dgm:cxn modelId="{D0CFD819-162D-46F6-9BB4-32B5E79DAC49}" type="presParOf" srcId="{5E3D27E7-5169-496E-98D0-82569438029E}" destId="{09B5AA69-B89D-42A7-83BE-C70679FA203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E1AD12-5113-4DC1-820E-CDC2995E8A6F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F9A359-6017-4A8A-8A71-439965ED72D2}">
      <dgm:prSet/>
      <dgm:spPr>
        <a:solidFill>
          <a:schemeClr val="accent5">
            <a:lumMod val="50000"/>
          </a:schemeClr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gm:spPr>
      <dgm:t>
        <a:bodyPr/>
        <a:lstStyle/>
        <a:p>
          <a:pPr rtl="0"/>
          <a:r>
            <a:rPr lang="zh-CN" altLang="en-US" b="1" dirty="0" smtClean="0">
              <a:ea typeface="黑体" pitchFamily="2" charset="-122"/>
            </a:rPr>
            <a:t>逐条语句执行程序</a:t>
          </a:r>
          <a:endParaRPr lang="en-US" b="1" dirty="0"/>
        </a:p>
      </dgm:t>
    </dgm:pt>
    <dgm:pt modelId="{94A4930B-82CA-469A-859E-1662DFD2221B}" type="parTrans" cxnId="{FFB0AD5B-95BD-44B0-9922-E4159EABDFCB}">
      <dgm:prSet/>
      <dgm:spPr/>
      <dgm:t>
        <a:bodyPr/>
        <a:lstStyle/>
        <a:p>
          <a:endParaRPr lang="zh-CN" altLang="en-US"/>
        </a:p>
      </dgm:t>
    </dgm:pt>
    <dgm:pt modelId="{E2AF1A64-DAD2-463C-A30E-3BDEAF19CA82}" type="sibTrans" cxnId="{FFB0AD5B-95BD-44B0-9922-E4159EABDFCB}">
      <dgm:prSet/>
      <dgm:spPr>
        <a:solidFill>
          <a:srgbClr val="0070C0"/>
        </a:solidFill>
        <a:ln>
          <a:solidFill>
            <a:srgbClr val="00B0F0"/>
          </a:solidFill>
        </a:ln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gm:spPr>
      <dgm:t>
        <a:bodyPr/>
        <a:lstStyle/>
        <a:p>
          <a:endParaRPr lang="zh-CN" altLang="en-US"/>
        </a:p>
      </dgm:t>
    </dgm:pt>
    <dgm:pt modelId="{60B7A184-E85E-42F2-8DD9-745FDE2F7A38}">
      <dgm:prSet/>
      <dgm:spPr>
        <a:solidFill>
          <a:schemeClr val="accent5">
            <a:lumMod val="50000"/>
          </a:schemeClr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gm:spPr>
      <dgm:t>
        <a:bodyPr/>
        <a:lstStyle/>
        <a:p>
          <a:pPr rtl="0"/>
          <a:r>
            <a:rPr lang="zh-CN" altLang="zh-CN" b="1" dirty="0" smtClean="0">
              <a:ea typeface="黑体" pitchFamily="2" charset="-122"/>
            </a:rPr>
            <a:t>观察程序执行情况</a:t>
          </a:r>
          <a:endParaRPr lang="en-US" b="1" dirty="0"/>
        </a:p>
      </dgm:t>
    </dgm:pt>
    <dgm:pt modelId="{97B743D5-2D3C-44C6-BE00-E72D8908A3B5}" type="parTrans" cxnId="{622E0605-AD38-4D78-9034-0A12BD6BEB7C}">
      <dgm:prSet/>
      <dgm:spPr/>
      <dgm:t>
        <a:bodyPr/>
        <a:lstStyle/>
        <a:p>
          <a:endParaRPr lang="zh-CN" altLang="en-US"/>
        </a:p>
      </dgm:t>
    </dgm:pt>
    <dgm:pt modelId="{62D3E85F-315A-4119-AE6E-AA15CAC4B4B6}" type="sibTrans" cxnId="{622E0605-AD38-4D78-9034-0A12BD6BEB7C}">
      <dgm:prSet/>
      <dgm:spPr>
        <a:solidFill>
          <a:srgbClr val="0070C0"/>
        </a:solidFill>
        <a:ln>
          <a:solidFill>
            <a:srgbClr val="00B0F0"/>
          </a:solidFill>
        </a:ln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gm:spPr>
      <dgm:t>
        <a:bodyPr/>
        <a:lstStyle/>
        <a:p>
          <a:endParaRPr lang="zh-CN" altLang="en-US"/>
        </a:p>
      </dgm:t>
    </dgm:pt>
    <dgm:pt modelId="{C4CAAD00-6FDC-4857-8CBC-D4A95556F0E4}">
      <dgm:prSet/>
      <dgm:spPr>
        <a:solidFill>
          <a:schemeClr val="accent5">
            <a:lumMod val="50000"/>
          </a:schemeClr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gm:spPr>
      <dgm:t>
        <a:bodyPr/>
        <a:lstStyle/>
        <a:p>
          <a:pPr rtl="0"/>
          <a:r>
            <a:rPr lang="zh-CN" altLang="zh-CN" b="1" dirty="0" smtClean="0">
              <a:ea typeface="黑体" pitchFamily="2" charset="-122"/>
            </a:rPr>
            <a:t>发现问题</a:t>
          </a:r>
          <a:endParaRPr lang="en-US" b="1" dirty="0"/>
        </a:p>
      </dgm:t>
    </dgm:pt>
    <dgm:pt modelId="{54A2440D-2577-41D8-913D-1C360F5C2C5C}" type="parTrans" cxnId="{C2EEF816-4CB3-4DBA-8687-DCBCE6F9334F}">
      <dgm:prSet/>
      <dgm:spPr/>
      <dgm:t>
        <a:bodyPr/>
        <a:lstStyle/>
        <a:p>
          <a:endParaRPr lang="zh-CN" altLang="en-US"/>
        </a:p>
      </dgm:t>
    </dgm:pt>
    <dgm:pt modelId="{CCA30ADE-6BE1-4624-B8D6-C8998219D96F}" type="sibTrans" cxnId="{C2EEF816-4CB3-4DBA-8687-DCBCE6F9334F}">
      <dgm:prSet/>
      <dgm:spPr>
        <a:solidFill>
          <a:srgbClr val="0070C0"/>
        </a:solidFill>
        <a:ln>
          <a:solidFill>
            <a:srgbClr val="00B0F0"/>
          </a:solidFill>
        </a:ln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gm:spPr>
      <dgm:t>
        <a:bodyPr/>
        <a:lstStyle/>
        <a:p>
          <a:endParaRPr lang="zh-CN" altLang="en-US"/>
        </a:p>
      </dgm:t>
    </dgm:pt>
    <dgm:pt modelId="{A3A423E3-ACC9-4A14-98AB-D9F524C707E3}">
      <dgm:prSet/>
      <dgm:spPr>
        <a:solidFill>
          <a:schemeClr val="accent5">
            <a:lumMod val="50000"/>
          </a:schemeClr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gm:spPr>
      <dgm:t>
        <a:bodyPr/>
        <a:lstStyle/>
        <a:p>
          <a:pPr rtl="0"/>
          <a:r>
            <a:rPr lang="zh-CN" altLang="zh-CN" b="1" dirty="0" smtClean="0">
              <a:ea typeface="黑体" pitchFamily="2" charset="-122"/>
            </a:rPr>
            <a:t>解决问题</a:t>
          </a:r>
          <a:endParaRPr lang="en-US" b="1" dirty="0"/>
        </a:p>
      </dgm:t>
    </dgm:pt>
    <dgm:pt modelId="{121A6C15-B410-4E41-9C05-694B1DA2200C}" type="parTrans" cxnId="{C41831F4-4B6A-4A25-A112-70BC88575EE4}">
      <dgm:prSet/>
      <dgm:spPr/>
      <dgm:t>
        <a:bodyPr/>
        <a:lstStyle/>
        <a:p>
          <a:endParaRPr lang="zh-CN" altLang="en-US"/>
        </a:p>
      </dgm:t>
    </dgm:pt>
    <dgm:pt modelId="{35B5B0D6-4A25-4B26-8294-204980E3ECF7}" type="sibTrans" cxnId="{C41831F4-4B6A-4A25-A112-70BC88575EE4}">
      <dgm:prSet/>
      <dgm:spPr/>
      <dgm:t>
        <a:bodyPr/>
        <a:lstStyle/>
        <a:p>
          <a:endParaRPr lang="zh-CN" altLang="en-US"/>
        </a:p>
      </dgm:t>
    </dgm:pt>
    <dgm:pt modelId="{946AB1F5-AFA6-407B-BD2C-9946AB463D1A}" type="pres">
      <dgm:prSet presAssocID="{E3E1AD12-5113-4DC1-820E-CDC2995E8A6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85B3497-F806-4732-BDBB-75C832824117}" type="pres">
      <dgm:prSet presAssocID="{23F9A359-6017-4A8A-8A71-439965ED72D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54CC4A-3654-48B0-AFEF-E1767C56F769}" type="pres">
      <dgm:prSet presAssocID="{E2AF1A64-DAD2-463C-A30E-3BDEAF19CA82}" presName="sibTrans" presStyleLbl="sibTrans2D1" presStyleIdx="0" presStyleCnt="3"/>
      <dgm:spPr>
        <a:prstGeom prst="chevron">
          <a:avLst/>
        </a:prstGeom>
      </dgm:spPr>
      <dgm:t>
        <a:bodyPr/>
        <a:lstStyle/>
        <a:p>
          <a:endParaRPr lang="zh-CN" altLang="en-US"/>
        </a:p>
      </dgm:t>
    </dgm:pt>
    <dgm:pt modelId="{FAF0A22C-F716-4D95-947F-6B35C81539C7}" type="pres">
      <dgm:prSet presAssocID="{E2AF1A64-DAD2-463C-A30E-3BDEAF19CA82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0910197F-1359-491F-9AFF-6D84CABE9A7A}" type="pres">
      <dgm:prSet presAssocID="{60B7A184-E85E-42F2-8DD9-745FDE2F7A3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E034EE-E5B1-481C-A812-B46CF0F3FFBE}" type="pres">
      <dgm:prSet presAssocID="{62D3E85F-315A-4119-AE6E-AA15CAC4B4B6}" presName="sibTrans" presStyleLbl="sibTrans2D1" presStyleIdx="1" presStyleCnt="3"/>
      <dgm:spPr>
        <a:prstGeom prst="chevron">
          <a:avLst/>
        </a:prstGeom>
      </dgm:spPr>
      <dgm:t>
        <a:bodyPr/>
        <a:lstStyle/>
        <a:p>
          <a:endParaRPr lang="zh-CN" altLang="en-US"/>
        </a:p>
      </dgm:t>
    </dgm:pt>
    <dgm:pt modelId="{2908542C-55AC-43E3-8505-9CC197117C24}" type="pres">
      <dgm:prSet presAssocID="{62D3E85F-315A-4119-AE6E-AA15CAC4B4B6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67B74A2D-D5D4-44EA-8B2A-90C60478F988}" type="pres">
      <dgm:prSet presAssocID="{C4CAAD00-6FDC-4857-8CBC-D4A95556F0E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837E3B-5592-4AF4-9C57-9F0B605D3C4C}" type="pres">
      <dgm:prSet presAssocID="{CCA30ADE-6BE1-4624-B8D6-C8998219D96F}" presName="sibTrans" presStyleLbl="sibTrans2D1" presStyleIdx="2" presStyleCnt="3"/>
      <dgm:spPr>
        <a:prstGeom prst="chevron">
          <a:avLst/>
        </a:prstGeom>
      </dgm:spPr>
      <dgm:t>
        <a:bodyPr/>
        <a:lstStyle/>
        <a:p>
          <a:endParaRPr lang="zh-CN" altLang="en-US"/>
        </a:p>
      </dgm:t>
    </dgm:pt>
    <dgm:pt modelId="{2164279A-05E7-4632-A17D-4DA5C19D4B55}" type="pres">
      <dgm:prSet presAssocID="{CCA30ADE-6BE1-4624-B8D6-C8998219D96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6E163ED9-38AB-4567-9340-9E845A16C62D}" type="pres">
      <dgm:prSet presAssocID="{A3A423E3-ACC9-4A14-98AB-D9F524C707E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2E0605-AD38-4D78-9034-0A12BD6BEB7C}" srcId="{E3E1AD12-5113-4DC1-820E-CDC2995E8A6F}" destId="{60B7A184-E85E-42F2-8DD9-745FDE2F7A38}" srcOrd="1" destOrd="0" parTransId="{97B743D5-2D3C-44C6-BE00-E72D8908A3B5}" sibTransId="{62D3E85F-315A-4119-AE6E-AA15CAC4B4B6}"/>
    <dgm:cxn modelId="{FFB0AD5B-95BD-44B0-9922-E4159EABDFCB}" srcId="{E3E1AD12-5113-4DC1-820E-CDC2995E8A6F}" destId="{23F9A359-6017-4A8A-8A71-439965ED72D2}" srcOrd="0" destOrd="0" parTransId="{94A4930B-82CA-469A-859E-1662DFD2221B}" sibTransId="{E2AF1A64-DAD2-463C-A30E-3BDEAF19CA82}"/>
    <dgm:cxn modelId="{C2EEF816-4CB3-4DBA-8687-DCBCE6F9334F}" srcId="{E3E1AD12-5113-4DC1-820E-CDC2995E8A6F}" destId="{C4CAAD00-6FDC-4857-8CBC-D4A95556F0E4}" srcOrd="2" destOrd="0" parTransId="{54A2440D-2577-41D8-913D-1C360F5C2C5C}" sibTransId="{CCA30ADE-6BE1-4624-B8D6-C8998219D96F}"/>
    <dgm:cxn modelId="{DA925D38-1ACE-489A-A1E4-AC03B5F98A99}" type="presOf" srcId="{CCA30ADE-6BE1-4624-B8D6-C8998219D96F}" destId="{9F837E3B-5592-4AF4-9C57-9F0B605D3C4C}" srcOrd="0" destOrd="0" presId="urn:microsoft.com/office/officeart/2005/8/layout/process1"/>
    <dgm:cxn modelId="{FBF298CE-F68C-4688-A51E-8DE8B6116B3D}" type="presOf" srcId="{C4CAAD00-6FDC-4857-8CBC-D4A95556F0E4}" destId="{67B74A2D-D5D4-44EA-8B2A-90C60478F988}" srcOrd="0" destOrd="0" presId="urn:microsoft.com/office/officeart/2005/8/layout/process1"/>
    <dgm:cxn modelId="{C55D27DB-69F7-4305-BAAE-E973C4D0E23B}" type="presOf" srcId="{CCA30ADE-6BE1-4624-B8D6-C8998219D96F}" destId="{2164279A-05E7-4632-A17D-4DA5C19D4B55}" srcOrd="1" destOrd="0" presId="urn:microsoft.com/office/officeart/2005/8/layout/process1"/>
    <dgm:cxn modelId="{F8BC390E-EB1F-4C5F-BCEB-E24B3E57BB74}" type="presOf" srcId="{E2AF1A64-DAD2-463C-A30E-3BDEAF19CA82}" destId="{C654CC4A-3654-48B0-AFEF-E1767C56F769}" srcOrd="0" destOrd="0" presId="urn:microsoft.com/office/officeart/2005/8/layout/process1"/>
    <dgm:cxn modelId="{93535F6B-2B0E-4F4D-8F28-6A65FBD92FD0}" type="presOf" srcId="{60B7A184-E85E-42F2-8DD9-745FDE2F7A38}" destId="{0910197F-1359-491F-9AFF-6D84CABE9A7A}" srcOrd="0" destOrd="0" presId="urn:microsoft.com/office/officeart/2005/8/layout/process1"/>
    <dgm:cxn modelId="{977103B3-9AB4-42C1-8330-F6E0DB02B6A8}" type="presOf" srcId="{62D3E85F-315A-4119-AE6E-AA15CAC4B4B6}" destId="{4EE034EE-E5B1-481C-A812-B46CF0F3FFBE}" srcOrd="0" destOrd="0" presId="urn:microsoft.com/office/officeart/2005/8/layout/process1"/>
    <dgm:cxn modelId="{18B4A7BD-99F4-4B89-9523-A3EF80F068C0}" type="presOf" srcId="{A3A423E3-ACC9-4A14-98AB-D9F524C707E3}" destId="{6E163ED9-38AB-4567-9340-9E845A16C62D}" srcOrd="0" destOrd="0" presId="urn:microsoft.com/office/officeart/2005/8/layout/process1"/>
    <dgm:cxn modelId="{A87C5A73-EF0B-4C9F-B81D-8B70534CFCB8}" type="presOf" srcId="{62D3E85F-315A-4119-AE6E-AA15CAC4B4B6}" destId="{2908542C-55AC-43E3-8505-9CC197117C24}" srcOrd="1" destOrd="0" presId="urn:microsoft.com/office/officeart/2005/8/layout/process1"/>
    <dgm:cxn modelId="{91CC93ED-2704-471D-91C4-EF941751C87A}" type="presOf" srcId="{E2AF1A64-DAD2-463C-A30E-3BDEAF19CA82}" destId="{FAF0A22C-F716-4D95-947F-6B35C81539C7}" srcOrd="1" destOrd="0" presId="urn:microsoft.com/office/officeart/2005/8/layout/process1"/>
    <dgm:cxn modelId="{C41831F4-4B6A-4A25-A112-70BC88575EE4}" srcId="{E3E1AD12-5113-4DC1-820E-CDC2995E8A6F}" destId="{A3A423E3-ACC9-4A14-98AB-D9F524C707E3}" srcOrd="3" destOrd="0" parTransId="{121A6C15-B410-4E41-9C05-694B1DA2200C}" sibTransId="{35B5B0D6-4A25-4B26-8294-204980E3ECF7}"/>
    <dgm:cxn modelId="{B697C56A-8D71-40AA-A22B-6471800B1957}" type="presOf" srcId="{E3E1AD12-5113-4DC1-820E-CDC2995E8A6F}" destId="{946AB1F5-AFA6-407B-BD2C-9946AB463D1A}" srcOrd="0" destOrd="0" presId="urn:microsoft.com/office/officeart/2005/8/layout/process1"/>
    <dgm:cxn modelId="{1A3479B8-50E3-4564-960F-5E5CDD8C9EAB}" type="presOf" srcId="{23F9A359-6017-4A8A-8A71-439965ED72D2}" destId="{585B3497-F806-4732-BDBB-75C832824117}" srcOrd="0" destOrd="0" presId="urn:microsoft.com/office/officeart/2005/8/layout/process1"/>
    <dgm:cxn modelId="{8F6C4E51-2041-4960-8ED6-4B93C2844F15}" type="presParOf" srcId="{946AB1F5-AFA6-407B-BD2C-9946AB463D1A}" destId="{585B3497-F806-4732-BDBB-75C832824117}" srcOrd="0" destOrd="0" presId="urn:microsoft.com/office/officeart/2005/8/layout/process1"/>
    <dgm:cxn modelId="{2B598DED-EC94-47D9-B610-DC3DA73E6906}" type="presParOf" srcId="{946AB1F5-AFA6-407B-BD2C-9946AB463D1A}" destId="{C654CC4A-3654-48B0-AFEF-E1767C56F769}" srcOrd="1" destOrd="0" presId="urn:microsoft.com/office/officeart/2005/8/layout/process1"/>
    <dgm:cxn modelId="{3DEEA799-AA06-4F9A-A043-C1C4543CCEF6}" type="presParOf" srcId="{C654CC4A-3654-48B0-AFEF-E1767C56F769}" destId="{FAF0A22C-F716-4D95-947F-6B35C81539C7}" srcOrd="0" destOrd="0" presId="urn:microsoft.com/office/officeart/2005/8/layout/process1"/>
    <dgm:cxn modelId="{448F346B-58DF-4FB1-A77D-0F9B7AC90A72}" type="presParOf" srcId="{946AB1F5-AFA6-407B-BD2C-9946AB463D1A}" destId="{0910197F-1359-491F-9AFF-6D84CABE9A7A}" srcOrd="2" destOrd="0" presId="urn:microsoft.com/office/officeart/2005/8/layout/process1"/>
    <dgm:cxn modelId="{E15AD154-2138-4334-89D6-8E373CFF1EA1}" type="presParOf" srcId="{946AB1F5-AFA6-407B-BD2C-9946AB463D1A}" destId="{4EE034EE-E5B1-481C-A812-B46CF0F3FFBE}" srcOrd="3" destOrd="0" presId="urn:microsoft.com/office/officeart/2005/8/layout/process1"/>
    <dgm:cxn modelId="{659C51F5-D2E5-405A-B9E5-032D9F2B2031}" type="presParOf" srcId="{4EE034EE-E5B1-481C-A812-B46CF0F3FFBE}" destId="{2908542C-55AC-43E3-8505-9CC197117C24}" srcOrd="0" destOrd="0" presId="urn:microsoft.com/office/officeart/2005/8/layout/process1"/>
    <dgm:cxn modelId="{3B87B783-F89D-4A1F-A440-02CE5AC00E63}" type="presParOf" srcId="{946AB1F5-AFA6-407B-BD2C-9946AB463D1A}" destId="{67B74A2D-D5D4-44EA-8B2A-90C60478F988}" srcOrd="4" destOrd="0" presId="urn:microsoft.com/office/officeart/2005/8/layout/process1"/>
    <dgm:cxn modelId="{1ED70813-124F-4C86-9E3A-03BD1DF54F2D}" type="presParOf" srcId="{946AB1F5-AFA6-407B-BD2C-9946AB463D1A}" destId="{9F837E3B-5592-4AF4-9C57-9F0B605D3C4C}" srcOrd="5" destOrd="0" presId="urn:microsoft.com/office/officeart/2005/8/layout/process1"/>
    <dgm:cxn modelId="{5B47530A-DC5B-481E-8562-34B543101BF5}" type="presParOf" srcId="{9F837E3B-5592-4AF4-9C57-9F0B605D3C4C}" destId="{2164279A-05E7-4632-A17D-4DA5C19D4B55}" srcOrd="0" destOrd="0" presId="urn:microsoft.com/office/officeart/2005/8/layout/process1"/>
    <dgm:cxn modelId="{0B6A4C3B-255F-4273-9770-5CBF2CACFFEE}" type="presParOf" srcId="{946AB1F5-AFA6-407B-BD2C-9946AB463D1A}" destId="{6E163ED9-38AB-4567-9340-9E845A16C62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5AA69-B89D-42A7-83BE-C70679FA2039}">
      <dsp:nvSpPr>
        <dsp:cNvPr id="0" name=""/>
        <dsp:cNvSpPr/>
      </dsp:nvSpPr>
      <dsp:spPr>
        <a:xfrm>
          <a:off x="4318" y="0"/>
          <a:ext cx="4424837" cy="571504"/>
        </a:xfrm>
        <a:prstGeom prst="homePlate">
          <a:avLst/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      套用</a:t>
          </a:r>
          <a:r>
            <a:rPr lang="en-US" altLang="zh-CN" sz="2400" b="1" kern="1200" dirty="0" smtClean="0"/>
            <a:t>while</a:t>
          </a:r>
          <a:r>
            <a:rPr lang="zh-CN" altLang="en-US" sz="2400" b="1" kern="1200" dirty="0" smtClean="0"/>
            <a:t>语法写出代码</a:t>
          </a:r>
          <a:endParaRPr lang="zh-CN" altLang="en-US" sz="2400" b="1" kern="1200" dirty="0"/>
        </a:p>
      </dsp:txBody>
      <dsp:txXfrm>
        <a:off x="4318" y="0"/>
        <a:ext cx="4281961" cy="5715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5AA69-B89D-42A7-83BE-C70679FA2039}">
      <dsp:nvSpPr>
        <dsp:cNvPr id="0" name=""/>
        <dsp:cNvSpPr/>
      </dsp:nvSpPr>
      <dsp:spPr>
        <a:xfrm>
          <a:off x="0" y="0"/>
          <a:ext cx="4424837" cy="571504"/>
        </a:xfrm>
        <a:prstGeom prst="homePlate">
          <a:avLst/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      </a:t>
          </a:r>
          <a:r>
            <a:rPr lang="zh-CN" altLang="en-US" sz="2400" b="1" kern="1200" dirty="0" smtClean="0">
              <a:ea typeface="黑体" pitchFamily="2" charset="-122"/>
            </a:rPr>
            <a:t>确定循环条件和循环操作</a:t>
          </a:r>
          <a:endParaRPr lang="zh-CN" altLang="en-US" sz="2400" b="1" kern="1200" dirty="0"/>
        </a:p>
      </dsp:txBody>
      <dsp:txXfrm>
        <a:off x="0" y="0"/>
        <a:ext cx="4281961" cy="5715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5AA69-B89D-42A7-83BE-C70679FA2039}">
      <dsp:nvSpPr>
        <dsp:cNvPr id="0" name=""/>
        <dsp:cNvSpPr/>
      </dsp:nvSpPr>
      <dsp:spPr>
        <a:xfrm>
          <a:off x="0" y="0"/>
          <a:ext cx="4424837" cy="571504"/>
        </a:xfrm>
        <a:prstGeom prst="homePlate">
          <a:avLst/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      </a:t>
          </a:r>
          <a:r>
            <a:rPr lang="zh-CN" altLang="en-US" sz="2400" b="1" kern="1200" dirty="0" smtClean="0">
              <a:ea typeface="黑体" pitchFamily="2" charset="-122"/>
            </a:rPr>
            <a:t>检查循环是否能够退出</a:t>
          </a:r>
          <a:endParaRPr lang="zh-CN" altLang="en-US" sz="2400" b="1" kern="1200" dirty="0"/>
        </a:p>
      </dsp:txBody>
      <dsp:txXfrm>
        <a:off x="0" y="0"/>
        <a:ext cx="4281961" cy="5715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B3497-F806-4732-BDBB-75C832824117}">
      <dsp:nvSpPr>
        <dsp:cNvPr id="0" name=""/>
        <dsp:cNvSpPr/>
      </dsp:nvSpPr>
      <dsp:spPr>
        <a:xfrm>
          <a:off x="3578" y="1280802"/>
          <a:ext cx="1564764" cy="938858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>
              <a:ea typeface="黑体" pitchFamily="2" charset="-122"/>
            </a:rPr>
            <a:t>逐条语句执行程序</a:t>
          </a:r>
          <a:endParaRPr lang="en-US" sz="2300" b="1" kern="1200" dirty="0"/>
        </a:p>
      </dsp:txBody>
      <dsp:txXfrm>
        <a:off x="31076" y="1308300"/>
        <a:ext cx="1509768" cy="883862"/>
      </dsp:txXfrm>
    </dsp:sp>
    <dsp:sp modelId="{C654CC4A-3654-48B0-AFEF-E1767C56F769}">
      <dsp:nvSpPr>
        <dsp:cNvPr id="0" name=""/>
        <dsp:cNvSpPr/>
      </dsp:nvSpPr>
      <dsp:spPr>
        <a:xfrm>
          <a:off x="1724819" y="1556200"/>
          <a:ext cx="331730" cy="388061"/>
        </a:xfrm>
        <a:prstGeom prst="chevron">
          <a:avLst/>
        </a:prstGeom>
        <a:solidFill>
          <a:srgbClr val="0070C0"/>
        </a:solidFill>
        <a:ln>
          <a:solidFill>
            <a:srgbClr val="00B0F0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724819" y="1633812"/>
        <a:ext cx="232211" cy="232837"/>
      </dsp:txXfrm>
    </dsp:sp>
    <dsp:sp modelId="{0910197F-1359-491F-9AFF-6D84CABE9A7A}">
      <dsp:nvSpPr>
        <dsp:cNvPr id="0" name=""/>
        <dsp:cNvSpPr/>
      </dsp:nvSpPr>
      <dsp:spPr>
        <a:xfrm>
          <a:off x="2194248" y="1280802"/>
          <a:ext cx="1564764" cy="938858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300" b="1" kern="1200" dirty="0" smtClean="0">
              <a:ea typeface="黑体" pitchFamily="2" charset="-122"/>
            </a:rPr>
            <a:t>观察程序执行情况</a:t>
          </a:r>
          <a:endParaRPr lang="en-US" sz="2300" b="1" kern="1200" dirty="0"/>
        </a:p>
      </dsp:txBody>
      <dsp:txXfrm>
        <a:off x="2221746" y="1308300"/>
        <a:ext cx="1509768" cy="883862"/>
      </dsp:txXfrm>
    </dsp:sp>
    <dsp:sp modelId="{4EE034EE-E5B1-481C-A812-B46CF0F3FFBE}">
      <dsp:nvSpPr>
        <dsp:cNvPr id="0" name=""/>
        <dsp:cNvSpPr/>
      </dsp:nvSpPr>
      <dsp:spPr>
        <a:xfrm>
          <a:off x="3915489" y="1556200"/>
          <a:ext cx="331730" cy="388061"/>
        </a:xfrm>
        <a:prstGeom prst="chevron">
          <a:avLst/>
        </a:prstGeom>
        <a:solidFill>
          <a:srgbClr val="0070C0"/>
        </a:solidFill>
        <a:ln>
          <a:solidFill>
            <a:srgbClr val="00B0F0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915489" y="1633812"/>
        <a:ext cx="232211" cy="232837"/>
      </dsp:txXfrm>
    </dsp:sp>
    <dsp:sp modelId="{67B74A2D-D5D4-44EA-8B2A-90C60478F988}">
      <dsp:nvSpPr>
        <dsp:cNvPr id="0" name=""/>
        <dsp:cNvSpPr/>
      </dsp:nvSpPr>
      <dsp:spPr>
        <a:xfrm>
          <a:off x="4384918" y="1280802"/>
          <a:ext cx="1564764" cy="938858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300" b="1" kern="1200" dirty="0" smtClean="0">
              <a:ea typeface="黑体" pitchFamily="2" charset="-122"/>
            </a:rPr>
            <a:t>发现问题</a:t>
          </a:r>
          <a:endParaRPr lang="en-US" sz="2300" b="1" kern="1200" dirty="0"/>
        </a:p>
      </dsp:txBody>
      <dsp:txXfrm>
        <a:off x="4412416" y="1308300"/>
        <a:ext cx="1509768" cy="883862"/>
      </dsp:txXfrm>
    </dsp:sp>
    <dsp:sp modelId="{9F837E3B-5592-4AF4-9C57-9F0B605D3C4C}">
      <dsp:nvSpPr>
        <dsp:cNvPr id="0" name=""/>
        <dsp:cNvSpPr/>
      </dsp:nvSpPr>
      <dsp:spPr>
        <a:xfrm>
          <a:off x="6106159" y="1556200"/>
          <a:ext cx="331730" cy="388061"/>
        </a:xfrm>
        <a:prstGeom prst="chevron">
          <a:avLst/>
        </a:prstGeom>
        <a:solidFill>
          <a:srgbClr val="0070C0"/>
        </a:solidFill>
        <a:ln>
          <a:solidFill>
            <a:srgbClr val="00B0F0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6106159" y="1633812"/>
        <a:ext cx="232211" cy="232837"/>
      </dsp:txXfrm>
    </dsp:sp>
    <dsp:sp modelId="{6E163ED9-38AB-4567-9340-9E845A16C62D}">
      <dsp:nvSpPr>
        <dsp:cNvPr id="0" name=""/>
        <dsp:cNvSpPr/>
      </dsp:nvSpPr>
      <dsp:spPr>
        <a:xfrm>
          <a:off x="6575588" y="1280802"/>
          <a:ext cx="1564764" cy="938858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300" b="1" kern="1200" dirty="0" smtClean="0">
              <a:ea typeface="黑体" pitchFamily="2" charset="-122"/>
            </a:rPr>
            <a:t>解决问题</a:t>
          </a:r>
          <a:endParaRPr lang="en-US" sz="2300" b="1" kern="1200" dirty="0"/>
        </a:p>
      </dsp:txBody>
      <dsp:txXfrm>
        <a:off x="6603086" y="1308300"/>
        <a:ext cx="1509768" cy="883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9618C-C888-48F6-8D12-AE0698B6F9D4}" type="datetimeFigureOut">
              <a:rPr lang="zh-CN" altLang="en-US" smtClean="0"/>
              <a:pPr/>
              <a:t>2018/3/1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423BD-0BDE-4ED2-817A-B5C79833D2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28417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B7F4F-0878-48B0-A857-ECFBD79501BB}" type="datetimeFigureOut">
              <a:rPr lang="zh-CN" altLang="en-US" smtClean="0"/>
              <a:pPr/>
              <a:t>2018/3/1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99D3A-9D3C-421B-90B5-7838A3130D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31474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99D3A-9D3C-421B-90B5-7838A3130DC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CE58EE-6A50-4716-9A16-C576EF9DCB05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教学指导：把上页分析的实现步骤画成流程图</a:t>
            </a:r>
            <a:r>
              <a:rPr lang="en-US" altLang="zh-CN" smtClean="0"/>
              <a:t>, </a:t>
            </a:r>
            <a:r>
              <a:rPr lang="zh-CN" altLang="en-US" smtClean="0"/>
              <a:t>然后在转化成程序代码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20744E-48E1-4078-AB5A-27FBCBFC8C05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教员再次讲解从问题到程序代码的分析过程，尤其重点强调循环的几个要素是如何分析出来的。</a:t>
            </a:r>
            <a:endParaRPr lang="en-US" altLang="zh-CN" smtClean="0"/>
          </a:p>
          <a:p>
            <a:r>
              <a:rPr lang="zh-CN" altLang="en-US" smtClean="0"/>
              <a:t>教员可以在白板上引导学员划出流程图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B06D62-D1A2-457B-B892-8C369E55C320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\01 </a:t>
            </a:r>
            <a:r>
              <a:rPr lang="zh-CN" altLang="en-US" smtClean="0"/>
              <a:t>教学演示案例</a:t>
            </a:r>
            <a:r>
              <a:rPr lang="en-US" altLang="zh-CN" smtClean="0"/>
              <a:t>\</a:t>
            </a:r>
            <a:r>
              <a:rPr lang="zh-CN" altLang="en-US" smtClean="0"/>
              <a:t>现场编程</a:t>
            </a:r>
            <a:r>
              <a:rPr lang="en-US" altLang="zh-CN" smtClean="0"/>
              <a:t>\Training.java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9392C2-9F17-4E4D-801C-D358A09F6F1E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9A7F92-EB28-4462-867E-83B32ED1EA92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0DF1CE-18FA-4E02-8581-82CDE09271A4}" type="slidenum">
              <a:rPr lang="zh-CN" altLang="en-US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教学指导：教员讲解完一个步骤后，在环境中演示这个步骤的操作过程，如果这个步骤较简单，也可以与其他步骤一同演示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教学指导：教员讲解完一个步骤后，在环境中演示这个步骤的操作过程，如果这个步骤较简单，也可以与其他步骤一同演示</a:t>
            </a:r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8F7E54-1121-48E5-9CC4-CE8019444F62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教学指导：教员讲解完一个步骤后，在环境中演示这个步骤的操作过程，如果这个步骤较简单，也可以与其他步骤一同演示</a:t>
            </a:r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029748-652C-4812-96B4-EDDD2E8350D4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教学指导：教员讲解完一个步骤后，在环境中演示这个步骤的操作过程，如果这个步骤较简单，也可以与其他步骤一同演示</a:t>
            </a:r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AD8228-84AB-4D07-B7E2-2F2750C3583B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6B50CB-73AE-40C8-A452-4349C7A6687A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   </a:t>
            </a:r>
            <a:r>
              <a:rPr lang="zh-CN" altLang="en-US" smtClean="0"/>
              <a:t>正式授课前进行统一测试。测试内容为上次课布置的预习测试题。本教学环节目的是强化学员进行预习的意识，测试结果记录学员学习成绩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EAACC9-5722-492F-AEB4-1A2F09818925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548837-1076-4B3A-BF25-E9E04B1E5397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F17D34-690F-4770-93EA-F5AFB91831EB}" type="slidenum">
              <a:rPr lang="zh-CN" altLang="en-US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FF5A3D-2785-4E31-8224-B768A158A313}" type="slidenum">
              <a:rPr lang="zh-CN" altLang="en-US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教员先分析为什么使用</a:t>
            </a:r>
            <a:r>
              <a:rPr lang="en-US" altLang="zh-CN" smtClean="0"/>
              <a:t>do-while</a:t>
            </a:r>
            <a:r>
              <a:rPr lang="zh-CN" altLang="en-US" smtClean="0"/>
              <a:t>循环，再具体实现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D327C9-4C37-4642-840F-EC4C10B334EE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\01 </a:t>
            </a:r>
            <a:r>
              <a:rPr lang="zh-CN" altLang="en-US" smtClean="0"/>
              <a:t>教学演示案例</a:t>
            </a:r>
            <a:r>
              <a:rPr lang="en-US" altLang="zh-CN" smtClean="0"/>
              <a:t>\</a:t>
            </a:r>
            <a:r>
              <a:rPr lang="zh-CN" altLang="en-US" smtClean="0"/>
              <a:t>现场编程</a:t>
            </a:r>
            <a:r>
              <a:rPr lang="en-US" altLang="zh-CN" smtClean="0"/>
              <a:t>\TempTable.java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3427E3-D54F-4BC6-BFF3-5A52DA3BE253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8245A9-F339-4EC6-90CC-378A21CC272C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教学指导；</a:t>
            </a:r>
            <a:endParaRPr lang="en-US" altLang="zh-CN" smtClean="0"/>
          </a:p>
          <a:p>
            <a:r>
              <a:rPr lang="zh-CN" altLang="en-US" smtClean="0"/>
              <a:t>总结部分</a:t>
            </a:r>
            <a:r>
              <a:rPr lang="zh-CN" altLang="zh-CN" smtClean="0"/>
              <a:t>主要达到以下几个目的：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zh-CN" b="1" smtClean="0"/>
              <a:t>回顾内容</a:t>
            </a:r>
            <a:r>
              <a:rPr lang="zh-CN" altLang="en-US" b="1" smtClean="0"/>
              <a:t>。</a:t>
            </a:r>
            <a:r>
              <a:rPr lang="zh-CN" altLang="en-US" smtClean="0">
                <a:solidFill>
                  <a:srgbClr val="C00000"/>
                </a:solidFill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</a:rPr>
              <a:t>与</a:t>
            </a:r>
            <a:r>
              <a:rPr lang="zh-CN" altLang="en-US" smtClean="0">
                <a:solidFill>
                  <a:srgbClr val="C00000"/>
                </a:solidFill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smtClean="0"/>
              <a:t>是强调</a:t>
            </a:r>
            <a:r>
              <a:rPr lang="zh-CN" altLang="en-US" smtClean="0"/>
              <a:t>内容概貌，学到技术，告知要学习什么；总结时，</a:t>
            </a:r>
            <a:r>
              <a:rPr lang="zh-CN" altLang="zh-CN" smtClean="0"/>
              <a:t>要格外强调观点，把每一</a:t>
            </a:r>
            <a:r>
              <a:rPr lang="zh-CN" altLang="en-US" smtClean="0"/>
              <a:t>个知识点</a:t>
            </a:r>
            <a:r>
              <a:rPr lang="zh-CN" altLang="zh-CN" smtClean="0"/>
              <a:t>的观点</a:t>
            </a:r>
            <a:r>
              <a:rPr lang="zh-CN" altLang="en-US" smtClean="0"/>
              <a:t>结论</a:t>
            </a:r>
            <a:r>
              <a:rPr lang="zh-CN" altLang="zh-CN" smtClean="0"/>
              <a:t>都尽量突出出来。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en-US" altLang="zh-CN" b="1" smtClean="0"/>
              <a:t>2</a:t>
            </a:r>
            <a:r>
              <a:rPr lang="zh-CN" altLang="en-US" b="1" smtClean="0"/>
              <a:t>、</a:t>
            </a:r>
            <a:r>
              <a:rPr lang="zh-CN" altLang="zh-CN" b="1" smtClean="0"/>
              <a:t>整理逻辑</a:t>
            </a:r>
            <a:r>
              <a:rPr lang="zh-CN" altLang="en-US" b="1" smtClean="0"/>
              <a:t>。</a:t>
            </a:r>
            <a:r>
              <a:rPr lang="zh-CN" altLang="zh-CN" smtClean="0"/>
              <a:t>还应该把观点之间的逻辑联系梳理出来</a:t>
            </a:r>
            <a:r>
              <a:rPr lang="zh-CN" altLang="en-US" smtClean="0"/>
              <a:t>。</a:t>
            </a:r>
            <a:r>
              <a:rPr lang="zh-CN" altLang="zh-CN" smtClean="0"/>
              <a:t>从而使</a:t>
            </a:r>
            <a:r>
              <a:rPr lang="zh-CN" altLang="en-US" smtClean="0"/>
              <a:t>知识</a:t>
            </a:r>
            <a:r>
              <a:rPr lang="zh-CN" altLang="zh-CN" smtClean="0"/>
              <a:t>系统化、逻辑化。要帮助</a:t>
            </a:r>
            <a:r>
              <a:rPr lang="zh-CN" altLang="en-US" smtClean="0"/>
              <a:t>学员</a:t>
            </a:r>
            <a:r>
              <a:rPr lang="zh-CN" altLang="zh-CN" smtClean="0"/>
              <a:t>整清逻辑是总结的一大任务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2B4D2-C342-468B-B9FA-B5F056A907CB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预习作业测试题用于下次上课前进行全班同学集中测试。因此教员要在本次课布置下去。布置预习测试题的目的是要求学员进行预习，保障下次学员学习质量。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不少于</a:t>
            </a:r>
            <a:r>
              <a:rPr lang="en-US" altLang="zh-CN" smtClean="0"/>
              <a:t>4</a:t>
            </a:r>
            <a:r>
              <a:rPr lang="zh-CN" altLang="en-US" smtClean="0"/>
              <a:t>道题，其中至少包含一道简述题，主要了解学员对重要知识点的理解程度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EFE71-ED00-4745-984D-FE8FAF43A2CB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99D3A-9D3C-421B-90B5-7838A3130DC5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49997D-674D-4BED-BC6A-A2C6CCA4D990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回顾：上次课的教学内容和学员已学过的相关技术内容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作业点评：点评作业的提交情况和共性问题，目的是给学员作业反馈以促进学员完成作业的积极性</a:t>
            </a:r>
            <a:endParaRPr lang="en-US" altLang="zh-CN" dirty="0" smtClean="0">
              <a:ea typeface="宋体" charset="-122"/>
            </a:endParaRPr>
          </a:p>
          <a:p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634469-EC24-459B-BDFE-57C1B99F14B1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E6FCAB-6C17-4388-8535-C2FB3A6DD3FA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对比使用循环前和使用循环后的代码（突出视觉上的冲击力），让学员初步体会循环的好处。不需要展开讲解循环代码，只需要告诉学员这就是循环的一种实现形式即可</a:t>
            </a:r>
            <a:endParaRPr lang="en-US" altLang="zh-CN" smtClean="0"/>
          </a:p>
          <a:p>
            <a:r>
              <a:rPr lang="zh-CN" altLang="en-US" smtClean="0"/>
              <a:t>教员在环境中演示效果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D07245-F62E-42BC-A102-5D402EA8352D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DAA2CE-2E5B-41F8-9156-3813CEFDC631}" type="slidenum">
              <a:rPr lang="zh-CN" altLang="en-US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教学指导：结合贴近学员生活的案例讲解循环的概念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7DB72A-37EC-4961-8FBF-2A62EB099DD0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276D87-A8E5-4AB0-9CA7-EFD99963F0BA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 smtClean="0"/>
              <a:t>教学指导：</a:t>
            </a:r>
            <a:r>
              <a:rPr lang="zh-CN" altLang="en-US" sz="2400" smtClean="0">
                <a:latin typeface="Arial" charset="0"/>
                <a:ea typeface="黑体" pitchFamily="49" charset="-122"/>
              </a:rPr>
              <a:t>教员带领学员分析问题和解决问题的过程，让学员理解使用程序解决现实问题的思路，逐步培养学员独立分析问题和解决问题的能力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9608-272D-4E91-BB92-D793C61DF149}" type="datetime1">
              <a:rPr lang="zh-CN" altLang="en-US" smtClean="0"/>
              <a:pPr/>
              <a:t>2018/3/1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95704"/>
            <a:ext cx="7886700" cy="794203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5464"/>
            <a:ext cx="7886700" cy="4815342"/>
          </a:xfrm>
        </p:spPr>
        <p:txBody>
          <a:bodyPr/>
          <a:lstStyle>
            <a:lvl1pPr marL="457200" indent="-457200">
              <a:buClr>
                <a:schemeClr val="accent4"/>
              </a:buClr>
              <a:buFont typeface="Wingdings" panose="05000000000000000000" pitchFamily="2" charset="2"/>
              <a:buChar char="n"/>
              <a:defRPr b="1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Clr>
                <a:srgbClr val="FFCC00"/>
              </a:buClr>
              <a:buFont typeface="Wingdings" panose="05000000000000000000" pitchFamily="2" charset="2"/>
              <a:buChar char="Ø"/>
              <a:defRPr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rgbClr val="FFCC00"/>
              </a:buClr>
              <a:buFont typeface="Wingdings" panose="05000000000000000000" pitchFamily="2" charset="2"/>
              <a:buChar char="ü"/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FFCC00"/>
              </a:buCl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434D-BCE9-476E-8F2B-C41140C6D2AC}" type="datetime1">
              <a:rPr lang="zh-CN" altLang="en-US" smtClean="0"/>
              <a:pPr/>
              <a:t>2018/3/1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‹#›</a:t>
            </a:fld>
            <a:r>
              <a:rPr lang="en-US" altLang="zh-CN" dirty="0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0F07-2526-4777-BA6F-EC9998F7030D}" type="datetime1">
              <a:rPr lang="zh-CN" altLang="en-US" smtClean="0"/>
              <a:pPr/>
              <a:t>2018/3/1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C15AB-C4F3-436F-909E-E9D6F9295829}" type="slidenum">
              <a:rPr lang="zh-CN" altLang="en-US" smtClean="0"/>
              <a:pPr/>
              <a:t>‹#›</a:t>
            </a:fld>
            <a:r>
              <a:rPr lang="en-US" altLang="zh-CN" dirty="0" smtClean="0"/>
              <a:t>/</a:t>
            </a:r>
            <a:r>
              <a:rPr lang="en-US" dirty="0" smtClean="0"/>
              <a:t>42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Layout" Target="../diagrams/layout3.xml"/><Relationship Id="rId18" Type="http://schemas.microsoft.com/office/2007/relationships/diagramDrawing" Target="../diagrams/drawing3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1.xml"/><Relationship Id="rId12" Type="http://schemas.openxmlformats.org/officeDocument/2006/relationships/diagramData" Target="../diagrams/data3.xml"/><Relationship Id="rId1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Colors" Target="../diagrams/colors2.xml"/><Relationship Id="rId5" Type="http://schemas.openxmlformats.org/officeDocument/2006/relationships/diagramLayout" Target="../diagrams/layout1.xml"/><Relationship Id="rId15" Type="http://schemas.openxmlformats.org/officeDocument/2006/relationships/diagramColors" Target="../diagrams/colors3.xml"/><Relationship Id="rId10" Type="http://schemas.openxmlformats.org/officeDocument/2006/relationships/diagramQuickStyle" Target="../diagrams/quickStyle2.xml"/><Relationship Id="rId4" Type="http://schemas.openxmlformats.org/officeDocument/2006/relationships/diagramData" Target="../diagrams/data1.xml"/><Relationship Id="rId9" Type="http://schemas.openxmlformats.org/officeDocument/2006/relationships/diagramLayout" Target="../diagrams/layout2.xml"/><Relationship Id="rId1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4280" y="1234123"/>
            <a:ext cx="7772400" cy="2387600"/>
          </a:xfrm>
        </p:spPr>
        <p:txBody>
          <a:bodyPr/>
          <a:lstStyle/>
          <a:p>
            <a:r>
              <a:rPr lang="zh-CN" altLang="en-US" dirty="0"/>
              <a:t>循环</a:t>
            </a:r>
            <a:r>
              <a:rPr lang="zh-CN" altLang="en-US" dirty="0" smtClean="0"/>
              <a:t>结构（一）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8680" y="3911506"/>
            <a:ext cx="6858000" cy="1655762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第一学年（第二学期）</a:t>
            </a:r>
            <a:endParaRPr lang="zh-CN" altLang="en-US" sz="1600" dirty="0"/>
          </a:p>
        </p:txBody>
      </p:sp>
      <p:grpSp>
        <p:nvGrpSpPr>
          <p:cNvPr id="7" name="组合 6"/>
          <p:cNvGrpSpPr/>
          <p:nvPr/>
        </p:nvGrpSpPr>
        <p:grpSpPr>
          <a:xfrm>
            <a:off x="7222979" y="2121538"/>
            <a:ext cx="1689299" cy="578592"/>
            <a:chOff x="3062872" y="1692009"/>
            <a:chExt cx="1689299" cy="494541"/>
          </a:xfrm>
        </p:grpSpPr>
        <p:sp>
          <p:nvSpPr>
            <p:cNvPr id="4" name="流程图: 终止 3"/>
            <p:cNvSpPr/>
            <p:nvPr/>
          </p:nvSpPr>
          <p:spPr>
            <a:xfrm>
              <a:off x="3076009" y="1702194"/>
              <a:ext cx="1663154" cy="484356"/>
            </a:xfrm>
            <a:prstGeom prst="flowChartTerminator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流程图: 终止 4"/>
            <p:cNvSpPr/>
            <p:nvPr/>
          </p:nvSpPr>
          <p:spPr>
            <a:xfrm>
              <a:off x="3062872" y="1692009"/>
              <a:ext cx="1689299" cy="484356"/>
            </a:xfrm>
            <a:prstGeom prst="flowChartTerminator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094731" y="1723319"/>
              <a:ext cx="1559611" cy="420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6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第五章</a:t>
              </a:r>
              <a:endParaRPr lang="zh-CN" altLang="en-US" sz="2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使用</a:t>
            </a:r>
            <a:r>
              <a:rPr lang="en-US" altLang="zh-CN" smtClean="0"/>
              <a:t>while</a:t>
            </a:r>
            <a:r>
              <a:rPr smtClean="0"/>
              <a:t>循环</a:t>
            </a:r>
            <a:r>
              <a:rPr lang="en-US" altLang="zh-CN" smtClean="0"/>
              <a:t>4-1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实现打印</a:t>
            </a:r>
            <a:r>
              <a:rPr lang="en-US" altLang="zh-CN" dirty="0"/>
              <a:t>50</a:t>
            </a:r>
            <a:r>
              <a:rPr lang="zh-CN" altLang="en-US" dirty="0"/>
              <a:t>份试卷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649229" name="Rectangle 13"/>
          <p:cNvSpPr>
            <a:spLocks noChangeArrowheads="1"/>
          </p:cNvSpPr>
          <p:nvPr/>
        </p:nvSpPr>
        <p:spPr bwMode="auto">
          <a:xfrm>
            <a:off x="784225" y="2071688"/>
            <a:ext cx="7931150" cy="1571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 smtClean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2600" b="1" dirty="0">
              <a:solidFill>
                <a:srgbClr val="0066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 smtClean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</a:t>
            </a: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包含重复操作</a:t>
            </a:r>
            <a:endParaRPr lang="en-US" altLang="zh-CN" sz="2400" b="1" dirty="0">
              <a:solidFill>
                <a:srgbClr val="0066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解决问题</a:t>
            </a:r>
            <a:endParaRPr lang="en-US" altLang="zh-CN" sz="2600" b="1" dirty="0">
              <a:solidFill>
                <a:srgbClr val="0066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循环的步骤</a:t>
            </a:r>
          </a:p>
        </p:txBody>
      </p:sp>
      <p:grpSp>
        <p:nvGrpSpPr>
          <p:cNvPr id="2" name="组合 28"/>
          <p:cNvGrpSpPr>
            <a:grpSpLocks/>
          </p:cNvGrpSpPr>
          <p:nvPr/>
        </p:nvGrpSpPr>
        <p:grpSpPr bwMode="auto">
          <a:xfrm>
            <a:off x="142875" y="942975"/>
            <a:ext cx="1000125" cy="414338"/>
            <a:chOff x="1000100" y="2528843"/>
            <a:chExt cx="1000132" cy="414475"/>
          </a:xfrm>
        </p:grpSpPr>
        <p:pic>
          <p:nvPicPr>
            <p:cNvPr id="2356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1300140" y="2536784"/>
              <a:ext cx="700092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aphicFrame>
        <p:nvGraphicFramePr>
          <p:cNvPr id="26" name="内容占位符 3"/>
          <p:cNvGraphicFramePr>
            <a:graphicFrameLocks/>
          </p:cNvGraphicFramePr>
          <p:nvPr/>
        </p:nvGraphicFramePr>
        <p:xfrm>
          <a:off x="2353916" y="4882298"/>
          <a:ext cx="4429156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8" name="内容占位符 3"/>
          <p:cNvGraphicFramePr>
            <a:graphicFrameLocks/>
          </p:cNvGraphicFramePr>
          <p:nvPr/>
        </p:nvGraphicFramePr>
        <p:xfrm>
          <a:off x="2353916" y="4167918"/>
          <a:ext cx="4429156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9" name="椭圆 28"/>
          <p:cNvSpPr/>
          <p:nvPr/>
        </p:nvSpPr>
        <p:spPr bwMode="auto">
          <a:xfrm>
            <a:off x="2425376" y="4239350"/>
            <a:ext cx="357187" cy="357187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2425376" y="4953725"/>
            <a:ext cx="357187" cy="357187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33" name="内容占位符 3"/>
          <p:cNvGraphicFramePr>
            <a:graphicFrameLocks/>
          </p:cNvGraphicFramePr>
          <p:nvPr/>
        </p:nvGraphicFramePr>
        <p:xfrm>
          <a:off x="2353916" y="5596678"/>
          <a:ext cx="4429156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4" name="椭圆 33"/>
          <p:cNvSpPr/>
          <p:nvPr/>
        </p:nvSpPr>
        <p:spPr bwMode="auto">
          <a:xfrm>
            <a:off x="2425376" y="5668100"/>
            <a:ext cx="357187" cy="357187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10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9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9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9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9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6" grpId="0">
        <p:bldAsOne/>
      </p:bldGraphic>
      <p:bldGraphic spid="28" grpId="0">
        <p:bldAsOne/>
      </p:bldGraphic>
      <p:bldP spid="29" grpId="0" animBg="1"/>
      <p:bldP spid="32" grpId="0" animBg="1"/>
      <p:bldGraphic spid="33" grpId="0">
        <p:bldAsOne/>
      </p:bldGraphic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3" name="AutoShape 3"/>
          <p:cNvSpPr>
            <a:spLocks noChangeArrowheads="1"/>
          </p:cNvSpPr>
          <p:nvPr/>
        </p:nvSpPr>
        <p:spPr bwMode="auto">
          <a:xfrm>
            <a:off x="684213" y="2214563"/>
            <a:ext cx="8031162" cy="26130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public static void main(String[]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)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count = 1;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while(count &lt;= 50){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打印第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 +count+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份试卷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count++;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</a:p>
        </p:txBody>
      </p:sp>
      <p:sp>
        <p:nvSpPr>
          <p:cNvPr id="583689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使用</a:t>
            </a:r>
            <a:r>
              <a:rPr lang="en-US" altLang="zh-CN" smtClean="0"/>
              <a:t>while</a:t>
            </a:r>
            <a:r>
              <a:rPr smtClean="0"/>
              <a:t>循环</a:t>
            </a:r>
            <a:r>
              <a:rPr lang="en-US" altLang="zh-CN" smtClean="0"/>
              <a:t>4-2</a:t>
            </a:r>
            <a:endParaRPr dirty="0"/>
          </a:p>
        </p:txBody>
      </p:sp>
      <p:sp>
        <p:nvSpPr>
          <p:cNvPr id="583684" name="AutoShape 4"/>
          <p:cNvSpPr>
            <a:spLocks noChangeArrowheads="1"/>
          </p:cNvSpPr>
          <p:nvPr/>
        </p:nvSpPr>
        <p:spPr bwMode="auto">
          <a:xfrm>
            <a:off x="1071563" y="3306763"/>
            <a:ext cx="6072187" cy="1193800"/>
          </a:xfrm>
          <a:prstGeom prst="flowChartProcess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785813" y="1260475"/>
            <a:ext cx="6888162" cy="66833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  <a:endParaRPr lang="en-US" altLang="zh-CN" sz="2600" b="1" dirty="0">
              <a:solidFill>
                <a:srgbClr val="0066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779463" y="1247775"/>
            <a:ext cx="6888162" cy="66833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实现代码</a:t>
            </a:r>
            <a:endParaRPr lang="en-US" altLang="zh-CN" sz="2600" b="1" dirty="0">
              <a:solidFill>
                <a:srgbClr val="0066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1747" name="Object 2"/>
          <p:cNvGraphicFramePr>
            <a:graphicFrameLocks noChangeAspect="1"/>
          </p:cNvGraphicFramePr>
          <p:nvPr/>
        </p:nvGraphicFramePr>
        <p:xfrm>
          <a:off x="2428875" y="1214438"/>
          <a:ext cx="5214938" cy="5429250"/>
        </p:xfrm>
        <a:graphic>
          <a:graphicData uri="http://schemas.openxmlformats.org/presentationml/2006/ole">
            <p:oleObj spid="_x0000_s1027" name="Picture" r:id="rId4" imgW="3746500" imgH="3505200" progId="Word.Picture.8">
              <p:embed/>
            </p:oleObj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2151757" y="6036764"/>
            <a:ext cx="4885648" cy="578535"/>
            <a:chOff x="2514597" y="3350993"/>
            <a:chExt cx="4396961" cy="578535"/>
          </a:xfrm>
        </p:grpSpPr>
        <p:grpSp>
          <p:nvGrpSpPr>
            <p:cNvPr id="21" name="组合 20"/>
            <p:cNvGrpSpPr/>
            <p:nvPr/>
          </p:nvGrpSpPr>
          <p:grpSpPr>
            <a:xfrm>
              <a:off x="2514597" y="3350993"/>
              <a:ext cx="4396961" cy="578535"/>
              <a:chOff x="2514599" y="5042946"/>
              <a:chExt cx="4396961" cy="578535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2514599" y="5071123"/>
                <a:ext cx="4396961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2"/>
              <p:cNvSpPr txBox="1"/>
              <p:nvPr/>
            </p:nvSpPr>
            <p:spPr>
              <a:xfrm>
                <a:off x="3403329" y="5112515"/>
                <a:ext cx="3458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演示：</a:t>
                </a:r>
                <a:r>
                  <a:rPr lang="zh-CN" altLang="en-US" b="1" spc="300" dirty="0" smtClean="0">
                    <a:solidFill>
                      <a:srgbClr val="FBFFFE"/>
                    </a:solidFill>
                    <a:latin typeface="微软雅黑" pitchFamily="34" charset="-122"/>
                    <a:ea typeface="微软雅黑" pitchFamily="34" charset="-122"/>
                  </a:rPr>
                  <a:t>使用</a:t>
                </a:r>
                <a:r>
                  <a:rPr lang="en-US" altLang="zh-CN" b="1" spc="300" dirty="0" smtClean="0">
                    <a:solidFill>
                      <a:srgbClr val="FBFFFE"/>
                    </a:solidFill>
                    <a:latin typeface="微软雅黑" pitchFamily="34" charset="-122"/>
                    <a:ea typeface="微软雅黑" pitchFamily="34" charset="-122"/>
                  </a:rPr>
                  <a:t>while</a:t>
                </a:r>
                <a:r>
                  <a:rPr lang="zh-CN" altLang="en-US" b="1" spc="300" dirty="0" smtClean="0">
                    <a:solidFill>
                      <a:srgbClr val="FBFFFE"/>
                    </a:solidFill>
                    <a:latin typeface="微软雅黑" pitchFamily="34" charset="-122"/>
                    <a:ea typeface="微软雅黑" pitchFamily="34" charset="-122"/>
                  </a:rPr>
                  <a:t>循环打印试卷</a:t>
                </a:r>
                <a:endPara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11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8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8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3" grpId="0" animBg="1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使用</a:t>
            </a:r>
            <a:r>
              <a:rPr lang="en-US" altLang="zh-CN" smtClean="0"/>
              <a:t>while</a:t>
            </a:r>
            <a:r>
              <a:rPr smtClean="0"/>
              <a:t>循环</a:t>
            </a:r>
            <a:r>
              <a:rPr lang="en-US" altLang="zh-CN" smtClean="0"/>
              <a:t>4-3</a:t>
            </a:r>
            <a:endParaRPr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如何用程序描述下面这个故事呢？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8883650" y="1200150"/>
            <a:ext cx="184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endParaRPr lang="zh-CN" altLang="en-US" sz="4400" b="1">
              <a:solidFill>
                <a:schemeClr val="tx2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649220" name="AutoShape 4"/>
          <p:cNvSpPr>
            <a:spLocks noChangeArrowheads="1"/>
          </p:cNvSpPr>
          <p:nvPr/>
        </p:nvSpPr>
        <p:spPr bwMode="auto">
          <a:xfrm>
            <a:off x="741363" y="1737650"/>
            <a:ext cx="8188325" cy="142875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zh-CN" sz="2100" b="1" dirty="0">
                <a:latin typeface="微软雅黑" pitchFamily="34" charset="-122"/>
                <a:ea typeface="微软雅黑" pitchFamily="34" charset="-122"/>
              </a:rPr>
              <a:t>老师每天检查</a:t>
            </a:r>
            <a:r>
              <a:rPr lang="zh-CN" altLang="en-US" sz="2100" b="1" dirty="0">
                <a:latin typeface="微软雅黑" pitchFamily="34" charset="-122"/>
                <a:ea typeface="微软雅黑" pitchFamily="34" charset="-122"/>
              </a:rPr>
              <a:t>张浩的</a:t>
            </a:r>
            <a:r>
              <a:rPr lang="zh-CN" altLang="zh-CN" sz="2100" b="1" dirty="0"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zh-CN" altLang="en-US" sz="2100" b="1" dirty="0">
                <a:latin typeface="微软雅黑" pitchFamily="34" charset="-122"/>
                <a:ea typeface="微软雅黑" pitchFamily="34" charset="-122"/>
              </a:rPr>
              <a:t>任务是否</a:t>
            </a:r>
            <a:r>
              <a:rPr lang="zh-CN" altLang="en-US" sz="2100" b="1" dirty="0" smtClean="0">
                <a:latin typeface="微软雅黑" pitchFamily="34" charset="-122"/>
                <a:ea typeface="微软雅黑" pitchFamily="34" charset="-122"/>
              </a:rPr>
              <a:t>合格。</a:t>
            </a:r>
            <a:r>
              <a:rPr lang="zh-CN" altLang="zh-CN" sz="2100" b="1" dirty="0" smtClean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zh-CN" sz="2100" b="1" dirty="0">
                <a:latin typeface="微软雅黑" pitchFamily="34" charset="-122"/>
                <a:ea typeface="微软雅黑" pitchFamily="34" charset="-122"/>
              </a:rPr>
              <a:t>不合格，则继续进行</a:t>
            </a:r>
            <a:r>
              <a:rPr lang="zh-CN" altLang="en-US" sz="21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defRPr/>
            </a:pPr>
            <a:r>
              <a:rPr lang="zh-CN" altLang="zh-CN" sz="2100" b="1" dirty="0">
                <a:latin typeface="微软雅黑" pitchFamily="34" charset="-122"/>
                <a:ea typeface="微软雅黑" pitchFamily="34" charset="-122"/>
              </a:rPr>
              <a:t>老师给</a:t>
            </a:r>
            <a:r>
              <a:rPr lang="zh-CN" altLang="en-US" sz="2100" b="1" dirty="0">
                <a:latin typeface="微软雅黑" pitchFamily="34" charset="-122"/>
                <a:ea typeface="微软雅黑" pitchFamily="34" charset="-122"/>
              </a:rPr>
              <a:t>张浩</a:t>
            </a:r>
            <a:r>
              <a:rPr lang="zh-CN" altLang="zh-CN" sz="2100" b="1" dirty="0">
                <a:latin typeface="微软雅黑" pitchFamily="34" charset="-122"/>
                <a:ea typeface="微软雅黑" pitchFamily="34" charset="-122"/>
              </a:rPr>
              <a:t>安排</a:t>
            </a:r>
            <a:r>
              <a:rPr lang="zh-CN" altLang="en-US" sz="21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2100" b="1" dirty="0">
                <a:latin typeface="微软雅黑" pitchFamily="34" charset="-122"/>
                <a:ea typeface="微软雅黑" pitchFamily="34" charset="-122"/>
              </a:rPr>
              <a:t>每天的学习任务</a:t>
            </a:r>
            <a:r>
              <a:rPr lang="zh-CN" altLang="en-US" sz="2100" b="1" dirty="0">
                <a:latin typeface="微软雅黑" pitchFamily="34" charset="-122"/>
                <a:ea typeface="微软雅黑" pitchFamily="34" charset="-122"/>
              </a:rPr>
              <a:t>为：</a:t>
            </a:r>
            <a:r>
              <a:rPr lang="zh-CN" altLang="zh-CN" sz="2100" b="1" dirty="0">
                <a:latin typeface="微软雅黑" pitchFamily="34" charset="-122"/>
                <a:ea typeface="微软雅黑" pitchFamily="34" charset="-122"/>
              </a:rPr>
              <a:t>上午阅读教材，学习理论部分，下午上机编程，掌握代码</a:t>
            </a:r>
            <a:r>
              <a:rPr lang="zh-CN" altLang="zh-CN" sz="2100" b="1" dirty="0" smtClean="0">
                <a:latin typeface="微软雅黑" pitchFamily="34" charset="-122"/>
                <a:ea typeface="微软雅黑" pitchFamily="34" charset="-122"/>
              </a:rPr>
              <a:t>部分</a:t>
            </a:r>
            <a:endParaRPr lang="zh-CN" altLang="en-US" sz="2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9221" name="Rectangle 5"/>
          <p:cNvSpPr>
            <a:spLocks noChangeArrowheads="1"/>
          </p:cNvSpPr>
          <p:nvPr/>
        </p:nvSpPr>
        <p:spPr bwMode="auto">
          <a:xfrm>
            <a:off x="857250" y="2588550"/>
            <a:ext cx="3714750" cy="3571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5295900" y="2279650"/>
            <a:ext cx="3587750" cy="32702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49223" name="AutoShape 7"/>
          <p:cNvSpPr>
            <a:spLocks noChangeArrowheads="1"/>
          </p:cNvSpPr>
          <p:nvPr/>
        </p:nvSpPr>
        <p:spPr bwMode="gray">
          <a:xfrm>
            <a:off x="5857884" y="1571612"/>
            <a:ext cx="1146175" cy="407988"/>
          </a:xfrm>
          <a:prstGeom prst="wedgeRoundRectCallout">
            <a:avLst>
              <a:gd name="adj1" fmla="val -20853"/>
              <a:gd name="adj2" fmla="val -484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循环条件</a:t>
            </a:r>
          </a:p>
        </p:txBody>
      </p:sp>
      <p:sp>
        <p:nvSpPr>
          <p:cNvPr id="649224" name="AutoShape 8"/>
          <p:cNvSpPr>
            <a:spLocks noChangeArrowheads="1"/>
          </p:cNvSpPr>
          <p:nvPr/>
        </p:nvSpPr>
        <p:spPr bwMode="gray">
          <a:xfrm>
            <a:off x="7000875" y="3286125"/>
            <a:ext cx="1146175" cy="407988"/>
          </a:xfrm>
          <a:prstGeom prst="wedgeRoundRectCallout">
            <a:avLst>
              <a:gd name="adj1" fmla="val -23296"/>
              <a:gd name="adj2" fmla="val 5223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循环操作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468313" y="4883150"/>
            <a:ext cx="8280400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zh-CN" altLang="en-US" sz="2000" b="1">
              <a:ea typeface="黑体" pitchFamily="49" charset="-122"/>
            </a:endParaRPr>
          </a:p>
        </p:txBody>
      </p:sp>
      <p:sp>
        <p:nvSpPr>
          <p:cNvPr id="649229" name="Rectangle 13"/>
          <p:cNvSpPr>
            <a:spLocks noChangeArrowheads="1"/>
          </p:cNvSpPr>
          <p:nvPr/>
        </p:nvSpPr>
        <p:spPr bwMode="auto">
          <a:xfrm>
            <a:off x="784225" y="3786188"/>
            <a:ext cx="7931150" cy="66833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800" b="1" dirty="0" smtClean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</a:t>
            </a: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存在重复</a:t>
            </a:r>
            <a:r>
              <a:rPr lang="zh-CN" altLang="en-US" sz="2800" b="1" dirty="0" smtClean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操作？</a:t>
            </a:r>
            <a:endParaRPr lang="en-US" altLang="zh-CN" sz="2800" b="1" dirty="0">
              <a:solidFill>
                <a:srgbClr val="0066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循环实现</a:t>
            </a:r>
          </a:p>
          <a:p>
            <a:pPr marL="800100" lvl="2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确定循环条件和循环操作</a:t>
            </a:r>
            <a:endParaRPr lang="en-US" altLang="zh-CN" sz="2400" b="1" dirty="0">
              <a:solidFill>
                <a:srgbClr val="0066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套用</a:t>
            </a:r>
            <a:r>
              <a:rPr lang="en-US" altLang="zh-CN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语法写出代码</a:t>
            </a:r>
            <a:endParaRPr lang="en-US" altLang="zh-CN" sz="2400" b="1" dirty="0">
              <a:solidFill>
                <a:srgbClr val="0066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检查循环是否能够退出</a:t>
            </a:r>
          </a:p>
        </p:txBody>
      </p:sp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142875" y="857250"/>
            <a:ext cx="985838" cy="422275"/>
            <a:chOff x="1000100" y="1173499"/>
            <a:chExt cx="986586" cy="422603"/>
          </a:xfrm>
        </p:grpSpPr>
        <p:pic>
          <p:nvPicPr>
            <p:cNvPr id="25624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3" name="组合 21"/>
          <p:cNvGrpSpPr>
            <a:grpSpLocks/>
          </p:cNvGrpSpPr>
          <p:nvPr/>
        </p:nvGrpSpPr>
        <p:grpSpPr bwMode="auto">
          <a:xfrm>
            <a:off x="142875" y="3267075"/>
            <a:ext cx="1000125" cy="447675"/>
            <a:chOff x="1000100" y="3235185"/>
            <a:chExt cx="1000132" cy="446983"/>
          </a:xfrm>
        </p:grpSpPr>
        <p:pic>
          <p:nvPicPr>
            <p:cNvPr id="25622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300140" y="3258961"/>
              <a:ext cx="700092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7072330" y="2714620"/>
            <a:ext cx="424895" cy="57150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3214678" y="1847850"/>
            <a:ext cx="2159000" cy="42862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 flipV="1">
            <a:off x="5214942" y="1857364"/>
            <a:ext cx="571504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12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9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9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9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4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49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9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21" grpId="0" animBg="1"/>
      <p:bldP spid="649222" grpId="0" animBg="1"/>
      <p:bldP spid="649223" grpId="0" animBg="1"/>
      <p:bldP spid="649224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7" name="AutoShape 3"/>
          <p:cNvSpPr>
            <a:spLocks noChangeArrowheads="1"/>
          </p:cNvSpPr>
          <p:nvPr/>
        </p:nvSpPr>
        <p:spPr bwMode="auto">
          <a:xfrm>
            <a:off x="657225" y="1357313"/>
            <a:ext cx="6327775" cy="36925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charset="-122"/>
              </a:rPr>
              <a:t>		</a:t>
            </a:r>
            <a:r>
              <a:rPr lang="en-US" altLang="zh-CN" b="1" dirty="0" err="1">
                <a:ea typeface="宋体" charset="-122"/>
              </a:rPr>
              <a:t>System.out.print</a:t>
            </a:r>
            <a:r>
              <a:rPr lang="en-US" altLang="zh-CN" b="1" dirty="0">
                <a:ea typeface="宋体" charset="-122"/>
              </a:rPr>
              <a:t>("</a:t>
            </a:r>
            <a:r>
              <a:rPr lang="zh-CN" altLang="en-US" b="1" dirty="0">
                <a:ea typeface="宋体" charset="-122"/>
              </a:rPr>
              <a:t>合格了吗</a:t>
            </a:r>
            <a:r>
              <a:rPr lang="en-US" altLang="zh-CN" b="1" dirty="0">
                <a:ea typeface="宋体" charset="-122"/>
              </a:rPr>
              <a:t>?(y/n)</a:t>
            </a:r>
            <a:r>
              <a:rPr lang="zh-CN" altLang="en-US" b="1" dirty="0">
                <a:ea typeface="宋体" charset="-122"/>
              </a:rPr>
              <a:t>：</a:t>
            </a:r>
            <a:r>
              <a:rPr lang="en-US" altLang="zh-CN" b="1" dirty="0">
                <a:ea typeface="宋体" charset="-122"/>
              </a:rPr>
              <a:t>");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charset="-122"/>
              </a:rPr>
              <a:t>		String answer = </a:t>
            </a:r>
            <a:r>
              <a:rPr lang="en-US" altLang="zh-CN" b="1" dirty="0" err="1">
                <a:ea typeface="宋体" charset="-122"/>
              </a:rPr>
              <a:t>input.next</a:t>
            </a:r>
            <a:r>
              <a:rPr lang="en-US" altLang="zh-CN" b="1" dirty="0">
                <a:ea typeface="宋体" charset="-122"/>
              </a:rPr>
              <a:t>();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charset="-122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while(!"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y".equals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(answer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))   {</a:t>
            </a:r>
            <a:endParaRPr lang="en-US" altLang="zh-CN" b="1" dirty="0">
              <a:solidFill>
                <a:srgbClr val="FF0000"/>
              </a:solidFill>
              <a:ea typeface="宋体" charset="-122"/>
            </a:endParaRP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charset="-122"/>
              </a:rPr>
              <a:t>			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charset="-122"/>
              </a:rPr>
              <a:t>			</a:t>
            </a:r>
            <a:r>
              <a:rPr lang="en-US" altLang="zh-CN" b="1" dirty="0" err="1">
                <a:ea typeface="宋体" charset="-122"/>
              </a:rPr>
              <a:t>System.out.println</a:t>
            </a:r>
            <a:r>
              <a:rPr lang="en-US" altLang="zh-CN" b="1" dirty="0">
                <a:ea typeface="宋体" charset="-122"/>
              </a:rPr>
              <a:t>("</a:t>
            </a:r>
            <a:r>
              <a:rPr lang="zh-CN" altLang="en-US" b="1" dirty="0">
                <a:ea typeface="宋体" charset="-122"/>
              </a:rPr>
              <a:t>上午阅读教材！</a:t>
            </a:r>
            <a:r>
              <a:rPr lang="en-US" altLang="zh-CN" b="1" dirty="0">
                <a:ea typeface="宋体" charset="-122"/>
              </a:rPr>
              <a:t>");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charset="-122"/>
              </a:rPr>
              <a:t>			</a:t>
            </a:r>
            <a:r>
              <a:rPr lang="en-US" altLang="zh-CN" b="1" dirty="0" err="1">
                <a:ea typeface="宋体" charset="-122"/>
              </a:rPr>
              <a:t>System.out.println</a:t>
            </a:r>
            <a:r>
              <a:rPr lang="en-US" altLang="zh-CN" b="1" dirty="0">
                <a:ea typeface="宋体" charset="-122"/>
              </a:rPr>
              <a:t>("</a:t>
            </a:r>
            <a:r>
              <a:rPr lang="zh-CN" altLang="en-US" b="1" dirty="0">
                <a:ea typeface="宋体" charset="-122"/>
              </a:rPr>
              <a:t>下午上机编程！</a:t>
            </a:r>
            <a:r>
              <a:rPr lang="en-US" altLang="zh-CN" b="1" dirty="0">
                <a:ea typeface="宋体" charset="-122"/>
              </a:rPr>
              <a:t>\n");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charset="-122"/>
              </a:rPr>
              <a:t>			</a:t>
            </a:r>
            <a:r>
              <a:rPr lang="en-US" altLang="zh-CN" b="1" dirty="0" err="1">
                <a:ea typeface="宋体" charset="-122"/>
              </a:rPr>
              <a:t>System.out.print</a:t>
            </a:r>
            <a:r>
              <a:rPr lang="en-US" altLang="zh-CN" b="1" dirty="0">
                <a:ea typeface="宋体" charset="-122"/>
              </a:rPr>
              <a:t>("</a:t>
            </a:r>
            <a:r>
              <a:rPr lang="zh-CN" altLang="en-US" b="1" dirty="0">
                <a:ea typeface="宋体" charset="-122"/>
              </a:rPr>
              <a:t>合格了吗</a:t>
            </a:r>
            <a:r>
              <a:rPr lang="en-US" altLang="zh-CN" b="1" dirty="0">
                <a:ea typeface="宋体" charset="-122"/>
              </a:rPr>
              <a:t>?(y/n)</a:t>
            </a:r>
            <a:r>
              <a:rPr lang="zh-CN" altLang="en-US" b="1" dirty="0">
                <a:ea typeface="宋体" charset="-122"/>
              </a:rPr>
              <a:t>：</a:t>
            </a:r>
            <a:r>
              <a:rPr lang="en-US" altLang="zh-CN" b="1" dirty="0">
                <a:ea typeface="宋体" charset="-122"/>
              </a:rPr>
              <a:t>");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charset="-122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	answer =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input.next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();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		}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charset="-122"/>
              </a:rPr>
              <a:t>		</a:t>
            </a:r>
            <a:r>
              <a:rPr lang="en-US" altLang="zh-CN" b="1" dirty="0" err="1">
                <a:ea typeface="宋体" charset="-122"/>
              </a:rPr>
              <a:t>System.out.println</a:t>
            </a:r>
            <a:r>
              <a:rPr lang="en-US" altLang="zh-CN" b="1" dirty="0">
                <a:ea typeface="宋体" charset="-122"/>
              </a:rPr>
              <a:t>("</a:t>
            </a:r>
            <a:r>
              <a:rPr lang="zh-CN" altLang="en-US" b="1" dirty="0">
                <a:ea typeface="宋体" charset="-122"/>
              </a:rPr>
              <a:t>完成学习任务！</a:t>
            </a:r>
            <a:r>
              <a:rPr lang="en-US" altLang="zh-CN" b="1" dirty="0">
                <a:ea typeface="宋体" charset="-122"/>
              </a:rPr>
              <a:t>");</a:t>
            </a:r>
          </a:p>
        </p:txBody>
      </p:sp>
      <p:sp>
        <p:nvSpPr>
          <p:cNvPr id="651268" name="Rectangle 4"/>
          <p:cNvSpPr>
            <a:spLocks noChangeArrowheads="1"/>
          </p:cNvSpPr>
          <p:nvPr/>
        </p:nvSpPr>
        <p:spPr bwMode="auto">
          <a:xfrm>
            <a:off x="1428750" y="2857500"/>
            <a:ext cx="4572000" cy="14287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51269" name="Rectangle 5"/>
          <p:cNvSpPr>
            <a:spLocks noChangeArrowheads="1"/>
          </p:cNvSpPr>
          <p:nvPr/>
        </p:nvSpPr>
        <p:spPr bwMode="auto">
          <a:xfrm>
            <a:off x="1645050" y="2174675"/>
            <a:ext cx="2374900" cy="3603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51270" name="AutoShape 6"/>
          <p:cNvSpPr>
            <a:spLocks noChangeArrowheads="1"/>
          </p:cNvSpPr>
          <p:nvPr/>
        </p:nvSpPr>
        <p:spPr bwMode="auto">
          <a:xfrm>
            <a:off x="5357818" y="1857364"/>
            <a:ext cx="1146175" cy="407987"/>
          </a:xfrm>
          <a:prstGeom prst="wedgeRoundRectCallout">
            <a:avLst>
              <a:gd name="adj1" fmla="val -51280"/>
              <a:gd name="adj2" fmla="val 1704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循环条件</a:t>
            </a:r>
          </a:p>
        </p:txBody>
      </p:sp>
      <p:sp>
        <p:nvSpPr>
          <p:cNvPr id="651271" name="AutoShape 7"/>
          <p:cNvSpPr>
            <a:spLocks noChangeArrowheads="1"/>
          </p:cNvSpPr>
          <p:nvPr/>
        </p:nvSpPr>
        <p:spPr bwMode="auto">
          <a:xfrm>
            <a:off x="6804025" y="3001963"/>
            <a:ext cx="1146175" cy="407987"/>
          </a:xfrm>
          <a:prstGeom prst="wedgeRoundRectCallout">
            <a:avLst>
              <a:gd name="adj1" fmla="val -27865"/>
              <a:gd name="adj2" fmla="val 5203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循环操作</a:t>
            </a:r>
          </a:p>
        </p:txBody>
      </p:sp>
      <p:sp>
        <p:nvSpPr>
          <p:cNvPr id="651272" name="AutoShape 8"/>
          <p:cNvSpPr>
            <a:spLocks noChangeArrowheads="1"/>
          </p:cNvSpPr>
          <p:nvPr/>
        </p:nvSpPr>
        <p:spPr bwMode="auto">
          <a:xfrm>
            <a:off x="1928813" y="949325"/>
            <a:ext cx="3676650" cy="407988"/>
          </a:xfrm>
          <a:prstGeom prst="wedgeRoundRectCallout">
            <a:avLst>
              <a:gd name="adj1" fmla="val -22360"/>
              <a:gd name="adj2" fmla="val 4873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比较两个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String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类型的值是否相等</a:t>
            </a:r>
          </a:p>
        </p:txBody>
      </p:sp>
      <p:sp>
        <p:nvSpPr>
          <p:cNvPr id="651282" name="AutoShape 18"/>
          <p:cNvSpPr>
            <a:spLocks noChangeArrowheads="1"/>
          </p:cNvSpPr>
          <p:nvPr/>
        </p:nvSpPr>
        <p:spPr bwMode="auto">
          <a:xfrm>
            <a:off x="2643188" y="5143500"/>
            <a:ext cx="1385887" cy="407988"/>
          </a:xfrm>
          <a:prstGeom prst="wedgeRoundRectCallout">
            <a:avLst>
              <a:gd name="adj1" fmla="val -12391"/>
              <a:gd name="adj2" fmla="val -5241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避免死循环</a:t>
            </a: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 flipV="1">
            <a:off x="6286512" y="3260405"/>
            <a:ext cx="571504" cy="97157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16" name="图片 15" descr="示例3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5063" y="2786063"/>
            <a:ext cx="239712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使用</a:t>
            </a:r>
            <a:r>
              <a:rPr lang="en-US" altLang="zh-CN" smtClean="0"/>
              <a:t>while</a:t>
            </a:r>
            <a:r>
              <a:rPr smtClean="0"/>
              <a:t>循环</a:t>
            </a:r>
            <a:r>
              <a:rPr lang="en-US" altLang="zh-CN" smtClean="0"/>
              <a:t>4-4</a:t>
            </a:r>
            <a:endParaRPr dirty="0"/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142875" y="857250"/>
            <a:ext cx="1000125" cy="414338"/>
            <a:chOff x="1000100" y="2528843"/>
            <a:chExt cx="1000132" cy="414475"/>
          </a:xfrm>
        </p:grpSpPr>
        <p:pic>
          <p:nvPicPr>
            <p:cNvPr id="2665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40" y="2536784"/>
              <a:ext cx="700092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7" name="Line 15"/>
          <p:cNvSpPr>
            <a:spLocks noChangeShapeType="1"/>
          </p:cNvSpPr>
          <p:nvPr/>
        </p:nvSpPr>
        <p:spPr bwMode="auto">
          <a:xfrm flipV="1">
            <a:off x="2786050" y="1419148"/>
            <a:ext cx="71438" cy="74009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 flipV="1">
            <a:off x="3929058" y="2071678"/>
            <a:ext cx="1428760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>
            <a:off x="3143240" y="4286256"/>
            <a:ext cx="357190" cy="85725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1850804" y="5944180"/>
            <a:ext cx="5499110" cy="578535"/>
            <a:chOff x="2514596" y="3350993"/>
            <a:chExt cx="4831817" cy="578535"/>
          </a:xfrm>
        </p:grpSpPr>
        <p:grpSp>
          <p:nvGrpSpPr>
            <p:cNvPr id="34" name="组合 20"/>
            <p:cNvGrpSpPr/>
            <p:nvPr/>
          </p:nvGrpSpPr>
          <p:grpSpPr>
            <a:xfrm>
              <a:off x="2514596" y="3350993"/>
              <a:ext cx="4831817" cy="578535"/>
              <a:chOff x="2514598" y="5042946"/>
              <a:chExt cx="4831817" cy="578535"/>
            </a:xfrm>
          </p:grpSpPr>
          <p:sp>
            <p:nvSpPr>
              <p:cNvPr id="36" name="圆角矩形 35"/>
              <p:cNvSpPr/>
              <p:nvPr/>
            </p:nvSpPr>
            <p:spPr>
              <a:xfrm>
                <a:off x="2514598" y="5071123"/>
                <a:ext cx="4751140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文本框 22"/>
              <p:cNvSpPr txBox="1"/>
              <p:nvPr/>
            </p:nvSpPr>
            <p:spPr>
              <a:xfrm>
                <a:off x="3403329" y="5112515"/>
                <a:ext cx="3943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演示：</a:t>
                </a:r>
                <a:r>
                  <a:rPr lang="zh-CN" altLang="en-US" b="1" spc="300" dirty="0" smtClean="0">
                    <a:solidFill>
                      <a:srgbClr val="FBFFFE"/>
                    </a:solidFill>
                    <a:latin typeface="微软雅黑" pitchFamily="34" charset="-122"/>
                    <a:ea typeface="微软雅黑" pitchFamily="34" charset="-122"/>
                  </a:rPr>
                  <a:t>使用</a:t>
                </a:r>
                <a:r>
                  <a:rPr lang="en-US" altLang="zh-CN" b="1" spc="300" dirty="0" smtClean="0">
                    <a:solidFill>
                      <a:srgbClr val="FBFFFE"/>
                    </a:solidFill>
                    <a:latin typeface="微软雅黑" pitchFamily="34" charset="-122"/>
                    <a:ea typeface="微软雅黑" pitchFamily="34" charset="-122"/>
                  </a:rPr>
                  <a:t>while</a:t>
                </a:r>
                <a:r>
                  <a:rPr lang="zh-CN" altLang="en-US" b="1" spc="300" dirty="0" smtClean="0">
                    <a:solidFill>
                      <a:srgbClr val="FBFFFE"/>
                    </a:solidFill>
                    <a:latin typeface="微软雅黑" pitchFamily="34" charset="-122"/>
                    <a:ea typeface="微软雅黑" pitchFamily="34" charset="-122"/>
                  </a:rPr>
                  <a:t>循环完成学习任务</a:t>
                </a:r>
                <a:endPara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13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5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5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5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5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7" grpId="0" animBg="1"/>
      <p:bldP spid="651268" grpId="0" animBg="1"/>
      <p:bldP spid="651269" grpId="0" animBg="1"/>
      <p:bldP spid="651270" grpId="0" animBg="1"/>
      <p:bldP spid="651271" grpId="0" animBg="1"/>
      <p:bldP spid="651272" grpId="0" animBg="1"/>
      <p:bldP spid="65128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小结</a:t>
            </a:r>
            <a:endParaRPr dirty="0"/>
          </a:p>
        </p:txBody>
      </p:sp>
      <p:sp>
        <p:nvSpPr>
          <p:cNvPr id="68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2012</a:t>
            </a:r>
            <a:r>
              <a:rPr lang="zh-CN" altLang="en-US" dirty="0" smtClean="0"/>
              <a:t>年培养学员</a:t>
            </a:r>
            <a:r>
              <a:rPr lang="en-US" altLang="zh-CN" dirty="0" smtClean="0"/>
              <a:t>25</a:t>
            </a:r>
            <a:r>
              <a:rPr lang="zh-CN" altLang="en-US" dirty="0" smtClean="0"/>
              <a:t>万人，每年增长</a:t>
            </a:r>
            <a:r>
              <a:rPr lang="en-US" altLang="zh-CN" dirty="0" smtClean="0"/>
              <a:t>25%</a:t>
            </a:r>
            <a:r>
              <a:rPr lang="zh-CN" altLang="en-US" dirty="0" smtClean="0"/>
              <a:t>。请问按此增长速度，到哪一年培训学员人数将达到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万人？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>
                <a:latin typeface="微软雅黑" pitchFamily="34" charset="-122"/>
              </a:rPr>
              <a:t>循环条件和循环操作分别是什么？</a:t>
            </a:r>
          </a:p>
          <a:p>
            <a:pPr>
              <a:buNone/>
              <a:defRPr/>
            </a:pPr>
            <a:r>
              <a:rPr lang="en-US" altLang="zh-CN" dirty="0" smtClean="0">
                <a:latin typeface="微软雅黑" pitchFamily="34" charset="-122"/>
              </a:rPr>
              <a:t>	2013</a:t>
            </a:r>
            <a:r>
              <a:rPr lang="zh-CN" altLang="en-US" dirty="0" smtClean="0">
                <a:latin typeface="微软雅黑" pitchFamily="34" charset="-122"/>
              </a:rPr>
              <a:t>年培训学员数量 </a:t>
            </a:r>
            <a:r>
              <a:rPr lang="en-US" altLang="zh-CN" dirty="0" smtClean="0">
                <a:latin typeface="微软雅黑" pitchFamily="34" charset="-122"/>
              </a:rPr>
              <a:t>= 250000 * (1 + 0.25 ) </a:t>
            </a:r>
          </a:p>
          <a:p>
            <a:pPr>
              <a:buNone/>
              <a:defRPr/>
            </a:pPr>
            <a:r>
              <a:rPr lang="en-US" altLang="zh-CN" dirty="0" smtClean="0">
                <a:latin typeface="微软雅黑" pitchFamily="34" charset="-122"/>
              </a:rPr>
              <a:t>	</a:t>
            </a:r>
            <a:endParaRPr lang="zh-CN" altLang="en-US" dirty="0"/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142875" y="885825"/>
            <a:ext cx="1503363" cy="400050"/>
            <a:chOff x="6641147" y="5088888"/>
            <a:chExt cx="1502753" cy="400110"/>
          </a:xfrm>
        </p:grpSpPr>
        <p:pic>
          <p:nvPicPr>
            <p:cNvPr id="27657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855373" y="5088888"/>
              <a:ext cx="1288527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现场编程</a:t>
              </a:r>
            </a:p>
          </p:txBody>
        </p:sp>
      </p:grpSp>
      <p:grpSp>
        <p:nvGrpSpPr>
          <p:cNvPr id="3" name="组合 28"/>
          <p:cNvGrpSpPr>
            <a:grpSpLocks/>
          </p:cNvGrpSpPr>
          <p:nvPr/>
        </p:nvGrpSpPr>
        <p:grpSpPr bwMode="auto">
          <a:xfrm>
            <a:off x="157163" y="2786058"/>
            <a:ext cx="985837" cy="461963"/>
            <a:chOff x="3786182" y="3824735"/>
            <a:chExt cx="986585" cy="461521"/>
          </a:xfrm>
        </p:grpSpPr>
        <p:sp>
          <p:nvSpPr>
            <p:cNvPr id="12" name="TextBox 11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13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1214415" y="4980509"/>
            <a:ext cx="6786610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year = 2012;</a:t>
            </a:r>
          </a:p>
          <a:p>
            <a:pPr>
              <a:buNone/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double students = 250000; </a:t>
            </a:r>
          </a:p>
          <a:p>
            <a:pPr>
              <a:buNone/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while …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14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为什么需要程序调试</a:t>
            </a:r>
            <a:endParaRPr dirty="0"/>
          </a:p>
        </p:txBody>
      </p:sp>
      <p:sp>
        <p:nvSpPr>
          <p:cNvPr id="69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在编写程序过程中有时也出现错误，但不好发现和定位错误，有没有好的方法呢？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通过代码阅读或者加输出语句查找程序错误</a:t>
            </a:r>
          </a:p>
          <a:p>
            <a:pPr>
              <a:defRPr/>
            </a:pPr>
            <a:r>
              <a:rPr lang="zh-CN" altLang="en-US" dirty="0" smtClean="0"/>
              <a:t>当程序结构越来越复杂时，需要专门的技术来发现和定位错误，就是“程序调试”</a:t>
            </a:r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142875" y="857250"/>
            <a:ext cx="985838" cy="422275"/>
            <a:chOff x="1000100" y="1173499"/>
            <a:chExt cx="986586" cy="422603"/>
          </a:xfrm>
        </p:grpSpPr>
        <p:pic>
          <p:nvPicPr>
            <p:cNvPr id="2868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3" name="组合 10"/>
          <p:cNvGrpSpPr>
            <a:grpSpLocks/>
          </p:cNvGrpSpPr>
          <p:nvPr/>
        </p:nvGrpSpPr>
        <p:grpSpPr bwMode="auto">
          <a:xfrm>
            <a:off x="142875" y="2636838"/>
            <a:ext cx="1000125" cy="447675"/>
            <a:chOff x="1000100" y="3235185"/>
            <a:chExt cx="1000132" cy="446983"/>
          </a:xfrm>
        </p:grpSpPr>
        <p:pic>
          <p:nvPicPr>
            <p:cNvPr id="28679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00140" y="3258960"/>
              <a:ext cx="700092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15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9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9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1" name="Rectangle 3"/>
          <p:cNvSpPr>
            <a:spLocks noChangeArrowheads="1"/>
          </p:cNvSpPr>
          <p:nvPr/>
        </p:nvSpPr>
        <p:spPr bwMode="auto">
          <a:xfrm>
            <a:off x="793750" y="1285875"/>
            <a:ext cx="8064500" cy="34575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itchFamily="34" charset="-122"/>
              </a:rPr>
              <a:t>生活案例：电器调试，仪表调试 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endParaRPr lang="zh-CN" altLang="en-US" sz="2600" b="1" dirty="0">
              <a:latin typeface="+mn-lt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itchFamily="34" charset="-122"/>
              </a:rPr>
              <a:t>当程序出错时，我们也</a:t>
            </a:r>
            <a:r>
              <a:rPr lang="zh-CN" altLang="en-US" sz="2600" b="1" dirty="0" smtClean="0">
                <a:latin typeface="+mn-lt"/>
                <a:ea typeface="微软雅黑" pitchFamily="34" charset="-122"/>
              </a:rPr>
              <a:t>希望</a:t>
            </a:r>
            <a:r>
              <a:rPr lang="zh-CN" altLang="en-US" sz="2600" b="1" dirty="0">
                <a:latin typeface="+mn-lt"/>
                <a:ea typeface="微软雅黑" pitchFamily="34" charset="-122"/>
              </a:rPr>
              <a:t/>
            </a:r>
            <a:br>
              <a:rPr lang="zh-CN" altLang="en-US" sz="2600" b="1" dirty="0">
                <a:latin typeface="+mn-lt"/>
                <a:ea typeface="微软雅黑" pitchFamily="34" charset="-122"/>
              </a:rPr>
            </a:br>
            <a:endParaRPr lang="zh-CN" altLang="en-US" sz="2600" b="1" dirty="0">
              <a:latin typeface="+mn-lt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endParaRPr lang="zh-CN" altLang="en-US" sz="2600" b="1" dirty="0">
              <a:latin typeface="+mn-lt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endParaRPr lang="zh-CN" altLang="en-US" sz="2600" b="1" dirty="0">
              <a:latin typeface="+mn-lt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itchFamily="34" charset="-122"/>
              </a:rPr>
              <a:t>程序执行时忽闪一下就运行结束，怎么让程序一步一步运行？</a:t>
            </a:r>
          </a:p>
        </p:txBody>
      </p:sp>
      <p:graphicFrame>
        <p:nvGraphicFramePr>
          <p:cNvPr id="14" name="内容占位符 4"/>
          <p:cNvGraphicFramePr>
            <a:graphicFrameLocks/>
          </p:cNvGraphicFramePr>
          <p:nvPr/>
        </p:nvGraphicFramePr>
        <p:xfrm>
          <a:off x="428596" y="1700808"/>
          <a:ext cx="8143932" cy="3500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3563938" y="4857750"/>
            <a:ext cx="2579687" cy="1573213"/>
            <a:chOff x="3563938" y="4857760"/>
            <a:chExt cx="2736850" cy="1573203"/>
          </a:xfrm>
        </p:grpSpPr>
        <p:sp>
          <p:nvSpPr>
            <p:cNvPr id="657414" name="AutoShape 6"/>
            <p:cNvSpPr>
              <a:spLocks noChangeArrowheads="1"/>
            </p:cNvSpPr>
            <p:nvPr/>
          </p:nvSpPr>
          <p:spPr bwMode="gray">
            <a:xfrm>
              <a:off x="3946254" y="4857760"/>
              <a:ext cx="2354534" cy="40639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设置断点</a:t>
              </a:r>
            </a:p>
          </p:txBody>
        </p:sp>
        <p:sp>
          <p:nvSpPr>
            <p:cNvPr id="29709" name="AutoShape 8"/>
            <p:cNvSpPr>
              <a:spLocks/>
            </p:cNvSpPr>
            <p:nvPr/>
          </p:nvSpPr>
          <p:spPr bwMode="gray">
            <a:xfrm>
              <a:off x="3563938" y="4868863"/>
              <a:ext cx="227513" cy="1511300"/>
            </a:xfrm>
            <a:prstGeom prst="leftBrace">
              <a:avLst>
                <a:gd name="adj1" fmla="val 58339"/>
                <a:gd name="adj2" fmla="val 50000"/>
              </a:avLst>
            </a:prstGeom>
            <a:noFill/>
            <a:ln w="19050" algn="ctr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buClr>
                  <a:srgbClr val="233DA9"/>
                </a:buClr>
                <a:buSzPct val="80000"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57417" name="AutoShape 9"/>
            <p:cNvSpPr>
              <a:spLocks noChangeArrowheads="1"/>
            </p:cNvSpPr>
            <p:nvPr/>
          </p:nvSpPr>
          <p:spPr bwMode="gray">
            <a:xfrm>
              <a:off x="3946254" y="5441956"/>
              <a:ext cx="2354534" cy="40481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单步运行</a:t>
              </a:r>
            </a:p>
          </p:txBody>
        </p:sp>
        <p:sp>
          <p:nvSpPr>
            <p:cNvPr id="657418" name="AutoShape 10"/>
            <p:cNvSpPr>
              <a:spLocks noChangeArrowheads="1"/>
            </p:cNvSpPr>
            <p:nvPr/>
          </p:nvSpPr>
          <p:spPr bwMode="gray">
            <a:xfrm>
              <a:off x="3946254" y="6024566"/>
              <a:ext cx="2354534" cy="40639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观察变量</a:t>
              </a:r>
            </a:p>
          </p:txBody>
        </p:sp>
      </p:grp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5929322" y="5143512"/>
            <a:ext cx="500066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57412" name="AutoShape 4"/>
          <p:cNvSpPr>
            <a:spLocks noChangeArrowheads="1"/>
          </p:cNvSpPr>
          <p:nvPr/>
        </p:nvSpPr>
        <p:spPr bwMode="gray">
          <a:xfrm>
            <a:off x="1042988" y="5300663"/>
            <a:ext cx="2447925" cy="74295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程序调试</a:t>
            </a:r>
          </a:p>
        </p:txBody>
      </p:sp>
      <p:sp>
        <p:nvSpPr>
          <p:cNvPr id="657427" name="AutoShape 19"/>
          <p:cNvSpPr>
            <a:spLocks noChangeArrowheads="1"/>
          </p:cNvSpPr>
          <p:nvPr/>
        </p:nvSpPr>
        <p:spPr bwMode="auto">
          <a:xfrm>
            <a:off x="6429375" y="4857750"/>
            <a:ext cx="2571750" cy="714375"/>
          </a:xfrm>
          <a:prstGeom prst="wedgeRoundRectCallout">
            <a:avLst>
              <a:gd name="adj1" fmla="val -49973"/>
              <a:gd name="adj2" fmla="val -1888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断点：</a:t>
            </a:r>
            <a:b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</a:b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程序暂停执行的代码行</a:t>
            </a:r>
          </a:p>
        </p:txBody>
      </p:sp>
      <p:sp>
        <p:nvSpPr>
          <p:cNvPr id="65742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什么是程序调试</a:t>
            </a:r>
            <a:endParaRPr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16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657412" grpId="0" animBg="1"/>
      <p:bldP spid="6574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5" name="Rectangle 3"/>
          <p:cNvSpPr>
            <a:spLocks noChangeArrowheads="1"/>
          </p:cNvSpPr>
          <p:nvPr/>
        </p:nvSpPr>
        <p:spPr bwMode="auto">
          <a:xfrm>
            <a:off x="1476375" y="5013325"/>
            <a:ext cx="65516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endParaRPr lang="zh-CN" altLang="en-US" sz="2800" b="1">
              <a:ea typeface="黑体" pitchFamily="49" charset="-122"/>
            </a:endParaRPr>
          </a:p>
        </p:txBody>
      </p:sp>
      <p:sp>
        <p:nvSpPr>
          <p:cNvPr id="658436" name="AutoShape 4"/>
          <p:cNvSpPr>
            <a:spLocks noChangeArrowheads="1"/>
          </p:cNvSpPr>
          <p:nvPr/>
        </p:nvSpPr>
        <p:spPr bwMode="auto">
          <a:xfrm>
            <a:off x="900113" y="1928813"/>
            <a:ext cx="7305675" cy="22526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= 1;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程序调试演示，注意观察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的值：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");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while(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&lt; 5){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);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++;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}</a:t>
            </a:r>
          </a:p>
        </p:txBody>
      </p:sp>
      <p:sp>
        <p:nvSpPr>
          <p:cNvPr id="658440" name="AutoShape 8"/>
          <p:cNvSpPr>
            <a:spLocks noChangeArrowheads="1"/>
          </p:cNvSpPr>
          <p:nvPr/>
        </p:nvSpPr>
        <p:spPr bwMode="auto">
          <a:xfrm>
            <a:off x="1763713" y="4878388"/>
            <a:ext cx="3602037" cy="407987"/>
          </a:xfrm>
          <a:prstGeom prst="wedgeRoundRectCallout">
            <a:avLst>
              <a:gd name="adj1" fmla="val 22811"/>
              <a:gd name="adj2" fmla="val 4803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只打印了</a:t>
            </a: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4</a:t>
            </a: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次！怎么查找错误呢？</a:t>
            </a:r>
          </a:p>
        </p:txBody>
      </p:sp>
      <p:sp>
        <p:nvSpPr>
          <p:cNvPr id="658441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如何进行程序调试</a:t>
            </a:r>
            <a:r>
              <a:rPr lang="en-US" altLang="zh-CN" dirty="0" smtClean="0"/>
              <a:t>5-1</a:t>
            </a:r>
            <a:endParaRPr lang="en-US" altLang="zh-CN" dirty="0"/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>
          <a:xfrm>
            <a:off x="628650" y="1265464"/>
            <a:ext cx="7886700" cy="4070465"/>
          </a:xfr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100000"/>
              <a:defRPr/>
            </a:pPr>
            <a:r>
              <a:rPr lang="zh-CN" altLang="en-US" dirty="0" smtClean="0"/>
              <a:t>顺序输出</a:t>
            </a:r>
            <a:r>
              <a:rPr lang="en-US" altLang="zh-CN" dirty="0" smtClean="0"/>
              <a:t>1</a:t>
            </a:r>
            <a:r>
              <a:rPr lang="zh-CN" altLang="en-US" dirty="0" smtClean="0"/>
              <a:t>～</a:t>
            </a:r>
            <a:r>
              <a:rPr lang="en-US" altLang="zh-CN" dirty="0" smtClean="0"/>
              <a:t>5</a:t>
            </a:r>
            <a:r>
              <a:rPr lang="zh-CN" altLang="en-US" dirty="0" smtClean="0"/>
              <a:t>这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个数字</a:t>
            </a:r>
            <a:endParaRPr lang="zh-CN" altLang="en-US" dirty="0"/>
          </a:p>
        </p:txBody>
      </p:sp>
      <p:pic>
        <p:nvPicPr>
          <p:cNvPr id="13" name="图片 12" descr="debug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0688" y="4357688"/>
            <a:ext cx="24638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142875" y="857250"/>
            <a:ext cx="985838" cy="422275"/>
            <a:chOff x="1000100" y="1173499"/>
            <a:chExt cx="986586" cy="422603"/>
          </a:xfrm>
        </p:grpSpPr>
        <p:pic>
          <p:nvPicPr>
            <p:cNvPr id="3074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23" name="Line 15"/>
          <p:cNvSpPr>
            <a:spLocks noChangeShapeType="1"/>
          </p:cNvSpPr>
          <p:nvPr/>
        </p:nvSpPr>
        <p:spPr bwMode="auto">
          <a:xfrm>
            <a:off x="4500562" y="5357826"/>
            <a:ext cx="928694" cy="64294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890107" y="5955767"/>
            <a:ext cx="3913387" cy="578535"/>
            <a:chOff x="2514597" y="3350993"/>
            <a:chExt cx="3438515" cy="578535"/>
          </a:xfrm>
        </p:grpSpPr>
        <p:grpSp>
          <p:nvGrpSpPr>
            <p:cNvPr id="21" name="组合 20"/>
            <p:cNvGrpSpPr/>
            <p:nvPr/>
          </p:nvGrpSpPr>
          <p:grpSpPr>
            <a:xfrm>
              <a:off x="2514597" y="3350993"/>
              <a:ext cx="3438515" cy="578535"/>
              <a:chOff x="2514599" y="5042946"/>
              <a:chExt cx="3438515" cy="578535"/>
            </a:xfrm>
          </p:grpSpPr>
          <p:sp>
            <p:nvSpPr>
              <p:cNvPr id="24" name="圆角矩形 23"/>
              <p:cNvSpPr/>
              <p:nvPr/>
            </p:nvSpPr>
            <p:spPr>
              <a:xfrm>
                <a:off x="2514599" y="5071123"/>
                <a:ext cx="3438515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2"/>
              <p:cNvSpPr txBox="1"/>
              <p:nvPr/>
            </p:nvSpPr>
            <p:spPr>
              <a:xfrm>
                <a:off x="3403329" y="5112515"/>
                <a:ext cx="2393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演示：程序调试演示代码</a:t>
                </a:r>
                <a:endPara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17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5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5" grpId="0"/>
      <p:bldP spid="658436" grpId="0" animBg="1"/>
      <p:bldP spid="6584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debug1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59550" y="3714750"/>
            <a:ext cx="2084388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 descr="toggle.t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063" y="2405063"/>
            <a:ext cx="584835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0492" name="Rectangle 1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如何进行程序调试</a:t>
            </a:r>
            <a:r>
              <a:rPr lang="en-US" altLang="zh-CN" dirty="0" smtClean="0"/>
              <a:t>5-2</a:t>
            </a:r>
            <a:endParaRPr lang="en-US" altLang="zh-CN" dirty="0"/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步骤</a:t>
            </a:r>
            <a:r>
              <a:rPr lang="en-US" altLang="zh-CN" smtClean="0"/>
              <a:t>1</a:t>
            </a:r>
            <a:r>
              <a:rPr lang="zh-CN" altLang="en-US" smtClean="0"/>
              <a:t>：分析错误，设置断点 </a:t>
            </a:r>
          </a:p>
          <a:p>
            <a:pPr>
              <a:defRPr/>
            </a:pPr>
            <a:r>
              <a:rPr lang="zh-CN" altLang="en-US" smtClean="0"/>
              <a:t>步骤</a:t>
            </a:r>
            <a:r>
              <a:rPr lang="en-US" altLang="zh-CN" smtClean="0"/>
              <a:t>2</a:t>
            </a:r>
            <a:r>
              <a:rPr lang="zh-CN" altLang="en-US" smtClean="0"/>
              <a:t>：启动调试</a:t>
            </a:r>
            <a:endParaRPr lang="zh-CN" altLang="en-US" dirty="0"/>
          </a:p>
        </p:txBody>
      </p:sp>
      <p:sp>
        <p:nvSpPr>
          <p:cNvPr id="660487" name="Oval 7"/>
          <p:cNvSpPr>
            <a:spLocks noChangeArrowheads="1"/>
          </p:cNvSpPr>
          <p:nvPr/>
        </p:nvSpPr>
        <p:spPr bwMode="auto">
          <a:xfrm>
            <a:off x="6372225" y="3925888"/>
            <a:ext cx="792163" cy="431800"/>
          </a:xfrm>
          <a:prstGeom prst="ellipse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0488" name="AutoShape 8"/>
          <p:cNvSpPr>
            <a:spLocks noChangeArrowheads="1"/>
          </p:cNvSpPr>
          <p:nvPr/>
        </p:nvSpPr>
        <p:spPr bwMode="auto">
          <a:xfrm>
            <a:off x="6732588" y="2565400"/>
            <a:ext cx="1146175" cy="407988"/>
          </a:xfrm>
          <a:prstGeom prst="wedgeRoundRectCallout">
            <a:avLst>
              <a:gd name="adj1" fmla="val -21001"/>
              <a:gd name="adj2" fmla="val 4737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启动调试</a:t>
            </a:r>
          </a:p>
        </p:txBody>
      </p:sp>
      <p:sp>
        <p:nvSpPr>
          <p:cNvPr id="660490" name="Oval 10"/>
          <p:cNvSpPr>
            <a:spLocks noChangeArrowheads="1"/>
          </p:cNvSpPr>
          <p:nvPr/>
        </p:nvSpPr>
        <p:spPr bwMode="auto">
          <a:xfrm>
            <a:off x="785813" y="3643313"/>
            <a:ext cx="1811337" cy="307975"/>
          </a:xfrm>
          <a:prstGeom prst="ellipse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0491" name="AutoShape 11"/>
          <p:cNvSpPr>
            <a:spLocks noChangeArrowheads="1"/>
          </p:cNvSpPr>
          <p:nvPr/>
        </p:nvSpPr>
        <p:spPr bwMode="auto">
          <a:xfrm>
            <a:off x="2500313" y="4714875"/>
            <a:ext cx="3032125" cy="776288"/>
          </a:xfrm>
          <a:prstGeom prst="wedgeRoundRectCallout">
            <a:avLst>
              <a:gd name="adj1" fmla="val -28375"/>
              <a:gd name="adj2" fmla="val -4940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双击对应代码行的左侧边栏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即可设置断点</a:t>
            </a: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H="1">
            <a:off x="6786578" y="3000372"/>
            <a:ext cx="642942" cy="92869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 flipV="1">
            <a:off x="2428860" y="4143380"/>
            <a:ext cx="642942" cy="57150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18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7" grpId="0" animBg="1"/>
      <p:bldP spid="660488" grpId="0" animBg="1"/>
      <p:bldP spid="660490" grpId="0" animBg="1"/>
      <p:bldP spid="66049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debug2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6313" y="3857625"/>
            <a:ext cx="4214812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2541" name="Picture 13" descr="debug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50" y="3284538"/>
            <a:ext cx="4381500" cy="199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2540" name="Rectangle 1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如何进行程序调试</a:t>
            </a:r>
            <a:r>
              <a:rPr lang="en-US" altLang="zh-CN" smtClean="0"/>
              <a:t>5-3</a:t>
            </a:r>
            <a:endParaRPr lang="en-US" altLang="zh-CN"/>
          </a:p>
        </p:txBody>
      </p:sp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步骤</a:t>
            </a:r>
            <a:r>
              <a:rPr lang="en-US" altLang="zh-CN" smtClean="0"/>
              <a:t>3</a:t>
            </a:r>
            <a:r>
              <a:rPr lang="zh-CN" altLang="en-US" smtClean="0"/>
              <a:t>：单步运行</a:t>
            </a:r>
          </a:p>
          <a:p>
            <a:pPr lvl="1">
              <a:defRPr/>
            </a:pPr>
            <a:r>
              <a:rPr lang="zh-CN" altLang="en-US" smtClean="0"/>
              <a:t>调试启动后，运行到设置断点的代码行将停住</a:t>
            </a:r>
          </a:p>
          <a:p>
            <a:pPr lvl="1">
              <a:defRPr/>
            </a:pPr>
            <a:r>
              <a:rPr lang="zh-CN" altLang="en-US" smtClean="0"/>
              <a:t>点击</a:t>
            </a:r>
            <a:r>
              <a:rPr lang="en-US" altLang="zh-CN" smtClean="0"/>
              <a:t>F6</a:t>
            </a:r>
            <a:r>
              <a:rPr lang="zh-CN" altLang="en-US" smtClean="0"/>
              <a:t>键可以单步运行程序，观察程序运行过程</a:t>
            </a:r>
          </a:p>
          <a:p>
            <a:pPr lvl="1">
              <a:defRPr/>
            </a:pPr>
            <a:endParaRPr lang="zh-CN" altLang="en-US"/>
          </a:p>
        </p:txBody>
      </p:sp>
      <p:sp>
        <p:nvSpPr>
          <p:cNvPr id="662534" name="Oval 6"/>
          <p:cNvSpPr>
            <a:spLocks noChangeArrowheads="1"/>
          </p:cNvSpPr>
          <p:nvPr/>
        </p:nvSpPr>
        <p:spPr bwMode="auto">
          <a:xfrm>
            <a:off x="7500938" y="3789363"/>
            <a:ext cx="358775" cy="358775"/>
          </a:xfrm>
          <a:prstGeom prst="ellipse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2535" name="AutoShape 7"/>
          <p:cNvSpPr>
            <a:spLocks noChangeArrowheads="1"/>
          </p:cNvSpPr>
          <p:nvPr/>
        </p:nvSpPr>
        <p:spPr bwMode="auto">
          <a:xfrm>
            <a:off x="5003800" y="2997200"/>
            <a:ext cx="2298700" cy="407988"/>
          </a:xfrm>
          <a:prstGeom prst="wedgeRoundRectCallout">
            <a:avLst>
              <a:gd name="adj1" fmla="val 21763"/>
              <a:gd name="adj2" fmla="val 5356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单击按钮，单步运行</a:t>
            </a:r>
          </a:p>
        </p:txBody>
      </p:sp>
      <p:sp>
        <p:nvSpPr>
          <p:cNvPr id="662538" name="Oval 10"/>
          <p:cNvSpPr>
            <a:spLocks noChangeArrowheads="1"/>
          </p:cNvSpPr>
          <p:nvPr/>
        </p:nvSpPr>
        <p:spPr bwMode="auto">
          <a:xfrm>
            <a:off x="6300788" y="3789363"/>
            <a:ext cx="358775" cy="358775"/>
          </a:xfrm>
          <a:prstGeom prst="ellipse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2539" name="AutoShape 11"/>
          <p:cNvSpPr>
            <a:spLocks noChangeArrowheads="1"/>
          </p:cNvSpPr>
          <p:nvPr/>
        </p:nvSpPr>
        <p:spPr bwMode="auto">
          <a:xfrm>
            <a:off x="6000750" y="5373688"/>
            <a:ext cx="2832100" cy="776287"/>
          </a:xfrm>
          <a:prstGeom prst="wedgeRoundRectCallout">
            <a:avLst>
              <a:gd name="adj1" fmla="val -23334"/>
              <a:gd name="adj2" fmla="val -511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单击“继续”按钮或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F8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，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执行时只在断点处停下</a:t>
            </a:r>
          </a:p>
        </p:txBody>
      </p:sp>
      <p:sp>
        <p:nvSpPr>
          <p:cNvPr id="662544" name="AutoShape 16"/>
          <p:cNvSpPr>
            <a:spLocks noChangeArrowheads="1"/>
          </p:cNvSpPr>
          <p:nvPr/>
        </p:nvSpPr>
        <p:spPr bwMode="auto">
          <a:xfrm>
            <a:off x="1331913" y="5500688"/>
            <a:ext cx="1677987" cy="7762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F5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：单步跳入</a:t>
            </a: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F6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：单步跳过</a:t>
            </a: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6929454" y="3429000"/>
            <a:ext cx="642942" cy="42862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 flipV="1">
            <a:off x="6572264" y="4214818"/>
            <a:ext cx="500066" cy="114300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19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6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4" grpId="0" animBg="1"/>
      <p:bldP spid="662535" grpId="0" animBg="1"/>
      <p:bldP spid="662538" grpId="0" animBg="1"/>
      <p:bldP spid="662539" grpId="0" animBg="1"/>
      <p:bldP spid="6625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69866"/>
            <a:ext cx="7886700" cy="481534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举例说明，循环结构用于解决哪些问题？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要求使用加法运算符对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个数值</a:t>
            </a:r>
            <a:r>
              <a:rPr lang="en-US" altLang="zh-CN" dirty="0" smtClean="0"/>
              <a:t>2</a:t>
            </a:r>
            <a:r>
              <a:rPr lang="zh-CN" altLang="en-US" dirty="0" smtClean="0"/>
              <a:t>求和，请指出循环条件和循环操作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Java</a:t>
            </a:r>
            <a:r>
              <a:rPr lang="zh-CN" altLang="en-US" dirty="0" smtClean="0"/>
              <a:t>循环结构中使用了哪些关键字？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while</a:t>
            </a:r>
            <a:r>
              <a:rPr lang="zh-CN" altLang="en-US" dirty="0" smtClean="0"/>
              <a:t>循环的特点是什么？</a:t>
            </a:r>
          </a:p>
          <a:p>
            <a:pPr>
              <a:defRPr/>
            </a:pPr>
            <a:r>
              <a:rPr lang="zh-CN" altLang="en-US" dirty="0" smtClean="0"/>
              <a:t>程序调试有哪些步骤？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0" y="825993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15368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9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9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如何进行程序调试</a:t>
            </a:r>
            <a:r>
              <a:rPr lang="en-US" altLang="zh-CN" dirty="0" smtClean="0"/>
              <a:t>5-4</a:t>
            </a:r>
            <a:endParaRPr lang="en-US" altLang="zh-CN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步骤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：观察变量</a:t>
            </a:r>
          </a:p>
          <a:p>
            <a:pPr lvl="1">
              <a:defRPr/>
            </a:pPr>
            <a:r>
              <a:rPr lang="zh-CN" altLang="en-US" dirty="0" smtClean="0"/>
              <a:t>单步运行时可以在“变量”视图中看到变量当前的值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663561" name="Picture 9" descr="debu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0113" y="2593250"/>
            <a:ext cx="4381500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variable.t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4813" y="4714875"/>
            <a:ext cx="3465512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20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如何进行程序调试</a:t>
            </a:r>
            <a:r>
              <a:rPr lang="en-US" altLang="zh-CN" dirty="0" smtClean="0"/>
              <a:t>5-5</a:t>
            </a:r>
            <a:endParaRPr lang="en-US" altLang="zh-CN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步骤</a:t>
            </a:r>
            <a:r>
              <a:rPr lang="en-US" altLang="zh-CN" smtClean="0"/>
              <a:t>5</a:t>
            </a:r>
            <a:r>
              <a:rPr lang="zh-CN" altLang="en-US" smtClean="0"/>
              <a:t>：发现问题</a:t>
            </a:r>
          </a:p>
          <a:p>
            <a:pPr lvl="1">
              <a:defRPr/>
            </a:pPr>
            <a:r>
              <a:rPr lang="zh-CN" altLang="en-US" smtClean="0"/>
              <a:t> 变量</a:t>
            </a:r>
            <a:r>
              <a:rPr lang="en-US" altLang="zh-CN" smtClean="0"/>
              <a:t>i</a:t>
            </a:r>
            <a:r>
              <a:rPr lang="zh-CN" altLang="en-US" smtClean="0"/>
              <a:t>值变为</a:t>
            </a:r>
            <a:r>
              <a:rPr lang="en-US" altLang="zh-CN" smtClean="0"/>
              <a:t>5</a:t>
            </a:r>
            <a:r>
              <a:rPr lang="zh-CN" altLang="en-US" smtClean="0"/>
              <a:t>时就退出了循环，循环只进行</a:t>
            </a:r>
            <a:r>
              <a:rPr lang="en-US" altLang="zh-CN" smtClean="0"/>
              <a:t>4</a:t>
            </a:r>
            <a:r>
              <a:rPr lang="zh-CN" altLang="en-US" smtClean="0"/>
              <a:t>次</a:t>
            </a:r>
          </a:p>
          <a:p>
            <a:pPr lvl="1">
              <a:defRPr/>
            </a:pPr>
            <a:endParaRPr lang="zh-CN" altLang="en-US" smtClean="0"/>
          </a:p>
          <a:p>
            <a:pPr lvl="1">
              <a:defRPr/>
            </a:pPr>
            <a:endParaRPr lang="zh-CN" altLang="en-US" smtClean="0"/>
          </a:p>
          <a:p>
            <a:pPr lvl="1">
              <a:defRPr/>
            </a:pPr>
            <a:endParaRPr lang="zh-CN" altLang="en-US" smtClean="0"/>
          </a:p>
          <a:p>
            <a:pPr lvl="1">
              <a:defRPr/>
            </a:pPr>
            <a:endParaRPr lang="zh-CN" altLang="en-US" smtClean="0"/>
          </a:p>
          <a:p>
            <a:pPr lvl="1">
              <a:defRPr/>
            </a:pPr>
            <a:endParaRPr lang="zh-CN" altLang="en-US" smtClean="0"/>
          </a:p>
          <a:p>
            <a:pPr lvl="1">
              <a:defRPr/>
            </a:pPr>
            <a:endParaRPr lang="zh-CN" altLang="en-US" smtClean="0"/>
          </a:p>
          <a:p>
            <a:pPr>
              <a:defRPr/>
            </a:pPr>
            <a:r>
              <a:rPr lang="zh-CN" altLang="en-US" smtClean="0"/>
              <a:t>步骤</a:t>
            </a:r>
            <a:r>
              <a:rPr lang="en-US" altLang="zh-CN" smtClean="0"/>
              <a:t>6</a:t>
            </a:r>
            <a:r>
              <a:rPr lang="zh-CN" altLang="en-US" smtClean="0"/>
              <a:t>：修正代码，重新运行</a:t>
            </a:r>
          </a:p>
          <a:p>
            <a:pPr lvl="1">
              <a:defRPr/>
            </a:pPr>
            <a:r>
              <a:rPr lang="zh-CN" altLang="en-US" smtClean="0"/>
              <a:t>修改循环条件为： </a:t>
            </a:r>
            <a:r>
              <a:rPr lang="en-US" altLang="zh-CN" smtClean="0"/>
              <a:t>i &lt;= 5</a:t>
            </a:r>
          </a:p>
          <a:p>
            <a:pPr>
              <a:defRPr/>
            </a:pPr>
            <a:r>
              <a:rPr lang="zh-CN" altLang="en-US" smtClean="0"/>
              <a:t>步骤</a:t>
            </a:r>
            <a:r>
              <a:rPr lang="en-US" altLang="zh-CN" smtClean="0"/>
              <a:t>7</a:t>
            </a:r>
            <a:r>
              <a:rPr lang="zh-CN" altLang="en-US" smtClean="0"/>
              <a:t>：解决问题</a:t>
            </a:r>
            <a:endParaRPr lang="zh-CN" altLang="en-US" dirty="0"/>
          </a:p>
        </p:txBody>
      </p:sp>
      <p:pic>
        <p:nvPicPr>
          <p:cNvPr id="5" name="图片 4" descr="debug3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500313"/>
            <a:ext cx="3767137" cy="171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variable1.t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55075" y="2714625"/>
            <a:ext cx="2643188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21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6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小结</a:t>
            </a:r>
            <a:endParaRPr dirty="0"/>
          </a:p>
        </p:txBody>
      </p:sp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程序调试的目的？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程序调试的主要方法？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704520" name="AutoShape 8"/>
          <p:cNvSpPr>
            <a:spLocks noChangeArrowheads="1"/>
          </p:cNvSpPr>
          <p:nvPr/>
        </p:nvSpPr>
        <p:spPr bwMode="auto">
          <a:xfrm>
            <a:off x="1357313" y="2205038"/>
            <a:ext cx="3744912" cy="406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找出缺陷原因，修正缺陷</a:t>
            </a:r>
          </a:p>
        </p:txBody>
      </p:sp>
      <p:sp>
        <p:nvSpPr>
          <p:cNvPr id="704521" name="AutoShape 9"/>
          <p:cNvSpPr>
            <a:spLocks noChangeArrowheads="1"/>
          </p:cNvSpPr>
          <p:nvPr/>
        </p:nvSpPr>
        <p:spPr bwMode="auto">
          <a:xfrm>
            <a:off x="1357313" y="4076700"/>
            <a:ext cx="3657600" cy="406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设置断点、单步执行、观察变量</a:t>
            </a: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112713" y="857250"/>
            <a:ext cx="958850" cy="430213"/>
            <a:chOff x="3643306" y="2500357"/>
            <a:chExt cx="958752" cy="430730"/>
          </a:xfrm>
        </p:grpSpPr>
        <p:pic>
          <p:nvPicPr>
            <p:cNvPr id="35848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22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20" grpId="0" animBg="1"/>
      <p:bldP spid="7045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计算</a:t>
            </a:r>
            <a:r>
              <a:rPr lang="en-US" altLang="zh-CN" dirty="0" smtClean="0"/>
              <a:t>100</a:t>
            </a:r>
            <a:r>
              <a:rPr dirty="0" smtClean="0"/>
              <a:t>以内的偶数之和</a:t>
            </a:r>
            <a:r>
              <a:rPr lang="en-US" altLang="zh-CN" dirty="0" smtClean="0"/>
              <a:t>2-1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训练要点</a:t>
            </a:r>
          </a:p>
          <a:p>
            <a:pPr lvl="1">
              <a:defRPr/>
            </a:pPr>
            <a:r>
              <a:rPr lang="en-US" altLang="zh-CN" dirty="0" smtClean="0"/>
              <a:t>while</a:t>
            </a:r>
            <a:r>
              <a:rPr lang="zh-CN" altLang="en-US" dirty="0" smtClean="0"/>
              <a:t>循环结构</a:t>
            </a:r>
          </a:p>
          <a:p>
            <a:pPr lvl="1">
              <a:defRPr/>
            </a:pPr>
            <a:r>
              <a:rPr lang="zh-CN" altLang="en-US" dirty="0" smtClean="0"/>
              <a:t>程序调试</a:t>
            </a:r>
          </a:p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编程实现：计算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以内（包括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）的偶数之和</a:t>
            </a:r>
          </a:p>
          <a:p>
            <a:pPr lvl="1">
              <a:defRPr/>
            </a:pPr>
            <a:r>
              <a:rPr lang="zh-CN" altLang="en-US" dirty="0" smtClean="0"/>
              <a:t>设置断点并调试程序，观察每一次循环中变量值的变化</a:t>
            </a:r>
          </a:p>
          <a:p>
            <a:pPr>
              <a:defRPr/>
            </a:pPr>
            <a:endParaRPr lang="zh-CN" altLang="en-US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36875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298622" y="5699621"/>
            <a:ext cx="4583666" cy="578535"/>
            <a:chOff x="2514597" y="3350993"/>
            <a:chExt cx="4125189" cy="578535"/>
          </a:xfrm>
        </p:grpSpPr>
        <p:grpSp>
          <p:nvGrpSpPr>
            <p:cNvPr id="15" name="组合 20"/>
            <p:cNvGrpSpPr/>
            <p:nvPr/>
          </p:nvGrpSpPr>
          <p:grpSpPr>
            <a:xfrm>
              <a:off x="2514597" y="3350993"/>
              <a:ext cx="4125189" cy="578535"/>
              <a:chOff x="2514599" y="5042946"/>
              <a:chExt cx="4125189" cy="578535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2514599" y="5071123"/>
                <a:ext cx="4125189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22"/>
              <p:cNvSpPr txBox="1"/>
              <p:nvPr/>
            </p:nvSpPr>
            <p:spPr>
              <a:xfrm>
                <a:off x="3926441" y="5139811"/>
                <a:ext cx="1412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教师讲解需求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23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计算</a:t>
            </a:r>
            <a:r>
              <a:rPr lang="en-US" altLang="zh-CN" dirty="0" smtClean="0"/>
              <a:t>100</a:t>
            </a:r>
            <a:r>
              <a:rPr dirty="0" smtClean="0"/>
              <a:t>以内的偶数之和</a:t>
            </a:r>
            <a:r>
              <a:rPr lang="en-US" altLang="zh-CN" dirty="0" smtClean="0"/>
              <a:t>2-2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marL="85725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声明并初始化循环变量：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=0;</a:t>
            </a:r>
            <a:endParaRPr lang="en-US" altLang="zh-CN" dirty="0" smtClean="0"/>
          </a:p>
          <a:p>
            <a:pPr marL="85725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分析循环条件和循环操作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循环条件：</a:t>
            </a:r>
            <a:r>
              <a:rPr lang="en-US" altLang="en-US" sz="2200" dirty="0" smtClean="0"/>
              <a:t>num&lt;=100</a:t>
            </a:r>
            <a:endParaRPr lang="zh-CN" altLang="en-US" sz="2200" dirty="0" smtClean="0"/>
          </a:p>
          <a:p>
            <a:pPr marL="0" indent="0">
              <a:buNone/>
              <a:defRPr/>
            </a:pPr>
            <a:r>
              <a:rPr lang="en-US" altLang="zh-CN" sz="2200" dirty="0" smtClean="0"/>
              <a:t>	 </a:t>
            </a:r>
            <a:r>
              <a:rPr lang="zh-CN" altLang="en-US" sz="2200" dirty="0" smtClean="0"/>
              <a:t>循环操作：累加求和、改变循环变量的值</a:t>
            </a:r>
            <a:endParaRPr lang="en-US" altLang="zh-CN" sz="2200" dirty="0" smtClean="0"/>
          </a:p>
          <a:p>
            <a:pPr marL="857250" lvl="1" indent="-457200">
              <a:buFont typeface="+mj-lt"/>
              <a:buAutoNum type="arabicPeriod" startAt="3"/>
              <a:defRPr/>
            </a:pPr>
            <a:r>
              <a:rPr lang="zh-CN" altLang="en-US" dirty="0" smtClean="0"/>
              <a:t>套用</a:t>
            </a:r>
            <a:r>
              <a:rPr lang="en-US" altLang="en-US" dirty="0" smtClean="0"/>
              <a:t>while</a:t>
            </a:r>
            <a:r>
              <a:rPr lang="zh-CN" altLang="en-US" dirty="0" smtClean="0"/>
              <a:t>语法写出代码</a:t>
            </a:r>
          </a:p>
          <a:p>
            <a:pPr marL="857250" lvl="1" indent="-457200">
              <a:buFont typeface="+mj-lt"/>
              <a:buAutoNum type="arabicPeriod" startAt="3"/>
              <a:defRPr/>
            </a:pPr>
            <a:endParaRPr lang="zh-CN" altLang="en-US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	</a:t>
            </a:r>
          </a:p>
          <a:p>
            <a:pPr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3789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551158" y="5600261"/>
            <a:ext cx="4125191" cy="578535"/>
            <a:chOff x="2514599" y="5042946"/>
            <a:chExt cx="4125191" cy="578535"/>
          </a:xfrm>
        </p:grpSpPr>
        <p:sp>
          <p:nvSpPr>
            <p:cNvPr id="13" name="圆角矩形 12"/>
            <p:cNvSpPr/>
            <p:nvPr/>
          </p:nvSpPr>
          <p:spPr>
            <a:xfrm>
              <a:off x="2514599" y="5098419"/>
              <a:ext cx="4125191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24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查询商品价格</a:t>
            </a:r>
            <a:r>
              <a:rPr lang="en-US" altLang="zh-CN" dirty="0" smtClean="0"/>
              <a:t>2-1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训练要点</a:t>
            </a:r>
          </a:p>
          <a:p>
            <a:pPr lvl="1">
              <a:defRPr/>
            </a:pPr>
            <a:r>
              <a:rPr lang="en-US" altLang="zh-CN" dirty="0" smtClean="0"/>
              <a:t>while</a:t>
            </a:r>
            <a:r>
              <a:rPr lang="zh-CN" altLang="en-US" dirty="0" smtClean="0"/>
              <a:t>循环结构</a:t>
            </a:r>
          </a:p>
          <a:p>
            <a:pPr lvl="1">
              <a:defRPr/>
            </a:pPr>
            <a:r>
              <a:rPr lang="zh-CN" altLang="en-US" dirty="0" smtClean="0"/>
              <a:t>程序调试</a:t>
            </a:r>
          </a:p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循环输入商品编号，显示对应的商品价格</a:t>
            </a:r>
          </a:p>
          <a:p>
            <a:pPr lvl="1">
              <a:defRPr/>
            </a:pPr>
            <a:r>
              <a:rPr lang="zh-CN" altLang="en-US" dirty="0" smtClean="0"/>
              <a:t>输入“</a:t>
            </a:r>
            <a:r>
              <a:rPr lang="en-US" altLang="zh-CN" dirty="0" smtClean="0"/>
              <a:t>n</a:t>
            </a:r>
            <a:r>
              <a:rPr lang="zh-CN" altLang="en-US" dirty="0" smtClean="0"/>
              <a:t>“结束循环 </a:t>
            </a:r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389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pic>
        <p:nvPicPr>
          <p:cNvPr id="14" name="图片 13" descr="查询商品价格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71875"/>
            <a:ext cx="4298950" cy="287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597137" y="5722770"/>
            <a:ext cx="3685490" cy="578535"/>
            <a:chOff x="2514597" y="3350993"/>
            <a:chExt cx="3316852" cy="578535"/>
          </a:xfrm>
        </p:grpSpPr>
        <p:grpSp>
          <p:nvGrpSpPr>
            <p:cNvPr id="17" name="组合 20"/>
            <p:cNvGrpSpPr/>
            <p:nvPr/>
          </p:nvGrpSpPr>
          <p:grpSpPr>
            <a:xfrm>
              <a:off x="2514597" y="3350993"/>
              <a:ext cx="3316852" cy="578535"/>
              <a:chOff x="2514599" y="5042946"/>
              <a:chExt cx="3316852" cy="578535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2514599" y="5071123"/>
                <a:ext cx="3316852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22"/>
              <p:cNvSpPr txBox="1"/>
              <p:nvPr/>
            </p:nvSpPr>
            <p:spPr>
              <a:xfrm>
                <a:off x="3926441" y="5139811"/>
                <a:ext cx="1412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教师讲解需求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25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查询商品价格</a:t>
            </a:r>
            <a:r>
              <a:rPr lang="en-US" altLang="zh-CN" dirty="0" smtClean="0"/>
              <a:t>2-2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分析循环条件和循环操作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sz="2400" dirty="0" smtClean="0"/>
              <a:t>	</a:t>
            </a:r>
            <a:r>
              <a:rPr lang="zh-CN" altLang="en-US" sz="2400" dirty="0" smtClean="0">
                <a:solidFill>
                  <a:schemeClr val="accent1"/>
                </a:solidFill>
              </a:rPr>
              <a:t>循环条件：用户输入“</a:t>
            </a:r>
            <a:r>
              <a:rPr lang="en-US" altLang="zh-CN" sz="2400" dirty="0" smtClean="0">
                <a:solidFill>
                  <a:schemeClr val="accent1"/>
                </a:solidFill>
              </a:rPr>
              <a:t>n</a:t>
            </a:r>
            <a:r>
              <a:rPr lang="zh-CN" altLang="en-US" sz="2400" dirty="0" smtClean="0">
                <a:solidFill>
                  <a:schemeClr val="accent1"/>
                </a:solidFill>
              </a:rPr>
              <a:t>”时退出循环</a:t>
            </a:r>
          </a:p>
          <a:p>
            <a:pPr marL="914400" lvl="1" indent="-457200"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循环操作：输入商品编号，显示对应的商品价格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 startAt="2"/>
              <a:defRPr/>
            </a:pPr>
            <a:r>
              <a:rPr lang="zh-CN" altLang="en-US" dirty="0" smtClean="0"/>
              <a:t>套用</a:t>
            </a:r>
            <a:r>
              <a:rPr lang="en-US" altLang="en-US" dirty="0" smtClean="0"/>
              <a:t>while</a:t>
            </a:r>
            <a:r>
              <a:rPr lang="zh-CN" altLang="en-US" dirty="0" smtClean="0"/>
              <a:t>语法写出代码</a:t>
            </a:r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循环体内使用</a:t>
            </a:r>
            <a:r>
              <a:rPr lang="en-US" altLang="zh-CN" dirty="0" smtClean="0"/>
              <a:t>switch</a:t>
            </a:r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39950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3" name="组合 28"/>
          <p:cNvGrpSpPr>
            <a:grpSpLocks/>
          </p:cNvGrpSpPr>
          <p:nvPr/>
        </p:nvGrpSpPr>
        <p:grpSpPr bwMode="auto">
          <a:xfrm>
            <a:off x="157163" y="3857628"/>
            <a:ext cx="985837" cy="461963"/>
            <a:chOff x="3786182" y="3824735"/>
            <a:chExt cx="986585" cy="461521"/>
          </a:xfrm>
        </p:grpSpPr>
        <p:sp>
          <p:nvSpPr>
            <p:cNvPr id="30" name="TextBox 29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39949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组合 13"/>
          <p:cNvGrpSpPr/>
          <p:nvPr/>
        </p:nvGrpSpPr>
        <p:grpSpPr>
          <a:xfrm>
            <a:off x="2551158" y="5600261"/>
            <a:ext cx="4125191" cy="578535"/>
            <a:chOff x="2514599" y="5042946"/>
            <a:chExt cx="4125191" cy="578535"/>
          </a:xfrm>
        </p:grpSpPr>
        <p:sp>
          <p:nvSpPr>
            <p:cNvPr id="17" name="圆角矩形 16"/>
            <p:cNvSpPr/>
            <p:nvPr/>
          </p:nvSpPr>
          <p:spPr>
            <a:xfrm>
              <a:off x="2514599" y="5098419"/>
              <a:ext cx="4125191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26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升级购物结算 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需求说明</a:t>
            </a:r>
          </a:p>
          <a:p>
            <a:pPr lvl="1">
              <a:defRPr/>
            </a:pPr>
            <a:r>
              <a:rPr lang="zh-CN" altLang="en-US" smtClean="0"/>
              <a:t>循环输入商品编号和购买数量</a:t>
            </a:r>
          </a:p>
          <a:p>
            <a:pPr lvl="1">
              <a:defRPr/>
            </a:pPr>
            <a:r>
              <a:rPr lang="zh-CN" altLang="en-US" smtClean="0"/>
              <a:t>当输入</a:t>
            </a:r>
            <a:r>
              <a:rPr lang="en-US" altLang="zh-CN" smtClean="0"/>
              <a:t>n</a:t>
            </a:r>
            <a:r>
              <a:rPr lang="zh-CN" altLang="en-US" smtClean="0"/>
              <a:t>时结账 </a:t>
            </a:r>
          </a:p>
          <a:p>
            <a:pPr lvl="1">
              <a:defRPr/>
            </a:pPr>
            <a:r>
              <a:rPr lang="zh-CN" altLang="en-US" smtClean="0"/>
              <a:t>结账时计算应付金额并找零 </a:t>
            </a:r>
            <a:endParaRPr lang="zh-CN" altLang="en-US" dirty="0"/>
          </a:p>
        </p:txBody>
      </p:sp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142875" y="879475"/>
            <a:ext cx="928688" cy="40640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783" y="1196137"/>
              <a:ext cx="700093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40973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" name="图片 16" descr="升级购物结算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4750" y="3143250"/>
            <a:ext cx="4232275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150476" y="5866479"/>
            <a:ext cx="3414532" cy="578535"/>
            <a:chOff x="2514600" y="5042946"/>
            <a:chExt cx="3414532" cy="578535"/>
          </a:xfrm>
        </p:grpSpPr>
        <p:sp>
          <p:nvSpPr>
            <p:cNvPr id="18" name="圆角矩形 17"/>
            <p:cNvSpPr/>
            <p:nvPr/>
          </p:nvSpPr>
          <p:spPr>
            <a:xfrm>
              <a:off x="2514600" y="5098419"/>
              <a:ext cx="3414532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27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28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80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为什么需要</a:t>
            </a:r>
            <a:r>
              <a:rPr lang="en-US" altLang="zh-CN" smtClean="0"/>
              <a:t>do-while</a:t>
            </a:r>
            <a:r>
              <a:rPr smtClean="0"/>
              <a:t>循环</a:t>
            </a:r>
            <a:endParaRPr dirty="0"/>
          </a:p>
        </p:txBody>
      </p:sp>
      <p:sp>
        <p:nvSpPr>
          <p:cNvPr id="673806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如何用程序讲述下面的故事？</a:t>
            </a:r>
            <a:endParaRPr lang="zh-CN" altLang="en-US" dirty="0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619250" y="1196975"/>
            <a:ext cx="59753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 sz="2400" b="1">
              <a:ea typeface="黑体" pitchFamily="49" charset="-122"/>
            </a:endParaRPr>
          </a:p>
        </p:txBody>
      </p:sp>
      <p:sp>
        <p:nvSpPr>
          <p:cNvPr id="673796" name="AutoShape 4"/>
          <p:cNvSpPr>
            <a:spLocks noChangeArrowheads="1"/>
          </p:cNvSpPr>
          <p:nvPr/>
        </p:nvSpPr>
        <p:spPr bwMode="auto">
          <a:xfrm>
            <a:off x="942975" y="2000250"/>
            <a:ext cx="7343775" cy="142875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经过几天的学习，老师给张浩一道测试题，</a:t>
            </a:r>
          </a:p>
          <a:p>
            <a:pPr>
              <a:defRPr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让他先上机编写程序完成，</a:t>
            </a:r>
          </a:p>
          <a:p>
            <a:pPr>
              <a:defRPr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然后老师检查是否合格。如果不合格，则继续编写。</a:t>
            </a:r>
            <a:r>
              <a:rPr lang="en-US" altLang="zh-CN" sz="2200" b="1" dirty="0">
                <a:latin typeface="微软雅黑" pitchFamily="34" charset="-122"/>
                <a:ea typeface="微软雅黑" pitchFamily="34" charset="-122"/>
              </a:rPr>
              <a:t>…… </a:t>
            </a:r>
          </a:p>
        </p:txBody>
      </p:sp>
      <p:sp>
        <p:nvSpPr>
          <p:cNvPr id="673797" name="AutoShape 5"/>
          <p:cNvSpPr>
            <a:spLocks noChangeArrowheads="1"/>
          </p:cNvSpPr>
          <p:nvPr/>
        </p:nvSpPr>
        <p:spPr bwMode="auto">
          <a:xfrm>
            <a:off x="6442075" y="4108450"/>
            <a:ext cx="2309813" cy="161607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3838" indent="-223838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do</a:t>
            </a:r>
            <a:r>
              <a:rPr lang="en-US" altLang="zh-CN" b="1" dirty="0">
                <a:ea typeface="宋体" charset="-122"/>
              </a:rPr>
              <a:t> {</a:t>
            </a:r>
          </a:p>
          <a:p>
            <a:pPr marL="223838" indent="-223838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ea typeface="宋体" charset="-122"/>
            </a:endParaRPr>
          </a:p>
          <a:p>
            <a:pPr marL="223838" indent="-223838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charset="-122"/>
              </a:rPr>
              <a:t>	   </a:t>
            </a:r>
            <a:r>
              <a:rPr lang="zh-CN" altLang="en-US" b="1" dirty="0">
                <a:ea typeface="宋体" charset="-122"/>
              </a:rPr>
              <a:t>循环操作</a:t>
            </a:r>
          </a:p>
          <a:p>
            <a:pPr marL="223838" indent="-223838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endParaRPr lang="zh-CN" altLang="en-US" b="1" dirty="0">
              <a:ea typeface="宋体" charset="-122"/>
            </a:endParaRPr>
          </a:p>
          <a:p>
            <a:pPr marL="223838" indent="-223838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charset="-122"/>
              </a:rPr>
              <a:t>}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while</a:t>
            </a:r>
            <a:r>
              <a:rPr lang="en-US" altLang="zh-CN" b="1" dirty="0">
                <a:ea typeface="宋体" charset="-122"/>
              </a:rPr>
              <a:t> ( </a:t>
            </a:r>
            <a:r>
              <a:rPr lang="zh-CN" altLang="en-US" b="1" dirty="0">
                <a:ea typeface="宋体" charset="-122"/>
              </a:rPr>
              <a:t>循环条件 </a:t>
            </a:r>
            <a:r>
              <a:rPr lang="en-US" altLang="zh-CN" b="1" dirty="0">
                <a:ea typeface="宋体" charset="-122"/>
              </a:rPr>
              <a:t>);</a:t>
            </a:r>
          </a:p>
        </p:txBody>
      </p:sp>
      <p:sp>
        <p:nvSpPr>
          <p:cNvPr id="673798" name="AutoShape 6"/>
          <p:cNvSpPr>
            <a:spLocks noChangeArrowheads="1"/>
          </p:cNvSpPr>
          <p:nvPr/>
        </p:nvSpPr>
        <p:spPr bwMode="auto">
          <a:xfrm>
            <a:off x="609600" y="4108450"/>
            <a:ext cx="2308225" cy="161607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3838" indent="-223838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while</a:t>
            </a:r>
            <a:r>
              <a:rPr lang="en-US" altLang="zh-CN" b="1" dirty="0">
                <a:ea typeface="宋体" charset="-122"/>
              </a:rPr>
              <a:t> (</a:t>
            </a:r>
            <a:r>
              <a:rPr lang="zh-CN" altLang="en-US" b="1" dirty="0">
                <a:ea typeface="宋体" charset="-122"/>
              </a:rPr>
              <a:t>循环条件</a:t>
            </a:r>
            <a:r>
              <a:rPr lang="en-US" altLang="zh-CN" b="1" dirty="0">
                <a:ea typeface="宋体" charset="-122"/>
              </a:rPr>
              <a:t>){</a:t>
            </a:r>
          </a:p>
          <a:p>
            <a:pPr marL="223838" indent="-223838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ea typeface="宋体" charset="-122"/>
            </a:endParaRPr>
          </a:p>
          <a:p>
            <a:pPr marL="223838" indent="-223838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charset="-122"/>
              </a:rPr>
              <a:t>	   </a:t>
            </a:r>
            <a:r>
              <a:rPr lang="zh-CN" altLang="en-US" b="1" dirty="0">
                <a:ea typeface="宋体" charset="-122"/>
              </a:rPr>
              <a:t>循环操作</a:t>
            </a:r>
          </a:p>
          <a:p>
            <a:pPr marL="223838" indent="-223838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endParaRPr lang="zh-CN" altLang="en-US" b="1" dirty="0">
              <a:ea typeface="宋体" charset="-122"/>
            </a:endParaRPr>
          </a:p>
          <a:p>
            <a:pPr marL="223838" indent="-223838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charset="-122"/>
              </a:rPr>
              <a:t>}</a:t>
            </a:r>
          </a:p>
        </p:txBody>
      </p:sp>
      <p:sp>
        <p:nvSpPr>
          <p:cNvPr id="673799" name="AutoShape 7"/>
          <p:cNvSpPr>
            <a:spLocks noChangeArrowheads="1"/>
          </p:cNvSpPr>
          <p:nvPr/>
        </p:nvSpPr>
        <p:spPr bwMode="auto">
          <a:xfrm>
            <a:off x="3203575" y="4437063"/>
            <a:ext cx="3065463" cy="70008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Ctr="1">
            <a:spAutoFit/>
          </a:bodyPr>
          <a:lstStyle/>
          <a:p>
            <a:r>
              <a:rPr lang="en-US" altLang="zh-CN" b="1">
                <a:ea typeface="黑体" pitchFamily="49" charset="-122"/>
              </a:rPr>
              <a:t>while</a:t>
            </a:r>
            <a:r>
              <a:rPr lang="zh-CN" altLang="en-US" b="1">
                <a:ea typeface="黑体" pitchFamily="49" charset="-122"/>
              </a:rPr>
              <a:t>循环先判断，再执行不适合描述此故事 </a:t>
            </a:r>
          </a:p>
        </p:txBody>
      </p:sp>
      <p:sp>
        <p:nvSpPr>
          <p:cNvPr id="673800" name="Rectangle 8"/>
          <p:cNvSpPr>
            <a:spLocks noChangeArrowheads="1"/>
          </p:cNvSpPr>
          <p:nvPr/>
        </p:nvSpPr>
        <p:spPr bwMode="auto">
          <a:xfrm>
            <a:off x="1274300" y="2548600"/>
            <a:ext cx="3343999" cy="3603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73802" name="WordArt 10"/>
          <p:cNvSpPr>
            <a:spLocks noChangeArrowheads="1" noChangeShapeType="1" noTextEdit="1"/>
          </p:cNvSpPr>
          <p:nvPr/>
        </p:nvSpPr>
        <p:spPr bwMode="auto">
          <a:xfrm>
            <a:off x="2339975" y="4868863"/>
            <a:ext cx="762000" cy="8651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5417"/>
              </a:avLst>
            </a:prstTxWarp>
          </a:bodyPr>
          <a:lstStyle/>
          <a:p>
            <a:r>
              <a:rPr lang="zh-CN" altLang="en-US" sz="3600" b="1" i="1" kern="10">
                <a:ln w="9525">
                  <a:solidFill>
                    <a:srgbClr val="80008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B563C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宋体"/>
                <a:ea typeface="宋体"/>
              </a:rPr>
              <a:t>？</a:t>
            </a:r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142875" y="857250"/>
            <a:ext cx="985838" cy="422275"/>
            <a:chOff x="1000100" y="1173499"/>
            <a:chExt cx="986586" cy="422603"/>
          </a:xfrm>
        </p:grpSpPr>
        <p:pic>
          <p:nvPicPr>
            <p:cNvPr id="4302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18" name="AutoShape 9"/>
          <p:cNvSpPr>
            <a:spLocks noChangeArrowheads="1"/>
          </p:cNvSpPr>
          <p:nvPr/>
        </p:nvSpPr>
        <p:spPr bwMode="auto">
          <a:xfrm>
            <a:off x="3857625" y="5143500"/>
            <a:ext cx="1441450" cy="287338"/>
          </a:xfrm>
          <a:prstGeom prst="rightArrow">
            <a:avLst>
              <a:gd name="adj1" fmla="val 47056"/>
              <a:gd name="adj2" fmla="val 135912"/>
            </a:avLst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 w="9525" algn="ctr">
            <a:solidFill>
              <a:schemeClr val="accent5">
                <a:lumMod val="50000"/>
                <a:alpha val="31000"/>
              </a:schemeClr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29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7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7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7" grpId="0" animBg="1"/>
      <p:bldP spid="673798" grpId="0" animBg="1"/>
      <p:bldP spid="673799" grpId="0"/>
      <p:bldP spid="673800" grpId="0" animBg="1"/>
      <p:bldP spid="673802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46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回顾与作业点评</a:t>
            </a:r>
            <a:endParaRPr dirty="0"/>
          </a:p>
        </p:txBody>
      </p:sp>
      <p:sp>
        <p:nvSpPr>
          <p:cNvPr id="636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GB" dirty="0" smtClean="0"/>
              <a:t>分别写出运行结果</a:t>
            </a:r>
          </a:p>
          <a:p>
            <a:pPr>
              <a:defRPr/>
            </a:pPr>
            <a:endParaRPr lang="zh-CN" altLang="en-GB" dirty="0" smtClean="0"/>
          </a:p>
          <a:p>
            <a:pPr>
              <a:defRPr/>
            </a:pPr>
            <a:endParaRPr lang="zh-CN" altLang="en-GB" dirty="0" smtClean="0"/>
          </a:p>
          <a:p>
            <a:pPr>
              <a:defRPr/>
            </a:pPr>
            <a:endParaRPr lang="zh-CN" altLang="en-GB" dirty="0" smtClean="0"/>
          </a:p>
          <a:p>
            <a:pPr>
              <a:defRPr/>
            </a:pPr>
            <a:endParaRPr lang="zh-CN" altLang="en-GB" dirty="0" smtClean="0"/>
          </a:p>
          <a:p>
            <a:pPr>
              <a:defRPr/>
            </a:pPr>
            <a:endParaRPr lang="zh-CN" altLang="en-GB" dirty="0" smtClean="0"/>
          </a:p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点评作业的提交情况和共性问题</a:t>
            </a:r>
            <a:endParaRPr lang="zh-CN" altLang="en-US" dirty="0" smtClean="0"/>
          </a:p>
          <a:p>
            <a:pPr>
              <a:defRPr/>
            </a:pPr>
            <a:endParaRPr lang="zh-CN" altLang="en-GB" dirty="0"/>
          </a:p>
        </p:txBody>
      </p:sp>
      <p:sp>
        <p:nvSpPr>
          <p:cNvPr id="636932" name="AutoShape 4"/>
          <p:cNvSpPr>
            <a:spLocks noChangeArrowheads="1"/>
          </p:cNvSpPr>
          <p:nvPr/>
        </p:nvSpPr>
        <p:spPr bwMode="auto">
          <a:xfrm>
            <a:off x="769213" y="1714500"/>
            <a:ext cx="7739062" cy="4943475"/>
          </a:xfrm>
          <a:prstGeom prst="roundRect">
            <a:avLst>
              <a:gd name="adj" fmla="val 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3838" indent="-223838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rgbClr val="FF0000"/>
                </a:solidFill>
                <a:ea typeface="宋体" charset="-122"/>
              </a:rPr>
              <a:t>switch</a:t>
            </a:r>
            <a:r>
              <a:rPr lang="en-GB" altLang="zh-CN" b="1" dirty="0">
                <a:ea typeface="宋体" charset="-122"/>
              </a:rPr>
              <a:t>(day){</a:t>
            </a:r>
          </a:p>
          <a:p>
            <a:pPr marL="223838" indent="-223838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rgbClr val="FF0000"/>
                </a:solidFill>
                <a:ea typeface="宋体" charset="-122"/>
              </a:rPr>
              <a:t>        case </a:t>
            </a:r>
            <a:r>
              <a:rPr lang="en-GB" altLang="zh-CN" b="1" dirty="0">
                <a:ea typeface="宋体" charset="-122"/>
              </a:rPr>
              <a:t>1: </a:t>
            </a:r>
          </a:p>
          <a:p>
            <a:pPr marL="223838" indent="-223838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ea typeface="宋体" charset="-122"/>
              </a:rPr>
              <a:t>               </a:t>
            </a:r>
            <a:r>
              <a:rPr lang="en-GB" altLang="zh-CN" b="1" dirty="0" err="1">
                <a:ea typeface="宋体" charset="-122"/>
              </a:rPr>
              <a:t>System.out.println</a:t>
            </a:r>
            <a:r>
              <a:rPr lang="en-GB" altLang="zh-CN" b="1" dirty="0">
                <a:ea typeface="宋体" charset="-122"/>
              </a:rPr>
              <a:t>("</a:t>
            </a:r>
            <a:r>
              <a:rPr lang="zh-CN" altLang="en-GB" b="1" dirty="0">
                <a:ea typeface="宋体" charset="-122"/>
              </a:rPr>
              <a:t>法国大餐</a:t>
            </a:r>
            <a:r>
              <a:rPr lang="en-GB" altLang="zh-CN" b="1" dirty="0">
                <a:ea typeface="宋体" charset="-122"/>
              </a:rPr>
              <a:t>"); </a:t>
            </a:r>
          </a:p>
          <a:p>
            <a:pPr marL="223838" indent="-223838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rgbClr val="FF0000"/>
                </a:solidFill>
                <a:ea typeface="宋体" charset="-122"/>
              </a:rPr>
              <a:t>               break;</a:t>
            </a:r>
          </a:p>
          <a:p>
            <a:pPr marL="223838" indent="-223838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ea typeface="宋体" charset="-122"/>
              </a:rPr>
              <a:t>       </a:t>
            </a:r>
            <a:r>
              <a:rPr lang="en-GB" altLang="zh-CN" b="1" dirty="0">
                <a:solidFill>
                  <a:srgbClr val="FF0000"/>
                </a:solidFill>
                <a:ea typeface="宋体" charset="-122"/>
              </a:rPr>
              <a:t> case </a:t>
            </a:r>
            <a:r>
              <a:rPr lang="en-GB" altLang="zh-CN" b="1" dirty="0">
                <a:ea typeface="宋体" charset="-122"/>
              </a:rPr>
              <a:t>2:</a:t>
            </a:r>
          </a:p>
          <a:p>
            <a:pPr marL="223838" indent="-223838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ea typeface="宋体" charset="-122"/>
              </a:rPr>
              <a:t>       </a:t>
            </a:r>
            <a:r>
              <a:rPr lang="en-GB" altLang="zh-CN" b="1" dirty="0">
                <a:solidFill>
                  <a:srgbClr val="FF0000"/>
                </a:solidFill>
                <a:ea typeface="宋体" charset="-122"/>
              </a:rPr>
              <a:t> case </a:t>
            </a:r>
            <a:r>
              <a:rPr lang="en-GB" altLang="zh-CN" b="1" dirty="0">
                <a:ea typeface="宋体" charset="-122"/>
              </a:rPr>
              <a:t>4:</a:t>
            </a:r>
          </a:p>
          <a:p>
            <a:pPr marL="223838" indent="-223838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ea typeface="宋体" charset="-122"/>
              </a:rPr>
              <a:t>               </a:t>
            </a:r>
            <a:r>
              <a:rPr lang="en-GB" altLang="zh-CN" b="1" dirty="0" err="1">
                <a:ea typeface="宋体" charset="-122"/>
              </a:rPr>
              <a:t>System.out.println</a:t>
            </a:r>
            <a:r>
              <a:rPr lang="en-GB" altLang="zh-CN" b="1" dirty="0">
                <a:ea typeface="宋体" charset="-122"/>
              </a:rPr>
              <a:t>("</a:t>
            </a:r>
            <a:r>
              <a:rPr lang="zh-CN" altLang="en-GB" b="1" dirty="0">
                <a:ea typeface="宋体" charset="-122"/>
              </a:rPr>
              <a:t>满汉全席</a:t>
            </a:r>
            <a:r>
              <a:rPr lang="en-GB" altLang="zh-CN" b="1" dirty="0">
                <a:ea typeface="宋体" charset="-122"/>
              </a:rPr>
              <a:t>");  </a:t>
            </a:r>
          </a:p>
          <a:p>
            <a:pPr marL="223838" indent="-223838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ea typeface="宋体" charset="-122"/>
              </a:rPr>
              <a:t>               break;</a:t>
            </a:r>
          </a:p>
          <a:p>
            <a:pPr marL="223838" indent="-223838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rgbClr val="FF0000"/>
                </a:solidFill>
                <a:ea typeface="宋体" charset="-122"/>
              </a:rPr>
              <a:t>        case </a:t>
            </a:r>
            <a:r>
              <a:rPr lang="en-GB" altLang="zh-CN" b="1" dirty="0">
                <a:ea typeface="宋体" charset="-122"/>
              </a:rPr>
              <a:t>7:</a:t>
            </a:r>
          </a:p>
          <a:p>
            <a:pPr marL="223838" indent="-223838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ea typeface="宋体" charset="-122"/>
              </a:rPr>
              <a:t>              </a:t>
            </a:r>
            <a:r>
              <a:rPr lang="en-GB" altLang="zh-CN" b="1" dirty="0">
                <a:solidFill>
                  <a:srgbClr val="FF0000"/>
                </a:solidFill>
                <a:ea typeface="宋体" charset="-122"/>
              </a:rPr>
              <a:t> if </a:t>
            </a:r>
            <a:r>
              <a:rPr lang="en-GB" altLang="zh-CN" b="1" dirty="0">
                <a:ea typeface="宋体" charset="-122"/>
              </a:rPr>
              <a:t>(</a:t>
            </a:r>
            <a:r>
              <a:rPr lang="en-GB" altLang="zh-CN" b="1" dirty="0" err="1">
                <a:ea typeface="宋体" charset="-122"/>
              </a:rPr>
              <a:t>weekOfMonth</a:t>
            </a:r>
            <a:r>
              <a:rPr lang="en-GB" altLang="zh-CN" b="1" dirty="0">
                <a:ea typeface="宋体" charset="-122"/>
              </a:rPr>
              <a:t> == 1) {</a:t>
            </a:r>
          </a:p>
          <a:p>
            <a:pPr marL="223838" indent="-223838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ea typeface="宋体" charset="-122"/>
              </a:rPr>
              <a:t>                        </a:t>
            </a:r>
            <a:r>
              <a:rPr lang="en-GB" altLang="zh-CN" b="1" dirty="0" err="1">
                <a:ea typeface="宋体" charset="-122"/>
              </a:rPr>
              <a:t>System.out.println</a:t>
            </a:r>
            <a:r>
              <a:rPr lang="en-GB" altLang="zh-CN" b="1" dirty="0">
                <a:ea typeface="宋体" charset="-122"/>
              </a:rPr>
              <a:t>("</a:t>
            </a:r>
            <a:r>
              <a:rPr lang="zh-CN" altLang="en-GB" b="1" dirty="0">
                <a:ea typeface="宋体" charset="-122"/>
              </a:rPr>
              <a:t>苹果餐</a:t>
            </a:r>
            <a:r>
              <a:rPr lang="en-GB" altLang="zh-CN" b="1" dirty="0">
                <a:ea typeface="宋体" charset="-122"/>
              </a:rPr>
              <a:t>");</a:t>
            </a:r>
          </a:p>
          <a:p>
            <a:pPr marL="223838" indent="-223838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ea typeface="宋体" charset="-122"/>
              </a:rPr>
              <a:t>               } </a:t>
            </a:r>
            <a:r>
              <a:rPr lang="en-GB" altLang="zh-CN" b="1" dirty="0">
                <a:solidFill>
                  <a:srgbClr val="FF0000"/>
                </a:solidFill>
                <a:ea typeface="宋体" charset="-122"/>
              </a:rPr>
              <a:t>else</a:t>
            </a:r>
            <a:r>
              <a:rPr lang="en-GB" altLang="zh-CN" b="1" dirty="0">
                <a:ea typeface="宋体" charset="-122"/>
              </a:rPr>
              <a:t> {</a:t>
            </a:r>
          </a:p>
          <a:p>
            <a:pPr marL="223838" indent="-223838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ea typeface="宋体" charset="-122"/>
              </a:rPr>
              <a:t>                       </a:t>
            </a:r>
            <a:r>
              <a:rPr lang="en-GB" altLang="zh-CN" b="1" dirty="0" err="1">
                <a:ea typeface="宋体" charset="-122"/>
              </a:rPr>
              <a:t>System.out.println</a:t>
            </a:r>
            <a:r>
              <a:rPr lang="en-GB" altLang="zh-CN" b="1" dirty="0">
                <a:ea typeface="宋体" charset="-122"/>
              </a:rPr>
              <a:t>("</a:t>
            </a:r>
            <a:r>
              <a:rPr lang="zh-CN" altLang="en-GB" b="1" dirty="0">
                <a:ea typeface="宋体" charset="-122"/>
              </a:rPr>
              <a:t>香蕉餐</a:t>
            </a:r>
            <a:r>
              <a:rPr lang="en-GB" altLang="zh-CN" b="1" dirty="0">
                <a:ea typeface="宋体" charset="-122"/>
              </a:rPr>
              <a:t>");</a:t>
            </a:r>
          </a:p>
          <a:p>
            <a:pPr marL="223838" indent="-223838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ea typeface="宋体" charset="-122"/>
              </a:rPr>
              <a:t>               }</a:t>
            </a:r>
          </a:p>
          <a:p>
            <a:pPr marL="223838" indent="-223838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rgbClr val="FF0000"/>
                </a:solidFill>
                <a:ea typeface="宋体" charset="-122"/>
              </a:rPr>
              <a:t>               break;</a:t>
            </a:r>
          </a:p>
          <a:p>
            <a:pPr marL="223838" indent="-223838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ea typeface="宋体" charset="-122"/>
              </a:rPr>
              <a:t>}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636934" name="AutoShape 6"/>
          <p:cNvSpPr>
            <a:spLocks noChangeArrowheads="1"/>
          </p:cNvSpPr>
          <p:nvPr/>
        </p:nvSpPr>
        <p:spPr bwMode="auto">
          <a:xfrm>
            <a:off x="6072188" y="2428875"/>
            <a:ext cx="1214437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法国大餐 </a:t>
            </a:r>
          </a:p>
        </p:txBody>
      </p:sp>
      <p:sp>
        <p:nvSpPr>
          <p:cNvPr id="636935" name="AutoShape 7"/>
          <p:cNvSpPr>
            <a:spLocks noChangeArrowheads="1"/>
          </p:cNvSpPr>
          <p:nvPr/>
        </p:nvSpPr>
        <p:spPr bwMode="auto">
          <a:xfrm>
            <a:off x="6094413" y="2428875"/>
            <a:ext cx="1049337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香蕉餐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859338" y="981075"/>
            <a:ext cx="2840037" cy="962025"/>
            <a:chOff x="3061" y="618"/>
            <a:chExt cx="1789" cy="606"/>
          </a:xfrm>
        </p:grpSpPr>
        <p:sp>
          <p:nvSpPr>
            <p:cNvPr id="636938" name="AutoShape 10"/>
            <p:cNvSpPr>
              <a:spLocks noChangeArrowheads="1"/>
            </p:cNvSpPr>
            <p:nvPr/>
          </p:nvSpPr>
          <p:spPr bwMode="auto">
            <a:xfrm>
              <a:off x="3179" y="735"/>
              <a:ext cx="1671" cy="489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marL="0" lvl="1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en-GB" altLang="zh-CN" b="1" kern="0" dirty="0">
                  <a:solidFill>
                    <a:schemeClr val="bg1"/>
                  </a:solidFill>
                  <a:latin typeface="Arial"/>
                  <a:ea typeface="黑体"/>
                </a:rPr>
                <a:t>        </a:t>
              </a:r>
              <a:r>
                <a:rPr lang="en-GB" altLang="zh-CN" b="1" kern="0" dirty="0" err="1">
                  <a:solidFill>
                    <a:schemeClr val="bg1"/>
                  </a:solidFill>
                  <a:latin typeface="Arial"/>
                  <a:ea typeface="黑体"/>
                </a:rPr>
                <a:t>weekOfMonth</a:t>
              </a:r>
              <a:r>
                <a:rPr lang="en-GB" altLang="zh-CN" b="1" kern="0" dirty="0">
                  <a:solidFill>
                    <a:schemeClr val="bg1"/>
                  </a:solidFill>
                  <a:latin typeface="Arial"/>
                  <a:ea typeface="黑体"/>
                </a:rPr>
                <a:t> = 1</a:t>
              </a:r>
            </a:p>
            <a:p>
              <a:pPr marL="0" lvl="1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en-GB" altLang="zh-CN" b="1" kern="0" dirty="0">
                  <a:solidFill>
                    <a:schemeClr val="bg1"/>
                  </a:solidFill>
                  <a:latin typeface="Arial"/>
                  <a:ea typeface="黑体"/>
                </a:rPr>
                <a:t>        day = 1</a:t>
              </a:r>
              <a:endParaRPr lang="en-US" altLang="zh-CN" b="1" kern="0" dirty="0">
                <a:solidFill>
                  <a:schemeClr val="bg1"/>
                </a:solidFill>
                <a:latin typeface="Arial"/>
                <a:ea typeface="黑体"/>
              </a:endParaRPr>
            </a:p>
          </p:txBody>
        </p:sp>
        <p:sp>
          <p:nvSpPr>
            <p:cNvPr id="636939" name="AutoShape 11"/>
            <p:cNvSpPr>
              <a:spLocks noChangeArrowheads="1"/>
            </p:cNvSpPr>
            <p:nvPr/>
          </p:nvSpPr>
          <p:spPr bwMode="gray">
            <a:xfrm>
              <a:off x="3061" y="618"/>
              <a:ext cx="433" cy="257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marL="0" lvl="1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Arial"/>
                  <a:ea typeface="黑体"/>
                </a:rPr>
                <a:t>假设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857750" y="1000125"/>
            <a:ext cx="2840038" cy="962025"/>
            <a:chOff x="3061" y="618"/>
            <a:chExt cx="1789" cy="606"/>
          </a:xfrm>
        </p:grpSpPr>
        <p:sp>
          <p:nvSpPr>
            <p:cNvPr id="636941" name="AutoShape 13"/>
            <p:cNvSpPr>
              <a:spLocks noChangeArrowheads="1"/>
            </p:cNvSpPr>
            <p:nvPr/>
          </p:nvSpPr>
          <p:spPr bwMode="auto">
            <a:xfrm>
              <a:off x="3179" y="735"/>
              <a:ext cx="1671" cy="489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marL="0" lvl="1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en-GB" altLang="zh-CN" b="1" kern="0" dirty="0">
                  <a:solidFill>
                    <a:schemeClr val="bg1"/>
                  </a:solidFill>
                  <a:latin typeface="Arial"/>
                  <a:ea typeface="黑体"/>
                </a:rPr>
                <a:t>        </a:t>
              </a:r>
              <a:r>
                <a:rPr lang="en-GB" altLang="zh-CN" b="1" kern="0" dirty="0" err="1">
                  <a:solidFill>
                    <a:schemeClr val="bg1"/>
                  </a:solidFill>
                  <a:latin typeface="Arial"/>
                  <a:ea typeface="黑体"/>
                </a:rPr>
                <a:t>weekOfMonth</a:t>
              </a:r>
              <a:r>
                <a:rPr lang="en-GB" altLang="zh-CN" b="1" kern="0" dirty="0">
                  <a:solidFill>
                    <a:schemeClr val="bg1"/>
                  </a:solidFill>
                  <a:latin typeface="Arial"/>
                  <a:ea typeface="黑体"/>
                </a:rPr>
                <a:t> = 2</a:t>
              </a:r>
            </a:p>
            <a:p>
              <a:pPr marL="0" lvl="1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en-GB" altLang="zh-CN" b="1" kern="0" dirty="0">
                  <a:solidFill>
                    <a:schemeClr val="bg1"/>
                  </a:solidFill>
                  <a:latin typeface="Arial"/>
                  <a:ea typeface="黑体"/>
                </a:rPr>
                <a:t>        day = 7</a:t>
              </a:r>
              <a:endParaRPr lang="en-US" altLang="zh-CN" b="1" kern="0" dirty="0">
                <a:solidFill>
                  <a:schemeClr val="bg1"/>
                </a:solidFill>
                <a:latin typeface="Arial"/>
                <a:ea typeface="黑体"/>
              </a:endParaRPr>
            </a:p>
          </p:txBody>
        </p:sp>
        <p:sp>
          <p:nvSpPr>
            <p:cNvPr id="636942" name="AutoShape 14"/>
            <p:cNvSpPr>
              <a:spLocks noChangeArrowheads="1"/>
            </p:cNvSpPr>
            <p:nvPr/>
          </p:nvSpPr>
          <p:spPr bwMode="gray">
            <a:xfrm>
              <a:off x="3061" y="618"/>
              <a:ext cx="433" cy="257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marL="0" lvl="1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Arial"/>
                  <a:ea typeface="黑体"/>
                </a:rPr>
                <a:t>假设</a:t>
              </a:r>
            </a:p>
          </p:txBody>
        </p:sp>
      </p:grpSp>
      <p:grpSp>
        <p:nvGrpSpPr>
          <p:cNvPr id="4" name="组合 17"/>
          <p:cNvGrpSpPr>
            <a:grpSpLocks/>
          </p:cNvGrpSpPr>
          <p:nvPr/>
        </p:nvGrpSpPr>
        <p:grpSpPr bwMode="auto">
          <a:xfrm>
            <a:off x="142875" y="885825"/>
            <a:ext cx="1470025" cy="400050"/>
            <a:chOff x="2962268" y="5103147"/>
            <a:chExt cx="1469411" cy="400110"/>
          </a:xfrm>
        </p:grpSpPr>
        <p:pic>
          <p:nvPicPr>
            <p:cNvPr id="16397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3214576" y="5103147"/>
              <a:ext cx="121710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cxnSp>
        <p:nvCxnSpPr>
          <p:cNvPr id="21" name="直接箭头连接符 20"/>
          <p:cNvCxnSpPr/>
          <p:nvPr/>
        </p:nvCxnSpPr>
        <p:spPr>
          <a:xfrm rot="5400000">
            <a:off x="6383061" y="2189444"/>
            <a:ext cx="523088" cy="180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>
            <a:off x="6375123" y="2189444"/>
            <a:ext cx="523088" cy="180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" name="组合 18"/>
          <p:cNvGrpSpPr/>
          <p:nvPr/>
        </p:nvGrpSpPr>
        <p:grpSpPr>
          <a:xfrm>
            <a:off x="-11028" y="3714752"/>
            <a:ext cx="1497897" cy="400110"/>
            <a:chOff x="1004978" y="3857625"/>
            <a:chExt cx="1497897" cy="400110"/>
          </a:xfrm>
        </p:grpSpPr>
        <p:pic>
          <p:nvPicPr>
            <p:cNvPr id="24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作业点评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63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3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63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1" grpId="0" uiExpand="1" build="p"/>
      <p:bldP spid="636932" grpId="0" animBg="1"/>
      <p:bldP spid="636932" grpId="1" animBg="1"/>
      <p:bldP spid="636934" grpId="0" animBg="1"/>
      <p:bldP spid="636934" grpId="1" animBg="1"/>
      <p:bldP spid="636934" grpId="2" animBg="1"/>
      <p:bldP spid="636935" grpId="0" animBg="1"/>
      <p:bldP spid="636935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8959850" y="1158875"/>
            <a:ext cx="184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fontAlgn="b" hangingPunct="1"/>
            <a:endParaRPr lang="zh-CN" altLang="en-US" sz="4400" b="1">
              <a:solidFill>
                <a:schemeClr val="tx2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74820" name="AutoShape 4"/>
          <p:cNvSpPr>
            <a:spLocks noChangeArrowheads="1"/>
          </p:cNvSpPr>
          <p:nvPr/>
        </p:nvSpPr>
        <p:spPr bwMode="auto">
          <a:xfrm>
            <a:off x="900113" y="1990725"/>
            <a:ext cx="3317875" cy="1909763"/>
          </a:xfrm>
          <a:prstGeom prst="roundRect">
            <a:avLst>
              <a:gd name="adj" fmla="val 174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do</a:t>
            </a:r>
            <a:r>
              <a:rPr lang="en-US" altLang="zh-CN" b="1" dirty="0">
                <a:ea typeface="宋体" charset="-122"/>
              </a:rPr>
              <a:t> {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ea typeface="宋体" charset="-122"/>
            </a:endParaRP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charset="-122"/>
              </a:rPr>
              <a:t>		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循环操作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zh-CN" altLang="en-US" b="1" dirty="0">
              <a:ea typeface="宋体" charset="-122"/>
            </a:endParaRP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charset="-122"/>
              </a:rPr>
              <a:t>} 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while</a:t>
            </a:r>
            <a:r>
              <a:rPr lang="en-US" altLang="zh-CN" b="1" dirty="0">
                <a:ea typeface="宋体" charset="-122"/>
              </a:rPr>
              <a:t> ( 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循环条件 </a:t>
            </a:r>
            <a:r>
              <a:rPr lang="en-US" altLang="zh-CN" b="1" dirty="0">
                <a:ea typeface="宋体" charset="-122"/>
              </a:rPr>
              <a:t>);</a:t>
            </a:r>
          </a:p>
        </p:txBody>
      </p:sp>
      <p:sp>
        <p:nvSpPr>
          <p:cNvPr id="674821" name="AutoShape 5"/>
          <p:cNvSpPr>
            <a:spLocks noChangeArrowheads="1"/>
          </p:cNvSpPr>
          <p:nvPr/>
        </p:nvSpPr>
        <p:spPr bwMode="auto">
          <a:xfrm>
            <a:off x="2071688" y="1428750"/>
            <a:ext cx="2298700" cy="407988"/>
          </a:xfrm>
          <a:prstGeom prst="wedgeRoundRectCallout">
            <a:avLst>
              <a:gd name="adj1" fmla="val -27579"/>
              <a:gd name="adj2" fmla="val 5225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先执行一遍循环操作</a:t>
            </a:r>
          </a:p>
        </p:txBody>
      </p:sp>
      <p:sp>
        <p:nvSpPr>
          <p:cNvPr id="674822" name="AutoShape 6"/>
          <p:cNvSpPr>
            <a:spLocks noChangeArrowheads="1"/>
          </p:cNvSpPr>
          <p:nvPr/>
        </p:nvSpPr>
        <p:spPr bwMode="auto">
          <a:xfrm>
            <a:off x="1357313" y="4286250"/>
            <a:ext cx="4600575" cy="407988"/>
          </a:xfrm>
          <a:prstGeom prst="wedgeRoundRectCallout">
            <a:avLst>
              <a:gd name="adj1" fmla="val -28423"/>
              <a:gd name="adj2" fmla="val -5252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符合条件，循环继续执行；否则，循环退出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657063" y="1700213"/>
            <a:ext cx="2592387" cy="2449512"/>
            <a:chOff x="3152" y="1071"/>
            <a:chExt cx="1633" cy="1543"/>
          </a:xfrm>
        </p:grpSpPr>
        <p:sp>
          <p:nvSpPr>
            <p:cNvPr id="44057" name="Line 9"/>
            <p:cNvSpPr>
              <a:spLocks noChangeShapeType="1"/>
            </p:cNvSpPr>
            <p:nvPr/>
          </p:nvSpPr>
          <p:spPr bwMode="auto">
            <a:xfrm>
              <a:off x="4105" y="2295"/>
              <a:ext cx="0" cy="3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8" name="AutoShape 10"/>
            <p:cNvSpPr>
              <a:spLocks noChangeArrowheads="1"/>
            </p:cNvSpPr>
            <p:nvPr/>
          </p:nvSpPr>
          <p:spPr bwMode="auto">
            <a:xfrm>
              <a:off x="3606" y="1380"/>
              <a:ext cx="1179" cy="236"/>
            </a:xfrm>
            <a:prstGeom prst="flowChartProcess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zh-CN" altLang="en-US" sz="2000" b="1">
                  <a:ea typeface="黑体" pitchFamily="49" charset="-122"/>
                </a:rPr>
                <a:t>循环操作 </a:t>
              </a:r>
            </a:p>
          </p:txBody>
        </p:sp>
        <p:sp>
          <p:nvSpPr>
            <p:cNvPr id="44059" name="Line 11"/>
            <p:cNvSpPr>
              <a:spLocks noChangeShapeType="1"/>
            </p:cNvSpPr>
            <p:nvPr/>
          </p:nvSpPr>
          <p:spPr bwMode="auto">
            <a:xfrm flipH="1">
              <a:off x="3152" y="2069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0" name="Line 12"/>
            <p:cNvSpPr>
              <a:spLocks noChangeShapeType="1"/>
            </p:cNvSpPr>
            <p:nvPr/>
          </p:nvSpPr>
          <p:spPr bwMode="auto">
            <a:xfrm flipV="1">
              <a:off x="3152" y="1253"/>
              <a:ext cx="0" cy="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1" name="Line 13"/>
            <p:cNvSpPr>
              <a:spLocks noChangeShapeType="1"/>
            </p:cNvSpPr>
            <p:nvPr/>
          </p:nvSpPr>
          <p:spPr bwMode="auto">
            <a:xfrm>
              <a:off x="3152" y="1253"/>
              <a:ext cx="95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2" name="Line 14"/>
            <p:cNvSpPr>
              <a:spLocks noChangeShapeType="1"/>
            </p:cNvSpPr>
            <p:nvPr/>
          </p:nvSpPr>
          <p:spPr bwMode="auto">
            <a:xfrm>
              <a:off x="4105" y="1071"/>
              <a:ext cx="0" cy="3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3" name="AutoShape 15"/>
            <p:cNvSpPr>
              <a:spLocks noChangeArrowheads="1"/>
            </p:cNvSpPr>
            <p:nvPr/>
          </p:nvSpPr>
          <p:spPr bwMode="auto">
            <a:xfrm>
              <a:off x="3470" y="1888"/>
              <a:ext cx="1315" cy="394"/>
            </a:xfrm>
            <a:prstGeom prst="flowChartDecision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zh-CN" altLang="en-US" sz="2000" b="1">
                  <a:ea typeface="黑体" pitchFamily="49" charset="-122"/>
                </a:rPr>
                <a:t>循环条件 </a:t>
              </a:r>
            </a:p>
          </p:txBody>
        </p:sp>
        <p:sp>
          <p:nvSpPr>
            <p:cNvPr id="44064" name="Rectangle 16"/>
            <p:cNvSpPr>
              <a:spLocks noChangeArrowheads="1"/>
            </p:cNvSpPr>
            <p:nvPr/>
          </p:nvSpPr>
          <p:spPr bwMode="auto">
            <a:xfrm>
              <a:off x="3152" y="1797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ea typeface="黑体" pitchFamily="49" charset="-122"/>
                </a:rPr>
                <a:t>真</a:t>
              </a:r>
            </a:p>
          </p:txBody>
        </p:sp>
        <p:sp>
          <p:nvSpPr>
            <p:cNvPr id="44065" name="Rectangle 17"/>
            <p:cNvSpPr>
              <a:spLocks noChangeArrowheads="1"/>
            </p:cNvSpPr>
            <p:nvPr/>
          </p:nvSpPr>
          <p:spPr bwMode="auto">
            <a:xfrm>
              <a:off x="4105" y="2341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ea typeface="黑体" pitchFamily="49" charset="-122"/>
                </a:rPr>
                <a:t>假</a:t>
              </a:r>
            </a:p>
          </p:txBody>
        </p:sp>
        <p:sp>
          <p:nvSpPr>
            <p:cNvPr id="44066" name="Line 18"/>
            <p:cNvSpPr>
              <a:spLocks noChangeShapeType="1"/>
            </p:cNvSpPr>
            <p:nvPr/>
          </p:nvSpPr>
          <p:spPr bwMode="auto">
            <a:xfrm>
              <a:off x="4105" y="1616"/>
              <a:ext cx="0" cy="2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39" name="Rectangle 20"/>
          <p:cNvSpPr>
            <a:spLocks noChangeArrowheads="1"/>
          </p:cNvSpPr>
          <p:nvPr/>
        </p:nvSpPr>
        <p:spPr bwMode="auto">
          <a:xfrm>
            <a:off x="735013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endParaRPr lang="en-US" altLang="zh-CN" sz="360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44040" name="Rectangle 21"/>
          <p:cNvSpPr>
            <a:spLocks noChangeArrowheads="1"/>
          </p:cNvSpPr>
          <p:nvPr/>
        </p:nvSpPr>
        <p:spPr bwMode="auto">
          <a:xfrm>
            <a:off x="755650" y="234950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endParaRPr lang="en-US" altLang="zh-CN" sz="3600" b="1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674839" name="Rectangle 23"/>
          <p:cNvSpPr>
            <a:spLocks noChangeArrowheads="1"/>
          </p:cNvSpPr>
          <p:nvPr/>
        </p:nvSpPr>
        <p:spPr bwMode="auto">
          <a:xfrm>
            <a:off x="785813" y="5214938"/>
            <a:ext cx="4392612" cy="5762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itchFamily="34" charset="-122"/>
              </a:rPr>
              <a:t>特点：先执行，再判断</a:t>
            </a:r>
          </a:p>
        </p:txBody>
      </p:sp>
      <p:sp>
        <p:nvSpPr>
          <p:cNvPr id="674840" name="AutoShape 24"/>
          <p:cNvSpPr>
            <a:spLocks noChangeArrowheads="1"/>
          </p:cNvSpPr>
          <p:nvPr/>
        </p:nvSpPr>
        <p:spPr bwMode="auto">
          <a:xfrm>
            <a:off x="3714750" y="3643313"/>
            <a:ext cx="1385888" cy="407987"/>
          </a:xfrm>
          <a:prstGeom prst="wedgeRoundRectCallout">
            <a:avLst>
              <a:gd name="adj1" fmla="val -49457"/>
              <a:gd name="adj2" fmla="val -1605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分号不可少</a:t>
            </a:r>
          </a:p>
        </p:txBody>
      </p:sp>
      <p:sp>
        <p:nvSpPr>
          <p:cNvPr id="32" name="标题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什么是</a:t>
            </a:r>
            <a:r>
              <a:rPr lang="en-US" altLang="zh-CN" smtClean="0"/>
              <a:t>do-while</a:t>
            </a:r>
            <a:r>
              <a:rPr smtClean="0"/>
              <a:t>循环</a:t>
            </a:r>
            <a:endParaRPr dirty="0" smtClean="0"/>
          </a:p>
        </p:txBody>
      </p:sp>
      <p:grpSp>
        <p:nvGrpSpPr>
          <p:cNvPr id="3" name="组合 25"/>
          <p:cNvGrpSpPr>
            <a:grpSpLocks/>
          </p:cNvGrpSpPr>
          <p:nvPr/>
        </p:nvGrpSpPr>
        <p:grpSpPr bwMode="auto">
          <a:xfrm>
            <a:off x="142875" y="873125"/>
            <a:ext cx="1000125" cy="400050"/>
            <a:chOff x="1000100" y="1801286"/>
            <a:chExt cx="1000132" cy="400110"/>
          </a:xfrm>
        </p:grpSpPr>
        <p:pic>
          <p:nvPicPr>
            <p:cNvPr id="44055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29" name="Line 15"/>
          <p:cNvSpPr>
            <a:spLocks noChangeShapeType="1"/>
          </p:cNvSpPr>
          <p:nvPr/>
        </p:nvSpPr>
        <p:spPr bwMode="auto">
          <a:xfrm flipV="1">
            <a:off x="2143108" y="1856655"/>
            <a:ext cx="214314" cy="100013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>
            <a:off x="3214678" y="3739762"/>
            <a:ext cx="500066" cy="4571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 flipH="1">
            <a:off x="2357422" y="3856920"/>
            <a:ext cx="285752" cy="42862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30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7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21" grpId="0" animBg="1"/>
      <p:bldP spid="674822" grpId="0" animBg="1"/>
      <p:bldP spid="674839" grpId="0"/>
      <p:bldP spid="67484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8" name="AutoShape 4"/>
          <p:cNvSpPr>
            <a:spLocks noChangeArrowheads="1"/>
          </p:cNvSpPr>
          <p:nvPr/>
        </p:nvSpPr>
        <p:spPr bwMode="auto">
          <a:xfrm>
            <a:off x="623888" y="1428750"/>
            <a:ext cx="8039100" cy="3333750"/>
          </a:xfrm>
          <a:prstGeom prst="roundRect">
            <a:avLst>
              <a:gd name="adj" fmla="val 109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do</a:t>
            </a:r>
            <a:r>
              <a:rPr lang="en-US" altLang="zh-CN" b="1" dirty="0">
                <a:ea typeface="宋体" charset="-122"/>
              </a:rPr>
              <a:t>{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charset="-122"/>
              </a:rPr>
              <a:t>		</a:t>
            </a:r>
            <a:r>
              <a:rPr lang="en-US" altLang="zh-CN" b="1" dirty="0" err="1">
                <a:ea typeface="宋体" charset="-122"/>
              </a:rPr>
              <a:t>System.out.println</a:t>
            </a:r>
            <a:r>
              <a:rPr lang="en-US" altLang="zh-CN" b="1" dirty="0">
                <a:ea typeface="宋体" charset="-122"/>
              </a:rPr>
              <a:t>("</a:t>
            </a:r>
            <a:r>
              <a:rPr lang="zh-CN" altLang="en-US" b="1" dirty="0">
                <a:ea typeface="宋体" charset="-122"/>
              </a:rPr>
              <a:t>上机编写程序！</a:t>
            </a:r>
            <a:r>
              <a:rPr lang="en-US" altLang="zh-CN" b="1" dirty="0">
                <a:ea typeface="宋体" charset="-122"/>
              </a:rPr>
              <a:t>");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charset="-122"/>
              </a:rPr>
              <a:t>		</a:t>
            </a:r>
            <a:r>
              <a:rPr lang="en-US" altLang="zh-CN" b="1" dirty="0" err="1">
                <a:ea typeface="宋体" charset="-122"/>
              </a:rPr>
              <a:t>System.out.print</a:t>
            </a:r>
            <a:r>
              <a:rPr lang="en-US" altLang="zh-CN" b="1" dirty="0">
                <a:ea typeface="宋体" charset="-122"/>
              </a:rPr>
              <a:t>("</a:t>
            </a:r>
            <a:r>
              <a:rPr lang="zh-CN" altLang="en-US" b="1" dirty="0">
                <a:ea typeface="宋体" charset="-122"/>
              </a:rPr>
              <a:t>合格了吗</a:t>
            </a:r>
            <a:r>
              <a:rPr lang="en-US" altLang="zh-CN" b="1" dirty="0">
                <a:ea typeface="宋体" charset="-122"/>
              </a:rPr>
              <a:t>?(y/n)");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charset="-122"/>
              </a:rPr>
              <a:t>		answer = </a:t>
            </a:r>
            <a:r>
              <a:rPr lang="en-US" altLang="zh-CN" b="1" dirty="0" err="1">
                <a:ea typeface="宋体" charset="-122"/>
              </a:rPr>
              <a:t>input.next</a:t>
            </a:r>
            <a:r>
              <a:rPr lang="en-US" altLang="zh-CN" b="1" dirty="0">
                <a:ea typeface="宋体" charset="-122"/>
              </a:rPr>
              <a:t>();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charset="-122"/>
              </a:rPr>
              <a:t>		</a:t>
            </a:r>
            <a:r>
              <a:rPr lang="en-US" altLang="zh-CN" b="1" dirty="0" err="1">
                <a:ea typeface="宋体" charset="-122"/>
              </a:rPr>
              <a:t>System.out.println</a:t>
            </a:r>
            <a:r>
              <a:rPr lang="en-US" altLang="zh-CN" b="1" dirty="0">
                <a:ea typeface="宋体" charset="-122"/>
              </a:rPr>
              <a:t>("");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ea typeface="宋体" charset="-122"/>
            </a:endParaRP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charset="-122"/>
              </a:rPr>
              <a:t>	}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while(!"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y".equals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(answer));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charset="-122"/>
              </a:rPr>
              <a:t>	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charset="-122"/>
              </a:rPr>
              <a:t>   </a:t>
            </a:r>
            <a:r>
              <a:rPr lang="en-US" altLang="zh-CN" b="1" dirty="0" err="1">
                <a:ea typeface="宋体" charset="-122"/>
              </a:rPr>
              <a:t>System.out.println</a:t>
            </a:r>
            <a:r>
              <a:rPr lang="en-US" altLang="zh-CN" b="1" dirty="0">
                <a:ea typeface="宋体" charset="-122"/>
              </a:rPr>
              <a:t>("</a:t>
            </a:r>
            <a:r>
              <a:rPr lang="zh-CN" altLang="en-US" b="1" dirty="0">
                <a:ea typeface="宋体" charset="-122"/>
              </a:rPr>
              <a:t>恭喜你通过了测试！</a:t>
            </a:r>
            <a:r>
              <a:rPr lang="en-US" altLang="zh-CN" b="1" dirty="0">
                <a:ea typeface="宋体" charset="-122"/>
              </a:rPr>
              <a:t>");</a:t>
            </a:r>
          </a:p>
        </p:txBody>
      </p:sp>
      <p:sp>
        <p:nvSpPr>
          <p:cNvPr id="676869" name="Rectangle 5"/>
          <p:cNvSpPr>
            <a:spLocks noChangeArrowheads="1"/>
          </p:cNvSpPr>
          <p:nvPr/>
        </p:nvSpPr>
        <p:spPr bwMode="auto">
          <a:xfrm>
            <a:off x="1071563" y="1857375"/>
            <a:ext cx="4464050" cy="14287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76870" name="Rectangle 6"/>
          <p:cNvSpPr>
            <a:spLocks noChangeArrowheads="1"/>
          </p:cNvSpPr>
          <p:nvPr/>
        </p:nvSpPr>
        <p:spPr bwMode="auto">
          <a:xfrm>
            <a:off x="1571625" y="3643313"/>
            <a:ext cx="2381250" cy="3571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76871" name="AutoShape 7"/>
          <p:cNvSpPr>
            <a:spLocks noChangeArrowheads="1"/>
          </p:cNvSpPr>
          <p:nvPr/>
        </p:nvSpPr>
        <p:spPr bwMode="auto">
          <a:xfrm>
            <a:off x="4500563" y="3933825"/>
            <a:ext cx="1146175" cy="407988"/>
          </a:xfrm>
          <a:prstGeom prst="wedgeRoundRectCallout">
            <a:avLst>
              <a:gd name="adj1" fmla="val -50746"/>
              <a:gd name="adj2" fmla="val 917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循环条件</a:t>
            </a:r>
          </a:p>
        </p:txBody>
      </p:sp>
      <p:sp>
        <p:nvSpPr>
          <p:cNvPr id="676872" name="AutoShape 8"/>
          <p:cNvSpPr>
            <a:spLocks noChangeArrowheads="1"/>
          </p:cNvSpPr>
          <p:nvPr/>
        </p:nvSpPr>
        <p:spPr bwMode="auto">
          <a:xfrm>
            <a:off x="4929188" y="1071563"/>
            <a:ext cx="2298700" cy="407987"/>
          </a:xfrm>
          <a:prstGeom prst="wedgeRoundRectCallout">
            <a:avLst>
              <a:gd name="adj1" fmla="val -27329"/>
              <a:gd name="adj2" fmla="val 5143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先执行一遍循环操作</a:t>
            </a:r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使用</a:t>
            </a:r>
            <a:r>
              <a:rPr lang="en-US" altLang="zh-CN" dirty="0" smtClean="0"/>
              <a:t>do-while</a:t>
            </a:r>
            <a:r>
              <a:rPr dirty="0" smtClean="0"/>
              <a:t>循环</a:t>
            </a:r>
          </a:p>
        </p:txBody>
      </p:sp>
      <p:grpSp>
        <p:nvGrpSpPr>
          <p:cNvPr id="2" name="组合 21"/>
          <p:cNvGrpSpPr>
            <a:grpSpLocks/>
          </p:cNvGrpSpPr>
          <p:nvPr/>
        </p:nvGrpSpPr>
        <p:grpSpPr bwMode="auto">
          <a:xfrm>
            <a:off x="142875" y="857250"/>
            <a:ext cx="1000125" cy="414338"/>
            <a:chOff x="1000100" y="2528843"/>
            <a:chExt cx="1000132" cy="414475"/>
          </a:xfrm>
        </p:grpSpPr>
        <p:pic>
          <p:nvPicPr>
            <p:cNvPr id="4508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300140" y="2536784"/>
              <a:ext cx="700092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5" name="Line 15"/>
          <p:cNvSpPr>
            <a:spLocks noChangeShapeType="1"/>
          </p:cNvSpPr>
          <p:nvPr/>
        </p:nvSpPr>
        <p:spPr bwMode="auto">
          <a:xfrm flipV="1">
            <a:off x="5000628" y="1571612"/>
            <a:ext cx="357190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4071934" y="4000504"/>
            <a:ext cx="428628" cy="14287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1885533" y="5747434"/>
            <a:ext cx="5151880" cy="578535"/>
            <a:chOff x="2514596" y="3350993"/>
            <a:chExt cx="4751140" cy="578535"/>
          </a:xfrm>
        </p:grpSpPr>
        <p:grpSp>
          <p:nvGrpSpPr>
            <p:cNvPr id="28" name="组合 20"/>
            <p:cNvGrpSpPr/>
            <p:nvPr/>
          </p:nvGrpSpPr>
          <p:grpSpPr>
            <a:xfrm>
              <a:off x="2514596" y="3350993"/>
              <a:ext cx="4751140" cy="578535"/>
              <a:chOff x="2514598" y="5042946"/>
              <a:chExt cx="4751140" cy="578535"/>
            </a:xfrm>
          </p:grpSpPr>
          <p:sp>
            <p:nvSpPr>
              <p:cNvPr id="30" name="圆角矩形 29"/>
              <p:cNvSpPr/>
              <p:nvPr/>
            </p:nvSpPr>
            <p:spPr>
              <a:xfrm>
                <a:off x="2514598" y="5071123"/>
                <a:ext cx="4751140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22"/>
              <p:cNvSpPr txBox="1"/>
              <p:nvPr/>
            </p:nvSpPr>
            <p:spPr>
              <a:xfrm>
                <a:off x="3574123" y="5112515"/>
                <a:ext cx="3362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演示：</a:t>
                </a:r>
                <a:r>
                  <a:rPr lang="zh-CN" altLang="en-US" b="1" spc="300" dirty="0" smtClean="0">
                    <a:solidFill>
                      <a:srgbClr val="FBFFFE"/>
                    </a:solidFill>
                    <a:latin typeface="微软雅黑" pitchFamily="34" charset="-122"/>
                    <a:ea typeface="微软雅黑" pitchFamily="34" charset="-122"/>
                  </a:rPr>
                  <a:t>使用</a:t>
                </a:r>
                <a:r>
                  <a:rPr lang="en-US" altLang="zh-CN" b="1" spc="300" dirty="0" smtClean="0">
                    <a:solidFill>
                      <a:srgbClr val="FBFFFE"/>
                    </a:solidFill>
                    <a:latin typeface="微软雅黑" pitchFamily="34" charset="-122"/>
                    <a:ea typeface="微软雅黑" pitchFamily="34" charset="-122"/>
                  </a:rPr>
                  <a:t>do-while</a:t>
                </a:r>
                <a:r>
                  <a:rPr lang="zh-CN" altLang="en-US" b="1" spc="300" dirty="0" smtClean="0">
                    <a:solidFill>
                      <a:srgbClr val="FBFFFE"/>
                    </a:solidFill>
                    <a:latin typeface="微软雅黑" pitchFamily="34" charset="-122"/>
                    <a:ea typeface="微软雅黑" pitchFamily="34" charset="-122"/>
                  </a:rPr>
                  <a:t>循环结构</a:t>
                </a:r>
                <a:endPara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31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7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7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8" grpId="0" animBg="1"/>
      <p:bldP spid="676869" grpId="0" animBg="1"/>
      <p:bldP spid="676870" grpId="0" animBg="1"/>
      <p:bldP spid="676871" grpId="0" animBg="1"/>
      <p:bldP spid="67687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比较</a:t>
            </a:r>
            <a:r>
              <a:rPr lang="en-US" altLang="zh-CN" smtClean="0"/>
              <a:t>while</a:t>
            </a:r>
            <a:r>
              <a:rPr smtClean="0"/>
              <a:t>和</a:t>
            </a:r>
            <a:r>
              <a:rPr lang="en-US" altLang="zh-CN" smtClean="0"/>
              <a:t>do-while</a:t>
            </a:r>
            <a:endParaRPr lang="en-US" dirty="0"/>
          </a:p>
        </p:txBody>
      </p:sp>
      <p:sp>
        <p:nvSpPr>
          <p:cNvPr id="67993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while</a:t>
            </a:r>
            <a:r>
              <a:rPr lang="zh-CN" altLang="en-US" dirty="0" smtClean="0"/>
              <a:t>循环和</a:t>
            </a:r>
            <a:r>
              <a:rPr lang="en-US" altLang="zh-CN" dirty="0" smtClean="0"/>
              <a:t>do-while</a:t>
            </a:r>
            <a:r>
              <a:rPr lang="zh-CN" altLang="en-US" dirty="0" smtClean="0"/>
              <a:t>循环的区别</a:t>
            </a:r>
          </a:p>
          <a:p>
            <a:pPr lvl="1">
              <a:defRPr/>
            </a:pPr>
            <a:r>
              <a:rPr lang="zh-CN" altLang="en-US" dirty="0" smtClean="0"/>
              <a:t>语法不同</a:t>
            </a:r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执行次序不同 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初始情况不满足循环条件时</a:t>
            </a:r>
          </a:p>
          <a:p>
            <a:pPr lvl="2">
              <a:defRPr/>
            </a:pPr>
            <a:r>
              <a:rPr lang="en-US" altLang="zh-CN" dirty="0" smtClean="0"/>
              <a:t>while</a:t>
            </a:r>
            <a:r>
              <a:rPr lang="zh-CN" altLang="en-US" dirty="0" smtClean="0"/>
              <a:t>循环一次都不会执行</a:t>
            </a:r>
          </a:p>
          <a:p>
            <a:pPr lvl="2">
              <a:defRPr/>
            </a:pPr>
            <a:r>
              <a:rPr lang="en-US" altLang="zh-CN" dirty="0" smtClean="0"/>
              <a:t>do-while</a:t>
            </a:r>
            <a:r>
              <a:rPr lang="zh-CN" altLang="en-US" dirty="0" smtClean="0"/>
              <a:t>循环不管任何情况都至少执行一次</a:t>
            </a:r>
            <a:endParaRPr lang="zh-CN" altLang="en-US" dirty="0"/>
          </a:p>
        </p:txBody>
      </p:sp>
      <p:sp>
        <p:nvSpPr>
          <p:cNvPr id="679939" name="AutoShape 3"/>
          <p:cNvSpPr>
            <a:spLocks noChangeArrowheads="1"/>
          </p:cNvSpPr>
          <p:nvPr/>
        </p:nvSpPr>
        <p:spPr bwMode="auto">
          <a:xfrm>
            <a:off x="5219700" y="2181825"/>
            <a:ext cx="3173413" cy="1892300"/>
          </a:xfrm>
          <a:prstGeom prst="roundRect">
            <a:avLst>
              <a:gd name="adj" fmla="val 119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do</a:t>
            </a:r>
            <a:r>
              <a:rPr lang="en-US" altLang="zh-CN" b="1" dirty="0">
                <a:ea typeface="宋体" charset="-122"/>
              </a:rPr>
              <a:t> {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ea typeface="宋体" charset="-122"/>
            </a:endParaRP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charset="-122"/>
              </a:rPr>
              <a:t>		</a:t>
            </a:r>
            <a:r>
              <a:rPr lang="zh-CN" altLang="en-US" b="1" dirty="0">
                <a:ea typeface="宋体" charset="-122"/>
              </a:rPr>
              <a:t>循环操作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zh-CN" altLang="en-US" b="1" dirty="0">
              <a:ea typeface="宋体" charset="-122"/>
            </a:endParaRP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charset="-122"/>
              </a:rPr>
              <a:t>}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while</a:t>
            </a:r>
            <a:r>
              <a:rPr lang="en-US" altLang="zh-CN" b="1" dirty="0">
                <a:ea typeface="宋体" charset="-122"/>
              </a:rPr>
              <a:t>( </a:t>
            </a:r>
            <a:r>
              <a:rPr lang="zh-CN" altLang="en-US" b="1" dirty="0">
                <a:ea typeface="宋体" charset="-122"/>
              </a:rPr>
              <a:t>循环条件 </a:t>
            </a:r>
            <a:r>
              <a:rPr lang="en-US" altLang="zh-CN" b="1" dirty="0">
                <a:ea typeface="宋体" charset="-122"/>
              </a:rPr>
              <a:t>) ;</a:t>
            </a:r>
          </a:p>
        </p:txBody>
      </p:sp>
      <p:sp>
        <p:nvSpPr>
          <p:cNvPr id="679940" name="AutoShape 4"/>
          <p:cNvSpPr>
            <a:spLocks noChangeArrowheads="1"/>
          </p:cNvSpPr>
          <p:nvPr/>
        </p:nvSpPr>
        <p:spPr bwMode="auto">
          <a:xfrm>
            <a:off x="1116013" y="2158675"/>
            <a:ext cx="3173412" cy="1892300"/>
          </a:xfrm>
          <a:prstGeom prst="roundRect">
            <a:avLst>
              <a:gd name="adj" fmla="val 119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while</a:t>
            </a:r>
            <a:r>
              <a:rPr lang="en-US" altLang="zh-CN" b="1" dirty="0">
                <a:ea typeface="宋体" charset="-122"/>
              </a:rPr>
              <a:t> ( </a:t>
            </a:r>
            <a:r>
              <a:rPr lang="zh-CN" altLang="en-US" b="1" dirty="0">
                <a:ea typeface="宋体" charset="-122"/>
              </a:rPr>
              <a:t>循环条件 </a:t>
            </a:r>
            <a:r>
              <a:rPr lang="en-US" altLang="zh-CN" b="1" dirty="0">
                <a:ea typeface="宋体" charset="-122"/>
              </a:rPr>
              <a:t>) {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ea typeface="宋体" charset="-122"/>
            </a:endParaRP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charset="-122"/>
              </a:rPr>
              <a:t>		</a:t>
            </a:r>
            <a:r>
              <a:rPr lang="zh-CN" altLang="en-US" b="1" dirty="0">
                <a:ea typeface="宋体" charset="-122"/>
              </a:rPr>
              <a:t>循环操作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zh-CN" altLang="en-US" b="1" dirty="0">
              <a:ea typeface="宋体" charset="-122"/>
            </a:endParaRP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charset="-122"/>
              </a:rPr>
              <a:t>}</a:t>
            </a:r>
          </a:p>
        </p:txBody>
      </p:sp>
      <p:sp>
        <p:nvSpPr>
          <p:cNvPr id="679941" name="AutoShape 5"/>
          <p:cNvSpPr>
            <a:spLocks noChangeArrowheads="1"/>
          </p:cNvSpPr>
          <p:nvPr/>
        </p:nvSpPr>
        <p:spPr bwMode="auto">
          <a:xfrm>
            <a:off x="2339975" y="3546288"/>
            <a:ext cx="1846263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先判断，再执行</a:t>
            </a:r>
          </a:p>
        </p:txBody>
      </p:sp>
      <p:sp>
        <p:nvSpPr>
          <p:cNvPr id="679942" name="AutoShape 6"/>
          <p:cNvSpPr>
            <a:spLocks noChangeArrowheads="1"/>
          </p:cNvSpPr>
          <p:nvPr/>
        </p:nvSpPr>
        <p:spPr bwMode="auto">
          <a:xfrm>
            <a:off x="6156325" y="2534650"/>
            <a:ext cx="1846263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先执行，再判断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32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799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41" grpId="0" animBg="1"/>
      <p:bldP spid="67994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小结</a:t>
            </a:r>
            <a:endParaRPr dirty="0"/>
          </a:p>
        </p:txBody>
      </p:sp>
      <p:sp>
        <p:nvSpPr>
          <p:cNvPr id="69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使用do-while实现：输出摄氏温度与华氏温度的对照表，要求它从摄氏温度0度到250度，每隔20度为一项，对照表中的条目不超过10条。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chemeClr val="accent1"/>
                </a:solidFill>
              </a:rPr>
              <a:t>     </a:t>
            </a:r>
            <a:r>
              <a:rPr lang="en-US" altLang="zh-CN" sz="2400" dirty="0" err="1" smtClean="0">
                <a:solidFill>
                  <a:schemeClr val="accent1"/>
                </a:solidFill>
              </a:rPr>
              <a:t>转换关系：华氏温度</a:t>
            </a:r>
            <a:r>
              <a:rPr lang="en-US" altLang="zh-CN" sz="2400" dirty="0" smtClean="0">
                <a:solidFill>
                  <a:schemeClr val="accent1"/>
                </a:solidFill>
              </a:rPr>
              <a:t> = </a:t>
            </a:r>
            <a:r>
              <a:rPr lang="en-US" altLang="zh-CN" sz="2400" dirty="0" err="1" smtClean="0">
                <a:solidFill>
                  <a:schemeClr val="accent1"/>
                </a:solidFill>
              </a:rPr>
              <a:t>摄氏温度</a:t>
            </a:r>
            <a:r>
              <a:rPr lang="en-US" altLang="zh-CN" sz="2400" dirty="0" smtClean="0">
                <a:solidFill>
                  <a:schemeClr val="accent1"/>
                </a:solidFill>
              </a:rPr>
              <a:t> * 9 / 5.0 + 32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sz="2800" dirty="0" smtClean="0">
                <a:latin typeface="微软雅黑" pitchFamily="34" charset="-122"/>
              </a:rPr>
              <a:t>循环操作：计算摄氏温度，并输出对照条目</a:t>
            </a:r>
          </a:p>
          <a:p>
            <a:pPr>
              <a:defRPr/>
            </a:pPr>
            <a:r>
              <a:rPr lang="zh-CN" altLang="en-US" sz="2800" dirty="0" smtClean="0">
                <a:latin typeface="微软雅黑" pitchFamily="34" charset="-122"/>
              </a:rPr>
              <a:t>循环条件：</a:t>
            </a:r>
            <a:endParaRPr lang="en-US" altLang="zh-CN" sz="2800" dirty="0" smtClean="0">
              <a:latin typeface="微软雅黑" pitchFamily="34" charset="-122"/>
            </a:endParaRPr>
          </a:p>
          <a:p>
            <a:pPr lvl="1">
              <a:buNone/>
              <a:defRPr/>
            </a:pPr>
            <a:r>
              <a:rPr lang="zh-CN" altLang="en-US" dirty="0" smtClean="0">
                <a:latin typeface="微软雅黑" pitchFamily="34" charset="-122"/>
              </a:rPr>
              <a:t>条目</a:t>
            </a:r>
            <a:r>
              <a:rPr lang="en-US" altLang="zh-CN" dirty="0" smtClean="0">
                <a:latin typeface="微软雅黑" pitchFamily="34" charset="-122"/>
              </a:rPr>
              <a:t>&lt;=10 &amp;&amp; </a:t>
            </a:r>
            <a:r>
              <a:rPr lang="zh-CN" altLang="en-US" dirty="0" smtClean="0">
                <a:latin typeface="微软雅黑" pitchFamily="34" charset="-122"/>
              </a:rPr>
              <a:t>摄氏温度 </a:t>
            </a:r>
            <a:r>
              <a:rPr lang="en-US" altLang="zh-CN" dirty="0" smtClean="0">
                <a:latin typeface="微软雅黑" pitchFamily="34" charset="-122"/>
              </a:rPr>
              <a:t>&lt;= 250</a:t>
            </a:r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/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142875" y="857250"/>
            <a:ext cx="1503363" cy="400050"/>
            <a:chOff x="6641147" y="5088888"/>
            <a:chExt cx="1502753" cy="400110"/>
          </a:xfrm>
        </p:grpSpPr>
        <p:pic>
          <p:nvPicPr>
            <p:cNvPr id="47113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855373" y="5088888"/>
              <a:ext cx="1288527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现场编程</a:t>
              </a:r>
            </a:p>
          </p:txBody>
        </p:sp>
      </p:grpSp>
      <p:grpSp>
        <p:nvGrpSpPr>
          <p:cNvPr id="3" name="组合 28"/>
          <p:cNvGrpSpPr>
            <a:grpSpLocks/>
          </p:cNvGrpSpPr>
          <p:nvPr/>
        </p:nvGrpSpPr>
        <p:grpSpPr bwMode="auto">
          <a:xfrm>
            <a:off x="157163" y="3498097"/>
            <a:ext cx="985837" cy="461963"/>
            <a:chOff x="3786182" y="3824735"/>
            <a:chExt cx="986585" cy="461521"/>
          </a:xfrm>
        </p:grpSpPr>
        <p:sp>
          <p:nvSpPr>
            <p:cNvPr id="12" name="TextBox 11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13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33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9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升级菜单切换 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如果用户输入错误，可以重复输入直到输入正确，执行相应的操作后退出循环 </a:t>
            </a:r>
            <a:endParaRPr lang="en-US" altLang="zh-CN" dirty="0"/>
          </a:p>
        </p:txBody>
      </p:sp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142875" y="879475"/>
            <a:ext cx="928688" cy="40640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783" y="1196137"/>
              <a:ext cx="700093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4814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8134" name="图片 16" descr="升级菜单切换.t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5450" y="2539013"/>
            <a:ext cx="3813175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2551158" y="6109561"/>
            <a:ext cx="4125191" cy="578535"/>
            <a:chOff x="2514599" y="5042946"/>
            <a:chExt cx="4125191" cy="578535"/>
          </a:xfrm>
        </p:grpSpPr>
        <p:sp>
          <p:nvSpPr>
            <p:cNvPr id="17" name="圆角矩形 16"/>
            <p:cNvSpPr/>
            <p:nvPr/>
          </p:nvSpPr>
          <p:spPr>
            <a:xfrm>
              <a:off x="2514599" y="5098419"/>
              <a:ext cx="4125191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34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35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总结</a:t>
            </a:r>
          </a:p>
        </p:txBody>
      </p:sp>
      <p:sp>
        <p:nvSpPr>
          <p:cNvPr id="51205" name="TextBox 4"/>
          <p:cNvSpPr txBox="1">
            <a:spLocks noChangeArrowheads="1"/>
          </p:cNvSpPr>
          <p:nvPr/>
        </p:nvSpPr>
        <p:spPr bwMode="auto">
          <a:xfrm>
            <a:off x="2149475" y="1503363"/>
            <a:ext cx="6565929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循环是指在程序中需要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重复执行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的一组语句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循环由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循环条件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和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循环操作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组成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200000"/>
              </a:lnSpc>
            </a:pPr>
            <a:endParaRPr lang="zh-CN" altLang="en-US" sz="20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while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循环的特点是先判断后执行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do-while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循环的特点</a:t>
            </a:r>
            <a:endParaRPr lang="en-US" altLang="zh-CN" sz="20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程序调试的主要方法包括设置断点、单步运行和观察变量</a:t>
            </a:r>
            <a:endParaRPr lang="zh-CN" altLang="en-US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2000" dirty="0">
              <a:ea typeface="微软雅黑" pitchFamily="34" charset="-122"/>
              <a:cs typeface="Arial" charset="0"/>
            </a:endParaRPr>
          </a:p>
        </p:txBody>
      </p:sp>
      <p:sp>
        <p:nvSpPr>
          <p:cNvPr id="51210" name="TextBox 15"/>
          <p:cNvSpPr txBox="1">
            <a:spLocks noChangeArrowheads="1"/>
          </p:cNvSpPr>
          <p:nvPr/>
        </p:nvSpPr>
        <p:spPr bwMode="auto">
          <a:xfrm>
            <a:off x="38081" y="3100388"/>
            <a:ext cx="1819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Java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循环结构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1211" name="AutoShape 3"/>
          <p:cNvSpPr>
            <a:spLocks/>
          </p:cNvSpPr>
          <p:nvPr/>
        </p:nvSpPr>
        <p:spPr bwMode="auto">
          <a:xfrm>
            <a:off x="1836738" y="1692276"/>
            <a:ext cx="357187" cy="3379798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9" name="AutoShape 3"/>
          <p:cNvSpPr>
            <a:spLocks/>
          </p:cNvSpPr>
          <p:nvPr/>
        </p:nvSpPr>
        <p:spPr bwMode="auto">
          <a:xfrm>
            <a:off x="4605338" y="4097342"/>
            <a:ext cx="142876" cy="56197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4714876" y="4006998"/>
            <a:ext cx="2714644" cy="707886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先执行，再判断</a:t>
            </a:r>
            <a:endParaRPr lang="en-US" altLang="zh-CN" sz="16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endParaRPr lang="en-US" altLang="zh-CN" sz="8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循环操作至少执行一次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36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本章</a:t>
            </a:r>
            <a:r>
              <a:rPr dirty="0" smtClean="0"/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课后作业</a:t>
            </a:r>
            <a:endParaRPr lang="en-US" dirty="0" smtClean="0"/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预习下一章学生用书，完成预习测试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什么时候选用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循环结构？</a:t>
            </a:r>
          </a:p>
          <a:p>
            <a:pPr lvl="2">
              <a:defRPr/>
            </a:pPr>
            <a:r>
              <a:rPr lang="zh-CN" altLang="en-US" dirty="0" smtClean="0"/>
              <a:t>简述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循环结构的执行顺序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for</a:t>
            </a:r>
            <a:r>
              <a:rPr lang="zh-CN" altLang="en-US" dirty="0" smtClean="0"/>
              <a:t>关键字后括号中最多有几个表达式，各有什么作用？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for</a:t>
            </a:r>
            <a:r>
              <a:rPr lang="zh-CN" altLang="en-US" dirty="0" smtClean="0"/>
              <a:t>循环结构中可以出现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关键字吗？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根据代码的运行结果，写出合适的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2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5" y="5471941"/>
            <a:ext cx="1233494" cy="711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37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82304" y="1401420"/>
            <a:ext cx="45688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D0493F"/>
              </a:buClr>
              <a:buFont typeface="Wingdings" panose="05000000000000000000" pitchFamily="2" charset="2"/>
              <a:buNone/>
            </a:pPr>
            <a:r>
              <a:rPr lang="zh-CN" altLang="en-US" sz="3000" b="1" dirty="0">
                <a:solidFill>
                  <a:srgbClr val="FFCC00"/>
                </a:solidFill>
                <a:latin typeface="Calibri" panose="020F0502020204030204" charset="0"/>
                <a:ea typeface="微软雅黑" panose="020B0503020204020204" pitchFamily="34" charset="-122"/>
                <a:sym typeface="Arial" panose="020B0604020202020204" pitchFamily="34" charset="0"/>
              </a:rPr>
              <a:t>海量学习资源等你来拿</a:t>
            </a:r>
            <a:r>
              <a:rPr lang="zh-CN" altLang="en-US" sz="3000" b="1" dirty="0" smtClean="0">
                <a:solidFill>
                  <a:srgbClr val="FFCC00"/>
                </a:solidFill>
                <a:latin typeface="Calibri" panose="020F0502020204030204" charset="0"/>
                <a:ea typeface="微软雅黑" panose="020B0503020204020204" pitchFamily="34" charset="-122"/>
                <a:sym typeface="Arial" panose="020B0604020202020204" pitchFamily="34" charset="0"/>
              </a:rPr>
              <a:t>！</a:t>
            </a:r>
            <a:endParaRPr lang="zh-CN" altLang="en-US" sz="3000" b="1" dirty="0">
              <a:solidFill>
                <a:srgbClr val="FFCC00"/>
              </a:solidFill>
              <a:latin typeface="Calibri" panose="020F050202020403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Picture 2" descr="C:\Users\deping.zhang\Desktop\图片1.png图片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23440" y="2152148"/>
            <a:ext cx="2266950" cy="33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1918920" y="2136590"/>
            <a:ext cx="2266950" cy="3333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微信二维码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336" y="2167706"/>
            <a:ext cx="2266950" cy="3302635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38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本章任务</a:t>
            </a:r>
            <a:endParaRPr/>
          </a:p>
        </p:txBody>
      </p:sp>
      <p:sp>
        <p:nvSpPr>
          <p:cNvPr id="640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实现</a:t>
            </a:r>
            <a:r>
              <a:rPr lang="en-US" altLang="zh-CN" smtClean="0"/>
              <a:t>MyShopping</a:t>
            </a:r>
          </a:p>
          <a:p>
            <a:pPr lvl="1">
              <a:defRPr/>
            </a:pPr>
            <a:r>
              <a:rPr lang="zh-CN" altLang="en-US" smtClean="0"/>
              <a:t>查询商品价格</a:t>
            </a:r>
          </a:p>
          <a:p>
            <a:pPr lvl="1">
              <a:defRPr/>
            </a:pPr>
            <a:r>
              <a:rPr lang="zh-CN" altLang="en-US" smtClean="0"/>
              <a:t>升级购物结算</a:t>
            </a:r>
          </a:p>
          <a:p>
            <a:pPr lvl="1">
              <a:defRPr/>
            </a:pPr>
            <a:r>
              <a:rPr lang="zh-CN" altLang="en-US" smtClean="0"/>
              <a:t>升级菜单切换</a:t>
            </a:r>
            <a:endParaRPr lang="zh-CN" altLang="en-US" dirty="0"/>
          </a:p>
        </p:txBody>
      </p:sp>
      <p:pic>
        <p:nvPicPr>
          <p:cNvPr id="7" name="图片 6" descr="购物结算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1275" y="2139950"/>
            <a:ext cx="4298950" cy="287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升级购物结算.t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1275" y="2568575"/>
            <a:ext cx="4232275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 descr="升级菜单切换.t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2713" y="2997200"/>
            <a:ext cx="3813175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4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理解循环的含义</a:t>
            </a:r>
          </a:p>
          <a:p>
            <a:pPr>
              <a:defRPr/>
            </a:pPr>
            <a:r>
              <a:rPr lang="zh-CN" altLang="en-US" smtClean="0"/>
              <a:t>会使用</a:t>
            </a:r>
            <a:r>
              <a:rPr lang="en-US" altLang="zh-CN" smtClean="0"/>
              <a:t>while</a:t>
            </a:r>
            <a:r>
              <a:rPr lang="zh-CN" altLang="en-US" smtClean="0"/>
              <a:t>循环结构</a:t>
            </a:r>
          </a:p>
          <a:p>
            <a:pPr>
              <a:defRPr/>
            </a:pPr>
            <a:r>
              <a:rPr lang="zh-CN" altLang="en-US" smtClean="0"/>
              <a:t>会使用</a:t>
            </a:r>
            <a:r>
              <a:rPr lang="en-US" altLang="zh-CN" smtClean="0"/>
              <a:t>do-while</a:t>
            </a:r>
            <a:r>
              <a:rPr lang="zh-CN" altLang="en-US" smtClean="0"/>
              <a:t>循环结构</a:t>
            </a:r>
          </a:p>
          <a:p>
            <a:pPr>
              <a:defRPr/>
            </a:pPr>
            <a:r>
              <a:rPr lang="zh-CN" altLang="en-US" smtClean="0"/>
              <a:t>会使用调试解决简单的程序错误</a:t>
            </a:r>
          </a:p>
          <a:p>
            <a:pPr>
              <a:defRPr/>
            </a:pPr>
            <a:endParaRPr lang="zh-CN" altLang="en-US" dirty="0" smtClean="0"/>
          </a:p>
        </p:txBody>
      </p:sp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43688" y="2138363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43688" y="1566863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00938" y="1638300"/>
            <a:ext cx="6429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00938" y="2209800"/>
            <a:ext cx="6429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5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2" name="Text Box 4"/>
          <p:cNvSpPr txBox="1">
            <a:spLocks noChangeArrowheads="1"/>
          </p:cNvSpPr>
          <p:nvPr/>
        </p:nvSpPr>
        <p:spPr bwMode="auto">
          <a:xfrm>
            <a:off x="1619250" y="2997200"/>
            <a:ext cx="67691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黑体" pitchFamily="49" charset="-122"/>
              </a:rPr>
              <a:t>System.out.println(</a:t>
            </a:r>
            <a:r>
              <a:rPr lang="en-US" altLang="zh-CN" b="1"/>
              <a:t>"</a:t>
            </a:r>
            <a:r>
              <a:rPr lang="zh-CN" altLang="zh-CN" b="1">
                <a:ea typeface="黑体" pitchFamily="49" charset="-122"/>
              </a:rPr>
              <a:t>第1遍写：好好学习，天天向上！</a:t>
            </a:r>
            <a:r>
              <a:rPr lang="en-US" altLang="zh-CN" b="1">
                <a:ea typeface="黑体" pitchFamily="49" charset="-122"/>
              </a:rPr>
              <a:t>");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黑体" pitchFamily="49" charset="-122"/>
              </a:rPr>
              <a:t>System.out.println(</a:t>
            </a:r>
            <a:r>
              <a:rPr lang="en-US" altLang="zh-CN" b="1"/>
              <a:t>“</a:t>
            </a:r>
            <a:r>
              <a:rPr lang="zh-CN" altLang="zh-CN" b="1">
                <a:ea typeface="黑体" pitchFamily="49" charset="-122"/>
              </a:rPr>
              <a:t>第</a:t>
            </a:r>
            <a:r>
              <a:rPr lang="zh-CN" altLang="en-US" b="1">
                <a:ea typeface="黑体" pitchFamily="49" charset="-122"/>
              </a:rPr>
              <a:t>2</a:t>
            </a:r>
            <a:r>
              <a:rPr lang="zh-CN" altLang="zh-CN" b="1">
                <a:ea typeface="黑体" pitchFamily="49" charset="-122"/>
              </a:rPr>
              <a:t>遍写：好好学习，天天向上！</a:t>
            </a:r>
            <a:r>
              <a:rPr lang="en-US" altLang="zh-CN" b="1">
                <a:ea typeface="黑体" pitchFamily="49" charset="-122"/>
              </a:rPr>
              <a:t>");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黑体" pitchFamily="49" charset="-122"/>
              </a:rPr>
              <a:t>……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黑体" pitchFamily="49" charset="-122"/>
              </a:rPr>
              <a:t>System.out.println(</a:t>
            </a:r>
            <a:r>
              <a:rPr lang="en-US" altLang="zh-CN" b="1"/>
              <a:t>“</a:t>
            </a:r>
            <a:r>
              <a:rPr lang="zh-CN" altLang="zh-CN" b="1">
                <a:ea typeface="黑体" pitchFamily="49" charset="-122"/>
              </a:rPr>
              <a:t>第1</a:t>
            </a:r>
            <a:r>
              <a:rPr lang="zh-CN" altLang="en-US" b="1">
                <a:ea typeface="黑体" pitchFamily="49" charset="-122"/>
              </a:rPr>
              <a:t>0</a:t>
            </a:r>
            <a:r>
              <a:rPr lang="en-US" altLang="zh-CN" b="1">
                <a:ea typeface="黑体" pitchFamily="49" charset="-122"/>
              </a:rPr>
              <a:t>0</a:t>
            </a:r>
            <a:r>
              <a:rPr lang="zh-CN" altLang="zh-CN" b="1">
                <a:ea typeface="黑体" pitchFamily="49" charset="-122"/>
              </a:rPr>
              <a:t>遍写：好好学习，天天向上！</a:t>
            </a:r>
            <a:r>
              <a:rPr lang="en-US" altLang="zh-CN" b="1">
                <a:ea typeface="黑体" pitchFamily="49" charset="-122"/>
              </a:rPr>
              <a:t>");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150938" y="1268413"/>
            <a:ext cx="7453312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>
                <a:ea typeface="黑体" pitchFamily="49" charset="-122"/>
              </a:rPr>
              <a:t>    </a:t>
            </a:r>
          </a:p>
        </p:txBody>
      </p:sp>
      <p:sp>
        <p:nvSpPr>
          <p:cNvPr id="642053" name="AutoShape 5"/>
          <p:cNvSpPr>
            <a:spLocks/>
          </p:cNvSpPr>
          <p:nvPr/>
        </p:nvSpPr>
        <p:spPr bwMode="auto">
          <a:xfrm flipH="1">
            <a:off x="1187450" y="3141663"/>
            <a:ext cx="360363" cy="1366837"/>
          </a:xfrm>
          <a:prstGeom prst="rightBrace">
            <a:avLst>
              <a:gd name="adj1" fmla="val 31608"/>
              <a:gd name="adj2" fmla="val 4859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2054" name="Text Box 6"/>
          <p:cNvSpPr txBox="1">
            <a:spLocks noChangeArrowheads="1"/>
          </p:cNvSpPr>
          <p:nvPr/>
        </p:nvSpPr>
        <p:spPr bwMode="auto">
          <a:xfrm>
            <a:off x="179388" y="3573463"/>
            <a:ext cx="129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黑体" pitchFamily="49" charset="-122"/>
              </a:rPr>
              <a:t>100</a:t>
            </a:r>
            <a:r>
              <a:rPr lang="zh-CN" altLang="en-US" b="1">
                <a:ea typeface="黑体" pitchFamily="49" charset="-122"/>
              </a:rPr>
              <a:t>条</a:t>
            </a:r>
          </a:p>
        </p:txBody>
      </p:sp>
      <p:sp>
        <p:nvSpPr>
          <p:cNvPr id="642064" name="AutoShape 16"/>
          <p:cNvSpPr>
            <a:spLocks noChangeArrowheads="1"/>
          </p:cNvSpPr>
          <p:nvPr/>
        </p:nvSpPr>
        <p:spPr bwMode="auto">
          <a:xfrm>
            <a:off x="1746250" y="5665788"/>
            <a:ext cx="5611813" cy="406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决定写一万遍“好好学习，天天向上！” ，怎么办？</a:t>
            </a:r>
          </a:p>
        </p:txBody>
      </p:sp>
      <p:pic>
        <p:nvPicPr>
          <p:cNvPr id="13" name="图片 12" descr="示例1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86063"/>
            <a:ext cx="3043238" cy="283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为什么需要循环</a:t>
            </a:r>
            <a:r>
              <a:rPr lang="en-US" altLang="zh-CN" smtClean="0"/>
              <a:t>2-1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/>
              <a:t>张浩</a:t>
            </a:r>
            <a:r>
              <a:rPr lang="en-US" altLang="zh-CN" sz="2400" dirty="0"/>
              <a:t>Java</a:t>
            </a:r>
            <a:r>
              <a:rPr lang="zh-CN" altLang="en-US" sz="2400" dirty="0"/>
              <a:t>考试成绩未达到自己的目标。为了表明自己勤奋学习的决心，他决定写一百遍“好好学习，天天向上！”</a:t>
            </a:r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142875" y="857250"/>
            <a:ext cx="985838" cy="422275"/>
            <a:chOff x="1000100" y="1173499"/>
            <a:chExt cx="986586" cy="422603"/>
          </a:xfrm>
        </p:grpSpPr>
        <p:pic>
          <p:nvPicPr>
            <p:cNvPr id="1946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6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4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2" grpId="0"/>
      <p:bldP spid="642053" grpId="0" animBg="1"/>
      <p:bldP spid="642054" grpId="0"/>
      <p:bldP spid="6420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AutoShape 3"/>
          <p:cNvSpPr>
            <a:spLocks noChangeArrowheads="1"/>
          </p:cNvSpPr>
          <p:nvPr/>
        </p:nvSpPr>
        <p:spPr bwMode="auto">
          <a:xfrm>
            <a:off x="206375" y="1916113"/>
            <a:ext cx="7088188" cy="3001962"/>
          </a:xfrm>
          <a:prstGeom prst="roundRect">
            <a:avLst>
              <a:gd name="adj" fmla="val 224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遍写：好好学习，天天向上！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");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(“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2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遍写：好好学习，天天向上！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");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3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遍写：好好学习，天天向上！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");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(“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4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遍写：好好学习，天天向上！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");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……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(“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9999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遍写：好好学习，天天向上！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");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(“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10000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遍写：好好学习，天天向上！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");</a:t>
            </a:r>
          </a:p>
        </p:txBody>
      </p:sp>
      <p:sp>
        <p:nvSpPr>
          <p:cNvPr id="644100" name="AutoShape 4"/>
          <p:cNvSpPr>
            <a:spLocks noChangeArrowheads="1"/>
          </p:cNvSpPr>
          <p:nvPr/>
        </p:nvSpPr>
        <p:spPr bwMode="auto">
          <a:xfrm>
            <a:off x="4383088" y="1916113"/>
            <a:ext cx="4475162" cy="297338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rgbClr val="0000FF"/>
                </a:solidFill>
                <a:ea typeface="宋体" charset="-122"/>
              </a:rPr>
              <a:t>int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= 1</a:t>
            </a:r>
            <a:r>
              <a:rPr lang="en-US" altLang="zh-CN" b="1" dirty="0">
                <a:ea typeface="宋体" charset="-122"/>
              </a:rPr>
              <a:t>;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while</a:t>
            </a:r>
            <a:r>
              <a:rPr lang="en-US" altLang="zh-CN" b="1" dirty="0">
                <a:ea typeface="宋体" charset="-122"/>
              </a:rPr>
              <a:t> ( 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 &lt;= 100     </a:t>
            </a:r>
            <a:r>
              <a:rPr lang="en-US" altLang="zh-CN" b="1" dirty="0">
                <a:ea typeface="宋体" charset="-122"/>
              </a:rPr>
              <a:t>){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charset="-122"/>
              </a:rPr>
              <a:t>	   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charset="-122"/>
              </a:rPr>
              <a:t>       </a:t>
            </a:r>
            <a:r>
              <a:rPr lang="en-US" altLang="zh-CN" b="1" dirty="0" err="1">
                <a:ea typeface="宋体" charset="-122"/>
              </a:rPr>
              <a:t>System.out.println</a:t>
            </a:r>
            <a:r>
              <a:rPr lang="en-US" altLang="zh-CN" b="1" dirty="0">
                <a:ea typeface="宋体" charset="-122"/>
              </a:rPr>
              <a:t>("</a:t>
            </a:r>
            <a:r>
              <a:rPr lang="zh-CN" altLang="en-US" b="1" dirty="0">
                <a:ea typeface="宋体" charset="-122"/>
              </a:rPr>
              <a:t>第</a:t>
            </a:r>
            <a:r>
              <a:rPr lang="en-US" altLang="zh-CN" b="1" dirty="0">
                <a:ea typeface="宋体" charset="-122"/>
              </a:rPr>
              <a:t>" +</a:t>
            </a:r>
            <a:r>
              <a:rPr lang="en-US" altLang="zh-CN" b="1" dirty="0" err="1">
                <a:ea typeface="宋体" charset="-122"/>
              </a:rPr>
              <a:t>i</a:t>
            </a:r>
            <a:r>
              <a:rPr lang="en-US" altLang="zh-CN" b="1" dirty="0">
                <a:ea typeface="宋体" charset="-122"/>
              </a:rPr>
              <a:t>+ "</a:t>
            </a:r>
            <a:r>
              <a:rPr lang="zh-CN" altLang="en-US" b="1" dirty="0">
                <a:ea typeface="宋体" charset="-122"/>
              </a:rPr>
              <a:t>遍写：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ea typeface="宋体" charset="-122"/>
              </a:rPr>
              <a:t>                 好好学习，天天向上！</a:t>
            </a:r>
            <a:r>
              <a:rPr lang="en-US" altLang="zh-CN" b="1" dirty="0">
                <a:ea typeface="宋体" charset="-122"/>
              </a:rPr>
              <a:t>");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charset="-122"/>
              </a:rPr>
              <a:t>	  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++;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charset="-122"/>
              </a:rPr>
              <a:t>}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ea typeface="宋体" charset="-122"/>
            </a:endParaRPr>
          </a:p>
        </p:txBody>
      </p:sp>
      <p:sp>
        <p:nvSpPr>
          <p:cNvPr id="644101" name="AutoShape 5"/>
          <p:cNvSpPr>
            <a:spLocks noChangeArrowheads="1"/>
          </p:cNvSpPr>
          <p:nvPr/>
        </p:nvSpPr>
        <p:spPr bwMode="gray">
          <a:xfrm>
            <a:off x="5214938" y="2357438"/>
            <a:ext cx="1192212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>
                <a:solidFill>
                  <a:schemeClr val="bg1"/>
                </a:solidFill>
                <a:latin typeface="Arial"/>
                <a:ea typeface="黑体"/>
              </a:rPr>
              <a:t>i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&lt;=10000</a:t>
            </a:r>
          </a:p>
        </p:txBody>
      </p:sp>
      <p:sp>
        <p:nvSpPr>
          <p:cNvPr id="644114" name="Rectangle 18"/>
          <p:cNvSpPr>
            <a:spLocks noChangeArrowheads="1"/>
          </p:cNvSpPr>
          <p:nvPr/>
        </p:nvSpPr>
        <p:spPr bwMode="auto">
          <a:xfrm>
            <a:off x="825500" y="1268413"/>
            <a:ext cx="4032250" cy="7921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itchFamily="34" charset="-122"/>
              </a:rPr>
              <a:t>没有使用循环结构</a:t>
            </a:r>
          </a:p>
        </p:txBody>
      </p:sp>
      <p:sp>
        <p:nvSpPr>
          <p:cNvPr id="644115" name="Rectangle 19"/>
          <p:cNvSpPr>
            <a:spLocks noChangeArrowheads="1"/>
          </p:cNvSpPr>
          <p:nvPr/>
        </p:nvSpPr>
        <p:spPr bwMode="auto">
          <a:xfrm>
            <a:off x="4643438" y="1279525"/>
            <a:ext cx="4032250" cy="7921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itchFamily="34" charset="-122"/>
              </a:rPr>
              <a:t>使用</a:t>
            </a:r>
            <a:r>
              <a:rPr lang="en-US" altLang="zh-CN" sz="2600" b="1" dirty="0">
                <a:latin typeface="+mn-lt"/>
                <a:ea typeface="微软雅黑" pitchFamily="34" charset="-122"/>
              </a:rPr>
              <a:t>while</a:t>
            </a:r>
            <a:r>
              <a:rPr lang="zh-CN" altLang="en-US" sz="2600" b="1" dirty="0">
                <a:latin typeface="+mn-lt"/>
                <a:ea typeface="微软雅黑" pitchFamily="34" charset="-122"/>
              </a:rPr>
              <a:t>循环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为什么需要循环</a:t>
            </a:r>
            <a:r>
              <a:rPr lang="en-US" altLang="zh-CN" dirty="0" smtClean="0"/>
              <a:t>2-2</a:t>
            </a:r>
            <a:endParaRPr dirty="0"/>
          </a:p>
        </p:txBody>
      </p:sp>
      <p:pic>
        <p:nvPicPr>
          <p:cNvPr id="15" name="图片 14" descr="10000遍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57625"/>
            <a:ext cx="2805113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组合 19"/>
          <p:cNvGrpSpPr/>
          <p:nvPr/>
        </p:nvGrpSpPr>
        <p:grpSpPr>
          <a:xfrm>
            <a:off x="797522" y="5816845"/>
            <a:ext cx="4583670" cy="578535"/>
            <a:chOff x="2514597" y="3350993"/>
            <a:chExt cx="4125189" cy="578535"/>
          </a:xfrm>
        </p:grpSpPr>
        <p:grpSp>
          <p:nvGrpSpPr>
            <p:cNvPr id="21" name="组合 20"/>
            <p:cNvGrpSpPr/>
            <p:nvPr/>
          </p:nvGrpSpPr>
          <p:grpSpPr>
            <a:xfrm>
              <a:off x="2514597" y="3350993"/>
              <a:ext cx="4125189" cy="578535"/>
              <a:chOff x="2514599" y="5042946"/>
              <a:chExt cx="4125189" cy="578535"/>
            </a:xfrm>
          </p:grpSpPr>
          <p:sp>
            <p:nvSpPr>
              <p:cNvPr id="24" name="圆角矩形 23"/>
              <p:cNvSpPr/>
              <p:nvPr/>
            </p:nvSpPr>
            <p:spPr>
              <a:xfrm>
                <a:off x="2514599" y="5071123"/>
                <a:ext cx="4125189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2"/>
              <p:cNvSpPr txBox="1"/>
              <p:nvPr/>
            </p:nvSpPr>
            <p:spPr>
              <a:xfrm>
                <a:off x="3403329" y="5112515"/>
                <a:ext cx="3213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演示：</a:t>
                </a:r>
                <a:r>
                  <a:rPr lang="zh-CN" altLang="en-US" b="1" spc="300" dirty="0" smtClean="0">
                    <a:solidFill>
                      <a:srgbClr val="FBFFFE"/>
                    </a:solidFill>
                    <a:latin typeface="微软雅黑" pitchFamily="34" charset="-122"/>
                    <a:ea typeface="微软雅黑" pitchFamily="34" charset="-122"/>
                  </a:rPr>
                  <a:t>使用循环结构解决问题</a:t>
                </a:r>
                <a:endPara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7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00" grpId="0" animBg="1"/>
      <p:bldP spid="644101" grpId="0" animBg="1"/>
      <p:bldP spid="6441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什么是循环</a:t>
            </a:r>
            <a:endParaRPr dirty="0"/>
          </a:p>
        </p:txBody>
      </p:sp>
      <p:sp>
        <p:nvSpPr>
          <p:cNvPr id="64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生活中的循环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循环结构的特点    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09713" y="2219325"/>
            <a:ext cx="1589087" cy="1806575"/>
            <a:chOff x="650" y="1389"/>
            <a:chExt cx="1001" cy="1138"/>
          </a:xfrm>
        </p:grpSpPr>
        <p:pic>
          <p:nvPicPr>
            <p:cNvPr id="21522" name="Picture 5" descr="MMj02889110000[1]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" y="1389"/>
              <a:ext cx="864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3" name="Rectangle 6"/>
            <p:cNvSpPr>
              <a:spLocks noChangeArrowheads="1"/>
            </p:cNvSpPr>
            <p:nvPr/>
          </p:nvSpPr>
          <p:spPr bwMode="auto">
            <a:xfrm>
              <a:off x="650" y="2296"/>
              <a:ext cx="10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ea typeface="黑体" pitchFamily="49" charset="-122"/>
                </a:rPr>
                <a:t>打印</a:t>
              </a:r>
              <a:r>
                <a:rPr lang="en-US" altLang="zh-CN" b="1">
                  <a:ea typeface="黑体" pitchFamily="49" charset="-122"/>
                </a:rPr>
                <a:t>50</a:t>
              </a:r>
              <a:r>
                <a:rPr lang="zh-CN" altLang="en-US" b="1">
                  <a:ea typeface="黑体" pitchFamily="49" charset="-122"/>
                </a:rPr>
                <a:t>份试卷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470276" y="2282825"/>
            <a:ext cx="1673226" cy="1738313"/>
            <a:chOff x="1973" y="1434"/>
            <a:chExt cx="1054" cy="1095"/>
          </a:xfrm>
        </p:grpSpPr>
        <p:pic>
          <p:nvPicPr>
            <p:cNvPr id="21520" name="Picture 8" descr="pg0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" y="1434"/>
              <a:ext cx="1043" cy="782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521" name="Rectangle 9"/>
            <p:cNvSpPr>
              <a:spLocks noChangeArrowheads="1"/>
            </p:cNvSpPr>
            <p:nvPr/>
          </p:nvSpPr>
          <p:spPr bwMode="auto">
            <a:xfrm>
              <a:off x="2017" y="2296"/>
              <a:ext cx="10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ea typeface="黑体" pitchFamily="49" charset="-122"/>
                </a:rPr>
                <a:t>沿操场跑</a:t>
              </a:r>
              <a:r>
                <a:rPr lang="en-US" altLang="zh-CN" b="1" dirty="0" smtClean="0">
                  <a:ea typeface="黑体" pitchFamily="49" charset="-122"/>
                </a:rPr>
                <a:t>10</a:t>
              </a:r>
              <a:r>
                <a:rPr lang="zh-CN" altLang="en-US" b="1" dirty="0" smtClean="0">
                  <a:ea typeface="黑体" pitchFamily="49" charset="-122"/>
                </a:rPr>
                <a:t>圈</a:t>
              </a:r>
              <a:endParaRPr lang="zh-CN" altLang="en-US" b="1" dirty="0">
                <a:ea typeface="黑体" pitchFamily="49" charset="-122"/>
              </a:endParaRPr>
            </a:p>
          </p:txBody>
        </p:sp>
      </p:grpSp>
      <p:sp>
        <p:nvSpPr>
          <p:cNvPr id="645133" name="Text Box 13"/>
          <p:cNvSpPr txBox="1">
            <a:spLocks noChangeArrowheads="1"/>
          </p:cNvSpPr>
          <p:nvPr/>
        </p:nvSpPr>
        <p:spPr bwMode="auto">
          <a:xfrm>
            <a:off x="468313" y="4327525"/>
            <a:ext cx="6624637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5"/>
              </a:buBlip>
            </a:pPr>
            <a:endParaRPr lang="zh-CN" altLang="en-US" sz="2400" b="1">
              <a:ea typeface="黑体" pitchFamily="49" charset="-122"/>
            </a:endParaRP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124075" y="4885770"/>
            <a:ext cx="5184775" cy="1657350"/>
            <a:chOff x="1338" y="3203"/>
            <a:chExt cx="3266" cy="817"/>
          </a:xfrm>
        </p:grpSpPr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338" y="3203"/>
              <a:ext cx="3266" cy="817"/>
              <a:chOff x="1338" y="3203"/>
              <a:chExt cx="3266" cy="817"/>
            </a:xfrm>
          </p:grpSpPr>
          <p:sp>
            <p:nvSpPr>
              <p:cNvPr id="645136" name="AutoShape 16"/>
              <p:cNvSpPr>
                <a:spLocks noChangeArrowheads="1"/>
              </p:cNvSpPr>
              <p:nvPr/>
            </p:nvSpPr>
            <p:spPr bwMode="auto">
              <a:xfrm>
                <a:off x="1338" y="3203"/>
                <a:ext cx="3266" cy="817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45137" name="AutoShape 17"/>
              <p:cNvSpPr>
                <a:spLocks noChangeArrowheads="1"/>
              </p:cNvSpPr>
              <p:nvPr/>
            </p:nvSpPr>
            <p:spPr bwMode="auto">
              <a:xfrm>
                <a:off x="2250" y="3285"/>
                <a:ext cx="1615" cy="256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latin typeface="微软雅黑" pitchFamily="34" charset="-122"/>
                    <a:ea typeface="微软雅黑" pitchFamily="34" charset="-122"/>
                  </a:rPr>
                  <a:t>循环条件</a:t>
                </a:r>
              </a:p>
            </p:txBody>
          </p:sp>
        </p:grpSp>
        <p:sp>
          <p:nvSpPr>
            <p:cNvPr id="645138" name="AutoShape 18"/>
            <p:cNvSpPr>
              <a:spLocks noChangeArrowheads="1"/>
            </p:cNvSpPr>
            <p:nvPr/>
          </p:nvSpPr>
          <p:spPr bwMode="auto">
            <a:xfrm>
              <a:off x="2250" y="3690"/>
              <a:ext cx="1614" cy="256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循环操作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5556250" y="2205038"/>
            <a:ext cx="1873250" cy="1809750"/>
            <a:chOff x="3015" y="1389"/>
            <a:chExt cx="1180" cy="1140"/>
          </a:xfrm>
        </p:grpSpPr>
        <p:sp>
          <p:nvSpPr>
            <p:cNvPr id="21514" name="Rectangle 20"/>
            <p:cNvSpPr>
              <a:spLocks noChangeArrowheads="1"/>
            </p:cNvSpPr>
            <p:nvPr/>
          </p:nvSpPr>
          <p:spPr bwMode="auto">
            <a:xfrm>
              <a:off x="3059" y="2296"/>
              <a:ext cx="10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黑体" pitchFamily="49" charset="-122"/>
                </a:rPr>
                <a:t>做</a:t>
              </a:r>
              <a:r>
                <a:rPr lang="en-US" altLang="zh-CN" b="1">
                  <a:latin typeface="黑体" pitchFamily="49" charset="-122"/>
                </a:rPr>
                <a:t>100</a:t>
              </a:r>
              <a:r>
                <a:rPr lang="zh-CN" altLang="en-US" b="1">
                  <a:latin typeface="黑体" pitchFamily="49" charset="-122"/>
                </a:rPr>
                <a:t>道编程题</a:t>
              </a:r>
              <a:endParaRPr lang="zh-CN" altLang="en-US" b="1"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21515" name="Picture 21" descr="StudyingComputer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5" y="1389"/>
              <a:ext cx="1180" cy="846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8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什么是</a:t>
            </a:r>
            <a:r>
              <a:rPr lang="en-US" altLang="zh-CN" smtClean="0"/>
              <a:t>while</a:t>
            </a:r>
            <a:r>
              <a:rPr smtClean="0"/>
              <a:t>循环</a:t>
            </a:r>
            <a:endParaRPr dirty="0" smtClean="0"/>
          </a:p>
        </p:txBody>
      </p:sp>
      <p:sp>
        <p:nvSpPr>
          <p:cNvPr id="64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特点：先判断，再执行</a:t>
            </a:r>
            <a:endParaRPr lang="zh-CN" altLang="en-US" dirty="0"/>
          </a:p>
        </p:txBody>
      </p:sp>
      <p:sp>
        <p:nvSpPr>
          <p:cNvPr id="647172" name="AutoShape 4"/>
          <p:cNvSpPr>
            <a:spLocks noChangeArrowheads="1"/>
          </p:cNvSpPr>
          <p:nvPr/>
        </p:nvSpPr>
        <p:spPr bwMode="auto">
          <a:xfrm>
            <a:off x="285750" y="1827213"/>
            <a:ext cx="3417888" cy="18923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while</a:t>
            </a:r>
            <a:r>
              <a:rPr lang="en-US" altLang="zh-CN" b="1" dirty="0">
                <a:ea typeface="宋体" charset="-122"/>
              </a:rPr>
              <a:t> ( 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循环条件 </a:t>
            </a:r>
            <a:r>
              <a:rPr lang="en-US" altLang="zh-CN" b="1" dirty="0">
                <a:ea typeface="宋体" charset="-122"/>
              </a:rPr>
              <a:t>) {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charset="-122"/>
              </a:rPr>
              <a:t>	    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charset="-122"/>
              </a:rPr>
              <a:t>       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循环操作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zh-CN" altLang="en-US" b="1" dirty="0">
              <a:ea typeface="宋体" charset="-122"/>
            </a:endParaRP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charset="-122"/>
              </a:rPr>
              <a:t>}</a:t>
            </a:r>
            <a:endParaRPr lang="zh-CN" altLang="en-US" b="1" dirty="0">
              <a:ea typeface="宋体" charset="-122"/>
            </a:endParaRPr>
          </a:p>
        </p:txBody>
      </p:sp>
      <p:sp>
        <p:nvSpPr>
          <p:cNvPr id="647173" name="AutoShape 5"/>
          <p:cNvSpPr>
            <a:spLocks noChangeArrowheads="1"/>
          </p:cNvSpPr>
          <p:nvPr/>
        </p:nvSpPr>
        <p:spPr bwMode="auto">
          <a:xfrm>
            <a:off x="1762125" y="1092200"/>
            <a:ext cx="4600575" cy="407988"/>
          </a:xfrm>
          <a:prstGeom prst="wedgeRoundRectCallout">
            <a:avLst>
              <a:gd name="adj1" fmla="val -19979"/>
              <a:gd name="adj2" fmla="val 5127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符合条件，循环继续执行；否则，循环退出</a:t>
            </a:r>
          </a:p>
        </p:txBody>
      </p:sp>
      <p:sp>
        <p:nvSpPr>
          <p:cNvPr id="647174" name="AutoShape 6"/>
          <p:cNvSpPr>
            <a:spLocks noChangeArrowheads="1"/>
          </p:cNvSpPr>
          <p:nvPr/>
        </p:nvSpPr>
        <p:spPr bwMode="auto">
          <a:xfrm>
            <a:off x="831850" y="3429000"/>
            <a:ext cx="2768600" cy="407988"/>
          </a:xfrm>
          <a:prstGeom prst="wedgeRoundRectCallout">
            <a:avLst>
              <a:gd name="adj1" fmla="val -21065"/>
              <a:gd name="adj2" fmla="val -5049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循环中被重复执行的操作</a:t>
            </a:r>
          </a:p>
        </p:txBody>
      </p:sp>
      <p:sp>
        <p:nvSpPr>
          <p:cNvPr id="647175" name="AutoShape 7"/>
          <p:cNvSpPr>
            <a:spLocks noChangeArrowheads="1"/>
          </p:cNvSpPr>
          <p:nvPr/>
        </p:nvSpPr>
        <p:spPr bwMode="auto">
          <a:xfrm>
            <a:off x="4186238" y="1841500"/>
            <a:ext cx="4457700" cy="2252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ea typeface="宋体" charset="-122"/>
              </a:rPr>
              <a:t>int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err="1">
                <a:ea typeface="宋体" charset="-122"/>
              </a:rPr>
              <a:t>i</a:t>
            </a:r>
            <a:r>
              <a:rPr lang="en-US" altLang="zh-CN" b="1" dirty="0">
                <a:ea typeface="宋体" charset="-122"/>
              </a:rPr>
              <a:t> = 1;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while</a:t>
            </a:r>
            <a:r>
              <a:rPr lang="en-US" altLang="zh-CN" b="1" dirty="0">
                <a:ea typeface="宋体" charset="-122"/>
              </a:rPr>
              <a:t> (  </a:t>
            </a:r>
            <a:r>
              <a:rPr lang="en-US" altLang="zh-CN" b="1" dirty="0" err="1">
                <a:ea typeface="宋体" charset="-122"/>
              </a:rPr>
              <a:t>i</a:t>
            </a:r>
            <a:r>
              <a:rPr lang="en-US" altLang="zh-CN" b="1" dirty="0">
                <a:ea typeface="宋体" charset="-122"/>
              </a:rPr>
              <a:t>  &lt;= 100  ) {	       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charset="-122"/>
              </a:rPr>
              <a:t>      </a:t>
            </a:r>
            <a:r>
              <a:rPr lang="en-US" altLang="zh-CN" b="1" dirty="0" err="1">
                <a:ea typeface="宋体" charset="-122"/>
              </a:rPr>
              <a:t>System.out.println</a:t>
            </a:r>
            <a:r>
              <a:rPr lang="en-US" altLang="zh-CN" b="1" dirty="0">
                <a:ea typeface="宋体" charset="-122"/>
              </a:rPr>
              <a:t>("</a:t>
            </a:r>
            <a:r>
              <a:rPr lang="zh-CN" altLang="en-US" b="1" dirty="0">
                <a:ea typeface="宋体" charset="-122"/>
              </a:rPr>
              <a:t>第</a:t>
            </a:r>
            <a:r>
              <a:rPr lang="en-US" altLang="zh-CN" b="1" dirty="0">
                <a:ea typeface="宋体" charset="-122"/>
              </a:rPr>
              <a:t>" +</a:t>
            </a:r>
            <a:r>
              <a:rPr lang="en-US" altLang="zh-CN" b="1" dirty="0" err="1">
                <a:ea typeface="宋体" charset="-122"/>
              </a:rPr>
              <a:t>i</a:t>
            </a:r>
            <a:r>
              <a:rPr lang="en-US" altLang="zh-CN" b="1" dirty="0">
                <a:ea typeface="宋体" charset="-122"/>
              </a:rPr>
              <a:t>+ "</a:t>
            </a:r>
            <a:r>
              <a:rPr lang="zh-CN" altLang="en-US" b="1" dirty="0">
                <a:ea typeface="宋体" charset="-122"/>
              </a:rPr>
              <a:t>遍写：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ea typeface="宋体" charset="-122"/>
              </a:rPr>
              <a:t>                 好好学习，天天向上！</a:t>
            </a:r>
            <a:r>
              <a:rPr lang="en-US" altLang="zh-CN" b="1" dirty="0">
                <a:ea typeface="宋体" charset="-122"/>
              </a:rPr>
              <a:t>");	    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charset="-122"/>
              </a:rPr>
              <a:t>       </a:t>
            </a:r>
            <a:r>
              <a:rPr lang="en-US" altLang="zh-CN" b="1" dirty="0" err="1">
                <a:ea typeface="宋体" charset="-122"/>
              </a:rPr>
              <a:t>i</a:t>
            </a:r>
            <a:r>
              <a:rPr lang="en-US" altLang="zh-CN" b="1" dirty="0">
                <a:ea typeface="宋体" charset="-122"/>
              </a:rPr>
              <a:t> ++;</a:t>
            </a:r>
          </a:p>
          <a:p>
            <a:pPr marL="223838" indent="-223838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charset="-122"/>
              </a:rPr>
              <a:t>}</a:t>
            </a:r>
          </a:p>
        </p:txBody>
      </p:sp>
      <p:sp>
        <p:nvSpPr>
          <p:cNvPr id="647176" name="Rectangle 8"/>
          <p:cNvSpPr>
            <a:spLocks noChangeArrowheads="1"/>
          </p:cNvSpPr>
          <p:nvPr/>
        </p:nvSpPr>
        <p:spPr bwMode="auto">
          <a:xfrm>
            <a:off x="5046663" y="2286000"/>
            <a:ext cx="1079500" cy="3095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47177" name="Rectangle 9"/>
          <p:cNvSpPr>
            <a:spLocks noChangeArrowheads="1"/>
          </p:cNvSpPr>
          <p:nvPr/>
        </p:nvSpPr>
        <p:spPr bwMode="auto">
          <a:xfrm>
            <a:off x="4618038" y="2643188"/>
            <a:ext cx="3954462" cy="64293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47178" name="AutoShape 10"/>
          <p:cNvSpPr>
            <a:spLocks noChangeArrowheads="1"/>
          </p:cNvSpPr>
          <p:nvPr/>
        </p:nvSpPr>
        <p:spPr bwMode="auto">
          <a:xfrm>
            <a:off x="611188" y="5759450"/>
            <a:ext cx="4984750" cy="406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编码规范：缩进、换行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857875" y="4195763"/>
            <a:ext cx="2552700" cy="2376487"/>
            <a:chOff x="3379" y="2523"/>
            <a:chExt cx="1608" cy="1497"/>
          </a:xfrm>
        </p:grpSpPr>
        <p:sp>
          <p:nvSpPr>
            <p:cNvPr id="22550" name="AutoShape 12"/>
            <p:cNvSpPr>
              <a:spLocks noChangeArrowheads="1"/>
            </p:cNvSpPr>
            <p:nvPr/>
          </p:nvSpPr>
          <p:spPr bwMode="auto">
            <a:xfrm>
              <a:off x="3515" y="3430"/>
              <a:ext cx="1225" cy="236"/>
            </a:xfrm>
            <a:prstGeom prst="flowChartProcess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zh-CN" altLang="en-US" sz="2000" b="1">
                  <a:latin typeface="黑体" pitchFamily="49" charset="-122"/>
                  <a:ea typeface="黑体" pitchFamily="49" charset="-122"/>
                </a:rPr>
                <a:t>循环操作 </a:t>
              </a:r>
            </a:p>
          </p:txBody>
        </p:sp>
        <p:sp>
          <p:nvSpPr>
            <p:cNvPr id="22551" name="AutoShape 13"/>
            <p:cNvSpPr>
              <a:spLocks noChangeArrowheads="1"/>
            </p:cNvSpPr>
            <p:nvPr/>
          </p:nvSpPr>
          <p:spPr bwMode="auto">
            <a:xfrm>
              <a:off x="3470" y="2812"/>
              <a:ext cx="1270" cy="394"/>
            </a:xfrm>
            <a:prstGeom prst="flowChartDecision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zh-CN" altLang="en-US" sz="2000" b="1">
                  <a:latin typeface="黑体" pitchFamily="49" charset="-122"/>
                  <a:ea typeface="黑体" pitchFamily="49" charset="-122"/>
                </a:rPr>
                <a:t>循环条件 </a:t>
              </a:r>
            </a:p>
          </p:txBody>
        </p:sp>
        <p:sp>
          <p:nvSpPr>
            <p:cNvPr id="22552" name="Line 14"/>
            <p:cNvSpPr>
              <a:spLocks noChangeShapeType="1"/>
            </p:cNvSpPr>
            <p:nvPr/>
          </p:nvSpPr>
          <p:spPr bwMode="auto">
            <a:xfrm flipH="1">
              <a:off x="4115" y="3206"/>
              <a:ext cx="0" cy="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3" name="Line 15"/>
            <p:cNvSpPr>
              <a:spLocks noChangeShapeType="1"/>
            </p:cNvSpPr>
            <p:nvPr/>
          </p:nvSpPr>
          <p:spPr bwMode="auto">
            <a:xfrm flipH="1">
              <a:off x="3379" y="3784"/>
              <a:ext cx="736" cy="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4" name="Line 16"/>
            <p:cNvSpPr>
              <a:spLocks noChangeShapeType="1"/>
            </p:cNvSpPr>
            <p:nvPr/>
          </p:nvSpPr>
          <p:spPr bwMode="auto">
            <a:xfrm flipV="1">
              <a:off x="3379" y="2750"/>
              <a:ext cx="0" cy="10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5" name="Line 17"/>
            <p:cNvSpPr>
              <a:spLocks noChangeShapeType="1"/>
            </p:cNvSpPr>
            <p:nvPr/>
          </p:nvSpPr>
          <p:spPr bwMode="auto">
            <a:xfrm flipV="1">
              <a:off x="3379" y="2733"/>
              <a:ext cx="736" cy="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6" name="Line 18"/>
            <p:cNvSpPr>
              <a:spLocks noChangeShapeType="1"/>
            </p:cNvSpPr>
            <p:nvPr/>
          </p:nvSpPr>
          <p:spPr bwMode="auto">
            <a:xfrm>
              <a:off x="4115" y="2523"/>
              <a:ext cx="0" cy="2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7" name="Line 19"/>
            <p:cNvSpPr>
              <a:spLocks noChangeShapeType="1"/>
            </p:cNvSpPr>
            <p:nvPr/>
          </p:nvSpPr>
          <p:spPr bwMode="auto">
            <a:xfrm>
              <a:off x="4115" y="3679"/>
              <a:ext cx="0" cy="1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8" name="Line 20"/>
            <p:cNvSpPr>
              <a:spLocks noChangeShapeType="1"/>
            </p:cNvSpPr>
            <p:nvPr/>
          </p:nvSpPr>
          <p:spPr bwMode="auto">
            <a:xfrm flipH="1" flipV="1">
              <a:off x="4740" y="3022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9" name="Line 21"/>
            <p:cNvSpPr>
              <a:spLocks noChangeShapeType="1"/>
            </p:cNvSpPr>
            <p:nvPr/>
          </p:nvSpPr>
          <p:spPr bwMode="auto">
            <a:xfrm>
              <a:off x="4921" y="3022"/>
              <a:ext cx="0" cy="8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0" name="Line 22"/>
            <p:cNvSpPr>
              <a:spLocks noChangeShapeType="1"/>
            </p:cNvSpPr>
            <p:nvPr/>
          </p:nvSpPr>
          <p:spPr bwMode="auto">
            <a:xfrm flipH="1">
              <a:off x="4115" y="3915"/>
              <a:ext cx="8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1" name="Line 23"/>
            <p:cNvSpPr>
              <a:spLocks noChangeShapeType="1"/>
            </p:cNvSpPr>
            <p:nvPr/>
          </p:nvSpPr>
          <p:spPr bwMode="auto">
            <a:xfrm>
              <a:off x="4115" y="3915"/>
              <a:ext cx="0" cy="1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2" name="Rectangle 24"/>
            <p:cNvSpPr>
              <a:spLocks noChangeArrowheads="1"/>
            </p:cNvSpPr>
            <p:nvPr/>
          </p:nvSpPr>
          <p:spPr bwMode="auto">
            <a:xfrm>
              <a:off x="4129" y="314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latin typeface="黑体" pitchFamily="49" charset="-122"/>
                  <a:ea typeface="黑体" pitchFamily="49" charset="-122"/>
                </a:rPr>
                <a:t>真</a:t>
              </a:r>
            </a:p>
          </p:txBody>
        </p:sp>
        <p:sp>
          <p:nvSpPr>
            <p:cNvPr id="22563" name="Rectangle 25"/>
            <p:cNvSpPr>
              <a:spLocks noChangeArrowheads="1"/>
            </p:cNvSpPr>
            <p:nvPr/>
          </p:nvSpPr>
          <p:spPr bwMode="auto">
            <a:xfrm>
              <a:off x="4711" y="278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latin typeface="黑体" pitchFamily="49" charset="-122"/>
                  <a:ea typeface="黑体" pitchFamily="49" charset="-122"/>
                </a:rPr>
                <a:t>假</a:t>
              </a:r>
            </a:p>
          </p:txBody>
        </p:sp>
      </p:grpSp>
      <p:grpSp>
        <p:nvGrpSpPr>
          <p:cNvPr id="3" name="组合 29"/>
          <p:cNvGrpSpPr>
            <a:grpSpLocks/>
          </p:cNvGrpSpPr>
          <p:nvPr/>
        </p:nvGrpSpPr>
        <p:grpSpPr bwMode="auto">
          <a:xfrm>
            <a:off x="142875" y="873125"/>
            <a:ext cx="1000125" cy="400050"/>
            <a:chOff x="1000100" y="1801286"/>
            <a:chExt cx="1000132" cy="400110"/>
          </a:xfrm>
        </p:grpSpPr>
        <p:pic>
          <p:nvPicPr>
            <p:cNvPr id="22548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1903368" y="3000372"/>
            <a:ext cx="428628" cy="42862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1974806" y="1571612"/>
            <a:ext cx="500066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9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4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4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4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4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4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2" grpId="0" animBg="1"/>
      <p:bldP spid="647173" grpId="0" animBg="1"/>
      <p:bldP spid="647174" grpId="0" animBg="1"/>
      <p:bldP spid="647176" grpId="0" animBg="1"/>
      <p:bldP spid="647177" grpId="0" animBg="1"/>
      <p:bldP spid="64717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4017</TotalTime>
  <Words>2335</Words>
  <Application>Microsoft Office PowerPoint</Application>
  <PresentationFormat>全屏显示(4:3)</PresentationFormat>
  <Paragraphs>540</Paragraphs>
  <Slides>38</Slides>
  <Notes>28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0" baseType="lpstr">
      <vt:lpstr>Office 主题</vt:lpstr>
      <vt:lpstr>Picture</vt:lpstr>
      <vt:lpstr>循环结构（一）</vt:lpstr>
      <vt:lpstr>预习检查</vt:lpstr>
      <vt:lpstr>回顾与作业点评</vt:lpstr>
      <vt:lpstr>本章任务</vt:lpstr>
      <vt:lpstr>本章目标</vt:lpstr>
      <vt:lpstr>为什么需要循环2-1</vt:lpstr>
      <vt:lpstr>为什么需要循环2-2</vt:lpstr>
      <vt:lpstr>什么是循环</vt:lpstr>
      <vt:lpstr>什么是while循环</vt:lpstr>
      <vt:lpstr>使用while循环4-1</vt:lpstr>
      <vt:lpstr>使用while循环4-2</vt:lpstr>
      <vt:lpstr>使用while循环4-3</vt:lpstr>
      <vt:lpstr>使用while循环4-4</vt:lpstr>
      <vt:lpstr>小结</vt:lpstr>
      <vt:lpstr>为什么需要程序调试</vt:lpstr>
      <vt:lpstr>什么是程序调试</vt:lpstr>
      <vt:lpstr>如何进行程序调试5-1</vt:lpstr>
      <vt:lpstr>如何进行程序调试5-2</vt:lpstr>
      <vt:lpstr>如何进行程序调试5-3</vt:lpstr>
      <vt:lpstr>如何进行程序调试5-4</vt:lpstr>
      <vt:lpstr>如何进行程序调试5-5</vt:lpstr>
      <vt:lpstr>小结</vt:lpstr>
      <vt:lpstr>学生操作—计算100以内的偶数之和2-1</vt:lpstr>
      <vt:lpstr>学生操作—计算100以内的偶数之和2-2</vt:lpstr>
      <vt:lpstr>学生操作—查询商品价格2-1</vt:lpstr>
      <vt:lpstr>学生操作—查询商品价格2-2</vt:lpstr>
      <vt:lpstr>学生操作—升级购物结算 </vt:lpstr>
      <vt:lpstr>共性问题集中讲解</vt:lpstr>
      <vt:lpstr>为什么需要do-while循环</vt:lpstr>
      <vt:lpstr>什么是do-while循环</vt:lpstr>
      <vt:lpstr>使用do-while循环</vt:lpstr>
      <vt:lpstr>比较while和do-while</vt:lpstr>
      <vt:lpstr>小结</vt:lpstr>
      <vt:lpstr>学生操作—升级菜单切换 </vt:lpstr>
      <vt:lpstr>共性问题集中讲解</vt:lpstr>
      <vt:lpstr>总结</vt:lpstr>
      <vt:lpstr>本章作业</vt:lpstr>
      <vt:lpstr>幻灯片 38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zhengweijia(郑维佳)</dc:creator>
  <cp:lastModifiedBy>xin.wu</cp:lastModifiedBy>
  <cp:revision>538</cp:revision>
  <dcterms:created xsi:type="dcterms:W3CDTF">2017-06-02T08:35:00Z</dcterms:created>
  <dcterms:modified xsi:type="dcterms:W3CDTF">2018-03-01T07:14:54Z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