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84000" autoAdjust="0"/>
  </p:normalViewPr>
  <p:slideViewPr>
    <p:cSldViewPr snapToGrid="0">
      <p:cViewPr varScale="1">
        <p:scale>
          <a:sx n="71" d="100"/>
          <a:sy n="71" d="100"/>
        </p:scale>
        <p:origin x="-1392" y="-90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2A00A6-3226-4882-83C5-53D1485580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\CalcSum.java</a:t>
            </a:r>
          </a:p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经过对前面的两个例子的分析，学员已经了解了使用</a:t>
            </a:r>
            <a:r>
              <a:rPr lang="en-US" altLang="zh-CN" smtClean="0"/>
              <a:t>for</a:t>
            </a:r>
            <a:r>
              <a:rPr lang="zh-CN" altLang="en-US" smtClean="0"/>
              <a:t>循环解决问题的思路，</a:t>
            </a:r>
            <a:endParaRPr lang="en-US" altLang="zh-CN" smtClean="0"/>
          </a:p>
          <a:p>
            <a:r>
              <a:rPr lang="zh-CN" altLang="en-US" smtClean="0"/>
              <a:t>这里可以让学员来做问题分析并提出解决办法，教员对学员的分析做补充讲解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5ECC-92F8-47B8-A176-95CAE315596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A0BB5-802D-4DDE-B343-494D787C3E5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EB8B75-FE53-4F51-82AB-93D3A0B1DDE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A5B04-0F64-444A-9284-320C2B30CD3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06FAFD-9EED-4E10-AC3D-E0FCB5432F97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E4A34-4A6C-40C9-A2BB-65CEA1694964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</a:t>
            </a:r>
            <a:r>
              <a:rPr lang="en-US" altLang="zh-CN" smtClean="0"/>
              <a:t>:</a:t>
            </a:r>
            <a:r>
              <a:rPr lang="zh-CN" altLang="en-US" smtClean="0"/>
              <a:t>教员演示示例</a:t>
            </a:r>
            <a:r>
              <a:rPr lang="en-US" altLang="zh-CN" smtClean="0"/>
              <a:t>3</a:t>
            </a:r>
            <a:r>
              <a:rPr lang="zh-CN" altLang="en-US" smtClean="0"/>
              <a:t>时加入断点调试过程，追踪循环的执行过程，让学员体会</a:t>
            </a:r>
            <a:r>
              <a:rPr lang="en-US" altLang="zh-CN" smtClean="0"/>
              <a:t>break</a:t>
            </a:r>
            <a:r>
              <a:rPr lang="zh-CN" altLang="en-US" smtClean="0"/>
              <a:t>的作用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F25A3-5C7D-4A78-B5DC-8F9C68920A8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\TestBreak.java</a:t>
            </a:r>
          </a:p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教员引导学员分析问题，可以看出问题中包含次数固定的重复操作，故采用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教员引导引导学员列出使用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循环的步骤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编写代码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F8FED-FECC-4FC2-9C1A-56DD5FB8BFD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99BB6C-B53C-4F9F-9147-5A4CBB2FBFCB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6CC15-7513-4D78-8F02-3749DD375CA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教学指导：教师演示实例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时加入断点调试过程，追踪循环的执行过程，让学生体会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的作用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52707-DD6C-4B79-8E9E-0E5E85FD278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523B95-AE53-4BB2-8260-3ED4837B37B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\TestContinue.java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918CDD-6C58-4ECE-84B1-88C0511C8C7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C9BAC-963C-4085-99C5-543D9A9220C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C1635-9878-4BA5-94E8-32134E57F55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0A67F-1C10-433F-9F5C-7E5E2A04C71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A5DA-383D-4D6D-9CA0-F5CF75C21C1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道题，其中至少包含一道简述题，主要了解学员对重要知识点的理解程度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5C8EE-B807-4928-BC14-66DCBBC9713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BF756-80C5-438E-98EE-C1FEBCD33DB7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D9330-2D9A-4888-B6FE-3223F9148384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5F191-2FBC-42CF-9F5D-2C76B004E254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）讲语法，有三个表达式，分别用来做什么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）讲执行顺序，对应着引例讲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）讲代码规范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教员讲解从问题到程序代码的分析过程，尤其重点强调循环的几个要素是如何分析出来的。</a:t>
            </a:r>
            <a:endParaRPr lang="en-US" altLang="zh-CN" smtClean="0"/>
          </a:p>
          <a:p>
            <a:r>
              <a:rPr lang="zh-CN" altLang="en-US" smtClean="0"/>
              <a:t>教员可以在白板上引导学员划出流程图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CAAEA-C252-4DBE-89C3-F30FBEC2013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39E3C-B830-495A-A903-ABD5048CC863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教学指导：学员刚接触</a:t>
            </a:r>
            <a:r>
              <a:rPr lang="en-US" altLang="zh-CN" smtClean="0"/>
              <a:t>for</a:t>
            </a:r>
            <a:r>
              <a:rPr lang="zh-CN" altLang="en-US" smtClean="0"/>
              <a:t>循环时，对各表达式的执行顺序不容易掌握，演示实例</a:t>
            </a:r>
            <a:r>
              <a:rPr lang="en-US" altLang="zh-CN" smtClean="0"/>
              <a:t>1</a:t>
            </a:r>
            <a:r>
              <a:rPr lang="zh-CN" altLang="en-US" smtClean="0"/>
              <a:t>时加入断点调试过程，追踪</a:t>
            </a:r>
            <a:r>
              <a:rPr lang="en-US" altLang="zh-CN" smtClean="0"/>
              <a:t>3</a:t>
            </a:r>
            <a:r>
              <a:rPr lang="zh-CN" altLang="en-US" smtClean="0"/>
              <a:t>个表达式的执行顺序及循环变量的变化，建议将</a:t>
            </a:r>
            <a:r>
              <a:rPr lang="en-US" altLang="zh-CN" smtClean="0"/>
              <a:t>for</a:t>
            </a:r>
            <a:r>
              <a:rPr lang="zh-CN" altLang="en-US" smtClean="0"/>
              <a:t>循环的三个表达式放在三行，这样，调试程序时可以清晰的看到三个表达式的执行流程。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教员首先分析问题需求，得出可以使用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解决。</a:t>
            </a:r>
            <a:endParaRPr lang="en-US" altLang="zh-CN" dirty="0" smtClean="0"/>
          </a:p>
          <a:p>
            <a:r>
              <a:rPr lang="zh-CN" altLang="en-US" dirty="0" smtClean="0"/>
              <a:t>然后分析使用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循环解决问题的</a:t>
            </a:r>
            <a:r>
              <a:rPr lang="zh-CN" altLang="en-US" dirty="0" smtClean="0"/>
              <a:t>步骤。</a:t>
            </a:r>
            <a:endParaRPr lang="en-US" altLang="zh-CN" dirty="0" smtClean="0"/>
          </a:p>
          <a:p>
            <a:r>
              <a:rPr lang="zh-CN" altLang="en-US" dirty="0" smtClean="0"/>
              <a:t>最后转化</a:t>
            </a:r>
            <a:r>
              <a:rPr lang="zh-CN" altLang="en-US" smtClean="0"/>
              <a:t>成</a:t>
            </a:r>
            <a:r>
              <a:rPr lang="zh-CN" altLang="en-US" smtClean="0"/>
              <a:t>代码。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分析问题解决问题的过程需要不断的对学员引导，让学员逐步培养能够独立分析问题解决问题的能力，这也是个习惯问题，切忌直接给学员讲代码，而忽略分析的过程。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EC0F4-20DF-4CFB-8493-073F09CE9A6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0F3804-CEC2-413E-93EA-063885D28320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6F1D-226B-46FF-A1F7-032C55BF3258}" type="datetime1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9227-9292-4FFD-95F2-52070BEF82C9}" type="datetime1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9D29-0061-476C-9A60-119A563BA256}" type="datetime1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结构（二）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第六章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smtClean="0"/>
              <a:t>for</a:t>
            </a:r>
            <a:r>
              <a:rPr dirty="0" smtClean="0"/>
              <a:t>循环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输出加法表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1055688" y="4373563"/>
            <a:ext cx="6858000" cy="1184275"/>
          </a:xfrm>
          <a:prstGeom prst="roundRect">
            <a:avLst>
              <a:gd name="adj" fmla="val 24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0,  j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++,  j-- ){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+ " + " + j + " = " +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i+j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));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}</a:t>
            </a: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1476375" y="2349500"/>
            <a:ext cx="4164013" cy="15668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循环初始化：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 =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输入值</a:t>
            </a: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循环条件：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输入值</a:t>
            </a: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循环操作：计算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i+j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循环变量的改变：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j--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5429250" y="3778250"/>
            <a:ext cx="3635375" cy="776288"/>
          </a:xfrm>
          <a:prstGeom prst="wedgeRoundRectCallout">
            <a:avLst>
              <a:gd name="adj1" fmla="val -30070"/>
              <a:gd name="adj2" fmla="val 49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可以是用“，”隔开的多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个表达式，运算顺序从左到右</a:t>
            </a:r>
          </a:p>
        </p:txBody>
      </p:sp>
      <p:sp>
        <p:nvSpPr>
          <p:cNvPr id="500751" name="AutoShape 15"/>
          <p:cNvSpPr>
            <a:spLocks noChangeArrowheads="1"/>
          </p:cNvSpPr>
          <p:nvPr/>
        </p:nvSpPr>
        <p:spPr bwMode="gray">
          <a:xfrm>
            <a:off x="3071813" y="5286375"/>
            <a:ext cx="3505200" cy="776288"/>
          </a:xfrm>
          <a:prstGeom prst="wedgeRoundRectCallout">
            <a:avLst>
              <a:gd name="adj1" fmla="val -26977"/>
              <a:gd name="adj2" fmla="val -488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中可以声明多个同一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类型的值并赋值，用“，”隔开</a:t>
            </a: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1405686" y="4438650"/>
            <a:ext cx="172720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3788711" y="4438650"/>
            <a:ext cx="857250" cy="3698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3563" name="图片 17" descr="加法表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4" y="840916"/>
            <a:ext cx="3143281" cy="273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8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71438" y="2071688"/>
            <a:ext cx="1000125" cy="447675"/>
            <a:chOff x="1000100" y="3235185"/>
            <a:chExt cx="1000132" cy="446983"/>
          </a:xfrm>
        </p:grpSpPr>
        <p:pic>
          <p:nvPicPr>
            <p:cNvPr id="2358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cxnSp>
        <p:nvCxnSpPr>
          <p:cNvPr id="30" name="直接箭头连接符 29"/>
          <p:cNvCxnSpPr>
            <a:endCxn id="500750" idx="1"/>
          </p:cNvCxnSpPr>
          <p:nvPr/>
        </p:nvCxnSpPr>
        <p:spPr bwMode="auto">
          <a:xfrm rot="5400000" flipH="1" flipV="1">
            <a:off x="5119320" y="4190634"/>
            <a:ext cx="334121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500751" idx="4"/>
          </p:cNvCxnSpPr>
          <p:nvPr/>
        </p:nvCxnSpPr>
        <p:spPr bwMode="auto">
          <a:xfrm>
            <a:off x="3357554" y="4857760"/>
            <a:ext cx="521268" cy="4376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reeform 12"/>
          <p:cNvSpPr>
            <a:spLocks/>
          </p:cNvSpPr>
          <p:nvPr/>
        </p:nvSpPr>
        <p:spPr bwMode="auto">
          <a:xfrm rot="15352387" flipH="1">
            <a:off x="824390" y="3296099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338561" y="6150309"/>
            <a:ext cx="4583668" cy="578535"/>
            <a:chOff x="2514597" y="3350993"/>
            <a:chExt cx="4125189" cy="578535"/>
          </a:xfrm>
        </p:grpSpPr>
        <p:grpSp>
          <p:nvGrpSpPr>
            <p:cNvPr id="28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22"/>
              <p:cNvSpPr txBox="1"/>
              <p:nvPr/>
            </p:nvSpPr>
            <p:spPr>
              <a:xfrm>
                <a:off x="3609075" y="5112515"/>
                <a:ext cx="1828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演示：输出加法表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7" grpId="0" animBg="1"/>
      <p:bldP spid="500748" grpId="0" animBg="1"/>
      <p:bldP spid="500750" grpId="0" animBg="1"/>
      <p:bldP spid="500751" grpId="0" animBg="1"/>
      <p:bldP spid="500752" grpId="0" animBg="1"/>
      <p:bldP spid="5007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1109663" y="1627188"/>
            <a:ext cx="7329487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&lt;10;i++){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01764" name="AutoShape 4"/>
          <p:cNvSpPr>
            <a:spLocks noChangeArrowheads="1"/>
          </p:cNvSpPr>
          <p:nvPr/>
        </p:nvSpPr>
        <p:spPr bwMode="gray">
          <a:xfrm>
            <a:off x="1187450" y="1647825"/>
            <a:ext cx="1223963" cy="3603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=0;</a:t>
            </a:r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3276600" y="928688"/>
            <a:ext cx="2062163" cy="776287"/>
          </a:xfrm>
          <a:prstGeom prst="wedgeRoundRectCallout">
            <a:avLst>
              <a:gd name="adj1" fmla="val -21647"/>
              <a:gd name="adj2" fmla="val 508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编译错误：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变量 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 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没有初始化</a:t>
            </a: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1263650" y="4681538"/>
            <a:ext cx="7121525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初始化循环变量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 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修改循环变量的值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&gt;) 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循环体语句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3641725" y="4816475"/>
            <a:ext cx="215900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auto">
          <a:xfrm>
            <a:off x="5072063" y="4816475"/>
            <a:ext cx="21590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1769" name="AutoShape 9"/>
          <p:cNvSpPr>
            <a:spLocks noChangeArrowheads="1"/>
          </p:cNvSpPr>
          <p:nvPr/>
        </p:nvSpPr>
        <p:spPr bwMode="auto">
          <a:xfrm>
            <a:off x="4484688" y="5394325"/>
            <a:ext cx="12128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不能省略</a:t>
            </a: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3765550" y="3881438"/>
            <a:ext cx="18303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可省略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76600" y="4186238"/>
            <a:ext cx="2782888" cy="576262"/>
            <a:chOff x="2154" y="2886"/>
            <a:chExt cx="1753" cy="363"/>
          </a:xfrm>
        </p:grpSpPr>
        <p:sp>
          <p:nvSpPr>
            <p:cNvPr id="24600" name="Arc 12"/>
            <p:cNvSpPr>
              <a:spLocks/>
            </p:cNvSpPr>
            <p:nvPr/>
          </p:nvSpPr>
          <p:spPr bwMode="auto">
            <a:xfrm flipH="1">
              <a:off x="2154" y="2886"/>
              <a:ext cx="291" cy="363"/>
            </a:xfrm>
            <a:custGeom>
              <a:avLst/>
              <a:gdLst>
                <a:gd name="T0" fmla="*/ 0 w 21603"/>
                <a:gd name="T1" fmla="*/ 0 h 21600"/>
                <a:gd name="T2" fmla="*/ 0 w 21603"/>
                <a:gd name="T3" fmla="*/ 0 h 21600"/>
                <a:gd name="T4" fmla="*/ 0 w 2160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3"/>
                <a:gd name="T10" fmla="*/ 0 h 21600"/>
                <a:gd name="T11" fmla="*/ 21603 w 216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3" h="21600" fill="none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</a:path>
                <a:path w="21603" h="21600" stroke="0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  <a:lnTo>
                    <a:pt x="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Arc 13"/>
            <p:cNvSpPr>
              <a:spLocks/>
            </p:cNvSpPr>
            <p:nvPr/>
          </p:nvSpPr>
          <p:spPr bwMode="auto">
            <a:xfrm>
              <a:off x="3606" y="2886"/>
              <a:ext cx="301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14"/>
            <p:cNvSpPr>
              <a:spLocks noChangeShapeType="1"/>
            </p:cNvSpPr>
            <p:nvPr/>
          </p:nvSpPr>
          <p:spPr bwMode="auto">
            <a:xfrm>
              <a:off x="3016" y="2988"/>
              <a:ext cx="0" cy="26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775" name="AutoShape 15"/>
          <p:cNvSpPr>
            <a:spLocks noChangeArrowheads="1"/>
          </p:cNvSpPr>
          <p:nvPr/>
        </p:nvSpPr>
        <p:spPr bwMode="gray">
          <a:xfrm>
            <a:off x="3500438" y="3213100"/>
            <a:ext cx="2740025" cy="1144588"/>
          </a:xfrm>
          <a:prstGeom prst="wedgeRoundRectCallout">
            <a:avLst>
              <a:gd name="adj1" fmla="val -29224"/>
              <a:gd name="adj2" fmla="val 522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省略，循环变量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赋初始值在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语句之前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由赋值语句完成</a:t>
            </a:r>
          </a:p>
        </p:txBody>
      </p:sp>
      <p:sp>
        <p:nvSpPr>
          <p:cNvPr id="501776" name="Line 16"/>
          <p:cNvSpPr>
            <a:spLocks noChangeShapeType="1"/>
          </p:cNvSpPr>
          <p:nvPr/>
        </p:nvSpPr>
        <p:spPr bwMode="auto">
          <a:xfrm flipH="1" flipV="1">
            <a:off x="3924300" y="5121275"/>
            <a:ext cx="936625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7" name="Line 17"/>
          <p:cNvSpPr>
            <a:spLocks noChangeShapeType="1"/>
          </p:cNvSpPr>
          <p:nvPr/>
        </p:nvSpPr>
        <p:spPr bwMode="auto">
          <a:xfrm flipV="1">
            <a:off x="4860925" y="5121275"/>
            <a:ext cx="360363" cy="288925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8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for</a:t>
            </a:r>
            <a:r>
              <a:rPr smtClean="0"/>
              <a:t>循环常见问题</a:t>
            </a:r>
            <a:r>
              <a:rPr lang="en-US" altLang="zh-CN" smtClean="0"/>
              <a:t>4-1</a:t>
            </a:r>
            <a:endParaRPr/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459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71438" y="3957638"/>
            <a:ext cx="1000125" cy="400050"/>
            <a:chOff x="1000100" y="1801286"/>
            <a:chExt cx="1000132" cy="400110"/>
          </a:xfrm>
        </p:grpSpPr>
        <p:pic>
          <p:nvPicPr>
            <p:cNvPr id="2459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26" name="直接箭头连接符 25"/>
          <p:cNvCxnSpPr/>
          <p:nvPr/>
        </p:nvCxnSpPr>
        <p:spPr bwMode="auto">
          <a:xfrm rot="10800000" flipH="1">
            <a:off x="3276600" y="4357695"/>
            <a:ext cx="366706" cy="4047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2500298" y="1643050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 animBg="1"/>
      <p:bldP spid="501765" grpId="0" animBg="1"/>
      <p:bldP spid="501766" grpId="0" animBg="1"/>
      <p:bldP spid="501767" grpId="0" animBg="1"/>
      <p:bldP spid="501767" grpId="1" animBg="1"/>
      <p:bldP spid="501768" grpId="0" animBg="1"/>
      <p:bldP spid="501768" grpId="1" animBg="1"/>
      <p:bldP spid="501769" grpId="0" animBg="1"/>
      <p:bldP spid="501769" grpId="1" animBg="1"/>
      <p:bldP spid="501770" grpId="0" animBg="1"/>
      <p:bldP spid="501770" grpId="1" animBg="1"/>
      <p:bldP spid="501775" grpId="0" animBg="1"/>
      <p:bldP spid="501776" grpId="0" animBg="1"/>
      <p:bldP spid="501776" grpId="1" animBg="1"/>
      <p:bldP spid="501777" grpId="0" animBg="1"/>
      <p:bldP spid="50177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1187450" y="2151063"/>
            <a:ext cx="7300913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++){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03813" name="AutoShape 5"/>
          <p:cNvSpPr>
            <a:spLocks noChangeArrowheads="1"/>
          </p:cNvSpPr>
          <p:nvPr/>
        </p:nvSpPr>
        <p:spPr bwMode="auto">
          <a:xfrm>
            <a:off x="2286000" y="928688"/>
            <a:ext cx="2581275" cy="776287"/>
          </a:xfrm>
          <a:prstGeom prst="wedgeRoundRectCallout">
            <a:avLst>
              <a:gd name="adj1" fmla="val -21405"/>
              <a:gd name="adj2" fmla="val 513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编译正确，但是缺少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循环条件，造成死循环</a:t>
            </a:r>
          </a:p>
        </p:txBody>
      </p:sp>
      <p:sp>
        <p:nvSpPr>
          <p:cNvPr id="50381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dirty="0" smtClean="0"/>
              <a:t>循环常见问题</a:t>
            </a:r>
            <a:r>
              <a:rPr lang="en-US" altLang="zh-CN" dirty="0" smtClean="0"/>
              <a:t>4-2</a:t>
            </a:r>
            <a:endParaRPr dirty="0"/>
          </a:p>
        </p:txBody>
      </p:sp>
      <p:pic>
        <p:nvPicPr>
          <p:cNvPr id="7" name="图片 6" descr="for常见问题2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659188"/>
            <a:ext cx="28813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560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 bwMode="auto">
          <a:xfrm flipV="1">
            <a:off x="2254049" y="1715557"/>
            <a:ext cx="595394" cy="570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1042988" y="2071688"/>
            <a:ext cx="7335837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;i&lt;10;){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gray">
          <a:xfrm>
            <a:off x="1547813" y="2863850"/>
            <a:ext cx="1223962" cy="369888"/>
          </a:xfrm>
          <a:prstGeom prst="roundRect">
            <a:avLst>
              <a:gd name="adj" fmla="val 29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altLang="zh-CN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++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gray">
          <a:xfrm>
            <a:off x="4427538" y="2936875"/>
            <a:ext cx="3873500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省略表达式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3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，在循环体内应设法改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变循环变量的值以结束循环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3286125" y="1000125"/>
            <a:ext cx="4176713" cy="776288"/>
          </a:xfrm>
          <a:prstGeom prst="wedgeRoundRectCallout">
            <a:avLst>
              <a:gd name="adj1" fmla="val -27324"/>
              <a:gd name="adj2" fmla="val 48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编译通过，但是循环变量的值无变化，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造成死循环</a:t>
            </a:r>
          </a:p>
        </p:txBody>
      </p:sp>
      <p:sp>
        <p:nvSpPr>
          <p:cNvPr id="504843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dirty="0" smtClean="0"/>
              <a:t>循环常见问题</a:t>
            </a:r>
            <a:r>
              <a:rPr lang="en-US" altLang="zh-CN" dirty="0" smtClean="0"/>
              <a:t>4-3</a:t>
            </a:r>
            <a:endParaRPr dirty="0"/>
          </a:p>
        </p:txBody>
      </p:sp>
      <p:pic>
        <p:nvPicPr>
          <p:cNvPr id="9" name="图片 8" descr="for常见问题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786188"/>
            <a:ext cx="28717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663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rot="5400000" flipH="1" flipV="1">
            <a:off x="3143240" y="178592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  <p:bldP spid="504837" grpId="0" animBg="1"/>
      <p:bldP spid="5048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1116013" y="1863725"/>
            <a:ext cx="7300912" cy="11731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(;;){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这是测试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gray">
          <a:xfrm>
            <a:off x="2714625" y="1071563"/>
            <a:ext cx="5114925" cy="776287"/>
          </a:xfrm>
          <a:prstGeom prst="roundRect">
            <a:avLst>
              <a:gd name="adj" fmla="val 358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表达式全省略，无条件判断，循环变量无改变，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应在循环体内设法结束循环；否则会造成死循环</a:t>
            </a:r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5940425" y="3000375"/>
            <a:ext cx="915988" cy="407988"/>
          </a:xfrm>
          <a:prstGeom prst="wedgeRoundRectCallout">
            <a:avLst>
              <a:gd name="adj1" fmla="val -29406"/>
              <a:gd name="adj2" fmla="val 496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死循环</a:t>
            </a:r>
          </a:p>
        </p:txBody>
      </p:sp>
      <p:sp>
        <p:nvSpPr>
          <p:cNvPr id="50586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mtClean="0"/>
              <a:t>for</a:t>
            </a:r>
            <a:r>
              <a:rPr smtClean="0"/>
              <a:t>循环常见问题</a:t>
            </a:r>
            <a:r>
              <a:rPr lang="en-US" altLang="zh-CN" smtClean="0"/>
              <a:t>4-4</a:t>
            </a:r>
            <a:endParaRPr dirty="0"/>
          </a:p>
        </p:txBody>
      </p:sp>
      <p:pic>
        <p:nvPicPr>
          <p:cNvPr id="8" name="图片 7" descr="常见问题4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487738"/>
            <a:ext cx="286226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73125"/>
            <a:ext cx="1470025" cy="400050"/>
            <a:chOff x="2962268" y="5103147"/>
            <a:chExt cx="1469411" cy="400110"/>
          </a:xfrm>
        </p:grpSpPr>
        <p:pic>
          <p:nvPicPr>
            <p:cNvPr id="276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rot="5400000">
            <a:off x="5427689" y="3498872"/>
            <a:ext cx="1021498" cy="8390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2000232" y="1928802"/>
            <a:ext cx="107157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  <p:bldP spid="5058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求1~100之间不能被3整除的数之和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</a:rPr>
              <a:t>循环条件：</a:t>
            </a:r>
            <a:r>
              <a:rPr lang="en-US" altLang="zh-CN" dirty="0" err="1" smtClean="0">
                <a:latin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</a:rPr>
              <a:t>&lt;100</a:t>
            </a:r>
            <a:endParaRPr lang="zh-CN" altLang="en-US" dirty="0" smtClean="0">
              <a:latin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</a:rPr>
              <a:t>循环操作</a:t>
            </a:r>
            <a:endParaRPr lang="zh-CN" altLang="en-US" dirty="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28681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2786058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214414" y="4313150"/>
            <a:ext cx="464347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if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% 3 != 0) {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sum = sum +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</a:t>
            </a:r>
            <a:r>
              <a:rPr lang="en-US" altLang="zh-CN" dirty="0" smtClean="0"/>
              <a:t>100</a:t>
            </a:r>
            <a:r>
              <a:rPr dirty="0" smtClean="0"/>
              <a:t>以内的奇数之和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计算</a:t>
            </a:r>
            <a:r>
              <a:rPr lang="en-US" dirty="0" smtClean="0"/>
              <a:t>100</a:t>
            </a:r>
            <a:r>
              <a:rPr lang="zh-CN" altLang="en-US" dirty="0" smtClean="0"/>
              <a:t>以内的奇数之和，并设置断点调试程序，追踪</a:t>
            </a:r>
            <a:r>
              <a:rPr lang="en-US" dirty="0" smtClean="0"/>
              <a:t>3</a:t>
            </a:r>
            <a:r>
              <a:rPr lang="zh-CN" altLang="en-US" dirty="0" smtClean="0"/>
              <a:t>个表达式的执行顺序及循环变量的变化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970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2473033" y="5600102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计算顾客比例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商场对顾客的年龄层次进行调查</a:t>
            </a:r>
          </a:p>
          <a:p>
            <a:pPr lvl="1">
              <a:defRPr/>
            </a:pPr>
            <a:r>
              <a:rPr lang="zh-CN" altLang="en-US" dirty="0" smtClean="0"/>
              <a:t>计算各年龄层次的顾客比例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计算年龄层次比例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2143125"/>
            <a:ext cx="2938462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258280" y="5787633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计算顾客比例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分析问题：有重复操作且重复次数固定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循环录入顾客年龄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计算不同年龄层次的顾客比例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确定循环条件和循环体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175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175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2473033" y="5600102"/>
            <a:ext cx="4125191" cy="578535"/>
            <a:chOff x="2514599" y="5042946"/>
            <a:chExt cx="4125191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代码规范问题</a:t>
            </a:r>
          </a:p>
          <a:p>
            <a:pPr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61298"/>
            <a:ext cx="7886700" cy="481534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什么时候选用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循环结构？</a:t>
            </a:r>
          </a:p>
          <a:p>
            <a:pPr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循环结构的执行顺序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关键字后括号中最多有几个表达式，各有什么作用？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循环结构中可以出现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关键字吗？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根据代码的运行结果，写出合适的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86901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4443417"/>
            <a:ext cx="1233494" cy="71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806450" y="119538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米长跑比赛</a:t>
            </a: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auto">
          <a:xfrm>
            <a:off x="957263" y="2060575"/>
            <a:ext cx="7015162" cy="36941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2;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switch(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case 1: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星期一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case 2: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星期二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break;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其他语句</a:t>
            </a:r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auto">
          <a:xfrm>
            <a:off x="3492500" y="4652963"/>
            <a:ext cx="37020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>
                <a:ea typeface="宋体" charset="-122"/>
              </a:rPr>
              <a:t>遇到</a:t>
            </a:r>
            <a:r>
              <a:rPr lang="en-US" altLang="zh-CN" b="1">
                <a:ea typeface="宋体" charset="-122"/>
              </a:rPr>
              <a:t>break</a:t>
            </a:r>
            <a:r>
              <a:rPr lang="zh-CN" altLang="en-US" b="1">
                <a:ea typeface="宋体" charset="-122"/>
              </a:rPr>
              <a:t>，立即跳出</a:t>
            </a:r>
            <a:r>
              <a:rPr lang="en-US" altLang="zh-CN" b="1">
                <a:ea typeface="宋体" charset="-122"/>
              </a:rPr>
              <a:t>switch</a:t>
            </a:r>
            <a:r>
              <a:rPr lang="zh-CN" altLang="en-US" b="1">
                <a:ea typeface="宋体" charset="-122"/>
              </a:rPr>
              <a:t>语句</a:t>
            </a: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785813" y="12065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09959" name="AutoShape 7"/>
          <p:cNvSpPr>
            <a:spLocks noChangeArrowheads="1"/>
          </p:cNvSpPr>
          <p:nvPr/>
        </p:nvSpPr>
        <p:spPr bwMode="auto">
          <a:xfrm>
            <a:off x="1071563" y="2286000"/>
            <a:ext cx="4065587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&lt;10;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++)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400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米；</a:t>
            </a: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1285875" y="3071813"/>
            <a:ext cx="32400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if</a:t>
            </a:r>
            <a:r>
              <a:rPr lang="en-US" altLang="zh-CN" b="1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zh-CN" b="1"/>
              <a:t>( 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不能坚持 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{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         break;     //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退出比赛</a:t>
            </a: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黑体" pitchFamily="49" charset="-122"/>
              </a:rPr>
              <a:t>}</a:t>
            </a:r>
            <a:endParaRPr lang="en-US" altLang="zh-CN" b="1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509962" name="Picture 10" descr="run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276475"/>
            <a:ext cx="18224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6083300" y="908050"/>
            <a:ext cx="1449388" cy="1144588"/>
          </a:xfrm>
          <a:prstGeom prst="wedgeRoundRectCallout">
            <a:avLst>
              <a:gd name="adj1" fmla="val 18935"/>
              <a:gd name="adj2" fmla="val 507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第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8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圈，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快累死了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…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我要退出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…</a:t>
            </a:r>
          </a:p>
        </p:txBody>
      </p:sp>
      <p:sp>
        <p:nvSpPr>
          <p:cNvPr id="509964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break</a:t>
            </a:r>
            <a:r>
              <a:rPr smtClean="0"/>
              <a:t>语句</a:t>
            </a:r>
            <a:endParaRPr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rot="16200000" flipH="1">
            <a:off x="7277077" y="2152686"/>
            <a:ext cx="652019" cy="4900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 12"/>
          <p:cNvSpPr>
            <a:spLocks/>
          </p:cNvSpPr>
          <p:nvPr/>
        </p:nvSpPr>
        <p:spPr bwMode="auto">
          <a:xfrm rot="6247613">
            <a:off x="1850320" y="3994579"/>
            <a:ext cx="1472730" cy="896763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animBg="1"/>
      <p:bldP spid="509955" grpId="1" animBg="1"/>
      <p:bldP spid="509956" grpId="0" animBg="1"/>
      <p:bldP spid="509956" grpId="1" animBg="1"/>
      <p:bldP spid="509957" grpId="0" build="allAtOnce"/>
      <p:bldP spid="509959" grpId="0" animBg="1"/>
      <p:bldP spid="5099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break</a:t>
            </a:r>
            <a:r>
              <a:rPr smtClean="0"/>
              <a:t>语句</a:t>
            </a:r>
            <a:endParaRPr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break</a:t>
            </a:r>
            <a:r>
              <a:rPr lang="zh-CN" altLang="en-US" dirty="0" smtClean="0"/>
              <a:t>：改变程序控制流</a:t>
            </a:r>
          </a:p>
          <a:p>
            <a:pPr lvl="1">
              <a:defRPr/>
            </a:pPr>
            <a:r>
              <a:rPr lang="zh-CN" altLang="en-US" dirty="0" smtClean="0"/>
              <a:t>用于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中时，可跳出循环而执行循环后面的语句</a:t>
            </a:r>
            <a:endParaRPr lang="zh-CN" alt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1136650" y="2741613"/>
            <a:ext cx="6675438" cy="3333750"/>
          </a:xfrm>
          <a:prstGeom prst="roundRect">
            <a:avLst>
              <a:gd name="adj" fmla="val 3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(…)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 break;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1563" y="4468813"/>
            <a:ext cx="2136775" cy="1889125"/>
            <a:chOff x="663" y="2113"/>
            <a:chExt cx="1724" cy="151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01" y="2113"/>
              <a:ext cx="683" cy="1225"/>
              <a:chOff x="1701" y="2113"/>
              <a:chExt cx="683" cy="1225"/>
            </a:xfrm>
          </p:grpSpPr>
          <p:sp>
            <p:nvSpPr>
              <p:cNvPr id="34829" name="Line 7"/>
              <p:cNvSpPr>
                <a:spLocks noChangeShapeType="1"/>
              </p:cNvSpPr>
              <p:nvPr/>
            </p:nvSpPr>
            <p:spPr bwMode="auto">
              <a:xfrm>
                <a:off x="1701" y="2139"/>
                <a:ext cx="681" cy="0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8"/>
              <p:cNvSpPr>
                <a:spLocks noChangeShapeType="1"/>
              </p:cNvSpPr>
              <p:nvPr/>
            </p:nvSpPr>
            <p:spPr bwMode="auto">
              <a:xfrm>
                <a:off x="2384" y="2113"/>
                <a:ext cx="0" cy="1225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 flipH="1">
              <a:off x="663" y="3338"/>
              <a:ext cx="17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673" y="3351"/>
              <a:ext cx="0" cy="27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11" name="Text Box 11"/>
          <p:cNvSpPr txBox="1">
            <a:spLocks noChangeArrowheads="1"/>
          </p:cNvSpPr>
          <p:nvPr/>
        </p:nvSpPr>
        <p:spPr bwMode="auto">
          <a:xfrm>
            <a:off x="3571875" y="4486275"/>
            <a:ext cx="4587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跳出整个循环</a:t>
            </a: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auto">
          <a:xfrm>
            <a:off x="3641725" y="2879725"/>
            <a:ext cx="2343150" cy="776288"/>
          </a:xfrm>
          <a:prstGeom prst="wedgeRoundRectCallout">
            <a:avLst>
              <a:gd name="adj1" fmla="val -23046"/>
              <a:gd name="adj2" fmla="val 501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break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通常在循环中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与条件语句一起使用</a:t>
            </a:r>
          </a:p>
        </p:txBody>
      </p:sp>
      <p:cxnSp>
        <p:nvCxnSpPr>
          <p:cNvPr id="14" name="直接箭头连接符 13"/>
          <p:cNvCxnSpPr>
            <a:stCxn id="512012" idx="4"/>
          </p:cNvCxnSpPr>
          <p:nvPr/>
        </p:nvCxnSpPr>
        <p:spPr bwMode="auto">
          <a:xfrm rot="5400000">
            <a:off x="3536656" y="3478319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11" grpId="0"/>
      <p:bldP spid="5120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break</a:t>
            </a:r>
            <a:r>
              <a:rPr smtClean="0"/>
              <a:t>语句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784225" y="1214438"/>
            <a:ext cx="7716865" cy="4895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循环录入某学生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门课的成绩并计算平均</a:t>
            </a:r>
            <a:r>
              <a:rPr lang="zh-CN" altLang="en-US" sz="28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分。如果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某分数录入为负，停止录入并提示录入错误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循环录入成绩，判断录入</a:t>
            </a:r>
            <a:r>
              <a:rPr lang="zh-CN" altLang="en-US" sz="28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正确性。录入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错误，使用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语句立刻跳出循环；否则，累加求和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pic>
        <p:nvPicPr>
          <p:cNvPr id="35845" name="图片 7" descr="break演示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286000"/>
            <a:ext cx="288131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585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3933825"/>
            <a:ext cx="1000125" cy="447675"/>
            <a:chOff x="1000100" y="3235185"/>
            <a:chExt cx="1000132" cy="446983"/>
          </a:xfrm>
        </p:grpSpPr>
        <p:pic>
          <p:nvPicPr>
            <p:cNvPr id="3584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361950" y="1376363"/>
            <a:ext cx="8353425" cy="4052887"/>
          </a:xfrm>
          <a:prstGeom prst="roundRect">
            <a:avLst>
              <a:gd name="adj" fmla="val 8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//……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0;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&lt; 5;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++){ 	    //循环5次录入5门课成绩  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请输入第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(i+1) + 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门课的成绩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： ");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score =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if(score &lt; 0){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输入负数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isNegative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true;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	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        break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	}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sum = sum + score;    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累加求和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循环外的语句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…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866775" y="2857500"/>
            <a:ext cx="6265863" cy="1428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4789488" y="4652963"/>
            <a:ext cx="4252912" cy="776287"/>
          </a:xfrm>
          <a:prstGeom prst="wedgeRoundRectCallout">
            <a:avLst>
              <a:gd name="adj1" fmla="val -27565"/>
              <a:gd name="adj2" fmla="val -471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对录入的分数进行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判断。如果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小于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标记出错状态，并立即跳出整个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</a:t>
            </a:r>
          </a:p>
        </p:txBody>
      </p:sp>
      <p:sp>
        <p:nvSpPr>
          <p:cNvPr id="5150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smtClean="0"/>
              <a:t>break</a:t>
            </a:r>
            <a:r>
              <a:rPr dirty="0" smtClean="0"/>
              <a:t>语句</a:t>
            </a:r>
            <a:r>
              <a:rPr lang="en-US" altLang="zh-CN" dirty="0" smtClean="0"/>
              <a:t>2-2</a:t>
            </a:r>
            <a:endParaRPr dirty="0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9" name="Freeform 12"/>
          <p:cNvSpPr>
            <a:spLocks/>
          </p:cNvSpPr>
          <p:nvPr/>
        </p:nvSpPr>
        <p:spPr bwMode="auto">
          <a:xfrm rot="6247613">
            <a:off x="2009127" y="4001861"/>
            <a:ext cx="1628321" cy="1140296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0" name="直接箭头连接符 19"/>
          <p:cNvCxnSpPr>
            <a:endCxn id="515077" idx="4"/>
          </p:cNvCxnSpPr>
          <p:nvPr/>
        </p:nvCxnSpPr>
        <p:spPr bwMode="auto">
          <a:xfrm>
            <a:off x="4857752" y="4016299"/>
            <a:ext cx="885703" cy="658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338561" y="6096521"/>
            <a:ext cx="4583668" cy="578535"/>
            <a:chOff x="2514597" y="3350993"/>
            <a:chExt cx="4125189" cy="578535"/>
          </a:xfrm>
        </p:grpSpPr>
        <p:grpSp>
          <p:nvGrpSpPr>
            <p:cNvPr id="24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2"/>
              <p:cNvSpPr txBox="1"/>
              <p:nvPr/>
            </p:nvSpPr>
            <p:spPr>
              <a:xfrm>
                <a:off x="3609075" y="5112515"/>
                <a:ext cx="2035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演示：录入学生成绩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76" grpId="0" animBg="1"/>
      <p:bldP spid="5150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1~10</a:t>
            </a:r>
            <a:r>
              <a:rPr lang="zh-CN" altLang="en-US" dirty="0" smtClean="0"/>
              <a:t>之间的整数相加，得到累加值大于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的当前数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</a:rPr>
              <a:t>使用循环进行累加，从</a:t>
            </a:r>
            <a:r>
              <a:rPr lang="en-US" altLang="zh-CN" dirty="0" smtClean="0">
                <a:latin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</a:rPr>
              <a:t>10</a:t>
            </a: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</a:rPr>
              <a:t>判断累加值是否大于</a:t>
            </a:r>
            <a:r>
              <a:rPr lang="en-US" altLang="zh-CN" dirty="0" smtClean="0">
                <a:latin typeface="微软雅黑" pitchFamily="34" charset="-122"/>
              </a:rPr>
              <a:t>20</a:t>
            </a:r>
          </a:p>
          <a:p>
            <a:pPr>
              <a:defRPr/>
            </a:pPr>
            <a:r>
              <a:rPr lang="zh-CN" altLang="en-US" dirty="0" smtClean="0">
                <a:latin typeface="微软雅黑" pitchFamily="34" charset="-122"/>
              </a:rPr>
              <a:t>如果大于</a:t>
            </a:r>
            <a:r>
              <a:rPr lang="en-US" altLang="zh-CN" dirty="0" smtClean="0">
                <a:latin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</a:rPr>
              <a:t>，则跳出循环，并打印当前值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2500306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continue</a:t>
            </a:r>
            <a:r>
              <a:rPr smtClean="0"/>
              <a:t>语句</a:t>
            </a:r>
            <a:endParaRPr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循环录入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课的学生成绩，统计分数大于等于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分的学生比例</a:t>
            </a:r>
            <a:endParaRPr lang="zh-CN" altLang="en-US" dirty="0"/>
          </a:p>
        </p:txBody>
      </p:sp>
      <p:pic>
        <p:nvPicPr>
          <p:cNvPr id="38918" name="图片 6" descr="continue演示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1857364"/>
            <a:ext cx="288131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06" y="2786058"/>
            <a:ext cx="1000125" cy="447675"/>
            <a:chOff x="1000100" y="3235185"/>
            <a:chExt cx="1000132" cy="446983"/>
          </a:xfrm>
        </p:grpSpPr>
        <p:pic>
          <p:nvPicPr>
            <p:cNvPr id="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6" name="内容占位符 12"/>
          <p:cNvSpPr txBox="1">
            <a:spLocks/>
          </p:cNvSpPr>
          <p:nvPr/>
        </p:nvSpPr>
        <p:spPr bwMode="auto">
          <a:xfrm>
            <a:off x="785786" y="3143248"/>
            <a:ext cx="5072098" cy="250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通过循环，获得分数大于等于</a:t>
            </a:r>
            <a:r>
              <a:rPr lang="en-US" altLang="zh-CN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分的学生人数</a:t>
            </a:r>
            <a:r>
              <a:rPr lang="en-US" altLang="zh-CN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判断：如果成绩</a:t>
            </a:r>
            <a:r>
              <a:rPr lang="en-US" altLang="zh-CN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&lt;80</a:t>
            </a: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，不执行</a:t>
            </a:r>
            <a:r>
              <a:rPr lang="en-US" altLang="zh-CN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num++</a:t>
            </a:r>
            <a:r>
              <a:rPr lang="zh-CN" altLang="en-US" sz="2600" b="1" dirty="0" smtClean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，直接进入下一次循环</a:t>
            </a:r>
            <a:endParaRPr lang="zh-CN" altLang="en-US" sz="26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什么是</a:t>
            </a:r>
            <a:r>
              <a:rPr lang="en-US" altLang="zh-CN" dirty="0" smtClean="0"/>
              <a:t>continue</a:t>
            </a:r>
            <a:r>
              <a:rPr dirty="0" smtClean="0"/>
              <a:t>语句</a:t>
            </a:r>
            <a:endParaRPr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continue </a:t>
            </a:r>
            <a:r>
              <a:rPr lang="zh-CN" altLang="en-US" smtClean="0"/>
              <a:t>：只能用在循环里</a:t>
            </a:r>
          </a:p>
          <a:p>
            <a:pPr>
              <a:defRPr/>
            </a:pPr>
            <a:r>
              <a:rPr lang="en-US" altLang="zh-CN" smtClean="0"/>
              <a:t>continue </a:t>
            </a:r>
            <a:r>
              <a:rPr lang="zh-CN" altLang="en-US" smtClean="0"/>
              <a:t>作用：跳过循环体中剩余的语句而执行下一次循环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20196" name="AutoShape 4"/>
          <p:cNvSpPr>
            <a:spLocks noChangeArrowheads="1"/>
          </p:cNvSpPr>
          <p:nvPr/>
        </p:nvSpPr>
        <p:spPr bwMode="auto">
          <a:xfrm>
            <a:off x="644756" y="2822577"/>
            <a:ext cx="3594100" cy="3333750"/>
          </a:xfrm>
          <a:prstGeom prst="roundRect">
            <a:avLst>
              <a:gd name="adj" fmla="val 7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(…) 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 continue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……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60743" y="2822577"/>
            <a:ext cx="1166813" cy="2017713"/>
            <a:chOff x="4085" y="866"/>
            <a:chExt cx="866" cy="1455"/>
          </a:xfrm>
        </p:grpSpPr>
        <p:sp>
          <p:nvSpPr>
            <p:cNvPr id="39949" name="Line 6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39953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0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2" name="Line 11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2900593" y="3040065"/>
            <a:ext cx="45878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继续下一次循环</a:t>
            </a:r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1653047" y="5684840"/>
            <a:ext cx="3032125" cy="776287"/>
          </a:xfrm>
          <a:prstGeom prst="wedgeRoundRectCallout">
            <a:avLst>
              <a:gd name="adj1" fmla="val -22457"/>
              <a:gd name="adj2" fmla="val -51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通常与条件语句一起使用，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加速循环</a:t>
            </a:r>
          </a:p>
        </p:txBody>
      </p: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4815118" y="2822577"/>
            <a:ext cx="3903663" cy="2973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&lt;10;i++){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接收学员成绩；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if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（成绩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&lt;80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不累加，继续接收下一个成绩</a:t>
            </a:r>
            <a:endParaRPr lang="en-US" altLang="zh-CN" b="1" dirty="0">
              <a:solidFill>
                <a:srgbClr val="0000FF"/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continue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累加计数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4167418" y="368776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示例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168740" y="4899040"/>
            <a:ext cx="857257" cy="7858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668938" y="4256096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4" grpId="0"/>
      <p:bldP spid="520205" grpId="0" animBg="1"/>
      <p:bldP spid="520206" grpId="0" animBg="1"/>
      <p:bldP spid="520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749300" y="1328738"/>
            <a:ext cx="8048625" cy="4171950"/>
          </a:xfrm>
          <a:prstGeom prst="roundRect">
            <a:avLst>
              <a:gd name="adj" fmla="val 4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533400">
              <a:lnSpc>
                <a:spcPct val="130000"/>
              </a:lnSpc>
              <a:defRPr/>
            </a:pP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i = 0; i &lt; total; i++) {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System.out.print("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请输入第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(i + 1) + "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位学生的成绩：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score = input.nextInt();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if (score &lt; 80) {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continue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num++;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分以上的学生人数是：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num);</a:t>
            </a: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double rate = num *1.0 / total * 100; </a:t>
            </a:r>
            <a:r>
              <a:rPr lang="en-US" altLang="zh-CN" b="1" dirty="0">
                <a:ea typeface="宋体" charset="-122"/>
              </a:rPr>
              <a:t>//</a:t>
            </a:r>
            <a:r>
              <a:rPr lang="zh-CN" altLang="en-US" b="1" dirty="0">
                <a:ea typeface="宋体" charset="-122"/>
              </a:rPr>
              <a:t>计算比例</a:t>
            </a:r>
            <a:endParaRPr lang="en-US" altLang="zh-CN" b="1" dirty="0">
              <a:ea typeface="宋体" charset="-122"/>
            </a:endParaRPr>
          </a:p>
          <a:p>
            <a:pPr defTabSz="533400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System.out.println("80</a:t>
            </a:r>
            <a:r>
              <a:rPr lang="zh-CN" altLang="en-US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分以上的学生所占的比例为：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rate + "%");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1331913" y="2428875"/>
            <a:ext cx="4897437" cy="115411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7365" name="AutoShape 5"/>
          <p:cNvSpPr>
            <a:spLocks noChangeArrowheads="1"/>
          </p:cNvSpPr>
          <p:nvPr/>
        </p:nvSpPr>
        <p:spPr bwMode="auto">
          <a:xfrm>
            <a:off x="4943475" y="3357563"/>
            <a:ext cx="4200525" cy="776287"/>
          </a:xfrm>
          <a:prstGeom prst="wedgeRoundRectCallout">
            <a:avLst>
              <a:gd name="adj1" fmla="val -50238"/>
              <a:gd name="adj2" fmla="val -26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对录入的分数进行判断，如果小于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跳出本次循环，执行下一次循环</a:t>
            </a: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如何使用</a:t>
            </a:r>
            <a:r>
              <a:rPr lang="en-US" altLang="zh-CN" dirty="0" smtClean="0"/>
              <a:t>continue</a:t>
            </a:r>
            <a:r>
              <a:rPr dirty="0" smtClean="0"/>
              <a:t>语句</a:t>
            </a:r>
            <a:endParaRPr dirty="0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09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6" name="Freeform 12"/>
          <p:cNvSpPr>
            <a:spLocks/>
          </p:cNvSpPr>
          <p:nvPr/>
        </p:nvSpPr>
        <p:spPr bwMode="auto">
          <a:xfrm rot="5025980" flipH="1">
            <a:off x="2634586" y="1610609"/>
            <a:ext cx="1409398" cy="1484234"/>
          </a:xfrm>
          <a:prstGeom prst="arc">
            <a:avLst>
              <a:gd name="adj1" fmla="val 10930154"/>
              <a:gd name="adj2" fmla="val 2011680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429124" y="3000372"/>
            <a:ext cx="857257" cy="3571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324049" y="5965877"/>
            <a:ext cx="4583668" cy="578535"/>
            <a:chOff x="2514597" y="3350993"/>
            <a:chExt cx="4125189" cy="578535"/>
          </a:xfrm>
        </p:grpSpPr>
        <p:grpSp>
          <p:nvGrpSpPr>
            <p:cNvPr id="2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2"/>
              <p:cNvSpPr txBox="1"/>
              <p:nvPr/>
            </p:nvSpPr>
            <p:spPr>
              <a:xfrm>
                <a:off x="3609075" y="5112515"/>
                <a:ext cx="2915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演示：统计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分以上学生比例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对比</a:t>
            </a:r>
            <a:r>
              <a:rPr lang="en-US" altLang="zh-CN" smtClean="0"/>
              <a:t>break</a:t>
            </a:r>
            <a:r>
              <a:rPr smtClean="0"/>
              <a:t>和</a:t>
            </a:r>
            <a:r>
              <a:rPr lang="en-US" altLang="zh-CN" smtClean="0"/>
              <a:t>continue</a:t>
            </a:r>
            <a:endParaRPr lang="en-US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使用场合</a:t>
            </a:r>
          </a:p>
          <a:p>
            <a:pPr lvl="1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常用于</a:t>
            </a:r>
            <a:r>
              <a:rPr lang="en-US" altLang="zh-CN" smtClean="0"/>
              <a:t>switch</a:t>
            </a:r>
            <a:r>
              <a:rPr lang="zh-CN" altLang="en-US" smtClean="0"/>
              <a:t>结构和循环结构中</a:t>
            </a:r>
          </a:p>
          <a:p>
            <a:pPr lvl="1">
              <a:defRPr/>
            </a:pPr>
            <a:r>
              <a:rPr lang="en-US" altLang="zh-CN" smtClean="0"/>
              <a:t>continue</a:t>
            </a:r>
            <a:r>
              <a:rPr lang="zh-CN" altLang="en-US" smtClean="0"/>
              <a:t>一般用于循环结构中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作用（循环结构中）</a:t>
            </a:r>
          </a:p>
          <a:p>
            <a:pPr lvl="1">
              <a:defRPr/>
            </a:pPr>
            <a:r>
              <a:rPr lang="en-US" altLang="zh-CN" smtClean="0"/>
              <a:t>break</a:t>
            </a:r>
            <a:r>
              <a:rPr lang="zh-CN" altLang="en-US" smtClean="0"/>
              <a:t>语句终止某个循环，程序跳转到循环块外的下一条语句</a:t>
            </a:r>
          </a:p>
          <a:p>
            <a:pPr lvl="1">
              <a:defRPr/>
            </a:pPr>
            <a:r>
              <a:rPr lang="en-US" altLang="zh-CN" smtClean="0"/>
              <a:t>continue</a:t>
            </a:r>
            <a:r>
              <a:rPr lang="zh-CN" altLang="en-US" smtClean="0"/>
              <a:t>跳出本次循环，进入下一次循环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求</a:t>
            </a:r>
            <a:r>
              <a:rPr lang="en-US" altLang="zh-CN" dirty="0" smtClean="0"/>
              <a:t>1~10</a:t>
            </a:r>
            <a:r>
              <a:rPr lang="zh-CN" altLang="en-US" dirty="0" smtClean="0"/>
              <a:t>之间的所有偶数和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使用循环进行累加，循环的范围是从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10</a:t>
            </a:r>
          </a:p>
          <a:p>
            <a:pPr>
              <a:defRPr/>
            </a:pPr>
            <a:r>
              <a:rPr lang="zh-CN" altLang="en-US" dirty="0" smtClean="0"/>
              <a:t>判断当前数是否为偶数</a:t>
            </a:r>
          </a:p>
          <a:p>
            <a:pPr>
              <a:defRPr/>
            </a:pPr>
            <a:r>
              <a:rPr lang="zh-CN" altLang="en-US" dirty="0" smtClean="0"/>
              <a:t>如果为奇数跳过，执行下一个循环。如果为偶数，进行累加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4301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2143116"/>
            <a:ext cx="985837" cy="461963"/>
            <a:chOff x="3786182" y="3824735"/>
            <a:chExt cx="986585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3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altLang="zh-CN" dirty="0" smtClean="0"/>
              <a:t>while</a:t>
            </a:r>
            <a:r>
              <a:rPr lang="zh-CN" altLang="en-GB" dirty="0" smtClean="0"/>
              <a:t>循环和</a:t>
            </a:r>
            <a:r>
              <a:rPr lang="en-GB" altLang="zh-CN" dirty="0" smtClean="0"/>
              <a:t>do-while</a:t>
            </a:r>
            <a:r>
              <a:rPr lang="zh-CN" altLang="en-GB" dirty="0" smtClean="0"/>
              <a:t>循环之间的异同？</a:t>
            </a:r>
            <a:endParaRPr lang="en-GB" altLang="zh-CN" dirty="0" smtClean="0"/>
          </a:p>
          <a:p>
            <a:pPr>
              <a:defRPr/>
            </a:pPr>
            <a:r>
              <a:rPr lang="zh-CN" altLang="en-GB" dirty="0" smtClean="0"/>
              <a:t>代码填空</a:t>
            </a:r>
            <a:r>
              <a:rPr lang="en-GB" altLang="zh-CN" dirty="0" smtClean="0"/>
              <a:t>: </a:t>
            </a:r>
            <a:r>
              <a:rPr lang="zh-CN" altLang="en-GB" dirty="0" smtClean="0"/>
              <a:t>实现整数反转</a:t>
            </a: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GB" dirty="0" smtClean="0"/>
              <a:t>程序调试有哪几个步骤？</a:t>
            </a:r>
            <a:endParaRPr lang="zh-CN" altLang="en-GB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84254" y="1214422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1821703" y="1909204"/>
            <a:ext cx="5808663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uiwen {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] args) {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12345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r_digit;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System.out.print("反转后的整数是：");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while(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){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_____________________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;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1963635" y="3480251"/>
            <a:ext cx="4322763" cy="1498612"/>
          </a:xfrm>
          <a:prstGeom prst="roundRect">
            <a:avLst>
              <a:gd name="adj" fmla="val 1929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charset="-122"/>
              </a:rPr>
              <a:t>while(val!=0</a:t>
            </a:r>
            <a:r>
              <a:rPr lang="zh-CN" altLang="zh-CN" b="1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zh-CN" altLang="zh-CN" b="1" dirty="0" smtClean="0">
                <a:ea typeface="宋体" charset="-122"/>
              </a:rPr>
              <a:t>{</a:t>
            </a:r>
            <a:endParaRPr lang="zh-CN" altLang="zh-CN" b="1" dirty="0"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charset="-122"/>
              </a:rPr>
              <a:t>      </a:t>
            </a:r>
            <a:r>
              <a:rPr lang="en-US" altLang="zh-CN" b="1" dirty="0">
                <a:ea typeface="宋体" charset="-122"/>
              </a:rPr>
              <a:t>      </a:t>
            </a:r>
            <a:r>
              <a:rPr lang="zh-CN" altLang="zh-CN" b="1" dirty="0">
                <a:ea typeface="宋体" charset="-122"/>
              </a:rPr>
              <a:t>r_digit = val %10;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charset="-122"/>
              </a:rPr>
              <a:t>       </a:t>
            </a:r>
            <a:r>
              <a:rPr lang="en-US" altLang="zh-CN" b="1" dirty="0">
                <a:ea typeface="宋体" charset="-122"/>
              </a:rPr>
              <a:t>     </a:t>
            </a:r>
            <a:r>
              <a:rPr lang="zh-CN" altLang="zh-CN" b="1" dirty="0">
                <a:ea typeface="宋体" charset="-122"/>
              </a:rPr>
              <a:t>System.out.print(r_digit);</a:t>
            </a:r>
          </a:p>
          <a:p>
            <a:pPr>
              <a:lnSpc>
                <a:spcPct val="110000"/>
              </a:lnSpc>
              <a:defRPr/>
            </a:pPr>
            <a:r>
              <a:rPr lang="zh-CN" altLang="zh-CN" b="1" dirty="0">
                <a:ea typeface="宋体" charset="-122"/>
              </a:rPr>
              <a:t>      </a:t>
            </a:r>
            <a:r>
              <a:rPr lang="en-US" altLang="zh-CN" b="1" dirty="0">
                <a:ea typeface="宋体" charset="-122"/>
              </a:rPr>
              <a:t>      </a:t>
            </a:r>
            <a:r>
              <a:rPr lang="zh-CN" altLang="zh-CN" b="1" dirty="0">
                <a:ea typeface="宋体" charset="-122"/>
              </a:rPr>
              <a:t>val = val /10;</a:t>
            </a: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}</a:t>
            </a:r>
            <a:endParaRPr lang="en-US" altLang="zh-CN" b="1" dirty="0">
              <a:ea typeface="宋体" charset="-122"/>
            </a:endParaRP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39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-11028" y="814312"/>
            <a:ext cx="1497897" cy="400110"/>
            <a:chOff x="1004978" y="3857625"/>
            <a:chExt cx="1497897" cy="400110"/>
          </a:xfrm>
        </p:grpSpPr>
        <p:pic>
          <p:nvPicPr>
            <p:cNvPr id="1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 animBg="1"/>
      <p:bldP spid="48742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循环录入会员信息 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</a:p>
          <a:p>
            <a:pPr lvl="1">
              <a:defRPr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循环录入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位会员的信息</a:t>
            </a:r>
          </a:p>
          <a:p>
            <a:pPr lvl="1">
              <a:defRPr/>
            </a:pPr>
            <a:r>
              <a:rPr lang="zh-CN" altLang="en-US" dirty="0" smtClean="0"/>
              <a:t>会员号合法，显示录入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 信息；否则显示录入失败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5" name="图片 14" descr="录入顾客信息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991" y="1143000"/>
            <a:ext cx="38227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298622" y="6070021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循环录入会员信息 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defRPr/>
            </a:pPr>
            <a:r>
              <a:rPr lang="zh-CN" altLang="en-US" dirty="0" smtClean="0"/>
              <a:t>分析问题：有重复操作且重复次数确定</a:t>
            </a:r>
            <a:endParaRPr lang="en-US" altLang="zh-CN" dirty="0" smtClean="0"/>
          </a:p>
          <a:p>
            <a:pPr marL="914400" lvl="1" indent="-457200">
              <a:defRPr/>
            </a:pPr>
            <a:r>
              <a:rPr lang="zh-CN" altLang="en-US" dirty="0" smtClean="0"/>
              <a:t>循环录入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位会员信息</a:t>
            </a:r>
          </a:p>
          <a:p>
            <a:pPr marL="914400" lvl="1" indent="-457200">
              <a:defRPr/>
            </a:pPr>
            <a:r>
              <a:rPr lang="zh-CN" altLang="en-US" dirty="0" smtClean="0"/>
              <a:t>会员号无效，利用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 实现程序跳转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507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506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2701633" y="5969089"/>
            <a:ext cx="4125191" cy="578535"/>
            <a:chOff x="2514599" y="5042946"/>
            <a:chExt cx="4125191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验证用户登录信息 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用户登录验证，验证次数最多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609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6" name="图片 18" descr="登陆信息验证1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57438"/>
            <a:ext cx="28622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图片 19" descr="登陆信息验证3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428875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图片 20" descr="登录信息验证2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143375"/>
            <a:ext cx="287178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4138519" y="5969089"/>
            <a:ext cx="3597591" cy="578535"/>
            <a:chOff x="2514599" y="5042946"/>
            <a:chExt cx="3597591" cy="578535"/>
          </a:xfrm>
        </p:grpSpPr>
        <p:sp>
          <p:nvSpPr>
            <p:cNvPr id="19" name="圆角矩形 18"/>
            <p:cNvSpPr/>
            <p:nvPr/>
          </p:nvSpPr>
          <p:spPr>
            <a:xfrm>
              <a:off x="2514599" y="5098419"/>
              <a:ext cx="35975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循环结构总结</a:t>
            </a:r>
            <a:r>
              <a:rPr lang="en-US" altLang="zh-CN" smtClean="0"/>
              <a:t>2-1</a:t>
            </a:r>
            <a:endParaRPr lang="en-US" altLang="zh-CN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到目前为止所学的循环结构有哪些？ </a:t>
            </a:r>
            <a:endParaRPr lang="zh-CN" altLang="en-US"/>
          </a:p>
        </p:txBody>
      </p:sp>
      <p:pic>
        <p:nvPicPr>
          <p:cNvPr id="529413" name="Picture 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33600"/>
            <a:ext cx="6238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4814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1042988" y="4352925"/>
            <a:ext cx="7375525" cy="561975"/>
            <a:chOff x="1042988" y="4352925"/>
            <a:chExt cx="7375525" cy="561975"/>
          </a:xfrm>
        </p:grpSpPr>
        <p:sp>
          <p:nvSpPr>
            <p:cNvPr id="529416" name="AutoShape 8"/>
            <p:cNvSpPr>
              <a:spLocks noChangeArrowheads="1"/>
            </p:cNvSpPr>
            <p:nvPr/>
          </p:nvSpPr>
          <p:spPr bwMode="auto">
            <a:xfrm>
              <a:off x="1042988" y="4508500"/>
              <a:ext cx="7375525" cy="4064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需要多次重复执行一个或多个任务的问题考虑使用循环来解决</a:t>
              </a:r>
            </a:p>
          </p:txBody>
        </p:sp>
        <p:sp>
          <p:nvSpPr>
            <p:cNvPr id="48140" name="AutoShape 4"/>
            <p:cNvSpPr>
              <a:spLocks noChangeArrowheads="1"/>
            </p:cNvSpPr>
            <p:nvPr/>
          </p:nvSpPr>
          <p:spPr bwMode="gray">
            <a:xfrm>
              <a:off x="7877175" y="43529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042988" y="5013325"/>
            <a:ext cx="7416800" cy="925513"/>
            <a:chOff x="1042988" y="5013325"/>
            <a:chExt cx="7416800" cy="925513"/>
          </a:xfrm>
        </p:grpSpPr>
        <p:sp>
          <p:nvSpPr>
            <p:cNvPr id="529415" name="AutoShape 7"/>
            <p:cNvSpPr>
              <a:spLocks noChangeArrowheads="1"/>
            </p:cNvSpPr>
            <p:nvPr/>
          </p:nvSpPr>
          <p:spPr bwMode="auto">
            <a:xfrm>
              <a:off x="1042988" y="5229225"/>
              <a:ext cx="7404100" cy="709613"/>
            </a:xfrm>
            <a:prstGeom prst="roundRect">
              <a:avLst>
                <a:gd name="adj" fmla="val 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无论哪一种循环结构，都有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个必不可少的部分：初始部分、循环条件、循环体、迭代部分</a:t>
              </a:r>
            </a:p>
          </p:txBody>
        </p:sp>
        <p:sp>
          <p:nvSpPr>
            <p:cNvPr id="48138" name="AutoShape 4"/>
            <p:cNvSpPr>
              <a:spLocks noChangeArrowheads="1"/>
            </p:cNvSpPr>
            <p:nvPr/>
          </p:nvSpPr>
          <p:spPr bwMode="gray">
            <a:xfrm>
              <a:off x="8102600" y="5013325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循环结构总结</a:t>
            </a:r>
            <a:r>
              <a:rPr lang="en-US" altLang="zh-CN" smtClean="0"/>
              <a:t>2-2</a:t>
            </a:r>
            <a:endParaRPr lang="en-US" altLang="zh-CN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：语法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：执行顺序 </a:t>
            </a:r>
          </a:p>
          <a:p>
            <a:pPr lvl="1">
              <a:defRPr/>
            </a:pPr>
            <a:r>
              <a:rPr lang="en-US" altLang="zh-CN" dirty="0" smtClean="0"/>
              <a:t>while </a:t>
            </a:r>
            <a:r>
              <a:rPr lang="zh-CN" altLang="en-US" dirty="0" smtClean="0"/>
              <a:t>循环：先判断，再执行</a:t>
            </a:r>
          </a:p>
          <a:p>
            <a:pPr lvl="1">
              <a:defRPr/>
            </a:pPr>
            <a:r>
              <a:rPr lang="en-US" altLang="zh-CN" dirty="0" smtClean="0"/>
              <a:t>do-while</a:t>
            </a:r>
            <a:r>
              <a:rPr lang="zh-CN" altLang="en-US" dirty="0" smtClean="0"/>
              <a:t>循环：先执行，再判断</a:t>
            </a:r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循环：先判断，再执行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区别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：适用情况</a:t>
            </a:r>
          </a:p>
          <a:p>
            <a:pPr lvl="1">
              <a:defRPr/>
            </a:pPr>
            <a:r>
              <a:rPr lang="zh-CN" altLang="en-US" dirty="0" smtClean="0"/>
              <a:t>循环次数确定的情况，通常选用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</a:p>
          <a:p>
            <a:pPr lvl="1">
              <a:defRPr/>
            </a:pPr>
            <a:r>
              <a:rPr lang="zh-CN" altLang="en-US" dirty="0" smtClean="0"/>
              <a:t>循环次数不确定的情况，通常选用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3492500" y="1196975"/>
          <a:ext cx="4968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图片" r:id="rId3" imgW="4533591" imgH="1219428" progId="Word.Picture.8">
                  <p:embed/>
                </p:oleObj>
              </mc:Choice>
              <mc:Fallback>
                <p:oleObj name="图片" r:id="rId3" imgW="4533591" imgH="1219428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96975"/>
                        <a:ext cx="49688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857356" y="2034123"/>
            <a:ext cx="250033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for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循环结构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跳出循环的语句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3414739" y="1965874"/>
            <a:ext cx="23002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确定循环次数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特点：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先判断，再执行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000" b="1" dirty="0" smtClean="0">
                <a:ea typeface="微软雅黑" pitchFamily="34" charset="-122"/>
                <a:cs typeface="Arial" charset="0"/>
              </a:rPr>
              <a:t>for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循环结构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与跳转语句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1210" name="AutoShape 3"/>
          <p:cNvSpPr>
            <a:spLocks/>
          </p:cNvSpPr>
          <p:nvPr/>
        </p:nvSpPr>
        <p:spPr bwMode="auto">
          <a:xfrm>
            <a:off x="1643042" y="2083349"/>
            <a:ext cx="214314" cy="1736724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178166" y="2034123"/>
            <a:ext cx="179388" cy="57150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3571868" y="3105693"/>
            <a:ext cx="47640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：循环结构中遇到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语句，将会跳出其所在的循环，执行该循环结构后的第一条语句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continue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：结束本次循环，进入下一次循环的条件判断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428992" y="3173941"/>
            <a:ext cx="142876" cy="1146197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语句的特点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语句的特点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什么时候选用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循环结构？</a:t>
            </a:r>
          </a:p>
          <a:p>
            <a:pPr lvl="2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循环结构的基本语法和执行顺序是什么</a:t>
            </a:r>
            <a:r>
              <a:rPr lang="en-US" altLang="zh-CN" dirty="0" smtClean="0"/>
              <a:t>?</a:t>
            </a:r>
          </a:p>
          <a:p>
            <a:pPr lvl="2">
              <a:defRPr/>
            </a:pPr>
            <a:r>
              <a:rPr lang="zh-CN" altLang="en-US" dirty="0" smtClean="0"/>
              <a:t>跳转语句有哪几种形式？简述每种形式的特点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MyShopping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统计顾客的年龄层次比例</a:t>
            </a:r>
          </a:p>
          <a:p>
            <a:pPr lvl="1">
              <a:defRPr/>
            </a:pPr>
            <a:r>
              <a:rPr lang="zh-CN" altLang="en-US" dirty="0" smtClean="0"/>
              <a:t>循环录入会员信息</a:t>
            </a:r>
          </a:p>
          <a:p>
            <a:pPr lvl="1">
              <a:defRPr/>
            </a:pPr>
            <a:r>
              <a:rPr lang="zh-CN" altLang="en-US" dirty="0" smtClean="0"/>
              <a:t>登录时用户信息验证</a:t>
            </a:r>
            <a:endParaRPr lang="zh-CN" altLang="en-US" dirty="0"/>
          </a:p>
        </p:txBody>
      </p:sp>
      <p:pic>
        <p:nvPicPr>
          <p:cNvPr id="7" name="图片 6" descr="登陆信息验证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143250"/>
            <a:ext cx="30622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录入顾客信息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1643063"/>
            <a:ext cx="38227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计算年龄层次比例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357438"/>
            <a:ext cx="2938462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会使用</a:t>
            </a:r>
            <a:r>
              <a:rPr lang="en-US" altLang="zh-CN" smtClean="0"/>
              <a:t>for</a:t>
            </a:r>
            <a:r>
              <a:rPr lang="zh-CN" altLang="en-US" smtClean="0"/>
              <a:t>循环结构</a:t>
            </a:r>
          </a:p>
          <a:p>
            <a:pPr>
              <a:defRPr/>
            </a:pPr>
            <a:r>
              <a:rPr lang="zh-CN" altLang="en-US" smtClean="0"/>
              <a:t>会在程序中使用</a:t>
            </a:r>
            <a:r>
              <a:rPr lang="en-US" altLang="zh-CN" smtClean="0"/>
              <a:t>break</a:t>
            </a:r>
            <a:r>
              <a:rPr lang="zh-CN" altLang="en-US" smtClean="0"/>
              <a:t>和</a:t>
            </a:r>
            <a:r>
              <a:rPr lang="en-US" altLang="zh-CN" smtClean="0"/>
              <a:t>continue</a:t>
            </a: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为什么使用</a:t>
            </a:r>
            <a:r>
              <a:rPr lang="en-US" altLang="zh-CN" smtClean="0"/>
              <a:t>for</a:t>
            </a:r>
            <a:r>
              <a:rPr smtClean="0"/>
              <a:t>循环</a:t>
            </a:r>
            <a:endParaRPr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回顾问题：输出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次“好好学习！”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739188" y="227965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87450" y="5013325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179388" y="3068638"/>
            <a:ext cx="4249737" cy="1911350"/>
          </a:xfrm>
          <a:prstGeom prst="roundRect">
            <a:avLst>
              <a:gd name="adj" fmla="val 230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=0;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while(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&lt;100){</a:t>
            </a:r>
          </a:p>
          <a:p>
            <a:pPr marL="179388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");</a:t>
            </a:r>
          </a:p>
          <a:p>
            <a:pPr marL="179388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++;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   </a:t>
            </a: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427538" y="3071813"/>
            <a:ext cx="4449762" cy="1928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for(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=0;i&lt;100;i++){ </a:t>
            </a:r>
          </a:p>
          <a:p>
            <a:pPr marL="179388" lvl="1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a typeface="宋体" charset="-122"/>
              </a:rPr>
              <a:t>"好好学习！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</a:t>
            </a:r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827088" y="2133600"/>
            <a:ext cx="2176462" cy="407988"/>
          </a:xfrm>
          <a:prstGeom prst="wedgeRoundRectCallout">
            <a:avLst>
              <a:gd name="adj1" fmla="val -15026"/>
              <a:gd name="adj2" fmla="val 514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while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循环结构</a:t>
            </a:r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6156325" y="2060575"/>
            <a:ext cx="1924050" cy="407988"/>
          </a:xfrm>
          <a:prstGeom prst="wedgeRoundRectCallout">
            <a:avLst>
              <a:gd name="adj1" fmla="val -26566"/>
              <a:gd name="adj2" fmla="val 528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循环结构</a:t>
            </a: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143250" y="2500313"/>
            <a:ext cx="2363788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特点：循环次数固定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1464447" y="275033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6607983" y="2750339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643306" y="471488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3178959" y="2964653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000375" y="5084763"/>
            <a:ext cx="2643188" cy="915987"/>
            <a:chOff x="3000375" y="5084763"/>
            <a:chExt cx="2643188" cy="915987"/>
          </a:xfrm>
        </p:grpSpPr>
        <p:sp>
          <p:nvSpPr>
            <p:cNvPr id="492552" name="AutoShape 8"/>
            <p:cNvSpPr>
              <a:spLocks noChangeArrowheads="1"/>
            </p:cNvSpPr>
            <p:nvPr/>
          </p:nvSpPr>
          <p:spPr bwMode="auto">
            <a:xfrm>
              <a:off x="3000375" y="5214938"/>
              <a:ext cx="2643188" cy="78581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比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更简洁</a:t>
              </a:r>
            </a:p>
          </p:txBody>
        </p:sp>
        <p:sp>
          <p:nvSpPr>
            <p:cNvPr id="19474" name="AutoShape 4"/>
            <p:cNvSpPr>
              <a:spLocks noChangeArrowheads="1"/>
            </p:cNvSpPr>
            <p:nvPr/>
          </p:nvSpPr>
          <p:spPr bwMode="gray">
            <a:xfrm>
              <a:off x="5108575" y="50847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0" grpId="0" animBg="1"/>
      <p:bldP spid="492558" grpId="0" animBg="1"/>
      <p:bldP spid="492559" grpId="0" animBg="1"/>
      <p:bldP spid="4925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911225" y="4164013"/>
            <a:ext cx="7031038" cy="1173162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(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0 ;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&lt; 100 ;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++  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"好好学习！"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    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for</a:t>
            </a:r>
            <a:r>
              <a:rPr smtClean="0"/>
              <a:t>循环</a:t>
            </a:r>
            <a:endParaRPr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循环的语法和执行顺序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330325" y="3792538"/>
            <a:ext cx="30257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5003800" y="3289300"/>
            <a:ext cx="1871663" cy="6096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900113" y="2636838"/>
            <a:ext cx="77755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</a:rPr>
              <a:t>for</a:t>
            </a:r>
            <a:r>
              <a:rPr lang="en-US" altLang="zh-CN" sz="2000" b="1" dirty="0">
                <a:ea typeface="黑体" pitchFamily="49" charset="-122"/>
              </a:rPr>
              <a:t>( </a:t>
            </a:r>
            <a:r>
              <a:rPr lang="en-US" altLang="zh-CN" sz="2000" dirty="0">
                <a:ea typeface="黑体" pitchFamily="49" charset="-122"/>
              </a:rPr>
              <a:t>                         </a:t>
            </a:r>
            <a:r>
              <a:rPr lang="en-US" altLang="zh-CN" sz="2400" b="1" dirty="0">
                <a:ea typeface="黑体" pitchFamily="49" charset="-122"/>
              </a:rPr>
              <a:t>;</a:t>
            </a:r>
            <a:r>
              <a:rPr lang="en-US" altLang="zh-CN" sz="2400" dirty="0">
                <a:ea typeface="黑体" pitchFamily="49" charset="-122"/>
              </a:rPr>
              <a:t>                        </a:t>
            </a:r>
            <a:r>
              <a:rPr lang="en-US" altLang="zh-CN" sz="2400" b="1" dirty="0">
                <a:ea typeface="黑体" pitchFamily="49" charset="-122"/>
              </a:rPr>
              <a:t>;</a:t>
            </a:r>
            <a:r>
              <a:rPr lang="en-US" altLang="zh-CN" sz="2400" dirty="0">
                <a:ea typeface="黑体" pitchFamily="49" charset="-122"/>
              </a:rPr>
              <a:t>                        </a:t>
            </a:r>
            <a:r>
              <a:rPr lang="en-US" altLang="zh-CN" sz="2000" b="1" dirty="0">
                <a:ea typeface="黑体" pitchFamily="49" charset="-122"/>
              </a:rPr>
              <a:t>){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ea typeface="黑体" pitchFamily="49" charset="-122"/>
              </a:rPr>
              <a:t>                           </a:t>
            </a:r>
            <a:r>
              <a:rPr lang="en-US" altLang="zh-CN" sz="2400" b="1" dirty="0">
                <a:ea typeface="黑体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ea typeface="黑体" pitchFamily="49" charset="-122"/>
              </a:rPr>
              <a:t>} 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4318000" y="2278063"/>
            <a:ext cx="13557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条件为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3419475" y="3245784"/>
            <a:ext cx="167481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循环体被执行</a:t>
            </a: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1120775" y="270668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       表达式</a:t>
            </a:r>
            <a:r>
              <a:rPr lang="en-US" altLang="zh-CN" sz="2400" b="1">
                <a:ea typeface="黑体" pitchFamily="49" charset="-122"/>
              </a:rPr>
              <a:t>1       </a:t>
            </a: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3009900" y="271303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       表达式</a:t>
            </a:r>
            <a:r>
              <a:rPr lang="en-US" altLang="zh-CN" sz="2400" b="1">
                <a:ea typeface="黑体" pitchFamily="49" charset="-122"/>
              </a:rPr>
              <a:t>2       </a:t>
            </a: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5268913" y="2706688"/>
            <a:ext cx="219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itchFamily="49" charset="-122"/>
              </a:rPr>
              <a:t>       表达式</a:t>
            </a:r>
            <a:r>
              <a:rPr lang="en-US" altLang="zh-CN" sz="2400" b="1">
                <a:ea typeface="黑体" pitchFamily="49" charset="-122"/>
              </a:rPr>
              <a:t>3    </a:t>
            </a: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1410261" y="4224338"/>
            <a:ext cx="881063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2529729" y="4224338"/>
            <a:ext cx="93503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584950" y="4224338"/>
            <a:ext cx="5778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1500188" y="4630738"/>
            <a:ext cx="3816350" cy="3698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98450" y="3189288"/>
            <a:ext cx="371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         循环操作      </a:t>
            </a: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1571625" y="2714625"/>
            <a:ext cx="1597025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参数初始化</a:t>
            </a: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3562350" y="2667000"/>
            <a:ext cx="143986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条件判断</a:t>
            </a:r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5561013" y="2667000"/>
            <a:ext cx="1890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更新循环变量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71438" y="857250"/>
            <a:ext cx="1000125" cy="400050"/>
            <a:chOff x="1000100" y="1801286"/>
            <a:chExt cx="1000132" cy="400110"/>
          </a:xfrm>
        </p:grpSpPr>
        <p:pic>
          <p:nvPicPr>
            <p:cNvPr id="2051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20716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786188" y="2214563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357938" y="2286000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071563" y="3214688"/>
            <a:ext cx="428625" cy="428625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rot="6247613">
            <a:off x="4539166" y="2724595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1027113" y="5678488"/>
            <a:ext cx="6654800" cy="585787"/>
            <a:chOff x="1027113" y="5678488"/>
            <a:chExt cx="6654800" cy="585787"/>
          </a:xfrm>
        </p:grpSpPr>
        <p:sp>
          <p:nvSpPr>
            <p:cNvPr id="494602" name="AutoShape 10"/>
            <p:cNvSpPr>
              <a:spLocks noChangeArrowheads="1"/>
            </p:cNvSpPr>
            <p:nvPr/>
          </p:nvSpPr>
          <p:spPr bwMode="auto">
            <a:xfrm>
              <a:off x="1027113" y="5857875"/>
              <a:ext cx="6654800" cy="406400"/>
            </a:xfrm>
            <a:prstGeom prst="roundRect">
              <a:avLst>
                <a:gd name="adj" fmla="val 84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代码规范：格式对齐、代码的缩进</a:t>
              </a:r>
            </a:p>
          </p:txBody>
        </p:sp>
        <p:sp>
          <p:nvSpPr>
            <p:cNvPr id="20512" name="AutoShape 4"/>
            <p:cNvSpPr>
              <a:spLocks noChangeArrowheads="1"/>
            </p:cNvSpPr>
            <p:nvPr/>
          </p:nvSpPr>
          <p:spPr bwMode="gray">
            <a:xfrm>
              <a:off x="6875463" y="567848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animBg="1"/>
      <p:bldP spid="494603" grpId="0"/>
      <p:bldP spid="494603" grpId="1"/>
      <p:bldP spid="494604" grpId="0"/>
      <p:bldP spid="494605" grpId="0"/>
      <p:bldP spid="494606" grpId="0" animBg="1"/>
      <p:bldP spid="494606" grpId="1" animBg="1"/>
      <p:bldP spid="494607" grpId="0" animBg="1"/>
      <p:bldP spid="494607" grpId="1" animBg="1"/>
      <p:bldP spid="494608" grpId="0" animBg="1"/>
      <p:bldP spid="494609" grpId="0" animBg="1"/>
      <p:bldP spid="494609" grpId="1" animBg="1"/>
      <p:bldP spid="494611" grpId="0" animBg="1"/>
      <p:bldP spid="494612" grpId="0" animBg="1"/>
      <p:bldP spid="494613" grpId="0" animBg="1"/>
      <p:bldP spid="34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9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for</a:t>
            </a:r>
            <a:r>
              <a:rPr smtClean="0"/>
              <a:t>循环</a:t>
            </a:r>
            <a:r>
              <a:rPr lang="en-US" altLang="zh-CN" smtClean="0"/>
              <a:t>3-1</a:t>
            </a:r>
            <a:endParaRPr lang="en-US" altLang="zh-CN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循环输入某同学</a:t>
            </a:r>
            <a:r>
              <a:rPr lang="en-US" altLang="zh-CN" dirty="0"/>
              <a:t>S1</a:t>
            </a:r>
            <a:r>
              <a:rPr lang="zh-CN" altLang="en-US" dirty="0"/>
              <a:t>结业考试的</a:t>
            </a:r>
            <a:r>
              <a:rPr lang="en-US" altLang="zh-CN" dirty="0"/>
              <a:t>5</a:t>
            </a:r>
            <a:r>
              <a:rPr lang="zh-CN" altLang="en-US" dirty="0"/>
              <a:t>门课成绩，并计算平均分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62021" y="2928934"/>
            <a:ext cx="6810375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循环次数固定</a:t>
            </a:r>
            <a:endParaRPr lang="en-US" altLang="zh-CN" sz="2600" b="1" dirty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for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循环结构的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步骤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itchFamily="34" charset="-122"/>
              </a:rPr>
              <a:t>分析循环条件和循环操作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itchFamily="34" charset="-122"/>
              </a:rPr>
              <a:t>套用</a:t>
            </a:r>
            <a:r>
              <a:rPr lang="en-US" altLang="zh-CN" sz="2400" b="1" dirty="0" smtClean="0">
                <a:latin typeface="+mn-lt"/>
                <a:ea typeface="微软雅黑" pitchFamily="34" charset="-122"/>
              </a:rPr>
              <a:t>for</a:t>
            </a:r>
            <a:r>
              <a:rPr lang="zh-CN" altLang="en-US" sz="2400" b="1" dirty="0" smtClean="0">
                <a:latin typeface="+mn-lt"/>
                <a:ea typeface="微软雅黑" pitchFamily="34" charset="-122"/>
              </a:rPr>
              <a:t>语法写出代码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+mn-lt"/>
                <a:ea typeface="微软雅黑" pitchFamily="34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itchFamily="34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1500166" y="5500707"/>
            <a:ext cx="1644650" cy="414337"/>
          </a:xfrm>
          <a:prstGeom prst="rightArrow">
            <a:avLst>
              <a:gd name="adj1" fmla="val 71583"/>
              <a:gd name="adj2" fmla="val 8125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>
                <a:ea typeface="宋体" charset="-122"/>
              </a:rPr>
              <a:t>结合问题</a:t>
            </a:r>
            <a:endParaRPr lang="en-US" altLang="zh-CN" b="1" dirty="0">
              <a:ea typeface="宋体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15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2285992"/>
            <a:ext cx="1000125" cy="447675"/>
            <a:chOff x="1000100" y="3235185"/>
            <a:chExt cx="1000132" cy="446983"/>
          </a:xfrm>
        </p:grpSpPr>
        <p:pic>
          <p:nvPicPr>
            <p:cNvPr id="215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3286103" y="5364182"/>
            <a:ext cx="4214813" cy="77946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6800" rIns="0" bIns="46800" anchor="ctr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/>
                <a:ea typeface="黑体"/>
              </a:rPr>
              <a:t>循环条件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：循环的次数不足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5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，继续循环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/>
                <a:ea typeface="黑体"/>
              </a:rPr>
              <a:t>循环操作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：录入成绩，计算成绩之和</a:t>
            </a:r>
          </a:p>
        </p:txBody>
      </p:sp>
      <p:pic>
        <p:nvPicPr>
          <p:cNvPr id="21514" name="图片 18" descr="图6.2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06" y="1785926"/>
            <a:ext cx="35734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973138" y="1611313"/>
            <a:ext cx="7702550" cy="3333750"/>
          </a:xfrm>
          <a:prstGeom prst="roundRect">
            <a:avLst>
              <a:gd name="adj" fmla="val 10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省略声明变量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     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for(int i = 0; i &lt; 5; i++){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循环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次录入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门课成绩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门功课中第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门课的成绩：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score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录入成绩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sum = sum + score;      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计算成绩和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sum / 5; 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计算平均分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的平均分是：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000125" y="2301875"/>
            <a:ext cx="7677150" cy="18208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69" name="AutoShape 5"/>
          <p:cNvSpPr>
            <a:spLocks noChangeArrowheads="1"/>
          </p:cNvSpPr>
          <p:nvPr/>
        </p:nvSpPr>
        <p:spPr bwMode="auto">
          <a:xfrm>
            <a:off x="6229350" y="1071563"/>
            <a:ext cx="2249488" cy="1144587"/>
          </a:xfrm>
          <a:prstGeom prst="wedgeRoundRectCallout">
            <a:avLst>
              <a:gd name="adj1" fmla="val -50563"/>
              <a:gd name="adj2" fmla="val 23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初始值：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= 0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循环条件：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&lt;5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循环变量改变：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++</a:t>
            </a:r>
          </a:p>
        </p:txBody>
      </p:sp>
      <p:sp>
        <p:nvSpPr>
          <p:cNvPr id="497670" name="AutoShape 6"/>
          <p:cNvSpPr>
            <a:spLocks noChangeArrowheads="1"/>
          </p:cNvSpPr>
          <p:nvPr/>
        </p:nvSpPr>
        <p:spPr bwMode="auto">
          <a:xfrm>
            <a:off x="6594475" y="4164013"/>
            <a:ext cx="1978025" cy="407987"/>
          </a:xfrm>
          <a:prstGeom prst="wedgeRoundRectCallout">
            <a:avLst>
              <a:gd name="adj1" fmla="val -22150"/>
              <a:gd name="adj2" fmla="val -524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循环操作执行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5</a:t>
            </a: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次</a:t>
            </a:r>
          </a:p>
        </p:txBody>
      </p:sp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for</a:t>
            </a:r>
            <a:r>
              <a:rPr smtClean="0"/>
              <a:t>循环</a:t>
            </a:r>
            <a:r>
              <a:rPr lang="en-US" altLang="zh-CN" smtClean="0"/>
              <a:t>3-2</a:t>
            </a:r>
            <a:endParaRPr lang="en-US" altLang="zh-CN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254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flipV="1">
            <a:off x="5572132" y="1785926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97670" idx="4"/>
          </p:cNvCxnSpPr>
          <p:nvPr/>
        </p:nvCxnSpPr>
        <p:spPr bwMode="auto">
          <a:xfrm rot="16200000" flipH="1">
            <a:off x="6727848" y="3735337"/>
            <a:ext cx="486754" cy="349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338561" y="5720005"/>
            <a:ext cx="4583668" cy="578535"/>
            <a:chOff x="2514597" y="3350993"/>
            <a:chExt cx="4125189" cy="578535"/>
          </a:xfrm>
        </p:grpSpPr>
        <p:grpSp>
          <p:nvGrpSpPr>
            <p:cNvPr id="24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2"/>
              <p:cNvSpPr txBox="1"/>
              <p:nvPr/>
            </p:nvSpPr>
            <p:spPr>
              <a:xfrm>
                <a:off x="3609075" y="5112515"/>
                <a:ext cx="278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演示：计算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门课程的平均分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nimBg="1"/>
      <p:bldP spid="497668" grpId="0" animBg="1"/>
      <p:bldP spid="497669" grpId="0" animBg="1"/>
      <p:bldP spid="49767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4283</TotalTime>
  <Words>2656</Words>
  <Application>Microsoft Office PowerPoint</Application>
  <PresentationFormat>全屏显示(4:3)</PresentationFormat>
  <Paragraphs>561</Paragraphs>
  <Slides>38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图片</vt:lpstr>
      <vt:lpstr>循环结构（二）</vt:lpstr>
      <vt:lpstr>预习检查</vt:lpstr>
      <vt:lpstr>回顾与作业点评</vt:lpstr>
      <vt:lpstr>本章任务</vt:lpstr>
      <vt:lpstr>本章目标</vt:lpstr>
      <vt:lpstr>为什么使用for循环</vt:lpstr>
      <vt:lpstr>什么是for循环</vt:lpstr>
      <vt:lpstr>如何使用for循环3-1</vt:lpstr>
      <vt:lpstr>如何使用for循环3-2</vt:lpstr>
      <vt:lpstr>如何使用for循环3-3</vt:lpstr>
      <vt:lpstr>for循环常见问题4-1</vt:lpstr>
      <vt:lpstr>for循环常见问题4-2</vt:lpstr>
      <vt:lpstr>for循环常见问题4-3</vt:lpstr>
      <vt:lpstr>for循环常见问题4-4</vt:lpstr>
      <vt:lpstr>小结</vt:lpstr>
      <vt:lpstr>学生操作—计算100以内的奇数之和</vt:lpstr>
      <vt:lpstr>学生操作—计算顾客比例2-1</vt:lpstr>
      <vt:lpstr>学生操作—计算顾客比例2-2</vt:lpstr>
      <vt:lpstr>共性问题集中讲解</vt:lpstr>
      <vt:lpstr>为什么需要break语句</vt:lpstr>
      <vt:lpstr>什么是break语句</vt:lpstr>
      <vt:lpstr>如何使用break语句2-1</vt:lpstr>
      <vt:lpstr>如何使用break语句2-2</vt:lpstr>
      <vt:lpstr>小结</vt:lpstr>
      <vt:lpstr>为什么需要continue语句</vt:lpstr>
      <vt:lpstr>什么是continue语句</vt:lpstr>
      <vt:lpstr>如何使用continue语句</vt:lpstr>
      <vt:lpstr>对比break和continue</vt:lpstr>
      <vt:lpstr>小结</vt:lpstr>
      <vt:lpstr>学生操作—循环录入会员信息 2-1</vt:lpstr>
      <vt:lpstr>学生操作—循环录入会员信息 2-2</vt:lpstr>
      <vt:lpstr>学生操作—验证用户登录信息 </vt:lpstr>
      <vt:lpstr>共性问题集中讲解</vt:lpstr>
      <vt:lpstr>循环结构总结2-1</vt:lpstr>
      <vt:lpstr>循环结构总结2-2</vt:lpstr>
      <vt:lpstr>本章总结</vt:lpstr>
      <vt:lpstr>本章作业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562</cp:revision>
  <dcterms:created xsi:type="dcterms:W3CDTF">2017-06-02T08:35:00Z</dcterms:created>
  <dcterms:modified xsi:type="dcterms:W3CDTF">2018-01-30T05:11:29Z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