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58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C"/>
    <a:srgbClr val="FF5050"/>
    <a:srgbClr val="006599"/>
    <a:srgbClr val="599CBD"/>
    <a:srgbClr val="FFCC00"/>
    <a:srgbClr val="0066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125" autoAdjust="0"/>
    <p:restoredTop sz="80328" autoAdjust="0"/>
  </p:normalViewPr>
  <p:slideViewPr>
    <p:cSldViewPr snapToGrid="0">
      <p:cViewPr varScale="1">
        <p:scale>
          <a:sx n="72" d="100"/>
          <a:sy n="72" d="100"/>
        </p:scale>
        <p:origin x="-402" y="-84"/>
      </p:cViewPr>
      <p:guideLst>
        <p:guide orient="horz" pos="21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84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B7F4F-0878-48B0-A857-ECFBD79501BB}" type="datetimeFigureOut">
              <a:rPr lang="zh-CN" altLang="en-US" smtClean="0"/>
              <a:pPr/>
              <a:t>2018/3/1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99D3A-9D3C-421B-90B5-7838A3130D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31474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99D3A-9D3C-421B-90B5-7838A3130DC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E87551-E5FA-42C5-9531-C03E969841C7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教学指导；</a:t>
            </a:r>
            <a:endParaRPr lang="en-US" altLang="zh-CN" smtClean="0"/>
          </a:p>
          <a:p>
            <a:r>
              <a:rPr lang="zh-CN" altLang="en-US" smtClean="0"/>
              <a:t>总结部分</a:t>
            </a:r>
            <a:r>
              <a:rPr lang="zh-CN" altLang="zh-CN" smtClean="0"/>
              <a:t>主要达到以下几个目的：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zh-CN" altLang="zh-CN" b="1" smtClean="0"/>
              <a:t>回顾内容</a:t>
            </a:r>
            <a:r>
              <a:rPr lang="zh-CN" altLang="en-US" b="1" smtClean="0"/>
              <a:t>。</a:t>
            </a:r>
            <a:r>
              <a:rPr lang="zh-CN" altLang="en-US" smtClean="0">
                <a:solidFill>
                  <a:srgbClr val="C00000"/>
                </a:solidFill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</a:rPr>
              <a:t>与</a:t>
            </a:r>
            <a:r>
              <a:rPr lang="zh-CN" altLang="en-US" smtClean="0">
                <a:solidFill>
                  <a:srgbClr val="C00000"/>
                </a:solidFill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smtClean="0"/>
              <a:t>是强调</a:t>
            </a:r>
            <a:r>
              <a:rPr lang="zh-CN" altLang="en-US" smtClean="0"/>
              <a:t>内容概貌，学到技术，告知要学习什么；总结时，</a:t>
            </a:r>
            <a:r>
              <a:rPr lang="zh-CN" altLang="zh-CN" smtClean="0"/>
              <a:t>要格外强调观点，把每一</a:t>
            </a:r>
            <a:r>
              <a:rPr lang="zh-CN" altLang="en-US" smtClean="0"/>
              <a:t>个知识点</a:t>
            </a:r>
            <a:r>
              <a:rPr lang="zh-CN" altLang="zh-CN" smtClean="0"/>
              <a:t>的观点</a:t>
            </a:r>
            <a:r>
              <a:rPr lang="zh-CN" altLang="en-US" smtClean="0"/>
              <a:t>结论</a:t>
            </a:r>
            <a:r>
              <a:rPr lang="zh-CN" altLang="zh-CN" smtClean="0"/>
              <a:t>都尽量突出出来。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en-US" altLang="zh-CN" b="1" smtClean="0"/>
              <a:t>2</a:t>
            </a:r>
            <a:r>
              <a:rPr lang="zh-CN" altLang="en-US" b="1" smtClean="0"/>
              <a:t>、</a:t>
            </a:r>
            <a:r>
              <a:rPr lang="zh-CN" altLang="zh-CN" b="1" smtClean="0"/>
              <a:t>整理逻辑</a:t>
            </a:r>
            <a:r>
              <a:rPr lang="zh-CN" altLang="en-US" b="1" smtClean="0"/>
              <a:t>。</a:t>
            </a:r>
            <a:r>
              <a:rPr lang="zh-CN" altLang="zh-CN" smtClean="0"/>
              <a:t>还应该把观点之间的逻辑联系梳理出来</a:t>
            </a:r>
            <a:r>
              <a:rPr lang="zh-CN" altLang="en-US" smtClean="0"/>
              <a:t>。</a:t>
            </a:r>
            <a:r>
              <a:rPr lang="zh-CN" altLang="zh-CN" smtClean="0"/>
              <a:t>从而使</a:t>
            </a:r>
            <a:r>
              <a:rPr lang="zh-CN" altLang="en-US" smtClean="0"/>
              <a:t>知识</a:t>
            </a:r>
            <a:r>
              <a:rPr lang="zh-CN" altLang="zh-CN" smtClean="0"/>
              <a:t>系统化、逻辑化。要帮助</a:t>
            </a:r>
            <a:r>
              <a:rPr lang="zh-CN" altLang="en-US" smtClean="0"/>
              <a:t>学员</a:t>
            </a:r>
            <a:r>
              <a:rPr lang="zh-CN" altLang="zh-CN" smtClean="0"/>
              <a:t>整清逻辑是总结的一大任务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FBC221-A49B-4826-BE37-47746664EB06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预习作业测试题用于下次上课前进行全班同学集中测试。因此教员要在本次课布置下去。布置预习测试题的目的是要求学员进行预习，保障下次学员学习质量。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不少于</a:t>
            </a:r>
            <a:r>
              <a:rPr lang="en-US" altLang="zh-CN" smtClean="0"/>
              <a:t>4</a:t>
            </a:r>
            <a:r>
              <a:rPr lang="zh-CN" altLang="en-US" smtClean="0"/>
              <a:t>道题，其中至少包含一道简述题，主要了解学员对重要知识点的理解程度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8660A0-E239-4B5A-98ED-B52AB554D992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99D3A-9D3C-421B-90B5-7838A3130DC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正式授课前进行统一测试。测试内容为上次课布置的预习测试题。本教学环节目的是强化学生进行预习的意识，测试结果记录学生学习成绩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EDD7F-5C27-4B70-97E6-91EB802068DD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948AF1-BF74-43A7-B25D-CADE161DF73F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回顾：上次课的教学内容和学员已学过的相关技术内容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作业点评：点评作业的提交情况和共性问题，目的是给学员作业反馈以促进学员完成作业的积极性</a:t>
            </a:r>
            <a:endParaRPr lang="en-US" altLang="zh-CN" dirty="0" smtClean="0">
              <a:ea typeface="宋体" charset="-122"/>
            </a:endParaRPr>
          </a:p>
          <a:p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E1919E-D70C-4CD4-8537-FD2A8D9D0D28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02F47B-1C91-4420-87C0-F9FB6B6CDD48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038143-7BC8-417A-9D69-82B9006907DB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5A6C8F-4D80-4691-B82C-5DE8FFE4B3B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B27646-EAA3-4904-BE05-2C15BCFA8596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34FD17-AC4F-42DC-BFF5-09D839FCA02F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6F1D-226B-46FF-A1F7-032C55BF3258}" type="datetime1">
              <a:rPr lang="zh-CN" altLang="en-US" smtClean="0"/>
              <a:pPr/>
              <a:t>2018/3/1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95704"/>
            <a:ext cx="7886700" cy="794203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5464"/>
            <a:ext cx="7886700" cy="4815342"/>
          </a:xfrm>
        </p:spPr>
        <p:txBody>
          <a:bodyPr/>
          <a:lstStyle>
            <a:lvl1pPr marL="457200" indent="-457200">
              <a:buClr>
                <a:schemeClr val="accent4"/>
              </a:buClr>
              <a:buFont typeface="Wingdings" panose="05000000000000000000" pitchFamily="2" charset="2"/>
              <a:buChar char="n"/>
              <a:defRPr b="1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Clr>
                <a:srgbClr val="FFCC00"/>
              </a:buClr>
              <a:buFont typeface="Wingdings" panose="05000000000000000000" pitchFamily="2" charset="2"/>
              <a:buChar char="Ø"/>
              <a:defRPr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rgbClr val="FFCC00"/>
              </a:buClr>
              <a:buFont typeface="Wingdings" panose="05000000000000000000" pitchFamily="2" charset="2"/>
              <a:buChar char="ü"/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FFCC00"/>
              </a:buCl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9227-9292-4FFD-95F2-52070BEF82C9}" type="datetime1">
              <a:rPr lang="zh-CN" altLang="en-US" smtClean="0"/>
              <a:pPr/>
              <a:t>2018/3/1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‹#›</a:t>
            </a:fld>
            <a:r>
              <a:rPr lang="en-US" altLang="zh-CN" dirty="0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59D29-0061-476C-9A60-119A563BA256}" type="datetime1">
              <a:rPr lang="zh-CN" altLang="en-US" smtClean="0"/>
              <a:pPr/>
              <a:t>2018/3/1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C15AB-C4F3-436F-909E-E9D6F9295829}" type="slidenum">
              <a:rPr lang="zh-CN" altLang="en-US" smtClean="0"/>
              <a:pPr/>
              <a:t>‹#›</a:t>
            </a:fld>
            <a:r>
              <a:rPr lang="en-US" altLang="zh-CN" dirty="0" smtClean="0"/>
              <a:t>/</a:t>
            </a:r>
            <a:r>
              <a:rPr lang="en-US" dirty="0" smtClean="0"/>
              <a:t>42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4280" y="1234123"/>
            <a:ext cx="7772400" cy="2387600"/>
          </a:xfrm>
        </p:spPr>
        <p:txBody>
          <a:bodyPr/>
          <a:lstStyle/>
          <a:p>
            <a:r>
              <a:rPr lang="zh-CN" altLang="en-US" dirty="0"/>
              <a:t>循环</a:t>
            </a:r>
            <a:r>
              <a:rPr lang="zh-CN" altLang="en-US" dirty="0" smtClean="0"/>
              <a:t>结构综合练习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8680" y="3911506"/>
            <a:ext cx="6858000" cy="1655762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第一学年（第二学期）</a:t>
            </a:r>
            <a:endParaRPr lang="zh-CN" altLang="en-US" sz="1600" dirty="0"/>
          </a:p>
        </p:txBody>
      </p:sp>
      <p:grpSp>
        <p:nvGrpSpPr>
          <p:cNvPr id="7" name="组合 6"/>
          <p:cNvGrpSpPr/>
          <p:nvPr/>
        </p:nvGrpSpPr>
        <p:grpSpPr>
          <a:xfrm>
            <a:off x="7222979" y="2121538"/>
            <a:ext cx="1689299" cy="578592"/>
            <a:chOff x="3062872" y="1692009"/>
            <a:chExt cx="1689299" cy="494541"/>
          </a:xfrm>
        </p:grpSpPr>
        <p:sp>
          <p:nvSpPr>
            <p:cNvPr id="4" name="流程图: 终止 3"/>
            <p:cNvSpPr/>
            <p:nvPr/>
          </p:nvSpPr>
          <p:spPr>
            <a:xfrm>
              <a:off x="3076009" y="1702194"/>
              <a:ext cx="1663154" cy="484356"/>
            </a:xfrm>
            <a:prstGeom prst="flowChartTerminator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流程图: 终止 4"/>
            <p:cNvSpPr/>
            <p:nvPr/>
          </p:nvSpPr>
          <p:spPr>
            <a:xfrm>
              <a:off x="3062872" y="1692009"/>
              <a:ext cx="1689299" cy="484356"/>
            </a:xfrm>
            <a:prstGeom prst="flowChartTerminator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094731" y="1723319"/>
              <a:ext cx="1559611" cy="420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6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第七章</a:t>
              </a:r>
              <a:endParaRPr lang="zh-CN" altLang="en-US" sz="2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统计游戏点击率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 smtClean="0"/>
              <a:t>录入游戏的点击率，统计点击率超过</a:t>
            </a:r>
            <a:r>
              <a:rPr lang="en-US" dirty="0" smtClean="0"/>
              <a:t>100</a:t>
            </a:r>
            <a:r>
              <a:rPr lang="zh-CN" altLang="en-US" dirty="0" smtClean="0"/>
              <a:t>的游戏所占的比例</a:t>
            </a:r>
            <a:endParaRPr lang="zh-CN" altLang="en-US" dirty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B6ED8-0CCA-470E-9C4E-0BAB40377DE2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142875" y="879475"/>
            <a:ext cx="928688" cy="40640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783" y="1196137"/>
              <a:ext cx="700093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356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" name="图片 16" descr="图7.5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7563" y="2347913"/>
            <a:ext cx="307022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5"/>
          <p:cNvGrpSpPr>
            <a:grpSpLocks/>
          </p:cNvGrpSpPr>
          <p:nvPr/>
        </p:nvGrpSpPr>
        <p:grpSpPr bwMode="auto">
          <a:xfrm>
            <a:off x="157163" y="4500563"/>
            <a:ext cx="985837" cy="461962"/>
            <a:chOff x="3786182" y="3824735"/>
            <a:chExt cx="986585" cy="461521"/>
          </a:xfrm>
        </p:grpSpPr>
        <p:sp>
          <p:nvSpPr>
            <p:cNvPr id="22" name="TextBox 21"/>
            <p:cNvSpPr txBox="1"/>
            <p:nvPr/>
          </p:nvSpPr>
          <p:spPr>
            <a:xfrm>
              <a:off x="4072149" y="3854868"/>
              <a:ext cx="700618" cy="40125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23567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内容占位符 2"/>
          <p:cNvSpPr txBox="1">
            <a:spLocks/>
          </p:cNvSpPr>
          <p:nvPr/>
        </p:nvSpPr>
        <p:spPr bwMode="auto">
          <a:xfrm>
            <a:off x="784225" y="5105400"/>
            <a:ext cx="7645400" cy="17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结构、</a:t>
            </a:r>
            <a:r>
              <a:rPr lang="en-US" altLang="zh-CN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语句统计点击率</a:t>
            </a:r>
            <a:r>
              <a:rPr lang="en-US" altLang="zh-CN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以上的游戏数量</a:t>
            </a:r>
            <a:endParaRPr lang="en-US" altLang="zh-CN" sz="2800" b="1" dirty="0">
              <a:solidFill>
                <a:srgbClr val="0066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添加用户信息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需求说明</a:t>
            </a:r>
          </a:p>
          <a:p>
            <a:pPr lvl="1">
              <a:defRPr/>
            </a:pPr>
            <a:r>
              <a:rPr lang="zh-CN" altLang="en-US" smtClean="0"/>
              <a:t>为了维护用户信息，需要将其信息录入系统中</a:t>
            </a:r>
          </a:p>
          <a:p>
            <a:pPr lvl="2">
              <a:defRPr/>
            </a:pPr>
            <a:r>
              <a:rPr lang="zh-CN" altLang="en-US" smtClean="0"/>
              <a:t>用户的信息包括：用户编号、年龄、积分</a:t>
            </a:r>
          </a:p>
          <a:p>
            <a:pPr lvl="2">
              <a:defRPr/>
            </a:pPr>
            <a:r>
              <a:rPr lang="zh-CN" altLang="en-US" smtClean="0"/>
              <a:t>要求年龄</a:t>
            </a:r>
            <a:r>
              <a:rPr lang="en-US" altLang="zh-CN" smtClean="0"/>
              <a:t>10</a:t>
            </a:r>
            <a:r>
              <a:rPr lang="zh-CN" altLang="en-US" smtClean="0"/>
              <a:t>岁以上</a:t>
            </a:r>
          </a:p>
          <a:p>
            <a:pPr lvl="1">
              <a:defRPr/>
            </a:pP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B6ED8-0CCA-470E-9C4E-0BAB40377DE2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142875" y="879475"/>
            <a:ext cx="928688" cy="40640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783" y="1196137"/>
              <a:ext cx="700093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458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" name="图片 16" descr="图7.6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571750"/>
            <a:ext cx="3333750" cy="40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B6ED8-0CCA-470E-9C4E-0BAB40377DE2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本章</a:t>
            </a:r>
            <a:r>
              <a:rPr dirty="0" smtClean="0"/>
              <a:t>总结</a:t>
            </a: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B6ED8-0CCA-470E-9C4E-0BAB40377DE2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2149475" y="1503363"/>
            <a:ext cx="6494491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顺序结构：是一种线性、有序的结构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2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2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选择结构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：是根据条件成立与否选择程序执行的路径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循环结构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：是在一定条件下反复执行一个或几个语句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跳转语句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：是改变程序执行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路径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的语句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27653" name="AutoShape 3"/>
          <p:cNvSpPr>
            <a:spLocks/>
          </p:cNvSpPr>
          <p:nvPr/>
        </p:nvSpPr>
        <p:spPr bwMode="auto">
          <a:xfrm>
            <a:off x="3428992" y="2724150"/>
            <a:ext cx="179388" cy="633412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7655" name="TextBox 12"/>
          <p:cNvSpPr txBox="1">
            <a:spLocks noChangeArrowheads="1"/>
          </p:cNvSpPr>
          <p:nvPr/>
        </p:nvSpPr>
        <p:spPr bwMode="auto">
          <a:xfrm>
            <a:off x="3571868" y="2701349"/>
            <a:ext cx="20272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if 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语句</a:t>
            </a:r>
            <a:endParaRPr lang="en-US" altLang="zh-CN" sz="16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switch 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语句</a:t>
            </a:r>
            <a:endParaRPr lang="zh-CN" altLang="en-US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27657" name="TextBox 15"/>
          <p:cNvSpPr txBox="1">
            <a:spLocks noChangeArrowheads="1"/>
          </p:cNvSpPr>
          <p:nvPr/>
        </p:nvSpPr>
        <p:spPr bwMode="auto">
          <a:xfrm>
            <a:off x="0" y="2584450"/>
            <a:ext cx="18192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程序逻辑结构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27658" name="AutoShape 3"/>
          <p:cNvSpPr>
            <a:spLocks/>
          </p:cNvSpPr>
          <p:nvPr/>
        </p:nvSpPr>
        <p:spPr bwMode="auto">
          <a:xfrm>
            <a:off x="1836738" y="1620838"/>
            <a:ext cx="357187" cy="2347912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2" name="AutoShape 3"/>
          <p:cNvSpPr>
            <a:spLocks/>
          </p:cNvSpPr>
          <p:nvPr/>
        </p:nvSpPr>
        <p:spPr bwMode="auto">
          <a:xfrm>
            <a:off x="4857752" y="2652712"/>
            <a:ext cx="142876" cy="91916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000628" y="2500306"/>
            <a:ext cx="202723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if</a:t>
            </a:r>
          </a:p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if-else</a:t>
            </a: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多重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if</a:t>
            </a: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嵌套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if </a:t>
            </a:r>
          </a:p>
        </p:txBody>
      </p:sp>
      <p:sp>
        <p:nvSpPr>
          <p:cNvPr id="14" name="AutoShape 3"/>
          <p:cNvSpPr>
            <a:spLocks/>
          </p:cNvSpPr>
          <p:nvPr/>
        </p:nvSpPr>
        <p:spPr bwMode="auto">
          <a:xfrm>
            <a:off x="3357554" y="4143380"/>
            <a:ext cx="179388" cy="633412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3500430" y="4000504"/>
            <a:ext cx="20272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while 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语句</a:t>
            </a:r>
            <a:endParaRPr lang="en-US" altLang="zh-CN" sz="16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do-while 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语句</a:t>
            </a:r>
            <a:endParaRPr lang="en-US" altLang="zh-CN" sz="16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for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语句</a:t>
            </a:r>
            <a:endParaRPr lang="zh-CN" altLang="en-US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16" name="AutoShape 3"/>
          <p:cNvSpPr>
            <a:spLocks/>
          </p:cNvSpPr>
          <p:nvPr/>
        </p:nvSpPr>
        <p:spPr bwMode="auto">
          <a:xfrm>
            <a:off x="3357554" y="5309189"/>
            <a:ext cx="179388" cy="633412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3500430" y="5286388"/>
            <a:ext cx="20272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break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语句</a:t>
            </a:r>
            <a:endParaRPr lang="en-US" altLang="zh-CN" sz="16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continue 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语句</a:t>
            </a:r>
            <a:endParaRPr lang="zh-CN" altLang="en-US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本章</a:t>
            </a:r>
            <a:r>
              <a:rPr dirty="0" smtClean="0"/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课后作业</a:t>
            </a:r>
            <a:endParaRPr lang="en-US" dirty="0" smtClean="0"/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预习下一章学生用书，完成预习测试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通常什么情况下使用数组？</a:t>
            </a:r>
          </a:p>
          <a:p>
            <a:pPr lvl="2"/>
            <a:r>
              <a:rPr lang="zh-CN" altLang="en-US" dirty="0" smtClean="0"/>
              <a:t>如何定义一个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数组？</a:t>
            </a:r>
          </a:p>
          <a:p>
            <a:pPr lvl="2"/>
            <a:r>
              <a:rPr lang="zh-CN" altLang="en-US" dirty="0" smtClean="0"/>
              <a:t>怎样引用一个数组中的元素？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如何为数组元素赋值？</a:t>
            </a:r>
          </a:p>
          <a:p>
            <a:pPr lvl="2"/>
            <a:r>
              <a:rPr lang="zh-CN" altLang="en-US" dirty="0" smtClean="0"/>
              <a:t>如何获得数组中指定位置的元素值？</a:t>
            </a: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B6ED8-0CCA-470E-9C4E-0BAB40377DE2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82304" y="1401420"/>
            <a:ext cx="45688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D0493F"/>
              </a:buClr>
              <a:buFont typeface="Wingdings" panose="05000000000000000000" pitchFamily="2" charset="2"/>
              <a:buNone/>
            </a:pPr>
            <a:r>
              <a:rPr lang="zh-CN" altLang="en-US" sz="3000" b="1" dirty="0">
                <a:solidFill>
                  <a:srgbClr val="FFCC00"/>
                </a:solidFill>
                <a:latin typeface="Calibri" panose="020F0502020204030204" charset="0"/>
                <a:ea typeface="微软雅黑" panose="020B0503020204020204" pitchFamily="34" charset="-122"/>
                <a:sym typeface="Arial" panose="020B0604020202020204" pitchFamily="34" charset="0"/>
              </a:rPr>
              <a:t>海量学习资源等你来拿</a:t>
            </a:r>
            <a:r>
              <a:rPr lang="zh-CN" altLang="en-US" sz="3000" b="1" dirty="0" smtClean="0">
                <a:solidFill>
                  <a:srgbClr val="FFCC00"/>
                </a:solidFill>
                <a:latin typeface="Calibri" panose="020F0502020204030204" charset="0"/>
                <a:ea typeface="微软雅黑" panose="020B0503020204020204" pitchFamily="34" charset="-122"/>
                <a:sym typeface="Arial" panose="020B0604020202020204" pitchFamily="34" charset="0"/>
              </a:rPr>
              <a:t>！</a:t>
            </a:r>
            <a:endParaRPr lang="zh-CN" altLang="en-US" sz="3000" b="1" dirty="0">
              <a:solidFill>
                <a:srgbClr val="FFCC00"/>
              </a:solidFill>
              <a:latin typeface="Calibri" panose="020F050202020403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Picture 2" descr="C:\Users\deping.zhang\Desktop\图片1.png图片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23440" y="2152148"/>
            <a:ext cx="2266950" cy="333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1918920" y="2136590"/>
            <a:ext cx="2266950" cy="3333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微信二维码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336" y="2167706"/>
            <a:ext cx="2266950" cy="3302635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15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8304" y="1192894"/>
            <a:ext cx="7886700" cy="481534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简述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语句和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语句的特点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简述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do-while</a:t>
            </a:r>
            <a:r>
              <a:rPr lang="zh-CN" altLang="en-US" dirty="0" smtClean="0"/>
              <a:t>语句的特点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什么时候选用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循环结构？</a:t>
            </a:r>
          </a:p>
          <a:p>
            <a:pPr>
              <a:defRPr/>
            </a:pPr>
            <a:r>
              <a:rPr lang="en-US" altLang="zh-CN" dirty="0" smtClean="0"/>
              <a:t>for</a:t>
            </a:r>
            <a:r>
              <a:rPr lang="zh-CN" altLang="en-US" dirty="0" smtClean="0"/>
              <a:t>循环结构的基本语法和执行顺序是什么</a:t>
            </a:r>
            <a:r>
              <a:rPr lang="en-US" altLang="zh-CN" dirty="0" smtClean="0"/>
              <a:t>?</a:t>
            </a:r>
          </a:p>
          <a:p>
            <a:pPr>
              <a:defRPr/>
            </a:pPr>
            <a:r>
              <a:rPr lang="zh-CN" altLang="en-US" dirty="0" smtClean="0"/>
              <a:t>跳转语句有哪几种形式？简述每种形式的特点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B6ED8-0CCA-470E-9C4E-0BAB40377DE2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0" y="832299"/>
            <a:ext cx="1619250" cy="736600"/>
            <a:chOff x="0" y="600123"/>
            <a:chExt cx="1619672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15368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9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3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回顾与作业点评</a:t>
            </a:r>
            <a:endParaRPr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请手写代码实现计算</a:t>
            </a:r>
            <a:r>
              <a:rPr lang="en-US" altLang="zh-CN" dirty="0" smtClean="0"/>
              <a:t>1~100</a:t>
            </a:r>
            <a:r>
              <a:rPr lang="zh-CN" altLang="en-US" dirty="0" smtClean="0"/>
              <a:t>之间的和，要求分别使用</a:t>
            </a:r>
            <a:r>
              <a:rPr lang="en-GB" altLang="zh-CN" dirty="0" smtClean="0"/>
              <a:t>while</a:t>
            </a:r>
            <a:r>
              <a:rPr lang="zh-CN" altLang="en-GB" dirty="0" smtClean="0"/>
              <a:t>循环</a:t>
            </a:r>
            <a:r>
              <a:rPr lang="zh-CN" altLang="en-US" dirty="0" smtClean="0"/>
              <a:t>、</a:t>
            </a:r>
            <a:r>
              <a:rPr lang="en-GB" altLang="zh-CN" dirty="0" smtClean="0"/>
              <a:t>do-while</a:t>
            </a:r>
            <a:r>
              <a:rPr lang="zh-CN" altLang="en-GB" dirty="0" smtClean="0"/>
              <a:t>循环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循环三种形式实现</a:t>
            </a:r>
            <a:endParaRPr lang="en-GB" altLang="zh-CN" dirty="0" smtClean="0"/>
          </a:p>
          <a:p>
            <a:pPr>
              <a:defRPr/>
            </a:pPr>
            <a:r>
              <a:rPr lang="en-GB" altLang="zh-CN" dirty="0" smtClean="0"/>
              <a:t>while</a:t>
            </a:r>
            <a:r>
              <a:rPr lang="zh-CN" altLang="en-GB" dirty="0" smtClean="0"/>
              <a:t>循环</a:t>
            </a:r>
            <a:r>
              <a:rPr lang="zh-CN" altLang="en-US" dirty="0" smtClean="0"/>
              <a:t>、</a:t>
            </a:r>
            <a:r>
              <a:rPr lang="en-GB" altLang="zh-CN" dirty="0" smtClean="0"/>
              <a:t>do-while</a:t>
            </a:r>
            <a:r>
              <a:rPr lang="zh-CN" altLang="en-GB" dirty="0" smtClean="0"/>
              <a:t>循环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循环的区别是什么？</a:t>
            </a:r>
            <a:endParaRPr lang="en-GB" altLang="zh-CN" dirty="0" smtClean="0"/>
          </a:p>
          <a:p>
            <a:pPr>
              <a:defRPr/>
            </a:pPr>
            <a:endParaRPr lang="en-GB" altLang="zh-CN" dirty="0" smtClean="0"/>
          </a:p>
          <a:p>
            <a:pPr>
              <a:defRPr/>
            </a:pPr>
            <a:endParaRPr lang="en-GB" altLang="zh-CN" dirty="0" smtClean="0"/>
          </a:p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点评作业的提交情况和共性问题</a:t>
            </a:r>
            <a:endParaRPr lang="zh-CN" altLang="en-US" dirty="0" smtClean="0"/>
          </a:p>
          <a:p>
            <a:pPr>
              <a:defRPr/>
            </a:pPr>
            <a:endParaRPr lang="en-GB" altLang="zh-CN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B6ED8-0CCA-470E-9C4E-0BAB40377DE2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  <p:grpSp>
        <p:nvGrpSpPr>
          <p:cNvPr id="2" name="组合 6"/>
          <p:cNvGrpSpPr>
            <a:grpSpLocks/>
          </p:cNvGrpSpPr>
          <p:nvPr/>
        </p:nvGrpSpPr>
        <p:grpSpPr bwMode="auto">
          <a:xfrm>
            <a:off x="71438" y="857250"/>
            <a:ext cx="958850" cy="430213"/>
            <a:chOff x="3643306" y="2500357"/>
            <a:chExt cx="958752" cy="430730"/>
          </a:xfrm>
        </p:grpSpPr>
        <p:pic>
          <p:nvPicPr>
            <p:cNvPr id="16390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grpSp>
        <p:nvGrpSpPr>
          <p:cNvPr id="3" name="组合 9"/>
          <p:cNvGrpSpPr/>
          <p:nvPr/>
        </p:nvGrpSpPr>
        <p:grpSpPr>
          <a:xfrm>
            <a:off x="-11028" y="3299828"/>
            <a:ext cx="1497897" cy="400110"/>
            <a:chOff x="1004978" y="3857625"/>
            <a:chExt cx="1497897" cy="400110"/>
          </a:xfrm>
        </p:grpSpPr>
        <p:pic>
          <p:nvPicPr>
            <p:cNvPr id="11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作业点评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本章任务</a:t>
            </a:r>
            <a:endParaRPr dirty="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青鸟迷你游戏平台开发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选择游戏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玩游戏并晋级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玩游戏并支付游戏币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统计游戏点击率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添加用户信息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B6ED8-0CCA-470E-9C4E-0BAB40377DE2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  <p:pic>
        <p:nvPicPr>
          <p:cNvPr id="19" name="图片 18" descr="图7.3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6313" y="1773238"/>
            <a:ext cx="3522662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 descr="图7.4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2063" y="2773363"/>
            <a:ext cx="3556000" cy="292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 descr="图7.5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059113"/>
            <a:ext cx="3784600" cy="318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 descr="图7.6.BM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14938" y="1844675"/>
            <a:ext cx="3684587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C:\Users\xin.wu\AppData\Local\Microsoft\Windows\Temporary Internet Files\Content.Outlook\XYE7JHCF\图片2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83541" y="1693203"/>
            <a:ext cx="3087525" cy="32595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会使用选择结构和循环结构解决复杂问题</a:t>
            </a:r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B6ED8-0CCA-470E-9C4E-0BAB40377DE2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86688" y="1143000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01063" y="1214438"/>
            <a:ext cx="6429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选择游戏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 smtClean="0"/>
              <a:t>用户进入游戏平台后，可以选择喜爱的游戏</a:t>
            </a:r>
            <a:endParaRPr lang="zh-CN" altLang="en-US" dirty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B6ED8-0CCA-470E-9C4E-0BAB40377DE2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142875" y="879475"/>
            <a:ext cx="928688" cy="40640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783" y="1196137"/>
              <a:ext cx="700093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19473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25"/>
          <p:cNvGrpSpPr>
            <a:grpSpLocks/>
          </p:cNvGrpSpPr>
          <p:nvPr/>
        </p:nvGrpSpPr>
        <p:grpSpPr bwMode="auto">
          <a:xfrm>
            <a:off x="157163" y="3324225"/>
            <a:ext cx="985837" cy="461963"/>
            <a:chOff x="3786182" y="3824735"/>
            <a:chExt cx="986585" cy="461521"/>
          </a:xfrm>
        </p:grpSpPr>
        <p:sp>
          <p:nvSpPr>
            <p:cNvPr id="22" name="TextBox 21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19471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内容占位符 2"/>
          <p:cNvSpPr txBox="1">
            <a:spLocks/>
          </p:cNvSpPr>
          <p:nvPr/>
        </p:nvSpPr>
        <p:spPr bwMode="auto">
          <a:xfrm>
            <a:off x="784225" y="3929063"/>
            <a:ext cx="7645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>
                <a:ea typeface="微软雅黑" pitchFamily="34" charset="-122"/>
              </a:rPr>
              <a:t>使用</a:t>
            </a:r>
            <a:r>
              <a:rPr lang="en-US" altLang="en-US" sz="2600" b="1">
                <a:ea typeface="微软雅黑" pitchFamily="34" charset="-122"/>
              </a:rPr>
              <a:t>switch</a:t>
            </a:r>
            <a:r>
              <a:rPr lang="zh-CN" altLang="en-US" sz="2600" b="1">
                <a:ea typeface="微软雅黑" pitchFamily="34" charset="-122"/>
              </a:rPr>
              <a:t>选择结构</a:t>
            </a:r>
            <a:endParaRPr lang="en-US" altLang="zh-CN" sz="2600" b="1">
              <a:ea typeface="微软雅黑" pitchFamily="34" charset="-122"/>
            </a:endParaRPr>
          </a:p>
        </p:txBody>
      </p:sp>
      <p:pic>
        <p:nvPicPr>
          <p:cNvPr id="1026" name="Picture 2" descr="C:\Users\xin.wu\AppData\Local\Microsoft\Windows\Temporary Internet Files\Content.Outlook\XYE7JHCF\图片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77221" y="2309363"/>
            <a:ext cx="3326669" cy="35114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玩游戏并晋级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 smtClean="0"/>
              <a:t>用户玩游戏，每次玩</a:t>
            </a:r>
            <a:r>
              <a:rPr lang="en-US" dirty="0" smtClean="0"/>
              <a:t>5</a:t>
            </a:r>
            <a:r>
              <a:rPr lang="zh-CN" altLang="en-US" dirty="0" smtClean="0"/>
              <a:t>局</a:t>
            </a:r>
          </a:p>
          <a:p>
            <a:pPr lvl="2">
              <a:defRPr/>
            </a:pPr>
            <a:r>
              <a:rPr lang="zh-CN" altLang="en-US" dirty="0" smtClean="0"/>
              <a:t>不足</a:t>
            </a:r>
            <a:r>
              <a:rPr lang="en-US" dirty="0" smtClean="0"/>
              <a:t>5</a:t>
            </a:r>
            <a:r>
              <a:rPr lang="zh-CN" altLang="en-US" dirty="0" smtClean="0"/>
              <a:t>局则不能晋级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在</a:t>
            </a:r>
            <a:r>
              <a:rPr lang="en-US" dirty="0" smtClean="0"/>
              <a:t>5</a:t>
            </a:r>
            <a:r>
              <a:rPr lang="zh-CN" altLang="en-US" dirty="0" smtClean="0"/>
              <a:t>局游戏中，如果</a:t>
            </a:r>
            <a:r>
              <a:rPr lang="en-US" dirty="0" smtClean="0"/>
              <a:t>80%</a:t>
            </a:r>
            <a:r>
              <a:rPr lang="zh-CN" altLang="en-US" dirty="0" smtClean="0"/>
              <a:t>达</a:t>
            </a:r>
            <a:endParaRPr lang="en-US" altLang="zh-CN" dirty="0" smtClean="0"/>
          </a:p>
          <a:p>
            <a:pPr lvl="2">
              <a:buNone/>
              <a:defRPr/>
            </a:pPr>
            <a:r>
              <a:rPr lang="zh-CN" altLang="en-US" dirty="0" smtClean="0"/>
              <a:t>    到</a:t>
            </a:r>
            <a:r>
              <a:rPr lang="en-US" dirty="0" smtClean="0"/>
              <a:t>80</a:t>
            </a:r>
            <a:r>
              <a:rPr lang="zh-CN" altLang="en-US" dirty="0" smtClean="0"/>
              <a:t>分以上，为一级，如果</a:t>
            </a:r>
            <a:endParaRPr lang="en-US" altLang="zh-CN" dirty="0" smtClean="0"/>
          </a:p>
          <a:p>
            <a:pPr lvl="2">
              <a:buNone/>
              <a:defRPr/>
            </a:pPr>
            <a:r>
              <a:rPr lang="en-US" dirty="0" smtClean="0"/>
              <a:t>    60%</a:t>
            </a:r>
            <a:r>
              <a:rPr lang="zh-CN" altLang="en-US" dirty="0" smtClean="0"/>
              <a:t>达到</a:t>
            </a:r>
            <a:r>
              <a:rPr lang="en-US" dirty="0" smtClean="0"/>
              <a:t>80</a:t>
            </a:r>
            <a:r>
              <a:rPr lang="zh-CN" altLang="en-US" dirty="0" smtClean="0"/>
              <a:t>分以上为二级，</a:t>
            </a:r>
            <a:endParaRPr lang="en-US" altLang="zh-CN" dirty="0" smtClean="0"/>
          </a:p>
          <a:p>
            <a:pPr lvl="2">
              <a:buNone/>
              <a:defRPr/>
            </a:pPr>
            <a:r>
              <a:rPr lang="zh-CN" altLang="en-US" dirty="0" smtClean="0"/>
              <a:t>    否则不能晋级</a:t>
            </a:r>
            <a:endParaRPr lang="zh-CN" altLang="en-US" dirty="0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B6ED8-0CCA-470E-9C4E-0BAB40377DE2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142875" y="879475"/>
            <a:ext cx="928688" cy="40640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783" y="1196137"/>
              <a:ext cx="700093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049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" name="图片 16" descr="图7.2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29250" y="1214438"/>
            <a:ext cx="2798763" cy="416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 descr="图7.3.BM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29250" y="1214438"/>
            <a:ext cx="2798763" cy="306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5"/>
          <p:cNvGrpSpPr>
            <a:grpSpLocks/>
          </p:cNvGrpSpPr>
          <p:nvPr/>
        </p:nvGrpSpPr>
        <p:grpSpPr bwMode="auto">
          <a:xfrm>
            <a:off x="157163" y="3743325"/>
            <a:ext cx="985837" cy="461963"/>
            <a:chOff x="3786182" y="3824735"/>
            <a:chExt cx="986585" cy="461521"/>
          </a:xfrm>
        </p:grpSpPr>
        <p:sp>
          <p:nvSpPr>
            <p:cNvPr id="23" name="TextBox 22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20496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内容占位符 2"/>
          <p:cNvSpPr txBox="1">
            <a:spLocks/>
          </p:cNvSpPr>
          <p:nvPr/>
        </p:nvSpPr>
        <p:spPr bwMode="auto">
          <a:xfrm>
            <a:off x="784225" y="4348163"/>
            <a:ext cx="7645400" cy="1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使用循环实现玩</a:t>
            </a:r>
            <a:r>
              <a:rPr lang="en-US" altLang="zh-CN" sz="26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6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局游戏，使用</a:t>
            </a:r>
            <a:r>
              <a:rPr lang="en-US" altLang="zh-CN" sz="26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26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语句实现中途退出游戏</a:t>
            </a:r>
            <a:endParaRPr lang="en-US" altLang="zh-CN" sz="2600" b="1" dirty="0">
              <a:solidFill>
                <a:srgbClr val="0066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使用多重</a:t>
            </a:r>
            <a:r>
              <a:rPr lang="en-US" altLang="zh-CN" sz="26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6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，根据游戏得分判断是否晋级</a:t>
            </a:r>
            <a:endParaRPr lang="en-US" altLang="zh-CN" sz="2600" b="1" dirty="0">
              <a:solidFill>
                <a:srgbClr val="0066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B6ED8-0CCA-470E-9C4E-0BAB40377DE2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玩游戏并支付游戏币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 smtClean="0"/>
              <a:t>根据游戏类型和游戏时长计算应支付的游戏币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smtClean="0"/>
              <a:t>假设：</a:t>
            </a:r>
            <a:r>
              <a:rPr lang="en-US" altLang="zh-CN" smtClean="0"/>
              <a:t>1</a:t>
            </a:r>
            <a:r>
              <a:rPr lang="zh-CN" altLang="en-US" dirty="0" smtClean="0"/>
              <a:t>元购买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个游戏币 </a:t>
            </a:r>
          </a:p>
          <a:p>
            <a:pPr lvl="1">
              <a:defRPr/>
            </a:pPr>
            <a:r>
              <a:rPr lang="zh-CN" altLang="en-US" dirty="0" smtClean="0"/>
              <a:t>游戏类型分为两大类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牌类和休闲竞技类</a:t>
            </a:r>
          </a:p>
          <a:p>
            <a:pPr lvl="1">
              <a:defRPr/>
            </a:pPr>
            <a:r>
              <a:rPr lang="zh-CN" altLang="en-US" dirty="0" smtClean="0"/>
              <a:t>游戏的收费标准</a:t>
            </a:r>
          </a:p>
          <a:p>
            <a:pPr lvl="2">
              <a:defRPr/>
            </a:pPr>
            <a:r>
              <a:rPr lang="zh-CN" altLang="en-US" dirty="0" smtClean="0"/>
              <a:t>牌类：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元</a:t>
            </a:r>
            <a:r>
              <a:rPr lang="en-US" altLang="zh-CN" dirty="0" smtClean="0"/>
              <a:t>/</a:t>
            </a:r>
            <a:r>
              <a:rPr lang="zh-CN" altLang="en-US" dirty="0" smtClean="0"/>
              <a:t>小时</a:t>
            </a:r>
          </a:p>
          <a:p>
            <a:pPr lvl="2">
              <a:defRPr/>
            </a:pPr>
            <a:r>
              <a:rPr lang="zh-CN" altLang="en-US" dirty="0" smtClean="0"/>
              <a:t>休闲竞技类：</a:t>
            </a:r>
            <a:r>
              <a:rPr lang="en-US" altLang="zh-CN" dirty="0" smtClean="0"/>
              <a:t>20</a:t>
            </a:r>
            <a:r>
              <a:rPr lang="zh-CN" altLang="en-US" dirty="0" smtClean="0"/>
              <a:t>元</a:t>
            </a:r>
            <a:r>
              <a:rPr lang="en-US" altLang="zh-CN" dirty="0" smtClean="0"/>
              <a:t>/</a:t>
            </a:r>
            <a:r>
              <a:rPr lang="zh-CN" altLang="en-US" dirty="0" smtClean="0"/>
              <a:t>小时</a:t>
            </a:r>
          </a:p>
          <a:p>
            <a:pPr lvl="1">
              <a:defRPr/>
            </a:pPr>
            <a:r>
              <a:rPr lang="zh-CN" altLang="en-US" dirty="0" smtClean="0"/>
              <a:t>游戏的收费规则</a:t>
            </a:r>
          </a:p>
          <a:p>
            <a:pPr lvl="2">
              <a:defRPr/>
            </a:pPr>
            <a:r>
              <a:rPr lang="zh-CN" altLang="en-US" dirty="0" smtClean="0"/>
              <a:t>游戏时间超过</a:t>
            </a:r>
            <a:r>
              <a:rPr lang="en-US" altLang="zh-CN" dirty="0" smtClean="0"/>
              <a:t>10</a:t>
            </a:r>
            <a:r>
              <a:rPr lang="zh-CN" altLang="en-US" dirty="0" smtClean="0"/>
              <a:t>小时，可以打</a:t>
            </a:r>
            <a:r>
              <a:rPr lang="en-US" altLang="zh-CN" dirty="0" smtClean="0"/>
              <a:t>5</a:t>
            </a:r>
            <a:r>
              <a:rPr lang="zh-CN" altLang="en-US" dirty="0" smtClean="0"/>
              <a:t>折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/>
              <a:t>10</a:t>
            </a:r>
            <a:r>
              <a:rPr lang="zh-CN" altLang="en-US" dirty="0" smtClean="0"/>
              <a:t>小时及以下，打</a:t>
            </a:r>
            <a:r>
              <a:rPr lang="en-US" altLang="zh-CN" dirty="0" smtClean="0"/>
              <a:t>8</a:t>
            </a:r>
            <a:r>
              <a:rPr lang="zh-CN" altLang="en-US" dirty="0" smtClean="0"/>
              <a:t>折</a:t>
            </a:r>
          </a:p>
          <a:p>
            <a:pPr lvl="1">
              <a:defRPr/>
            </a:pP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B6ED8-0CCA-470E-9C4E-0BAB40377DE2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142875" y="879475"/>
            <a:ext cx="928688" cy="40640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783" y="1196137"/>
              <a:ext cx="700093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254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" name="图片 16" descr="图7.4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08291" y="2209832"/>
            <a:ext cx="3214678" cy="2647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4405</TotalTime>
  <Words>894</Words>
  <Application>Microsoft Office PowerPoint</Application>
  <PresentationFormat>全屏显示(4:3)</PresentationFormat>
  <Paragraphs>161</Paragraphs>
  <Slides>15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循环结构综合练习</vt:lpstr>
      <vt:lpstr>预习检查</vt:lpstr>
      <vt:lpstr>回顾与作业点评</vt:lpstr>
      <vt:lpstr>本章任务</vt:lpstr>
      <vt:lpstr>本章目标</vt:lpstr>
      <vt:lpstr>学生操作—选择游戏</vt:lpstr>
      <vt:lpstr>学生操作—玩游戏并晋级</vt:lpstr>
      <vt:lpstr>共性问题集中讲解</vt:lpstr>
      <vt:lpstr>学生操作—玩游戏并支付游戏币</vt:lpstr>
      <vt:lpstr>学生操作—统计游戏点击率</vt:lpstr>
      <vt:lpstr>学生操作—添加用户信息</vt:lpstr>
      <vt:lpstr>共性问题集中讲解</vt:lpstr>
      <vt:lpstr>本章总结</vt:lpstr>
      <vt:lpstr>本章作业</vt:lpstr>
      <vt:lpstr>幻灯片 15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zhengweijia(郑维佳)</dc:creator>
  <cp:lastModifiedBy>xin.wu</cp:lastModifiedBy>
  <cp:revision>575</cp:revision>
  <dcterms:created xsi:type="dcterms:W3CDTF">2017-06-02T08:35:00Z</dcterms:created>
  <dcterms:modified xsi:type="dcterms:W3CDTF">2018-03-01T08:33:02Z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