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58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C"/>
    <a:srgbClr val="FF5050"/>
    <a:srgbClr val="006599"/>
    <a:srgbClr val="599CBD"/>
    <a:srgbClr val="FFCC00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5" autoAdjust="0"/>
    <p:restoredTop sz="91985" autoAdjust="0"/>
  </p:normalViewPr>
  <p:slideViewPr>
    <p:cSldViewPr snapToGrid="0">
      <p:cViewPr varScale="1">
        <p:scale>
          <a:sx n="78" d="100"/>
          <a:sy n="78" d="100"/>
        </p:scale>
        <p:origin x="-1182" y="-96"/>
      </p:cViewPr>
      <p:guideLst>
        <p:guide orient="horz" pos="21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4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B7F4F-0878-48B0-A857-ECFBD79501BB}" type="datetimeFigureOut">
              <a:rPr lang="zh-CN" altLang="en-US" smtClean="0"/>
              <a:pPr/>
              <a:t>2018/1/30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99D3A-9D3C-421B-90B5-7838A3130D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47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99D3A-9D3C-421B-90B5-7838A3130DC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89ECF5-4170-4D2E-BF36-527AA1B0FCBE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5164C3-ABA0-4CEB-A89A-AE0EA91C7074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先通过</a:t>
            </a:r>
            <a:r>
              <a:rPr lang="en-US" altLang="zh-CN" smtClean="0"/>
              <a:t>PPT</a:t>
            </a:r>
            <a:r>
              <a:rPr lang="zh-CN" altLang="en-US" smtClean="0"/>
              <a:t>看一下关键的实现思路和代码结构，然后进入环境演示整体实现效果</a:t>
            </a:r>
          </a:p>
          <a:p>
            <a:r>
              <a:rPr lang="zh-CN" altLang="en-US" smtClean="0"/>
              <a:t>（</a:t>
            </a:r>
            <a:r>
              <a:rPr lang="en-US" altLang="zh-CN" smtClean="0"/>
              <a:t>PPT</a:t>
            </a:r>
            <a:r>
              <a:rPr lang="zh-CN" altLang="en-US" smtClean="0"/>
              <a:t>代码中出现的变量和数组教员要解释一下）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730F24-0522-4694-9005-AE8A85B5A465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先通过</a:t>
            </a:r>
            <a:r>
              <a:rPr lang="en-US" altLang="zh-CN" smtClean="0"/>
              <a:t>PPT</a:t>
            </a:r>
            <a:r>
              <a:rPr lang="zh-CN" altLang="en-US" smtClean="0"/>
              <a:t>看一下关键的实现思路和代码结构，然后进入环境演示整体实现效果</a:t>
            </a:r>
          </a:p>
          <a:p>
            <a:r>
              <a:rPr lang="zh-CN" altLang="en-US" smtClean="0"/>
              <a:t>（</a:t>
            </a:r>
            <a:r>
              <a:rPr lang="en-US" altLang="zh-CN" smtClean="0"/>
              <a:t>PPT</a:t>
            </a:r>
            <a:r>
              <a:rPr lang="zh-CN" altLang="en-US" smtClean="0"/>
              <a:t>代码中出现的变量和数组教员要解释一下）</a:t>
            </a:r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2F0464-B5B8-403C-947A-4E3F06DBB218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883C92-32CC-41F5-9A6A-37A48602FA14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A5D49D-4D85-44EE-A120-CAD655A07164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不少于</a:t>
            </a:r>
            <a:r>
              <a:rPr lang="en-US" altLang="zh-CN" smtClean="0"/>
              <a:t>4</a:t>
            </a:r>
            <a:r>
              <a:rPr lang="zh-CN" altLang="en-US" smtClean="0"/>
              <a:t>道题，其中至少包含一道简述题，主要了解学员对重要知识点的理解程度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EF3772-574B-4A04-8825-0973D9279751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99D3A-9D3C-421B-90B5-7838A3130DC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   </a:t>
            </a:r>
            <a:r>
              <a:rPr lang="zh-CN" altLang="en-US" smtClean="0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3DF1E7-9B12-4907-BA2C-2328151CF33B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44777D-5DC5-4FCA-855A-F08E34C5F20D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回顾：上次课的教学内容和学员已学过的相关技术内容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作业点评：点评作业的提交情况和共性问题，目的是给学员作业反馈以促进学员完成作业的积极性</a:t>
            </a:r>
            <a:endParaRPr lang="en-US" altLang="zh-CN" dirty="0" smtClean="0">
              <a:ea typeface="宋体" charset="-122"/>
            </a:endParaRPr>
          </a:p>
          <a:p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通过此上机练习来回顾一下循环的的用法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C89397-8D01-4B4F-BD75-3FC2B06398A1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教员重点分析此问题为什么要使用二重循环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702781-0B9A-488F-B175-9ED78468C45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9756B5-75DD-4A76-BFB7-4B4EC2FCC60A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先通过</a:t>
            </a:r>
            <a:r>
              <a:rPr lang="en-US" altLang="zh-CN" smtClean="0"/>
              <a:t>PPT</a:t>
            </a:r>
            <a:r>
              <a:rPr lang="zh-CN" altLang="en-US" smtClean="0"/>
              <a:t>看一下关键的实现思路和代码结构，然后进入环境演示整体实现效果</a:t>
            </a:r>
          </a:p>
          <a:p>
            <a:r>
              <a:rPr lang="zh-CN" altLang="en-US" smtClean="0"/>
              <a:t>（</a:t>
            </a:r>
            <a:r>
              <a:rPr lang="en-US" altLang="zh-CN" smtClean="0"/>
              <a:t>PPT</a:t>
            </a:r>
            <a:r>
              <a:rPr lang="zh-CN" altLang="en-US" smtClean="0"/>
              <a:t>代码中出现的两个数组教员要解释一下）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CAB85F-9AE0-4420-8E7A-D68D7F41CD1F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E601E6-0ADC-4847-8F4B-0831B1DAC18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BC7F44-256A-4CF2-97C0-AB630C92E751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585C-5B09-49A8-B836-2D95801182DF}" type="datetime1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95704"/>
            <a:ext cx="7886700" cy="794203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5464"/>
            <a:ext cx="7886700" cy="4815342"/>
          </a:xfrm>
        </p:spPr>
        <p:txBody>
          <a:bodyPr/>
          <a:lstStyle>
            <a:lvl1pPr marL="457200" indent="-457200">
              <a:buClr>
                <a:schemeClr val="accent4"/>
              </a:buClr>
              <a:buFont typeface="Wingdings" panose="05000000000000000000" pitchFamily="2" charset="2"/>
              <a:buChar char="n"/>
              <a:defRPr b="1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rgbClr val="FFCC00"/>
              </a:buClr>
              <a:buFont typeface="Wingdings" panose="05000000000000000000" pitchFamily="2" charset="2"/>
              <a:buChar char="Ø"/>
              <a:defRPr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rgbClr val="FFCC00"/>
              </a:buClr>
              <a:buFont typeface="Wingdings" panose="05000000000000000000" pitchFamily="2" charset="2"/>
              <a:buChar char="ü"/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FFCC00"/>
              </a:buCl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86EF-C9E3-4D4E-8938-7592F4B63B25}" type="datetime1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‹#›</a:t>
            </a:fld>
            <a:r>
              <a:rPr lang="en-US" altLang="zh-CN" dirty="0" smtClean="0"/>
              <a:t>/28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D441F-482D-442C-AA24-43A3BA8D7442}" type="datetime1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C15AB-C4F3-436F-909E-E9D6F9295829}" type="slidenum">
              <a:rPr lang="zh-CN" altLang="en-US" smtClean="0"/>
              <a:pPr/>
              <a:t>‹#›</a:t>
            </a:fld>
            <a:r>
              <a:rPr lang="en-US" altLang="zh-CN" dirty="0" smtClean="0"/>
              <a:t>/</a:t>
            </a:r>
            <a:r>
              <a:rPr lang="en-US" dirty="0" smtClean="0"/>
              <a:t>42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4280" y="1234123"/>
            <a:ext cx="7772400" cy="2387600"/>
          </a:xfrm>
        </p:spPr>
        <p:txBody>
          <a:bodyPr/>
          <a:lstStyle/>
          <a:p>
            <a:pPr algn="ctr"/>
            <a:r>
              <a:rPr lang="en-US" altLang="zh-CN" sz="4400" dirty="0" smtClean="0"/>
              <a:t>				</a:t>
            </a:r>
            <a:r>
              <a:rPr lang="zh-CN" altLang="en-US" sz="4400" dirty="0" smtClean="0"/>
              <a:t>循环结构进阶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8680" y="3911506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第一学年（第二学期）</a:t>
            </a:r>
            <a:endParaRPr lang="zh-CN" altLang="en-US" sz="1600" dirty="0"/>
          </a:p>
        </p:txBody>
      </p:sp>
      <p:grpSp>
        <p:nvGrpSpPr>
          <p:cNvPr id="7" name="组合 6"/>
          <p:cNvGrpSpPr/>
          <p:nvPr/>
        </p:nvGrpSpPr>
        <p:grpSpPr>
          <a:xfrm>
            <a:off x="7222979" y="2121538"/>
            <a:ext cx="1689299" cy="578592"/>
            <a:chOff x="3062872" y="1692009"/>
            <a:chExt cx="1689299" cy="494541"/>
          </a:xfrm>
        </p:grpSpPr>
        <p:sp>
          <p:nvSpPr>
            <p:cNvPr id="4" name="流程图: 终止 3"/>
            <p:cNvSpPr/>
            <p:nvPr/>
          </p:nvSpPr>
          <p:spPr>
            <a:xfrm>
              <a:off x="3076009" y="1702194"/>
              <a:ext cx="1663154" cy="484356"/>
            </a:xfrm>
            <a:prstGeom prst="flowChartTerminator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流程图: 终止 4"/>
            <p:cNvSpPr/>
            <p:nvPr/>
          </p:nvSpPr>
          <p:spPr>
            <a:xfrm>
              <a:off x="3062872" y="1692009"/>
              <a:ext cx="1689299" cy="484356"/>
            </a:xfrm>
            <a:prstGeom prst="flowChartTerminato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94731" y="1723319"/>
              <a:ext cx="1559611" cy="420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600" b="1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第九章</a:t>
              </a:r>
              <a:endParaRPr lang="zh-CN" altLang="en-US" sz="2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如何使用二重循环</a:t>
            </a:r>
            <a:r>
              <a:rPr lang="en-US" altLang="zh-CN" smtClean="0"/>
              <a:t>3-2</a:t>
            </a:r>
            <a:endParaRPr lang="en-US" altLang="zh-CN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如何用*打印矩形图案？ 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98695" name="Rectangle 7"/>
          <p:cNvSpPr>
            <a:spLocks noChangeArrowheads="1"/>
          </p:cNvSpPr>
          <p:nvPr/>
        </p:nvSpPr>
        <p:spPr bwMode="auto">
          <a:xfrm>
            <a:off x="784225" y="4429125"/>
            <a:ext cx="6480175" cy="117951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用二重循环实现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外层循环控制行数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内层循环控制每行的*号数</a:t>
            </a: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120650" y="857250"/>
            <a:ext cx="985838" cy="422275"/>
            <a:chOff x="1000100" y="1173499"/>
            <a:chExt cx="986586" cy="422603"/>
          </a:xfrm>
        </p:grpSpPr>
        <p:pic>
          <p:nvPicPr>
            <p:cNvPr id="2356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1"/>
          <p:cNvGrpSpPr>
            <a:grpSpLocks/>
          </p:cNvGrpSpPr>
          <p:nvPr/>
        </p:nvGrpSpPr>
        <p:grpSpPr bwMode="auto">
          <a:xfrm>
            <a:off x="142875" y="3981450"/>
            <a:ext cx="1000125" cy="447675"/>
            <a:chOff x="1000100" y="3235185"/>
            <a:chExt cx="1000132" cy="446983"/>
          </a:xfrm>
        </p:grpSpPr>
        <p:pic>
          <p:nvPicPr>
            <p:cNvPr id="2356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40" y="3258961"/>
              <a:ext cx="700092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pic>
        <p:nvPicPr>
          <p:cNvPr id="15" name="图片 14" descr="图9.3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128" y="1809750"/>
            <a:ext cx="2354262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10</a:t>
            </a:fld>
            <a:r>
              <a:rPr lang="en-US" altLang="zh-CN" smtClean="0"/>
              <a:t>/28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8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8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8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AutoShape 2"/>
          <p:cNvSpPr>
            <a:spLocks noChangeArrowheads="1"/>
          </p:cNvSpPr>
          <p:nvPr/>
        </p:nvSpPr>
        <p:spPr bwMode="auto">
          <a:xfrm>
            <a:off x="614363" y="1285875"/>
            <a:ext cx="6958033" cy="401597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public class 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Rectangle</a:t>
            </a:r>
            <a:r>
              <a:rPr lang="en-US" altLang="zh-CN" dirty="0"/>
              <a:t> 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{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    public static void main(String[] </a:t>
            </a:r>
            <a:r>
              <a:rPr lang="en-US" altLang="zh-CN" b="1" dirty="0" err="1" smtClean="0">
                <a:ea typeface="宋体" charset="-122"/>
                <a:cs typeface="Times New Roman" pitchFamily="18" charset="0"/>
              </a:rPr>
              <a:t>args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) {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 err="1" smtClean="0">
                <a:ea typeface="宋体" charset="-122"/>
                <a:cs typeface="Times New Roman" pitchFamily="18" charset="0"/>
              </a:rPr>
              <a:t>System.out.println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("</a:t>
            </a:r>
            <a:r>
              <a:rPr lang="zh-CN" altLang="en-US" b="1" dirty="0" smtClean="0">
                <a:ea typeface="宋体" charset="-122"/>
                <a:cs typeface="Times New Roman" pitchFamily="18" charset="0"/>
              </a:rPr>
              <a:t>打印矩形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");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        for(</a:t>
            </a:r>
            <a:r>
              <a:rPr lang="en-US" altLang="zh-CN" b="1" dirty="0" err="1" smtClean="0">
                <a:ea typeface="宋体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b="1" dirty="0" err="1" smtClean="0">
                <a:ea typeface="宋体" charset="-122"/>
                <a:cs typeface="Times New Roman" pitchFamily="18" charset="0"/>
              </a:rPr>
              <a:t>i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 = 1; </a:t>
            </a:r>
            <a:r>
              <a:rPr lang="en-US" altLang="zh-CN" b="1" dirty="0" err="1" smtClean="0">
                <a:ea typeface="宋体" charset="-122"/>
                <a:cs typeface="Times New Roman" pitchFamily="18" charset="0"/>
              </a:rPr>
              <a:t>i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 &lt;= 5; </a:t>
            </a:r>
            <a:r>
              <a:rPr lang="en-US" altLang="zh-CN" b="1" dirty="0" err="1" smtClean="0">
                <a:ea typeface="宋体" charset="-122"/>
                <a:cs typeface="Times New Roman" pitchFamily="18" charset="0"/>
              </a:rPr>
              <a:t>i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++){  	//</a:t>
            </a:r>
            <a:r>
              <a:rPr lang="zh-CN" altLang="en-US" b="1" dirty="0" smtClean="0">
                <a:ea typeface="宋体" charset="-122"/>
                <a:cs typeface="Times New Roman" pitchFamily="18" charset="0"/>
              </a:rPr>
              <a:t>打印第</a:t>
            </a:r>
            <a:r>
              <a:rPr lang="en-US" altLang="zh-CN" b="1" dirty="0" err="1" smtClean="0">
                <a:ea typeface="宋体" charset="-122"/>
                <a:cs typeface="Times New Roman" pitchFamily="18" charset="0"/>
              </a:rPr>
              <a:t>i</a:t>
            </a:r>
            <a:r>
              <a:rPr lang="zh-CN" altLang="en-US" b="1" dirty="0" smtClean="0">
                <a:ea typeface="宋体" charset="-122"/>
                <a:cs typeface="Times New Roman" pitchFamily="18" charset="0"/>
              </a:rPr>
              <a:t>行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b="1" dirty="0" smtClean="0">
                <a:ea typeface="宋体" charset="-122"/>
                <a:cs typeface="Times New Roman" pitchFamily="18" charset="0"/>
              </a:rPr>
              <a:t>            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for(</a:t>
            </a:r>
            <a:r>
              <a:rPr lang="en-US" altLang="zh-CN" b="1" dirty="0" err="1" smtClean="0">
                <a:ea typeface="宋体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 j = 1; j &lt;= 5; j++){	//</a:t>
            </a:r>
            <a:r>
              <a:rPr lang="zh-CN" altLang="en-US" b="1" dirty="0" smtClean="0">
                <a:ea typeface="宋体" charset="-122"/>
                <a:cs typeface="Times New Roman" pitchFamily="18" charset="0"/>
              </a:rPr>
              <a:t>打印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5</a:t>
            </a:r>
            <a:r>
              <a:rPr lang="zh-CN" altLang="en-US" b="1" dirty="0" smtClean="0">
                <a:ea typeface="宋体" charset="-122"/>
                <a:cs typeface="Times New Roman" pitchFamily="18" charset="0"/>
              </a:rPr>
              <a:t>个*号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b="1" dirty="0" smtClean="0">
                <a:ea typeface="宋体" charset="-122"/>
                <a:cs typeface="Times New Roman" pitchFamily="18" charset="0"/>
              </a:rPr>
              <a:t>                </a:t>
            </a:r>
            <a:r>
              <a:rPr lang="en-US" altLang="zh-CN" b="1" dirty="0" err="1" smtClean="0">
                <a:ea typeface="宋体" charset="-122"/>
                <a:cs typeface="Times New Roman" pitchFamily="18" charset="0"/>
              </a:rPr>
              <a:t>System.out.print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("*");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            }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            </a:t>
            </a:r>
            <a:r>
              <a:rPr lang="en-US" altLang="zh-CN" b="1" dirty="0" err="1" smtClean="0">
                <a:ea typeface="宋体" charset="-122"/>
                <a:cs typeface="Times New Roman" pitchFamily="18" charset="0"/>
              </a:rPr>
              <a:t>System.out.print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("\n");		//</a:t>
            </a:r>
            <a:r>
              <a:rPr lang="zh-CN" altLang="en-US" b="1" dirty="0" smtClean="0">
                <a:ea typeface="宋体" charset="-122"/>
                <a:cs typeface="Times New Roman" pitchFamily="18" charset="0"/>
              </a:rPr>
              <a:t>换行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b="1" dirty="0" smtClean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}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    }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}</a:t>
            </a:r>
            <a:endParaRPr lang="en-US" altLang="zh-CN" b="1" dirty="0">
              <a:ea typeface="宋体" charset="-122"/>
              <a:cs typeface="Times New Roman" pitchFamily="18" charset="0"/>
            </a:endParaRPr>
          </a:p>
        </p:txBody>
      </p:sp>
      <p:sp>
        <p:nvSpPr>
          <p:cNvPr id="499716" name="AutoShape 4"/>
          <p:cNvSpPr>
            <a:spLocks noChangeArrowheads="1"/>
          </p:cNvSpPr>
          <p:nvPr/>
        </p:nvSpPr>
        <p:spPr bwMode="auto">
          <a:xfrm>
            <a:off x="2453818" y="4143368"/>
            <a:ext cx="2447925" cy="407987"/>
          </a:xfrm>
          <a:prstGeom prst="wedgeRoundRectCallout">
            <a:avLst>
              <a:gd name="adj1" fmla="val 50335"/>
              <a:gd name="adj2" fmla="val -26097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外层循环控制行数</a:t>
            </a:r>
          </a:p>
        </p:txBody>
      </p:sp>
      <p:sp>
        <p:nvSpPr>
          <p:cNvPr id="4997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如何使用二重循环</a:t>
            </a:r>
            <a:r>
              <a:rPr lang="en-US" altLang="zh-CN" smtClean="0"/>
              <a:t>3-3</a:t>
            </a:r>
            <a:endParaRPr lang="en-US" altLang="zh-CN"/>
          </a:p>
        </p:txBody>
      </p:sp>
      <p:sp>
        <p:nvSpPr>
          <p:cNvPr id="499719" name="Rectangle 7"/>
          <p:cNvSpPr>
            <a:spLocks noChangeArrowheads="1"/>
          </p:cNvSpPr>
          <p:nvPr/>
        </p:nvSpPr>
        <p:spPr bwMode="auto">
          <a:xfrm>
            <a:off x="1156831" y="2357430"/>
            <a:ext cx="4740286" cy="228600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9720" name="Rectangle 8"/>
          <p:cNvSpPr>
            <a:spLocks noChangeArrowheads="1"/>
          </p:cNvSpPr>
          <p:nvPr/>
        </p:nvSpPr>
        <p:spPr bwMode="auto">
          <a:xfrm>
            <a:off x="1357290" y="2786055"/>
            <a:ext cx="4379046" cy="10715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9715" name="AutoShape 3"/>
          <p:cNvSpPr>
            <a:spLocks noChangeArrowheads="1"/>
          </p:cNvSpPr>
          <p:nvPr/>
        </p:nvSpPr>
        <p:spPr bwMode="auto">
          <a:xfrm>
            <a:off x="2453818" y="3428993"/>
            <a:ext cx="2879725" cy="408623"/>
          </a:xfrm>
          <a:prstGeom prst="wedgeRoundRectCallout">
            <a:avLst>
              <a:gd name="adj1" fmla="val 17768"/>
              <a:gd name="adj2" fmla="val -51732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内层循环控制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打印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个*号</a:t>
            </a:r>
            <a:endParaRPr lang="zh-CN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2459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335872" y="5870004"/>
            <a:ext cx="4583670" cy="578535"/>
            <a:chOff x="2514597" y="3350993"/>
            <a:chExt cx="4125189" cy="578535"/>
          </a:xfrm>
        </p:grpSpPr>
        <p:grpSp>
          <p:nvGrpSpPr>
            <p:cNvPr id="22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2"/>
              <p:cNvSpPr txBox="1"/>
              <p:nvPr/>
            </p:nvSpPr>
            <p:spPr>
              <a:xfrm>
                <a:off x="3947920" y="5112515"/>
                <a:ext cx="1620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演示：打印矩形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11</a:t>
            </a:fld>
            <a:r>
              <a:rPr lang="en-US" altLang="zh-CN" smtClean="0"/>
              <a:t>/28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9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6" grpId="0" animBg="1"/>
      <p:bldP spid="499719" grpId="0" animBg="1"/>
      <p:bldP spid="499720" grpId="0" animBg="1"/>
      <p:bldP spid="4997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打印直角三角形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</a:p>
          <a:p>
            <a:pPr lvl="1">
              <a:defRPr/>
            </a:pPr>
            <a:r>
              <a:rPr lang="zh-CN" altLang="en-US" dirty="0" smtClean="0"/>
              <a:t>二重循环及循环条件的设定</a:t>
            </a:r>
          </a:p>
          <a:p>
            <a:pPr lvl="1">
              <a:defRPr/>
            </a:pPr>
            <a:r>
              <a:rPr lang="zh-CN" altLang="en-US" dirty="0" smtClean="0"/>
              <a:t>使用</a:t>
            </a:r>
            <a:r>
              <a:rPr lang="en-US" dirty="0" smtClean="0"/>
              <a:t>Scanner</a:t>
            </a:r>
            <a:r>
              <a:rPr lang="zh-CN" altLang="en-US" dirty="0" smtClean="0"/>
              <a:t>对象接收用户输入</a:t>
            </a:r>
          </a:p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从控制台输入直角三角形的高度</a:t>
            </a:r>
            <a:endParaRPr lang="en-US" altLang="zh-CN" dirty="0" smtClean="0"/>
          </a:p>
          <a:p>
            <a:pPr lvl="1">
              <a:buNone/>
              <a:defRPr/>
            </a:pPr>
            <a:r>
              <a:rPr lang="zh-CN" altLang="en-US" dirty="0" smtClean="0"/>
              <a:t>  （行数）</a:t>
            </a:r>
          </a:p>
          <a:p>
            <a:pPr lvl="1">
              <a:defRPr/>
            </a:pPr>
            <a:r>
              <a:rPr lang="zh-CN" altLang="en-US" dirty="0" smtClean="0"/>
              <a:t>每行 * 的数目依次为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7…</a:t>
            </a:r>
            <a:endParaRPr lang="zh-CN" altLang="en-US" dirty="0"/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25612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11" name="图片 10" descr="图9.4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1571625"/>
            <a:ext cx="2565400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2298622" y="5779555"/>
            <a:ext cx="4583666" cy="578535"/>
            <a:chOff x="2514597" y="3350993"/>
            <a:chExt cx="4125189" cy="578535"/>
          </a:xfrm>
        </p:grpSpPr>
        <p:grpSp>
          <p:nvGrpSpPr>
            <p:cNvPr id="14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22"/>
              <p:cNvSpPr txBox="1"/>
              <p:nvPr/>
            </p:nvSpPr>
            <p:spPr>
              <a:xfrm>
                <a:off x="3926441" y="5139811"/>
                <a:ext cx="1412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教师讲解需求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12</a:t>
            </a:fld>
            <a:r>
              <a:rPr lang="en-US" altLang="zh-CN" smtClean="0"/>
              <a:t>/28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打印直角三角形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</a:p>
          <a:p>
            <a:pPr lvl="1">
              <a:defRPr/>
            </a:pPr>
            <a:r>
              <a:rPr lang="zh-CN" altLang="en-US" dirty="0" smtClean="0"/>
              <a:t>外层循环控制行数</a:t>
            </a:r>
          </a:p>
          <a:p>
            <a:pPr lvl="1">
              <a:defRPr/>
            </a:pPr>
            <a:r>
              <a:rPr lang="zh-CN" altLang="en-US" dirty="0" smtClean="0"/>
              <a:t>分析每行打印的内容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每一行打印字符</a:t>
            </a:r>
            <a:r>
              <a:rPr lang="en-US" dirty="0" smtClean="0"/>
              <a:t>*</a:t>
            </a:r>
            <a:r>
              <a:rPr lang="zh-CN" altLang="en-US" dirty="0" smtClean="0"/>
              <a:t>结束后要换行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难点指导</a:t>
            </a:r>
          </a:p>
          <a:p>
            <a:pPr lvl="1">
              <a:defRPr/>
            </a:pPr>
            <a:r>
              <a:rPr lang="zh-CN" altLang="en-US" dirty="0" smtClean="0"/>
              <a:t>内层循环的条件</a:t>
            </a:r>
            <a:endParaRPr lang="en-US" altLang="zh-CN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dirty="0" smtClean="0"/>
              <a:t>            j &lt;= 2i - 1</a:t>
            </a:r>
            <a:r>
              <a:rPr lang="zh-CN" altLang="en-US" dirty="0" smtClean="0"/>
              <a:t> </a:t>
            </a:r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" name="组合 5"/>
          <p:cNvGrpSpPr>
            <a:grpSpLocks/>
          </p:cNvGrpSpPr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26635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68146" y="5969896"/>
            <a:ext cx="4125191" cy="578535"/>
            <a:chOff x="2514599" y="5042946"/>
            <a:chExt cx="4125191" cy="578535"/>
          </a:xfrm>
        </p:grpSpPr>
        <p:sp>
          <p:nvSpPr>
            <p:cNvPr id="15" name="圆角矩形 14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13</a:t>
            </a:fld>
            <a:r>
              <a:rPr lang="en-US" altLang="zh-CN" smtClean="0"/>
              <a:t>/28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打印倒直角三角形</a:t>
            </a:r>
            <a:endParaRPr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从控制台输入直角三角形的高度（行数）</a:t>
            </a:r>
          </a:p>
          <a:p>
            <a:pPr lvl="1">
              <a:defRPr/>
            </a:pPr>
            <a:r>
              <a:rPr lang="zh-CN" altLang="en-US" dirty="0" smtClean="0"/>
              <a:t>每行*的数目从下至上依次为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4…</a:t>
            </a:r>
            <a:endParaRPr lang="zh-CN" altLang="en-US" dirty="0"/>
          </a:p>
        </p:txBody>
      </p:sp>
      <p:pic>
        <p:nvPicPr>
          <p:cNvPr id="14" name="图片 13" descr="图9.5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2786063"/>
            <a:ext cx="3000375" cy="325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71438" y="879475"/>
            <a:ext cx="928687" cy="40640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766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722227" y="5466976"/>
            <a:ext cx="3906924" cy="578535"/>
            <a:chOff x="2514599" y="5042946"/>
            <a:chExt cx="4125191" cy="578535"/>
          </a:xfrm>
        </p:grpSpPr>
        <p:sp>
          <p:nvSpPr>
            <p:cNvPr id="17" name="圆角矩形 16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14</a:t>
            </a:fld>
            <a:r>
              <a:rPr lang="en-US" altLang="zh-CN" smtClean="0"/>
              <a:t>/28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15</a:t>
            </a:fld>
            <a:r>
              <a:rPr lang="en-US" altLang="zh-CN" smtClean="0"/>
              <a:t>/28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打印等腰三角形</a:t>
            </a:r>
            <a:endParaRPr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从控制台输入等腰三角形的高度</a:t>
            </a:r>
          </a:p>
          <a:p>
            <a:pPr lvl="1">
              <a:defRPr/>
            </a:pPr>
            <a:r>
              <a:rPr lang="zh-CN" altLang="en-US" dirty="0" smtClean="0"/>
              <a:t>每行*的数目依次为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7… 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71438" y="879475"/>
            <a:ext cx="928687" cy="40640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29714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" name="图片 12" descr="图9.6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000125"/>
            <a:ext cx="2357438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8"/>
          <p:cNvGrpSpPr>
            <a:grpSpLocks/>
          </p:cNvGrpSpPr>
          <p:nvPr/>
        </p:nvGrpSpPr>
        <p:grpSpPr bwMode="auto">
          <a:xfrm>
            <a:off x="157163" y="3181350"/>
            <a:ext cx="985837" cy="461963"/>
            <a:chOff x="3786182" y="3824735"/>
            <a:chExt cx="986585" cy="461521"/>
          </a:xfrm>
        </p:grpSpPr>
        <p:sp>
          <p:nvSpPr>
            <p:cNvPr id="19" name="TextBox 18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29712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785813" y="3857625"/>
            <a:ext cx="5072062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外层循环控制行数</a:t>
            </a:r>
          </a:p>
          <a:p>
            <a:pPr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每行先打印空格，再打印</a:t>
            </a:r>
            <a:r>
              <a:rPr lang="en-US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</a:p>
          <a:p>
            <a:pPr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打印空格和字符</a:t>
            </a:r>
            <a:r>
              <a:rPr lang="en-US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用两个不同的循环</a:t>
            </a:r>
          </a:p>
        </p:txBody>
      </p:sp>
      <p:pic>
        <p:nvPicPr>
          <p:cNvPr id="22" name="图片 21" descr="图9.7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88" y="4071938"/>
            <a:ext cx="23812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组合 22"/>
          <p:cNvGrpSpPr/>
          <p:nvPr/>
        </p:nvGrpSpPr>
        <p:grpSpPr>
          <a:xfrm>
            <a:off x="1750927" y="5947036"/>
            <a:ext cx="3906924" cy="578535"/>
            <a:chOff x="2514599" y="5042946"/>
            <a:chExt cx="4125191" cy="578535"/>
          </a:xfrm>
        </p:grpSpPr>
        <p:sp>
          <p:nvSpPr>
            <p:cNvPr id="24" name="圆角矩形 23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16"/>
            <p:cNvSpPr txBox="1"/>
            <p:nvPr/>
          </p:nvSpPr>
          <p:spPr>
            <a:xfrm>
              <a:off x="3635292" y="5147548"/>
              <a:ext cx="220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16</a:t>
            </a:fld>
            <a:r>
              <a:rPr lang="en-US" altLang="zh-CN" smtClean="0"/>
              <a:t>/28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打印九九乘法表</a:t>
            </a:r>
            <a:r>
              <a:rPr lang="en-US" altLang="zh-CN" dirty="0" smtClean="0"/>
              <a:t>2-1</a:t>
            </a:r>
            <a:endParaRPr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训练要点</a:t>
            </a:r>
          </a:p>
          <a:p>
            <a:pPr lvl="1">
              <a:defRPr/>
            </a:pPr>
            <a:r>
              <a:rPr lang="zh-CN" altLang="en-US" smtClean="0"/>
              <a:t>复杂的二重循环 </a:t>
            </a:r>
          </a:p>
          <a:p>
            <a:pPr>
              <a:defRPr/>
            </a:pPr>
            <a:r>
              <a:rPr lang="zh-CN" altLang="en-US" smtClean="0"/>
              <a:t>需求说明</a:t>
            </a:r>
          </a:p>
          <a:p>
            <a:pPr lvl="1">
              <a:defRPr/>
            </a:pPr>
            <a:r>
              <a:rPr lang="zh-CN" altLang="en-US" smtClean="0"/>
              <a:t>面试题：利用二重循环实现九九乘法表</a:t>
            </a:r>
            <a:endParaRPr lang="zh-CN" altLang="en-US" dirty="0"/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30732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14" name="图片 13" descr="图9.8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571875"/>
            <a:ext cx="51435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2298622" y="5779555"/>
            <a:ext cx="4583666" cy="578535"/>
            <a:chOff x="2514597" y="3350993"/>
            <a:chExt cx="4125189" cy="578535"/>
          </a:xfrm>
        </p:grpSpPr>
        <p:grpSp>
          <p:nvGrpSpPr>
            <p:cNvPr id="15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22"/>
              <p:cNvSpPr txBox="1"/>
              <p:nvPr/>
            </p:nvSpPr>
            <p:spPr>
              <a:xfrm>
                <a:off x="3926441" y="5139811"/>
                <a:ext cx="1412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教师讲解需求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17</a:t>
            </a:fld>
            <a:r>
              <a:rPr lang="en-US" altLang="zh-CN" smtClean="0"/>
              <a:t>/28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打印九九乘法表</a:t>
            </a:r>
            <a:r>
              <a:rPr lang="en-US" altLang="zh-CN" dirty="0" smtClean="0"/>
              <a:t>2-2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</a:p>
          <a:p>
            <a:pPr lvl="1">
              <a:defRPr/>
            </a:pPr>
            <a:r>
              <a:rPr lang="zh-CN" altLang="en-US" dirty="0" smtClean="0"/>
              <a:t>九九乘法表共有</a:t>
            </a:r>
            <a:r>
              <a:rPr lang="pt-BR" altLang="zh-CN" dirty="0" smtClean="0"/>
              <a:t>9</a:t>
            </a:r>
            <a:r>
              <a:rPr lang="zh-CN" altLang="en-US" dirty="0" smtClean="0"/>
              <a:t>行，外层循环条件为</a:t>
            </a:r>
            <a:endParaRPr lang="en-US" altLang="zh-CN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dirty="0" smtClean="0"/>
              <a:t>            i&lt;=9</a:t>
            </a:r>
          </a:p>
          <a:p>
            <a:pPr lvl="1">
              <a:defRPr/>
            </a:pPr>
            <a:r>
              <a:rPr lang="zh-CN" altLang="en-US" dirty="0" smtClean="0"/>
              <a:t>第 </a:t>
            </a:r>
            <a:r>
              <a:rPr lang="pt-BR" altLang="zh-CN" dirty="0" smtClean="0"/>
              <a:t>i </a:t>
            </a:r>
            <a:r>
              <a:rPr lang="zh-CN" altLang="en-US" dirty="0" smtClean="0"/>
              <a:t>行上有 </a:t>
            </a:r>
            <a:r>
              <a:rPr lang="pt-BR" altLang="zh-CN" dirty="0" smtClean="0"/>
              <a:t>i </a:t>
            </a:r>
            <a:r>
              <a:rPr lang="zh-CN" altLang="en-US" dirty="0" smtClean="0"/>
              <a:t>个式子，内层循环条件为</a:t>
            </a:r>
            <a:endParaRPr lang="en-US" altLang="zh-CN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dirty="0" smtClean="0"/>
              <a:t>	       j &lt;= 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第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行上的第 </a:t>
            </a:r>
            <a:r>
              <a:rPr lang="en-US" altLang="zh-CN" dirty="0" smtClean="0"/>
              <a:t>j </a:t>
            </a:r>
            <a:r>
              <a:rPr lang="zh-CN" altLang="en-US" dirty="0" smtClean="0"/>
              <a:t>个式子为</a:t>
            </a:r>
            <a:endParaRPr lang="en-US" altLang="zh-CN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dirty="0" smtClean="0"/>
              <a:t>            j 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 * </a:t>
            </a:r>
            <a:r>
              <a:rPr lang="en-US" altLang="zh-CN" dirty="0"/>
              <a:t>i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 = j*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4" name="组合 5"/>
          <p:cNvGrpSpPr>
            <a:grpSpLocks/>
          </p:cNvGrpSpPr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31755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608177" y="5764156"/>
            <a:ext cx="3906924" cy="578535"/>
            <a:chOff x="2514599" y="5042946"/>
            <a:chExt cx="4125191" cy="578535"/>
          </a:xfrm>
        </p:grpSpPr>
        <p:sp>
          <p:nvSpPr>
            <p:cNvPr id="15" name="圆角矩形 14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6"/>
            <p:cNvSpPr txBox="1"/>
            <p:nvPr/>
          </p:nvSpPr>
          <p:spPr>
            <a:xfrm>
              <a:off x="3635292" y="5147548"/>
              <a:ext cx="220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18</a:t>
            </a:fld>
            <a:r>
              <a:rPr lang="en-US" altLang="zh-CN" smtClean="0"/>
              <a:t>/28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4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19</a:t>
            </a:fld>
            <a:r>
              <a:rPr lang="en-US" altLang="zh-CN" smtClean="0"/>
              <a:t>/28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97230" y="1082584"/>
            <a:ext cx="7886700" cy="4815342"/>
          </a:xfrm>
        </p:spPr>
        <p:txBody>
          <a:bodyPr>
            <a:normAutofit/>
          </a:bodyPr>
          <a:lstStyle/>
          <a:p>
            <a:r>
              <a:rPr lang="zh-CN" altLang="en-US" sz="2600" dirty="0" smtClean="0"/>
              <a:t>什么是二重循环？</a:t>
            </a:r>
          </a:p>
          <a:p>
            <a:r>
              <a:rPr lang="zh-CN" altLang="en-US" sz="2600" dirty="0" smtClean="0"/>
              <a:t>二重循环的执行顺序是什么？</a:t>
            </a:r>
            <a:endParaRPr lang="en-US" altLang="zh-CN" sz="2600" dirty="0" smtClean="0"/>
          </a:p>
          <a:p>
            <a:r>
              <a:rPr lang="zh-CN" altLang="en-US" sz="2600" dirty="0" smtClean="0"/>
              <a:t>内循环中的</a:t>
            </a:r>
            <a:r>
              <a:rPr lang="en-US" altLang="zh-CN" sz="2600" dirty="0" smtClean="0"/>
              <a:t>break</a:t>
            </a:r>
            <a:r>
              <a:rPr lang="zh-CN" altLang="en-US" sz="2600" dirty="0" smtClean="0"/>
              <a:t>可以终止二重循环的执行吗？</a:t>
            </a:r>
            <a:endParaRPr lang="en-US" altLang="zh-CN" sz="2600" dirty="0" smtClean="0"/>
          </a:p>
          <a:p>
            <a:r>
              <a:rPr lang="zh-CN" altLang="en-US" sz="2600" dirty="0" smtClean="0"/>
              <a:t>请绘制出二重循环结构的流程图</a:t>
            </a:r>
            <a:endParaRPr lang="en-US" altLang="zh-CN" sz="2600" dirty="0" smtClean="0"/>
          </a:p>
          <a:p>
            <a:r>
              <a:rPr lang="zh-CN" altLang="en-US" sz="2600" dirty="0" smtClean="0"/>
              <a:t>请说出下面这段代码的执行结果</a:t>
            </a:r>
            <a:endParaRPr lang="en-US" altLang="zh-CN" sz="2600" dirty="0" smtClean="0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0" y="764991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5368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9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186518" y="3470278"/>
            <a:ext cx="6888163" cy="329320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223838" indent="-223838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int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i,j,x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=0;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marL="223838" indent="-223838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for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(</a:t>
            </a: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=0;i&lt;2;i++){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marL="223838" indent="-223838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x++;</a:t>
            </a:r>
          </a:p>
          <a:p>
            <a:pPr marL="223838" indent="-223838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for(j=0;j&lt;=3;j++ ){</a:t>
            </a:r>
          </a:p>
          <a:p>
            <a:pPr marL="223838" indent="-223838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   if(j%2 == 0) continue;</a:t>
            </a:r>
          </a:p>
          <a:p>
            <a:pPr marL="223838" indent="-223838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       x++;</a:t>
            </a:r>
          </a:p>
          <a:p>
            <a:pPr marL="223838" indent="-223838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    }</a:t>
            </a:r>
          </a:p>
          <a:p>
            <a:pPr marL="223838" indent="-223838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x++;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marL="223838" indent="-223838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 </a:t>
            </a:r>
            <a:endParaRPr lang="en-US" altLang="zh-CN" sz="1600" b="1" dirty="0" smtClean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marL="223838" indent="-223838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b="1" dirty="0" err="1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System.out.println</a:t>
            </a:r>
            <a:r>
              <a:rPr lang="en-US" altLang="zh-CN" sz="1600" b="1" dirty="0" smtClean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(x);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</a:t>
            </a:fld>
            <a:r>
              <a:rPr lang="en-US" altLang="zh-CN" smtClean="0"/>
              <a:t>/28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在二重循环中使用</a:t>
            </a:r>
            <a:r>
              <a:rPr lang="en-US" altLang="zh-CN" dirty="0" smtClean="0"/>
              <a:t>continue2-1 </a:t>
            </a:r>
            <a:endParaRPr lang="en-US" altLang="zh-CN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若有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个班级各</a:t>
            </a:r>
            <a:r>
              <a:rPr lang="en-US" altLang="zh-CN" dirty="0" smtClean="0"/>
              <a:t>4</a:t>
            </a:r>
            <a:r>
              <a:rPr lang="zh-CN" altLang="en-US" dirty="0" smtClean="0"/>
              <a:t>名学员参赛，计算每个班级参赛学员平均分，统计成绩大于</a:t>
            </a:r>
            <a:r>
              <a:rPr lang="en-US" altLang="zh-CN" dirty="0" smtClean="0"/>
              <a:t>85</a:t>
            </a:r>
            <a:r>
              <a:rPr lang="zh-CN" altLang="en-US" dirty="0" smtClean="0"/>
              <a:t>分学员数 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04838" name="Rectangle 6"/>
          <p:cNvSpPr>
            <a:spLocks noChangeArrowheads="1"/>
          </p:cNvSpPr>
          <p:nvPr/>
        </p:nvSpPr>
        <p:spPr bwMode="auto">
          <a:xfrm>
            <a:off x="784225" y="3357563"/>
            <a:ext cx="3716337" cy="2447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在问题</a:t>
            </a:r>
            <a:r>
              <a:rPr lang="en-US" altLang="zh-CN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基础上增加了新功能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统计大于</a:t>
            </a:r>
            <a:r>
              <a:rPr lang="en-US" altLang="zh-CN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85</a:t>
            </a:r>
            <a:r>
              <a:rPr lang="zh-CN" altLang="en-US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分的学员人数</a:t>
            </a:r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3380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71438" y="2928938"/>
            <a:ext cx="1000125" cy="447675"/>
            <a:chOff x="1000100" y="3235185"/>
            <a:chExt cx="1000132" cy="446983"/>
          </a:xfrm>
        </p:grpSpPr>
        <p:pic>
          <p:nvPicPr>
            <p:cNvPr id="3380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39" y="3258960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pic>
        <p:nvPicPr>
          <p:cNvPr id="14" name="图片 13" descr="图9.9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860" y="2311718"/>
            <a:ext cx="3357563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20</a:t>
            </a:fld>
            <a:r>
              <a:rPr lang="en-US" altLang="zh-CN" smtClean="0"/>
              <a:t>/28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4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AutoShape 2"/>
          <p:cNvSpPr>
            <a:spLocks noChangeArrowheads="1"/>
          </p:cNvSpPr>
          <p:nvPr/>
        </p:nvSpPr>
        <p:spPr bwMode="auto">
          <a:xfrm>
            <a:off x="706438" y="1519238"/>
            <a:ext cx="8080375" cy="40528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for(int i = 0; i &lt; classnum; i++){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//…		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for(int j = 0; j &lt; score.length; j++){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     //…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宋体" charset="-122"/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if(score[j] &lt; 85) {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	</a:t>
            </a:r>
            <a:endParaRPr lang="zh-CN" altLang="en-US" b="1" dirty="0">
              <a:solidFill>
                <a:srgbClr val="0000FF"/>
              </a:solidFill>
              <a:ea typeface="宋体" charset="-122"/>
              <a:cs typeface="Times New Roman" pitchFamily="18" charset="0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		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        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continue;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		      }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	 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count++;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}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//…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}</a:t>
            </a:r>
          </a:p>
        </p:txBody>
      </p:sp>
      <p:sp>
        <p:nvSpPr>
          <p:cNvPr id="505859" name="AutoShape 3"/>
          <p:cNvSpPr>
            <a:spLocks noChangeArrowheads="1"/>
          </p:cNvSpPr>
          <p:nvPr/>
        </p:nvSpPr>
        <p:spPr bwMode="auto">
          <a:xfrm>
            <a:off x="3995738" y="4177665"/>
            <a:ext cx="2952750" cy="1022350"/>
          </a:xfrm>
          <a:prstGeom prst="wedgeRoundRectCallout">
            <a:avLst>
              <a:gd name="adj1" fmla="val -49886"/>
              <a:gd name="adj2" fmla="val -42203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执行</a:t>
            </a:r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</a:rPr>
              <a:t>continue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，进入本层循环的下一轮循环，不再执行</a:t>
            </a:r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</a:rPr>
              <a:t>count++</a:t>
            </a:r>
          </a:p>
        </p:txBody>
      </p:sp>
      <p:sp>
        <p:nvSpPr>
          <p:cNvPr id="505871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在二重循环中使用</a:t>
            </a:r>
            <a:r>
              <a:rPr lang="en-US" altLang="zh-CN" dirty="0" smtClean="0"/>
              <a:t>continue2-2 </a:t>
            </a:r>
            <a:endParaRPr lang="en-US" altLang="zh-CN" dirty="0"/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3483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3" name="组合 23"/>
          <p:cNvGrpSpPr>
            <a:grpSpLocks/>
          </p:cNvGrpSpPr>
          <p:nvPr/>
        </p:nvGrpSpPr>
        <p:grpSpPr bwMode="auto">
          <a:xfrm>
            <a:off x="3492500" y="1911350"/>
            <a:ext cx="2519363" cy="1731963"/>
            <a:chOff x="3492500" y="1697037"/>
            <a:chExt cx="2519363" cy="1731963"/>
          </a:xfrm>
        </p:grpSpPr>
        <p:sp>
          <p:nvSpPr>
            <p:cNvPr id="34833" name="Line 35"/>
            <p:cNvSpPr>
              <a:spLocks noChangeShapeType="1"/>
            </p:cNvSpPr>
            <p:nvPr/>
          </p:nvSpPr>
          <p:spPr bwMode="auto">
            <a:xfrm flipV="1">
              <a:off x="3492500" y="3414712"/>
              <a:ext cx="2505075" cy="9525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Line 36"/>
            <p:cNvSpPr>
              <a:spLocks noChangeShapeType="1"/>
            </p:cNvSpPr>
            <p:nvPr/>
          </p:nvSpPr>
          <p:spPr bwMode="auto">
            <a:xfrm flipV="1">
              <a:off x="6007100" y="1697037"/>
              <a:ext cx="4763" cy="1731963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5" name="Line 37"/>
            <p:cNvSpPr>
              <a:spLocks noChangeShapeType="1"/>
            </p:cNvSpPr>
            <p:nvPr/>
          </p:nvSpPr>
          <p:spPr bwMode="auto">
            <a:xfrm flipH="1" flipV="1">
              <a:off x="4787900" y="1697037"/>
              <a:ext cx="1196975" cy="14288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4836" name="直接箭头连接符 21"/>
            <p:cNvCxnSpPr>
              <a:cxnSpLocks noChangeShapeType="1"/>
              <a:stCxn id="34835" idx="1"/>
            </p:cNvCxnSpPr>
            <p:nvPr/>
          </p:nvCxnSpPr>
          <p:spPr bwMode="auto">
            <a:xfrm rot="16200000" flipH="1">
              <a:off x="4589352" y="1895584"/>
              <a:ext cx="401008" cy="3913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组合 20"/>
          <p:cNvGrpSpPr/>
          <p:nvPr/>
        </p:nvGrpSpPr>
        <p:grpSpPr>
          <a:xfrm>
            <a:off x="1970112" y="5938584"/>
            <a:ext cx="5200054" cy="578535"/>
            <a:chOff x="2514597" y="3350993"/>
            <a:chExt cx="4679919" cy="578535"/>
          </a:xfrm>
        </p:grpSpPr>
        <p:grpSp>
          <p:nvGrpSpPr>
            <p:cNvPr id="24" name="组合 20"/>
            <p:cNvGrpSpPr/>
            <p:nvPr/>
          </p:nvGrpSpPr>
          <p:grpSpPr>
            <a:xfrm>
              <a:off x="2514597" y="3350993"/>
              <a:ext cx="4679919" cy="578535"/>
              <a:chOff x="2514599" y="5042946"/>
              <a:chExt cx="4679919" cy="578535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2514599" y="5071123"/>
                <a:ext cx="4635572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2"/>
              <p:cNvSpPr txBox="1"/>
              <p:nvPr/>
            </p:nvSpPr>
            <p:spPr>
              <a:xfrm>
                <a:off x="3413011" y="5112515"/>
                <a:ext cx="3781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</a:t>
                </a:r>
                <a:r>
                  <a:rPr lang="zh-CN" altLang="en-US" b="1" spc="300" dirty="0" smtClean="0">
                    <a:solidFill>
                      <a:srgbClr val="FBFFFE"/>
                    </a:solidFill>
                    <a:latin typeface="微软雅黑" pitchFamily="34" charset="-122"/>
                    <a:ea typeface="微软雅黑" pitchFamily="34" charset="-122"/>
                  </a:rPr>
                  <a:t>统计成绩在</a:t>
                </a:r>
                <a:r>
                  <a:rPr lang="en-US" altLang="zh-CN" b="1" spc="300" dirty="0" smtClean="0">
                    <a:solidFill>
                      <a:srgbClr val="FBFFFE"/>
                    </a:solidFill>
                    <a:latin typeface="微软雅黑" pitchFamily="34" charset="-122"/>
                    <a:ea typeface="微软雅黑" pitchFamily="34" charset="-122"/>
                  </a:rPr>
                  <a:t>85</a:t>
                </a:r>
                <a:r>
                  <a:rPr lang="zh-CN" altLang="en-US" b="1" spc="300" dirty="0" smtClean="0">
                    <a:solidFill>
                      <a:srgbClr val="FBFFFE"/>
                    </a:solidFill>
                    <a:latin typeface="微软雅黑" pitchFamily="34" charset="-122"/>
                    <a:ea typeface="微软雅黑" pitchFamily="34" charset="-122"/>
                  </a:rPr>
                  <a:t>分以上的学生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21</a:t>
            </a:fld>
            <a:r>
              <a:rPr lang="en-US" altLang="zh-CN" smtClean="0"/>
              <a:t>/28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在二重循环中使用</a:t>
            </a:r>
            <a:r>
              <a:rPr lang="en-US" altLang="zh-CN" dirty="0" smtClean="0"/>
              <a:t>break2-1 </a:t>
            </a:r>
            <a:endParaRPr lang="en-US" altLang="zh-CN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600" dirty="0" smtClean="0"/>
              <a:t>有</a:t>
            </a:r>
            <a:r>
              <a:rPr lang="en-US" altLang="zh-CN" sz="2600" dirty="0" smtClean="0"/>
              <a:t>5</a:t>
            </a:r>
            <a:r>
              <a:rPr lang="zh-CN" altLang="en-US" sz="2600" dirty="0" smtClean="0"/>
              <a:t>家衣服专卖店，每家最多购</a:t>
            </a:r>
            <a:endParaRPr lang="en-US" altLang="zh-CN" sz="2600" dirty="0" smtClean="0"/>
          </a:p>
          <a:p>
            <a:pPr>
              <a:buNone/>
              <a:defRPr/>
            </a:pPr>
            <a:r>
              <a:rPr lang="en-US" altLang="zh-CN" sz="2600" dirty="0" smtClean="0"/>
              <a:t>	</a:t>
            </a:r>
            <a:r>
              <a:rPr lang="zh-CN" altLang="en-US" sz="2600" dirty="0" smtClean="0"/>
              <a:t>买</a:t>
            </a:r>
            <a:r>
              <a:rPr lang="en-US" altLang="zh-CN" sz="2600" dirty="0" smtClean="0"/>
              <a:t>3</a:t>
            </a:r>
            <a:r>
              <a:rPr lang="zh-CN" altLang="en-US" sz="2600" dirty="0" smtClean="0"/>
              <a:t>件。用户可以选择离开，可</a:t>
            </a:r>
            <a:endParaRPr lang="en-US" altLang="zh-CN" sz="2600" dirty="0" smtClean="0"/>
          </a:p>
          <a:p>
            <a:pPr>
              <a:buNone/>
              <a:defRPr/>
            </a:pPr>
            <a:r>
              <a:rPr lang="en-US" altLang="zh-CN" sz="2600" dirty="0" smtClean="0"/>
              <a:t>	</a:t>
            </a:r>
            <a:r>
              <a:rPr lang="zh-CN" altLang="en-US" sz="2600" dirty="0" smtClean="0"/>
              <a:t>以买衣服</a:t>
            </a:r>
            <a:endParaRPr lang="en-US" altLang="zh-CN" sz="2600" dirty="0" smtClean="0"/>
          </a:p>
          <a:p>
            <a:pPr>
              <a:defRPr/>
            </a:pPr>
            <a:r>
              <a:rPr lang="zh-CN" altLang="en-US" dirty="0" smtClean="0"/>
              <a:t>最后打印总共买了几件衣服 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35851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71438" y="3552825"/>
            <a:ext cx="1000125" cy="447675"/>
            <a:chOff x="1000100" y="3235185"/>
            <a:chExt cx="1000132" cy="446983"/>
          </a:xfrm>
        </p:grpSpPr>
        <p:pic>
          <p:nvPicPr>
            <p:cNvPr id="35849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pic>
        <p:nvPicPr>
          <p:cNvPr id="14" name="图片 13" descr="图9.10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013" y="954405"/>
            <a:ext cx="3071812" cy="571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85813" y="4071938"/>
            <a:ext cx="7645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使用二重循环解决</a:t>
            </a:r>
          </a:p>
          <a:p>
            <a:pPr lvl="1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外层循环控制去每个专卖店</a:t>
            </a:r>
          </a:p>
          <a:p>
            <a:pPr lvl="1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内层循环控制买衣服过程</a:t>
            </a:r>
          </a:p>
          <a:p>
            <a:pPr lvl="1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4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退出内层循环</a:t>
            </a: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endParaRPr lang="zh-CN" altLang="en-US" sz="2600" b="1" dirty="0">
              <a:ea typeface="微软雅黑" pitchFamily="34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22</a:t>
            </a:fld>
            <a:r>
              <a:rPr lang="en-US" altLang="zh-CN" smtClean="0"/>
              <a:t>/28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38" name="AutoShape 18"/>
          <p:cNvSpPr>
            <a:spLocks noChangeArrowheads="1"/>
          </p:cNvSpPr>
          <p:nvPr/>
        </p:nvSpPr>
        <p:spPr bwMode="auto">
          <a:xfrm>
            <a:off x="468313" y="1571625"/>
            <a:ext cx="8356600" cy="49577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for(int i = 0; i &lt; 5; i++){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欢迎光临第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 + (i+1)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家专卖店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for(int j = 0; j &lt; 3; j++){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要离开吗（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y/n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）？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choice = input.nextLine();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if("y".equals(choice)){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charset="-122"/>
            </a:endParaRP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break;	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}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System.out.println("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买了一件衣服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");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	count++;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计数器加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1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	}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  //……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</a:t>
            </a:r>
          </a:p>
        </p:txBody>
      </p:sp>
      <p:sp>
        <p:nvSpPr>
          <p:cNvPr id="517123" name="AutoShape 3"/>
          <p:cNvSpPr>
            <a:spLocks noChangeArrowheads="1"/>
          </p:cNvSpPr>
          <p:nvPr/>
        </p:nvSpPr>
        <p:spPr bwMode="auto">
          <a:xfrm>
            <a:off x="5330825" y="3643313"/>
            <a:ext cx="3384550" cy="714375"/>
          </a:xfrm>
          <a:prstGeom prst="wedgeRoundRectCallout">
            <a:avLst>
              <a:gd name="adj1" fmla="val -49707"/>
              <a:gd name="adj2" fmla="val 22533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执行</a:t>
            </a:r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</a:rPr>
              <a:t>break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，跳出内层循环，继续执行外层循环的语句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17130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在二重循环中使用</a:t>
            </a:r>
            <a:r>
              <a:rPr lang="en-US" altLang="zh-CN" dirty="0" smtClean="0"/>
              <a:t>break2-2 </a:t>
            </a:r>
            <a:endParaRPr lang="en-US" altLang="zh-CN" dirty="0"/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3688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3" name="组合 24"/>
          <p:cNvGrpSpPr>
            <a:grpSpLocks/>
          </p:cNvGrpSpPr>
          <p:nvPr/>
        </p:nvGrpSpPr>
        <p:grpSpPr bwMode="auto">
          <a:xfrm>
            <a:off x="2352675" y="3913188"/>
            <a:ext cx="2862263" cy="2016125"/>
            <a:chOff x="2351922" y="3913206"/>
            <a:chExt cx="2863020" cy="2016125"/>
          </a:xfrm>
        </p:grpSpPr>
        <p:sp>
          <p:nvSpPr>
            <p:cNvPr id="36881" name="Line 20"/>
            <p:cNvSpPr>
              <a:spLocks noChangeShapeType="1"/>
            </p:cNvSpPr>
            <p:nvPr/>
          </p:nvSpPr>
          <p:spPr bwMode="auto">
            <a:xfrm>
              <a:off x="3477007" y="3924407"/>
              <a:ext cx="1719641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2" name="Line 21"/>
            <p:cNvSpPr>
              <a:spLocks noChangeShapeType="1"/>
            </p:cNvSpPr>
            <p:nvPr/>
          </p:nvSpPr>
          <p:spPr bwMode="auto">
            <a:xfrm>
              <a:off x="5214942" y="3913206"/>
              <a:ext cx="0" cy="1478491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3" name="Line 22"/>
            <p:cNvSpPr>
              <a:spLocks noChangeShapeType="1"/>
            </p:cNvSpPr>
            <p:nvPr/>
          </p:nvSpPr>
          <p:spPr bwMode="auto">
            <a:xfrm flipH="1">
              <a:off x="2351923" y="5402898"/>
              <a:ext cx="2863019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6884" name="直接箭头连接符 22"/>
            <p:cNvCxnSpPr>
              <a:cxnSpLocks noChangeShapeType="1"/>
              <a:stCxn id="36883" idx="1"/>
            </p:cNvCxnSpPr>
            <p:nvPr/>
          </p:nvCxnSpPr>
          <p:spPr bwMode="auto">
            <a:xfrm rot="16200000" flipH="1">
              <a:off x="2091456" y="5663365"/>
              <a:ext cx="526432" cy="5499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组合 20"/>
          <p:cNvGrpSpPr/>
          <p:nvPr/>
        </p:nvGrpSpPr>
        <p:grpSpPr>
          <a:xfrm>
            <a:off x="1970112" y="6098604"/>
            <a:ext cx="5150778" cy="578535"/>
            <a:chOff x="2514597" y="3350993"/>
            <a:chExt cx="4635572" cy="578535"/>
          </a:xfrm>
        </p:grpSpPr>
        <p:grpSp>
          <p:nvGrpSpPr>
            <p:cNvPr id="24" name="组合 20"/>
            <p:cNvGrpSpPr/>
            <p:nvPr/>
          </p:nvGrpSpPr>
          <p:grpSpPr>
            <a:xfrm>
              <a:off x="2514597" y="3350993"/>
              <a:ext cx="4635572" cy="578535"/>
              <a:chOff x="2514599" y="5042946"/>
              <a:chExt cx="4635572" cy="578535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2514599" y="5071123"/>
                <a:ext cx="4635572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2"/>
              <p:cNvSpPr txBox="1"/>
              <p:nvPr/>
            </p:nvSpPr>
            <p:spPr>
              <a:xfrm>
                <a:off x="3989067" y="5112515"/>
                <a:ext cx="1620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演示：购物结账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23</a:t>
            </a:fld>
            <a:r>
              <a:rPr lang="en-US" altLang="zh-CN" smtClean="0"/>
              <a:t>/28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5750"/>
            <a:ext cx="7867333" cy="52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二重循环中</a:t>
            </a:r>
            <a:r>
              <a:rPr lang="en-US" altLang="zh-CN" dirty="0" smtClean="0"/>
              <a:t>continue</a:t>
            </a:r>
            <a:r>
              <a:rPr dirty="0" smtClean="0"/>
              <a:t>和</a:t>
            </a:r>
            <a:r>
              <a:rPr lang="en-US" altLang="zh-CN" dirty="0" smtClean="0"/>
              <a:t>break</a:t>
            </a:r>
            <a:r>
              <a:rPr dirty="0" smtClean="0"/>
              <a:t>对比 </a:t>
            </a:r>
            <a:endParaRPr dirty="0"/>
          </a:p>
        </p:txBody>
      </p:sp>
      <p:sp>
        <p:nvSpPr>
          <p:cNvPr id="32" name="AutoShape 4"/>
          <p:cNvSpPr>
            <a:spLocks noGrp="1" noChangeArrowheads="1"/>
          </p:cNvSpPr>
          <p:nvPr>
            <p:ph idx="1"/>
          </p:nvPr>
        </p:nvSpPr>
        <p:spPr>
          <a:xfrm>
            <a:off x="784225" y="1276350"/>
            <a:ext cx="3859213" cy="3333750"/>
          </a:xfrm>
          <a:prstGeom prst="roundRect">
            <a:avLst>
              <a:gd name="adj" fmla="val 864"/>
            </a:avLst>
          </a:prstGeom>
          <a:solidFill>
            <a:srgbClr val="EDF5FD"/>
          </a:solidFill>
          <a:ln w="50800" cap="flat" algn="ctr">
            <a:solidFill>
              <a:srgbClr val="00B0F0"/>
            </a:solidFill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for(…){</a:t>
            </a: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  </a:t>
            </a: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     for(…) {</a:t>
            </a: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          </a:t>
            </a: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//……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itchFamily="2" charset="-122"/>
            </a:endParaRP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          continue;</a:t>
            </a: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          </a:t>
            </a: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//……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itchFamily="2" charset="-122"/>
            </a:endParaRP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     }</a:t>
            </a: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     </a:t>
            </a: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//……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itchFamily="2" charset="-122"/>
            </a:endParaRPr>
          </a:p>
          <a:p>
            <a:pPr defTabSz="72390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}</a:t>
            </a: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4859338" y="2214563"/>
            <a:ext cx="3887787" cy="3333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for(…){</a:t>
            </a:r>
          </a:p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</a:t>
            </a:r>
          </a:p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for(…) {</a:t>
            </a:r>
          </a:p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//……</a:t>
            </a:r>
          </a:p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break;</a:t>
            </a:r>
          </a:p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//……</a:t>
            </a:r>
          </a:p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}</a:t>
            </a:r>
          </a:p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//……</a:t>
            </a:r>
          </a:p>
          <a:p>
            <a:pPr marL="342900" indent="-342900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grpSp>
        <p:nvGrpSpPr>
          <p:cNvPr id="2" name="组合 33"/>
          <p:cNvGrpSpPr>
            <a:grpSpLocks/>
          </p:cNvGrpSpPr>
          <p:nvPr/>
        </p:nvGrpSpPr>
        <p:grpSpPr bwMode="auto">
          <a:xfrm>
            <a:off x="1787525" y="1857375"/>
            <a:ext cx="1984375" cy="1143000"/>
            <a:chOff x="1787565" y="1857364"/>
            <a:chExt cx="1984316" cy="1143008"/>
          </a:xfrm>
        </p:grpSpPr>
        <p:sp>
          <p:nvSpPr>
            <p:cNvPr id="37902" name="Line 9"/>
            <p:cNvSpPr>
              <a:spLocks noChangeShapeType="1"/>
            </p:cNvSpPr>
            <p:nvPr/>
          </p:nvSpPr>
          <p:spPr bwMode="auto">
            <a:xfrm>
              <a:off x="2686682" y="2990718"/>
              <a:ext cx="1076965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3" name="Line 10"/>
            <p:cNvSpPr>
              <a:spLocks noChangeShapeType="1"/>
            </p:cNvSpPr>
            <p:nvPr/>
          </p:nvSpPr>
          <p:spPr bwMode="auto">
            <a:xfrm flipV="1">
              <a:off x="3768588" y="1857364"/>
              <a:ext cx="3293" cy="1143008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4" name="Line 11"/>
            <p:cNvSpPr>
              <a:spLocks noChangeShapeType="1"/>
            </p:cNvSpPr>
            <p:nvPr/>
          </p:nvSpPr>
          <p:spPr bwMode="auto">
            <a:xfrm flipH="1" flipV="1">
              <a:off x="1787565" y="1867018"/>
              <a:ext cx="1967849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7905" name="直接箭头连接符 37"/>
            <p:cNvCxnSpPr>
              <a:cxnSpLocks noChangeShapeType="1"/>
              <a:stCxn id="37904" idx="1"/>
            </p:cNvCxnSpPr>
            <p:nvPr/>
          </p:nvCxnSpPr>
          <p:spPr bwMode="auto">
            <a:xfrm rot="16200000" flipH="1">
              <a:off x="1638259" y="2016324"/>
              <a:ext cx="302464" cy="3852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组合 38"/>
          <p:cNvGrpSpPr>
            <a:grpSpLocks/>
          </p:cNvGrpSpPr>
          <p:nvPr/>
        </p:nvGrpSpPr>
        <p:grpSpPr bwMode="auto">
          <a:xfrm>
            <a:off x="5862638" y="3849688"/>
            <a:ext cx="1881187" cy="1106487"/>
            <a:chOff x="5863383" y="3849697"/>
            <a:chExt cx="1880442" cy="1105867"/>
          </a:xfrm>
        </p:grpSpPr>
        <p:sp>
          <p:nvSpPr>
            <p:cNvPr id="37898" name="Line 15"/>
            <p:cNvSpPr>
              <a:spLocks noChangeShapeType="1"/>
            </p:cNvSpPr>
            <p:nvPr/>
          </p:nvSpPr>
          <p:spPr bwMode="auto">
            <a:xfrm>
              <a:off x="6614886" y="3855297"/>
              <a:ext cx="1117055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9" name="Line 16"/>
            <p:cNvSpPr>
              <a:spLocks noChangeShapeType="1"/>
            </p:cNvSpPr>
            <p:nvPr/>
          </p:nvSpPr>
          <p:spPr bwMode="auto">
            <a:xfrm>
              <a:off x="7743825" y="3849697"/>
              <a:ext cx="0" cy="739246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0" name="Line 17"/>
            <p:cNvSpPr>
              <a:spLocks noChangeShapeType="1"/>
            </p:cNvSpPr>
            <p:nvPr/>
          </p:nvSpPr>
          <p:spPr bwMode="auto">
            <a:xfrm flipH="1">
              <a:off x="5872163" y="4594544"/>
              <a:ext cx="1859778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7901" name="直接箭头连接符 42"/>
            <p:cNvCxnSpPr>
              <a:cxnSpLocks noChangeShapeType="1"/>
              <a:stCxn id="37900" idx="1"/>
            </p:cNvCxnSpPr>
            <p:nvPr/>
          </p:nvCxnSpPr>
          <p:spPr bwMode="auto">
            <a:xfrm rot="-5400000" flipH="1" flipV="1">
              <a:off x="5687262" y="4770664"/>
              <a:ext cx="361021" cy="878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4" name="AutoShape 3"/>
          <p:cNvSpPr>
            <a:spLocks noChangeArrowheads="1"/>
          </p:cNvSpPr>
          <p:nvPr/>
        </p:nvSpPr>
        <p:spPr bwMode="auto">
          <a:xfrm>
            <a:off x="2786063" y="1231900"/>
            <a:ext cx="2857500" cy="407988"/>
          </a:xfrm>
          <a:prstGeom prst="wedgeRoundRectCallout">
            <a:avLst>
              <a:gd name="adj1" fmla="val -49886"/>
              <a:gd name="adj2" fmla="val -42203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继续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本层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下一轮循环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5" name="AutoShape 3"/>
          <p:cNvSpPr>
            <a:spLocks noChangeArrowheads="1"/>
          </p:cNvSpPr>
          <p:nvPr/>
        </p:nvSpPr>
        <p:spPr bwMode="auto">
          <a:xfrm>
            <a:off x="6572250" y="3289300"/>
            <a:ext cx="2357438" cy="407988"/>
          </a:xfrm>
          <a:prstGeom prst="wedgeRoundRectCallout">
            <a:avLst>
              <a:gd name="adj1" fmla="val -49886"/>
              <a:gd name="adj2" fmla="val -42203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跳出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本层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循环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24</a:t>
            </a:fld>
            <a:r>
              <a:rPr lang="en-US" altLang="zh-CN" smtClean="0"/>
              <a:t>/28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44" grpId="0" animBg="1"/>
      <p:bldP spid="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统计打折商品的数量</a:t>
            </a:r>
            <a:endParaRPr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有</a:t>
            </a:r>
            <a:r>
              <a:rPr lang="en-US" dirty="0" smtClean="0"/>
              <a:t>3</a:t>
            </a:r>
            <a:r>
              <a:rPr lang="zh-CN" altLang="en-US" dirty="0" smtClean="0"/>
              <a:t>名顾客去商场购物，每人买</a:t>
            </a:r>
            <a:r>
              <a:rPr lang="en-US" dirty="0" smtClean="0"/>
              <a:t>3</a:t>
            </a:r>
            <a:r>
              <a:rPr lang="zh-CN" altLang="en-US" dirty="0" smtClean="0"/>
              <a:t>件商品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商品单价</a:t>
            </a:r>
            <a:r>
              <a:rPr lang="en-US" dirty="0" smtClean="0"/>
              <a:t>300</a:t>
            </a:r>
            <a:r>
              <a:rPr lang="zh-CN" altLang="en-US" dirty="0" smtClean="0"/>
              <a:t>元以上的商品享受</a:t>
            </a:r>
            <a:r>
              <a:rPr lang="en-US" dirty="0" smtClean="0"/>
              <a:t>8</a:t>
            </a:r>
            <a:r>
              <a:rPr lang="zh-CN" altLang="en-US" dirty="0" smtClean="0"/>
              <a:t>折优惠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请统计每人享受打折优惠的商品的数量</a:t>
            </a:r>
            <a:endParaRPr lang="zh-CN" altLang="en-US" dirty="0"/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71438" y="879475"/>
            <a:ext cx="928687" cy="40640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892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8"/>
          <p:cNvGrpSpPr>
            <a:grpSpLocks/>
          </p:cNvGrpSpPr>
          <p:nvPr/>
        </p:nvGrpSpPr>
        <p:grpSpPr bwMode="auto">
          <a:xfrm>
            <a:off x="157163" y="3181350"/>
            <a:ext cx="985837" cy="461963"/>
            <a:chOff x="3786182" y="3824735"/>
            <a:chExt cx="986585" cy="461521"/>
          </a:xfrm>
        </p:grpSpPr>
        <p:sp>
          <p:nvSpPr>
            <p:cNvPr id="19" name="TextBox 18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3892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94373" y="3143250"/>
            <a:ext cx="5214937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endParaRPr lang="zh-CN" altLang="en-US" sz="2600" b="1" dirty="0">
              <a:ea typeface="微软雅黑" pitchFamily="34" charset="-122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外层循环条件：</a:t>
            </a:r>
            <a:r>
              <a:rPr lang="pt-BR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i&lt;3</a:t>
            </a:r>
            <a:endParaRPr lang="en-US" altLang="zh-CN" sz="2800" b="1" dirty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内层循环条件：</a:t>
            </a:r>
            <a:r>
              <a:rPr lang="pt-BR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j&lt;3</a:t>
            </a:r>
            <a:endParaRPr lang="zh-CN" altLang="en-US" sz="2800" b="1" dirty="0">
              <a:solidFill>
                <a:srgbClr val="0066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 </a:t>
            </a:r>
            <a:r>
              <a:rPr lang="zh-CN" altLang="en-US" sz="28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统计享受优惠的商品数量</a:t>
            </a:r>
          </a:p>
        </p:txBody>
      </p:sp>
      <p:pic>
        <p:nvPicPr>
          <p:cNvPr id="17" name="图片 16" descr="图9.11--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3000375"/>
            <a:ext cx="2643188" cy="37909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1499467" y="5867026"/>
            <a:ext cx="3906924" cy="578535"/>
            <a:chOff x="2514599" y="5042946"/>
            <a:chExt cx="4125191" cy="578535"/>
          </a:xfrm>
        </p:grpSpPr>
        <p:sp>
          <p:nvSpPr>
            <p:cNvPr id="23" name="圆角矩形 22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6"/>
            <p:cNvSpPr txBox="1"/>
            <p:nvPr/>
          </p:nvSpPr>
          <p:spPr>
            <a:xfrm>
              <a:off x="3635292" y="5147548"/>
              <a:ext cx="220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25</a:t>
            </a:fld>
            <a:r>
              <a:rPr lang="en-US" altLang="zh-CN" smtClean="0"/>
              <a:t>/28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本章</a:t>
            </a:r>
            <a:r>
              <a:rPr dirty="0" smtClean="0"/>
              <a:t>总结</a:t>
            </a:r>
          </a:p>
        </p:txBody>
      </p:sp>
      <p:sp>
        <p:nvSpPr>
          <p:cNvPr id="40964" name="TextBox 4"/>
          <p:cNvSpPr txBox="1">
            <a:spLocks noChangeArrowheads="1"/>
          </p:cNvSpPr>
          <p:nvPr/>
        </p:nvSpPr>
        <p:spPr bwMode="auto">
          <a:xfrm>
            <a:off x="2149475" y="1503363"/>
            <a:ext cx="556579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是一个循环体内又包含另一个完整的循环结构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>
              <a:defRPr/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在二重循环中，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外层循环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变量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变化一次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，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内层循环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变量要从初始值到结束值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变化一遍</a:t>
            </a:r>
            <a:endParaRPr lang="en-US" altLang="zh-CN" sz="20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>
              <a:defRPr/>
            </a:pPr>
            <a:endParaRPr lang="zh-CN" altLang="en-US" sz="2000" b="1" dirty="0" smtClean="0">
              <a:ea typeface="微软雅黑" pitchFamily="34" charset="-122"/>
              <a:cs typeface="Arial" charset="0"/>
            </a:endParaRPr>
          </a:p>
          <a:p>
            <a:pPr>
              <a:defRPr/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在二重循环中可以使用</a:t>
            </a:r>
            <a:r>
              <a:rPr lang="en-US" altLang="en-US" sz="2000" b="1" dirty="0" smtClean="0">
                <a:ea typeface="微软雅黑" pitchFamily="34" charset="-122"/>
                <a:cs typeface="Arial" charset="0"/>
              </a:rPr>
              <a:t>break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、</a:t>
            </a:r>
            <a:r>
              <a:rPr lang="en-US" altLang="en-US" sz="2000" b="1" dirty="0" smtClean="0">
                <a:ea typeface="微软雅黑" pitchFamily="34" charset="-122"/>
                <a:cs typeface="Arial" charset="0"/>
              </a:rPr>
              <a:t>continue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语句控制程序的执行</a:t>
            </a:r>
          </a:p>
          <a:p>
            <a:pPr eaLnBrk="1" hangingPunct="1"/>
            <a:endParaRPr lang="zh-CN" altLang="en-US" sz="2000" dirty="0">
              <a:ea typeface="微软雅黑" pitchFamily="34" charset="-122"/>
              <a:cs typeface="Arial" charset="0"/>
            </a:endParaRPr>
          </a:p>
        </p:txBody>
      </p:sp>
      <p:sp>
        <p:nvSpPr>
          <p:cNvPr id="40965" name="AutoShape 3"/>
          <p:cNvSpPr>
            <a:spLocks/>
          </p:cNvSpPr>
          <p:nvPr/>
        </p:nvSpPr>
        <p:spPr bwMode="auto">
          <a:xfrm>
            <a:off x="3071802" y="3857628"/>
            <a:ext cx="142876" cy="71438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40966" name="TextBox 11"/>
          <p:cNvSpPr txBox="1">
            <a:spLocks noChangeArrowheads="1"/>
          </p:cNvSpPr>
          <p:nvPr/>
        </p:nvSpPr>
        <p:spPr bwMode="auto">
          <a:xfrm>
            <a:off x="3214678" y="3786190"/>
            <a:ext cx="37703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break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：跳出本层循环</a:t>
            </a:r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continue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：继续本层的下一轮循环</a:t>
            </a:r>
            <a:endParaRPr lang="zh-CN" altLang="en-US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</p:txBody>
      </p:sp>
      <p:sp>
        <p:nvSpPr>
          <p:cNvPr id="40969" name="TextBox 15"/>
          <p:cNvSpPr txBox="1">
            <a:spLocks noChangeArrowheads="1"/>
          </p:cNvSpPr>
          <p:nvPr/>
        </p:nvSpPr>
        <p:spPr bwMode="auto">
          <a:xfrm>
            <a:off x="0" y="2584450"/>
            <a:ext cx="1819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二重循环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40970" name="AutoShape 3"/>
          <p:cNvSpPr>
            <a:spLocks/>
          </p:cNvSpPr>
          <p:nvPr/>
        </p:nvSpPr>
        <p:spPr bwMode="auto">
          <a:xfrm>
            <a:off x="1836738" y="1620838"/>
            <a:ext cx="357187" cy="234791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26</a:t>
            </a:fld>
            <a:r>
              <a:rPr lang="en-US" altLang="zh-CN" smtClean="0"/>
              <a:t>/28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本章</a:t>
            </a:r>
            <a:r>
              <a:rPr dirty="0"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教师备课时根据班级情况在此添加内容，应区分必做、选做内容，以满足不同层次学员的需求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预习下一章学生用书，完成预习测试</a:t>
            </a:r>
            <a:endParaRPr lang="en-US" altLang="zh-C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20" y="4743733"/>
            <a:ext cx="1714480" cy="1797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785786" y="3394275"/>
            <a:ext cx="7072362" cy="292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SzPct val="85000"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复习第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1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章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~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9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章讲授的知识点，记录学习的疑惑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SzPct val="85000"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编程实现：输入一个正整数，将其逆序输出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楷体_GB2312"/>
              </a:rPr>
              <a:t>如：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楷体_GB2312"/>
              </a:rPr>
              <a:t>123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楷体_GB2312"/>
              </a:rPr>
              <a:t>输出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楷体_GB2312"/>
              </a:rPr>
              <a:t>321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SzPct val="85000"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编写猜数游戏：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楷体_GB2312"/>
              </a:rPr>
              <a:t>设置一个整数，请用户键盘输入猜想的数。比较两数大小，告诉用户猜大了还是小了，最多连续猜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楷体_GB2312"/>
              </a:rPr>
              <a:t>10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楷体_GB2312"/>
              </a:rPr>
              <a:t>次。如果用户猜对了，用户获胜；否则，输出设置的整数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SzPct val="85000"/>
              <a:buFont typeface="Wingdings" pitchFamily="2" charset="2"/>
              <a:buChar char="ü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编程输出左侧图所示的、由数字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1~9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组成的金字塔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tabLst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27</a:t>
            </a:fld>
            <a:r>
              <a:rPr lang="en-US" altLang="zh-CN" smtClean="0"/>
              <a:t>/28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82304" y="1401420"/>
            <a:ext cx="45688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D0493F"/>
              </a:buClr>
              <a:buFont typeface="Wingdings" panose="05000000000000000000" pitchFamily="2" charset="2"/>
              <a:buNone/>
            </a:pPr>
            <a:r>
              <a:rPr lang="zh-CN" altLang="en-US" sz="3000" b="1" dirty="0">
                <a:solidFill>
                  <a:srgbClr val="FFCC00"/>
                </a:solidFill>
                <a:latin typeface="Calibri" panose="020F0502020204030204" charset="0"/>
                <a:ea typeface="微软雅黑" panose="020B0503020204020204" pitchFamily="34" charset="-122"/>
                <a:sym typeface="Arial" panose="020B0604020202020204" pitchFamily="34" charset="0"/>
              </a:rPr>
              <a:t>海量学习资源等你来拿</a:t>
            </a:r>
            <a:r>
              <a:rPr lang="zh-CN" altLang="en-US" sz="3000" b="1" dirty="0" smtClean="0">
                <a:solidFill>
                  <a:srgbClr val="FFCC00"/>
                </a:solidFill>
                <a:latin typeface="Calibri" panose="020F0502020204030204" charset="0"/>
                <a:ea typeface="微软雅黑" panose="020B0503020204020204" pitchFamily="34" charset="-122"/>
                <a:sym typeface="Arial" panose="020B0604020202020204" pitchFamily="34" charset="0"/>
              </a:rPr>
              <a:t>！</a:t>
            </a:r>
            <a:endParaRPr lang="zh-CN" altLang="en-US" sz="3000" b="1" dirty="0">
              <a:solidFill>
                <a:srgbClr val="FFCC00"/>
              </a:solidFill>
              <a:latin typeface="Calibri" panose="020F050202020403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Picture 2" descr="C:\Users\deping.zhang\Desktop\图片1.png图片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23440" y="2152148"/>
            <a:ext cx="2266950" cy="33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1918920" y="2136590"/>
            <a:ext cx="2266950" cy="3333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微信二维码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336" y="2167706"/>
            <a:ext cx="2266950" cy="3302635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28</a:t>
            </a:fld>
            <a:r>
              <a:rPr lang="en-US" altLang="zh-CN" smtClean="0"/>
              <a:t>/28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内容占位符 2"/>
          <p:cNvSpPr txBox="1">
            <a:spLocks/>
          </p:cNvSpPr>
          <p:nvPr/>
        </p:nvSpPr>
        <p:spPr bwMode="auto">
          <a:xfrm>
            <a:off x="784254" y="1214422"/>
            <a:ext cx="7645398" cy="514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SzPct val="100000"/>
              <a:buFont typeface="Wingdings" pitchFamily="2" charset="2"/>
              <a:buChar char="n"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点评作业的提交情况和共性问题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45671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回顾与作业点评</a:t>
            </a:r>
            <a:endParaRPr dirty="0"/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GB" dirty="0" smtClean="0"/>
              <a:t>阅读下面代码，哪个有错误？说明理由</a:t>
            </a:r>
            <a:endParaRPr lang="en-US" altLang="zh-CN" dirty="0" smtClean="0"/>
          </a:p>
          <a:p>
            <a:pPr>
              <a:defRPr/>
            </a:pPr>
            <a:endParaRPr lang="en-GB" altLang="zh-CN" dirty="0" smtClean="0"/>
          </a:p>
          <a:p>
            <a:pPr>
              <a:defRPr/>
            </a:pPr>
            <a:endParaRPr lang="zh-CN" altLang="en-GB" dirty="0" smtClean="0"/>
          </a:p>
          <a:p>
            <a:pPr>
              <a:defRPr/>
            </a:pPr>
            <a:endParaRPr lang="zh-CN" altLang="en-GB" dirty="0" smtClean="0"/>
          </a:p>
          <a:p>
            <a:pPr>
              <a:defRPr/>
            </a:pPr>
            <a:endParaRPr lang="zh-CN" altLang="en-GB" dirty="0" smtClean="0"/>
          </a:p>
          <a:p>
            <a:pPr>
              <a:defRPr/>
            </a:pPr>
            <a:endParaRPr lang="zh-CN" altLang="en-GB" dirty="0" smtClean="0"/>
          </a:p>
          <a:p>
            <a:pPr>
              <a:defRPr/>
            </a:pPr>
            <a:r>
              <a:rPr lang="zh-CN" altLang="en-GB" dirty="0" smtClean="0"/>
              <a:t>填代码：逆序输出数组中的元素</a:t>
            </a:r>
            <a:endParaRPr lang="en-GB" altLang="zh-CN" dirty="0"/>
          </a:p>
        </p:txBody>
      </p:sp>
      <p:sp>
        <p:nvSpPr>
          <p:cNvPr id="456708" name="AutoShape 4"/>
          <p:cNvSpPr>
            <a:spLocks noChangeArrowheads="1"/>
          </p:cNvSpPr>
          <p:nvPr/>
        </p:nvSpPr>
        <p:spPr bwMode="auto">
          <a:xfrm>
            <a:off x="987425" y="1928813"/>
            <a:ext cx="6799263" cy="5000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double[ ] a = new double[ ];     </a:t>
            </a:r>
          </a:p>
        </p:txBody>
      </p:sp>
      <p:sp>
        <p:nvSpPr>
          <p:cNvPr id="456709" name="AutoShape 5"/>
          <p:cNvSpPr>
            <a:spLocks noChangeArrowheads="1"/>
          </p:cNvSpPr>
          <p:nvPr/>
        </p:nvSpPr>
        <p:spPr bwMode="auto">
          <a:xfrm>
            <a:off x="987425" y="2576513"/>
            <a:ext cx="6799263" cy="5000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double[ ] a = new double[5]{1,2,3,4,5,}; </a:t>
            </a:r>
          </a:p>
        </p:txBody>
      </p:sp>
      <p:sp>
        <p:nvSpPr>
          <p:cNvPr id="456710" name="AutoShape 6"/>
          <p:cNvSpPr>
            <a:spLocks noChangeArrowheads="1"/>
          </p:cNvSpPr>
          <p:nvPr/>
        </p:nvSpPr>
        <p:spPr bwMode="auto">
          <a:xfrm>
            <a:off x="987425" y="3224213"/>
            <a:ext cx="6799263" cy="500062"/>
          </a:xfrm>
          <a:prstGeom prst="roundRect">
            <a:avLst>
              <a:gd name="adj" fmla="val 2966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double a = {1,2,3,4,5};     </a:t>
            </a:r>
          </a:p>
        </p:txBody>
      </p:sp>
      <p:sp>
        <p:nvSpPr>
          <p:cNvPr id="456711" name="AutoShape 7"/>
          <p:cNvSpPr>
            <a:spLocks noChangeArrowheads="1"/>
          </p:cNvSpPr>
          <p:nvPr/>
        </p:nvSpPr>
        <p:spPr bwMode="auto">
          <a:xfrm>
            <a:off x="1000125" y="4792980"/>
            <a:ext cx="6888163" cy="16954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int[ ] a = new int[ ] {1,2,3,4,5};</a:t>
            </a:r>
          </a:p>
          <a:p>
            <a:pPr marL="223838" indent="-223838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for (_______________; ________; ____ ){</a:t>
            </a:r>
          </a:p>
          <a:p>
            <a:pPr marL="223838" indent="-223838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     System.out.println(a[i]);</a:t>
            </a:r>
          </a:p>
          <a:p>
            <a:pPr marL="223838" indent="-223838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charset="-122"/>
              </a:rPr>
              <a:t>} </a:t>
            </a:r>
          </a:p>
        </p:txBody>
      </p:sp>
      <p:sp>
        <p:nvSpPr>
          <p:cNvPr id="456712" name="Text Box 8"/>
          <p:cNvSpPr txBox="1">
            <a:spLocks noChangeArrowheads="1"/>
          </p:cNvSpPr>
          <p:nvPr/>
        </p:nvSpPr>
        <p:spPr bwMode="auto">
          <a:xfrm>
            <a:off x="1454150" y="5084826"/>
            <a:ext cx="2665413" cy="452438"/>
          </a:xfrm>
          <a:prstGeom prst="rect">
            <a:avLst/>
          </a:prstGeom>
          <a:noFill/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宋体" charset="-122"/>
              </a:rPr>
              <a:t>int i = a.length -1</a:t>
            </a:r>
          </a:p>
        </p:txBody>
      </p:sp>
      <p:sp>
        <p:nvSpPr>
          <p:cNvPr id="456713" name="Text Box 9"/>
          <p:cNvSpPr txBox="1">
            <a:spLocks noChangeArrowheads="1"/>
          </p:cNvSpPr>
          <p:nvPr/>
        </p:nvSpPr>
        <p:spPr bwMode="auto">
          <a:xfrm>
            <a:off x="3365627" y="5170551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i &gt;= 0</a:t>
            </a:r>
          </a:p>
        </p:txBody>
      </p:sp>
      <p:sp>
        <p:nvSpPr>
          <p:cNvPr id="456714" name="Text Box 10"/>
          <p:cNvSpPr txBox="1">
            <a:spLocks noChangeArrowheads="1"/>
          </p:cNvSpPr>
          <p:nvPr/>
        </p:nvSpPr>
        <p:spPr bwMode="auto">
          <a:xfrm>
            <a:off x="4290886" y="5158359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i- -</a:t>
            </a:r>
          </a:p>
        </p:txBody>
      </p:sp>
      <p:grpSp>
        <p:nvGrpSpPr>
          <p:cNvPr id="2" name="组合 77"/>
          <p:cNvGrpSpPr>
            <a:grpSpLocks/>
          </p:cNvGrpSpPr>
          <p:nvPr/>
        </p:nvGrpSpPr>
        <p:grpSpPr bwMode="auto">
          <a:xfrm>
            <a:off x="71438" y="885825"/>
            <a:ext cx="1470025" cy="400050"/>
            <a:chOff x="2962268" y="5103147"/>
            <a:chExt cx="1469411" cy="400110"/>
          </a:xfrm>
        </p:grpSpPr>
        <p:pic>
          <p:nvPicPr>
            <p:cNvPr id="16399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pic>
        <p:nvPicPr>
          <p:cNvPr id="18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000250"/>
            <a:ext cx="55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643188"/>
            <a:ext cx="5349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357563"/>
            <a:ext cx="5349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3"/>
          <p:cNvGrpSpPr/>
          <p:nvPr/>
        </p:nvGrpSpPr>
        <p:grpSpPr>
          <a:xfrm>
            <a:off x="0" y="857232"/>
            <a:ext cx="1497897" cy="400110"/>
            <a:chOff x="1004978" y="3857625"/>
            <a:chExt cx="1497897" cy="400110"/>
          </a:xfrm>
        </p:grpSpPr>
        <p:pic>
          <p:nvPicPr>
            <p:cNvPr id="25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作业点评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3</a:t>
            </a:fld>
            <a:r>
              <a:rPr lang="en-US" altLang="zh-CN" smtClean="0"/>
              <a:t>/28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7" grpId="0" build="p"/>
      <p:bldP spid="456708" grpId="0" animBg="1"/>
      <p:bldP spid="456709" grpId="0" animBg="1"/>
      <p:bldP spid="456710" grpId="0" animBg="1"/>
      <p:bldP spid="456711" grpId="0" animBg="1"/>
      <p:bldP spid="456711" grpId="1" animBg="1"/>
      <p:bldP spid="456712" grpId="0"/>
      <p:bldP spid="456712" grpId="1"/>
      <p:bldP spid="456713" grpId="0"/>
      <p:bldP spid="456713" grpId="1"/>
      <p:bldP spid="456714" grpId="0"/>
      <p:bldP spid="4567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计算竞赛平均分</a:t>
            </a:r>
          </a:p>
          <a:p>
            <a:pPr>
              <a:defRPr/>
            </a:pPr>
            <a:r>
              <a:rPr lang="zh-CN" altLang="en-US" smtClean="0"/>
              <a:t>用*打印图案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输出九九乘法表</a:t>
            </a:r>
          </a:p>
          <a:p>
            <a:pPr>
              <a:defRPr/>
            </a:pPr>
            <a:r>
              <a:rPr lang="zh-CN" altLang="en-US" smtClean="0"/>
              <a:t>模拟商场购物</a:t>
            </a:r>
            <a:endParaRPr lang="zh-CN" altLang="en-US" dirty="0"/>
          </a:p>
        </p:txBody>
      </p:sp>
      <p:pic>
        <p:nvPicPr>
          <p:cNvPr id="11" name="图片 10" descr="图9.2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1285875"/>
            <a:ext cx="3857625" cy="493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 descr="图9.3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357313"/>
            <a:ext cx="2233613" cy="2214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 descr="图9.4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1357313"/>
            <a:ext cx="2038350" cy="2214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 descr="图9.5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3" y="3929063"/>
            <a:ext cx="2038350" cy="2214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 descr="图9.6.BMP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3929063"/>
            <a:ext cx="2038350" cy="2214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 descr="图9.8.BMP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429000"/>
            <a:ext cx="5429250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 descr="图9.10.BMP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053" y="1041718"/>
            <a:ext cx="3071812" cy="5713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 descr="图9.11--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333750"/>
            <a:ext cx="2308225" cy="3309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4</a:t>
            </a:fld>
            <a:r>
              <a:rPr lang="en-US" altLang="zh-CN" smtClean="0"/>
              <a:t>/28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mtClean="0"/>
              <a:t>本章目标</a:t>
            </a:r>
            <a:endParaRPr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掌握二重循环的使用</a:t>
            </a:r>
          </a:p>
          <a:p>
            <a:pPr>
              <a:defRPr/>
            </a:pPr>
            <a:r>
              <a:rPr lang="zh-CN" altLang="en-US" smtClean="0"/>
              <a:t>掌握二重循环中跳转语句的使用</a:t>
            </a:r>
            <a:endParaRPr lang="zh-CN" altLang="en-US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102965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1709738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5</a:t>
            </a:fld>
            <a:r>
              <a:rPr lang="en-US" altLang="zh-CN" smtClean="0"/>
              <a:t>/28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学</a:t>
            </a:r>
            <a:r>
              <a:rPr lang="zh-CN" altLang="en-US" dirty="0" smtClean="0"/>
              <a:t>生</a:t>
            </a:r>
            <a:r>
              <a:rPr dirty="0" smtClean="0"/>
              <a:t>操作</a:t>
            </a:r>
            <a:r>
              <a:rPr lang="en-US" altLang="zh-CN" dirty="0" smtClean="0"/>
              <a:t>—</a:t>
            </a:r>
            <a:r>
              <a:rPr dirty="0" smtClean="0"/>
              <a:t>计算班级的平均分 </a:t>
            </a:r>
            <a:endParaRPr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某次程序大赛，</a:t>
            </a:r>
            <a:r>
              <a:rPr lang="en-US" altLang="zh-CN" dirty="0" smtClean="0"/>
              <a:t>S1</a:t>
            </a:r>
            <a:r>
              <a:rPr lang="zh-CN" altLang="en-US" dirty="0" smtClean="0"/>
              <a:t>班有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名学员参加，学员的成绩由用户输入，计算该班参赛学员的平均分 </a:t>
            </a:r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71438" y="879475"/>
            <a:ext cx="928687" cy="40640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1946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" name="图片 12" descr="图9.1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2666048"/>
            <a:ext cx="4000500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2368146" y="5969896"/>
            <a:ext cx="4125191" cy="578535"/>
            <a:chOff x="2514599" y="5042946"/>
            <a:chExt cx="4125191" cy="578535"/>
          </a:xfrm>
        </p:grpSpPr>
        <p:sp>
          <p:nvSpPr>
            <p:cNvPr id="17" name="圆角矩形 16"/>
            <p:cNvSpPr/>
            <p:nvPr/>
          </p:nvSpPr>
          <p:spPr>
            <a:xfrm>
              <a:off x="2514599" y="5098419"/>
              <a:ext cx="4125191" cy="467591"/>
            </a:xfrm>
            <a:prstGeom prst="roundRect">
              <a:avLst/>
            </a:prstGeom>
            <a:solidFill>
              <a:srgbClr val="006599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6"/>
            <p:cNvSpPr txBox="1"/>
            <p:nvPr/>
          </p:nvSpPr>
          <p:spPr>
            <a:xfrm>
              <a:off x="3635292" y="5147548"/>
              <a:ext cx="2085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797435" y="5042946"/>
              <a:ext cx="578535" cy="578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403" y="5147548"/>
              <a:ext cx="374597" cy="374597"/>
            </a:xfrm>
            <a:prstGeom prst="rect">
              <a:avLst/>
            </a:prstGeom>
          </p:spPr>
        </p:pic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6</a:t>
            </a:fld>
            <a:r>
              <a:rPr lang="en-US" altLang="zh-CN" smtClean="0"/>
              <a:t>/28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为什么使用二重循环</a:t>
            </a:r>
            <a:endParaRPr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若有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个班级各</a:t>
            </a:r>
            <a:r>
              <a:rPr lang="en-US" altLang="zh-CN" dirty="0" smtClean="0"/>
              <a:t>4</a:t>
            </a:r>
            <a:r>
              <a:rPr lang="zh-CN" altLang="en-US" dirty="0" smtClean="0"/>
              <a:t>名学员参赛，如何计算每个班级参赛学员的平均分？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91530" name="Rectangle 10"/>
          <p:cNvSpPr>
            <a:spLocks noChangeArrowheads="1"/>
          </p:cNvSpPr>
          <p:nvPr/>
        </p:nvSpPr>
        <p:spPr bwMode="auto">
          <a:xfrm>
            <a:off x="784225" y="3213100"/>
            <a:ext cx="4287841" cy="2447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外层循环控制班级数目，内层循环控制每个班级学员数目</a:t>
            </a:r>
          </a:p>
        </p:txBody>
      </p:sp>
      <p:sp>
        <p:nvSpPr>
          <p:cNvPr id="491531" name="AutoShape 11"/>
          <p:cNvSpPr>
            <a:spLocks noChangeArrowheads="1"/>
          </p:cNvSpPr>
          <p:nvPr/>
        </p:nvSpPr>
        <p:spPr bwMode="auto">
          <a:xfrm>
            <a:off x="1116013" y="5589588"/>
            <a:ext cx="2952750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使用二重循环实现</a:t>
            </a: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2049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1"/>
          <p:cNvGrpSpPr>
            <a:grpSpLocks/>
          </p:cNvGrpSpPr>
          <p:nvPr/>
        </p:nvGrpSpPr>
        <p:grpSpPr bwMode="auto">
          <a:xfrm>
            <a:off x="71438" y="2714625"/>
            <a:ext cx="1000125" cy="447675"/>
            <a:chOff x="1000100" y="3235185"/>
            <a:chExt cx="1000132" cy="446983"/>
          </a:xfrm>
        </p:grpSpPr>
        <p:pic>
          <p:nvPicPr>
            <p:cNvPr id="2049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pic>
        <p:nvPicPr>
          <p:cNvPr id="15" name="图片 14" descr="图9.2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13" y="2218690"/>
            <a:ext cx="3494087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7</a:t>
            </a:fld>
            <a:r>
              <a:rPr lang="en-US" altLang="zh-CN" smtClean="0"/>
              <a:t>/28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什么是二重循环 </a:t>
            </a:r>
            <a:endParaRPr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一个循环体内又包含另一个完整的循环结构 </a:t>
            </a:r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94597" name="AutoShape 5"/>
          <p:cNvSpPr>
            <a:spLocks noChangeArrowheads="1"/>
          </p:cNvSpPr>
          <p:nvPr/>
        </p:nvSpPr>
        <p:spPr bwMode="auto">
          <a:xfrm>
            <a:off x="954088" y="1819275"/>
            <a:ext cx="3417887" cy="2252663"/>
          </a:xfrm>
          <a:prstGeom prst="roundRect">
            <a:avLst>
              <a:gd name="adj" fmla="val 1456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while(</a:t>
            </a:r>
            <a:r>
              <a:rPr lang="zh-CN" altLang="en-US" b="1" dirty="0">
                <a:solidFill>
                  <a:srgbClr val="0000FF"/>
                </a:solidFill>
                <a:ea typeface="宋体" charset="-122"/>
              </a:rPr>
              <a:t>循环条件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1) { </a:t>
            </a:r>
          </a:p>
          <a:p>
            <a:pPr marL="223838" indent="-223838"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//</a:t>
            </a:r>
            <a:r>
              <a:rPr lang="zh-CN" altLang="en-US" b="1" dirty="0">
                <a:ea typeface="宋体" charset="-122"/>
              </a:rPr>
              <a:t>循环操作</a:t>
            </a:r>
            <a:r>
              <a:rPr lang="en-US" altLang="zh-CN" b="1" dirty="0">
                <a:ea typeface="宋体" charset="-122"/>
              </a:rPr>
              <a:t>1</a:t>
            </a:r>
          </a:p>
          <a:p>
            <a:pPr marL="223838" indent="-223838"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</a:t>
            </a:r>
            <a:r>
              <a:rPr lang="en-US" altLang="zh-CN" b="1" dirty="0">
                <a:solidFill>
                  <a:srgbClr val="FF3300"/>
                </a:solidFill>
                <a:ea typeface="宋体" charset="-122"/>
              </a:rPr>
              <a:t>while(</a:t>
            </a:r>
            <a:r>
              <a:rPr lang="zh-CN" altLang="en-US" b="1" dirty="0">
                <a:solidFill>
                  <a:srgbClr val="FF3300"/>
                </a:solidFill>
                <a:ea typeface="宋体" charset="-122"/>
              </a:rPr>
              <a:t>循环条件</a:t>
            </a:r>
            <a:r>
              <a:rPr lang="en-US" altLang="zh-CN" b="1" dirty="0">
                <a:solidFill>
                  <a:srgbClr val="FF3300"/>
                </a:solidFill>
                <a:ea typeface="宋体" charset="-122"/>
              </a:rPr>
              <a:t>2) {</a:t>
            </a:r>
          </a:p>
          <a:p>
            <a:pPr marL="223838" indent="-223838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3300"/>
                </a:solidFill>
                <a:ea typeface="宋体" charset="-122"/>
              </a:rPr>
              <a:t>          //</a:t>
            </a:r>
            <a:r>
              <a:rPr lang="zh-CN" altLang="en-US" b="1" dirty="0">
                <a:solidFill>
                  <a:srgbClr val="FF3300"/>
                </a:solidFill>
                <a:ea typeface="宋体" charset="-122"/>
              </a:rPr>
              <a:t>循环操作</a:t>
            </a:r>
            <a:r>
              <a:rPr lang="en-US" altLang="zh-CN" b="1" dirty="0">
                <a:solidFill>
                  <a:srgbClr val="FF3300"/>
                </a:solidFill>
                <a:ea typeface="宋体" charset="-122"/>
              </a:rPr>
              <a:t>2</a:t>
            </a:r>
          </a:p>
          <a:p>
            <a:pPr marL="223838" indent="-223838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3300"/>
                </a:solidFill>
                <a:ea typeface="宋体" charset="-122"/>
              </a:rPr>
              <a:t>     }</a:t>
            </a:r>
          </a:p>
          <a:p>
            <a:pPr marL="223838" indent="-223838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}</a:t>
            </a:r>
            <a:endParaRPr lang="zh-CN" altLang="en-US" b="1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494599" name="AutoShape 7"/>
          <p:cNvSpPr>
            <a:spLocks noChangeArrowheads="1"/>
          </p:cNvSpPr>
          <p:nvPr/>
        </p:nvSpPr>
        <p:spPr bwMode="auto">
          <a:xfrm>
            <a:off x="3203575" y="2214563"/>
            <a:ext cx="1368425" cy="407987"/>
          </a:xfrm>
          <a:prstGeom prst="wedgeRoundRectCallout">
            <a:avLst>
              <a:gd name="adj1" fmla="val -16691"/>
              <a:gd name="adj2" fmla="val 48228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外层循环</a:t>
            </a:r>
          </a:p>
        </p:txBody>
      </p:sp>
      <p:sp>
        <p:nvSpPr>
          <p:cNvPr id="494617" name="AutoShape 25"/>
          <p:cNvSpPr>
            <a:spLocks noChangeArrowheads="1"/>
          </p:cNvSpPr>
          <p:nvPr/>
        </p:nvSpPr>
        <p:spPr bwMode="auto">
          <a:xfrm>
            <a:off x="4716463" y="1819275"/>
            <a:ext cx="3417887" cy="2252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do {</a:t>
            </a:r>
          </a:p>
          <a:p>
            <a:pPr marL="223838" indent="-223838"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//</a:t>
            </a:r>
            <a:r>
              <a:rPr lang="zh-CN" altLang="en-US" b="1" dirty="0">
                <a:ea typeface="宋体" charset="-122"/>
              </a:rPr>
              <a:t>循环操作</a:t>
            </a:r>
            <a:r>
              <a:rPr lang="en-US" altLang="zh-CN" b="1" dirty="0">
                <a:ea typeface="宋体" charset="-122"/>
              </a:rPr>
              <a:t>1</a:t>
            </a:r>
          </a:p>
          <a:p>
            <a:pPr marL="223838" indent="-223838"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</a:t>
            </a:r>
            <a:r>
              <a:rPr lang="en-US" altLang="zh-CN" b="1" dirty="0">
                <a:solidFill>
                  <a:srgbClr val="FF3300"/>
                </a:solidFill>
                <a:ea typeface="宋体" charset="-122"/>
              </a:rPr>
              <a:t>do {</a:t>
            </a:r>
          </a:p>
          <a:p>
            <a:pPr marL="223838" indent="-223838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3300"/>
                </a:solidFill>
                <a:ea typeface="宋体" charset="-122"/>
              </a:rPr>
              <a:t>        //</a:t>
            </a:r>
            <a:r>
              <a:rPr lang="zh-CN" altLang="en-US" b="1" dirty="0">
                <a:solidFill>
                  <a:srgbClr val="FF3300"/>
                </a:solidFill>
                <a:ea typeface="宋体" charset="-122"/>
              </a:rPr>
              <a:t>循环操作</a:t>
            </a:r>
            <a:r>
              <a:rPr lang="en-US" altLang="zh-CN" b="1" dirty="0">
                <a:solidFill>
                  <a:srgbClr val="FF3300"/>
                </a:solidFill>
                <a:ea typeface="宋体" charset="-122"/>
              </a:rPr>
              <a:t>2</a:t>
            </a:r>
          </a:p>
          <a:p>
            <a:pPr marL="223838" indent="-223838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3300"/>
                </a:solidFill>
                <a:ea typeface="宋体" charset="-122"/>
              </a:rPr>
              <a:t>    }while(</a:t>
            </a:r>
            <a:r>
              <a:rPr lang="zh-CN" altLang="en-US" b="1" dirty="0">
                <a:solidFill>
                  <a:srgbClr val="FF3300"/>
                </a:solidFill>
                <a:ea typeface="宋体" charset="-122"/>
              </a:rPr>
              <a:t>循环条件</a:t>
            </a:r>
            <a:r>
              <a:rPr lang="en-US" altLang="zh-CN" b="1" dirty="0">
                <a:solidFill>
                  <a:srgbClr val="FF3300"/>
                </a:solidFill>
                <a:ea typeface="宋体" charset="-122"/>
              </a:rPr>
              <a:t>1);</a:t>
            </a:r>
          </a:p>
          <a:p>
            <a:pPr marL="223838" indent="-223838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}while(</a:t>
            </a:r>
            <a:r>
              <a:rPr lang="zh-CN" altLang="en-US" b="1" dirty="0">
                <a:solidFill>
                  <a:srgbClr val="0000FF"/>
                </a:solidFill>
                <a:ea typeface="宋体" charset="-122"/>
              </a:rPr>
              <a:t>循环条件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2);</a:t>
            </a:r>
            <a:endParaRPr lang="zh-CN" altLang="en-US" b="1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494618" name="AutoShape 26"/>
          <p:cNvSpPr>
            <a:spLocks noChangeArrowheads="1"/>
          </p:cNvSpPr>
          <p:nvPr/>
        </p:nvSpPr>
        <p:spPr bwMode="auto">
          <a:xfrm>
            <a:off x="4716463" y="4214813"/>
            <a:ext cx="3417887" cy="22526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while(</a:t>
            </a:r>
            <a:r>
              <a:rPr lang="zh-CN" altLang="en-US" b="1" dirty="0">
                <a:solidFill>
                  <a:srgbClr val="0000FF"/>
                </a:solidFill>
                <a:ea typeface="宋体" charset="-122"/>
              </a:rPr>
              <a:t>循环条件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1) {</a:t>
            </a:r>
          </a:p>
          <a:p>
            <a:pPr marL="223838" indent="-223838"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 //</a:t>
            </a:r>
            <a:r>
              <a:rPr lang="zh-CN" altLang="en-US" b="1" dirty="0">
                <a:ea typeface="宋体" charset="-122"/>
              </a:rPr>
              <a:t>循环操作</a:t>
            </a:r>
            <a:r>
              <a:rPr lang="en-US" altLang="zh-CN" b="1" dirty="0">
                <a:ea typeface="宋体" charset="-122"/>
              </a:rPr>
              <a:t>1</a:t>
            </a:r>
          </a:p>
          <a:p>
            <a:pPr marL="223838" indent="-223838"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 </a:t>
            </a:r>
            <a:r>
              <a:rPr lang="en-US" altLang="zh-CN" b="1" dirty="0">
                <a:solidFill>
                  <a:srgbClr val="FF3300"/>
                </a:solidFill>
                <a:ea typeface="宋体" charset="-122"/>
              </a:rPr>
              <a:t>for(</a:t>
            </a:r>
            <a:r>
              <a:rPr lang="zh-CN" altLang="en-US" b="1" dirty="0">
                <a:solidFill>
                  <a:srgbClr val="FF3300"/>
                </a:solidFill>
                <a:ea typeface="宋体" charset="-122"/>
              </a:rPr>
              <a:t>循环条件</a:t>
            </a:r>
            <a:r>
              <a:rPr lang="en-US" altLang="zh-CN" b="1" dirty="0">
                <a:solidFill>
                  <a:srgbClr val="FF3300"/>
                </a:solidFill>
                <a:ea typeface="宋体" charset="-122"/>
              </a:rPr>
              <a:t>2) {</a:t>
            </a:r>
          </a:p>
          <a:p>
            <a:pPr marL="223838" indent="-223838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3300"/>
                </a:solidFill>
                <a:ea typeface="宋体" charset="-122"/>
              </a:rPr>
              <a:t>   	        //</a:t>
            </a:r>
            <a:r>
              <a:rPr lang="zh-CN" altLang="en-US" b="1" dirty="0">
                <a:solidFill>
                  <a:srgbClr val="FF3300"/>
                </a:solidFill>
                <a:ea typeface="宋体" charset="-122"/>
              </a:rPr>
              <a:t>循环操作</a:t>
            </a:r>
            <a:r>
              <a:rPr lang="en-US" altLang="zh-CN" b="1" dirty="0">
                <a:solidFill>
                  <a:srgbClr val="FF3300"/>
                </a:solidFill>
                <a:ea typeface="宋体" charset="-122"/>
              </a:rPr>
              <a:t>2</a:t>
            </a:r>
          </a:p>
          <a:p>
            <a:pPr marL="223838" indent="-223838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3300"/>
                </a:solidFill>
                <a:ea typeface="宋体" charset="-122"/>
              </a:rPr>
              <a:t>	  }</a:t>
            </a:r>
          </a:p>
          <a:p>
            <a:pPr marL="223838" indent="-223838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}</a:t>
            </a:r>
          </a:p>
        </p:txBody>
      </p:sp>
      <p:sp>
        <p:nvSpPr>
          <p:cNvPr id="494619" name="AutoShape 27"/>
          <p:cNvSpPr>
            <a:spLocks noChangeArrowheads="1"/>
          </p:cNvSpPr>
          <p:nvPr/>
        </p:nvSpPr>
        <p:spPr bwMode="auto">
          <a:xfrm>
            <a:off x="900113" y="4214813"/>
            <a:ext cx="3417887" cy="22526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for(</a:t>
            </a:r>
            <a:r>
              <a:rPr lang="zh-CN" altLang="en-US" b="1" dirty="0">
                <a:solidFill>
                  <a:srgbClr val="0000FF"/>
                </a:solidFill>
                <a:ea typeface="宋体" charset="-122"/>
              </a:rPr>
              <a:t>循环条件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1) {</a:t>
            </a:r>
          </a:p>
          <a:p>
            <a:pPr marL="223838" indent="-223838"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//</a:t>
            </a:r>
            <a:r>
              <a:rPr lang="zh-CN" altLang="en-US" b="1" dirty="0">
                <a:ea typeface="宋体" charset="-122"/>
              </a:rPr>
              <a:t>循环操作</a:t>
            </a:r>
            <a:r>
              <a:rPr lang="en-US" altLang="zh-CN" b="1" dirty="0">
                <a:ea typeface="宋体" charset="-122"/>
              </a:rPr>
              <a:t>1</a:t>
            </a:r>
          </a:p>
          <a:p>
            <a:pPr marL="223838" indent="-223838"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</a:t>
            </a:r>
            <a:r>
              <a:rPr lang="en-US" altLang="zh-CN" b="1" dirty="0">
                <a:solidFill>
                  <a:srgbClr val="FF3300"/>
                </a:solidFill>
                <a:ea typeface="宋体" charset="-122"/>
              </a:rPr>
              <a:t>for(</a:t>
            </a:r>
            <a:r>
              <a:rPr lang="zh-CN" altLang="en-US" b="1" dirty="0">
                <a:solidFill>
                  <a:srgbClr val="FF3300"/>
                </a:solidFill>
                <a:ea typeface="宋体" charset="-122"/>
              </a:rPr>
              <a:t>循环条件</a:t>
            </a:r>
            <a:r>
              <a:rPr lang="en-US" altLang="zh-CN" b="1" dirty="0">
                <a:solidFill>
                  <a:srgbClr val="FF3300"/>
                </a:solidFill>
                <a:ea typeface="宋体" charset="-122"/>
              </a:rPr>
              <a:t>2) {</a:t>
            </a:r>
          </a:p>
          <a:p>
            <a:pPr marL="223838" indent="-223838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3300"/>
                </a:solidFill>
                <a:ea typeface="宋体" charset="-122"/>
              </a:rPr>
              <a:t>          //</a:t>
            </a:r>
            <a:r>
              <a:rPr lang="zh-CN" altLang="en-US" b="1" dirty="0">
                <a:solidFill>
                  <a:srgbClr val="FF3300"/>
                </a:solidFill>
                <a:ea typeface="宋体" charset="-122"/>
              </a:rPr>
              <a:t>循环操作</a:t>
            </a:r>
            <a:r>
              <a:rPr lang="en-US" altLang="zh-CN" b="1" dirty="0">
                <a:solidFill>
                  <a:srgbClr val="FF3300"/>
                </a:solidFill>
                <a:ea typeface="宋体" charset="-122"/>
              </a:rPr>
              <a:t>2</a:t>
            </a:r>
          </a:p>
          <a:p>
            <a:pPr marL="223838" indent="-223838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FF3300"/>
                </a:solidFill>
                <a:ea typeface="宋体" charset="-122"/>
              </a:rPr>
              <a:t>     }</a:t>
            </a:r>
          </a:p>
          <a:p>
            <a:pPr marL="223838" indent="-223838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ea typeface="宋体" charset="-122"/>
              </a:rPr>
              <a:t>}</a:t>
            </a:r>
            <a:endParaRPr lang="zh-CN" altLang="en-US" b="1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494620" name="AutoShape 28"/>
          <p:cNvSpPr>
            <a:spLocks noChangeArrowheads="1"/>
          </p:cNvSpPr>
          <p:nvPr/>
        </p:nvSpPr>
        <p:spPr bwMode="auto">
          <a:xfrm>
            <a:off x="2989263" y="3573463"/>
            <a:ext cx="1439862" cy="407987"/>
          </a:xfrm>
          <a:prstGeom prst="wedgeRoundRectCallout">
            <a:avLst>
              <a:gd name="adj1" fmla="val -12265"/>
              <a:gd name="adj2" fmla="val -51257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内层循环</a:t>
            </a:r>
          </a:p>
        </p:txBody>
      </p:sp>
      <p:sp>
        <p:nvSpPr>
          <p:cNvPr id="494621" name="AutoShape 29"/>
          <p:cNvSpPr>
            <a:spLocks noChangeArrowheads="1"/>
          </p:cNvSpPr>
          <p:nvPr/>
        </p:nvSpPr>
        <p:spPr bwMode="auto">
          <a:xfrm>
            <a:off x="1908175" y="6286500"/>
            <a:ext cx="5530850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外层循环变量变化一次，内层循环变量要变化一遍</a:t>
            </a:r>
          </a:p>
        </p:txBody>
      </p:sp>
      <p:sp>
        <p:nvSpPr>
          <p:cNvPr id="494622" name="AutoShape 30"/>
          <p:cNvSpPr>
            <a:spLocks noChangeArrowheads="1"/>
          </p:cNvSpPr>
          <p:nvPr/>
        </p:nvSpPr>
        <p:spPr bwMode="auto">
          <a:xfrm>
            <a:off x="7215188" y="4786313"/>
            <a:ext cx="1655762" cy="714375"/>
          </a:xfrm>
          <a:prstGeom prst="wedgeRoundRectCallout">
            <a:avLst>
              <a:gd name="adj1" fmla="val -25168"/>
              <a:gd name="adj2" fmla="val 49328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各种循环可以相互嵌套</a:t>
            </a:r>
          </a:p>
        </p:txBody>
      </p:sp>
      <p:grpSp>
        <p:nvGrpSpPr>
          <p:cNvPr id="2" name="组合 71"/>
          <p:cNvGrpSpPr>
            <a:grpSpLocks/>
          </p:cNvGrpSpPr>
          <p:nvPr/>
        </p:nvGrpSpPr>
        <p:grpSpPr bwMode="auto">
          <a:xfrm>
            <a:off x="71438" y="857250"/>
            <a:ext cx="1000125" cy="400050"/>
            <a:chOff x="1000100" y="1801286"/>
            <a:chExt cx="1000132" cy="400110"/>
          </a:xfrm>
        </p:grpSpPr>
        <p:pic>
          <p:nvPicPr>
            <p:cNvPr id="2152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3000364" y="2071678"/>
            <a:ext cx="642942" cy="14287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286116" y="3214686"/>
            <a:ext cx="357190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7000892" y="4572008"/>
            <a:ext cx="428628" cy="142875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8</a:t>
            </a:fld>
            <a:r>
              <a:rPr lang="en-US" altLang="zh-CN" smtClean="0"/>
              <a:t>/28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9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7" grpId="0" animBg="1"/>
      <p:bldP spid="494599" grpId="0" animBg="1"/>
      <p:bldP spid="494617" grpId="0" animBg="1"/>
      <p:bldP spid="494618" grpId="0" animBg="1"/>
      <p:bldP spid="494619" grpId="0" animBg="1"/>
      <p:bldP spid="494620" grpId="0" animBg="1"/>
      <p:bldP spid="494621" grpId="0" animBg="1"/>
      <p:bldP spid="4946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AutoShape 2"/>
          <p:cNvSpPr>
            <a:spLocks noChangeArrowheads="1"/>
          </p:cNvSpPr>
          <p:nvPr/>
        </p:nvSpPr>
        <p:spPr bwMode="auto">
          <a:xfrm>
            <a:off x="635000" y="1304925"/>
            <a:ext cx="8366125" cy="41243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for(</a:t>
            </a:r>
            <a:r>
              <a:rPr lang="en-US" altLang="zh-CN" b="1" dirty="0" err="1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 = 0; </a:t>
            </a:r>
            <a:r>
              <a:rPr lang="en-US" altLang="zh-CN" b="1" dirty="0" err="1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 &lt;</a:t>
            </a:r>
            <a:r>
              <a:rPr lang="en-US" altLang="zh-CN" b="1" dirty="0" err="1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classNum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; </a:t>
            </a:r>
            <a:r>
              <a:rPr lang="en-US" altLang="zh-CN" b="1" dirty="0" err="1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++){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b="1" dirty="0">
                <a:ea typeface="宋体" charset="-122"/>
                <a:cs typeface="Times New Roman" pitchFamily="18" charset="0"/>
              </a:rPr>
              <a:t>		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sum = 0.0;			 			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		</a:t>
            </a:r>
            <a:r>
              <a:rPr lang="en-US" altLang="zh-CN" b="1" dirty="0" err="1">
                <a:ea typeface="宋体" charset="-122"/>
                <a:cs typeface="Times New Roman" pitchFamily="18" charset="0"/>
              </a:rPr>
              <a:t>System.out.println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("</a:t>
            </a:r>
            <a:r>
              <a:rPr lang="zh-CN" altLang="en-US" b="1" dirty="0">
                <a:ea typeface="宋体" charset="-122"/>
                <a:cs typeface="Times New Roman" pitchFamily="18" charset="0"/>
              </a:rPr>
              <a:t>请输入第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" + (i+1) + "</a:t>
            </a:r>
            <a:r>
              <a:rPr lang="zh-CN" altLang="en-US" b="1" dirty="0">
                <a:ea typeface="宋体" charset="-122"/>
                <a:cs typeface="Times New Roman" pitchFamily="18" charset="0"/>
              </a:rPr>
              <a:t>个班级的成绩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");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		</a:t>
            </a:r>
            <a:r>
              <a:rPr lang="en-US" altLang="zh-CN" b="1" dirty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for(</a:t>
            </a:r>
            <a:r>
              <a:rPr lang="en-US" altLang="zh-CN" b="1" dirty="0" err="1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 j = 0; j &lt; </a:t>
            </a:r>
            <a:r>
              <a:rPr lang="en-US" altLang="zh-CN" b="1" dirty="0" err="1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score.length</a:t>
            </a:r>
            <a:r>
              <a:rPr lang="en-US" altLang="zh-CN" b="1" dirty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; j++){ </a:t>
            </a:r>
            <a:endParaRPr lang="zh-CN" altLang="en-US" b="1" dirty="0">
              <a:solidFill>
                <a:srgbClr val="FF3300"/>
              </a:solidFill>
              <a:ea typeface="宋体" charset="-122"/>
              <a:cs typeface="Times New Roman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b="1" dirty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			</a:t>
            </a:r>
            <a:r>
              <a:rPr lang="en-US" altLang="zh-CN" b="1" dirty="0" err="1">
                <a:ea typeface="宋体" charset="-122"/>
                <a:cs typeface="Times New Roman" pitchFamily="18" charset="0"/>
              </a:rPr>
              <a:t>System.out.print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("</a:t>
            </a:r>
            <a:r>
              <a:rPr lang="zh-CN" altLang="en-US" b="1" dirty="0">
                <a:ea typeface="宋体" charset="-122"/>
                <a:cs typeface="Times New Roman" pitchFamily="18" charset="0"/>
              </a:rPr>
              <a:t>第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" + (j+1) + "</a:t>
            </a:r>
            <a:r>
              <a:rPr lang="zh-CN" altLang="en-US" b="1" dirty="0">
                <a:ea typeface="宋体" charset="-122"/>
                <a:cs typeface="Times New Roman" pitchFamily="18" charset="0"/>
              </a:rPr>
              <a:t>个学员的成绩：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");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			score[j] = </a:t>
            </a:r>
            <a:r>
              <a:rPr lang="en-US" altLang="zh-CN" b="1" dirty="0" err="1">
                <a:ea typeface="宋体" charset="-122"/>
                <a:cs typeface="Times New Roman" pitchFamily="18" charset="0"/>
              </a:rPr>
              <a:t>input.nextInt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();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			sum = sum + score[j];	</a:t>
            </a:r>
            <a:endParaRPr lang="zh-CN" altLang="en-US" b="1" dirty="0">
              <a:ea typeface="宋体" charset="-122"/>
              <a:cs typeface="Times New Roman" pitchFamily="18" charset="0"/>
            </a:endParaRP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b="1" dirty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		</a:t>
            </a:r>
            <a:r>
              <a:rPr lang="en-US" altLang="zh-CN" b="1" dirty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}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		aver [</a:t>
            </a:r>
            <a:r>
              <a:rPr lang="en-US" altLang="zh-CN" b="1" dirty="0" err="1">
                <a:ea typeface="宋体" charset="-122"/>
                <a:cs typeface="Times New Roman" pitchFamily="18" charset="0"/>
              </a:rPr>
              <a:t>i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] = sum / </a:t>
            </a:r>
            <a:r>
              <a:rPr lang="en-US" altLang="zh-CN" b="1" dirty="0" err="1">
                <a:ea typeface="宋体" charset="-122"/>
                <a:cs typeface="Times New Roman" pitchFamily="18" charset="0"/>
              </a:rPr>
              <a:t>score.length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;	        //</a:t>
            </a:r>
            <a:r>
              <a:rPr lang="zh-CN" altLang="en-US" b="1" dirty="0">
                <a:ea typeface="宋体" charset="-122"/>
                <a:cs typeface="Times New Roman" pitchFamily="18" charset="0"/>
              </a:rPr>
              <a:t>计算平均分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b="1" dirty="0">
                <a:ea typeface="宋体" charset="-122"/>
                <a:cs typeface="Times New Roman" pitchFamily="18" charset="0"/>
              </a:rPr>
              <a:t>		</a:t>
            </a:r>
            <a:r>
              <a:rPr lang="en-US" altLang="zh-CN" b="1" dirty="0" err="1">
                <a:ea typeface="宋体" charset="-122"/>
                <a:cs typeface="Times New Roman" pitchFamily="18" charset="0"/>
              </a:rPr>
              <a:t>System.out.println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("</a:t>
            </a:r>
            <a:r>
              <a:rPr lang="zh-CN" altLang="en-US" b="1" dirty="0" smtClean="0">
                <a:ea typeface="宋体" charset="-122"/>
                <a:cs typeface="Times New Roman" pitchFamily="18" charset="0"/>
              </a:rPr>
              <a:t>第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"+(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i+1</a:t>
            </a:r>
            <a:r>
              <a:rPr lang="en-US" altLang="zh-CN" b="1" dirty="0" smtClean="0">
                <a:ea typeface="宋体" charset="-122"/>
                <a:cs typeface="Times New Roman" pitchFamily="18" charset="0"/>
              </a:rPr>
              <a:t>)+"</a:t>
            </a:r>
            <a:r>
              <a:rPr lang="zh-CN" altLang="en-US" b="1" dirty="0" smtClean="0">
                <a:ea typeface="宋体" charset="-122"/>
                <a:cs typeface="Times New Roman" pitchFamily="18" charset="0"/>
              </a:rPr>
              <a:t>个</a:t>
            </a:r>
            <a:r>
              <a:rPr lang="zh-CN" altLang="en-US" b="1" dirty="0">
                <a:ea typeface="宋体" charset="-122"/>
                <a:cs typeface="Times New Roman" pitchFamily="18" charset="0"/>
              </a:rPr>
              <a:t>班级平均分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" + aver [</a:t>
            </a:r>
            <a:r>
              <a:rPr lang="en-US" altLang="zh-CN" b="1" dirty="0" err="1">
                <a:ea typeface="宋体" charset="-122"/>
                <a:cs typeface="Times New Roman" pitchFamily="18" charset="0"/>
              </a:rPr>
              <a:t>i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] + "\n");</a:t>
            </a:r>
          </a:p>
          <a:p>
            <a:pPr defTabSz="4445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}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	</a:t>
            </a:r>
          </a:p>
        </p:txBody>
      </p:sp>
      <p:sp>
        <p:nvSpPr>
          <p:cNvPr id="492547" name="AutoShape 3"/>
          <p:cNvSpPr>
            <a:spLocks noChangeArrowheads="1"/>
          </p:cNvSpPr>
          <p:nvPr/>
        </p:nvSpPr>
        <p:spPr bwMode="auto">
          <a:xfrm>
            <a:off x="4932363" y="1989138"/>
            <a:ext cx="3598862" cy="407987"/>
          </a:xfrm>
          <a:prstGeom prst="wedgeRoundRectCallout">
            <a:avLst>
              <a:gd name="adj1" fmla="val -26916"/>
              <a:gd name="adj2" fmla="val 46321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内层循环控制每个班参赛人数</a:t>
            </a:r>
          </a:p>
        </p:txBody>
      </p:sp>
      <p:sp>
        <p:nvSpPr>
          <p:cNvPr id="49255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dirty="0" smtClean="0"/>
              <a:t>如何使用二重循环</a:t>
            </a:r>
            <a:r>
              <a:rPr lang="en-US" altLang="zh-CN" dirty="0" smtClean="0"/>
              <a:t>3-1</a:t>
            </a:r>
            <a:endParaRPr lang="en-US" altLang="zh-CN" dirty="0"/>
          </a:p>
        </p:txBody>
      </p:sp>
      <p:sp>
        <p:nvSpPr>
          <p:cNvPr id="492556" name="Rectangle 12"/>
          <p:cNvSpPr>
            <a:spLocks noChangeArrowheads="1"/>
          </p:cNvSpPr>
          <p:nvPr/>
        </p:nvSpPr>
        <p:spPr bwMode="auto">
          <a:xfrm>
            <a:off x="900113" y="1357313"/>
            <a:ext cx="7704137" cy="392906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2558" name="Rectangle 14"/>
          <p:cNvSpPr>
            <a:spLocks noChangeArrowheads="1"/>
          </p:cNvSpPr>
          <p:nvPr/>
        </p:nvSpPr>
        <p:spPr bwMode="auto">
          <a:xfrm>
            <a:off x="1450975" y="2428875"/>
            <a:ext cx="6192838" cy="178593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2548" name="AutoShape 4"/>
          <p:cNvSpPr>
            <a:spLocks noChangeArrowheads="1"/>
          </p:cNvSpPr>
          <p:nvPr/>
        </p:nvSpPr>
        <p:spPr bwMode="auto">
          <a:xfrm>
            <a:off x="4427538" y="1125538"/>
            <a:ext cx="2735262" cy="407987"/>
          </a:xfrm>
          <a:prstGeom prst="wedgeRoundRectCallout">
            <a:avLst>
              <a:gd name="adj1" fmla="val -19280"/>
              <a:gd name="adj2" fmla="val 48468"/>
              <a:gd name="adj3" fmla="val 16667"/>
            </a:avLst>
          </a:prstGeom>
          <a:solidFill>
            <a:srgbClr val="0070C0"/>
          </a:solidFill>
          <a:ln w="9525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外层循环控制班级数目</a:t>
            </a:r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2255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4429124" y="1571612"/>
            <a:ext cx="928694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 flipV="1">
            <a:off x="5357818" y="2428868"/>
            <a:ext cx="857256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335872" y="5870004"/>
            <a:ext cx="4583670" cy="578535"/>
            <a:chOff x="2514597" y="3350993"/>
            <a:chExt cx="4125189" cy="578535"/>
          </a:xfrm>
        </p:grpSpPr>
        <p:grpSp>
          <p:nvGrpSpPr>
            <p:cNvPr id="26" name="组合 20"/>
            <p:cNvGrpSpPr/>
            <p:nvPr/>
          </p:nvGrpSpPr>
          <p:grpSpPr>
            <a:xfrm>
              <a:off x="2514597" y="3350993"/>
              <a:ext cx="4125189" cy="578535"/>
              <a:chOff x="2514599" y="5042946"/>
              <a:chExt cx="4125189" cy="578535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2514599" y="5071123"/>
                <a:ext cx="4125189" cy="467591"/>
              </a:xfrm>
              <a:prstGeom prst="roundRect">
                <a:avLst/>
              </a:prstGeom>
              <a:solidFill>
                <a:srgbClr val="006599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obliqueTopRigh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2"/>
              <p:cNvSpPr txBox="1"/>
              <p:nvPr/>
            </p:nvSpPr>
            <p:spPr>
              <a:xfrm>
                <a:off x="3413011" y="5112515"/>
                <a:ext cx="2995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演示：计算</a:t>
                </a:r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个班级成绩平均分</a:t>
                </a:r>
                <a:endParaRPr lang="zh-CN" altLang="en-US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2797435" y="5042946"/>
                <a:ext cx="578535" cy="5785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537" y="3379066"/>
              <a:ext cx="462326" cy="462326"/>
            </a:xfrm>
            <a:prstGeom prst="rect">
              <a:avLst/>
            </a:prstGeom>
          </p:spPr>
        </p:pic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15AB-C4F3-436F-909E-E9D6F9295829}" type="slidenum">
              <a:rPr lang="zh-CN" altLang="en-US" smtClean="0"/>
              <a:pPr/>
              <a:t>9</a:t>
            </a:fld>
            <a:r>
              <a:rPr lang="en-US" altLang="zh-CN" smtClean="0"/>
              <a:t>/28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92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92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492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492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9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animBg="1"/>
      <p:bldP spid="492556" grpId="0" animBg="1"/>
      <p:bldP spid="492558" grpId="0" animBg="1"/>
      <p:bldP spid="49254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5484</TotalTime>
  <Words>1773</Words>
  <Application>Microsoft Office PowerPoint</Application>
  <PresentationFormat>全屏显示(4:3)</PresentationFormat>
  <Paragraphs>383</Paragraphs>
  <Slides>28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    循环结构进阶</vt:lpstr>
      <vt:lpstr>预习检查</vt:lpstr>
      <vt:lpstr>回顾与作业点评</vt:lpstr>
      <vt:lpstr>本章任务</vt:lpstr>
      <vt:lpstr>本章目标</vt:lpstr>
      <vt:lpstr>学生操作—计算班级的平均分 </vt:lpstr>
      <vt:lpstr>为什么使用二重循环</vt:lpstr>
      <vt:lpstr>什么是二重循环 </vt:lpstr>
      <vt:lpstr>如何使用二重循环3-1</vt:lpstr>
      <vt:lpstr>如何使用二重循环3-2</vt:lpstr>
      <vt:lpstr>如何使用二重循环3-3</vt:lpstr>
      <vt:lpstr>学生操作—打印直角三角形2-1</vt:lpstr>
      <vt:lpstr>学生操作—打印直角三角形2-2</vt:lpstr>
      <vt:lpstr>学生操作—打印倒直角三角形</vt:lpstr>
      <vt:lpstr>共性问题集中讲解</vt:lpstr>
      <vt:lpstr>学生操作—打印等腰三角形</vt:lpstr>
      <vt:lpstr>学生操作—打印九九乘法表2-1</vt:lpstr>
      <vt:lpstr>学生操作—打印九九乘法表2-2</vt:lpstr>
      <vt:lpstr>共性问题集中讲解</vt:lpstr>
      <vt:lpstr>在二重循环中使用continue2-1 </vt:lpstr>
      <vt:lpstr>在二重循环中使用continue2-2 </vt:lpstr>
      <vt:lpstr>在二重循环中使用break2-1 </vt:lpstr>
      <vt:lpstr>在二重循环中使用break2-2 </vt:lpstr>
      <vt:lpstr>二重循环中continue和break对比 </vt:lpstr>
      <vt:lpstr>学生操作—统计打折商品的数量</vt:lpstr>
      <vt:lpstr>本章总结</vt:lpstr>
      <vt:lpstr>本章作业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zhengweijia(郑维佳)</dc:creator>
  <cp:lastModifiedBy>xuejie.yu</cp:lastModifiedBy>
  <cp:revision>616</cp:revision>
  <dcterms:created xsi:type="dcterms:W3CDTF">2017-06-02T08:35:00Z</dcterms:created>
  <dcterms:modified xsi:type="dcterms:W3CDTF">2018-01-30T06:31:36Z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