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125" autoAdjust="0"/>
    <p:restoredTop sz="91985" autoAdjust="0"/>
  </p:normalViewPr>
  <p:slideViewPr>
    <p:cSldViewPr snapToGrid="0">
      <p:cViewPr varScale="1">
        <p:scale>
          <a:sx n="83" d="100"/>
          <a:sy n="83" d="100"/>
        </p:scale>
        <p:origin x="-618" y="-78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FF8F0-C1D4-4590-8958-F3D721B3E9EA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36D7F4-19F4-4490-ABBC-891998DFB129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</dgm:spPr>
      <dgm:t>
        <a:bodyPr/>
        <a:lstStyle/>
        <a:p>
          <a:pPr rtl="0"/>
          <a:r>
            <a:rPr lang="en-US" altLang="zh-CN" sz="3200" b="1" dirty="0" smtClean="0"/>
            <a:t>Java</a:t>
          </a:r>
          <a:r>
            <a:rPr lang="zh-CN" altLang="en-US" sz="3200" b="1" dirty="0" smtClean="0"/>
            <a:t>基础</a:t>
          </a:r>
          <a:endParaRPr lang="en-US" altLang="en-US" sz="3200" b="1" dirty="0"/>
        </a:p>
      </dgm:t>
    </dgm:pt>
    <dgm:pt modelId="{1D78BC56-AC28-48D4-84D5-49C6AD8D285E}" type="parTrans" cxnId="{92BC2BDA-05FB-49F4-AEF1-003FB0381D89}">
      <dgm:prSet/>
      <dgm:spPr/>
      <dgm:t>
        <a:bodyPr/>
        <a:lstStyle/>
        <a:p>
          <a:endParaRPr lang="zh-CN" altLang="en-US"/>
        </a:p>
      </dgm:t>
    </dgm:pt>
    <dgm:pt modelId="{56F68296-AE42-4B08-90BC-2DEF03369AC2}" type="sibTrans" cxnId="{92BC2BDA-05FB-49F4-AEF1-003FB0381D89}">
      <dgm:prSet/>
      <dgm:spPr/>
      <dgm:t>
        <a:bodyPr/>
        <a:lstStyle/>
        <a:p>
          <a:endParaRPr lang="zh-CN" altLang="en-US"/>
        </a:p>
      </dgm:t>
    </dgm:pt>
    <dgm:pt modelId="{A68F27FF-FFC9-430F-ACA5-598716383899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400" b="1" dirty="0" smtClean="0"/>
            <a:t>分支结构</a:t>
          </a:r>
          <a:endParaRPr lang="en-US" altLang="en-US" sz="2400" b="1" dirty="0"/>
        </a:p>
      </dgm:t>
    </dgm:pt>
    <dgm:pt modelId="{9FBBC835-44AE-4931-B327-AF95871DE6AD}" type="parTrans" cxnId="{BCE00310-B138-49BE-BDC1-83D0788DBED3}">
      <dgm:prSet/>
      <dgm:spPr/>
      <dgm:t>
        <a:bodyPr/>
        <a:lstStyle/>
        <a:p>
          <a:endParaRPr lang="zh-CN" altLang="en-US"/>
        </a:p>
      </dgm:t>
    </dgm:pt>
    <dgm:pt modelId="{B1E09FE3-6ABB-470F-9180-6F30AFD23AF8}" type="sibTrans" cxnId="{BCE00310-B138-49BE-BDC1-83D0788DBED3}">
      <dgm:prSet/>
      <dgm:spPr/>
      <dgm:t>
        <a:bodyPr/>
        <a:lstStyle/>
        <a:p>
          <a:endParaRPr lang="zh-CN" altLang="en-US"/>
        </a:p>
      </dgm:t>
    </dgm:pt>
    <dgm:pt modelId="{477761BD-A705-4074-93B2-0B33755DE9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3200" b="1" dirty="0" smtClean="0"/>
            <a:t>流程控制语句</a:t>
          </a:r>
          <a:endParaRPr lang="en-US" altLang="en-US" sz="3200" b="1" dirty="0"/>
        </a:p>
      </dgm:t>
    </dgm:pt>
    <dgm:pt modelId="{23AF88E2-FFA0-4F4B-BF02-5EE32348D200}" type="sibTrans" cxnId="{2B546521-CC4E-4B8D-9EF5-915942CE173F}">
      <dgm:prSet/>
      <dgm:spPr/>
      <dgm:t>
        <a:bodyPr/>
        <a:lstStyle/>
        <a:p>
          <a:endParaRPr lang="zh-CN" altLang="en-US"/>
        </a:p>
      </dgm:t>
    </dgm:pt>
    <dgm:pt modelId="{3FC931B4-3A06-4AE8-BE97-4EEF817ACD68}" type="parTrans" cxnId="{2B546521-CC4E-4B8D-9EF5-915942CE173F}">
      <dgm:prSet/>
      <dgm:spPr/>
      <dgm:t>
        <a:bodyPr/>
        <a:lstStyle/>
        <a:p>
          <a:endParaRPr lang="zh-CN" altLang="en-US"/>
        </a:p>
      </dgm:t>
    </dgm:pt>
    <dgm:pt modelId="{9E99A87D-108A-497E-8F65-15732560DC14}">
      <dgm:prSet custT="1"/>
      <dgm:spPr>
        <a:solidFill>
          <a:srgbClr val="EDF5FD">
            <a:alpha val="90000"/>
          </a:srgbClr>
        </a:solidFill>
      </dgm:spPr>
      <dgm:t>
        <a:bodyPr/>
        <a:lstStyle/>
        <a:p>
          <a:pPr rtl="0"/>
          <a:r>
            <a:rPr lang="zh-CN" altLang="en-US" sz="2400" b="1" dirty="0" smtClean="0"/>
            <a:t>开发</a:t>
          </a:r>
          <a:r>
            <a:rPr lang="en-US" altLang="zh-CN" sz="2400" b="1" dirty="0" smtClean="0"/>
            <a:t>Java</a:t>
          </a:r>
          <a:r>
            <a:rPr lang="zh-CN" altLang="en-US" sz="2400" b="1" dirty="0" smtClean="0"/>
            <a:t>程序的步骤</a:t>
          </a:r>
          <a:endParaRPr lang="en-US" altLang="en-US" sz="2400" b="1" dirty="0"/>
        </a:p>
      </dgm:t>
    </dgm:pt>
    <dgm:pt modelId="{4B5701A5-E9C2-4DB5-BCD6-127BDA0AD95A}" type="sibTrans" cxnId="{9551F1E3-2EB4-406F-AEDC-47F976F9BF30}">
      <dgm:prSet/>
      <dgm:spPr/>
      <dgm:t>
        <a:bodyPr/>
        <a:lstStyle/>
        <a:p>
          <a:endParaRPr lang="zh-CN" altLang="en-US"/>
        </a:p>
      </dgm:t>
    </dgm:pt>
    <dgm:pt modelId="{D2866CD6-0F55-4C2F-A4DF-CE759663C07A}" type="parTrans" cxnId="{9551F1E3-2EB4-406F-AEDC-47F976F9BF30}">
      <dgm:prSet/>
      <dgm:spPr/>
      <dgm:t>
        <a:bodyPr/>
        <a:lstStyle/>
        <a:p>
          <a:endParaRPr lang="zh-CN" altLang="en-US"/>
        </a:p>
      </dgm:t>
    </dgm:pt>
    <dgm:pt modelId="{1635B5D9-F025-4217-8C9C-A6CE8537A3D9}">
      <dgm:prSet custT="1"/>
      <dgm:spPr/>
      <dgm:t>
        <a:bodyPr/>
        <a:lstStyle/>
        <a:p>
          <a:pPr rtl="0"/>
          <a:r>
            <a:rPr lang="zh-CN" altLang="en-US" sz="2400" b="1" dirty="0" smtClean="0"/>
            <a:t>变量</a:t>
          </a:r>
          <a:endParaRPr lang="zh-CN" altLang="en-US" sz="2400" b="1" dirty="0"/>
        </a:p>
      </dgm:t>
    </dgm:pt>
    <dgm:pt modelId="{6A91D8AD-6EF8-418B-B552-7DD100FBD5E4}" type="parTrans" cxnId="{13E679F5-BBC8-4A14-8DBF-37A16D7AA9DB}">
      <dgm:prSet/>
      <dgm:spPr/>
      <dgm:t>
        <a:bodyPr/>
        <a:lstStyle/>
        <a:p>
          <a:endParaRPr lang="zh-CN" altLang="en-US"/>
        </a:p>
      </dgm:t>
    </dgm:pt>
    <dgm:pt modelId="{141DC325-9EF0-4BC2-B98B-D0B0A90D11A9}" type="sibTrans" cxnId="{13E679F5-BBC8-4A14-8DBF-37A16D7AA9DB}">
      <dgm:prSet/>
      <dgm:spPr/>
      <dgm:t>
        <a:bodyPr/>
        <a:lstStyle/>
        <a:p>
          <a:endParaRPr lang="zh-CN" altLang="en-US"/>
        </a:p>
      </dgm:t>
    </dgm:pt>
    <dgm:pt modelId="{81CF58EF-BD86-4E6C-896F-6E192E029DC8}">
      <dgm:prSet custT="1"/>
      <dgm:spPr/>
      <dgm:t>
        <a:bodyPr/>
        <a:lstStyle/>
        <a:p>
          <a:pPr rtl="0"/>
          <a:r>
            <a:rPr lang="zh-CN" altLang="en-US" sz="2400" b="1" dirty="0" smtClean="0"/>
            <a:t>运算符</a:t>
          </a:r>
          <a:endParaRPr lang="zh-CN" altLang="en-US" sz="2400" b="1" dirty="0"/>
        </a:p>
      </dgm:t>
    </dgm:pt>
    <dgm:pt modelId="{0FA9C2DA-0F20-46BB-B60B-CC8D340FA237}" type="parTrans" cxnId="{1EF94774-58F1-4EAF-AD25-85EDA39EE096}">
      <dgm:prSet/>
      <dgm:spPr/>
      <dgm:t>
        <a:bodyPr/>
        <a:lstStyle/>
        <a:p>
          <a:endParaRPr lang="zh-CN" altLang="en-US"/>
        </a:p>
      </dgm:t>
    </dgm:pt>
    <dgm:pt modelId="{E7CBFE5E-8FA6-4F8E-A7F3-83573C915FB6}" type="sibTrans" cxnId="{1EF94774-58F1-4EAF-AD25-85EDA39EE096}">
      <dgm:prSet/>
      <dgm:spPr/>
      <dgm:t>
        <a:bodyPr/>
        <a:lstStyle/>
        <a:p>
          <a:endParaRPr lang="zh-CN" altLang="en-US"/>
        </a:p>
      </dgm:t>
    </dgm:pt>
    <dgm:pt modelId="{02B0C163-9DAF-4759-A36F-E5016DAAF3C1}">
      <dgm:prSet custT="1"/>
      <dgm:spPr/>
      <dgm:t>
        <a:bodyPr/>
        <a:lstStyle/>
        <a:p>
          <a:pPr rtl="0"/>
          <a:r>
            <a:rPr lang="zh-CN" altLang="en-US" sz="2400" b="1" dirty="0" smtClean="0"/>
            <a:t>循环结构</a:t>
          </a:r>
          <a:endParaRPr lang="zh-CN" altLang="en-US" sz="2400" b="1" dirty="0"/>
        </a:p>
      </dgm:t>
    </dgm:pt>
    <dgm:pt modelId="{706EFD2E-5E85-444A-9636-5DE43EEC7021}" type="parTrans" cxnId="{8429C7F8-AEA8-4B7B-A585-5798F630D4C9}">
      <dgm:prSet/>
      <dgm:spPr/>
      <dgm:t>
        <a:bodyPr/>
        <a:lstStyle/>
        <a:p>
          <a:endParaRPr lang="zh-CN" altLang="en-US"/>
        </a:p>
      </dgm:t>
    </dgm:pt>
    <dgm:pt modelId="{32021CF4-0615-46E5-9FE2-C695D6266B53}" type="sibTrans" cxnId="{8429C7F8-AEA8-4B7B-A585-5798F630D4C9}">
      <dgm:prSet/>
      <dgm:spPr/>
      <dgm:t>
        <a:bodyPr/>
        <a:lstStyle/>
        <a:p>
          <a:endParaRPr lang="zh-CN" altLang="en-US"/>
        </a:p>
      </dgm:t>
    </dgm:pt>
    <dgm:pt modelId="{7CE303D1-DF04-4E84-BA88-D4E76FD46D86}">
      <dgm:prSet custT="1"/>
      <dgm:spPr/>
      <dgm:t>
        <a:bodyPr/>
        <a:lstStyle/>
        <a:p>
          <a:pPr rtl="0"/>
          <a:r>
            <a:rPr lang="zh-CN" altLang="en-US" sz="2400" b="1" dirty="0" smtClean="0"/>
            <a:t>跳转语句</a:t>
          </a:r>
          <a:endParaRPr lang="zh-CN" altLang="en-US" sz="2400" b="1" dirty="0"/>
        </a:p>
      </dgm:t>
    </dgm:pt>
    <dgm:pt modelId="{7FD3717E-2D7B-4FC6-BEF5-C1309826CF08}" type="parTrans" cxnId="{54DE6476-3BC6-44B3-A2EF-6829C088F306}">
      <dgm:prSet/>
      <dgm:spPr/>
      <dgm:t>
        <a:bodyPr/>
        <a:lstStyle/>
        <a:p>
          <a:endParaRPr lang="zh-CN" altLang="en-US"/>
        </a:p>
      </dgm:t>
    </dgm:pt>
    <dgm:pt modelId="{3DD64BD9-9A71-4A39-875F-B040872293E8}" type="sibTrans" cxnId="{54DE6476-3BC6-44B3-A2EF-6829C088F306}">
      <dgm:prSet/>
      <dgm:spPr/>
      <dgm:t>
        <a:bodyPr/>
        <a:lstStyle/>
        <a:p>
          <a:endParaRPr lang="zh-CN" altLang="en-US"/>
        </a:p>
      </dgm:t>
    </dgm:pt>
    <dgm:pt modelId="{2CD2FCD2-E955-482D-9116-849B64472626}">
      <dgm:prSet custT="1"/>
      <dgm:spPr/>
      <dgm:t>
        <a:bodyPr/>
        <a:lstStyle/>
        <a:p>
          <a:pPr rtl="0"/>
          <a:r>
            <a:rPr lang="zh-CN" altLang="en-US" sz="2400" b="1" dirty="0" smtClean="0"/>
            <a:t>数组</a:t>
          </a:r>
          <a:endParaRPr lang="zh-CN" altLang="en-US" sz="2400" b="1" dirty="0"/>
        </a:p>
      </dgm:t>
    </dgm:pt>
    <dgm:pt modelId="{686242A4-B123-4C4A-BA85-B76DF71F6CDB}" type="parTrans" cxnId="{DD071175-C760-4FCE-A88C-1821241F14B2}">
      <dgm:prSet/>
      <dgm:spPr/>
      <dgm:t>
        <a:bodyPr/>
        <a:lstStyle/>
        <a:p>
          <a:endParaRPr lang="zh-CN" altLang="en-US"/>
        </a:p>
      </dgm:t>
    </dgm:pt>
    <dgm:pt modelId="{5E8BBA01-3834-4859-A235-8D37B908CD84}" type="sibTrans" cxnId="{DD071175-C760-4FCE-A88C-1821241F14B2}">
      <dgm:prSet/>
      <dgm:spPr/>
      <dgm:t>
        <a:bodyPr/>
        <a:lstStyle/>
        <a:p>
          <a:endParaRPr lang="zh-CN" altLang="en-US"/>
        </a:p>
      </dgm:t>
    </dgm:pt>
    <dgm:pt modelId="{B111F789-711D-47FE-A48C-F1D73C8CB74E}" type="pres">
      <dgm:prSet presAssocID="{690FF8F0-C1D4-4590-8958-F3D721B3E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20F24E-09B7-4044-9453-AB596D5572FB}" type="pres">
      <dgm:prSet presAssocID="{6436D7F4-19F4-4490-ABBC-891998DFB129}" presName="composite" presStyleCnt="0"/>
      <dgm:spPr/>
    </dgm:pt>
    <dgm:pt modelId="{884107A1-E7C6-454B-ACA7-4A08A8BA2AED}" type="pres">
      <dgm:prSet presAssocID="{6436D7F4-19F4-4490-ABBC-891998DFB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2F81B9-F75B-488C-9AE5-73C6236FE30A}" type="pres">
      <dgm:prSet presAssocID="{6436D7F4-19F4-4490-ABBC-891998DFB12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8EE4A4-BAD2-4EFF-A549-214F971034A3}" type="pres">
      <dgm:prSet presAssocID="{56F68296-AE42-4B08-90BC-2DEF03369AC2}" presName="space" presStyleCnt="0"/>
      <dgm:spPr/>
    </dgm:pt>
    <dgm:pt modelId="{435E5963-0E74-445B-B5CF-08A95E876C5A}" type="pres">
      <dgm:prSet presAssocID="{477761BD-A705-4074-93B2-0B33755DE985}" presName="composite" presStyleCnt="0"/>
      <dgm:spPr/>
    </dgm:pt>
    <dgm:pt modelId="{45BE57F3-2F14-4905-AD94-E93B32D10A99}" type="pres">
      <dgm:prSet presAssocID="{477761BD-A705-4074-93B2-0B33755DE9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5BAE9-2491-4A32-95FD-8E17F5C6A4F8}" type="pres">
      <dgm:prSet presAssocID="{477761BD-A705-4074-93B2-0B33755DE98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51F1E3-2EB4-406F-AEDC-47F976F9BF30}" srcId="{6436D7F4-19F4-4490-ABBC-891998DFB129}" destId="{9E99A87D-108A-497E-8F65-15732560DC14}" srcOrd="0" destOrd="0" parTransId="{D2866CD6-0F55-4C2F-A4DF-CE759663C07A}" sibTransId="{4B5701A5-E9C2-4DB5-BCD6-127BDA0AD95A}"/>
    <dgm:cxn modelId="{53B4CB30-3E9E-436C-8348-2548A0B3E126}" type="presOf" srcId="{477761BD-A705-4074-93B2-0B33755DE985}" destId="{45BE57F3-2F14-4905-AD94-E93B32D10A99}" srcOrd="0" destOrd="0" presId="urn:microsoft.com/office/officeart/2005/8/layout/hList1"/>
    <dgm:cxn modelId="{2B546521-CC4E-4B8D-9EF5-915942CE173F}" srcId="{690FF8F0-C1D4-4590-8958-F3D721B3E9EA}" destId="{477761BD-A705-4074-93B2-0B33755DE985}" srcOrd="1" destOrd="0" parTransId="{3FC931B4-3A06-4AE8-BE97-4EEF817ACD68}" sibTransId="{23AF88E2-FFA0-4F4B-BF02-5EE32348D200}"/>
    <dgm:cxn modelId="{8429C7F8-AEA8-4B7B-A585-5798F630D4C9}" srcId="{477761BD-A705-4074-93B2-0B33755DE985}" destId="{02B0C163-9DAF-4759-A36F-E5016DAAF3C1}" srcOrd="1" destOrd="0" parTransId="{706EFD2E-5E85-444A-9636-5DE43EEC7021}" sibTransId="{32021CF4-0615-46E5-9FE2-C695D6266B53}"/>
    <dgm:cxn modelId="{B36A3C57-3706-4CE1-B45F-4223F4368129}" type="presOf" srcId="{9E99A87D-108A-497E-8F65-15732560DC14}" destId="{4B2F81B9-F75B-488C-9AE5-73C6236FE30A}" srcOrd="0" destOrd="0" presId="urn:microsoft.com/office/officeart/2005/8/layout/hList1"/>
    <dgm:cxn modelId="{C31B68C6-8DB9-462D-91B5-5506913F3D86}" type="presOf" srcId="{7CE303D1-DF04-4E84-BA88-D4E76FD46D86}" destId="{0275BAE9-2491-4A32-95FD-8E17F5C6A4F8}" srcOrd="0" destOrd="2" presId="urn:microsoft.com/office/officeart/2005/8/layout/hList1"/>
    <dgm:cxn modelId="{2A6C6C53-4F39-43D9-9BB0-57B48300EF14}" type="presOf" srcId="{690FF8F0-C1D4-4590-8958-F3D721B3E9EA}" destId="{B111F789-711D-47FE-A48C-F1D73C8CB74E}" srcOrd="0" destOrd="0" presId="urn:microsoft.com/office/officeart/2005/8/layout/hList1"/>
    <dgm:cxn modelId="{1EF94774-58F1-4EAF-AD25-85EDA39EE096}" srcId="{6436D7F4-19F4-4490-ABBC-891998DFB129}" destId="{81CF58EF-BD86-4E6C-896F-6E192E029DC8}" srcOrd="2" destOrd="0" parTransId="{0FA9C2DA-0F20-46BB-B60B-CC8D340FA237}" sibTransId="{E7CBFE5E-8FA6-4F8E-A7F3-83573C915FB6}"/>
    <dgm:cxn modelId="{813D765D-E62B-4A6F-A8EE-3809B5C14B81}" type="presOf" srcId="{81CF58EF-BD86-4E6C-896F-6E192E029DC8}" destId="{4B2F81B9-F75B-488C-9AE5-73C6236FE30A}" srcOrd="0" destOrd="2" presId="urn:microsoft.com/office/officeart/2005/8/layout/hList1"/>
    <dgm:cxn modelId="{CD6E2B3B-77B6-4FFA-BD9B-3F1EAC34D73F}" type="presOf" srcId="{1635B5D9-F025-4217-8C9C-A6CE8537A3D9}" destId="{4B2F81B9-F75B-488C-9AE5-73C6236FE30A}" srcOrd="0" destOrd="1" presId="urn:microsoft.com/office/officeart/2005/8/layout/hList1"/>
    <dgm:cxn modelId="{92BC2BDA-05FB-49F4-AEF1-003FB0381D89}" srcId="{690FF8F0-C1D4-4590-8958-F3D721B3E9EA}" destId="{6436D7F4-19F4-4490-ABBC-891998DFB129}" srcOrd="0" destOrd="0" parTransId="{1D78BC56-AC28-48D4-84D5-49C6AD8D285E}" sibTransId="{56F68296-AE42-4B08-90BC-2DEF03369AC2}"/>
    <dgm:cxn modelId="{DD071175-C760-4FCE-A88C-1821241F14B2}" srcId="{6436D7F4-19F4-4490-ABBC-891998DFB129}" destId="{2CD2FCD2-E955-482D-9116-849B64472626}" srcOrd="3" destOrd="0" parTransId="{686242A4-B123-4C4A-BA85-B76DF71F6CDB}" sibTransId="{5E8BBA01-3834-4859-A235-8D37B908CD84}"/>
    <dgm:cxn modelId="{54DE6476-3BC6-44B3-A2EF-6829C088F306}" srcId="{477761BD-A705-4074-93B2-0B33755DE985}" destId="{7CE303D1-DF04-4E84-BA88-D4E76FD46D86}" srcOrd="2" destOrd="0" parTransId="{7FD3717E-2D7B-4FC6-BEF5-C1309826CF08}" sibTransId="{3DD64BD9-9A71-4A39-875F-B040872293E8}"/>
    <dgm:cxn modelId="{FA24613D-3E82-4EBE-8CFD-73F34469F888}" type="presOf" srcId="{2CD2FCD2-E955-482D-9116-849B64472626}" destId="{4B2F81B9-F75B-488C-9AE5-73C6236FE30A}" srcOrd="0" destOrd="3" presId="urn:microsoft.com/office/officeart/2005/8/layout/hList1"/>
    <dgm:cxn modelId="{1C8D5A71-EECA-4F36-AC67-01F22BAC75CA}" type="presOf" srcId="{6436D7F4-19F4-4490-ABBC-891998DFB129}" destId="{884107A1-E7C6-454B-ACA7-4A08A8BA2AED}" srcOrd="0" destOrd="0" presId="urn:microsoft.com/office/officeart/2005/8/layout/hList1"/>
    <dgm:cxn modelId="{9BD8040F-2B15-432F-8329-5551A1F5EF97}" type="presOf" srcId="{02B0C163-9DAF-4759-A36F-E5016DAAF3C1}" destId="{0275BAE9-2491-4A32-95FD-8E17F5C6A4F8}" srcOrd="0" destOrd="1" presId="urn:microsoft.com/office/officeart/2005/8/layout/hList1"/>
    <dgm:cxn modelId="{BCE00310-B138-49BE-BDC1-83D0788DBED3}" srcId="{477761BD-A705-4074-93B2-0B33755DE985}" destId="{A68F27FF-FFC9-430F-ACA5-598716383899}" srcOrd="0" destOrd="0" parTransId="{9FBBC835-44AE-4931-B327-AF95871DE6AD}" sibTransId="{B1E09FE3-6ABB-470F-9180-6F30AFD23AF8}"/>
    <dgm:cxn modelId="{CE2ECE53-01B7-4967-BA4C-737CEECC69BB}" type="presOf" srcId="{A68F27FF-FFC9-430F-ACA5-598716383899}" destId="{0275BAE9-2491-4A32-95FD-8E17F5C6A4F8}" srcOrd="0" destOrd="0" presId="urn:microsoft.com/office/officeart/2005/8/layout/hList1"/>
    <dgm:cxn modelId="{13E679F5-BBC8-4A14-8DBF-37A16D7AA9DB}" srcId="{6436D7F4-19F4-4490-ABBC-891998DFB129}" destId="{1635B5D9-F025-4217-8C9C-A6CE8537A3D9}" srcOrd="1" destOrd="0" parTransId="{6A91D8AD-6EF8-418B-B552-7DD100FBD5E4}" sibTransId="{141DC325-9EF0-4BC2-B98B-D0B0A90D11A9}"/>
    <dgm:cxn modelId="{549C0F7A-501D-422F-B7E3-613C8B8A4929}" type="presParOf" srcId="{B111F789-711D-47FE-A48C-F1D73C8CB74E}" destId="{4320F24E-09B7-4044-9453-AB596D5572FB}" srcOrd="0" destOrd="0" presId="urn:microsoft.com/office/officeart/2005/8/layout/hList1"/>
    <dgm:cxn modelId="{216F5F3F-BE0C-40A7-BADE-7A81EDF91A2B}" type="presParOf" srcId="{4320F24E-09B7-4044-9453-AB596D5572FB}" destId="{884107A1-E7C6-454B-ACA7-4A08A8BA2AED}" srcOrd="0" destOrd="0" presId="urn:microsoft.com/office/officeart/2005/8/layout/hList1"/>
    <dgm:cxn modelId="{B3DEBBC5-00CF-41B6-9023-82A021432FD5}" type="presParOf" srcId="{4320F24E-09B7-4044-9453-AB596D5572FB}" destId="{4B2F81B9-F75B-488C-9AE5-73C6236FE30A}" srcOrd="1" destOrd="0" presId="urn:microsoft.com/office/officeart/2005/8/layout/hList1"/>
    <dgm:cxn modelId="{896C116D-5A6C-49F0-BFF0-6A951D6AC002}" type="presParOf" srcId="{B111F789-711D-47FE-A48C-F1D73C8CB74E}" destId="{B98EE4A4-BAD2-4EFF-A549-214F971034A3}" srcOrd="1" destOrd="0" presId="urn:microsoft.com/office/officeart/2005/8/layout/hList1"/>
    <dgm:cxn modelId="{B0ECACC3-9FA7-4650-86E4-79E29F20EE48}" type="presParOf" srcId="{B111F789-711D-47FE-A48C-F1D73C8CB74E}" destId="{435E5963-0E74-445B-B5CF-08A95E876C5A}" srcOrd="2" destOrd="0" presId="urn:microsoft.com/office/officeart/2005/8/layout/hList1"/>
    <dgm:cxn modelId="{B0EE8EB2-9006-46B4-AFDF-1D508DE9C36D}" type="presParOf" srcId="{435E5963-0E74-445B-B5CF-08A95E876C5A}" destId="{45BE57F3-2F14-4905-AD94-E93B32D10A99}" srcOrd="0" destOrd="0" presId="urn:microsoft.com/office/officeart/2005/8/layout/hList1"/>
    <dgm:cxn modelId="{9A154164-F8EF-49FE-8A41-ABDB69A39E90}" type="presParOf" srcId="{435E5963-0E74-445B-B5CF-08A95E876C5A}" destId="{0275BAE9-2491-4A32-95FD-8E17F5C6A4F8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6EC42-00C9-449A-8734-7E457E2CB460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0F6CEA-26CA-44C5-AF9B-53B7E6900FC9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064AB1-E813-4801-8883-85D9029A58C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744060-B4B3-4C58-BE75-B07C2CD40DF0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4A5F32-6DED-4441-8F6E-AD6DB0EA699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036F86-C973-4AD3-A751-CC1E74AA4D5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064DC3-7C97-4DB7-80D0-ADEBA486C0C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   </a:t>
            </a:r>
            <a:r>
              <a:rPr lang="zh-CN" altLang="en-US" smtClean="0">
                <a:ea typeface="宋体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概述学过的内容，重述其地位，重难点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3F91C-4A41-41A4-9417-49F8D3AFEF0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558C8-2D5A-4072-9913-AECED454C17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教员总结前面章节中出现的典型问题，进行共性问题的讲解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27BEE-5D89-4906-98A3-6B74582176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CFBA2F-580A-4F2B-A546-4FC736304BE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37B376-B8EB-432E-B84C-D6035457F083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3A424-19CA-41AB-8AAE-BC5F12C7E95F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659C2-9AB5-4966-9313-F9917F1BBD9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0C5-2DFD-454C-B3E7-5AC10E2FDD8E}" type="datetime1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0BB0-C2F4-44E1-8446-E9B145CFA85E}" type="datetime1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44F7-10E6-45DA-8A8C-01478BE048EA}" type="datetime1">
              <a:rPr lang="zh-CN" altLang="en-US" smtClean="0"/>
              <a:pPr/>
              <a:t>2018/1/16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	</a:t>
            </a:r>
            <a:r>
              <a:rPr lang="zh-CN" altLang="en-US" sz="4400" dirty="0" smtClean="0"/>
              <a:t>幸运抽奖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第十章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综合练习：幸运抽奖 </a:t>
            </a:r>
            <a:endParaRPr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任务</a:t>
            </a:r>
          </a:p>
          <a:p>
            <a:pPr lvl="1">
              <a:defRPr/>
            </a:pPr>
            <a:r>
              <a:rPr lang="zh-CN" altLang="en-US" smtClean="0"/>
              <a:t>为某商场开发一套幸运抽奖系统，客户首先注册成为商场会员，会员登录系统，参加抽奖活动</a:t>
            </a:r>
          </a:p>
          <a:p>
            <a:pPr>
              <a:defRPr/>
            </a:pPr>
            <a:endParaRPr lang="en-US" altLang="zh-CN" smtClean="0"/>
          </a:p>
          <a:p>
            <a:pPr>
              <a:defRPr/>
            </a:pPr>
            <a:r>
              <a:rPr lang="zh-CN" altLang="en-US" smtClean="0"/>
              <a:t>主要功能 </a:t>
            </a:r>
          </a:p>
          <a:p>
            <a:pPr lvl="1">
              <a:defRPr/>
            </a:pPr>
            <a:r>
              <a:rPr lang="zh-CN" altLang="en-US" smtClean="0"/>
              <a:t>注册 </a:t>
            </a:r>
          </a:p>
          <a:p>
            <a:pPr lvl="1">
              <a:defRPr/>
            </a:pPr>
            <a:r>
              <a:rPr lang="zh-CN" altLang="en-US" smtClean="0"/>
              <a:t>登录 </a:t>
            </a:r>
          </a:p>
          <a:p>
            <a:pPr lvl="1">
              <a:defRPr/>
            </a:pPr>
            <a:r>
              <a:rPr lang="zh-CN" altLang="en-US" smtClean="0"/>
              <a:t>幸运抽奖 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综合练习：幸运抽奖 </a:t>
            </a:r>
            <a:endParaRPr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：实现菜单的输出显示</a:t>
            </a:r>
          </a:p>
          <a:p>
            <a:pPr lvl="1">
              <a:defRPr/>
            </a:pPr>
            <a:r>
              <a:rPr lang="zh-CN" altLang="en-US" dirty="0" smtClean="0"/>
              <a:t>需求说明</a:t>
            </a:r>
          </a:p>
          <a:p>
            <a:pPr lvl="2">
              <a:defRPr/>
            </a:pPr>
            <a:r>
              <a:rPr lang="zh-CN" altLang="en-US" dirty="0" smtClean="0"/>
              <a:t>输出菜单</a:t>
            </a:r>
          </a:p>
          <a:p>
            <a:pPr lvl="2">
              <a:defRPr/>
            </a:pPr>
            <a:r>
              <a:rPr lang="zh-CN" altLang="en-US" dirty="0" smtClean="0"/>
              <a:t>选择菜单编号，输出菜单信息</a:t>
            </a:r>
          </a:p>
          <a:p>
            <a:pPr lvl="2">
              <a:defRPr/>
            </a:pPr>
            <a:r>
              <a:rPr lang="zh-CN" altLang="en-US" dirty="0" smtClean="0"/>
              <a:t>如果编号选择错误，输出“您的输入有误！”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611188" y="2420938"/>
            <a:ext cx="698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buClr>
                <a:schemeClr val="tx1"/>
              </a:buClr>
              <a:buFontTx/>
              <a:buBlip>
                <a:blip r:embed="rId3"/>
              </a:buBlip>
            </a:pPr>
            <a:endParaRPr lang="en-US" altLang="zh-CN" sz="2000" b="1">
              <a:ea typeface="黑体" pitchFamily="49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356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10.5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643313"/>
            <a:ext cx="3625850" cy="2432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634634" y="5599635"/>
            <a:ext cx="3443886" cy="578535"/>
            <a:chOff x="2514600" y="5042946"/>
            <a:chExt cx="3443886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600" y="5098419"/>
              <a:ext cx="3443886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综合练习：幸运抽奖 </a:t>
            </a:r>
            <a:endParaRPr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：实现循环执行功能 </a:t>
            </a:r>
            <a:endParaRPr lang="zh-CN" altLang="en-US" dirty="0"/>
          </a:p>
        </p:txBody>
      </p:sp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684213" y="1844675"/>
            <a:ext cx="4681537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系统询问用户是否继续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Clr>
                <a:srgbClr val="FFCC00"/>
              </a:buClr>
              <a:buSzPct val="85000"/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如果用户选择继续，则可以继续选择菜单，否则程序结束，退出系统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459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10.6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97" y="1672078"/>
            <a:ext cx="3487737" cy="4714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1345820" y="5599635"/>
            <a:ext cx="3443886" cy="578535"/>
            <a:chOff x="2514600" y="5042946"/>
            <a:chExt cx="3443886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600" y="5098419"/>
              <a:ext cx="3443886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综合练习：幸运抽奖 </a:t>
            </a:r>
            <a:endParaRPr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：实现注册</a:t>
            </a:r>
            <a:endParaRPr lang="zh-CN" altLang="en-US" dirty="0"/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571500" y="1928802"/>
            <a:ext cx="4681538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需求说明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输入用户名和密码，系统产生</a:t>
            </a:r>
            <a:r>
              <a:rPr lang="en-US" altLang="zh-CN" sz="2000" b="1" dirty="0">
                <a:latin typeface="+mn-lt"/>
                <a:ea typeface="+mn-ea"/>
              </a:rPr>
              <a:t>4</a:t>
            </a:r>
            <a:r>
              <a:rPr lang="zh-CN" altLang="en-US" sz="2000" b="1" dirty="0">
                <a:latin typeface="+mn-lt"/>
                <a:ea typeface="+mn-ea"/>
              </a:rPr>
              <a:t>位随机数作为卡号。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注册成功，显示注册信息并修改注册标识为</a:t>
            </a:r>
            <a:r>
              <a:rPr lang="en-US" altLang="zh-CN" sz="2000" b="1" dirty="0">
                <a:latin typeface="+mn-lt"/>
                <a:ea typeface="+mn-ea"/>
              </a:rPr>
              <a:t>true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664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157163" y="3786188"/>
            <a:ext cx="985837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664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8832" y="4119586"/>
            <a:ext cx="8643938" cy="2595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如下代码生成四位随机数</a:t>
            </a:r>
            <a:r>
              <a:rPr lang="en-US" altLang="en-US" sz="2400" b="1" dirty="0">
                <a:latin typeface="+mn-lt"/>
                <a:ea typeface="微软雅黑" pitchFamily="34" charset="-122"/>
              </a:rPr>
              <a:t> </a:t>
            </a:r>
            <a:endParaRPr lang="zh-CN" altLang="en-US" sz="2400" b="1" dirty="0">
              <a:latin typeface="+mn-lt"/>
              <a:ea typeface="微软雅黑" pitchFamily="34" charset="-122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1041423" y="5109515"/>
            <a:ext cx="6888163" cy="10341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max = 9999;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min = 1000;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indent="-457200" eaLnBrk="0" hangingPunct="0">
              <a:spcBef>
                <a:spcPct val="20000"/>
              </a:spcBef>
              <a:buClr>
                <a:srgbClr val="0E9CDE"/>
              </a:buClr>
              <a:buSzPct val="100000"/>
              <a:defRPr/>
            </a:pP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cardNumber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(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)(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Math.random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()*(max-min)) +min;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4" name="图片 13" descr="图10.7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35" y="1168702"/>
            <a:ext cx="3509963" cy="4429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2594056" y="6218667"/>
            <a:ext cx="4125191" cy="578535"/>
            <a:chOff x="2514599" y="5042946"/>
            <a:chExt cx="4125191" cy="578535"/>
          </a:xfrm>
        </p:grpSpPr>
        <p:sp>
          <p:nvSpPr>
            <p:cNvPr id="23" name="圆角矩形 22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综合练习：幸运抽奖 </a:t>
            </a:r>
            <a:endParaRPr/>
          </a:p>
        </p:txBody>
      </p:sp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：实现登录功能</a:t>
            </a:r>
            <a:endParaRPr lang="zh-CN" altLang="en-US" dirty="0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611188" y="1928802"/>
            <a:ext cx="4681537" cy="28098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需求说明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输入注册时的用户名和密码，登录成功，提示欢迎信息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如果用户名和密码输入错误，提示用户继续输入，最多有</a:t>
            </a:r>
            <a:endParaRPr lang="en-US" altLang="zh-CN" sz="2000" b="1" dirty="0">
              <a:latin typeface="+mn-lt"/>
              <a:ea typeface="+mn-ea"/>
            </a:endParaRP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defRPr/>
            </a:pPr>
            <a:r>
              <a:rPr lang="en-US" altLang="zh-CN" sz="2000" b="1" dirty="0"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latin typeface="+mn-lt"/>
                <a:ea typeface="+mn-ea"/>
              </a:rPr>
              <a:t>   3</a:t>
            </a:r>
            <a:r>
              <a:rPr lang="zh-CN" altLang="en-US" sz="2000" b="1" dirty="0">
                <a:latin typeface="+mn-lt"/>
                <a:ea typeface="+mn-ea"/>
              </a:rPr>
              <a:t>次输入机会 </a:t>
            </a:r>
            <a:endParaRPr lang="en-US" altLang="zh-CN" sz="2000" b="1" dirty="0">
              <a:latin typeface="+mn-lt"/>
              <a:ea typeface="+mn-ea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0.8-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780" y="1743075"/>
            <a:ext cx="3932238" cy="36433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650956" y="5269977"/>
            <a:ext cx="4125191" cy="578535"/>
            <a:chOff x="2514599" y="5042946"/>
            <a:chExt cx="4125191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综合练习：幸运抽奖 </a:t>
            </a:r>
            <a:endParaRPr/>
          </a:p>
        </p:txBody>
      </p:sp>
      <p:sp>
        <p:nvSpPr>
          <p:cNvPr id="4720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阶段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：实现幸运抽奖</a:t>
            </a:r>
            <a:endParaRPr lang="zh-CN" altLang="en-US" dirty="0"/>
          </a:p>
        </p:txBody>
      </p:sp>
      <p:sp>
        <p:nvSpPr>
          <p:cNvPr id="472070" name="Rectangle 6"/>
          <p:cNvSpPr>
            <a:spLocks noChangeArrowheads="1"/>
          </p:cNvSpPr>
          <p:nvPr/>
        </p:nvSpPr>
        <p:spPr bwMode="auto">
          <a:xfrm>
            <a:off x="611188" y="2000240"/>
            <a:ext cx="4681537" cy="30241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需求说明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登录成功后，用户选择幸运抽奖菜单，进入幸运抽奖功能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输入会员卡号，系统生成</a:t>
            </a:r>
            <a:r>
              <a:rPr lang="en-US" altLang="zh-CN" sz="2000" b="1" dirty="0">
                <a:latin typeface="+mn-lt"/>
                <a:ea typeface="+mn-ea"/>
              </a:rPr>
              <a:t>5</a:t>
            </a:r>
            <a:r>
              <a:rPr lang="zh-CN" altLang="en-US" sz="2000" b="1" dirty="0">
                <a:latin typeface="+mn-lt"/>
                <a:ea typeface="+mn-ea"/>
              </a:rPr>
              <a:t>个</a:t>
            </a:r>
            <a:r>
              <a:rPr lang="en-US" altLang="zh-CN" sz="2000" b="1" dirty="0">
                <a:latin typeface="+mn-lt"/>
                <a:ea typeface="+mn-ea"/>
              </a:rPr>
              <a:t>4</a:t>
            </a:r>
            <a:r>
              <a:rPr lang="zh-CN" altLang="en-US" sz="2000" b="1" dirty="0">
                <a:latin typeface="+mn-lt"/>
                <a:ea typeface="+mn-ea"/>
              </a:rPr>
              <a:t>位随机数作为幸运数字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如果会员卡号是其中之一，则成为本日幸运会员；否则不是幸运会员</a:t>
            </a:r>
            <a:r>
              <a:rPr lang="en-US" altLang="zh-CN" sz="2000" b="1" dirty="0">
                <a:latin typeface="+mn-lt"/>
                <a:ea typeface="+mn-ea"/>
              </a:rPr>
              <a:t> 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97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0.9-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2500306"/>
            <a:ext cx="3578225" cy="293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90986" y="5292837"/>
            <a:ext cx="4125191" cy="578535"/>
            <a:chOff x="2514599" y="5042946"/>
            <a:chExt cx="4125191" cy="578535"/>
          </a:xfrm>
        </p:grpSpPr>
        <p:sp>
          <p:nvSpPr>
            <p:cNvPr id="18" name="圆角矩形 17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  <a:endParaRPr dirty="0" smtClean="0"/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000232" y="1503362"/>
            <a:ext cx="6643734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运算符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有算术运算符、关系运算符和逻辑运算符等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类型转换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分自动类型转换和强制类型转换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多重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switch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选择结构都可以用于多分支的情况，但使用场合不同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while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循环先判断再执行，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do-while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循环反之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for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循环适用于循环次数确定的情况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continue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都可以改变程序执行的流程，但含义不同，使用场合也不同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0" y="3214686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语言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基础知识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2778" name="AutoShape 3"/>
          <p:cNvSpPr>
            <a:spLocks/>
          </p:cNvSpPr>
          <p:nvPr/>
        </p:nvSpPr>
        <p:spPr bwMode="auto">
          <a:xfrm>
            <a:off x="1643042" y="1620838"/>
            <a:ext cx="285752" cy="373698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388" y="285750"/>
            <a:ext cx="180022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8216932" cy="5143500"/>
          </a:xfrm>
        </p:spPr>
        <p:txBody>
          <a:bodyPr/>
          <a:lstStyle/>
          <a:p>
            <a:pPr>
              <a:defRPr/>
            </a:pPr>
            <a:r>
              <a:rPr lang="zh-CN" altLang="en-US" sz="2600" dirty="0" smtClean="0"/>
              <a:t>复习第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章</a:t>
            </a:r>
            <a:r>
              <a:rPr lang="en-US" altLang="zh-CN" sz="2600" dirty="0" smtClean="0"/>
              <a:t>~</a:t>
            </a:r>
            <a:r>
              <a:rPr lang="zh-CN" altLang="en-US" sz="2600" dirty="0" smtClean="0"/>
              <a:t>第</a:t>
            </a:r>
            <a:r>
              <a:rPr lang="en-US" altLang="zh-CN" sz="2600" dirty="0" smtClean="0"/>
              <a:t>9</a:t>
            </a:r>
            <a:r>
              <a:rPr lang="zh-CN" altLang="en-US" sz="2600" dirty="0" smtClean="0"/>
              <a:t>章讲授的知识点，记录学习的疑惑</a:t>
            </a:r>
            <a:endParaRPr lang="en-US" altLang="zh-CN" sz="2600" dirty="0" smtClean="0"/>
          </a:p>
          <a:p>
            <a:pPr>
              <a:defRPr/>
            </a:pPr>
            <a:r>
              <a:rPr lang="zh-CN" altLang="en-US" sz="2600" dirty="0" smtClean="0"/>
              <a:t>编程实现：输入一个正整数，将其逆序输出</a:t>
            </a:r>
            <a:endParaRPr lang="en-US" altLang="zh-CN" sz="2600" dirty="0" smtClean="0"/>
          </a:p>
          <a:p>
            <a:pPr>
              <a:buNone/>
              <a:defRPr/>
            </a:pPr>
            <a:r>
              <a:rPr lang="en-US" altLang="zh-CN" dirty="0" smtClean="0"/>
              <a:t>		</a:t>
            </a:r>
            <a:r>
              <a:rPr lang="zh-CN" altLang="en-US" sz="2400" dirty="0" smtClean="0"/>
              <a:t>如：</a:t>
            </a:r>
            <a:r>
              <a:rPr lang="en-US" altLang="zh-CN" sz="2400" dirty="0" smtClean="0"/>
              <a:t>123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321</a:t>
            </a:r>
          </a:p>
          <a:p>
            <a:pPr>
              <a:defRPr/>
            </a:pPr>
            <a:r>
              <a:rPr lang="zh-CN" altLang="en-US" sz="2600" dirty="0" smtClean="0"/>
              <a:t>编写猜数游戏：设置一个整数，请用户键盘输入猜想的数，比较两数大小，告诉用户猜大了还是小了，最多连续猜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次。如果用户猜对了，用户获胜；否则，输出设置的整数</a:t>
            </a:r>
            <a:endParaRPr lang="en-US" altLang="zh-CN" sz="2600" dirty="0" smtClean="0"/>
          </a:p>
          <a:p>
            <a:pPr>
              <a:defRPr/>
            </a:pPr>
            <a:r>
              <a:rPr lang="zh-CN" altLang="en-US" sz="2600" dirty="0" smtClean="0"/>
              <a:t>编程输出如图所示的、由数字</a:t>
            </a:r>
            <a:r>
              <a:rPr lang="en-US" altLang="zh-CN" sz="2600" dirty="0" smtClean="0"/>
              <a:t>1~9</a:t>
            </a:r>
            <a:r>
              <a:rPr lang="zh-CN" altLang="en-US" sz="2600" dirty="0" smtClean="0"/>
              <a:t>组成的金字塔</a:t>
            </a:r>
            <a:endParaRPr lang="en-US" altLang="zh-CN" sz="2600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9028" y="832299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2458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799704"/>
            <a:ext cx="1431088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/21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20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教师备课时根据班级情况在此添加内容，应区分必做、选做内容，以满足不同层次学生的需求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举例说明什么是类，什么是对象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类与对象的关系是什么？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简述对象的组成部分</a:t>
            </a:r>
          </a:p>
          <a:p>
            <a:pPr lvl="2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定义一个类的语法是什么？</a:t>
            </a:r>
          </a:p>
          <a:p>
            <a:pPr lvl="2">
              <a:defRPr/>
            </a:pPr>
            <a:r>
              <a:rPr lang="zh-CN" altLang="en-US" dirty="0" smtClean="0"/>
              <a:t>如何创建一个类的对象？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graphicFrame>
        <p:nvGraphicFramePr>
          <p:cNvPr id="9" name="内容占位符 5"/>
          <p:cNvGraphicFramePr>
            <a:graphicFrameLocks noGrp="1"/>
          </p:cNvGraphicFramePr>
          <p:nvPr>
            <p:ph idx="1"/>
          </p:nvPr>
        </p:nvGraphicFramePr>
        <p:xfrm>
          <a:off x="628650" y="1265238"/>
          <a:ext cx="7886700" cy="4814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4107A1-E7C6-454B-ACA7-4A08A8BA2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84107A1-E7C6-454B-ACA7-4A08A8BA2A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B2F81B9-F75B-488C-9AE5-73C6236FE3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graphicEl>
                                              <a:dgm id="{4B2F81B9-F75B-488C-9AE5-73C6236FE3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BE57F3-2F14-4905-AD94-E93B32D10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45BE57F3-2F14-4905-AD94-E93B32D10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75BAE9-2491-4A32-95FD-8E17F5C6A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0275BAE9-2491-4A32-95FD-8E17F5C6A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难点突破</a:t>
            </a:r>
            <a:endParaRPr dirty="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逻辑运算符</a:t>
            </a:r>
          </a:p>
          <a:p>
            <a:pPr>
              <a:defRPr/>
            </a:pPr>
            <a:r>
              <a:rPr lang="zh-CN" altLang="en-US" dirty="0" smtClean="0"/>
              <a:t>自增、自减运算符</a:t>
            </a:r>
          </a:p>
          <a:p>
            <a:pPr>
              <a:defRPr/>
            </a:pPr>
            <a:r>
              <a:rPr lang="zh-CN" altLang="en-US" dirty="0" smtClean="0"/>
              <a:t>嵌套</a:t>
            </a:r>
            <a:r>
              <a:rPr lang="fr-FR" altLang="fr-FR" dirty="0" smtClean="0"/>
              <a:t>if</a:t>
            </a:r>
            <a:r>
              <a:rPr lang="zh-CN" altLang="en-US" dirty="0" smtClean="0"/>
              <a:t>语句</a:t>
            </a:r>
          </a:p>
          <a:p>
            <a:pPr>
              <a:defRPr/>
            </a:pPr>
            <a:r>
              <a:rPr lang="fr-FR" altLang="fr-FR" dirty="0" smtClean="0"/>
              <a:t>for</a:t>
            </a:r>
            <a:r>
              <a:rPr lang="zh-CN" altLang="en-US" dirty="0" smtClean="0"/>
              <a:t>循环</a:t>
            </a:r>
          </a:p>
          <a:p>
            <a:pPr>
              <a:defRPr/>
            </a:pPr>
            <a:r>
              <a:rPr lang="fr-FR" altLang="fr-FR" dirty="0" smtClean="0"/>
              <a:t>break</a:t>
            </a:r>
            <a:r>
              <a:rPr lang="zh-CN" altLang="en-US" dirty="0" smtClean="0"/>
              <a:t>和</a:t>
            </a:r>
            <a:r>
              <a:rPr lang="fr-FR" altLang="fr-FR" dirty="0" smtClean="0"/>
              <a:t>continue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二重循环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教师备课时完善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作业讲评</a:t>
            </a:r>
            <a:endParaRPr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教师备课时完善</a:t>
            </a:r>
          </a:p>
          <a:p>
            <a:pPr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知识梳理：控制台程序开发</a:t>
            </a:r>
            <a:endParaRPr dirty="0"/>
          </a:p>
        </p:txBody>
      </p:sp>
      <p:pic>
        <p:nvPicPr>
          <p:cNvPr id="18436" name="图片 3" descr="10.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57313"/>
            <a:ext cx="877411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知识梳理：变量和运算符</a:t>
            </a:r>
            <a:endParaRPr/>
          </a:p>
        </p:txBody>
      </p:sp>
      <p:pic>
        <p:nvPicPr>
          <p:cNvPr id="19460" name="图片 4" descr="10.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47775"/>
            <a:ext cx="78581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658" y="285750"/>
            <a:ext cx="7788956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知识梳理：数据类型与数组</a:t>
            </a:r>
            <a:endParaRPr dirty="0"/>
          </a:p>
        </p:txBody>
      </p:sp>
      <p:pic>
        <p:nvPicPr>
          <p:cNvPr id="20483" name="内容占位符 4" descr="图10.3.BMP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006475"/>
            <a:ext cx="7127875" cy="5675313"/>
          </a:xfr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知识梳理：流程控制语句</a:t>
            </a:r>
            <a:endParaRPr dirty="0"/>
          </a:p>
        </p:txBody>
      </p:sp>
      <p:pic>
        <p:nvPicPr>
          <p:cNvPr id="21508" name="图片 4" descr="10.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143000"/>
            <a:ext cx="7072313" cy="544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9616</TotalTime>
  <Words>953</Words>
  <Application>Microsoft Office PowerPoint</Application>
  <PresentationFormat>全屏显示(4:3)</PresentationFormat>
  <Paragraphs>185</Paragraphs>
  <Slides>21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     幸运抽奖</vt:lpstr>
      <vt:lpstr>预习检查</vt:lpstr>
      <vt:lpstr>课程内容回顾</vt:lpstr>
      <vt:lpstr>难点突破</vt:lpstr>
      <vt:lpstr>作业讲评</vt:lpstr>
      <vt:lpstr>知识梳理：控制台程序开发</vt:lpstr>
      <vt:lpstr>知识梳理：变量和运算符</vt:lpstr>
      <vt:lpstr>知识梳理：数据类型与数组</vt:lpstr>
      <vt:lpstr>知识梳理：流程控制语句</vt:lpstr>
      <vt:lpstr>综合练习：幸运抽奖 </vt:lpstr>
      <vt:lpstr>综合练习：幸运抽奖 </vt:lpstr>
      <vt:lpstr>综合练习：幸运抽奖 </vt:lpstr>
      <vt:lpstr>共性问题集中讲解</vt:lpstr>
      <vt:lpstr>综合练习：幸运抽奖 </vt:lpstr>
      <vt:lpstr>综合练习：幸运抽奖 </vt:lpstr>
      <vt:lpstr>共性问题集中讲解</vt:lpstr>
      <vt:lpstr>综合练习：幸运抽奖 </vt:lpstr>
      <vt:lpstr>共性问题集中讲解</vt:lpstr>
      <vt:lpstr>本章总结</vt:lpstr>
      <vt:lpstr>本章作业</vt:lpstr>
      <vt:lpstr>幻灯片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xin.wu</cp:lastModifiedBy>
  <cp:revision>629</cp:revision>
  <dcterms:created xsi:type="dcterms:W3CDTF">2017-06-02T08:35:00Z</dcterms:created>
  <dcterms:modified xsi:type="dcterms:W3CDTF">2018-01-16T00:35:01Z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