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5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006599"/>
    <a:srgbClr val="599CBD"/>
    <a:srgbClr val="FFCC00"/>
    <a:srgbClr val="00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25" autoAdjust="0"/>
    <p:restoredTop sz="91985" autoAdjust="0"/>
  </p:normalViewPr>
  <p:slideViewPr>
    <p:cSldViewPr snapToGrid="0">
      <p:cViewPr varScale="1">
        <p:scale>
          <a:sx n="82" d="100"/>
          <a:sy n="82" d="100"/>
        </p:scale>
        <p:origin x="-102" y="-102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1AD12-5113-4DC1-820E-CDC2995E8A6F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F9A359-6017-4A8A-8A71-439965ED72D2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pPr rtl="0"/>
          <a:r>
            <a:rPr lang="zh-CN" altLang="en-US" b="0" dirty="0" smtClean="0"/>
            <a:t>定义类名</a:t>
          </a:r>
          <a:endParaRPr lang="en-US" b="0" dirty="0"/>
        </a:p>
      </dgm:t>
    </dgm:pt>
    <dgm:pt modelId="{94A4930B-82CA-469A-859E-1662DFD2221B}" type="parTrans" cxnId="{FFB0AD5B-95BD-44B0-9922-E4159EABDFCB}">
      <dgm:prSet/>
      <dgm:spPr/>
      <dgm:t>
        <a:bodyPr/>
        <a:lstStyle/>
        <a:p>
          <a:endParaRPr lang="zh-CN" altLang="en-US"/>
        </a:p>
      </dgm:t>
    </dgm:pt>
    <dgm:pt modelId="{E2AF1A64-DAD2-463C-A30E-3BDEAF19CA82}" type="sibTrans" cxnId="{FFB0AD5B-95BD-44B0-9922-E4159EABDFCB}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zh-CN" altLang="en-US"/>
        </a:p>
      </dgm:t>
    </dgm:pt>
    <dgm:pt modelId="{60B7A184-E85E-42F2-8DD9-745FDE2F7A38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pPr rtl="0"/>
          <a:r>
            <a:rPr lang="zh-CN" altLang="en-US" b="0" dirty="0" smtClean="0"/>
            <a:t>编写类的属性</a:t>
          </a:r>
          <a:endParaRPr lang="en-US" altLang="en-US" b="0" dirty="0"/>
        </a:p>
      </dgm:t>
    </dgm:pt>
    <dgm:pt modelId="{97B743D5-2D3C-44C6-BE00-E72D8908A3B5}" type="parTrans" cxnId="{622E0605-AD38-4D78-9034-0A12BD6BEB7C}">
      <dgm:prSet/>
      <dgm:spPr/>
      <dgm:t>
        <a:bodyPr/>
        <a:lstStyle/>
        <a:p>
          <a:endParaRPr lang="zh-CN" altLang="en-US"/>
        </a:p>
      </dgm:t>
    </dgm:pt>
    <dgm:pt modelId="{62D3E85F-315A-4119-AE6E-AA15CAC4B4B6}" type="sibTrans" cxnId="{622E0605-AD38-4D78-9034-0A12BD6BEB7C}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zh-CN" altLang="en-US"/>
        </a:p>
      </dgm:t>
    </dgm:pt>
    <dgm:pt modelId="{9BB3CAC4-96F1-4309-8F30-61051E5E48C2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pPr rtl="0"/>
          <a:r>
            <a:rPr lang="zh-CN" altLang="en-US" dirty="0" smtClean="0"/>
            <a:t>编写类的方法</a:t>
          </a:r>
          <a:endParaRPr lang="zh-CN" b="1" dirty="0"/>
        </a:p>
      </dgm:t>
    </dgm:pt>
    <dgm:pt modelId="{11CB40CC-83F4-472A-9CF3-0D01D523FD8A}" type="parTrans" cxnId="{0EC969A3-FE85-4CF5-8E67-F9A639C3F266}">
      <dgm:prSet/>
      <dgm:spPr/>
      <dgm:t>
        <a:bodyPr/>
        <a:lstStyle/>
        <a:p>
          <a:endParaRPr lang="zh-CN" altLang="en-US"/>
        </a:p>
      </dgm:t>
    </dgm:pt>
    <dgm:pt modelId="{33C85A28-2F02-4EFE-BC88-9B316DF94195}" type="sibTrans" cxnId="{0EC969A3-FE85-4CF5-8E67-F9A639C3F266}">
      <dgm:prSet/>
      <dgm:spPr/>
      <dgm:t>
        <a:bodyPr/>
        <a:lstStyle/>
        <a:p>
          <a:endParaRPr lang="zh-CN" altLang="en-US"/>
        </a:p>
      </dgm:t>
    </dgm:pt>
    <dgm:pt modelId="{946AB1F5-AFA6-407B-BD2C-9946AB463D1A}" type="pres">
      <dgm:prSet presAssocID="{E3E1AD12-5113-4DC1-820E-CDC2995E8A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5B3497-F806-4732-BDBB-75C832824117}" type="pres">
      <dgm:prSet presAssocID="{23F9A359-6017-4A8A-8A71-439965ED72D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54CC4A-3654-48B0-AFEF-E1767C56F769}" type="pres">
      <dgm:prSet presAssocID="{E2AF1A64-DAD2-463C-A30E-3BDEAF19CA82}" presName="sibTrans" presStyleLbl="sibTrans2D1" presStyleIdx="0" presStyleCnt="2"/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FAF0A22C-F716-4D95-947F-6B35C81539C7}" type="pres">
      <dgm:prSet presAssocID="{E2AF1A64-DAD2-463C-A30E-3BDEAF19CA82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910197F-1359-491F-9AFF-6D84CABE9A7A}" type="pres">
      <dgm:prSet presAssocID="{60B7A184-E85E-42F2-8DD9-745FDE2F7A3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E034EE-E5B1-481C-A812-B46CF0F3FFBE}" type="pres">
      <dgm:prSet presAssocID="{62D3E85F-315A-4119-AE6E-AA15CAC4B4B6}" presName="sibTrans" presStyleLbl="sibTrans2D1" presStyleIdx="1" presStyleCnt="2"/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2908542C-55AC-43E3-8505-9CC197117C24}" type="pres">
      <dgm:prSet presAssocID="{62D3E85F-315A-4119-AE6E-AA15CAC4B4B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24F3DEE-63A1-4D5C-B197-50993611C873}" type="pres">
      <dgm:prSet presAssocID="{9BB3CAC4-96F1-4309-8F30-61051E5E48C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F5AEBE-745B-4D51-BB43-6C220C53A8F7}" type="presOf" srcId="{E2AF1A64-DAD2-463C-A30E-3BDEAF19CA82}" destId="{C654CC4A-3654-48B0-AFEF-E1767C56F769}" srcOrd="0" destOrd="0" presId="urn:microsoft.com/office/officeart/2005/8/layout/process1"/>
    <dgm:cxn modelId="{D8DB10F6-663C-47D2-91CA-C31929322A61}" type="presOf" srcId="{62D3E85F-315A-4119-AE6E-AA15CAC4B4B6}" destId="{4EE034EE-E5B1-481C-A812-B46CF0F3FFBE}" srcOrd="0" destOrd="0" presId="urn:microsoft.com/office/officeart/2005/8/layout/process1"/>
    <dgm:cxn modelId="{622E0605-AD38-4D78-9034-0A12BD6BEB7C}" srcId="{E3E1AD12-5113-4DC1-820E-CDC2995E8A6F}" destId="{60B7A184-E85E-42F2-8DD9-745FDE2F7A38}" srcOrd="1" destOrd="0" parTransId="{97B743D5-2D3C-44C6-BE00-E72D8908A3B5}" sibTransId="{62D3E85F-315A-4119-AE6E-AA15CAC4B4B6}"/>
    <dgm:cxn modelId="{2679039C-CE11-42C8-B184-FDE0D4F6F115}" type="presOf" srcId="{62D3E85F-315A-4119-AE6E-AA15CAC4B4B6}" destId="{2908542C-55AC-43E3-8505-9CC197117C24}" srcOrd="1" destOrd="0" presId="urn:microsoft.com/office/officeart/2005/8/layout/process1"/>
    <dgm:cxn modelId="{9B7CB8A1-22DC-47C1-A55F-D343C27CEDFF}" type="presOf" srcId="{E2AF1A64-DAD2-463C-A30E-3BDEAF19CA82}" destId="{FAF0A22C-F716-4D95-947F-6B35C81539C7}" srcOrd="1" destOrd="0" presId="urn:microsoft.com/office/officeart/2005/8/layout/process1"/>
    <dgm:cxn modelId="{5671FF1A-4E68-491A-9EEC-61B1316B8702}" type="presOf" srcId="{60B7A184-E85E-42F2-8DD9-745FDE2F7A38}" destId="{0910197F-1359-491F-9AFF-6D84CABE9A7A}" srcOrd="0" destOrd="0" presId="urn:microsoft.com/office/officeart/2005/8/layout/process1"/>
    <dgm:cxn modelId="{97746EF6-2EC9-4F50-B822-8C0C4FD34FBC}" type="presOf" srcId="{E3E1AD12-5113-4DC1-820E-CDC2995E8A6F}" destId="{946AB1F5-AFA6-407B-BD2C-9946AB463D1A}" srcOrd="0" destOrd="0" presId="urn:microsoft.com/office/officeart/2005/8/layout/process1"/>
    <dgm:cxn modelId="{FFB0AD5B-95BD-44B0-9922-E4159EABDFCB}" srcId="{E3E1AD12-5113-4DC1-820E-CDC2995E8A6F}" destId="{23F9A359-6017-4A8A-8A71-439965ED72D2}" srcOrd="0" destOrd="0" parTransId="{94A4930B-82CA-469A-859E-1662DFD2221B}" sibTransId="{E2AF1A64-DAD2-463C-A30E-3BDEAF19CA82}"/>
    <dgm:cxn modelId="{88246A33-6E27-4FFE-BB77-2B10000DA9C3}" type="presOf" srcId="{23F9A359-6017-4A8A-8A71-439965ED72D2}" destId="{585B3497-F806-4732-BDBB-75C832824117}" srcOrd="0" destOrd="0" presId="urn:microsoft.com/office/officeart/2005/8/layout/process1"/>
    <dgm:cxn modelId="{391D1821-2331-4FCB-9EAE-D60EC6497258}" type="presOf" srcId="{9BB3CAC4-96F1-4309-8F30-61051E5E48C2}" destId="{324F3DEE-63A1-4D5C-B197-50993611C873}" srcOrd="0" destOrd="0" presId="urn:microsoft.com/office/officeart/2005/8/layout/process1"/>
    <dgm:cxn modelId="{0EC969A3-FE85-4CF5-8E67-F9A639C3F266}" srcId="{E3E1AD12-5113-4DC1-820E-CDC2995E8A6F}" destId="{9BB3CAC4-96F1-4309-8F30-61051E5E48C2}" srcOrd="2" destOrd="0" parTransId="{11CB40CC-83F4-472A-9CF3-0D01D523FD8A}" sibTransId="{33C85A28-2F02-4EFE-BC88-9B316DF94195}"/>
    <dgm:cxn modelId="{C87349D5-164F-45F7-91C1-A15D5107A47B}" type="presParOf" srcId="{946AB1F5-AFA6-407B-BD2C-9946AB463D1A}" destId="{585B3497-F806-4732-BDBB-75C832824117}" srcOrd="0" destOrd="0" presId="urn:microsoft.com/office/officeart/2005/8/layout/process1"/>
    <dgm:cxn modelId="{E1EFB946-93EC-4640-BCA9-11AC5DE40E9C}" type="presParOf" srcId="{946AB1F5-AFA6-407B-BD2C-9946AB463D1A}" destId="{C654CC4A-3654-48B0-AFEF-E1767C56F769}" srcOrd="1" destOrd="0" presId="urn:microsoft.com/office/officeart/2005/8/layout/process1"/>
    <dgm:cxn modelId="{20BE5D40-FFCE-43A8-AB6C-0DF5853F3A94}" type="presParOf" srcId="{C654CC4A-3654-48B0-AFEF-E1767C56F769}" destId="{FAF0A22C-F716-4D95-947F-6B35C81539C7}" srcOrd="0" destOrd="0" presId="urn:microsoft.com/office/officeart/2005/8/layout/process1"/>
    <dgm:cxn modelId="{761593FB-8C08-4784-860B-9CC5A234311B}" type="presParOf" srcId="{946AB1F5-AFA6-407B-BD2C-9946AB463D1A}" destId="{0910197F-1359-491F-9AFF-6D84CABE9A7A}" srcOrd="2" destOrd="0" presId="urn:microsoft.com/office/officeart/2005/8/layout/process1"/>
    <dgm:cxn modelId="{173B4F59-57BA-49D9-9DBB-B967A18E3907}" type="presParOf" srcId="{946AB1F5-AFA6-407B-BD2C-9946AB463D1A}" destId="{4EE034EE-E5B1-481C-A812-B46CF0F3FFBE}" srcOrd="3" destOrd="0" presId="urn:microsoft.com/office/officeart/2005/8/layout/process1"/>
    <dgm:cxn modelId="{F6006439-40A1-4A3F-84F5-6B6F5D94AF68}" type="presParOf" srcId="{4EE034EE-E5B1-481C-A812-B46CF0F3FFBE}" destId="{2908542C-55AC-43E3-8505-9CC197117C24}" srcOrd="0" destOrd="0" presId="urn:microsoft.com/office/officeart/2005/8/layout/process1"/>
    <dgm:cxn modelId="{A50634E8-2836-4C96-A3EC-176CC268C3D1}" type="presParOf" srcId="{946AB1F5-AFA6-407B-BD2C-9946AB463D1A}" destId="{324F3DEE-63A1-4D5C-B197-50993611C8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BAA4C-FB82-4FE1-9B26-655B0BDC7CC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573E2D-CF30-4342-9009-57D3911BFAC9}">
      <dgm:prSet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rtl="0"/>
          <a:r>
            <a:rPr lang="zh-CN" altLang="en-US" sz="2000" b="1" dirty="0" smtClean="0"/>
            <a:t>提高了程序的可重用性</a:t>
          </a:r>
          <a:endParaRPr lang="en-US" altLang="en-US" sz="2000" b="1" dirty="0"/>
        </a:p>
      </dgm:t>
    </dgm:pt>
    <dgm:pt modelId="{310CDD7C-31E1-4819-BEB3-236204E88027}" type="parTrans" cxnId="{8FF1CF0A-DF24-4ACA-86CE-49E1271D29F9}">
      <dgm:prSet/>
      <dgm:spPr/>
      <dgm:t>
        <a:bodyPr/>
        <a:lstStyle/>
        <a:p>
          <a:endParaRPr lang="zh-CN" altLang="en-US"/>
        </a:p>
      </dgm:t>
    </dgm:pt>
    <dgm:pt modelId="{8B875B69-7F62-4508-9698-7F3333C5A8CD}" type="sibTrans" cxnId="{8FF1CF0A-DF24-4ACA-86CE-49E1271D29F9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B24EA351-367F-4873-AEAE-1407281631A4}">
      <dgm:prSet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rtl="0"/>
          <a:r>
            <a:rPr lang="zh-CN" altLang="en-US" sz="2000" b="1" dirty="0" smtClean="0"/>
            <a:t>信息隐藏，提高了程序的可维护性和安全性 </a:t>
          </a:r>
          <a:endParaRPr lang="en-US" sz="2000" b="1" dirty="0"/>
        </a:p>
      </dgm:t>
    </dgm:pt>
    <dgm:pt modelId="{0B22AB28-0A7E-4F2F-B53E-8AC0B7128844}" type="parTrans" cxnId="{DBC1D11C-ECB7-4255-820F-781C6BF1FDC5}">
      <dgm:prSet/>
      <dgm:spPr/>
      <dgm:t>
        <a:bodyPr/>
        <a:lstStyle/>
        <a:p>
          <a:endParaRPr lang="zh-CN" altLang="en-US"/>
        </a:p>
      </dgm:t>
    </dgm:pt>
    <dgm:pt modelId="{243009FA-F76E-49C1-B303-26C70438CDA9}" type="sibTrans" cxnId="{DBC1D11C-ECB7-4255-820F-781C6BF1FDC5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230A4E08-2753-4AE3-9969-2B234C0CC492}">
      <dgm:prSet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 rtl="0"/>
          <a:r>
            <a:rPr lang="zh-CN" altLang="en-US" sz="2000" b="1" dirty="0" smtClean="0"/>
            <a:t>与人类的思维习惯一致</a:t>
          </a:r>
          <a:endParaRPr lang="en-US" altLang="en-US" sz="2000" b="1" dirty="0"/>
        </a:p>
      </dgm:t>
    </dgm:pt>
    <dgm:pt modelId="{92ED0E81-F299-4D04-8E5B-FEF2ADA681FA}" type="parTrans" cxnId="{7273D992-848A-4D21-B1A9-D016C7E614C1}">
      <dgm:prSet/>
      <dgm:spPr/>
      <dgm:t>
        <a:bodyPr/>
        <a:lstStyle/>
        <a:p>
          <a:endParaRPr lang="zh-CN" altLang="en-US"/>
        </a:p>
      </dgm:t>
    </dgm:pt>
    <dgm:pt modelId="{23D4F72E-206C-47FE-8A80-6E26CC81A578}" type="sibTrans" cxnId="{7273D992-848A-4D21-B1A9-D016C7E614C1}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5C0F5AAD-A9AD-4801-B6C8-8E154317225A}">
      <dgm:prSet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rtl="0"/>
          <a:r>
            <a:rPr lang="zh-CN" altLang="en-US" b="1" dirty="0" smtClean="0"/>
            <a:t>面向对象</a:t>
          </a:r>
          <a:endParaRPr lang="en-US" b="1" dirty="0"/>
        </a:p>
      </dgm:t>
    </dgm:pt>
    <dgm:pt modelId="{C7BC7435-F5FA-4719-A85D-476D4C80A3C3}" type="sibTrans" cxnId="{FD6625B4-A23C-481B-B40C-6261078CAC98}">
      <dgm:prSet/>
      <dgm:spPr/>
      <dgm:t>
        <a:bodyPr/>
        <a:lstStyle/>
        <a:p>
          <a:endParaRPr lang="zh-CN" altLang="en-US"/>
        </a:p>
      </dgm:t>
    </dgm:pt>
    <dgm:pt modelId="{4844BDE7-FCA3-47EC-A362-3F6C2E8B21BB}" type="parTrans" cxnId="{FD6625B4-A23C-481B-B40C-6261078CAC98}">
      <dgm:prSet/>
      <dgm:spPr/>
      <dgm:t>
        <a:bodyPr/>
        <a:lstStyle/>
        <a:p>
          <a:endParaRPr lang="zh-CN" altLang="en-US"/>
        </a:p>
      </dgm:t>
    </dgm:pt>
    <dgm:pt modelId="{6DB9B935-762C-4094-B74F-B73150BF8C2B}" type="pres">
      <dgm:prSet presAssocID="{71FBAA4C-FB82-4FE1-9B26-655B0BDC7CC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1823CA-C3AA-4633-8038-04EFE465FC63}" type="pres">
      <dgm:prSet presAssocID="{5C0F5AAD-A9AD-4801-B6C8-8E154317225A}" presName="centerShape" presStyleLbl="node0" presStyleIdx="0" presStyleCnt="1" custScaleX="64060" custScaleY="64060"/>
      <dgm:spPr/>
      <dgm:t>
        <a:bodyPr/>
        <a:lstStyle/>
        <a:p>
          <a:endParaRPr lang="zh-CN" altLang="en-US"/>
        </a:p>
      </dgm:t>
    </dgm:pt>
    <dgm:pt modelId="{18D7D7CE-28F4-4736-A669-0B408257C4C8}" type="pres">
      <dgm:prSet presAssocID="{230A4E08-2753-4AE3-9969-2B234C0CC492}" presName="node" presStyleLbl="node1" presStyleIdx="0" presStyleCnt="3" custScaleX="186972" custScaleY="1869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1C1C96-6924-45A6-B768-62A87EBDE244}" type="pres">
      <dgm:prSet presAssocID="{230A4E08-2753-4AE3-9969-2B234C0CC492}" presName="dummy" presStyleCnt="0"/>
      <dgm:spPr/>
    </dgm:pt>
    <dgm:pt modelId="{B55066E5-B186-4FF1-B6CE-9DBC49F67486}" type="pres">
      <dgm:prSet presAssocID="{23D4F72E-206C-47FE-8A80-6E26CC81A57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4D643F2-D6EC-418E-961E-ADC035AEA1CC}" type="pres">
      <dgm:prSet presAssocID="{74573E2D-CF30-4342-9009-57D3911BFAC9}" presName="node" presStyleLbl="node1" presStyleIdx="1" presStyleCnt="3" custScaleX="186972" custScaleY="1869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8E2B1-8BCF-4DB4-9E84-3F8AB57FFF3D}" type="pres">
      <dgm:prSet presAssocID="{74573E2D-CF30-4342-9009-57D3911BFAC9}" presName="dummy" presStyleCnt="0"/>
      <dgm:spPr/>
    </dgm:pt>
    <dgm:pt modelId="{8C21D24F-6BA2-461A-BA26-8D35A8F64AA7}" type="pres">
      <dgm:prSet presAssocID="{8B875B69-7F62-4508-9698-7F3333C5A8CD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80CC048-5462-4C81-A971-2A111604CD5F}" type="pres">
      <dgm:prSet presAssocID="{B24EA351-367F-4873-AEAE-1407281631A4}" presName="node" presStyleLbl="node1" presStyleIdx="2" presStyleCnt="3" custScaleX="186972" custScaleY="1869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6F9999-1AC2-48AE-B694-3D9DB4D91AF0}" type="pres">
      <dgm:prSet presAssocID="{B24EA351-367F-4873-AEAE-1407281631A4}" presName="dummy" presStyleCnt="0"/>
      <dgm:spPr/>
    </dgm:pt>
    <dgm:pt modelId="{65F29CBE-9C02-4F6D-9438-538E1C3E9712}" type="pres">
      <dgm:prSet presAssocID="{243009FA-F76E-49C1-B303-26C70438CDA9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371630D-50A1-4618-B3D9-5BCF36C03E6D}" type="presOf" srcId="{B24EA351-367F-4873-AEAE-1407281631A4}" destId="{680CC048-5462-4C81-A971-2A111604CD5F}" srcOrd="0" destOrd="0" presId="urn:microsoft.com/office/officeart/2005/8/layout/radial6"/>
    <dgm:cxn modelId="{DBC1D11C-ECB7-4255-820F-781C6BF1FDC5}" srcId="{5C0F5AAD-A9AD-4801-B6C8-8E154317225A}" destId="{B24EA351-367F-4873-AEAE-1407281631A4}" srcOrd="2" destOrd="0" parTransId="{0B22AB28-0A7E-4F2F-B53E-8AC0B7128844}" sibTransId="{243009FA-F76E-49C1-B303-26C70438CDA9}"/>
    <dgm:cxn modelId="{3C60E927-45B6-48A3-9C45-2BAD143EEE7D}" type="presOf" srcId="{23D4F72E-206C-47FE-8A80-6E26CC81A578}" destId="{B55066E5-B186-4FF1-B6CE-9DBC49F67486}" srcOrd="0" destOrd="0" presId="urn:microsoft.com/office/officeart/2005/8/layout/radial6"/>
    <dgm:cxn modelId="{8D5C1C8D-65FB-41C5-B572-455789A23689}" type="presOf" srcId="{5C0F5AAD-A9AD-4801-B6C8-8E154317225A}" destId="{2E1823CA-C3AA-4633-8038-04EFE465FC63}" srcOrd="0" destOrd="0" presId="urn:microsoft.com/office/officeart/2005/8/layout/radial6"/>
    <dgm:cxn modelId="{5827ADEB-0E96-4B81-89ED-7C4F00B7EBA6}" type="presOf" srcId="{243009FA-F76E-49C1-B303-26C70438CDA9}" destId="{65F29CBE-9C02-4F6D-9438-538E1C3E9712}" srcOrd="0" destOrd="0" presId="urn:microsoft.com/office/officeart/2005/8/layout/radial6"/>
    <dgm:cxn modelId="{7273D992-848A-4D21-B1A9-D016C7E614C1}" srcId="{5C0F5AAD-A9AD-4801-B6C8-8E154317225A}" destId="{230A4E08-2753-4AE3-9969-2B234C0CC492}" srcOrd="0" destOrd="0" parTransId="{92ED0E81-F299-4D04-8E5B-FEF2ADA681FA}" sibTransId="{23D4F72E-206C-47FE-8A80-6E26CC81A578}"/>
    <dgm:cxn modelId="{FD6625B4-A23C-481B-B40C-6261078CAC98}" srcId="{71FBAA4C-FB82-4FE1-9B26-655B0BDC7CC8}" destId="{5C0F5AAD-A9AD-4801-B6C8-8E154317225A}" srcOrd="0" destOrd="0" parTransId="{4844BDE7-FCA3-47EC-A362-3F6C2E8B21BB}" sibTransId="{C7BC7435-F5FA-4719-A85D-476D4C80A3C3}"/>
    <dgm:cxn modelId="{8FF1CF0A-DF24-4ACA-86CE-49E1271D29F9}" srcId="{5C0F5AAD-A9AD-4801-B6C8-8E154317225A}" destId="{74573E2D-CF30-4342-9009-57D3911BFAC9}" srcOrd="1" destOrd="0" parTransId="{310CDD7C-31E1-4819-BEB3-236204E88027}" sibTransId="{8B875B69-7F62-4508-9698-7F3333C5A8CD}"/>
    <dgm:cxn modelId="{680C11DD-C2D7-438A-B7FA-195DEAA32037}" type="presOf" srcId="{74573E2D-CF30-4342-9009-57D3911BFAC9}" destId="{84D643F2-D6EC-418E-961E-ADC035AEA1CC}" srcOrd="0" destOrd="0" presId="urn:microsoft.com/office/officeart/2005/8/layout/radial6"/>
    <dgm:cxn modelId="{8E928D0C-1082-4686-84F9-601C96E38BDD}" type="presOf" srcId="{71FBAA4C-FB82-4FE1-9B26-655B0BDC7CC8}" destId="{6DB9B935-762C-4094-B74F-B73150BF8C2B}" srcOrd="0" destOrd="0" presId="urn:microsoft.com/office/officeart/2005/8/layout/radial6"/>
    <dgm:cxn modelId="{1F89559B-E4F8-4CEE-9B8D-876783BCB241}" type="presOf" srcId="{8B875B69-7F62-4508-9698-7F3333C5A8CD}" destId="{8C21D24F-6BA2-461A-BA26-8D35A8F64AA7}" srcOrd="0" destOrd="0" presId="urn:microsoft.com/office/officeart/2005/8/layout/radial6"/>
    <dgm:cxn modelId="{9904A23B-2BE1-4790-B21E-1AC830B096DF}" type="presOf" srcId="{230A4E08-2753-4AE3-9969-2B234C0CC492}" destId="{18D7D7CE-28F4-4736-A669-0B408257C4C8}" srcOrd="0" destOrd="0" presId="urn:microsoft.com/office/officeart/2005/8/layout/radial6"/>
    <dgm:cxn modelId="{7916C9FA-3115-4EDD-BD7D-F298AC3D3565}" type="presParOf" srcId="{6DB9B935-762C-4094-B74F-B73150BF8C2B}" destId="{2E1823CA-C3AA-4633-8038-04EFE465FC63}" srcOrd="0" destOrd="0" presId="urn:microsoft.com/office/officeart/2005/8/layout/radial6"/>
    <dgm:cxn modelId="{0B2E13C6-F332-45B8-B407-7294300B512B}" type="presParOf" srcId="{6DB9B935-762C-4094-B74F-B73150BF8C2B}" destId="{18D7D7CE-28F4-4736-A669-0B408257C4C8}" srcOrd="1" destOrd="0" presId="urn:microsoft.com/office/officeart/2005/8/layout/radial6"/>
    <dgm:cxn modelId="{F3C1B19B-012E-4E49-9761-0C7C066D5F97}" type="presParOf" srcId="{6DB9B935-762C-4094-B74F-B73150BF8C2B}" destId="{481C1C96-6924-45A6-B768-62A87EBDE244}" srcOrd="2" destOrd="0" presId="urn:microsoft.com/office/officeart/2005/8/layout/radial6"/>
    <dgm:cxn modelId="{D7E59F39-9A64-41B6-BEEA-F92614FE2E1E}" type="presParOf" srcId="{6DB9B935-762C-4094-B74F-B73150BF8C2B}" destId="{B55066E5-B186-4FF1-B6CE-9DBC49F67486}" srcOrd="3" destOrd="0" presId="urn:microsoft.com/office/officeart/2005/8/layout/radial6"/>
    <dgm:cxn modelId="{53E7BD1A-84EF-404A-A1A2-72A555CC44C6}" type="presParOf" srcId="{6DB9B935-762C-4094-B74F-B73150BF8C2B}" destId="{84D643F2-D6EC-418E-961E-ADC035AEA1CC}" srcOrd="4" destOrd="0" presId="urn:microsoft.com/office/officeart/2005/8/layout/radial6"/>
    <dgm:cxn modelId="{CD39DCC9-58DC-4226-80C2-11F1A0FEBFB7}" type="presParOf" srcId="{6DB9B935-762C-4094-B74F-B73150BF8C2B}" destId="{7338E2B1-8BCF-4DB4-9E84-3F8AB57FFF3D}" srcOrd="5" destOrd="0" presId="urn:microsoft.com/office/officeart/2005/8/layout/radial6"/>
    <dgm:cxn modelId="{F2B999E4-6288-4F39-BFF4-3AA5C83CE9F7}" type="presParOf" srcId="{6DB9B935-762C-4094-B74F-B73150BF8C2B}" destId="{8C21D24F-6BA2-461A-BA26-8D35A8F64AA7}" srcOrd="6" destOrd="0" presId="urn:microsoft.com/office/officeart/2005/8/layout/radial6"/>
    <dgm:cxn modelId="{31E4993E-0E08-43D5-B901-EDC80DA2C0E8}" type="presParOf" srcId="{6DB9B935-762C-4094-B74F-B73150BF8C2B}" destId="{680CC048-5462-4C81-A971-2A111604CD5F}" srcOrd="7" destOrd="0" presId="urn:microsoft.com/office/officeart/2005/8/layout/radial6"/>
    <dgm:cxn modelId="{E6CE42D5-57FC-4B45-85AE-7297489D6D09}" type="presParOf" srcId="{6DB9B935-762C-4094-B74F-B73150BF8C2B}" destId="{F16F9999-1AC2-48AE-B694-3D9DB4D91AF0}" srcOrd="8" destOrd="0" presId="urn:microsoft.com/office/officeart/2005/8/layout/radial6"/>
    <dgm:cxn modelId="{FC3D6EB9-4382-42EE-BA22-0E05442D4FE3}" type="presParOf" srcId="{6DB9B935-762C-4094-B74F-B73150BF8C2B}" destId="{65F29CBE-9C02-4F6D-9438-538E1C3E971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B3497-F806-4732-BDBB-75C832824117}">
      <dsp:nvSpPr>
        <dsp:cNvPr id="0" name=""/>
        <dsp:cNvSpPr/>
      </dsp:nvSpPr>
      <dsp:spPr>
        <a:xfrm>
          <a:off x="6719" y="1147708"/>
          <a:ext cx="2008410" cy="12050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0" kern="1200" dirty="0" smtClean="0"/>
            <a:t>定义类名</a:t>
          </a:r>
          <a:endParaRPr lang="en-US" sz="3000" b="0" kern="1200" dirty="0"/>
        </a:p>
      </dsp:txBody>
      <dsp:txXfrm>
        <a:off x="42014" y="1183003"/>
        <a:ext cx="1937820" cy="1134456"/>
      </dsp:txXfrm>
    </dsp:sp>
    <dsp:sp modelId="{C654CC4A-3654-48B0-AFEF-E1767C56F769}">
      <dsp:nvSpPr>
        <dsp:cNvPr id="0" name=""/>
        <dsp:cNvSpPr/>
      </dsp:nvSpPr>
      <dsp:spPr>
        <a:xfrm>
          <a:off x="2215970" y="1501188"/>
          <a:ext cx="425782" cy="498085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2215970" y="1600805"/>
        <a:ext cx="298047" cy="298851"/>
      </dsp:txXfrm>
    </dsp:sp>
    <dsp:sp modelId="{0910197F-1359-491F-9AFF-6D84CABE9A7A}">
      <dsp:nvSpPr>
        <dsp:cNvPr id="0" name=""/>
        <dsp:cNvSpPr/>
      </dsp:nvSpPr>
      <dsp:spPr>
        <a:xfrm>
          <a:off x="2818493" y="1147708"/>
          <a:ext cx="2008410" cy="12050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0" kern="1200" dirty="0" smtClean="0"/>
            <a:t>编写类的属性</a:t>
          </a:r>
          <a:endParaRPr lang="en-US" altLang="en-US" sz="3000" b="0" kern="1200" dirty="0"/>
        </a:p>
      </dsp:txBody>
      <dsp:txXfrm>
        <a:off x="2853788" y="1183003"/>
        <a:ext cx="1937820" cy="1134456"/>
      </dsp:txXfrm>
    </dsp:sp>
    <dsp:sp modelId="{4EE034EE-E5B1-481C-A812-B46CF0F3FFBE}">
      <dsp:nvSpPr>
        <dsp:cNvPr id="0" name=""/>
        <dsp:cNvSpPr/>
      </dsp:nvSpPr>
      <dsp:spPr>
        <a:xfrm>
          <a:off x="5027745" y="1501188"/>
          <a:ext cx="425782" cy="498085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5027745" y="1600805"/>
        <a:ext cx="298047" cy="298851"/>
      </dsp:txXfrm>
    </dsp:sp>
    <dsp:sp modelId="{324F3DEE-63A1-4D5C-B197-50993611C873}">
      <dsp:nvSpPr>
        <dsp:cNvPr id="0" name=""/>
        <dsp:cNvSpPr/>
      </dsp:nvSpPr>
      <dsp:spPr>
        <a:xfrm>
          <a:off x="5630268" y="1147708"/>
          <a:ext cx="2008410" cy="12050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编写类的方法</a:t>
          </a:r>
          <a:endParaRPr lang="zh-CN" sz="3000" b="1" kern="1200" dirty="0"/>
        </a:p>
      </dsp:txBody>
      <dsp:txXfrm>
        <a:off x="5665563" y="1183003"/>
        <a:ext cx="1937820" cy="1134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29CBE-9C02-4F6D-9438-538E1C3E9712}">
      <dsp:nvSpPr>
        <dsp:cNvPr id="0" name=""/>
        <dsp:cNvSpPr/>
      </dsp:nvSpPr>
      <dsp:spPr>
        <a:xfrm>
          <a:off x="1962223" y="872324"/>
          <a:ext cx="3962253" cy="3962253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D24F-6BA2-461A-BA26-8D35A8F64AA7}">
      <dsp:nvSpPr>
        <dsp:cNvPr id="0" name=""/>
        <dsp:cNvSpPr/>
      </dsp:nvSpPr>
      <dsp:spPr>
        <a:xfrm>
          <a:off x="1962223" y="872324"/>
          <a:ext cx="3962253" cy="3962253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066E5-B186-4FF1-B6CE-9DBC49F67486}">
      <dsp:nvSpPr>
        <dsp:cNvPr id="0" name=""/>
        <dsp:cNvSpPr/>
      </dsp:nvSpPr>
      <dsp:spPr>
        <a:xfrm>
          <a:off x="1962223" y="872324"/>
          <a:ext cx="3962253" cy="3962253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23CA-C3AA-4633-8038-04EFE465FC63}">
      <dsp:nvSpPr>
        <dsp:cNvPr id="0" name=""/>
        <dsp:cNvSpPr/>
      </dsp:nvSpPr>
      <dsp:spPr>
        <a:xfrm>
          <a:off x="3358693" y="2268794"/>
          <a:ext cx="1169312" cy="1169312"/>
        </a:xfrm>
        <a:prstGeom prst="ellipse">
          <a:avLst/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/>
            <a:t>面向对象</a:t>
          </a:r>
          <a:endParaRPr lang="en-US" sz="2500" b="1" kern="1200" dirty="0"/>
        </a:p>
      </dsp:txBody>
      <dsp:txXfrm>
        <a:off x="3529935" y="2440036"/>
        <a:ext cx="826828" cy="826828"/>
      </dsp:txXfrm>
    </dsp:sp>
    <dsp:sp modelId="{18D7D7CE-28F4-4736-A669-0B408257C4C8}">
      <dsp:nvSpPr>
        <dsp:cNvPr id="0" name=""/>
        <dsp:cNvSpPr/>
      </dsp:nvSpPr>
      <dsp:spPr>
        <a:xfrm>
          <a:off x="2748844" y="-276182"/>
          <a:ext cx="2389011" cy="2389011"/>
        </a:xfrm>
        <a:prstGeom prst="ellipse">
          <a:avLst/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与人类的思维习惯一致</a:t>
          </a:r>
          <a:endParaRPr lang="en-US" altLang="en-US" sz="2000" b="1" kern="1200" dirty="0"/>
        </a:p>
      </dsp:txBody>
      <dsp:txXfrm>
        <a:off x="3098707" y="73681"/>
        <a:ext cx="1689285" cy="1689285"/>
      </dsp:txXfrm>
    </dsp:sp>
    <dsp:sp modelId="{84D643F2-D6EC-418E-961E-ADC035AEA1CC}">
      <dsp:nvSpPr>
        <dsp:cNvPr id="0" name=""/>
        <dsp:cNvSpPr/>
      </dsp:nvSpPr>
      <dsp:spPr>
        <a:xfrm>
          <a:off x="4424713" y="2626508"/>
          <a:ext cx="2389011" cy="2389011"/>
        </a:xfrm>
        <a:prstGeom prst="ellipse">
          <a:avLst/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提高了程序的可重用性</a:t>
          </a:r>
          <a:endParaRPr lang="en-US" altLang="en-US" sz="2000" b="1" kern="1200" dirty="0"/>
        </a:p>
      </dsp:txBody>
      <dsp:txXfrm>
        <a:off x="4774576" y="2976371"/>
        <a:ext cx="1689285" cy="1689285"/>
      </dsp:txXfrm>
    </dsp:sp>
    <dsp:sp modelId="{680CC048-5462-4C81-A971-2A111604CD5F}">
      <dsp:nvSpPr>
        <dsp:cNvPr id="0" name=""/>
        <dsp:cNvSpPr/>
      </dsp:nvSpPr>
      <dsp:spPr>
        <a:xfrm>
          <a:off x="1072974" y="2626508"/>
          <a:ext cx="2389011" cy="2389011"/>
        </a:xfrm>
        <a:prstGeom prst="ellipse">
          <a:avLst/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信息隐藏，提高了程序的可维护性和安全性 </a:t>
          </a:r>
          <a:endParaRPr lang="en-US" sz="2000" b="1" kern="1200" dirty="0"/>
        </a:p>
      </dsp:txBody>
      <dsp:txXfrm>
        <a:off x="1422837" y="2976371"/>
        <a:ext cx="1689285" cy="1689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B8204-F876-486C-A350-3963A5A1D409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B91F87-7748-4C37-83CD-6D9E9B94F2F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96C69-8378-4911-ACB9-62B8308E0B9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9FD138-E257-4A67-98C9-6F6D8433B1B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668825-E95B-454C-8017-45E96BF1D73D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337EFE-2C55-4EF3-8266-116A1AD42A3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1D2436-95E2-4A44-B70C-9F575CB45C1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6DAFF2-5F7A-4AB0-BAD0-78A926D85B6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让学员对面向对象的好处有个基本的认知即可，不需深入讲解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100A15-83D4-47DB-98B4-ED06CFED5EC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F1D0F9-EE3A-4CEB-AACE-065B458A632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8AF48D-9004-4F2D-99E7-2FE6D67079E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1A55C-A00B-47B8-AAF3-3F543762EF78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7698BF-8976-4E50-8D0F-B5755076D061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D6A724-745D-4872-8FAA-A149499D70C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12D07-CE19-4420-89AA-70F5B4444FF0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回顾：上次课的教学内容和学员已学过的相关技术内容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charset="-122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A1A4AD-09BB-4300-9545-D4C9E7BC349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AFB977-BF95-46D6-A79A-507594FED4D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列举身边的例子，认识对象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43016B-2DE7-4E1A-8B1C-BEFACEBE14E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举例说明描述对象的方式之一即属性（对象的静态特征）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919BB-1F6E-47FD-9E6A-99A6FF1FD13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举例说明描述对象的方式之二即方法（行为，对象的动态特征）</a:t>
            </a:r>
            <a:endParaRPr lang="en-US" altLang="zh-CN" smtClean="0"/>
          </a:p>
          <a:p>
            <a:r>
              <a:rPr lang="zh-CN" altLang="en-US" smtClean="0"/>
              <a:t>并总结出对象的定义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022FFF-EBA3-4FDD-A7FC-E9649AB52AE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举例讲解封装的概念</a:t>
            </a:r>
            <a:endParaRPr lang="en-US" altLang="zh-CN" smtClean="0"/>
          </a:p>
          <a:p>
            <a:r>
              <a:rPr lang="zh-CN" altLang="en-US" smtClean="0"/>
              <a:t>下面讲类的组织结构时 再讲封装的好处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6DEBB-7E49-49FA-B35F-5127E0E21AE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教员可以根据班级及授课情况发挥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F6AAB-EDD0-46F9-AD06-ACF95BF2042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6C1B-5617-40F4-9567-8D18A16D213E}" type="datetime1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68EC-78AD-4E14-A1E9-E17042D83748}" type="datetime1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F95F-39AB-4DBF-8F5C-9BBF139709A2}" type="datetime1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10" Type="http://schemas.openxmlformats.org/officeDocument/2006/relationships/image" Target="../media/image5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jpeg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jpeg"/><Relationship Id="rId5" Type="http://schemas.openxmlformats.org/officeDocument/2006/relationships/image" Target="../media/image28.jpeg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9.jpeg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280" y="1234123"/>
            <a:ext cx="7772400" cy="2387600"/>
          </a:xfrm>
        </p:spPr>
        <p:txBody>
          <a:bodyPr/>
          <a:lstStyle/>
          <a:p>
            <a:pPr algn="ctr"/>
            <a:r>
              <a:rPr lang="en-US" altLang="zh-CN" sz="4400" dirty="0" smtClean="0"/>
              <a:t>					</a:t>
            </a:r>
            <a:r>
              <a:rPr lang="zh-CN" altLang="en-US" sz="4400" dirty="0" smtClean="0"/>
              <a:t>类和对象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391150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1215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23319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第十一章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对象的属性和方法</a:t>
            </a:r>
            <a:endParaRPr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74024"/>
            <a:ext cx="7886700" cy="4815342"/>
          </a:xfrm>
        </p:spPr>
        <p:txBody>
          <a:bodyPr/>
          <a:lstStyle/>
          <a:p>
            <a:pPr>
              <a:defRPr/>
            </a:pPr>
            <a:r>
              <a:rPr lang="zh-CN" dirty="0" smtClean="0"/>
              <a:t>列出尼古拉斯</a:t>
            </a:r>
            <a:r>
              <a:rPr lang="en-US" altLang="zh-CN" dirty="0" smtClean="0"/>
              <a:t>·</a:t>
            </a:r>
            <a:r>
              <a:rPr lang="zh-CN" dirty="0" smtClean="0"/>
              <a:t>凯奇驾驶的这辆法拉利</a:t>
            </a:r>
            <a:r>
              <a:rPr lang="en-US" altLang="zh-CN" dirty="0" smtClean="0"/>
              <a:t>F360 Spider</a:t>
            </a:r>
            <a:r>
              <a:rPr lang="zh-CN" dirty="0" smtClean="0"/>
              <a:t>的属性和方法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buNone/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dirty="0" smtClean="0"/>
              <a:t>列出小狗对象的属性和方法</a:t>
            </a:r>
          </a:p>
        </p:txBody>
      </p:sp>
      <p:sp>
        <p:nvSpPr>
          <p:cNvPr id="492548" name="AutoShape 4"/>
          <p:cNvSpPr>
            <a:spLocks noChangeArrowheads="1"/>
          </p:cNvSpPr>
          <p:nvPr/>
        </p:nvSpPr>
        <p:spPr bwMode="auto">
          <a:xfrm>
            <a:off x="5572125" y="1773238"/>
            <a:ext cx="2665413" cy="2586037"/>
          </a:xfrm>
          <a:prstGeom prst="roundRect">
            <a:avLst>
              <a:gd name="adj" fmla="val 5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属性：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品牌：法拉利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型号：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F360 Spider</a:t>
            </a:r>
          </a:p>
          <a:p>
            <a:pP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颜色：黄色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价格：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380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万元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方法：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发动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停止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加速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5551488" y="4628833"/>
            <a:ext cx="2735262" cy="1800225"/>
          </a:xfrm>
          <a:prstGeom prst="roundRect">
            <a:avLst>
              <a:gd name="adj" fmla="val 31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属性：  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颜色：白色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方法： 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叫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跑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吃</a:t>
            </a:r>
          </a:p>
        </p:txBody>
      </p:sp>
      <p:pic>
        <p:nvPicPr>
          <p:cNvPr id="492550" name="Picture 6" descr="法拉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010728"/>
            <a:ext cx="27844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2551" name="Picture 7" descr="dog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6613" y="4701540"/>
            <a:ext cx="2087562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灯片编号占位符 15"/>
          <p:cNvSpPr txBox="1">
            <a:spLocks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581C931-2796-4EF7-BD5D-F21998BE902A}" type="slidenum">
              <a:rPr lang="zh-CN" altLang="en-US" sz="1200"/>
              <a:pPr algn="r" eaLnBrk="1" hangingPunct="1"/>
              <a:t>10</a:t>
            </a:fld>
            <a:r>
              <a:rPr lang="en-US" altLang="zh-CN" sz="1200"/>
              <a:t>/40</a:t>
            </a:r>
            <a:endParaRPr lang="zh-CN" altLang="en-US" sz="1200"/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28683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10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animBg="1"/>
      <p:bldP spid="4925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封装</a:t>
            </a:r>
            <a:endParaRPr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对象同时具有属性和方法两项特性</a:t>
            </a:r>
          </a:p>
          <a:p>
            <a:pPr>
              <a:defRPr/>
            </a:pPr>
            <a:r>
              <a:rPr lang="zh-CN" altLang="en-US" smtClean="0"/>
              <a:t>对象的属性和方法通常被封装在一起，共同体现事物的特性， 二者相辅相承，不能分割</a:t>
            </a:r>
            <a:endParaRPr lang="zh-CN" altLang="en-US" dirty="0"/>
          </a:p>
        </p:txBody>
      </p:sp>
      <p:pic>
        <p:nvPicPr>
          <p:cNvPr id="496644" name="Picture 4" descr="200731922411falal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6150" y="3429000"/>
            <a:ext cx="38163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530225" y="3286125"/>
            <a:ext cx="4176713" cy="776288"/>
          </a:xfrm>
          <a:prstGeom prst="wedgeRoundRectCallout">
            <a:avLst>
              <a:gd name="adj1" fmla="val 50043"/>
              <a:gd name="adj2" fmla="val 52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一辆汽车，有完好的零件和特定的颜色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还应具备开动、刹车等方法行为</a:t>
            </a: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3829070" y="4143380"/>
            <a:ext cx="928694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11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96063" y="2419350"/>
            <a:ext cx="1806575" cy="1657350"/>
            <a:chOff x="4343" y="2900"/>
            <a:chExt cx="1298" cy="1217"/>
          </a:xfrm>
        </p:grpSpPr>
        <p:graphicFrame>
          <p:nvGraphicFramePr>
            <p:cNvPr id="30751" name="Object 3"/>
            <p:cNvGraphicFramePr>
              <a:graphicFrameLocks noChangeAspect="1"/>
            </p:cNvGraphicFramePr>
            <p:nvPr/>
          </p:nvGraphicFramePr>
          <p:xfrm>
            <a:off x="4343" y="2900"/>
            <a:ext cx="941" cy="1154"/>
          </p:xfrm>
          <a:graphic>
            <a:graphicData uri="http://schemas.openxmlformats.org/presentationml/2006/ole">
              <p:oleObj spid="_x0000_s2056" name="Image" r:id="rId4" imgW="2615873" imgH="2666667" progId="">
                <p:embed/>
              </p:oleObj>
            </a:graphicData>
          </a:graphic>
        </p:graphicFrame>
        <p:pic>
          <p:nvPicPr>
            <p:cNvPr id="30752" name="Picture 4" descr="TowerCas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" y="3113"/>
              <a:ext cx="674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35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/>
          </a:p>
        </p:txBody>
      </p:sp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/>
              <a:t>说一说教室里的对象</a:t>
            </a:r>
          </a:p>
          <a:p>
            <a:pPr>
              <a:defRPr/>
            </a:pPr>
            <a:r>
              <a:rPr lang="zh-CN" dirty="0" smtClean="0"/>
              <a:t>描述他们的属性和方法 </a:t>
            </a:r>
          </a:p>
        </p:txBody>
      </p:sp>
      <p:pic>
        <p:nvPicPr>
          <p:cNvPr id="30726" name="Picture 7" descr="des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" y="4437063"/>
            <a:ext cx="1944687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8" descr="projec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9163" y="2781300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8" name="Object 2"/>
          <p:cNvGraphicFramePr>
            <a:graphicFrameLocks noChangeAspect="1"/>
          </p:cNvGraphicFramePr>
          <p:nvPr/>
        </p:nvGraphicFramePr>
        <p:xfrm>
          <a:off x="5191125" y="2492375"/>
          <a:ext cx="1252538" cy="1511300"/>
        </p:xfrm>
        <a:graphic>
          <a:graphicData uri="http://schemas.openxmlformats.org/presentationml/2006/ole">
            <p:oleObj spid="_x0000_s2057" name="Image" r:id="rId8" imgW="2476190" imgH="2984127" progId="">
              <p:embed/>
            </p:oleObj>
          </a:graphicData>
        </a:graphic>
      </p:graphicFrame>
      <p:pic>
        <p:nvPicPr>
          <p:cNvPr id="30729" name="Picture 12" descr="cof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4738" y="40767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Litebulb"/>
          <p:cNvSpPr>
            <a:spLocks noEditPoints="1" noChangeArrowheads="1"/>
          </p:cNvSpPr>
          <p:nvPr/>
        </p:nvSpPr>
        <p:spPr bwMode="auto">
          <a:xfrm>
            <a:off x="5500688" y="4600575"/>
            <a:ext cx="1008062" cy="1328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3582" name="AutoShape 14"/>
          <p:cNvSpPr>
            <a:spLocks noChangeArrowheads="1"/>
          </p:cNvSpPr>
          <p:nvPr/>
        </p:nvSpPr>
        <p:spPr bwMode="auto">
          <a:xfrm>
            <a:off x="2500313" y="2357438"/>
            <a:ext cx="1654175" cy="1144587"/>
          </a:xfrm>
          <a:prstGeom prst="wedgeRoundRectCallout">
            <a:avLst>
              <a:gd name="adj1" fmla="val -51918"/>
              <a:gd name="adj2" fmla="val -1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颜色：黑色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品牌：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BENQ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投影</a:t>
            </a:r>
          </a:p>
        </p:txBody>
      </p:sp>
      <p:sp>
        <p:nvSpPr>
          <p:cNvPr id="493583" name="AutoShape 15"/>
          <p:cNvSpPr>
            <a:spLocks noChangeArrowheads="1"/>
          </p:cNvSpPr>
          <p:nvPr/>
        </p:nvSpPr>
        <p:spPr bwMode="auto">
          <a:xfrm>
            <a:off x="6072188" y="1000125"/>
            <a:ext cx="1450975" cy="1144588"/>
          </a:xfrm>
          <a:prstGeom prst="wedgeRoundRectCallout">
            <a:avLst>
              <a:gd name="adj1" fmla="val -51041"/>
              <a:gd name="adj2" fmla="val -21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姓名：张三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年龄：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20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学习</a:t>
            </a:r>
          </a:p>
        </p:txBody>
      </p:sp>
      <p:sp>
        <p:nvSpPr>
          <p:cNvPr id="493584" name="AutoShape 16"/>
          <p:cNvSpPr>
            <a:spLocks noChangeArrowheads="1"/>
          </p:cNvSpPr>
          <p:nvPr/>
        </p:nvSpPr>
        <p:spPr bwMode="auto">
          <a:xfrm>
            <a:off x="7000875" y="4429125"/>
            <a:ext cx="1800225" cy="1863725"/>
          </a:xfrm>
          <a:prstGeom prst="wedgeRoundRectCallout">
            <a:avLst>
              <a:gd name="adj1" fmla="val 51589"/>
              <a:gd name="adj2" fmla="val 12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类型：白炽灯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开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关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变亮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变暗</a:t>
            </a:r>
          </a:p>
        </p:txBody>
      </p:sp>
      <p:sp>
        <p:nvSpPr>
          <p:cNvPr id="493585" name="AutoShape 17"/>
          <p:cNvSpPr>
            <a:spLocks noChangeArrowheads="1"/>
          </p:cNvSpPr>
          <p:nvPr/>
        </p:nvSpPr>
        <p:spPr bwMode="auto">
          <a:xfrm>
            <a:off x="2928938" y="4500563"/>
            <a:ext cx="1328737" cy="776287"/>
          </a:xfrm>
          <a:prstGeom prst="wedgeRoundRectCallout">
            <a:avLst>
              <a:gd name="adj1" fmla="val -50947"/>
              <a:gd name="adj2" fmla="val -17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材制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: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木质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支撑物品</a:t>
            </a:r>
          </a:p>
        </p:txBody>
      </p: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3074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2071670" y="2857496"/>
            <a:ext cx="428629" cy="21431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2500298" y="4857760"/>
            <a:ext cx="428629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6072198" y="2214554"/>
            <a:ext cx="500066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6500826" y="5286388"/>
            <a:ext cx="500066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12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2" grpId="0" animBg="1"/>
      <p:bldP spid="493583" grpId="0" animBg="1"/>
      <p:bldP spid="493584" grpId="0" animBg="1"/>
      <p:bldP spid="4935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074" name="Picture 2" descr="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75" y="3789363"/>
            <a:ext cx="218757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0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从对象抽象出“类”</a:t>
            </a:r>
            <a:endParaRPr dirty="0"/>
          </a:p>
        </p:txBody>
      </p:sp>
      <p:graphicFrame>
        <p:nvGraphicFramePr>
          <p:cNvPr id="51508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397308" y="4378643"/>
          <a:ext cx="1468437" cy="1698625"/>
        </p:xfrm>
        <a:graphic>
          <a:graphicData uri="http://schemas.openxmlformats.org/presentationml/2006/ole">
            <p:oleObj spid="_x0000_s3077" name="Visio" r:id="rId4" imgW="1468755" imgH="1697939" progId="Visio.Drawing.11">
              <p:embed/>
            </p:oleObj>
          </a:graphicData>
        </a:graphic>
      </p:graphicFrame>
      <p:pic>
        <p:nvPicPr>
          <p:cNvPr id="515076" name="Picture 4" descr="200731922411falal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26638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79" name="Picture 7" descr="蓝色宝石捷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916113"/>
            <a:ext cx="2376487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80" name="Picture 8" descr="法拉利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276475"/>
            <a:ext cx="20875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081" name="WordArt 9"/>
          <p:cNvSpPr>
            <a:spLocks noChangeArrowheads="1" noChangeShapeType="1" noTextEdit="1"/>
          </p:cNvSpPr>
          <p:nvPr/>
        </p:nvSpPr>
        <p:spPr bwMode="auto">
          <a:xfrm>
            <a:off x="3924300" y="3500438"/>
            <a:ext cx="1657350" cy="433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C6D4FF"/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/>
                <a:ea typeface="黑体"/>
              </a:rPr>
              <a:t>轿车</a:t>
            </a:r>
          </a:p>
        </p:txBody>
      </p:sp>
      <p:sp>
        <p:nvSpPr>
          <p:cNvPr id="515089" name="Rectangle 17"/>
          <p:cNvSpPr>
            <a:spLocks noChangeArrowheads="1"/>
          </p:cNvSpPr>
          <p:nvPr/>
        </p:nvSpPr>
        <p:spPr bwMode="auto">
          <a:xfrm>
            <a:off x="781050" y="1274763"/>
            <a:ext cx="7705725" cy="13684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GB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抽取出下列对象的共同特征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GB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属性和方法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GB" altLang="zh-CN" sz="26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175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7" name="WordArt 9"/>
          <p:cNvSpPr>
            <a:spLocks noChangeArrowheads="1" noChangeShapeType="1" noTextEdit="1"/>
          </p:cNvSpPr>
          <p:nvPr/>
        </p:nvSpPr>
        <p:spPr bwMode="auto">
          <a:xfrm>
            <a:off x="3980498" y="5286375"/>
            <a:ext cx="1657350" cy="433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 dirty="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C6D4FF"/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/>
                <a:ea typeface="黑体"/>
              </a:rPr>
              <a:t>顾客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13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1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类</a:t>
            </a:r>
            <a:endParaRPr/>
          </a:p>
        </p:txBody>
      </p:sp>
      <p:graphicFrame>
        <p:nvGraphicFramePr>
          <p:cNvPr id="51610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962400" y="3190875"/>
          <a:ext cx="1217613" cy="963613"/>
        </p:xfrm>
        <a:graphic>
          <a:graphicData uri="http://schemas.openxmlformats.org/presentationml/2006/ole">
            <p:oleObj spid="_x0000_s4101" name="Visio" r:id="rId4" imgW="1216914" imgH="964387" progId="Visio.Drawing.11">
              <p:embed/>
            </p:oleObj>
          </a:graphicData>
        </a:graphic>
      </p:graphicFrame>
      <p:sp>
        <p:nvSpPr>
          <p:cNvPr id="327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51560" y="1268413"/>
            <a:ext cx="3889375" cy="5248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b="1" dirty="0" smtClean="0"/>
              <a:t>顾客类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/>
              <a:t>轿车类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/>
              <a:t>  </a:t>
            </a:r>
            <a:r>
              <a:rPr lang="en-US" altLang="zh-CN" sz="2400" b="1" dirty="0" smtClean="0"/>
              <a:t>……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 smtClean="0"/>
              <a:t>  ……</a:t>
            </a:r>
          </a:p>
        </p:txBody>
      </p:sp>
      <p:sp>
        <p:nvSpPr>
          <p:cNvPr id="32774" name="AutoShape 4"/>
          <p:cNvSpPr>
            <a:spLocks/>
          </p:cNvSpPr>
          <p:nvPr/>
        </p:nvSpPr>
        <p:spPr bwMode="auto">
          <a:xfrm>
            <a:off x="2195513" y="1343025"/>
            <a:ext cx="590550" cy="1657350"/>
          </a:xfrm>
          <a:prstGeom prst="rightBrace">
            <a:avLst>
              <a:gd name="adj1" fmla="val 2081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2844800" y="1843088"/>
            <a:ext cx="46799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黑体" pitchFamily="49" charset="-122"/>
              </a:rPr>
              <a:t>  类是模子</a:t>
            </a:r>
            <a:r>
              <a:rPr lang="zh-CN" altLang="en-US" sz="2400" b="1" dirty="0" smtClean="0">
                <a:ea typeface="黑体" pitchFamily="49" charset="-122"/>
              </a:rPr>
              <a:t>，对象某个类型的具体实物，将</a:t>
            </a:r>
            <a:r>
              <a:rPr lang="zh-CN" altLang="en-US" sz="2400" b="1" dirty="0">
                <a:ea typeface="黑体" pitchFamily="49" charset="-122"/>
              </a:rPr>
              <a:t>会</a:t>
            </a:r>
            <a:r>
              <a:rPr lang="zh-CN" altLang="en-US" sz="2400" b="1" dirty="0" smtClean="0">
                <a:ea typeface="黑体" pitchFamily="49" charset="-122"/>
              </a:rPr>
              <a:t>拥有特征</a:t>
            </a:r>
            <a:r>
              <a:rPr lang="zh-CN" altLang="en-US" sz="2400" b="1" dirty="0">
                <a:ea typeface="黑体" pitchFamily="49" charset="-122"/>
              </a:rPr>
              <a:t>（属性）和行为（方法）</a:t>
            </a: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71525" y="4764088"/>
            <a:ext cx="8229600" cy="14509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GB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类是对象的类型</a:t>
            </a:r>
            <a:endParaRPr lang="en-US" altLang="zh-CN" sz="28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GB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不同于</a:t>
            </a:r>
            <a:r>
              <a:rPr lang="en-GB" altLang="zh-CN" sz="2400" b="1" dirty="0" err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GB" sz="2400" b="1" dirty="0" err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类型：具有方法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41888" y="2979738"/>
            <a:ext cx="2987675" cy="1735137"/>
            <a:chOff x="3651" y="2886"/>
            <a:chExt cx="1882" cy="1093"/>
          </a:xfrm>
        </p:grpSpPr>
        <p:pic>
          <p:nvPicPr>
            <p:cNvPr id="32779" name="Picture 8" descr="CAQ7HUF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2886"/>
              <a:ext cx="1180" cy="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0" name="Text Box 9"/>
            <p:cNvSpPr txBox="1">
              <a:spLocks noChangeArrowheads="1"/>
            </p:cNvSpPr>
            <p:nvPr/>
          </p:nvSpPr>
          <p:spPr bwMode="auto">
            <a:xfrm>
              <a:off x="3651" y="3748"/>
              <a:ext cx="18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各种口味的球状冰淇淋</a:t>
              </a:r>
            </a:p>
          </p:txBody>
        </p:sp>
      </p:grpSp>
      <p:sp>
        <p:nvSpPr>
          <p:cNvPr id="32778" name="灯片编号占位符 15"/>
          <p:cNvSpPr txBox="1">
            <a:spLocks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EFEF3E4D-B844-4C9C-8C3E-A27665824168}" type="slidenum">
              <a:rPr lang="zh-CN" altLang="en-US" sz="1200"/>
              <a:pPr algn="r" eaLnBrk="1" hangingPunct="1"/>
              <a:t>14</a:t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14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类和对象的关系</a:t>
            </a:r>
            <a:endParaRPr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类是抽象的概念，仅仅是模板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比如说：“人”</a:t>
            </a:r>
          </a:p>
          <a:p>
            <a:pPr>
              <a:defRPr/>
            </a:pPr>
            <a:r>
              <a:rPr lang="zh-CN" altLang="en-US" dirty="0" smtClean="0"/>
              <a:t>对象是一个你能够看得到、摸得着的具体实体</a:t>
            </a: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4813" y="3929063"/>
            <a:ext cx="1655762" cy="1655762"/>
            <a:chOff x="2336" y="2478"/>
            <a:chExt cx="1043" cy="1043"/>
          </a:xfrm>
        </p:grpSpPr>
        <p:sp>
          <p:nvSpPr>
            <p:cNvPr id="33814" name="Line 5"/>
            <p:cNvSpPr>
              <a:spLocks noChangeShapeType="1"/>
            </p:cNvSpPr>
            <p:nvPr/>
          </p:nvSpPr>
          <p:spPr bwMode="auto">
            <a:xfrm flipV="1">
              <a:off x="2336" y="2478"/>
              <a:ext cx="1043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Line 6"/>
            <p:cNvSpPr>
              <a:spLocks noChangeShapeType="1"/>
            </p:cNvSpPr>
            <p:nvPr/>
          </p:nvSpPr>
          <p:spPr bwMode="auto">
            <a:xfrm flipV="1">
              <a:off x="2336" y="2886"/>
              <a:ext cx="1043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7"/>
            <p:cNvSpPr>
              <a:spLocks noChangeShapeType="1"/>
            </p:cNvSpPr>
            <p:nvPr/>
          </p:nvSpPr>
          <p:spPr bwMode="auto">
            <a:xfrm>
              <a:off x="2336" y="3113"/>
              <a:ext cx="1043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Line 8"/>
            <p:cNvSpPr>
              <a:spLocks noChangeShapeType="1"/>
            </p:cNvSpPr>
            <p:nvPr/>
          </p:nvSpPr>
          <p:spPr bwMode="auto">
            <a:xfrm>
              <a:off x="2336" y="3113"/>
              <a:ext cx="104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8153" name="Text Box 9"/>
          <p:cNvSpPr txBox="1">
            <a:spLocks noChangeArrowheads="1"/>
          </p:cNvSpPr>
          <p:nvPr/>
        </p:nvSpPr>
        <p:spPr bwMode="auto">
          <a:xfrm>
            <a:off x="5867400" y="3714750"/>
            <a:ext cx="1944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小布什</a:t>
            </a:r>
          </a:p>
        </p:txBody>
      </p:sp>
      <p:sp>
        <p:nvSpPr>
          <p:cNvPr id="518154" name="Text Box 10"/>
          <p:cNvSpPr txBox="1">
            <a:spLocks noChangeArrowheads="1"/>
          </p:cNvSpPr>
          <p:nvPr/>
        </p:nvSpPr>
        <p:spPr bwMode="auto">
          <a:xfrm>
            <a:off x="5867400" y="4357688"/>
            <a:ext cx="1944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普京</a:t>
            </a:r>
          </a:p>
        </p:txBody>
      </p:sp>
      <p:sp>
        <p:nvSpPr>
          <p:cNvPr id="518155" name="Text Box 11"/>
          <p:cNvSpPr txBox="1">
            <a:spLocks noChangeArrowheads="1"/>
          </p:cNvSpPr>
          <p:nvPr/>
        </p:nvSpPr>
        <p:spPr bwMode="auto">
          <a:xfrm>
            <a:off x="5867400" y="4929188"/>
            <a:ext cx="1944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克林顿</a:t>
            </a:r>
          </a:p>
        </p:txBody>
      </p:sp>
      <p:sp>
        <p:nvSpPr>
          <p:cNvPr id="518156" name="Text Box 12"/>
          <p:cNvSpPr txBox="1">
            <a:spLocks noChangeArrowheads="1"/>
          </p:cNvSpPr>
          <p:nvPr/>
        </p:nvSpPr>
        <p:spPr bwMode="auto">
          <a:xfrm>
            <a:off x="5867400" y="5348288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itchFamily="49" charset="-122"/>
              </a:rPr>
              <a:t>……</a:t>
            </a:r>
          </a:p>
        </p:txBody>
      </p:sp>
      <p:sp>
        <p:nvSpPr>
          <p:cNvPr id="33802" name="Rectangle 27"/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3" name="Rectangle 29"/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Group 29"/>
          <p:cNvGraphicFramePr>
            <a:graphicFrameLocks noGrp="1"/>
          </p:cNvGraphicFramePr>
          <p:nvPr/>
        </p:nvGraphicFramePr>
        <p:xfrm>
          <a:off x="1285875" y="2816225"/>
          <a:ext cx="2786063" cy="368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63"/>
              </a:tblGrid>
              <a:tr h="503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“人”类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4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特征（属性）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年龄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体重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行为（方法）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衣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食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住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行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15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53" grpId="0"/>
      <p:bldP spid="518154" grpId="0"/>
      <p:bldP spid="518155" grpId="0"/>
      <p:bldP spid="5181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</a:t>
            </a:r>
            <a:r>
              <a:rPr smtClean="0"/>
              <a:t>是面向对象的语言 </a:t>
            </a:r>
            <a:endParaRPr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GB" dirty="0" smtClean="0"/>
              <a:t>所有</a:t>
            </a:r>
            <a:r>
              <a:rPr lang="en-GB" altLang="zh-CN" dirty="0" smtClean="0"/>
              <a:t>Java</a:t>
            </a:r>
            <a:r>
              <a:rPr lang="zh-CN" altLang="en-GB" dirty="0" smtClean="0"/>
              <a:t>程序都以类</a:t>
            </a:r>
            <a:r>
              <a:rPr lang="en-GB" altLang="zh-CN" dirty="0" smtClean="0"/>
              <a:t>class</a:t>
            </a:r>
            <a:r>
              <a:rPr lang="zh-CN" altLang="en-GB" dirty="0" smtClean="0"/>
              <a:t>为组织单元</a:t>
            </a:r>
          </a:p>
          <a:p>
            <a:pPr>
              <a:defRPr/>
            </a:pPr>
            <a:r>
              <a:rPr lang="zh-CN" altLang="en-GB" dirty="0" smtClean="0"/>
              <a:t>关键字</a:t>
            </a:r>
            <a:r>
              <a:rPr lang="en-GB" altLang="zh-CN" dirty="0" smtClean="0"/>
              <a:t>class</a:t>
            </a:r>
            <a:r>
              <a:rPr lang="zh-CN" altLang="en-GB" dirty="0" smtClean="0"/>
              <a:t>定义自定义的数据类型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altLang="zh-CN" dirty="0" smtClean="0"/>
              <a:t> </a:t>
            </a:r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25316" name="AutoShape 4"/>
          <p:cNvSpPr>
            <a:spLocks noChangeArrowheads="1"/>
          </p:cNvSpPr>
          <p:nvPr/>
        </p:nvSpPr>
        <p:spPr bwMode="auto">
          <a:xfrm>
            <a:off x="1187450" y="3251200"/>
            <a:ext cx="5884863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class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HelloWorld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public static void main(String[] args){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System.out.println("Hello  World!!!");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25317" name="Rectangle 5"/>
          <p:cNvSpPr>
            <a:spLocks noChangeArrowheads="1"/>
          </p:cNvSpPr>
          <p:nvPr/>
        </p:nvSpPr>
        <p:spPr bwMode="auto">
          <a:xfrm>
            <a:off x="2368868" y="3286125"/>
            <a:ext cx="1214437" cy="3571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823" name="灯片编号占位符 15"/>
          <p:cNvSpPr txBox="1">
            <a:spLocks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679210CB-749B-4907-9BC1-38F763EC362B}" type="slidenum">
              <a:rPr lang="zh-CN" altLang="en-US" sz="1200"/>
              <a:pPr algn="r" eaLnBrk="1" hangingPunct="1"/>
              <a:t>16</a:t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5572125" y="2428875"/>
            <a:ext cx="1609725" cy="407988"/>
          </a:xfrm>
          <a:prstGeom prst="wedgeRoundRectCallout">
            <a:avLst>
              <a:gd name="adj1" fmla="val 51589"/>
              <a:gd name="adj2" fmla="val 12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类的基本框架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5357818" y="2857496"/>
            <a:ext cx="42862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16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6" grpId="0" animBg="1"/>
      <p:bldP spid="525317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</a:t>
            </a:r>
            <a:r>
              <a:rPr smtClean="0"/>
              <a:t>类模板</a:t>
            </a:r>
            <a:endParaRPr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类将现实世界中的概念模拟到计算机程序中</a:t>
            </a:r>
            <a:endParaRPr lang="zh-CN" altLang="en-US" dirty="0"/>
          </a:p>
        </p:txBody>
      </p:sp>
      <p:sp>
        <p:nvSpPr>
          <p:cNvPr id="527364" name="AutoShape 4"/>
          <p:cNvSpPr>
            <a:spLocks noChangeArrowheads="1"/>
          </p:cNvSpPr>
          <p:nvPr/>
        </p:nvSpPr>
        <p:spPr bwMode="auto">
          <a:xfrm>
            <a:off x="2000250" y="2016125"/>
            <a:ext cx="4786313" cy="44132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public class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类名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       //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charset="-122"/>
              </a:rPr>
              <a:t>定义属性部分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的类型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1;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的类型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2;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  …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的类型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n;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       //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charset="-122"/>
              </a:rPr>
              <a:t>定义方法部分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1;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2;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…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m;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71438" y="2100263"/>
            <a:ext cx="1000125" cy="400050"/>
            <a:chOff x="1000100" y="1801286"/>
            <a:chExt cx="1000132" cy="400110"/>
          </a:xfrm>
        </p:grpSpPr>
        <p:pic>
          <p:nvPicPr>
            <p:cNvPr id="3584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17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定义类</a:t>
            </a:r>
            <a:endParaRPr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定义一个类的步骤</a:t>
            </a:r>
            <a:endParaRPr lang="zh-CN" altLang="en-US" dirty="0"/>
          </a:p>
        </p:txBody>
      </p:sp>
      <p:graphicFrame>
        <p:nvGraphicFramePr>
          <p:cNvPr id="6" name="内容占位符 4"/>
          <p:cNvGraphicFramePr>
            <a:graphicFrameLocks/>
          </p:cNvGraphicFramePr>
          <p:nvPr/>
        </p:nvGraphicFramePr>
        <p:xfrm>
          <a:off x="784254" y="1500174"/>
          <a:ext cx="7645398" cy="35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18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类示例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不同</a:t>
            </a:r>
            <a:r>
              <a:rPr lang="zh-CN" altLang="en-US" sz="2400" dirty="0" smtClean="0"/>
              <a:t>北大青鸟培训学校中，</a:t>
            </a:r>
            <a:r>
              <a:rPr lang="zh-CN" altLang="en-US" sz="2400" dirty="0"/>
              <a:t>会感受到相同的环境和教学氛围，用类的思想输出中心信息</a:t>
            </a:r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790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2428875" y="2786063"/>
          <a:ext cx="2786063" cy="271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63"/>
              </a:tblGrid>
              <a:tr h="5037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School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属性：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中心全称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中心教室数目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中心机房数目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方法：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展示中心信息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904" name="灯片编号占位符 15"/>
          <p:cNvSpPr txBox="1">
            <a:spLocks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6423C247-A63A-42C2-8B5E-5CCE74C83CB7}" type="slidenum">
              <a:rPr lang="zh-CN" altLang="en-US" sz="1200"/>
              <a:pPr algn="r" eaLnBrk="1" hangingPunct="1"/>
              <a:t>19</a:t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19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59774"/>
            <a:ext cx="7886700" cy="481534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举例说明什么是类，什么是对象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类与对象的关系是什么？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简述对象的组成部分</a:t>
            </a:r>
          </a:p>
          <a:p>
            <a:pPr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定义一个类的语法是什么？</a:t>
            </a:r>
          </a:p>
          <a:p>
            <a:pPr>
              <a:defRPr/>
            </a:pPr>
            <a:r>
              <a:rPr lang="zh-CN" altLang="en-US" dirty="0" smtClean="0"/>
              <a:t>如何创建一个类的对象？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11430" y="84010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2048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463" y="285750"/>
            <a:ext cx="2089150" cy="523875"/>
          </a:xfrm>
        </p:spPr>
        <p:txBody>
          <a:bodyPr/>
          <a:lstStyle/>
          <a:p>
            <a:pPr>
              <a:defRPr/>
            </a:pPr>
            <a:r>
              <a:rPr smtClean="0"/>
              <a:t>类示例</a:t>
            </a:r>
            <a:r>
              <a:rPr lang="en-US" altLang="zh-CN" smtClean="0"/>
              <a:t>2-2</a:t>
            </a:r>
            <a:endParaRPr lang="en-US" altLang="zh-CN" dirty="0"/>
          </a:p>
        </p:txBody>
      </p:sp>
      <p:sp>
        <p:nvSpPr>
          <p:cNvPr id="530435" name="AutoShape 3"/>
          <p:cNvSpPr>
            <a:spLocks noChangeArrowheads="1"/>
          </p:cNvSpPr>
          <p:nvPr/>
        </p:nvSpPr>
        <p:spPr bwMode="auto">
          <a:xfrm>
            <a:off x="642938" y="1428750"/>
            <a:ext cx="7964487" cy="4052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School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String schoolName;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中心名称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 classNumber;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教室数目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 labNumber;	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机房数目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定义北大青鸟中心的方法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void showCenter()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System.out.println(schoolName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培训学员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\n"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配备：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+ classNumber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教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+ labNumber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30436" name="AutoShape 4"/>
          <p:cNvSpPr>
            <a:spLocks noChangeArrowheads="1"/>
          </p:cNvSpPr>
          <p:nvPr/>
        </p:nvSpPr>
        <p:spPr bwMode="gray">
          <a:xfrm>
            <a:off x="2484438" y="5300663"/>
            <a:ext cx="4500562" cy="65087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定义类的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showCenter()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方法，</a:t>
            </a: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用于输出类相关的信息      </a:t>
            </a:r>
          </a:p>
        </p:txBody>
      </p:sp>
      <p:sp>
        <p:nvSpPr>
          <p:cNvPr id="530441" name="Rectangle 9"/>
          <p:cNvSpPr>
            <a:spLocks noChangeArrowheads="1"/>
          </p:cNvSpPr>
          <p:nvPr/>
        </p:nvSpPr>
        <p:spPr bwMode="auto">
          <a:xfrm>
            <a:off x="1071563" y="1857375"/>
            <a:ext cx="4033837" cy="1143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0447" name="Rectangle 15"/>
          <p:cNvSpPr>
            <a:spLocks noChangeArrowheads="1"/>
          </p:cNvSpPr>
          <p:nvPr/>
        </p:nvSpPr>
        <p:spPr bwMode="auto">
          <a:xfrm>
            <a:off x="1071563" y="3643313"/>
            <a:ext cx="6842125" cy="14287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0437" name="AutoShape 5"/>
          <p:cNvSpPr>
            <a:spLocks noChangeArrowheads="1"/>
          </p:cNvSpPr>
          <p:nvPr/>
        </p:nvSpPr>
        <p:spPr bwMode="auto">
          <a:xfrm>
            <a:off x="4929188" y="3071813"/>
            <a:ext cx="687387" cy="407987"/>
          </a:xfrm>
          <a:prstGeom prst="wedgeRoundRectCallout">
            <a:avLst>
              <a:gd name="adj1" fmla="val -53977"/>
              <a:gd name="adj2" fmla="val 48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30438" name="AutoShape 6"/>
          <p:cNvSpPr>
            <a:spLocks noChangeArrowheads="1"/>
          </p:cNvSpPr>
          <p:nvPr/>
        </p:nvSpPr>
        <p:spPr bwMode="auto">
          <a:xfrm>
            <a:off x="4429125" y="1214438"/>
            <a:ext cx="1146175" cy="407987"/>
          </a:xfrm>
          <a:prstGeom prst="wedgeRoundRectCallout">
            <a:avLst>
              <a:gd name="adj1" fmla="val 916"/>
              <a:gd name="adj2" fmla="val 503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成员变量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893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4000496" y="1500174"/>
            <a:ext cx="42862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V="1">
            <a:off x="4429124" y="3357562"/>
            <a:ext cx="50006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2643188" y="6140472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宋体" charset="-122"/>
              </a:endParaRPr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9418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宋体" charset="-122"/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  <a:ea typeface="宋体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ea typeface="宋体" charset="-122"/>
                </a:rPr>
                <a:t>：定义</a:t>
              </a:r>
              <a:r>
                <a:rPr lang="en-US" altLang="zh-CN" b="1" dirty="0">
                  <a:solidFill>
                    <a:schemeClr val="bg1"/>
                  </a:solidFill>
                  <a:ea typeface="宋体" charset="-122"/>
                </a:rPr>
                <a:t>School</a:t>
              </a:r>
              <a:r>
                <a:rPr lang="zh-CN" altLang="en-US" b="1" dirty="0">
                  <a:solidFill>
                    <a:schemeClr val="bg1"/>
                  </a:solidFill>
                  <a:ea typeface="宋体" charset="-122"/>
                </a:rPr>
                <a:t>类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20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animBg="1"/>
      <p:bldP spid="530436" grpId="0" animBg="1"/>
      <p:bldP spid="530441" grpId="0" animBg="1"/>
      <p:bldP spid="530447" grpId="0" animBg="1"/>
      <p:bldP spid="530437" grpId="0" animBg="1"/>
      <p:bldP spid="5304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如何创建和使用对象</a:t>
            </a:r>
            <a:endParaRPr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使用对象的步骤</a:t>
            </a:r>
          </a:p>
          <a:p>
            <a:pPr lvl="1">
              <a:defRPr/>
            </a:pPr>
            <a:r>
              <a:rPr lang="zh-CN" altLang="en-US" smtClean="0"/>
              <a:t>创建对象</a:t>
            </a:r>
          </a:p>
          <a:p>
            <a:pPr lvl="2">
              <a:defRPr/>
            </a:pPr>
            <a:r>
              <a:rPr lang="zh-CN" altLang="en-US" smtClean="0"/>
              <a:t>类名 对象名 </a:t>
            </a:r>
            <a:r>
              <a:rPr lang="en-US" altLang="zh-CN" smtClean="0"/>
              <a:t>= new </a:t>
            </a:r>
            <a:r>
              <a:rPr lang="zh-CN" altLang="en-US" smtClean="0"/>
              <a:t>类名</a:t>
            </a:r>
            <a:r>
              <a:rPr lang="en-US" altLang="zh-CN" smtClean="0"/>
              <a:t>();</a:t>
            </a: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引用对象成员：使用“</a:t>
            </a:r>
            <a:r>
              <a:rPr lang="en-US" altLang="zh-CN" smtClean="0"/>
              <a:t>.”</a:t>
            </a:r>
            <a:r>
              <a:rPr lang="zh-CN" altLang="en-US" smtClean="0"/>
              <a:t>进行以下操作</a:t>
            </a:r>
          </a:p>
          <a:p>
            <a:pPr lvl="2">
              <a:defRPr/>
            </a:pPr>
            <a:r>
              <a:rPr lang="zh-CN" altLang="en-US" smtClean="0"/>
              <a:t>引用类的属性：对象名</a:t>
            </a:r>
            <a:r>
              <a:rPr lang="en-US" altLang="zh-CN" smtClean="0"/>
              <a:t>.</a:t>
            </a:r>
            <a:r>
              <a:rPr lang="zh-CN" altLang="en-US" smtClean="0"/>
              <a:t>属性</a:t>
            </a:r>
          </a:p>
          <a:p>
            <a:pPr lvl="2">
              <a:defRPr/>
            </a:pPr>
            <a:r>
              <a:rPr lang="zh-CN" altLang="en-US" smtClean="0"/>
              <a:t>引用类的方法：对象名</a:t>
            </a:r>
            <a:r>
              <a:rPr lang="en-US" altLang="zh-CN" smtClean="0"/>
              <a:t>.</a:t>
            </a:r>
            <a:r>
              <a:rPr lang="zh-CN" altLang="en-US" smtClean="0"/>
              <a:t>方法名</a:t>
            </a:r>
            <a:r>
              <a:rPr lang="en-US" altLang="zh-CN" smtClean="0"/>
              <a:t>()</a:t>
            </a:r>
          </a:p>
          <a:p>
            <a:pPr lvl="4">
              <a:defRPr/>
            </a:pPr>
            <a:endParaRPr lang="zh-CN" altLang="en-US" dirty="0"/>
          </a:p>
        </p:txBody>
      </p:sp>
      <p:sp>
        <p:nvSpPr>
          <p:cNvPr id="532484" name="AutoShape 4"/>
          <p:cNvSpPr>
            <a:spLocks noChangeArrowheads="1"/>
          </p:cNvSpPr>
          <p:nvPr/>
        </p:nvSpPr>
        <p:spPr bwMode="auto">
          <a:xfrm>
            <a:off x="1476375" y="2706688"/>
            <a:ext cx="5934075" cy="4524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School center =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new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School();</a:t>
            </a:r>
          </a:p>
        </p:txBody>
      </p:sp>
      <p:sp>
        <p:nvSpPr>
          <p:cNvPr id="532485" name="AutoShape 5"/>
          <p:cNvSpPr>
            <a:spLocks noChangeArrowheads="1"/>
          </p:cNvSpPr>
          <p:nvPr/>
        </p:nvSpPr>
        <p:spPr bwMode="auto">
          <a:xfrm>
            <a:off x="1547813" y="4830763"/>
            <a:ext cx="5810250" cy="8128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center.name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北京中心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给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name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属性赋值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center.showCenter();	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调用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showCenter()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方法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1928813"/>
            <a:ext cx="1000125" cy="400050"/>
            <a:chOff x="1000100" y="1801286"/>
            <a:chExt cx="1000132" cy="400110"/>
          </a:xfrm>
        </p:grpSpPr>
        <p:pic>
          <p:nvPicPr>
            <p:cNvPr id="3994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71438" y="3574733"/>
            <a:ext cx="1000125" cy="400050"/>
            <a:chOff x="1000100" y="1801286"/>
            <a:chExt cx="1000132" cy="400110"/>
          </a:xfrm>
        </p:grpSpPr>
        <p:pic>
          <p:nvPicPr>
            <p:cNvPr id="3994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21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 animBg="1"/>
      <p:bldP spid="5324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AutoShape 2"/>
          <p:cNvSpPr>
            <a:spLocks noChangeArrowheads="1"/>
          </p:cNvSpPr>
          <p:nvPr/>
        </p:nvSpPr>
        <p:spPr bwMode="auto">
          <a:xfrm>
            <a:off x="214313" y="1785938"/>
            <a:ext cx="8551862" cy="4735512"/>
          </a:xfrm>
          <a:prstGeom prst="roundRect">
            <a:avLst>
              <a:gd name="adj" fmla="val 7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InitialSchool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public static void main(String[] args)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School center = new School();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System.out.println("***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初始化成员变量前***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center. showCenter();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center.schoolName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北京中心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center.classNumber = 10;	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center.labNumber = 10;	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System.out.println("\n***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初始化成员变量后***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center.showCenter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创建和使用对象示例</a:t>
            </a:r>
            <a:r>
              <a:rPr lang="en-US" altLang="zh-CN" smtClean="0"/>
              <a:t>5-1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创建“北京中心”对象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33511" name="Rectangle 7"/>
          <p:cNvSpPr>
            <a:spLocks noChangeArrowheads="1"/>
          </p:cNvSpPr>
          <p:nvPr/>
        </p:nvSpPr>
        <p:spPr bwMode="auto">
          <a:xfrm>
            <a:off x="928688" y="3992563"/>
            <a:ext cx="3816350" cy="1008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3512" name="Rectangle 8"/>
          <p:cNvSpPr>
            <a:spLocks noChangeArrowheads="1"/>
          </p:cNvSpPr>
          <p:nvPr/>
        </p:nvSpPr>
        <p:spPr bwMode="auto">
          <a:xfrm>
            <a:off x="928688" y="2571750"/>
            <a:ext cx="3857625" cy="3127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3513" name="Rectangle 9"/>
          <p:cNvSpPr>
            <a:spLocks noChangeArrowheads="1"/>
          </p:cNvSpPr>
          <p:nvPr/>
        </p:nvSpPr>
        <p:spPr bwMode="auto">
          <a:xfrm>
            <a:off x="928688" y="3251200"/>
            <a:ext cx="3857625" cy="3921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3514" name="Rectangle 10"/>
          <p:cNvSpPr>
            <a:spLocks noChangeArrowheads="1"/>
          </p:cNvSpPr>
          <p:nvPr/>
        </p:nvSpPr>
        <p:spPr bwMode="auto">
          <a:xfrm>
            <a:off x="928688" y="5426075"/>
            <a:ext cx="3816350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3515" name="AutoShape 11"/>
          <p:cNvSpPr>
            <a:spLocks noChangeArrowheads="1"/>
          </p:cNvSpPr>
          <p:nvPr/>
        </p:nvSpPr>
        <p:spPr bwMode="auto">
          <a:xfrm>
            <a:off x="3714750" y="3571875"/>
            <a:ext cx="2598738" cy="407988"/>
          </a:xfrm>
          <a:prstGeom prst="wedgeRoundRectCallout">
            <a:avLst>
              <a:gd name="adj1" fmla="val -849"/>
              <a:gd name="adj2" fmla="val 4860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说一说看到什么效果？ </a:t>
            </a:r>
          </a:p>
        </p:txBody>
      </p:sp>
      <p:sp>
        <p:nvSpPr>
          <p:cNvPr id="533522" name="AutoShape 18"/>
          <p:cNvSpPr>
            <a:spLocks noChangeArrowheads="1"/>
          </p:cNvSpPr>
          <p:nvPr/>
        </p:nvSpPr>
        <p:spPr bwMode="auto">
          <a:xfrm>
            <a:off x="4143375" y="5715000"/>
            <a:ext cx="2832100" cy="407988"/>
          </a:xfrm>
          <a:prstGeom prst="wedgeRoundRectCallout">
            <a:avLst>
              <a:gd name="adj1" fmla="val 1508"/>
              <a:gd name="adj2" fmla="val -451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说一说又看到什么效果？ </a:t>
            </a: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098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3286116" y="3643314"/>
            <a:ext cx="428628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3571868" y="5572140"/>
            <a:ext cx="571504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29" name="图片 28" descr="图11.7-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22" y="1000108"/>
            <a:ext cx="2928958" cy="2199057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056173" y="6233745"/>
            <a:ext cx="4742661" cy="578535"/>
            <a:chOff x="2514597" y="3350993"/>
            <a:chExt cx="4268276" cy="578535"/>
          </a:xfrm>
        </p:grpSpPr>
        <p:grpSp>
          <p:nvGrpSpPr>
            <p:cNvPr id="31" name="组合 20"/>
            <p:cNvGrpSpPr/>
            <p:nvPr/>
          </p:nvGrpSpPr>
          <p:grpSpPr>
            <a:xfrm>
              <a:off x="2514597" y="3350993"/>
              <a:ext cx="4268276" cy="578535"/>
              <a:chOff x="2514599" y="5042946"/>
              <a:chExt cx="4268276" cy="578535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2514599" y="5071123"/>
                <a:ext cx="4268276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22"/>
              <p:cNvSpPr txBox="1"/>
              <p:nvPr/>
            </p:nvSpPr>
            <p:spPr>
              <a:xfrm>
                <a:off x="3693171" y="5112515"/>
                <a:ext cx="2243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演示：创建和使用对象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22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nimBg="1"/>
      <p:bldP spid="533511" grpId="0" animBg="1"/>
      <p:bldP spid="533511" grpId="1" animBg="1"/>
      <p:bldP spid="533512" grpId="0" animBg="1"/>
      <p:bldP spid="533512" grpId="1" animBg="1"/>
      <p:bldP spid="533513" grpId="0" animBg="1"/>
      <p:bldP spid="533514" grpId="0" animBg="1"/>
      <p:bldP spid="533515" grpId="0" animBg="1"/>
      <p:bldP spid="5335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创建和使用对象示例</a:t>
            </a:r>
            <a:r>
              <a:rPr lang="en-US" altLang="zh-CN" smtClean="0"/>
              <a:t>5-2</a:t>
            </a: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编写学员类，输出学员相关信息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编写教员类，输出教员相关信息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20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71438" y="3500438"/>
            <a:ext cx="1000125" cy="447675"/>
            <a:chOff x="1000100" y="3235185"/>
            <a:chExt cx="1000132" cy="446983"/>
          </a:xfrm>
        </p:grpSpPr>
        <p:pic>
          <p:nvPicPr>
            <p:cNvPr id="420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aphicFrame>
        <p:nvGraphicFramePr>
          <p:cNvPr id="17" name="Group 29"/>
          <p:cNvGraphicFramePr>
            <a:graphicFrameLocks noGrp="1"/>
          </p:cNvGraphicFramePr>
          <p:nvPr/>
        </p:nvGraphicFramePr>
        <p:xfrm>
          <a:off x="1071563" y="3887788"/>
          <a:ext cx="2428875" cy="261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75"/>
              </a:tblGrid>
              <a:tr h="50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学员类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班级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爱好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显示学员个人信息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Group 29"/>
          <p:cNvGraphicFramePr>
            <a:graphicFrameLocks noGrp="1"/>
          </p:cNvGraphicFramePr>
          <p:nvPr/>
        </p:nvGraphicFramePr>
        <p:xfrm>
          <a:off x="3714750" y="3887788"/>
          <a:ext cx="2500313" cy="261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13"/>
              </a:tblGrid>
              <a:tr h="50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教员类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专业方向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教授课程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教龄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显示教员个人信息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011" name="灯片编号占位符 15"/>
          <p:cNvSpPr txBox="1">
            <a:spLocks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E9F0959-DAD8-42BA-BA59-525CF9BF3530}" type="slidenum">
              <a:rPr lang="zh-CN" altLang="en-US" sz="1200"/>
              <a:pPr algn="r" eaLnBrk="1" hangingPunct="1"/>
              <a:t>23</a:t>
            </a:fld>
            <a:r>
              <a:rPr lang="en-US" altLang="zh-CN" sz="1200"/>
              <a:t>/40</a:t>
            </a:r>
            <a:endParaRPr lang="zh-CN" altLang="en-US" sz="1200"/>
          </a:p>
        </p:txBody>
      </p:sp>
      <p:pic>
        <p:nvPicPr>
          <p:cNvPr id="42012" name="图片 19" descr="图11.9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000125"/>
            <a:ext cx="194945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3" name="图片 20" descr="图11.10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928938"/>
            <a:ext cx="2763838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23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8" name="AutoShape 14"/>
          <p:cNvSpPr>
            <a:spLocks noChangeArrowheads="1"/>
          </p:cNvSpPr>
          <p:nvPr/>
        </p:nvSpPr>
        <p:spPr bwMode="auto">
          <a:xfrm>
            <a:off x="438150" y="1571625"/>
            <a:ext cx="8237538" cy="40163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Student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String name;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姓名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 age;	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年龄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classNo;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班级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hobby;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爱好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输出信息方法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void show(){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System.out.println(name + 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年龄：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+ age + 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就读于：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+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classNo + 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爱好：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+ hobby);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38639" name="AutoShape 15"/>
          <p:cNvSpPr>
            <a:spLocks noChangeArrowheads="1"/>
          </p:cNvSpPr>
          <p:nvPr/>
        </p:nvSpPr>
        <p:spPr bwMode="auto">
          <a:xfrm>
            <a:off x="446088" y="1593850"/>
            <a:ext cx="8054975" cy="3692525"/>
          </a:xfrm>
          <a:prstGeom prst="roundRect">
            <a:avLst>
              <a:gd name="adj" fmla="val 50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InitialStudent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public static void main(String args[]){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Student student = new Student();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student.name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张浩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student.age = 10;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student.classNo = "S1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班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student.hobby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篮球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student.show();		       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857250" y="2030413"/>
            <a:ext cx="3168650" cy="10795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创建和使用对象示例</a:t>
            </a:r>
            <a:r>
              <a:rPr lang="en-US" altLang="zh-CN" smtClean="0"/>
              <a:t>5-3</a:t>
            </a:r>
            <a:endParaRPr lang="en-US" altLang="zh-CN" dirty="0"/>
          </a:p>
        </p:txBody>
      </p:sp>
      <p:sp>
        <p:nvSpPr>
          <p:cNvPr id="538640" name="Rectangle 16"/>
          <p:cNvSpPr>
            <a:spLocks noChangeArrowheads="1"/>
          </p:cNvSpPr>
          <p:nvPr/>
        </p:nvSpPr>
        <p:spPr bwMode="auto">
          <a:xfrm>
            <a:off x="857250" y="3816350"/>
            <a:ext cx="7096125" cy="14287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30" name="AutoShape 6"/>
          <p:cNvSpPr>
            <a:spLocks noChangeArrowheads="1"/>
          </p:cNvSpPr>
          <p:nvPr/>
        </p:nvSpPr>
        <p:spPr bwMode="auto">
          <a:xfrm>
            <a:off x="4140200" y="1857375"/>
            <a:ext cx="1146175" cy="407988"/>
          </a:xfrm>
          <a:prstGeom prst="wedgeRoundRectCallout">
            <a:avLst>
              <a:gd name="adj1" fmla="val -896"/>
              <a:gd name="adj2" fmla="val 489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成员变量</a:t>
            </a: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6500826" y="3571876"/>
            <a:ext cx="428628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8629" name="AutoShape 5"/>
          <p:cNvSpPr>
            <a:spLocks noChangeArrowheads="1"/>
          </p:cNvSpPr>
          <p:nvPr/>
        </p:nvSpPr>
        <p:spPr bwMode="auto">
          <a:xfrm>
            <a:off x="7000875" y="3143250"/>
            <a:ext cx="1146175" cy="407988"/>
          </a:xfrm>
          <a:prstGeom prst="wedgeRoundRectCallout">
            <a:avLst>
              <a:gd name="adj1" fmla="val -669"/>
              <a:gd name="adj2" fmla="val 546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成员方法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4071934" y="2295508"/>
            <a:ext cx="500066" cy="20479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8641" name="Rectangle 17"/>
          <p:cNvSpPr>
            <a:spLocks noChangeArrowheads="1"/>
          </p:cNvSpPr>
          <p:nvPr/>
        </p:nvSpPr>
        <p:spPr bwMode="auto">
          <a:xfrm>
            <a:off x="1214438" y="2379663"/>
            <a:ext cx="4000500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42" name="Rectangle 18"/>
          <p:cNvSpPr>
            <a:spLocks noChangeArrowheads="1"/>
          </p:cNvSpPr>
          <p:nvPr/>
        </p:nvSpPr>
        <p:spPr bwMode="auto">
          <a:xfrm>
            <a:off x="1214438" y="2736850"/>
            <a:ext cx="2952750" cy="13573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43" name="Rectangle 19"/>
          <p:cNvSpPr>
            <a:spLocks noChangeArrowheads="1"/>
          </p:cNvSpPr>
          <p:nvPr/>
        </p:nvSpPr>
        <p:spPr bwMode="auto">
          <a:xfrm>
            <a:off x="1214438" y="4165600"/>
            <a:ext cx="2952750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44" name="AutoShape 20"/>
          <p:cNvSpPr>
            <a:spLocks noChangeArrowheads="1"/>
          </p:cNvSpPr>
          <p:nvPr/>
        </p:nvSpPr>
        <p:spPr bwMode="auto">
          <a:xfrm>
            <a:off x="5357813" y="1736725"/>
            <a:ext cx="1146175" cy="407988"/>
          </a:xfrm>
          <a:prstGeom prst="wedgeRoundRectCallout">
            <a:avLst>
              <a:gd name="adj1" fmla="val 68"/>
              <a:gd name="adj2" fmla="val 5444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创建对象</a:t>
            </a:r>
          </a:p>
        </p:txBody>
      </p:sp>
      <p:sp>
        <p:nvSpPr>
          <p:cNvPr id="538645" name="AutoShape 21"/>
          <p:cNvSpPr>
            <a:spLocks noChangeArrowheads="1"/>
          </p:cNvSpPr>
          <p:nvPr/>
        </p:nvSpPr>
        <p:spPr bwMode="auto">
          <a:xfrm>
            <a:off x="5000625" y="2736850"/>
            <a:ext cx="1846263" cy="407988"/>
          </a:xfrm>
          <a:prstGeom prst="wedgeRoundRectCallout">
            <a:avLst>
              <a:gd name="adj1" fmla="val -713"/>
              <a:gd name="adj2" fmla="val 5164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给每个属性赋值</a:t>
            </a:r>
          </a:p>
        </p:txBody>
      </p:sp>
      <p:sp>
        <p:nvSpPr>
          <p:cNvPr id="538646" name="AutoShape 22"/>
          <p:cNvSpPr>
            <a:spLocks noChangeArrowheads="1"/>
          </p:cNvSpPr>
          <p:nvPr/>
        </p:nvSpPr>
        <p:spPr bwMode="auto">
          <a:xfrm>
            <a:off x="4500563" y="3879850"/>
            <a:ext cx="1146175" cy="407988"/>
          </a:xfrm>
          <a:prstGeom prst="wedgeRoundRectCallout">
            <a:avLst>
              <a:gd name="adj1" fmla="val -1966"/>
              <a:gd name="adj2" fmla="val 4297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调用方法</a:t>
            </a: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304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3571868" y="4164837"/>
            <a:ext cx="928694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V="1">
            <a:off x="4000496" y="2950391"/>
            <a:ext cx="1000132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V="1">
            <a:off x="5286380" y="2164573"/>
            <a:ext cx="92869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2261913" y="5993715"/>
            <a:ext cx="4742661" cy="578535"/>
            <a:chOff x="2514597" y="3350993"/>
            <a:chExt cx="4268276" cy="578535"/>
          </a:xfrm>
        </p:grpSpPr>
        <p:grpSp>
          <p:nvGrpSpPr>
            <p:cNvPr id="37" name="组合 20"/>
            <p:cNvGrpSpPr/>
            <p:nvPr/>
          </p:nvGrpSpPr>
          <p:grpSpPr>
            <a:xfrm>
              <a:off x="2514597" y="3350993"/>
              <a:ext cx="4268276" cy="578535"/>
              <a:chOff x="2514599" y="5042946"/>
              <a:chExt cx="4268276" cy="578535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2514599" y="5071123"/>
                <a:ext cx="4268276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22"/>
              <p:cNvSpPr txBox="1"/>
              <p:nvPr/>
            </p:nvSpPr>
            <p:spPr>
              <a:xfrm>
                <a:off x="3528584" y="5112515"/>
                <a:ext cx="265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演示：输出学生和教师信息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24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8" grpId="0" animBg="1"/>
      <p:bldP spid="538638" grpId="1" animBg="1"/>
      <p:bldP spid="538639" grpId="0" animBg="1"/>
      <p:bldP spid="538632" grpId="0" animBg="1"/>
      <p:bldP spid="538632" grpId="1" animBg="1"/>
      <p:bldP spid="538640" grpId="0" animBg="1"/>
      <p:bldP spid="538640" grpId="1" animBg="1"/>
      <p:bldP spid="538630" grpId="0" animBg="1"/>
      <p:bldP spid="538630" grpId="1" animBg="1"/>
      <p:bldP spid="538629" grpId="0" animBg="1"/>
      <p:bldP spid="538629" grpId="1" animBg="1"/>
      <p:bldP spid="538641" grpId="0" animBg="1"/>
      <p:bldP spid="538642" grpId="0" animBg="1"/>
      <p:bldP spid="538643" grpId="0" animBg="1"/>
      <p:bldP spid="538644" grpId="0" animBg="1"/>
      <p:bldP spid="538645" grpId="0" animBg="1"/>
      <p:bldP spid="5386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创建和使用对象示例</a:t>
            </a:r>
            <a:r>
              <a:rPr lang="en-US" altLang="zh-CN" smtClean="0"/>
              <a:t>5-4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一个景区根据游人的年龄收取不同价格的门票。请编写游人类，根据年龄段决定能够购买的门票价格并输出</a:t>
            </a:r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405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71438" y="3429000"/>
            <a:ext cx="1000125" cy="447675"/>
            <a:chOff x="1000100" y="3235185"/>
            <a:chExt cx="1000132" cy="446983"/>
          </a:xfrm>
        </p:grpSpPr>
        <p:pic>
          <p:nvPicPr>
            <p:cNvPr id="4405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1428750" y="3429000"/>
          <a:ext cx="2643188" cy="200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188"/>
              </a:tblGrid>
              <a:tr h="509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游人类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姓名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年龄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显示姓名及门票价格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049" name="灯片编号占位符 15"/>
          <p:cNvSpPr txBox="1">
            <a:spLocks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A517E4FD-0060-4F73-B202-D05F0C844CC9}" type="slidenum">
              <a:rPr lang="zh-CN" altLang="en-US" sz="1200"/>
              <a:pPr algn="r" eaLnBrk="1" hangingPunct="1"/>
              <a:t>25</a:t>
            </a:fld>
            <a:r>
              <a:rPr lang="en-US" altLang="zh-CN" sz="1200"/>
              <a:t>/40</a:t>
            </a:r>
            <a:endParaRPr lang="zh-CN" altLang="en-US" sz="1200"/>
          </a:p>
        </p:txBody>
      </p:sp>
      <p:pic>
        <p:nvPicPr>
          <p:cNvPr id="44050" name="图片 16" descr="图11.1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357438"/>
            <a:ext cx="38354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25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AutoShape 2"/>
          <p:cNvSpPr>
            <a:spLocks noChangeArrowheads="1"/>
          </p:cNvSpPr>
          <p:nvPr/>
        </p:nvSpPr>
        <p:spPr bwMode="auto">
          <a:xfrm>
            <a:off x="468313" y="1285875"/>
            <a:ext cx="8288337" cy="5494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Visitor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String name;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姓名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 age;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年龄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显示信息方法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void show(){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Scanner input = new Scanner(System.in);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while(!"n".equals(name)){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if(age&gt;=18 &amp;&amp; age&lt;=60){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判断年龄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(name+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年龄为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"+age+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,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价格为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20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}else{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	System.out.println(name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的年龄为：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"+age+"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，免费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//……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创建和使用对象示例</a:t>
            </a:r>
            <a:r>
              <a:rPr lang="en-US" altLang="zh-CN" smtClean="0"/>
              <a:t>5-5</a:t>
            </a:r>
            <a:endParaRPr lang="en-US" altLang="zh-CN" dirty="0"/>
          </a:p>
        </p:txBody>
      </p:sp>
      <p:sp>
        <p:nvSpPr>
          <p:cNvPr id="543748" name="AutoShape 4"/>
          <p:cNvSpPr>
            <a:spLocks noChangeArrowheads="1"/>
          </p:cNvSpPr>
          <p:nvPr/>
        </p:nvSpPr>
        <p:spPr bwMode="auto">
          <a:xfrm>
            <a:off x="4714875" y="2306638"/>
            <a:ext cx="1146175" cy="407987"/>
          </a:xfrm>
          <a:prstGeom prst="wedgeRoundRectCallout">
            <a:avLst>
              <a:gd name="adj1" fmla="val -49181"/>
              <a:gd name="adj2" fmla="val 546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成员方法</a:t>
            </a:r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857250" y="1714500"/>
            <a:ext cx="3168650" cy="6429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49" name="AutoShape 5"/>
          <p:cNvSpPr>
            <a:spLocks noChangeArrowheads="1"/>
          </p:cNvSpPr>
          <p:nvPr/>
        </p:nvSpPr>
        <p:spPr bwMode="auto">
          <a:xfrm>
            <a:off x="4429125" y="1143000"/>
            <a:ext cx="1146175" cy="407988"/>
          </a:xfrm>
          <a:prstGeom prst="wedgeRoundRectCallout">
            <a:avLst>
              <a:gd name="adj1" fmla="val 1888"/>
              <a:gd name="adj2" fmla="val 489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成员变量</a:t>
            </a:r>
          </a:p>
        </p:txBody>
      </p:sp>
      <p:sp>
        <p:nvSpPr>
          <p:cNvPr id="543756" name="Rectangle 12"/>
          <p:cNvSpPr>
            <a:spLocks noChangeArrowheads="1"/>
          </p:cNvSpPr>
          <p:nvPr/>
        </p:nvSpPr>
        <p:spPr bwMode="auto">
          <a:xfrm>
            <a:off x="928688" y="2836863"/>
            <a:ext cx="7286625" cy="34496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143372" y="1643050"/>
            <a:ext cx="642941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4572000" y="2786058"/>
            <a:ext cx="50006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57" name="AutoShape 13"/>
          <p:cNvSpPr>
            <a:spLocks noChangeArrowheads="1"/>
          </p:cNvSpPr>
          <p:nvPr/>
        </p:nvSpPr>
        <p:spPr bwMode="auto">
          <a:xfrm>
            <a:off x="1065213" y="1357313"/>
            <a:ext cx="7650162" cy="43767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import java.util.Scanner;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InitialVistor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public static void main(String[] args)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Scanner input = new Scanner(System.in);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Visitor v = new Visitor();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请输入姓名：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v.name = input.next();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请输入年龄：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v.age = input.nextInt();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v.show();               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43758" name="Rectangle 14"/>
          <p:cNvSpPr>
            <a:spLocks noChangeArrowheads="1"/>
          </p:cNvSpPr>
          <p:nvPr/>
        </p:nvSpPr>
        <p:spPr bwMode="auto">
          <a:xfrm>
            <a:off x="1835150" y="2857500"/>
            <a:ext cx="3744913" cy="2857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59" name="Rectangle 15"/>
          <p:cNvSpPr>
            <a:spLocks noChangeArrowheads="1"/>
          </p:cNvSpPr>
          <p:nvPr/>
        </p:nvSpPr>
        <p:spPr bwMode="auto">
          <a:xfrm>
            <a:off x="1835150" y="3571875"/>
            <a:ext cx="3744913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60" name="Rectangle 16"/>
          <p:cNvSpPr>
            <a:spLocks noChangeArrowheads="1"/>
          </p:cNvSpPr>
          <p:nvPr/>
        </p:nvSpPr>
        <p:spPr bwMode="auto">
          <a:xfrm>
            <a:off x="1835150" y="4714875"/>
            <a:ext cx="3744913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61" name="AutoShape 17"/>
          <p:cNvSpPr>
            <a:spLocks noChangeArrowheads="1"/>
          </p:cNvSpPr>
          <p:nvPr/>
        </p:nvSpPr>
        <p:spPr bwMode="auto">
          <a:xfrm>
            <a:off x="5986463" y="2798763"/>
            <a:ext cx="1146175" cy="407987"/>
          </a:xfrm>
          <a:prstGeom prst="wedgeRoundRectCallout">
            <a:avLst>
              <a:gd name="adj1" fmla="val -627"/>
              <a:gd name="adj2" fmla="val 469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创建对象</a:t>
            </a:r>
          </a:p>
        </p:txBody>
      </p:sp>
      <p:sp>
        <p:nvSpPr>
          <p:cNvPr id="543762" name="AutoShape 18"/>
          <p:cNvSpPr>
            <a:spLocks noChangeArrowheads="1"/>
          </p:cNvSpPr>
          <p:nvPr/>
        </p:nvSpPr>
        <p:spPr bwMode="auto">
          <a:xfrm>
            <a:off x="6054725" y="3902075"/>
            <a:ext cx="1846263" cy="500063"/>
          </a:xfrm>
          <a:prstGeom prst="wedgeRoundRectCallout">
            <a:avLst>
              <a:gd name="adj1" fmla="val 617"/>
              <a:gd name="adj2" fmla="val 4980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defTabSz="381000" eaLnBrk="0" hangingPunct="0">
              <a:lnSpc>
                <a:spcPct val="13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给每个属性赋值</a:t>
            </a:r>
          </a:p>
        </p:txBody>
      </p:sp>
      <p:sp>
        <p:nvSpPr>
          <p:cNvPr id="543763" name="AutoShape 19"/>
          <p:cNvSpPr>
            <a:spLocks noChangeArrowheads="1"/>
          </p:cNvSpPr>
          <p:nvPr/>
        </p:nvSpPr>
        <p:spPr bwMode="auto">
          <a:xfrm>
            <a:off x="5867400" y="4814888"/>
            <a:ext cx="1146175" cy="407987"/>
          </a:xfrm>
          <a:prstGeom prst="wedgeRoundRectCallout">
            <a:avLst>
              <a:gd name="adj1" fmla="val -49498"/>
              <a:gd name="adj2" fmla="val 37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调用方法</a:t>
            </a: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509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5549926" y="3026091"/>
            <a:ext cx="50006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5500694" y="4000504"/>
            <a:ext cx="615976" cy="9451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5286380" y="4929198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2547663" y="6016575"/>
            <a:ext cx="4742661" cy="578535"/>
            <a:chOff x="2514597" y="3350993"/>
            <a:chExt cx="4268276" cy="578535"/>
          </a:xfrm>
        </p:grpSpPr>
        <p:grpSp>
          <p:nvGrpSpPr>
            <p:cNvPr id="37" name="组合 20"/>
            <p:cNvGrpSpPr/>
            <p:nvPr/>
          </p:nvGrpSpPr>
          <p:grpSpPr>
            <a:xfrm>
              <a:off x="2514597" y="3350993"/>
              <a:ext cx="4268276" cy="578535"/>
              <a:chOff x="2514599" y="5042946"/>
              <a:chExt cx="4268276" cy="57853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2514599" y="5071123"/>
                <a:ext cx="4268276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22"/>
              <p:cNvSpPr txBox="1"/>
              <p:nvPr/>
            </p:nvSpPr>
            <p:spPr>
              <a:xfrm>
                <a:off x="3528584" y="5112515"/>
                <a:ext cx="2035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演示：输出门票价格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26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nimBg="1"/>
      <p:bldP spid="543748" grpId="0" animBg="1"/>
      <p:bldP spid="543750" grpId="0" animBg="1"/>
      <p:bldP spid="543750" grpId="1" animBg="1"/>
      <p:bldP spid="543749" grpId="0" animBg="1"/>
      <p:bldP spid="543749" grpId="1" animBg="1"/>
      <p:bldP spid="543756" grpId="0" animBg="1"/>
      <p:bldP spid="543756" grpId="1" animBg="1"/>
      <p:bldP spid="543757" grpId="0" animBg="1"/>
      <p:bldP spid="543758" grpId="0" animBg="1"/>
      <p:bldP spid="543759" grpId="0" animBg="1"/>
      <p:bldP spid="543760" grpId="0" animBg="1"/>
      <p:bldP spid="543761" grpId="0" animBg="1"/>
      <p:bldP spid="543762" grpId="0" animBg="1"/>
      <p:bldP spid="5437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小结</a:t>
            </a:r>
            <a:endParaRPr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类和对象的关系？</a:t>
            </a:r>
          </a:p>
          <a:p>
            <a:pPr>
              <a:defRPr/>
            </a:pPr>
            <a:r>
              <a:rPr lang="zh-CN" altLang="en-US" dirty="0" smtClean="0"/>
              <a:t>如何创建和使用对象？</a:t>
            </a:r>
          </a:p>
          <a:p>
            <a:pPr lvl="1">
              <a:defRPr/>
            </a:pPr>
            <a:endParaRPr lang="zh-CN" altLang="en-US" dirty="0"/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4609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3" name="组合 57"/>
          <p:cNvGrpSpPr>
            <a:grpSpLocks/>
          </p:cNvGrpSpPr>
          <p:nvPr/>
        </p:nvGrpSpPr>
        <p:grpSpPr bwMode="auto">
          <a:xfrm>
            <a:off x="142875" y="2428875"/>
            <a:ext cx="842963" cy="400050"/>
            <a:chOff x="3786182" y="3143248"/>
            <a:chExt cx="84370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46090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85813" y="2928938"/>
            <a:ext cx="70580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利用</a:t>
            </a:r>
            <a:r>
              <a:rPr lang="en-US" altLang="zh-CN" sz="2600" b="1">
                <a:ea typeface="微软雅黑" pitchFamily="34" charset="-122"/>
              </a:rPr>
              <a:t>MyEclipse</a:t>
            </a:r>
            <a:r>
              <a:rPr lang="zh-CN" altLang="en-US" sz="2600" b="1">
                <a:ea typeface="微软雅黑" pitchFamily="34" charset="-122"/>
              </a:rPr>
              <a:t>自动提示功能</a:t>
            </a: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endParaRPr lang="zh-CN" altLang="en-US" sz="2400" b="1">
              <a:ea typeface="微软雅黑" pitchFamily="34" charset="-122"/>
            </a:endParaRPr>
          </a:p>
        </p:txBody>
      </p:sp>
      <p:pic>
        <p:nvPicPr>
          <p:cNvPr id="67586" name="Picture 2" descr="au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477578"/>
            <a:ext cx="537686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27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面向对象（</a:t>
            </a:r>
            <a:r>
              <a:rPr lang="en-US" altLang="zh-CN" dirty="0" smtClean="0"/>
              <a:t>OO</a:t>
            </a:r>
            <a:r>
              <a:rPr dirty="0" smtClean="0"/>
              <a:t>）的优点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628650" y="1265238"/>
          <a:ext cx="7886700" cy="4814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28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定义管理员类 </a:t>
            </a:r>
            <a:endParaRPr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zh-CN" altLang="en-US" dirty="0" smtClean="0"/>
              <a:t>类的属性</a:t>
            </a:r>
          </a:p>
          <a:p>
            <a:pPr lvl="1">
              <a:defRPr/>
            </a:pPr>
            <a:r>
              <a:rPr lang="zh-CN" altLang="en-US" dirty="0" smtClean="0"/>
              <a:t>定义类的方法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编写管理员类</a:t>
            </a:r>
          </a:p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定义管理员类</a:t>
            </a:r>
            <a:r>
              <a:rPr lang="en-US" altLang="zh-CN" dirty="0" smtClean="0"/>
              <a:t>Administrator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定义其属性和方法</a:t>
            </a:r>
            <a:endParaRPr lang="zh-CN" altLang="en-US" dirty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4813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68146" y="5718436"/>
            <a:ext cx="4125191" cy="578535"/>
            <a:chOff x="2514599" y="5042946"/>
            <a:chExt cx="4125191" cy="578535"/>
          </a:xfrm>
        </p:grpSpPr>
        <p:sp>
          <p:nvSpPr>
            <p:cNvPr id="13" name="圆角矩形 12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29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回顾与作业点评 </a:t>
            </a:r>
            <a:endParaRPr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关于多重循环，下列说法正确的是（ ）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．多重循环指一个循环体内包含另一个完整的循环结构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．多重循环语句可以嵌套任意层次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．</a:t>
            </a:r>
            <a:r>
              <a:rPr lang="en-US" altLang="zh-CN" sz="2400" dirty="0" smtClean="0"/>
              <a:t>while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do-while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循环不可以相互嵌套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．在内层循环中执行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语句，将跳出外层循环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/>
              <a:t>写出运行结果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74117" name="AutoShape 5"/>
          <p:cNvSpPr>
            <a:spLocks noChangeArrowheads="1"/>
          </p:cNvSpPr>
          <p:nvPr/>
        </p:nvSpPr>
        <p:spPr bwMode="auto">
          <a:xfrm>
            <a:off x="3398867" y="3989388"/>
            <a:ext cx="5387975" cy="27511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i = 0;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for (i = 0; i &lt; 10; i ++){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if (i % 2 == 0)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continue;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= i + 1;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if (i == 5)     break;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}</a:t>
            </a: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</p:txBody>
      </p:sp>
      <p:sp>
        <p:nvSpPr>
          <p:cNvPr id="474118" name="AutoShape 6"/>
          <p:cNvSpPr>
            <a:spLocks noChangeArrowheads="1"/>
          </p:cNvSpPr>
          <p:nvPr/>
        </p:nvSpPr>
        <p:spPr bwMode="auto">
          <a:xfrm>
            <a:off x="7524750" y="5229225"/>
            <a:ext cx="954088" cy="373063"/>
          </a:xfrm>
          <a:prstGeom prst="roundRect">
            <a:avLst>
              <a:gd name="adj" fmla="val 2244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  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11    </a:t>
            </a:r>
          </a:p>
        </p:txBody>
      </p:sp>
      <p:sp>
        <p:nvSpPr>
          <p:cNvPr id="474124" name="AutoShape 12"/>
          <p:cNvSpPr>
            <a:spLocks noChangeArrowheads="1"/>
          </p:cNvSpPr>
          <p:nvPr/>
        </p:nvSpPr>
        <p:spPr bwMode="auto">
          <a:xfrm>
            <a:off x="7072313" y="1214438"/>
            <a:ext cx="1030287" cy="369887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   AB    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2152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6548472" y="1436667"/>
            <a:ext cx="500066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7000892" y="5429264"/>
            <a:ext cx="428628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77"/>
          <p:cNvGrpSpPr>
            <a:grpSpLocks/>
          </p:cNvGrpSpPr>
          <p:nvPr/>
        </p:nvGrpSpPr>
        <p:grpSpPr bwMode="auto">
          <a:xfrm>
            <a:off x="30141" y="3571876"/>
            <a:ext cx="1470025" cy="400050"/>
            <a:chOff x="2962268" y="5103147"/>
            <a:chExt cx="1469411" cy="400110"/>
          </a:xfrm>
        </p:grpSpPr>
        <p:pic>
          <p:nvPicPr>
            <p:cNvPr id="2152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-11028" y="4600526"/>
            <a:ext cx="1497897" cy="400110"/>
            <a:chOff x="1004978" y="3857625"/>
            <a:chExt cx="1497897" cy="400110"/>
          </a:xfrm>
        </p:grpSpPr>
        <p:pic>
          <p:nvPicPr>
            <p:cNvPr id="1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7" grpId="0" animBg="1"/>
      <p:bldP spid="474117" grpId="1" animBg="1"/>
      <p:bldP spid="474118" grpId="0" animBg="1"/>
      <p:bldP spid="474118" grpId="1" animBg="1"/>
      <p:bldP spid="47412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定义客户类</a:t>
            </a:r>
            <a:endParaRPr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编写客户类</a:t>
            </a:r>
          </a:p>
          <a:p>
            <a:pPr lvl="2">
              <a:defRPr/>
            </a:pPr>
            <a:r>
              <a:rPr lang="zh-CN" altLang="en-US" dirty="0" smtClean="0"/>
              <a:t>属性：积分、卡类型</a:t>
            </a:r>
          </a:p>
          <a:p>
            <a:pPr lvl="2">
              <a:defRPr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show()</a:t>
            </a:r>
            <a:r>
              <a:rPr lang="zh-CN" altLang="en-US" dirty="0" smtClean="0"/>
              <a:t>：显示客户信息（显示积分、卡类型）</a:t>
            </a:r>
          </a:p>
          <a:p>
            <a:pPr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定义客户类</a:t>
            </a:r>
            <a:r>
              <a:rPr lang="en-US" altLang="zh-CN" dirty="0" smtClean="0"/>
              <a:t>Customer</a:t>
            </a:r>
          </a:p>
          <a:p>
            <a:pPr lvl="1">
              <a:defRPr/>
            </a:pPr>
            <a:r>
              <a:rPr lang="zh-CN" altLang="en-US" dirty="0" smtClean="0"/>
              <a:t>定义属性和方法 </a:t>
            </a:r>
          </a:p>
          <a:p>
            <a:pPr lvl="2">
              <a:defRPr/>
            </a:pPr>
            <a:endParaRPr lang="zh-CN" altLang="en-US" dirty="0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7" name="TextBox 6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916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3467100"/>
            <a:ext cx="985837" cy="461963"/>
            <a:chOff x="3786182" y="3824735"/>
            <a:chExt cx="986585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4916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2368146" y="5752726"/>
            <a:ext cx="4125191" cy="578535"/>
            <a:chOff x="2514599" y="5042946"/>
            <a:chExt cx="4125191" cy="578535"/>
          </a:xfrm>
        </p:grpSpPr>
        <p:sp>
          <p:nvSpPr>
            <p:cNvPr id="16" name="圆角矩形 15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30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创建管理员对象 </a:t>
            </a:r>
            <a:endParaRPr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zh-CN" altLang="en-US" dirty="0" smtClean="0"/>
              <a:t>使用类创建对象</a:t>
            </a:r>
          </a:p>
          <a:p>
            <a:pPr lvl="1">
              <a:defRPr/>
            </a:pPr>
            <a:r>
              <a:rPr lang="zh-CN" altLang="en-US" dirty="0" smtClean="0"/>
              <a:t>引用对象的属性和方法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创建两个管理员类对象，输出他们的相关信息</a:t>
            </a:r>
          </a:p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创建两个管理员类的对象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给两个对象赋值并调用</a:t>
            </a:r>
          </a:p>
          <a:p>
            <a:pPr lvl="1">
              <a:buNone/>
              <a:defRPr/>
            </a:pPr>
            <a:r>
              <a:rPr lang="zh-CN" altLang="en-US" dirty="0" smtClean="0"/>
              <a:t>     显示方法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5019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9" name="图片 18" descr="图11.1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786188"/>
            <a:ext cx="30130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4368397" y="6061336"/>
            <a:ext cx="3564024" cy="578535"/>
            <a:chOff x="2514600" y="5042946"/>
            <a:chExt cx="3564024" cy="578535"/>
          </a:xfrm>
        </p:grpSpPr>
        <p:sp>
          <p:nvSpPr>
            <p:cNvPr id="21" name="圆角矩形 20"/>
            <p:cNvSpPr/>
            <p:nvPr/>
          </p:nvSpPr>
          <p:spPr>
            <a:xfrm>
              <a:off x="2514600" y="5098419"/>
              <a:ext cx="3564024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18412" y="6091531"/>
            <a:ext cx="3347798" cy="578535"/>
            <a:chOff x="2514597" y="3350993"/>
            <a:chExt cx="3012938" cy="578535"/>
          </a:xfrm>
        </p:grpSpPr>
        <p:grpSp>
          <p:nvGrpSpPr>
            <p:cNvPr id="27" name="组合 20"/>
            <p:cNvGrpSpPr/>
            <p:nvPr/>
          </p:nvGrpSpPr>
          <p:grpSpPr>
            <a:xfrm>
              <a:off x="2514597" y="3350993"/>
              <a:ext cx="3012938" cy="578535"/>
              <a:chOff x="2514599" y="5042946"/>
              <a:chExt cx="3012938" cy="578535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2514599" y="5071123"/>
                <a:ext cx="3012938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2"/>
              <p:cNvSpPr txBox="1"/>
              <p:nvPr/>
            </p:nvSpPr>
            <p:spPr>
              <a:xfrm>
                <a:off x="3638413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31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32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更改管理员密码 </a:t>
            </a:r>
            <a:endParaRPr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zh-CN" altLang="en-US" dirty="0" smtClean="0"/>
              <a:t>使用类创建对象</a:t>
            </a:r>
          </a:p>
          <a:p>
            <a:pPr lvl="1">
              <a:defRPr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输入旧的用户名和密码，如果正确，方有权限更新</a:t>
            </a:r>
          </a:p>
          <a:p>
            <a:pPr lvl="1">
              <a:defRPr/>
            </a:pPr>
            <a:r>
              <a:rPr lang="zh-CN" altLang="en-US" dirty="0" smtClean="0"/>
              <a:t>从键盘获取新的密码，进行更新</a:t>
            </a:r>
            <a:endParaRPr lang="zh-CN" altLang="en-US" dirty="0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5223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8430" y="869633"/>
            <a:ext cx="30384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933825"/>
            <a:ext cx="3124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344092" y="5508601"/>
            <a:ext cx="4583666" cy="578535"/>
            <a:chOff x="2514597" y="3350993"/>
            <a:chExt cx="4125189" cy="578535"/>
          </a:xfrm>
        </p:grpSpPr>
        <p:grpSp>
          <p:nvGrpSpPr>
            <p:cNvPr id="17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33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更改管理员密码 </a:t>
            </a:r>
            <a:endParaRPr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defRPr/>
            </a:pPr>
            <a:r>
              <a:rPr lang="zh-CN" altLang="en-US" dirty="0" smtClean="0"/>
              <a:t>创建管理员类的对象</a:t>
            </a:r>
          </a:p>
          <a:p>
            <a:pPr marL="914400" lvl="1" indent="-457200"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实现循环执行 </a:t>
            </a:r>
          </a:p>
          <a:p>
            <a:pPr>
              <a:defRPr/>
            </a:pPr>
            <a:r>
              <a:rPr lang="zh-CN" altLang="en-US" dirty="0" smtClean="0"/>
              <a:t>难点指导</a:t>
            </a:r>
          </a:p>
          <a:p>
            <a:pPr lvl="1">
              <a:defRPr/>
            </a:pPr>
            <a:r>
              <a:rPr lang="zh-CN" altLang="en-US" dirty="0" smtClean="0"/>
              <a:t>循环执行</a:t>
            </a:r>
            <a:endParaRPr lang="zh-CN" altLang="en-US" dirty="0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5325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68146" y="5752726"/>
            <a:ext cx="4125191" cy="578535"/>
            <a:chOff x="2514599" y="5042946"/>
            <a:chExt cx="4125191" cy="578535"/>
          </a:xfrm>
        </p:grpSpPr>
        <p:sp>
          <p:nvSpPr>
            <p:cNvPr id="15" name="圆角矩形 14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34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客户积分回馈</a:t>
            </a:r>
            <a:endParaRPr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实现积分回馈功能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金卡客户积分大于</a:t>
            </a:r>
            <a:r>
              <a:rPr lang="en-US" altLang="zh-CN" smtClean="0"/>
              <a:t>1000</a:t>
            </a:r>
            <a:r>
              <a:rPr lang="zh-CN" altLang="en-US" smtClean="0"/>
              <a:t>分或普卡客户积分大于</a:t>
            </a:r>
            <a:r>
              <a:rPr lang="en-US" altLang="zh-CN" smtClean="0"/>
              <a:t>5000</a:t>
            </a:r>
            <a:r>
              <a:rPr lang="zh-CN" altLang="en-US" smtClean="0"/>
              <a:t>，获得回馈积分</a:t>
            </a:r>
            <a:r>
              <a:rPr lang="en-US" altLang="zh-CN" smtClean="0"/>
              <a:t>500</a:t>
            </a:r>
            <a:r>
              <a:rPr lang="zh-CN" altLang="en-US" smtClean="0"/>
              <a:t>分</a:t>
            </a:r>
          </a:p>
          <a:p>
            <a:pPr lvl="1">
              <a:defRPr/>
            </a:pPr>
            <a:r>
              <a:rPr lang="zh-CN" altLang="en-US" smtClean="0"/>
              <a:t>创建客户对象输出他得到的回馈积分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5428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 descr="图11.1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514725"/>
            <a:ext cx="3114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2368146" y="5867026"/>
            <a:ext cx="4125191" cy="578535"/>
            <a:chOff x="2514599" y="5042946"/>
            <a:chExt cx="4125191" cy="578535"/>
          </a:xfrm>
        </p:grpSpPr>
        <p:sp>
          <p:nvSpPr>
            <p:cNvPr id="17" name="圆角矩形 16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35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36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总结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2149475" y="1643050"/>
            <a:ext cx="635161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对象是用来描述客观事物的一个实体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endParaRPr lang="zh-CN" altLang="en-US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类定义了对象将会拥有的特征（属性）和行为（方法）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endParaRPr lang="zh-CN" altLang="en-US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类是对象的类型，对象是类的实例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endParaRPr lang="zh-CN" altLang="en-US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使用类的步骤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0" name="TextBox 11"/>
          <p:cNvSpPr txBox="1">
            <a:spLocks noChangeArrowheads="1"/>
          </p:cNvSpPr>
          <p:nvPr/>
        </p:nvSpPr>
        <p:spPr bwMode="auto">
          <a:xfrm>
            <a:off x="4429124" y="3436938"/>
            <a:ext cx="414340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lvl="0" indent="-342900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1. 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定义类：使用关键字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class</a:t>
            </a:r>
          </a:p>
          <a:p>
            <a:pPr lvl="0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lvl="0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2. 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创建类的对象：使用关键字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new</a:t>
            </a:r>
          </a:p>
          <a:p>
            <a:pPr lvl="0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lvl="0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3. 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使用类的属性和方法：使用“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.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”操作符</a:t>
            </a: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57352" name="AutoShape 3"/>
          <p:cNvSpPr>
            <a:spLocks/>
          </p:cNvSpPr>
          <p:nvPr/>
        </p:nvSpPr>
        <p:spPr bwMode="auto">
          <a:xfrm>
            <a:off x="4214811" y="3557588"/>
            <a:ext cx="214314" cy="115729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7353" name="TextBox 15"/>
          <p:cNvSpPr txBox="1">
            <a:spLocks noChangeArrowheads="1"/>
          </p:cNvSpPr>
          <p:nvPr/>
        </p:nvSpPr>
        <p:spPr bwMode="auto">
          <a:xfrm>
            <a:off x="0" y="2584450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类和对象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7354" name="AutoShape 3"/>
          <p:cNvSpPr>
            <a:spLocks/>
          </p:cNvSpPr>
          <p:nvPr/>
        </p:nvSpPr>
        <p:spPr bwMode="auto">
          <a:xfrm>
            <a:off x="1836738" y="1620838"/>
            <a:ext cx="357187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37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教师备课时根据班级情况在此添加内容，应区分必做、选做内容，以满足不同层次学生的需求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marL="1257300" lvl="2" indent="-457200"/>
            <a:r>
              <a:rPr lang="zh-CN" altLang="en-US" dirty="0" smtClean="0"/>
              <a:t>面向对象编程语言中，类由哪几部分组成？</a:t>
            </a:r>
            <a:endParaRPr lang="en-US" altLang="zh-CN" dirty="0" smtClean="0"/>
          </a:p>
          <a:p>
            <a:pPr marL="1257300" lvl="2" indent="-457200"/>
            <a:r>
              <a:rPr lang="zh-CN" altLang="en-US" dirty="0" smtClean="0"/>
              <a:t>类的方法由哪几部分组成？</a:t>
            </a:r>
          </a:p>
          <a:p>
            <a:pPr marL="1257300" lvl="2" indent="-457200"/>
            <a:r>
              <a:rPr lang="zh-CN" altLang="en-US" dirty="0" smtClean="0"/>
              <a:t>成员变量和局部变量的区别有哪些？</a:t>
            </a:r>
            <a:endParaRPr lang="en-US" altLang="zh-CN" dirty="0" smtClean="0"/>
          </a:p>
          <a:p>
            <a:pPr marL="1257300" lvl="2" indent="-457200"/>
            <a:r>
              <a:rPr lang="zh-CN" altLang="en-US" dirty="0" smtClean="0"/>
              <a:t>如何调用不同类的方法？</a:t>
            </a:r>
            <a:endParaRPr lang="en-US" altLang="zh-CN" dirty="0" smtClean="0"/>
          </a:p>
          <a:p>
            <a:pPr marL="1257300" lvl="2" indent="-457200"/>
            <a:r>
              <a:rPr lang="en-US" altLang="zh-CN" dirty="0" smtClean="0"/>
              <a:t>Java</a:t>
            </a:r>
            <a:r>
              <a:rPr lang="zh-CN" altLang="en-US" dirty="0" smtClean="0"/>
              <a:t>语言有哪几种注释符？请简述各自的作用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38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39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本章任务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以</a:t>
            </a:r>
            <a:r>
              <a:rPr lang="en-US" altLang="zh-CN" dirty="0" smtClean="0"/>
              <a:t>OO</a:t>
            </a:r>
            <a:r>
              <a:rPr lang="zh-CN" altLang="en-US" dirty="0" smtClean="0"/>
              <a:t>的方式实现</a:t>
            </a:r>
          </a:p>
          <a:p>
            <a:pPr lvl="1">
              <a:defRPr/>
            </a:pPr>
            <a:r>
              <a:rPr lang="zh-CN" altLang="en-US" dirty="0" smtClean="0"/>
              <a:t>学校类、教师类、学生类，描述相关信息</a:t>
            </a:r>
          </a:p>
          <a:p>
            <a:pPr lvl="1">
              <a:defRPr/>
            </a:pPr>
            <a:r>
              <a:rPr lang="zh-CN" altLang="en-US" dirty="0" smtClean="0"/>
              <a:t>实现管理员类、客户类，描述相关信息</a:t>
            </a:r>
          </a:p>
          <a:p>
            <a:pPr lvl="1">
              <a:defRPr/>
            </a:pPr>
            <a:r>
              <a:rPr lang="zh-CN" altLang="en-US" dirty="0" smtClean="0"/>
              <a:t>游人类，输出购买门票价格</a:t>
            </a:r>
          </a:p>
          <a:p>
            <a:pPr lvl="1">
              <a:defRPr/>
            </a:pPr>
            <a:r>
              <a:rPr lang="zh-CN" altLang="en-US" dirty="0" smtClean="0"/>
              <a:t>更改管理员密码</a:t>
            </a:r>
          </a:p>
          <a:p>
            <a:pPr lvl="1">
              <a:defRPr/>
            </a:pPr>
            <a:r>
              <a:rPr lang="zh-CN" altLang="en-US" dirty="0" smtClean="0"/>
              <a:t>实现客户积分回馈</a:t>
            </a:r>
          </a:p>
          <a:p>
            <a:pPr lvl="2">
              <a:defRPr/>
            </a:pPr>
            <a:endParaRPr lang="zh-CN" altLang="en-US" dirty="0"/>
          </a:p>
        </p:txBody>
      </p:sp>
      <p:pic>
        <p:nvPicPr>
          <p:cNvPr id="10" name="图片 9" descr="图11.7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847975"/>
            <a:ext cx="2446337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图11.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9913" y="2847975"/>
            <a:ext cx="18669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图11.10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8013" y="2898775"/>
            <a:ext cx="22987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 descr="图11.11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2200" y="3522663"/>
            <a:ext cx="28130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图11.12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327400"/>
            <a:ext cx="30130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 descr="图11.13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3213" y="4217988"/>
            <a:ext cx="635635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 descr="图11.14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881755"/>
            <a:ext cx="3114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掌握类和对象</a:t>
            </a:r>
          </a:p>
          <a:p>
            <a:pPr>
              <a:defRPr/>
            </a:pPr>
            <a:r>
              <a:rPr lang="zh-CN" altLang="en-US" smtClean="0"/>
              <a:t>理解封装</a:t>
            </a:r>
          </a:p>
          <a:p>
            <a:pPr>
              <a:defRPr/>
            </a:pPr>
            <a:r>
              <a:rPr lang="zh-CN" altLang="en-US" smtClean="0"/>
              <a:t>会创建和使用对象</a:t>
            </a:r>
            <a:endParaRPr lang="zh-CN" altLang="en-US" dirty="0"/>
          </a:p>
        </p:txBody>
      </p:sp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1811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096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5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3495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2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万物皆对象</a:t>
            </a:r>
            <a:endParaRPr dirty="0"/>
          </a:p>
        </p:txBody>
      </p:sp>
      <p:sp>
        <p:nvSpPr>
          <p:cNvPr id="48742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世界是由什么组成的？ </a:t>
            </a:r>
            <a:endParaRPr lang="zh-CN" alt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6880" y="1801813"/>
            <a:ext cx="8316913" cy="3959225"/>
            <a:chOff x="521" y="1389"/>
            <a:chExt cx="5239" cy="2494"/>
          </a:xfrm>
        </p:grpSpPr>
        <p:pic>
          <p:nvPicPr>
            <p:cNvPr id="24584" name="Picture 6" descr="objectspi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389"/>
              <a:ext cx="5239" cy="2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48" y="1449"/>
              <a:ext cx="4695" cy="1673"/>
              <a:chOff x="748" y="1540"/>
              <a:chExt cx="4695" cy="1673"/>
            </a:xfrm>
          </p:grpSpPr>
          <p:sp>
            <p:nvSpPr>
              <p:cNvPr id="24592" name="Rectangle 8"/>
              <p:cNvSpPr>
                <a:spLocks noChangeArrowheads="1"/>
              </p:cNvSpPr>
              <p:nvPr/>
            </p:nvSpPr>
            <p:spPr bwMode="auto">
              <a:xfrm>
                <a:off x="748" y="1623"/>
                <a:ext cx="1458" cy="192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ea typeface="黑体" pitchFamily="49" charset="-122"/>
                  </a:rPr>
                  <a:t>            名胜             </a:t>
                </a:r>
              </a:p>
            </p:txBody>
          </p:sp>
          <p:sp>
            <p:nvSpPr>
              <p:cNvPr id="24593" name="Rectangle 9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726" cy="182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ea typeface="黑体" pitchFamily="49" charset="-122"/>
                  </a:rPr>
                  <a:t>      人</a:t>
                </a:r>
                <a:endParaRPr lang="zh-CN" altLang="en-US" b="1" dirty="0">
                  <a:solidFill>
                    <a:schemeClr val="bg1"/>
                  </a:solidFill>
                  <a:ea typeface="黑体" pitchFamily="49" charset="-122"/>
                </a:endParaRPr>
              </a:p>
            </p:txBody>
          </p:sp>
          <p:sp>
            <p:nvSpPr>
              <p:cNvPr id="24594" name="Rectangle 10"/>
              <p:cNvSpPr>
                <a:spLocks noChangeArrowheads="1"/>
              </p:cNvSpPr>
              <p:nvPr/>
            </p:nvSpPr>
            <p:spPr bwMode="auto">
              <a:xfrm>
                <a:off x="793" y="3022"/>
                <a:ext cx="1134" cy="191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b="1">
                    <a:solidFill>
                      <a:schemeClr val="bg1"/>
                    </a:solidFill>
                    <a:ea typeface="黑体" pitchFamily="49" charset="-122"/>
                  </a:rPr>
                  <a:t>          物品             </a:t>
                </a:r>
              </a:p>
            </p:txBody>
          </p:sp>
          <p:sp>
            <p:nvSpPr>
              <p:cNvPr id="24595" name="Rectangle 11"/>
              <p:cNvSpPr>
                <a:spLocks noChangeArrowheads="1"/>
              </p:cNvSpPr>
              <p:nvPr/>
            </p:nvSpPr>
            <p:spPr bwMode="auto">
              <a:xfrm>
                <a:off x="3946" y="1540"/>
                <a:ext cx="1497" cy="238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   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动物 </a:t>
                </a:r>
                <a:r>
                  <a:rPr lang="zh-CN" altLang="en-US" b="1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，植物</a:t>
                </a:r>
                <a:r>
                  <a:rPr lang="en-US" altLang="zh-CN" b="1" dirty="0">
                    <a:solidFill>
                      <a:schemeClr val="bg1"/>
                    </a:solidFill>
                    <a:ea typeface="黑体" pitchFamily="49" charset="-122"/>
                  </a:rPr>
                  <a:t>……</a:t>
                </a:r>
                <a:r>
                  <a:rPr lang="en-US" altLang="zh-CN" b="1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        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657" y="1550"/>
              <a:ext cx="4854" cy="1245"/>
              <a:chOff x="657" y="1550"/>
              <a:chExt cx="4854" cy="1245"/>
            </a:xfrm>
          </p:grpSpPr>
          <p:pic>
            <p:nvPicPr>
              <p:cNvPr id="24587" name="Picture 13" descr="big be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8" y="1550"/>
                <a:ext cx="780" cy="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88" name="Picture 14" descr="great w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796"/>
                <a:ext cx="1384" cy="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89" name="Picture 15" descr="temple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3" y="1640"/>
                <a:ext cx="862" cy="1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90" name="Picture 16" descr="贝克汉姆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" y="1933"/>
                <a:ext cx="726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91" name="Picture 17" descr="xiaotian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9" y="1751"/>
                <a:ext cx="862" cy="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87442" name="AutoShape 18"/>
          <p:cNvSpPr>
            <a:spLocks noChangeArrowheads="1"/>
          </p:cNvSpPr>
          <p:nvPr/>
        </p:nvSpPr>
        <p:spPr bwMode="auto">
          <a:xfrm>
            <a:off x="2195513" y="5949950"/>
            <a:ext cx="5013325" cy="709613"/>
          </a:xfrm>
          <a:prstGeom prst="roundRect">
            <a:avLst>
              <a:gd name="adj" fmla="val 14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分类是人们认识世界的一个很自然的过程，在日常生活中会不自觉地进行分类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6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580" y="285750"/>
            <a:ext cx="775303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身边的对象</a:t>
            </a:r>
            <a:endParaRPr dirty="0"/>
          </a:p>
        </p:txBody>
      </p:sp>
      <p:graphicFrame>
        <p:nvGraphicFramePr>
          <p:cNvPr id="48948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5588" y="2665413"/>
          <a:ext cx="2100262" cy="2736850"/>
        </p:xfrm>
        <a:graphic>
          <a:graphicData uri="http://schemas.openxmlformats.org/presentationml/2006/ole">
            <p:oleObj spid="_x0000_s1032" name="Visio" r:id="rId4" imgW="1468755" imgH="1697939" progId="Visio.Drawing.11">
              <p:embed/>
            </p:oleObj>
          </a:graphicData>
        </a:graphic>
      </p:graphicFrame>
      <p:graphicFrame>
        <p:nvGraphicFramePr>
          <p:cNvPr id="489483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457700" y="2593975"/>
          <a:ext cx="2481263" cy="2808288"/>
        </p:xfrm>
        <a:graphic>
          <a:graphicData uri="http://schemas.openxmlformats.org/presentationml/2006/ole">
            <p:oleObj spid="_x0000_s1033" name="Visio" r:id="rId5" imgW="1468755" imgH="1662176" progId="Visio.Drawing.11">
              <p:embed/>
            </p:oleObj>
          </a:graphicData>
        </a:graphic>
      </p:graphicFrame>
      <p:sp>
        <p:nvSpPr>
          <p:cNvPr id="489475" name="AutoShape 3"/>
          <p:cNvSpPr>
            <a:spLocks noChangeArrowheads="1"/>
          </p:cNvSpPr>
          <p:nvPr/>
        </p:nvSpPr>
        <p:spPr bwMode="auto">
          <a:xfrm>
            <a:off x="876300" y="1638300"/>
            <a:ext cx="1266825" cy="407988"/>
          </a:xfrm>
          <a:prstGeom prst="wedgeRoundRectCallout">
            <a:avLst>
              <a:gd name="adj1" fmla="val 400"/>
              <a:gd name="adj2" fmla="val 475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张浩</a:t>
            </a:r>
          </a:p>
        </p:txBody>
      </p:sp>
      <p:sp>
        <p:nvSpPr>
          <p:cNvPr id="489476" name="AutoShape 4"/>
          <p:cNvSpPr>
            <a:spLocks noChangeArrowheads="1"/>
          </p:cNvSpPr>
          <p:nvPr/>
        </p:nvSpPr>
        <p:spPr bwMode="gray">
          <a:xfrm>
            <a:off x="5829300" y="1643063"/>
            <a:ext cx="1295400" cy="417512"/>
          </a:xfrm>
          <a:prstGeom prst="wedgeRoundRectCallout">
            <a:avLst>
              <a:gd name="adj1" fmla="val -1216"/>
              <a:gd name="adj2" fmla="val 5172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李明</a:t>
            </a:r>
          </a:p>
        </p:txBody>
      </p:sp>
      <p:sp>
        <p:nvSpPr>
          <p:cNvPr id="489477" name="AutoShape 5"/>
          <p:cNvSpPr>
            <a:spLocks noChangeArrowheads="1"/>
          </p:cNvSpPr>
          <p:nvPr/>
        </p:nvSpPr>
        <p:spPr bwMode="gray">
          <a:xfrm>
            <a:off x="7146925" y="2592388"/>
            <a:ext cx="1801813" cy="2809875"/>
          </a:xfrm>
          <a:prstGeom prst="roundRect">
            <a:avLst>
              <a:gd name="adj" fmla="val 1443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收银员</a:t>
            </a:r>
          </a:p>
          <a:p>
            <a:pPr>
              <a:defRPr/>
            </a:pP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员工号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—10001</a:t>
            </a:r>
          </a:p>
          <a:p>
            <a:pP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李明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部门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财务部</a:t>
            </a:r>
          </a:p>
          <a:p>
            <a:pPr>
              <a:defRPr/>
            </a:pP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操作：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收款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打印账单</a:t>
            </a:r>
          </a:p>
        </p:txBody>
      </p:sp>
      <p:sp>
        <p:nvSpPr>
          <p:cNvPr id="489479" name="AutoShape 7"/>
          <p:cNvSpPr>
            <a:spLocks noChangeArrowheads="1"/>
          </p:cNvSpPr>
          <p:nvPr/>
        </p:nvSpPr>
        <p:spPr bwMode="auto">
          <a:xfrm>
            <a:off x="2484438" y="2708275"/>
            <a:ext cx="1798637" cy="269398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顾客</a:t>
            </a:r>
          </a:p>
          <a:p>
            <a:pPr>
              <a:defRPr/>
            </a:pP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张浩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—20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体重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—60kg</a:t>
            </a:r>
          </a:p>
          <a:p>
            <a:pPr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操作：</a:t>
            </a:r>
          </a:p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购买商品</a:t>
            </a:r>
          </a:p>
        </p:txBody>
      </p:sp>
      <p:sp>
        <p:nvSpPr>
          <p:cNvPr id="25610" name="灯片编号占位符 15"/>
          <p:cNvSpPr txBox="1">
            <a:spLocks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CC3421B1-9CF6-4652-AC68-25A1111CC76D}" type="slidenum">
              <a:rPr lang="zh-CN" altLang="en-US" sz="1200"/>
              <a:pPr algn="r" eaLnBrk="1" hangingPunct="1"/>
              <a:t>7</a:t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7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animBg="1"/>
      <p:bldP spid="489476" grpId="0" animBg="1"/>
      <p:bldP spid="489477" grpId="0" animBg="1"/>
      <p:bldP spid="4894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06" name="Line 10"/>
          <p:cNvSpPr>
            <a:spLocks noChangeShapeType="1"/>
          </p:cNvSpPr>
          <p:nvPr/>
        </p:nvSpPr>
        <p:spPr bwMode="auto">
          <a:xfrm>
            <a:off x="4857750" y="4800600"/>
            <a:ext cx="1441450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5" name="Line 9"/>
          <p:cNvSpPr>
            <a:spLocks noChangeShapeType="1"/>
          </p:cNvSpPr>
          <p:nvPr/>
        </p:nvSpPr>
        <p:spPr bwMode="auto">
          <a:xfrm>
            <a:off x="4857750" y="3873500"/>
            <a:ext cx="1516063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对象的特征</a:t>
            </a:r>
            <a:r>
              <a:rPr lang="en-US" altLang="zh-CN" smtClean="0"/>
              <a:t>—</a:t>
            </a:r>
            <a:r>
              <a:rPr smtClean="0"/>
              <a:t>属性</a:t>
            </a:r>
            <a:endParaRPr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属性：对象具有的各种特征</a:t>
            </a:r>
          </a:p>
          <a:p>
            <a:pPr>
              <a:defRPr/>
            </a:pPr>
            <a:r>
              <a:rPr lang="zh-CN" altLang="en-GB" dirty="0" smtClean="0"/>
              <a:t>每个对象的每个属性都拥有特定值</a:t>
            </a:r>
          </a:p>
          <a:p>
            <a:pPr lvl="1">
              <a:defRPr/>
            </a:pPr>
            <a:r>
              <a:rPr lang="zh-CN" altLang="en-GB" dirty="0" smtClean="0"/>
              <a:t>例如：张浩和李明的年龄、姓名不一样</a:t>
            </a:r>
            <a:endParaRPr lang="zh-CN" altLang="en-US" dirty="0"/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auto">
          <a:xfrm>
            <a:off x="3906838" y="4565650"/>
            <a:ext cx="993775" cy="373063"/>
          </a:xfrm>
          <a:prstGeom prst="roundRect">
            <a:avLst>
              <a:gd name="adj" fmla="val 240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 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20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岁  </a:t>
            </a:r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auto">
          <a:xfrm>
            <a:off x="3906838" y="3773488"/>
            <a:ext cx="969962" cy="369887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 张浩  </a:t>
            </a:r>
          </a:p>
        </p:txBody>
      </p:sp>
      <p:sp>
        <p:nvSpPr>
          <p:cNvPr id="490502" name="Line 6"/>
          <p:cNvSpPr>
            <a:spLocks noChangeShapeType="1"/>
          </p:cNvSpPr>
          <p:nvPr/>
        </p:nvSpPr>
        <p:spPr bwMode="auto">
          <a:xfrm flipV="1">
            <a:off x="2771775" y="4005263"/>
            <a:ext cx="1150938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3" name="Line 7"/>
          <p:cNvSpPr>
            <a:spLocks noChangeShapeType="1"/>
          </p:cNvSpPr>
          <p:nvPr/>
        </p:nvSpPr>
        <p:spPr bwMode="auto">
          <a:xfrm>
            <a:off x="2771775" y="4797425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4" name="Line 8"/>
          <p:cNvSpPr>
            <a:spLocks noChangeShapeType="1"/>
          </p:cNvSpPr>
          <p:nvPr/>
        </p:nvSpPr>
        <p:spPr bwMode="auto">
          <a:xfrm>
            <a:off x="2771775" y="5084763"/>
            <a:ext cx="1296988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7" name="Line 11"/>
          <p:cNvSpPr>
            <a:spLocks noChangeShapeType="1"/>
          </p:cNvSpPr>
          <p:nvPr/>
        </p:nvSpPr>
        <p:spPr bwMode="auto">
          <a:xfrm flipV="1">
            <a:off x="4859338" y="5084763"/>
            <a:ext cx="1584325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8" name="Oval 12"/>
          <p:cNvSpPr>
            <a:spLocks noChangeArrowheads="1"/>
          </p:cNvSpPr>
          <p:nvPr/>
        </p:nvSpPr>
        <p:spPr bwMode="auto">
          <a:xfrm>
            <a:off x="6300788" y="4437063"/>
            <a:ext cx="1725612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属性 </a:t>
            </a:r>
          </a:p>
        </p:txBody>
      </p:sp>
      <p:sp>
        <p:nvSpPr>
          <p:cNvPr id="490509" name="AutoShape 13"/>
          <p:cNvSpPr>
            <a:spLocks noChangeArrowheads="1"/>
          </p:cNvSpPr>
          <p:nvPr/>
        </p:nvSpPr>
        <p:spPr bwMode="auto">
          <a:xfrm>
            <a:off x="3906838" y="5429250"/>
            <a:ext cx="966787" cy="369888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 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60kg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0511" name="AutoShape 15"/>
          <p:cNvSpPr>
            <a:spLocks noChangeArrowheads="1"/>
          </p:cNvSpPr>
          <p:nvPr/>
        </p:nvSpPr>
        <p:spPr bwMode="auto">
          <a:xfrm>
            <a:off x="684213" y="4365625"/>
            <a:ext cx="2087562" cy="792163"/>
          </a:xfrm>
          <a:prstGeom prst="roundRect">
            <a:avLst>
              <a:gd name="adj" fmla="val 3348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顾客  张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浩 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8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6" grpId="0" animBg="1"/>
      <p:bldP spid="490505" grpId="0" animBg="1"/>
      <p:bldP spid="490500" grpId="0" animBg="1"/>
      <p:bldP spid="490501" grpId="0" animBg="1"/>
      <p:bldP spid="490502" grpId="0" animBg="1"/>
      <p:bldP spid="490503" grpId="0" animBg="1"/>
      <p:bldP spid="490504" grpId="0" animBg="1"/>
      <p:bldP spid="490507" grpId="0" animBg="1"/>
      <p:bldP spid="490508" grpId="0" animBg="1"/>
      <p:bldP spid="490509" grpId="0" animBg="1"/>
      <p:bldP spid="4905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对象的特征</a:t>
            </a:r>
            <a:r>
              <a:rPr lang="en-US" altLang="zh-CN" smtClean="0"/>
              <a:t>—</a:t>
            </a:r>
            <a:r>
              <a:rPr smtClean="0"/>
              <a:t>方法</a:t>
            </a:r>
            <a:endParaRPr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/>
              <a:t>方法</a:t>
            </a:r>
            <a:r>
              <a:rPr lang="zh-CN" altLang="en-US" dirty="0" smtClean="0"/>
              <a:t>：</a:t>
            </a:r>
            <a:r>
              <a:rPr lang="zh-CN" dirty="0" smtClean="0"/>
              <a:t>对象执行的操作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dirty="0" smtClean="0"/>
              <a:t>对象：用来描述客观事物的一个实体，由一组属性和方法构成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91524" name="AutoShape 4"/>
          <p:cNvSpPr>
            <a:spLocks noChangeArrowheads="1"/>
          </p:cNvSpPr>
          <p:nvPr/>
        </p:nvSpPr>
        <p:spPr bwMode="auto">
          <a:xfrm>
            <a:off x="4202113" y="3141663"/>
            <a:ext cx="12795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打印账单 </a:t>
            </a:r>
          </a:p>
        </p:txBody>
      </p:sp>
      <p:sp>
        <p:nvSpPr>
          <p:cNvPr id="491526" name="Line 6"/>
          <p:cNvSpPr>
            <a:spLocks noChangeShapeType="1"/>
          </p:cNvSpPr>
          <p:nvPr/>
        </p:nvSpPr>
        <p:spPr bwMode="auto">
          <a:xfrm flipV="1">
            <a:off x="3005138" y="2581275"/>
            <a:ext cx="1150937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27" name="Line 7"/>
          <p:cNvSpPr>
            <a:spLocks noChangeShapeType="1"/>
          </p:cNvSpPr>
          <p:nvPr/>
        </p:nvSpPr>
        <p:spPr bwMode="auto">
          <a:xfrm>
            <a:off x="3005138" y="337343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28" name="Line 8"/>
          <p:cNvSpPr>
            <a:spLocks noChangeShapeType="1"/>
          </p:cNvSpPr>
          <p:nvPr/>
        </p:nvSpPr>
        <p:spPr bwMode="auto">
          <a:xfrm>
            <a:off x="3005138" y="3660775"/>
            <a:ext cx="1296987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29" name="Line 9"/>
          <p:cNvSpPr>
            <a:spLocks noChangeShapeType="1"/>
          </p:cNvSpPr>
          <p:nvPr/>
        </p:nvSpPr>
        <p:spPr bwMode="auto">
          <a:xfrm>
            <a:off x="5429250" y="2498725"/>
            <a:ext cx="1247775" cy="803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0" name="Line 10"/>
          <p:cNvSpPr>
            <a:spLocks noChangeShapeType="1"/>
          </p:cNvSpPr>
          <p:nvPr/>
        </p:nvSpPr>
        <p:spPr bwMode="auto">
          <a:xfrm>
            <a:off x="5453063" y="344487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1" name="Line 11"/>
          <p:cNvSpPr>
            <a:spLocks noChangeShapeType="1"/>
          </p:cNvSpPr>
          <p:nvPr/>
        </p:nvSpPr>
        <p:spPr bwMode="auto">
          <a:xfrm flipV="1">
            <a:off x="5092700" y="3662363"/>
            <a:ext cx="1655763" cy="646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2" name="Oval 12"/>
          <p:cNvSpPr>
            <a:spLocks noChangeArrowheads="1"/>
          </p:cNvSpPr>
          <p:nvPr/>
        </p:nvSpPr>
        <p:spPr bwMode="auto">
          <a:xfrm>
            <a:off x="6677025" y="3013075"/>
            <a:ext cx="1584325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方法 </a:t>
            </a:r>
          </a:p>
        </p:txBody>
      </p:sp>
      <p:sp>
        <p:nvSpPr>
          <p:cNvPr id="491533" name="AutoShape 13"/>
          <p:cNvSpPr>
            <a:spLocks noChangeArrowheads="1"/>
          </p:cNvSpPr>
          <p:nvPr/>
        </p:nvSpPr>
        <p:spPr bwMode="auto">
          <a:xfrm>
            <a:off x="4284663" y="4005263"/>
            <a:ext cx="119697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  刷卡    </a:t>
            </a:r>
          </a:p>
        </p:txBody>
      </p:sp>
      <p:sp>
        <p:nvSpPr>
          <p:cNvPr id="491535" name="AutoShape 15"/>
          <p:cNvSpPr>
            <a:spLocks noChangeArrowheads="1"/>
          </p:cNvSpPr>
          <p:nvPr/>
        </p:nvSpPr>
        <p:spPr bwMode="auto">
          <a:xfrm>
            <a:off x="917575" y="2941638"/>
            <a:ext cx="2141538" cy="79216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收银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员  李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明</a:t>
            </a:r>
          </a:p>
        </p:txBody>
      </p:sp>
      <p:sp>
        <p:nvSpPr>
          <p:cNvPr id="27663" name="灯片编号占位符 15"/>
          <p:cNvSpPr txBox="1">
            <a:spLocks/>
          </p:cNvSpPr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C619C76-3A0D-4546-8883-2D547548A00A}" type="slidenum">
              <a:rPr lang="zh-CN" altLang="en-US" sz="1200"/>
              <a:pPr algn="r" eaLnBrk="1" hangingPunct="1"/>
              <a:t>9</a:t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491525" name="AutoShape 5"/>
          <p:cNvSpPr>
            <a:spLocks noChangeArrowheads="1"/>
          </p:cNvSpPr>
          <p:nvPr/>
        </p:nvSpPr>
        <p:spPr bwMode="auto">
          <a:xfrm>
            <a:off x="4152900" y="2349500"/>
            <a:ext cx="132873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    收银     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9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nimBg="1"/>
      <p:bldP spid="491526" grpId="0" animBg="1"/>
      <p:bldP spid="491527" grpId="0" animBg="1"/>
      <p:bldP spid="491528" grpId="0" animBg="1"/>
      <p:bldP spid="491529" grpId="0" animBg="1"/>
      <p:bldP spid="491530" grpId="0" animBg="1"/>
      <p:bldP spid="491531" grpId="0" animBg="1"/>
      <p:bldP spid="491532" grpId="0" animBg="1"/>
      <p:bldP spid="491533" grpId="0" animBg="1"/>
      <p:bldP spid="491535" grpId="0" animBg="1"/>
      <p:bldP spid="49152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9784</TotalTime>
  <Words>2041</Words>
  <Application>Microsoft Office PowerPoint</Application>
  <PresentationFormat>全屏显示(4:3)</PresentationFormat>
  <Paragraphs>558</Paragraphs>
  <Slides>39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Office 主题</vt:lpstr>
      <vt:lpstr>Visio</vt:lpstr>
      <vt:lpstr>Image</vt:lpstr>
      <vt:lpstr>     类和对象</vt:lpstr>
      <vt:lpstr>预习检查</vt:lpstr>
      <vt:lpstr>回顾与作业点评 </vt:lpstr>
      <vt:lpstr>本章任务</vt:lpstr>
      <vt:lpstr>本章目标</vt:lpstr>
      <vt:lpstr>万物皆对象</vt:lpstr>
      <vt:lpstr>身边的对象</vt:lpstr>
      <vt:lpstr>对象的特征—属性</vt:lpstr>
      <vt:lpstr>对象的特征—方法</vt:lpstr>
      <vt:lpstr>对象的属性和方法</vt:lpstr>
      <vt:lpstr>封装</vt:lpstr>
      <vt:lpstr>小结</vt:lpstr>
      <vt:lpstr>从对象抽象出“类”</vt:lpstr>
      <vt:lpstr>类</vt:lpstr>
      <vt:lpstr>类和对象的关系</vt:lpstr>
      <vt:lpstr>Java 是面向对象的语言 </vt:lpstr>
      <vt:lpstr>Java类模板</vt:lpstr>
      <vt:lpstr>定义类</vt:lpstr>
      <vt:lpstr>类示例2-1</vt:lpstr>
      <vt:lpstr>类示例2-2</vt:lpstr>
      <vt:lpstr>如何创建和使用对象</vt:lpstr>
      <vt:lpstr>创建和使用对象示例5-1</vt:lpstr>
      <vt:lpstr>创建和使用对象示例5-2</vt:lpstr>
      <vt:lpstr>创建和使用对象示例5-3</vt:lpstr>
      <vt:lpstr>创建和使用对象示例5-4</vt:lpstr>
      <vt:lpstr>创建和使用对象示例5-5</vt:lpstr>
      <vt:lpstr>小结</vt:lpstr>
      <vt:lpstr>面向对象（OO）的优点</vt:lpstr>
      <vt:lpstr>学生操作—定义管理员类 </vt:lpstr>
      <vt:lpstr>学生操作—定义客户类</vt:lpstr>
      <vt:lpstr>学生操作—创建管理员对象 </vt:lpstr>
      <vt:lpstr>共性问题集中讲解</vt:lpstr>
      <vt:lpstr>学生操作—更改管理员密码 </vt:lpstr>
      <vt:lpstr>学生操作—更改管理员密码 </vt:lpstr>
      <vt:lpstr>学生操作—客户积分回馈</vt:lpstr>
      <vt:lpstr>共性问题集中讲解</vt:lpstr>
      <vt:lpstr>本章总结</vt:lpstr>
      <vt:lpstr>本章作业</vt:lpstr>
      <vt:lpstr>幻灯片 39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xin.wu</cp:lastModifiedBy>
  <cp:revision>659</cp:revision>
  <dcterms:created xsi:type="dcterms:W3CDTF">2017-06-02T08:35:00Z</dcterms:created>
  <dcterms:modified xsi:type="dcterms:W3CDTF">2018-03-01T08:04:16Z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