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5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5" autoAdjust="0"/>
    <p:restoredTop sz="91985" autoAdjust="0"/>
  </p:normalViewPr>
  <p:slideViewPr>
    <p:cSldViewPr snapToGrid="0">
      <p:cViewPr>
        <p:scale>
          <a:sx n="100" d="100"/>
          <a:sy n="100" d="100"/>
        </p:scale>
        <p:origin x="-552" y="828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718C6-5BD2-4EFB-93CC-FA3EE5D90C78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MyEclipse</a:t>
            </a:r>
            <a:r>
              <a:rPr lang="zh-CN" altLang="en-US" smtClean="0"/>
              <a:t>环境中讲解常见错误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1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C483C8-39D8-4B55-A220-027DD86003D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教员分析使用面向对象思维方式实现的过程，并强调这样做的好处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C7782-7DCB-4B7A-AAF7-6A84C951BB1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7FA281-E15A-40E1-9F8F-8C3D3595AF9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383D29-DF20-4168-896C-14E387F585D8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78D339-B50D-4F26-B1B9-FC9A4EBF329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1CC465-18B7-47DB-AAA7-08833368D16F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MyEclipse</a:t>
            </a:r>
            <a:r>
              <a:rPr lang="zh-CN" altLang="en-US" smtClean="0"/>
              <a:t>环境中讲解常见错误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56AB4-C67E-4262-859B-B5D404DED3F1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结合示例说明面向对象编程的好处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2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7410-DF6E-4378-91F8-2FF37AE1F00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2DF1F2-D6E4-415F-BDAD-1D0EE850C58B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6449E-43F1-4EB4-B085-1558A0E632D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F47E4E-29B0-4A62-A36C-E2337EEB277F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MyEclipse</a:t>
            </a:r>
            <a:r>
              <a:rPr lang="zh-CN" altLang="en-US" smtClean="0"/>
              <a:t>中演示如何生成示例</a:t>
            </a:r>
            <a:r>
              <a:rPr lang="en-US" altLang="zh-CN" smtClean="0"/>
              <a:t>3</a:t>
            </a:r>
            <a:r>
              <a:rPr lang="zh-CN" altLang="en-US" smtClean="0"/>
              <a:t>中编写的</a:t>
            </a:r>
            <a:r>
              <a:rPr lang="en-US" altLang="zh-CN" smtClean="0"/>
              <a:t>JavaDoc</a:t>
            </a:r>
            <a:r>
              <a:rPr lang="zh-CN" altLang="en-US" smtClean="0"/>
              <a:t>文档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7C415C-30FB-43CD-B501-11B59EEFAEF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434FA-7DDF-422C-8379-68E3FC69232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434FA-7DDF-422C-8379-68E3FC69232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DD1D5-EA1E-47FE-86E5-646C0535CF1F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B75A83-9340-4322-B371-B4ED03204752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首先分析电动狮子玩具，向学员强调用户只需要知道按两个按钮狮子玩具就会“跑”和“叫”，而不需要关注狮子玩具如何实现的“跑”和“叫”，为后面讲解方法及方法调用埋下伏笔（方法定义后可以多次被调用，并且调用者不需要关注方法实现）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通过</a:t>
            </a:r>
            <a:r>
              <a:rPr lang="en-US" altLang="zh-CN" smtClean="0"/>
              <a:t>AutoLion</a:t>
            </a:r>
            <a:r>
              <a:rPr lang="zh-CN" altLang="en-US" smtClean="0"/>
              <a:t>类中的方法，认识方法的几个部分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D8698-62CC-4044-8630-940430EC820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分别讲解两种情况。并举例说明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CD991-FE07-4E3F-BBD4-A6C02262526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4B622F-F3E2-4DB7-BA01-A1C26D929C14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BB477-EFEE-493B-985E-FA9ABEA52EAB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通过</a:t>
            </a:r>
            <a:r>
              <a:rPr lang="en-US" altLang="zh-CN" smtClean="0"/>
              <a:t>PPT</a:t>
            </a:r>
            <a:r>
              <a:rPr lang="zh-CN" altLang="en-US" smtClean="0"/>
              <a:t>展示方法调用的两种方式，</a:t>
            </a:r>
            <a:r>
              <a:rPr lang="en-US" altLang="zh-CN" smtClean="0"/>
              <a:t>PPT</a:t>
            </a:r>
            <a:r>
              <a:rPr lang="zh-CN" altLang="en-US" smtClean="0"/>
              <a:t>上不需要过多讲解每个方法，然后在环境中演示，并使用断点调试的方法，让学员体会程序的执行过程，从而理解方法调用时语句的执行顺序。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33D07-6594-421E-8F50-722FE3AB678E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6C1B-5617-40F4-9567-8D18A16D213E}" type="datetime1">
              <a:rPr lang="zh-CN" altLang="en-US" smtClean="0"/>
              <a:pPr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68EC-78AD-4E14-A1E9-E17042D83748}" type="datetime1">
              <a:rPr lang="zh-CN" altLang="en-US" smtClean="0"/>
              <a:pPr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F95F-39AB-4DBF-8F5C-9BBF139709A2}" type="datetime1">
              <a:rPr lang="zh-CN" altLang="en-US" smtClean="0"/>
              <a:pPr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pPr algn="ctr"/>
            <a:r>
              <a:rPr lang="en-US" altLang="zh-CN" sz="4400" dirty="0" smtClean="0"/>
              <a:t>				</a:t>
            </a:r>
            <a:r>
              <a:rPr lang="zh-CN" altLang="en-US" sz="4400" dirty="0" smtClean="0"/>
              <a:t>类的无参方法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第十二章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方法调用</a:t>
            </a:r>
            <a:endParaRPr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方法是个“黑匣子”，完成某个特定的应用程序功能，并返回结果</a:t>
            </a:r>
          </a:p>
          <a:p>
            <a:pPr>
              <a:defRPr/>
            </a:pPr>
            <a:r>
              <a:rPr lang="zh-CN" altLang="en-US" dirty="0" smtClean="0"/>
              <a:t>方法调用：执行方法中包含的语句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               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auto">
          <a:xfrm>
            <a:off x="1857375" y="2900363"/>
            <a:ext cx="2000250" cy="457200"/>
          </a:xfrm>
          <a:prstGeom prst="roundRect">
            <a:avLst>
              <a:gd name="adj" fmla="val 29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</a:p>
        </p:txBody>
      </p:sp>
      <p:sp>
        <p:nvSpPr>
          <p:cNvPr id="498699" name="Rectangle 11"/>
          <p:cNvSpPr>
            <a:spLocks noChangeArrowheads="1"/>
          </p:cNvSpPr>
          <p:nvPr/>
        </p:nvSpPr>
        <p:spPr bwMode="auto">
          <a:xfrm>
            <a:off x="784225" y="4389438"/>
            <a:ext cx="7667625" cy="153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小明过生日，爸爸送他一个电动狮子玩具，编程测试这个狮子能否正常工作           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itchFamily="34" charset="-122"/>
            </a:endParaRP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71438" y="2900363"/>
            <a:ext cx="1000125" cy="400050"/>
            <a:chOff x="1000100" y="1801286"/>
            <a:chExt cx="1000132" cy="400110"/>
          </a:xfrm>
        </p:grpSpPr>
        <p:pic>
          <p:nvPicPr>
            <p:cNvPr id="2356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72"/>
          <p:cNvGrpSpPr>
            <a:grpSpLocks/>
          </p:cNvGrpSpPr>
          <p:nvPr/>
        </p:nvGrpSpPr>
        <p:grpSpPr bwMode="auto">
          <a:xfrm>
            <a:off x="85725" y="3824288"/>
            <a:ext cx="985838" cy="422275"/>
            <a:chOff x="1000100" y="1173499"/>
            <a:chExt cx="986586" cy="422603"/>
          </a:xfrm>
        </p:grpSpPr>
        <p:pic>
          <p:nvPicPr>
            <p:cNvPr id="2356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方法调用</a:t>
            </a:r>
            <a:endParaRPr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00739" name="AutoShape 3"/>
          <p:cNvSpPr>
            <a:spLocks noChangeArrowheads="1"/>
          </p:cNvSpPr>
          <p:nvPr/>
        </p:nvSpPr>
        <p:spPr bwMode="auto">
          <a:xfrm>
            <a:off x="224790" y="858838"/>
            <a:ext cx="8861425" cy="5687711"/>
          </a:xfrm>
          <a:prstGeom prst="roundRect">
            <a:avLst>
              <a:gd name="adj" fmla="val 16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AutoLion {  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String color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黄色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颜色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跑*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void run(){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正在以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0.1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米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秒的速度向前奔跑。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/*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抢球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*/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dirty="0" smtClean="0"/>
              <a:t>    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String robBall(){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String ball =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球</a:t>
            </a: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;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return ball;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获得颜色*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String getColor(){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return color;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显示狮子特性*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String showLion(){</a:t>
            </a:r>
          </a:p>
          <a:p>
            <a:pPr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return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这是一个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getColor()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的玩具狮子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!";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lnSpc>
                <a:spcPct val="9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0740" name="AutoShape 4"/>
          <p:cNvSpPr>
            <a:spLocks noChangeArrowheads="1"/>
          </p:cNvSpPr>
          <p:nvPr/>
        </p:nvSpPr>
        <p:spPr bwMode="auto">
          <a:xfrm>
            <a:off x="3676333" y="1525588"/>
            <a:ext cx="532765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public class </a:t>
            </a:r>
            <a:r>
              <a:rPr lang="en-US" altLang="zh-CN" b="1" dirty="0" err="1">
                <a:ea typeface="宋体" charset="-122"/>
              </a:rPr>
              <a:t>TestLion</a:t>
            </a:r>
            <a:r>
              <a:rPr lang="en-US" altLang="zh-CN" b="1" dirty="0">
                <a:ea typeface="宋体" charset="-122"/>
              </a:rPr>
              <a:t>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  public static void </a:t>
            </a:r>
            <a:r>
              <a:rPr lang="en-US" altLang="zh-CN" b="1" dirty="0">
                <a:ea typeface="宋体" charset="-122"/>
              </a:rPr>
              <a:t>main(String[ ] </a:t>
            </a:r>
            <a:r>
              <a:rPr lang="en-US" altLang="zh-CN" b="1" dirty="0" err="1">
                <a:ea typeface="宋体" charset="-122"/>
              </a:rPr>
              <a:t>args</a:t>
            </a:r>
            <a:r>
              <a:rPr lang="en-US" altLang="zh-CN" b="1" dirty="0">
                <a:ea typeface="宋体" charset="-122"/>
              </a:rPr>
              <a:t>)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     </a:t>
            </a:r>
            <a:r>
              <a:rPr lang="en-US" altLang="zh-CN" b="1" dirty="0" err="1" smtClean="0">
                <a:ea typeface="宋体" charset="-122"/>
              </a:rPr>
              <a:t>AutoLion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lion =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new </a:t>
            </a:r>
            <a:r>
              <a:rPr lang="en-US" altLang="zh-CN" b="1" dirty="0" err="1">
                <a:ea typeface="宋体" charset="-122"/>
              </a:rPr>
              <a:t>AutoLion</a:t>
            </a:r>
            <a:r>
              <a:rPr lang="en-US" altLang="zh-CN" b="1" dirty="0">
                <a:ea typeface="宋体" charset="-122"/>
              </a:rPr>
              <a:t>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     </a:t>
            </a:r>
            <a:r>
              <a:rPr lang="fr-FR" b="1" dirty="0" smtClean="0"/>
              <a:t>String info = </a:t>
            </a:r>
            <a:r>
              <a:rPr lang="en-US" altLang="zh-CN" b="1" dirty="0" err="1" smtClean="0">
                <a:ea typeface="宋体" charset="-122"/>
              </a:rPr>
              <a:t>lion.showLion</a:t>
            </a:r>
            <a:r>
              <a:rPr lang="en-US" altLang="zh-CN" b="1" dirty="0" smtClean="0">
                <a:ea typeface="宋体" charset="-122"/>
              </a:rPr>
              <a:t>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     </a:t>
            </a:r>
            <a:r>
              <a:rPr lang="fr-FR" b="1" dirty="0" smtClean="0"/>
              <a:t>System.out.println(info);</a:t>
            </a:r>
            <a:endParaRPr lang="en-US" altLang="zh-CN" b="1" dirty="0" smtClean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     </a:t>
            </a:r>
            <a:r>
              <a:rPr lang="en-US" altLang="zh-CN" b="1" dirty="0" err="1" smtClean="0">
                <a:ea typeface="宋体" charset="-122"/>
              </a:rPr>
              <a:t>lion.run</a:t>
            </a:r>
            <a:r>
              <a:rPr lang="en-US" altLang="zh-CN" b="1" dirty="0" smtClean="0">
                <a:ea typeface="宋体" charset="-122"/>
              </a:rPr>
              <a:t>();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       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 smtClean="0">
                <a:ea typeface="宋体" charset="-122"/>
              </a:rPr>
              <a:t>(</a:t>
            </a:r>
            <a:r>
              <a:rPr lang="fr-FR" altLang="zh-CN" b="1" dirty="0" smtClean="0">
                <a:ea typeface="宋体" charset="-122"/>
              </a:rPr>
              <a:t>"</a:t>
            </a:r>
            <a:r>
              <a:rPr lang="zh-CN" altLang="en-US" b="1" dirty="0" smtClean="0">
                <a:ea typeface="宋体" charset="-122"/>
              </a:rPr>
              <a:t>抢到一个</a:t>
            </a:r>
            <a:r>
              <a:rPr lang="fr-FR" altLang="zh-CN" b="1" dirty="0" smtClean="0">
                <a:ea typeface="宋体" charset="-122"/>
              </a:rPr>
              <a:t>"+</a:t>
            </a:r>
          </a:p>
          <a:p>
            <a:pPr>
              <a:lnSpc>
                <a:spcPct val="130000"/>
              </a:lnSpc>
              <a:defRPr/>
            </a:pPr>
            <a:r>
              <a:rPr lang="fr-FR" altLang="zh-CN" b="1" dirty="0" smtClean="0">
                <a:ea typeface="宋体" charset="-122"/>
              </a:rPr>
              <a:t>                                             lion.robBall()</a:t>
            </a:r>
            <a:r>
              <a:rPr lang="en-US" altLang="zh-CN" b="1" dirty="0" smtClean="0">
                <a:ea typeface="宋体" charset="-122"/>
              </a:rPr>
              <a:t>);</a:t>
            </a:r>
            <a:endParaRPr lang="en-US" altLang="zh-CN" b="1" dirty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500741" name="AutoShape 5"/>
          <p:cNvSpPr>
            <a:spLocks noChangeArrowheads="1"/>
          </p:cNvSpPr>
          <p:nvPr/>
        </p:nvSpPr>
        <p:spPr bwMode="auto">
          <a:xfrm>
            <a:off x="4143372" y="4857760"/>
            <a:ext cx="2185987" cy="776287"/>
          </a:xfrm>
          <a:prstGeom prst="wedgeRoundRectCallout">
            <a:avLst>
              <a:gd name="adj1" fmla="val -25395"/>
              <a:gd name="adj2" fmla="val 533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在类的方法中调用</a:t>
            </a:r>
          </a:p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该类另一个方法</a:t>
            </a: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2620328" y="5643563"/>
            <a:ext cx="1152525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0" name="Rectangle 14"/>
          <p:cNvSpPr>
            <a:spLocks noChangeArrowheads="1"/>
          </p:cNvSpPr>
          <p:nvPr/>
        </p:nvSpPr>
        <p:spPr bwMode="auto">
          <a:xfrm>
            <a:off x="5558321" y="2640013"/>
            <a:ext cx="175418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1" name="Rectangle 15"/>
          <p:cNvSpPr>
            <a:spLocks noChangeArrowheads="1"/>
          </p:cNvSpPr>
          <p:nvPr/>
        </p:nvSpPr>
        <p:spPr bwMode="auto">
          <a:xfrm>
            <a:off x="4337685" y="3354392"/>
            <a:ext cx="12239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6117922" y="4068770"/>
            <a:ext cx="150019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0744" name="AutoShape 8"/>
          <p:cNvSpPr>
            <a:spLocks noChangeArrowheads="1"/>
          </p:cNvSpPr>
          <p:nvPr/>
        </p:nvSpPr>
        <p:spPr bwMode="auto">
          <a:xfrm>
            <a:off x="6643702" y="4867290"/>
            <a:ext cx="2143125" cy="776288"/>
          </a:xfrm>
          <a:prstGeom prst="wedgeRoundRectCallout">
            <a:avLst>
              <a:gd name="adj1" fmla="val -25114"/>
              <a:gd name="adj2" fmla="val -494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main()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方法中</a:t>
            </a:r>
          </a:p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调用类的方法          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3643306" y="5357826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00752" idx="2"/>
          </p:cNvCxnSpPr>
          <p:nvPr/>
        </p:nvCxnSpPr>
        <p:spPr bwMode="auto">
          <a:xfrm rot="16200000" flipH="1">
            <a:off x="6673176" y="4623976"/>
            <a:ext cx="425454" cy="357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415882" y="6268035"/>
            <a:ext cx="4583670" cy="578535"/>
            <a:chOff x="2514597" y="3350993"/>
            <a:chExt cx="4125189" cy="578535"/>
          </a:xfrm>
        </p:grpSpPr>
        <p:grpSp>
          <p:nvGrpSpPr>
            <p:cNvPr id="23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2"/>
              <p:cNvSpPr txBox="1"/>
              <p:nvPr/>
            </p:nvSpPr>
            <p:spPr>
              <a:xfrm>
                <a:off x="3413011" y="5112515"/>
                <a:ext cx="3074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演示：定义并调用狮子类的方法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animBg="1"/>
      <p:bldP spid="500740" grpId="0" animBg="1"/>
      <p:bldP spid="500741" grpId="0" animBg="1"/>
      <p:bldP spid="500742" grpId="0" animBg="1"/>
      <p:bldP spid="500750" grpId="0" animBg="1"/>
      <p:bldP spid="500751" grpId="0" animBg="1"/>
      <p:bldP spid="500752" grpId="0" animBg="1"/>
      <p:bldP spid="5007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方法调用小结</a:t>
            </a:r>
            <a:endParaRPr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方法之间允许相互调用，不需要知道方法的具体实现，实现重用，提高效率  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71500" y="2371725"/>
          <a:ext cx="8001000" cy="301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12"/>
                <a:gridCol w="3786188"/>
              </a:tblGrid>
              <a:tr h="396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情   况</a:t>
                      </a:r>
                    </a:p>
                  </a:txBody>
                  <a:tcPr marL="92476" marR="92476" marT="45725" marB="45725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举   例</a:t>
                      </a:r>
                    </a:p>
                  </a:txBody>
                  <a:tcPr marL="92476" marR="92476" marT="45725" marB="45725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127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a( 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b( 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，直接调用</a:t>
                      </a: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public void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a(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b( );    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} </a:t>
                      </a: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a( 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Teacher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类的方法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b( 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，先创建类对象，然后使用“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.”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调用</a:t>
                      </a: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public void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a(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Teacher t =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new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Teacher(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t.b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 ); 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调用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Teacher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类的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} </a:t>
                      </a:r>
                    </a:p>
                  </a:txBody>
                  <a:tcPr marL="92476" marR="92476" marT="45725" marB="45725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AutoShape 2"/>
          <p:cNvSpPr>
            <a:spLocks noChangeArrowheads="1"/>
          </p:cNvSpPr>
          <p:nvPr/>
        </p:nvSpPr>
        <p:spPr bwMode="auto">
          <a:xfrm>
            <a:off x="946150" y="1536700"/>
            <a:ext cx="6483350" cy="1892300"/>
          </a:xfrm>
          <a:prstGeom prst="roundRect">
            <a:avLst>
              <a:gd name="adj" fmla="val 11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Student1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public void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showInfo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	return 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我是一名学生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	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5859" name="AutoShape 3"/>
          <p:cNvSpPr>
            <a:spLocks noChangeArrowheads="1"/>
          </p:cNvSpPr>
          <p:nvPr/>
        </p:nvSpPr>
        <p:spPr bwMode="gray">
          <a:xfrm>
            <a:off x="928688" y="4449763"/>
            <a:ext cx="6786562" cy="47942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方法的返回值类型为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，方法中不能有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返回值！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1365250" y="2357438"/>
            <a:ext cx="792163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58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4-1</a:t>
            </a:r>
            <a:endParaRPr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05864" name="Rectangle 8"/>
          <p:cNvSpPr>
            <a:spLocks noChangeArrowheads="1"/>
          </p:cNvSpPr>
          <p:nvPr/>
        </p:nvSpPr>
        <p:spPr bwMode="auto">
          <a:xfrm>
            <a:off x="2128838" y="2000250"/>
            <a:ext cx="434340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101600" y="857250"/>
            <a:ext cx="1470025" cy="400050"/>
            <a:chOff x="2962268" y="5103147"/>
            <a:chExt cx="1469411" cy="400110"/>
          </a:xfrm>
        </p:grpSpPr>
        <p:pic>
          <p:nvPicPr>
            <p:cNvPr id="2663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85725" y="3786188"/>
            <a:ext cx="1057275" cy="414337"/>
            <a:chOff x="1000100" y="3950459"/>
            <a:chExt cx="1058023" cy="414475"/>
          </a:xfrm>
        </p:grpSpPr>
        <p:pic>
          <p:nvPicPr>
            <p:cNvPr id="2663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6634" name="AutoShape 4"/>
          <p:cNvSpPr>
            <a:spLocks noChangeArrowheads="1"/>
          </p:cNvSpPr>
          <p:nvPr/>
        </p:nvSpPr>
        <p:spPr bwMode="gray">
          <a:xfrm>
            <a:off x="7283450" y="4257675"/>
            <a:ext cx="357188" cy="3603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nimBg="1"/>
      <p:bldP spid="505860" grpId="0" animBg="1"/>
      <p:bldP spid="505864" grpId="0" animBg="1"/>
      <p:bldP spid="266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AutoShape 2"/>
          <p:cNvSpPr>
            <a:spLocks noChangeArrowheads="1"/>
          </p:cNvSpPr>
          <p:nvPr/>
        </p:nvSpPr>
        <p:spPr bwMode="auto">
          <a:xfrm>
            <a:off x="977900" y="1520825"/>
            <a:ext cx="6451600" cy="2613025"/>
          </a:xfrm>
          <a:prstGeom prst="roundRect">
            <a:avLst>
              <a:gd name="adj" fmla="val 14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Student2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public 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getInfo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	double weight = 95.5;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	double height = 1.69;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		return weight, height;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	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7907" name="AutoShape 3"/>
          <p:cNvSpPr>
            <a:spLocks noChangeArrowheads="1"/>
          </p:cNvSpPr>
          <p:nvPr/>
        </p:nvSpPr>
        <p:spPr bwMode="gray">
          <a:xfrm>
            <a:off x="928688" y="5021263"/>
            <a:ext cx="4464050" cy="4079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方法不能返回多个值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sp>
        <p:nvSpPr>
          <p:cNvPr id="507910" name="Rectangle 6"/>
          <p:cNvSpPr>
            <a:spLocks noChangeArrowheads="1"/>
          </p:cNvSpPr>
          <p:nvPr/>
        </p:nvSpPr>
        <p:spPr bwMode="auto">
          <a:xfrm>
            <a:off x="1724025" y="2997200"/>
            <a:ext cx="2490788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79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4-2</a:t>
            </a:r>
            <a:endParaRPr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101600" y="857250"/>
            <a:ext cx="1470025" cy="400050"/>
            <a:chOff x="2962268" y="5103147"/>
            <a:chExt cx="1469411" cy="400110"/>
          </a:xfrm>
        </p:grpSpPr>
        <p:pic>
          <p:nvPicPr>
            <p:cNvPr id="2766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85725" y="4514850"/>
            <a:ext cx="1057275" cy="414338"/>
            <a:chOff x="1000100" y="3950459"/>
            <a:chExt cx="1058023" cy="414475"/>
          </a:xfrm>
        </p:grpSpPr>
        <p:pic>
          <p:nvPicPr>
            <p:cNvPr id="27658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7541" y="3958400"/>
              <a:ext cx="70058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7657" name="AutoShape 4"/>
          <p:cNvSpPr>
            <a:spLocks noChangeArrowheads="1"/>
          </p:cNvSpPr>
          <p:nvPr/>
        </p:nvSpPr>
        <p:spPr bwMode="gray">
          <a:xfrm>
            <a:off x="5035550" y="4865688"/>
            <a:ext cx="357188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nimBg="1"/>
      <p:bldP spid="507907" grpId="0" animBg="1"/>
      <p:bldP spid="507910" grpId="0" animBg="1"/>
      <p:bldP spid="276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2"/>
          <p:cNvSpPr>
            <a:spLocks noChangeArrowheads="1"/>
          </p:cNvSpPr>
          <p:nvPr/>
        </p:nvSpPr>
        <p:spPr bwMode="auto">
          <a:xfrm>
            <a:off x="285750" y="1416050"/>
            <a:ext cx="4214813" cy="3444875"/>
          </a:xfrm>
          <a:prstGeom prst="roundRect">
            <a:avLst>
              <a:gd name="adj" fmla="val 38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Student3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public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showInfo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return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我是一名学生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public 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getInfo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 	double weight = 95.5;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 	double height = 1.69;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			return weight;</a:t>
            </a:r>
          </a:p>
          <a:p>
            <a:pPr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	}</a:t>
            </a:r>
          </a:p>
          <a:p>
            <a:pPr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	}</a:t>
            </a:r>
          </a:p>
          <a:p>
            <a:pPr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gray">
          <a:xfrm>
            <a:off x="1000125" y="5664200"/>
            <a:ext cx="4319588" cy="4079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多个方法不能相互嵌套定义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1000125" y="2571750"/>
            <a:ext cx="3357563" cy="17145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4-3</a:t>
            </a:r>
            <a:endParaRPr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5143500" y="1416050"/>
            <a:ext cx="3786188" cy="34448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Student3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public String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showInfo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return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我是一名学生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public double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getInfo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double weight = 95.5;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double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height = 1.69;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		return weight;</a:t>
            </a:r>
          </a:p>
          <a:p>
            <a:pPr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}</a:t>
            </a:r>
          </a:p>
          <a:p>
            <a:pPr defTabSz="723900"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5572125" y="2857500"/>
            <a:ext cx="2951163" cy="16557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101600" y="857250"/>
            <a:ext cx="1470025" cy="400050"/>
            <a:chOff x="2962268" y="5103147"/>
            <a:chExt cx="1469411" cy="400110"/>
          </a:xfrm>
        </p:grpSpPr>
        <p:pic>
          <p:nvPicPr>
            <p:cNvPr id="2868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4357686" y="3429000"/>
            <a:ext cx="928694" cy="2617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85725" y="5157788"/>
            <a:ext cx="1057275" cy="414337"/>
            <a:chOff x="1000100" y="3950459"/>
            <a:chExt cx="1058023" cy="414475"/>
          </a:xfrm>
        </p:grpSpPr>
        <p:pic>
          <p:nvPicPr>
            <p:cNvPr id="2868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8684" name="AutoShape 4"/>
          <p:cNvSpPr>
            <a:spLocks noChangeArrowheads="1"/>
          </p:cNvSpPr>
          <p:nvPr/>
        </p:nvSpPr>
        <p:spPr bwMode="gray">
          <a:xfrm>
            <a:off x="4900613" y="5484813"/>
            <a:ext cx="357187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/>
      <p:bldP spid="508931" grpId="0" animBg="1"/>
      <p:bldP spid="508932" grpId="0" animBg="1"/>
      <p:bldP spid="508936" grpId="0" animBg="1"/>
      <p:bldP spid="508937" grpId="0" animBg="1"/>
      <p:bldP spid="286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928688" y="1357313"/>
            <a:ext cx="6572250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Student4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age = 20;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if(age &lt; 20)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年龄不符合入学要求！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public String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showInfo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return 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我是一名学生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509955" name="AutoShape 3"/>
          <p:cNvSpPr>
            <a:spLocks noChangeArrowheads="1"/>
          </p:cNvSpPr>
          <p:nvPr/>
        </p:nvSpPr>
        <p:spPr bwMode="gray">
          <a:xfrm>
            <a:off x="928688" y="5572125"/>
            <a:ext cx="5545137" cy="4079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不能在方法外部直接写程序逻辑代码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995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4-4</a:t>
            </a:r>
            <a:endParaRPr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1357313" y="2143125"/>
            <a:ext cx="5357812" cy="10080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101600" y="857250"/>
            <a:ext cx="1470025" cy="400050"/>
            <a:chOff x="2962268" y="5103147"/>
            <a:chExt cx="1469411" cy="400110"/>
          </a:xfrm>
        </p:grpSpPr>
        <p:pic>
          <p:nvPicPr>
            <p:cNvPr id="2970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85725" y="5086350"/>
            <a:ext cx="1057275" cy="414338"/>
            <a:chOff x="1000100" y="3950459"/>
            <a:chExt cx="1058023" cy="414475"/>
          </a:xfrm>
        </p:grpSpPr>
        <p:pic>
          <p:nvPicPr>
            <p:cNvPr id="29706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1" y="3958400"/>
              <a:ext cx="70058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9705" name="AutoShape 4"/>
          <p:cNvSpPr>
            <a:spLocks noChangeArrowheads="1"/>
          </p:cNvSpPr>
          <p:nvPr/>
        </p:nvSpPr>
        <p:spPr bwMode="gray">
          <a:xfrm>
            <a:off x="6010275" y="5414963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09955" grpId="0" animBg="1"/>
      <p:bldP spid="509961" grpId="0" animBg="1"/>
      <p:bldP spid="297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编写电池类（Cell）：</a:t>
            </a:r>
            <a:r>
              <a:rPr lang="zh-CN" altLang="en-US" smtClean="0"/>
              <a:t>具有品牌属性，可以续电</a:t>
            </a:r>
          </a:p>
          <a:p>
            <a:pPr>
              <a:defRPr/>
            </a:pPr>
            <a:r>
              <a:rPr lang="zh-CN" altLang="en-US" smtClean="0"/>
              <a:t>编写测试类（</a:t>
            </a:r>
            <a:r>
              <a:rPr lang="en-US" altLang="zh-CN" smtClean="0"/>
              <a:t>TestCell）</a:t>
            </a:r>
            <a:endParaRPr lang="zh-CN" altLang="en-US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3072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3071802" y="3000372"/>
          <a:ext cx="2781620" cy="202406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电池类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品牌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续电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计算平均分和总成绩</a:t>
            </a:r>
            <a:r>
              <a:rPr lang="en-US" altLang="zh-CN" dirty="0" smtClean="0"/>
              <a:t>2-1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</a:p>
          <a:p>
            <a:pPr lvl="1">
              <a:defRPr/>
            </a:pPr>
            <a:r>
              <a:rPr lang="zh-CN" altLang="en-US" smtClean="0"/>
              <a:t>方法的定义和调用</a:t>
            </a:r>
          </a:p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从键盘接收三门课分数，计算三门课的平均分和总成绩，编写成绩计算类实现功能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175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图片 13" descr="图12.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60" y="3576638"/>
            <a:ext cx="2720975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401242" y="5222851"/>
            <a:ext cx="4583666" cy="578535"/>
            <a:chOff x="2514597" y="3350993"/>
            <a:chExt cx="4125189" cy="578535"/>
          </a:xfrm>
        </p:grpSpPr>
        <p:grpSp>
          <p:nvGrpSpPr>
            <p:cNvPr id="15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计算平均分和总成绩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defRPr/>
            </a:pPr>
            <a:r>
              <a:rPr lang="zh-CN" altLang="en-US" dirty="0" smtClean="0"/>
              <a:t>创建类 </a:t>
            </a:r>
            <a:r>
              <a:rPr lang="en-US" altLang="zh-CN" dirty="0" err="1" smtClean="0"/>
              <a:t>ScoreCalc</a:t>
            </a:r>
            <a:endParaRPr lang="zh-CN" altLang="en-US" dirty="0" smtClean="0"/>
          </a:p>
          <a:p>
            <a:pPr marL="914400" lvl="1" indent="-457200">
              <a:defRPr/>
            </a:pPr>
            <a:r>
              <a:rPr lang="zh-CN" altLang="en-US" dirty="0" smtClean="0"/>
              <a:t>编写方法实现各功能</a:t>
            </a:r>
          </a:p>
          <a:p>
            <a:pPr marL="914400" lvl="1" indent="-457200">
              <a:defRPr/>
            </a:pPr>
            <a:r>
              <a:rPr lang="zh-CN" altLang="en-US" dirty="0" smtClean="0"/>
              <a:t>编写测试类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难点指导</a:t>
            </a:r>
          </a:p>
          <a:p>
            <a:pPr lvl="1">
              <a:defRPr/>
            </a:pPr>
            <a:r>
              <a:rPr lang="zh-CN" altLang="en-US" dirty="0" smtClean="0"/>
              <a:t>面向对象编程思想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277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68146" y="5672716"/>
            <a:ext cx="4125191" cy="578535"/>
            <a:chOff x="2514599" y="5042946"/>
            <a:chExt cx="4125191" cy="578535"/>
          </a:xfrm>
        </p:grpSpPr>
        <p:sp>
          <p:nvSpPr>
            <p:cNvPr id="15" name="圆角矩形 14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74074"/>
            <a:ext cx="7886700" cy="4815342"/>
          </a:xfrm>
        </p:spPr>
        <p:txBody>
          <a:bodyPr/>
          <a:lstStyle/>
          <a:p>
            <a:pPr marL="457200" indent="-457200"/>
            <a:r>
              <a:rPr lang="zh-CN" altLang="en-US" dirty="0" smtClean="0"/>
              <a:t>面向对象编程语言中，类由哪几部分组成？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类的方法由哪几部分组成？</a:t>
            </a:r>
          </a:p>
          <a:p>
            <a:pPr marL="457200" indent="-457200"/>
            <a:r>
              <a:rPr lang="zh-CN" altLang="en-US" dirty="0" smtClean="0"/>
              <a:t>成员变量和局部变量的区别有哪些？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如何调用不同类的方法？</a:t>
            </a:r>
            <a:endParaRPr lang="en-US" altLang="zh-CN" dirty="0" smtClean="0"/>
          </a:p>
          <a:p>
            <a:pPr marL="457200" indent="-457200"/>
            <a:r>
              <a:rPr lang="en-US" altLang="zh-CN" dirty="0" smtClean="0"/>
              <a:t>Java</a:t>
            </a:r>
            <a:r>
              <a:rPr lang="zh-CN" altLang="en-US" dirty="0" smtClean="0"/>
              <a:t>语言有哪几种注释符？请简述各自的作用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86296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成员变量和局部变量</a:t>
            </a:r>
            <a:r>
              <a:rPr lang="en-US" altLang="zh-CN" smtClean="0"/>
              <a:t>2-1</a:t>
            </a:r>
            <a:endParaRPr lang="en-US" altLang="zh-CN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变量声明的位置决定变量作用域</a:t>
            </a:r>
          </a:p>
          <a:p>
            <a:pPr>
              <a:defRPr/>
            </a:pPr>
            <a:r>
              <a:rPr lang="zh-CN" altLang="en-US" dirty="0" smtClean="0"/>
              <a:t>变量作用域确定可在程序中按变量名访问该变量的区域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31460" name="AutoShape 4"/>
          <p:cNvSpPr>
            <a:spLocks noChangeArrowheads="1"/>
          </p:cNvSpPr>
          <p:nvPr/>
        </p:nvSpPr>
        <p:spPr bwMode="auto">
          <a:xfrm>
            <a:off x="1258888" y="2924175"/>
            <a:ext cx="7273925" cy="2252663"/>
          </a:xfrm>
          <a:prstGeom prst="roundRect">
            <a:avLst>
              <a:gd name="adj" fmla="val 44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a = 0; a &lt; 4; a++)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("hello" 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 ( a 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//…</a:t>
            </a:r>
          </a:p>
        </p:txBody>
      </p:sp>
      <p:sp>
        <p:nvSpPr>
          <p:cNvPr id="531463" name="Rectangle 7"/>
          <p:cNvSpPr>
            <a:spLocks noChangeArrowheads="1"/>
          </p:cNvSpPr>
          <p:nvPr/>
        </p:nvSpPr>
        <p:spPr bwMode="auto">
          <a:xfrm>
            <a:off x="3128963" y="4429125"/>
            <a:ext cx="557212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29125" y="4071938"/>
            <a:ext cx="1146175" cy="407987"/>
          </a:xfrm>
          <a:prstGeom prst="wedgeRoundRectCallout">
            <a:avLst>
              <a:gd name="adj1" fmla="val -25398"/>
              <a:gd name="adj2" fmla="val 514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代码错误</a:t>
            </a:r>
          </a:p>
        </p:txBody>
      </p:sp>
      <p:sp>
        <p:nvSpPr>
          <p:cNvPr id="531461" name="AutoShape 5"/>
          <p:cNvSpPr>
            <a:spLocks noChangeArrowheads="1"/>
          </p:cNvSpPr>
          <p:nvPr/>
        </p:nvSpPr>
        <p:spPr bwMode="auto">
          <a:xfrm>
            <a:off x="3571875" y="5143500"/>
            <a:ext cx="2803525" cy="407988"/>
          </a:xfrm>
          <a:prstGeom prst="wedgeRoundRectCallout">
            <a:avLst>
              <a:gd name="adj1" fmla="val -27250"/>
              <a:gd name="adj2" fmla="val -561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的作用域仅在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循环中 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rot="16200000" flipH="1">
            <a:off x="4036215" y="4822041"/>
            <a:ext cx="357190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31462" idx="1"/>
          </p:cNvCxnSpPr>
          <p:nvPr/>
        </p:nvCxnSpPr>
        <p:spPr bwMode="auto">
          <a:xfrm flipV="1">
            <a:off x="3929058" y="4276254"/>
            <a:ext cx="500066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 animBg="1"/>
      <p:bldP spid="531462" grpId="0" animBg="1"/>
      <p:bldP spid="5314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成员变量和局部变量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谁能使用这些变量？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098550" y="1841500"/>
            <a:ext cx="4103688" cy="4587875"/>
          </a:xfrm>
          <a:prstGeom prst="roundRect">
            <a:avLst>
              <a:gd name="adj" fmla="val 7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560513" y="2441575"/>
            <a:ext cx="3240087" cy="1201738"/>
          </a:xfrm>
          <a:prstGeom prst="roundRect">
            <a:avLst>
              <a:gd name="adj" fmla="val 240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1</a:t>
            </a:r>
            <a:r>
              <a:rPr lang="zh-CN" altLang="en-US" b="1" dirty="0">
                <a:ea typeface="宋体" charset="-122"/>
              </a:rPr>
              <a:t>类型  变量</a:t>
            </a:r>
            <a:r>
              <a:rPr lang="en-US" altLang="zh-CN" b="1" dirty="0">
                <a:ea typeface="宋体" charset="-122"/>
              </a:rPr>
              <a:t>1</a:t>
            </a:r>
            <a:r>
              <a:rPr lang="zh-CN" altLang="en-US" b="1" dirty="0">
                <a:ea typeface="宋体" charset="-122"/>
              </a:rPr>
              <a:t>；                      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类型  变量</a:t>
            </a:r>
            <a:r>
              <a:rPr lang="en-US" altLang="zh-CN" b="1" dirty="0">
                <a:ea typeface="宋体" charset="-122"/>
              </a:rPr>
              <a:t>2</a:t>
            </a:r>
            <a:r>
              <a:rPr lang="zh-CN" altLang="en-US" b="1" dirty="0">
                <a:ea typeface="宋体" charset="-122"/>
              </a:rPr>
              <a:t>；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3</a:t>
            </a:r>
            <a:r>
              <a:rPr lang="zh-CN" altLang="en-US" b="1" dirty="0">
                <a:ea typeface="宋体" charset="-122"/>
              </a:rPr>
              <a:t>类型  变量</a:t>
            </a:r>
            <a:r>
              <a:rPr lang="en-US" altLang="zh-CN" b="1" dirty="0">
                <a:ea typeface="宋体" charset="-122"/>
              </a:rPr>
              <a:t>3</a:t>
            </a:r>
            <a:r>
              <a:rPr lang="zh-CN" altLang="en-US" b="1" dirty="0">
                <a:ea typeface="宋体" charset="-122"/>
              </a:rPr>
              <a:t>；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60513" y="3857625"/>
            <a:ext cx="3240087" cy="20875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zh-CN" altLang="en-US" b="1" dirty="0">
                <a:ea typeface="宋体" charset="-122"/>
              </a:rPr>
              <a:t>返回类型 方法</a:t>
            </a:r>
            <a:r>
              <a:rPr lang="en-US" altLang="zh-CN" b="1" dirty="0">
                <a:ea typeface="宋体" charset="-122"/>
              </a:rPr>
              <a:t>1(){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        </a:t>
            </a: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4</a:t>
            </a:r>
            <a:r>
              <a:rPr lang="zh-CN" altLang="en-US" b="1" dirty="0">
                <a:ea typeface="宋体" charset="-122"/>
              </a:rPr>
              <a:t>类型  变量</a:t>
            </a:r>
            <a:r>
              <a:rPr lang="en-US" altLang="zh-CN" b="1" dirty="0">
                <a:ea typeface="宋体" charset="-122"/>
              </a:rPr>
              <a:t>4;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zh-CN" altLang="en-US" b="1" dirty="0">
                <a:ea typeface="宋体" charset="-122"/>
              </a:rPr>
              <a:t>返回类型 方法</a:t>
            </a:r>
            <a:r>
              <a:rPr lang="en-US" altLang="zh-CN" b="1" dirty="0">
                <a:ea typeface="宋体" charset="-122"/>
              </a:rPr>
              <a:t>2(){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        </a:t>
            </a:r>
            <a:r>
              <a:rPr lang="zh-CN" altLang="en-US" b="1" dirty="0">
                <a:ea typeface="宋体" charset="-122"/>
              </a:rPr>
              <a:t>变量</a:t>
            </a:r>
            <a:r>
              <a:rPr lang="en-US" altLang="zh-CN" b="1" dirty="0">
                <a:ea typeface="宋体" charset="-122"/>
              </a:rPr>
              <a:t>5</a:t>
            </a:r>
            <a:r>
              <a:rPr lang="zh-CN" altLang="en-US" b="1" dirty="0">
                <a:ea typeface="宋体" charset="-122"/>
              </a:rPr>
              <a:t>类型   变量</a:t>
            </a:r>
            <a:r>
              <a:rPr lang="en-US" altLang="zh-CN" b="1" dirty="0">
                <a:ea typeface="宋体" charset="-122"/>
              </a:rPr>
              <a:t>5</a:t>
            </a:r>
            <a:r>
              <a:rPr lang="zh-CN" altLang="en-US" b="1" dirty="0">
                <a:ea typeface="宋体" charset="-122"/>
              </a:rPr>
              <a:t>；                      </a:t>
            </a:r>
          </a:p>
          <a:p>
            <a:pPr defTabSz="723900" eaLnBrk="0" hangingPunct="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 </a:t>
            </a:r>
          </a:p>
        </p:txBody>
      </p:sp>
      <p:sp>
        <p:nvSpPr>
          <p:cNvPr id="35848" name="AutoShape 6"/>
          <p:cNvSpPr>
            <a:spLocks noChangeArrowheads="1"/>
          </p:cNvSpPr>
          <p:nvPr/>
        </p:nvSpPr>
        <p:spPr bwMode="auto">
          <a:xfrm>
            <a:off x="1154113" y="2041525"/>
            <a:ext cx="4135437" cy="396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public class AutoLion{ </a:t>
            </a:r>
          </a:p>
        </p:txBody>
      </p:sp>
      <p:sp>
        <p:nvSpPr>
          <p:cNvPr id="35849" name="AutoShape 7"/>
          <p:cNvSpPr>
            <a:spLocks noChangeArrowheads="1"/>
          </p:cNvSpPr>
          <p:nvPr/>
        </p:nvSpPr>
        <p:spPr bwMode="auto">
          <a:xfrm>
            <a:off x="1227138" y="6000750"/>
            <a:ext cx="3846512" cy="396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49" charset="-122"/>
              </a:rPr>
              <a:t>} 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429375" y="2646363"/>
            <a:ext cx="2428875" cy="782637"/>
          </a:xfrm>
          <a:prstGeom prst="roundRect">
            <a:avLst>
              <a:gd name="adj" fmla="val 1796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AutoLion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类的方法，</a:t>
            </a:r>
          </a:p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其他类的方法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6429375" y="4184650"/>
            <a:ext cx="846138" cy="436563"/>
          </a:xfrm>
          <a:prstGeom prst="roundRect">
            <a:avLst>
              <a:gd name="adj" fmla="val 27824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429375" y="5264150"/>
            <a:ext cx="860425" cy="450850"/>
          </a:xfrm>
          <a:prstGeom prst="roundRect">
            <a:avLst>
              <a:gd name="adj" fmla="val 31958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846638" y="2711450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itchFamily="49" charset="-122"/>
              </a:rPr>
              <a:t>成员变量 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775200" y="4068763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itchFamily="49" charset="-122"/>
              </a:rPr>
              <a:t>局部变量 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775200" y="5140325"/>
            <a:ext cx="1295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itchFamily="49" charset="-122"/>
              </a:rPr>
              <a:t>局部变量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75692" y="553500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848716" y="315382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847130" y="4463438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72"/>
          <p:cNvGrpSpPr>
            <a:grpSpLocks/>
          </p:cNvGrpSpPr>
          <p:nvPr/>
        </p:nvGrpSpPr>
        <p:grpSpPr bwMode="auto">
          <a:xfrm>
            <a:off x="98425" y="871538"/>
            <a:ext cx="987425" cy="422275"/>
            <a:chOff x="1000100" y="1173499"/>
            <a:chExt cx="986586" cy="422603"/>
          </a:xfrm>
        </p:grpSpPr>
        <p:pic>
          <p:nvPicPr>
            <p:cNvPr id="3586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285607" y="1184620"/>
              <a:ext cx="70107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成员变量和局部变量的区别</a:t>
            </a:r>
            <a:endParaRPr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作用域不同</a:t>
            </a:r>
          </a:p>
          <a:p>
            <a:pPr lvl="1">
              <a:defRPr/>
            </a:pPr>
            <a:r>
              <a:rPr lang="zh-CN" altLang="en-US" dirty="0" smtClean="0"/>
              <a:t>局部变量的作用域仅限于定义它的方法</a:t>
            </a:r>
          </a:p>
          <a:p>
            <a:pPr lvl="1">
              <a:defRPr/>
            </a:pPr>
            <a:r>
              <a:rPr lang="zh-CN" altLang="en-US" dirty="0" smtClean="0"/>
              <a:t>成员变量的作用域在整个类内部都是可见的</a:t>
            </a:r>
          </a:p>
          <a:p>
            <a:pPr>
              <a:defRPr/>
            </a:pPr>
            <a:r>
              <a:rPr lang="zh-CN" altLang="en-US" dirty="0" smtClean="0"/>
              <a:t>初始值不同</a:t>
            </a:r>
          </a:p>
          <a:p>
            <a:pPr lvl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会给成员变量一个初始值</a:t>
            </a:r>
          </a:p>
          <a:p>
            <a:pPr lvl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不会给局部变量赋予初始值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643063" y="5572125"/>
            <a:ext cx="5500687" cy="7651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在同一个类中，成员变量和局部变量同名时，局部变量具有更高的优先级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gray">
          <a:xfrm>
            <a:off x="1643063" y="4572000"/>
            <a:ext cx="5545137" cy="765175"/>
          </a:xfrm>
          <a:prstGeom prst="roundRect">
            <a:avLst>
              <a:gd name="adj" fmla="val 775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在同一个方法中，不允许有同名局部变量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在不同的方法中，可以有同名局部变量</a:t>
            </a:r>
          </a:p>
        </p:txBody>
      </p:sp>
      <p:grpSp>
        <p:nvGrpSpPr>
          <p:cNvPr id="2" name="组合 68"/>
          <p:cNvGrpSpPr>
            <a:grpSpLocks/>
          </p:cNvGrpSpPr>
          <p:nvPr/>
        </p:nvGrpSpPr>
        <p:grpSpPr bwMode="auto">
          <a:xfrm>
            <a:off x="222885" y="4229100"/>
            <a:ext cx="1057275" cy="414338"/>
            <a:chOff x="1000100" y="3950459"/>
            <a:chExt cx="1058023" cy="414475"/>
          </a:xfrm>
        </p:grpSpPr>
        <p:pic>
          <p:nvPicPr>
            <p:cNvPr id="3687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57541" y="3958400"/>
              <a:ext cx="70058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36872" name="AutoShape 4"/>
          <p:cNvSpPr>
            <a:spLocks noChangeArrowheads="1"/>
          </p:cNvSpPr>
          <p:nvPr/>
        </p:nvSpPr>
        <p:spPr bwMode="gray">
          <a:xfrm>
            <a:off x="6786563" y="4437063"/>
            <a:ext cx="357187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sp>
        <p:nvSpPr>
          <p:cNvPr id="36873" name="AutoShape 4"/>
          <p:cNvSpPr>
            <a:spLocks noChangeArrowheads="1"/>
          </p:cNvSpPr>
          <p:nvPr/>
        </p:nvSpPr>
        <p:spPr bwMode="gray">
          <a:xfrm>
            <a:off x="6807200" y="5373688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6872" grpId="0" animBg="1"/>
      <p:bldP spid="368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AutoShape 2"/>
          <p:cNvSpPr>
            <a:spLocks noChangeArrowheads="1"/>
          </p:cNvSpPr>
          <p:nvPr/>
        </p:nvSpPr>
        <p:spPr bwMode="auto">
          <a:xfrm>
            <a:off x="989013" y="1522413"/>
            <a:ext cx="6511925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Test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int score1 = 88;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int score2 = 98;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calcAvg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int avg = (score1 + score2)/2;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}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public void showAvg(){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平均分是：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avg);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4934903" y="4071938"/>
            <a:ext cx="500062" cy="35718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常见错误</a:t>
            </a:r>
            <a:endParaRPr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gray">
          <a:xfrm>
            <a:off x="1643063" y="5715000"/>
            <a:ext cx="4968875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avg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的作用域仅限于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calcAvg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124460" y="857250"/>
            <a:ext cx="1470025" cy="400050"/>
            <a:chOff x="2962268" y="5103147"/>
            <a:chExt cx="1469411" cy="400110"/>
          </a:xfrm>
        </p:grpSpPr>
        <p:pic>
          <p:nvPicPr>
            <p:cNvPr id="3790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91603" y="3000375"/>
            <a:ext cx="3286125" cy="3571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20015" y="5586413"/>
            <a:ext cx="1057275" cy="414337"/>
            <a:chOff x="1000100" y="3950459"/>
            <a:chExt cx="1058023" cy="414475"/>
          </a:xfrm>
        </p:grpSpPr>
        <p:pic>
          <p:nvPicPr>
            <p:cNvPr id="37899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37898" name="AutoShape 4"/>
          <p:cNvSpPr>
            <a:spLocks noChangeArrowheads="1"/>
          </p:cNvSpPr>
          <p:nvPr/>
        </p:nvSpPr>
        <p:spPr bwMode="gray">
          <a:xfrm>
            <a:off x="6254750" y="5535613"/>
            <a:ext cx="357188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40" grpId="0" animBg="1"/>
      <p:bldP spid="526344" grpId="0" animBg="1"/>
      <p:bldP spid="10" grpId="0" animBg="1"/>
      <p:bldP spid="378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522288" y="2000250"/>
            <a:ext cx="8458200" cy="4052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static void main(String[ ] args)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Scanner input = new Scanner(System.in);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Java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int java = input.nextInt();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//……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计算并显示输出*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int total = java + c + db;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double avg = total / 3;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总成绩：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 + total);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System.out.print("\n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平均分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: " + avg);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面向对象的编程（</a:t>
            </a:r>
            <a:r>
              <a:rPr lang="en-US" altLang="zh-CN" smtClean="0"/>
              <a:t>OOP</a:t>
            </a:r>
            <a:r>
              <a:rPr smtClean="0"/>
              <a:t>）</a:t>
            </a:r>
            <a:endParaRPr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ScoreCalc</a:t>
            </a:r>
            <a:r>
              <a:rPr lang="zh-CN" altLang="en-US" smtClean="0"/>
              <a:t>类 和 </a:t>
            </a:r>
            <a:r>
              <a:rPr lang="en-US" altLang="zh-CN" smtClean="0"/>
              <a:t>Test</a:t>
            </a:r>
            <a:r>
              <a:rPr lang="zh-CN" altLang="en-US" smtClean="0"/>
              <a:t>类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1254125" y="3786188"/>
            <a:ext cx="4175125" cy="17859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77900" y="2184400"/>
            <a:ext cx="2736850" cy="3673475"/>
            <a:chOff x="612" y="1344"/>
            <a:chExt cx="1724" cy="2314"/>
          </a:xfrm>
        </p:grpSpPr>
        <p:sp>
          <p:nvSpPr>
            <p:cNvPr id="512008" name="AutoShape 8"/>
            <p:cNvSpPr>
              <a:spLocks noChangeArrowheads="1"/>
            </p:cNvSpPr>
            <p:nvPr/>
          </p:nvSpPr>
          <p:spPr bwMode="auto">
            <a:xfrm>
              <a:off x="612" y="1344"/>
              <a:ext cx="1724" cy="2314"/>
            </a:xfrm>
            <a:prstGeom prst="roundRect">
              <a:avLst>
                <a:gd name="adj" fmla="val 0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>
                  <a:ea typeface="宋体" charset="-122"/>
                </a:rPr>
                <a:t>calcDiffTime</a:t>
              </a:r>
            </a:p>
          </p:txBody>
        </p:sp>
        <p:sp>
          <p:nvSpPr>
            <p:cNvPr id="512009" name="AutoShape 9"/>
            <p:cNvSpPr>
              <a:spLocks noChangeArrowheads="1"/>
            </p:cNvSpPr>
            <p:nvPr/>
          </p:nvSpPr>
          <p:spPr bwMode="auto">
            <a:xfrm>
              <a:off x="657" y="1934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>
                  <a:ea typeface="宋体" charset="-122"/>
                </a:rPr>
                <a:t>calcTotalScore()</a:t>
              </a:r>
            </a:p>
          </p:txBody>
        </p:sp>
        <p:sp>
          <p:nvSpPr>
            <p:cNvPr id="512010" name="Rectangle 10"/>
            <p:cNvSpPr>
              <a:spLocks noChangeArrowheads="1"/>
            </p:cNvSpPr>
            <p:nvPr/>
          </p:nvSpPr>
          <p:spPr bwMode="auto">
            <a:xfrm>
              <a:off x="671" y="1480"/>
              <a:ext cx="1452" cy="363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charset="-122"/>
                </a:rPr>
                <a:t>ScoreCalc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512011" name="AutoShape 11"/>
            <p:cNvSpPr>
              <a:spLocks noChangeArrowheads="1"/>
            </p:cNvSpPr>
            <p:nvPr/>
          </p:nvSpPr>
          <p:spPr bwMode="auto">
            <a:xfrm>
              <a:off x="657" y="2387"/>
              <a:ext cx="1497" cy="318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>
                  <a:ea typeface="宋体" charset="-122"/>
                </a:rPr>
                <a:t>showTotalScore()</a:t>
              </a:r>
            </a:p>
          </p:txBody>
        </p:sp>
        <p:sp>
          <p:nvSpPr>
            <p:cNvPr id="512012" name="AutoShape 12"/>
            <p:cNvSpPr>
              <a:spLocks noChangeArrowheads="1"/>
            </p:cNvSpPr>
            <p:nvPr/>
          </p:nvSpPr>
          <p:spPr bwMode="auto">
            <a:xfrm>
              <a:off x="657" y="2841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charset="-122"/>
                </a:rPr>
                <a:t>calcAvg</a:t>
              </a:r>
              <a:r>
                <a:rPr lang="en-US" altLang="zh-CN" b="1" dirty="0">
                  <a:ea typeface="宋体" charset="-122"/>
                </a:rPr>
                <a:t>()</a:t>
              </a:r>
            </a:p>
          </p:txBody>
        </p:sp>
        <p:sp>
          <p:nvSpPr>
            <p:cNvPr id="512013" name="AutoShape 13"/>
            <p:cNvSpPr>
              <a:spLocks noChangeArrowheads="1"/>
            </p:cNvSpPr>
            <p:nvPr/>
          </p:nvSpPr>
          <p:spPr bwMode="auto">
            <a:xfrm>
              <a:off x="657" y="3295"/>
              <a:ext cx="1497" cy="272"/>
            </a:xfrm>
            <a:prstGeom prst="roundRect">
              <a:avLst>
                <a:gd name="adj" fmla="val 16667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charset="-122"/>
                </a:rPr>
                <a:t>showAvg</a:t>
              </a:r>
              <a:r>
                <a:rPr lang="en-US" altLang="zh-CN" b="1" dirty="0">
                  <a:ea typeface="宋体" charset="-122"/>
                </a:rPr>
                <a:t>()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43563" y="2184400"/>
            <a:ext cx="3168650" cy="3673475"/>
            <a:chOff x="3379" y="1344"/>
            <a:chExt cx="1996" cy="2314"/>
          </a:xfrm>
        </p:grpSpPr>
        <p:sp>
          <p:nvSpPr>
            <p:cNvPr id="512015" name="AutoShape 15"/>
            <p:cNvSpPr>
              <a:spLocks noChangeArrowheads="1"/>
            </p:cNvSpPr>
            <p:nvPr/>
          </p:nvSpPr>
          <p:spPr bwMode="auto">
            <a:xfrm>
              <a:off x="3379" y="1344"/>
              <a:ext cx="1996" cy="2314"/>
            </a:xfrm>
            <a:prstGeom prst="roundRect">
              <a:avLst>
                <a:gd name="adj" fmla="val 1386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endParaRPr lang="zh-CN" altLang="en-US" b="1" dirty="0" err="1">
                <a:ea typeface="宋体" charset="-122"/>
              </a:endParaRPr>
            </a:p>
          </p:txBody>
        </p:sp>
        <p:sp>
          <p:nvSpPr>
            <p:cNvPr id="512016" name="AutoShape 16"/>
            <p:cNvSpPr>
              <a:spLocks noChangeArrowheads="1"/>
            </p:cNvSpPr>
            <p:nvPr/>
          </p:nvSpPr>
          <p:spPr bwMode="auto">
            <a:xfrm>
              <a:off x="3424" y="1845"/>
              <a:ext cx="1905" cy="1633"/>
            </a:xfrm>
            <a:prstGeom prst="roundRect">
              <a:avLst>
                <a:gd name="adj" fmla="val 2023"/>
              </a:avLst>
            </a:prstGeom>
            <a:solidFill>
              <a:srgbClr val="E4FCE4"/>
            </a:solidFill>
            <a:ln w="19050" algn="ctr">
              <a:solidFill>
                <a:srgbClr val="00B0F0"/>
              </a:solidFill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charset="-122"/>
                </a:rPr>
                <a:t> </a:t>
              </a:r>
              <a:r>
                <a:rPr lang="en-US" altLang="zh-CN" b="1" dirty="0">
                  <a:ea typeface="宋体" charset="-122"/>
                </a:rPr>
                <a:t>main(){    //</a:t>
              </a:r>
              <a:r>
                <a:rPr lang="zh-CN" altLang="en-US" b="1" dirty="0">
                  <a:ea typeface="宋体" charset="-122"/>
                </a:rPr>
                <a:t>程序入口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charset="-122"/>
                </a:rPr>
                <a:t>     </a:t>
              </a:r>
              <a:r>
                <a:rPr lang="en-US" altLang="zh-CN" b="1" dirty="0">
                  <a:ea typeface="宋体" charset="-122"/>
                </a:rPr>
                <a:t>//</a:t>
              </a:r>
              <a:r>
                <a:rPr lang="zh-CN" altLang="en-US" b="1" dirty="0">
                  <a:ea typeface="宋体" charset="-122"/>
                </a:rPr>
                <a:t>计算并输出总成绩    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charset="-122"/>
                </a:rPr>
                <a:t>                   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ea typeface="宋体" charset="-122"/>
                </a:rPr>
                <a:t>    //</a:t>
              </a:r>
              <a:r>
                <a:rPr lang="zh-CN" altLang="en-US" b="1" dirty="0">
                  <a:ea typeface="宋体" charset="-122"/>
                </a:rPr>
                <a:t>计算并输出平均分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zh-CN" altLang="en-US" b="1" dirty="0">
                  <a:ea typeface="宋体" charset="-122"/>
                </a:rPr>
                <a:t>                   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>
                  <a:ea typeface="宋体" charset="-122"/>
                </a:rPr>
                <a:t>}</a:t>
              </a:r>
            </a:p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endParaRPr lang="zh-CN" altLang="en-US" b="1" dirty="0">
                <a:ea typeface="宋体" charset="-122"/>
              </a:endParaRPr>
            </a:p>
          </p:txBody>
        </p:sp>
        <p:sp>
          <p:nvSpPr>
            <p:cNvPr id="512017" name="Rectangle 17"/>
            <p:cNvSpPr>
              <a:spLocks noChangeArrowheads="1"/>
            </p:cNvSpPr>
            <p:nvPr/>
          </p:nvSpPr>
          <p:spPr bwMode="auto">
            <a:xfrm>
              <a:off x="3560" y="1435"/>
              <a:ext cx="1361" cy="363"/>
            </a:xfrm>
            <a:prstGeom prst="rect">
              <a:avLst/>
            </a:prstGeom>
            <a:noFill/>
            <a:ln w="19050" algn="ctr">
              <a:noFill/>
              <a:round/>
              <a:headEnd/>
              <a:tailEnd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 anchorCtr="1"/>
            <a:lstStyle/>
            <a:p>
              <a:pPr defTabSz="723900" eaLnBrk="0" hangingPunct="0">
                <a:lnSpc>
                  <a:spcPct val="130000"/>
                </a:lnSpc>
                <a:buClr>
                  <a:schemeClr val="folHlink"/>
                </a:buClr>
                <a:buSzPct val="60000"/>
                <a:tabLst>
                  <a:tab pos="444500" algn="l"/>
                </a:tabLst>
                <a:defRPr/>
              </a:pPr>
              <a:r>
                <a:rPr lang="en-US" altLang="zh-CN" b="1" dirty="0" err="1">
                  <a:ea typeface="宋体" charset="-122"/>
                </a:rPr>
                <a:t>Test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419475" y="4500563"/>
            <a:ext cx="4105275" cy="936625"/>
            <a:chOff x="2154" y="2795"/>
            <a:chExt cx="2586" cy="590"/>
          </a:xfrm>
        </p:grpSpPr>
        <p:sp>
          <p:nvSpPr>
            <p:cNvPr id="512019" name="Text Box 19"/>
            <p:cNvSpPr txBox="1">
              <a:spLocks noChangeArrowheads="1"/>
            </p:cNvSpPr>
            <p:nvPr/>
          </p:nvSpPr>
          <p:spPr bwMode="auto">
            <a:xfrm>
              <a:off x="4241" y="2795"/>
              <a:ext cx="499" cy="231"/>
            </a:xfrm>
            <a:prstGeom prst="rect">
              <a:avLst/>
            </a:prstGeom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/>
                <a:t>调用</a:t>
              </a:r>
            </a:p>
          </p:txBody>
        </p:sp>
        <p:sp>
          <p:nvSpPr>
            <p:cNvPr id="512020" name="Line 20"/>
            <p:cNvSpPr>
              <a:spLocks noChangeShapeType="1"/>
            </p:cNvSpPr>
            <p:nvPr/>
          </p:nvSpPr>
          <p:spPr bwMode="auto">
            <a:xfrm flipH="1">
              <a:off x="2154" y="2931"/>
              <a:ext cx="2132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9475" y="3711575"/>
            <a:ext cx="4032250" cy="503238"/>
            <a:chOff x="2154" y="2251"/>
            <a:chExt cx="2540" cy="317"/>
          </a:xfrm>
        </p:grpSpPr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4286" y="2251"/>
              <a:ext cx="408" cy="231"/>
            </a:xfrm>
            <a:prstGeom prst="rect">
              <a:avLst/>
            </a:prstGeom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/>
                <a:t>调用</a:t>
              </a:r>
            </a:p>
          </p:txBody>
        </p:sp>
        <p:sp>
          <p:nvSpPr>
            <p:cNvPr id="512023" name="Line 23"/>
            <p:cNvSpPr>
              <a:spLocks noChangeShapeType="1"/>
            </p:cNvSpPr>
            <p:nvPr/>
          </p:nvSpPr>
          <p:spPr bwMode="auto">
            <a:xfrm flipH="1">
              <a:off x="2154" y="2341"/>
              <a:ext cx="2132" cy="227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503363" y="3430588"/>
            <a:ext cx="5854700" cy="1311275"/>
            <a:chOff x="1115" y="1775"/>
            <a:chExt cx="5137" cy="745"/>
          </a:xfrm>
        </p:grpSpPr>
        <p:sp>
          <p:nvSpPr>
            <p:cNvPr id="512025" name="AutoShape 25"/>
            <p:cNvSpPr>
              <a:spLocks noChangeArrowheads="1"/>
            </p:cNvSpPr>
            <p:nvPr/>
          </p:nvSpPr>
          <p:spPr bwMode="auto">
            <a:xfrm>
              <a:off x="1115" y="1775"/>
              <a:ext cx="5137" cy="745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zh-CN" altLang="en-US" b="1" kern="0" dirty="0">
                <a:solidFill>
                  <a:schemeClr val="bg1"/>
                </a:solidFill>
                <a:latin typeface="Arial"/>
                <a:ea typeface="黑体"/>
              </a:endParaRPr>
            </a:p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endParaRPr lang="en-US" altLang="zh-CN" b="1" kern="0" dirty="0">
                <a:solidFill>
                  <a:schemeClr val="bg1"/>
                </a:solidFill>
                <a:latin typeface="Arial"/>
                <a:ea typeface="黑体"/>
              </a:endParaRPr>
            </a:p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/>
                  <a:ea typeface="黑体"/>
                </a:rPr>
                <a:t>类的方法实现某个特定的功能，其他类不需要知道它如何实现，调用方法就可以了，不用重复写代码！                                    </a:t>
              </a:r>
            </a:p>
          </p:txBody>
        </p:sp>
        <p:sp>
          <p:nvSpPr>
            <p:cNvPr id="512026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1265" y="1815"/>
              <a:ext cx="3294" cy="29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marL="0" lvl="1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2800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面向对象（</a:t>
              </a:r>
              <a:r>
                <a:rPr lang="en-US" altLang="zh-CN" sz="2800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OO</a:t>
              </a:r>
              <a:r>
                <a:rPr lang="zh-CN" altLang="en-US" sz="2800" b="1" kern="0" dirty="0" smtClean="0">
                  <a:solidFill>
                    <a:schemeClr val="bg1"/>
                  </a:solidFill>
                  <a:latin typeface="Arial"/>
                  <a:ea typeface="黑体"/>
                </a:rPr>
                <a:t>）思想</a:t>
              </a:r>
              <a:endParaRPr lang="zh-CN" altLang="en-US" sz="2800" b="1" kern="0" dirty="0">
                <a:solidFill>
                  <a:schemeClr val="bg1"/>
                </a:solidFill>
                <a:latin typeface="Arial"/>
                <a:ea typeface="黑体"/>
              </a:endParaRPr>
            </a:p>
          </p:txBody>
        </p:sp>
      </p:grpSp>
      <p:sp>
        <p:nvSpPr>
          <p:cNvPr id="512006" name="AutoShape 6"/>
          <p:cNvSpPr>
            <a:spLocks noChangeArrowheads="1"/>
          </p:cNvSpPr>
          <p:nvPr/>
        </p:nvSpPr>
        <p:spPr bwMode="gray">
          <a:xfrm>
            <a:off x="6072188" y="3214688"/>
            <a:ext cx="2549525" cy="1020762"/>
          </a:xfrm>
          <a:prstGeom prst="wedgeRoundRectCallout">
            <a:avLst>
              <a:gd name="adj1" fmla="val -51269"/>
              <a:gd name="adj2" fmla="val 2331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如果还要再执行这个功能，难道还要重复再写一遍？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  <p:bldP spid="512004" grpId="1" animBg="1"/>
      <p:bldP spid="512005" grpId="0" animBg="1"/>
      <p:bldP spid="512005" grpId="1" animBg="1"/>
      <p:bldP spid="512006" grpId="0" animBg="1"/>
      <p:bldP spid="51200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编写手机类（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可以下载音乐，可以播放这些音乐，可以进行充电</a:t>
            </a:r>
          </a:p>
          <a:p>
            <a:pPr>
              <a:defRPr/>
            </a:pPr>
            <a:r>
              <a:rPr lang="zh-CN" altLang="en-US" dirty="0" smtClean="0"/>
              <a:t>重用电池类方法（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）</a:t>
            </a:r>
          </a:p>
          <a:p>
            <a:pPr>
              <a:defRPr/>
            </a:pPr>
            <a:r>
              <a:rPr lang="zh-CN" altLang="en-US" dirty="0" smtClean="0"/>
              <a:t>编写测试类（</a:t>
            </a:r>
            <a:r>
              <a:rPr lang="en-US" altLang="zh-CN" dirty="0" err="1" smtClean="0"/>
              <a:t>TestPhone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aphicFrame>
        <p:nvGraphicFramePr>
          <p:cNvPr id="537622" name="Object 2"/>
          <p:cNvGraphicFramePr>
            <a:graphicFrameLocks noChangeAspect="1"/>
          </p:cNvGraphicFramePr>
          <p:nvPr/>
        </p:nvGraphicFramePr>
        <p:xfrm>
          <a:off x="7308850" y="3694113"/>
          <a:ext cx="110172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Image" r:id="rId4" imgW="1307937" imgH="2222222" progId="">
                  <p:embed/>
                </p:oleObj>
              </mc:Choice>
              <mc:Fallback>
                <p:oleObj name="Image" r:id="rId4" imgW="1307937" imgH="222222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694113"/>
                        <a:ext cx="1101725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71438" y="857250"/>
            <a:ext cx="1503362" cy="400050"/>
            <a:chOff x="6641147" y="5088888"/>
            <a:chExt cx="1502753" cy="400110"/>
          </a:xfrm>
        </p:grpSpPr>
        <p:pic>
          <p:nvPicPr>
            <p:cNvPr id="39949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现场编程</a:t>
              </a:r>
            </a:p>
          </p:txBody>
        </p:sp>
      </p:grp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1214414" y="3637182"/>
          <a:ext cx="2781620" cy="199358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手机类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播放下载的音乐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充电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4429124" y="3637182"/>
          <a:ext cx="2781620" cy="202406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8162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电池类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品牌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续电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2857488" y="5494570"/>
            <a:ext cx="1500198" cy="1588"/>
          </a:xfrm>
          <a:prstGeom prst="straightConnector1">
            <a:avLst/>
          </a:prstGeom>
          <a:ln w="88900"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reeform 12"/>
          <p:cNvSpPr>
            <a:spLocks/>
          </p:cNvSpPr>
          <p:nvPr/>
        </p:nvSpPr>
        <p:spPr bwMode="auto">
          <a:xfrm rot="5400000" flipV="1">
            <a:off x="928662" y="4637315"/>
            <a:ext cx="428629" cy="571505"/>
          </a:xfrm>
          <a:prstGeom prst="arc">
            <a:avLst>
              <a:gd name="adj1" fmla="val 10930154"/>
              <a:gd name="adj2" fmla="val 17542"/>
            </a:avLst>
          </a:prstGeom>
          <a:ln w="889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定义管理员类 </a:t>
            </a:r>
            <a:endParaRPr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编写管理员类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show()</a:t>
            </a:r>
            <a:r>
              <a:rPr lang="zh-CN" altLang="en-US" dirty="0" smtClean="0"/>
              <a:t>方法返回管理员信息 </a:t>
            </a:r>
          </a:p>
          <a:p>
            <a:pPr lvl="1">
              <a:defRPr/>
            </a:pPr>
            <a:r>
              <a:rPr lang="zh-CN" altLang="en-US" dirty="0" smtClean="0"/>
              <a:t>编写测试类</a:t>
            </a:r>
            <a:r>
              <a:rPr lang="en-US" altLang="zh-CN" dirty="0" err="1" smtClean="0"/>
              <a:t>ManagerTest</a:t>
            </a:r>
            <a:r>
              <a:rPr lang="zh-CN" altLang="en-US" dirty="0" smtClean="0"/>
              <a:t>输出管理员信息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097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2.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357563"/>
            <a:ext cx="4691062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2459586" y="5672716"/>
            <a:ext cx="4125191" cy="578535"/>
            <a:chOff x="2514599" y="5042946"/>
            <a:chExt cx="4125191" cy="578535"/>
          </a:xfrm>
        </p:grpSpPr>
        <p:sp>
          <p:nvSpPr>
            <p:cNvPr id="17" name="圆角矩形 16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实现菜单的级联效果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方法的定义和调用</a:t>
            </a:r>
          </a:p>
          <a:p>
            <a:pPr lvl="1">
              <a:defRPr/>
            </a:pPr>
            <a:r>
              <a:rPr lang="zh-CN" altLang="en-US" dirty="0" smtClean="0"/>
              <a:t>循环结构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MyShopping</a:t>
            </a:r>
            <a:r>
              <a:rPr lang="zh-CN" altLang="en-US" dirty="0" smtClean="0"/>
              <a:t>菜单，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 输入菜单项编号，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 可以自由切换各个菜单 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199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5" name="图片 14" descr="图12.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000125"/>
            <a:ext cx="41116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789862" y="5222851"/>
            <a:ext cx="3564968" cy="578535"/>
            <a:chOff x="2514597" y="3350993"/>
            <a:chExt cx="3208385" cy="578535"/>
          </a:xfrm>
        </p:grpSpPr>
        <p:grpSp>
          <p:nvGrpSpPr>
            <p:cNvPr id="14" name="组合 20"/>
            <p:cNvGrpSpPr/>
            <p:nvPr/>
          </p:nvGrpSpPr>
          <p:grpSpPr>
            <a:xfrm>
              <a:off x="2514597" y="3350993"/>
              <a:ext cx="3208385" cy="578535"/>
              <a:chOff x="2514599" y="5042946"/>
              <a:chExt cx="3208385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3208385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813287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实现菜单的级联效果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914400" lvl="1" indent="-457200">
              <a:defRPr/>
            </a:pPr>
            <a:r>
              <a:rPr lang="zh-CN" altLang="en-US" dirty="0" smtClean="0"/>
              <a:t>创建菜单类</a:t>
            </a:r>
            <a:r>
              <a:rPr lang="en-US" altLang="zh-CN" dirty="0" smtClean="0"/>
              <a:t>Menu </a:t>
            </a:r>
            <a:endParaRPr lang="zh-CN" altLang="en-US" dirty="0" smtClean="0"/>
          </a:p>
          <a:p>
            <a:pPr marL="914400" lvl="1" indent="-457200">
              <a:defRPr/>
            </a:pPr>
            <a:r>
              <a:rPr lang="zh-CN" altLang="en-US" dirty="0" smtClean="0"/>
              <a:t>编写方法实现各功能</a:t>
            </a:r>
            <a:endParaRPr lang="en-US" altLang="zh-CN" dirty="0" smtClean="0"/>
          </a:p>
          <a:p>
            <a:pPr lvl="2">
              <a:defRPr/>
            </a:pPr>
            <a:r>
              <a:rPr lang="en-US" altLang="en-US" dirty="0" err="1" smtClean="0"/>
              <a:t>showLoginMenu</a:t>
            </a:r>
            <a:r>
              <a:rPr lang="en-US" altLang="en-US" dirty="0" smtClean="0"/>
              <a:t>()</a:t>
            </a:r>
            <a:r>
              <a:rPr lang="zh-CN" altLang="en-US" dirty="0" smtClean="0"/>
              <a:t>方法，实现显示登录菜单</a:t>
            </a:r>
          </a:p>
          <a:p>
            <a:pPr lvl="2">
              <a:defRPr/>
            </a:pPr>
            <a:r>
              <a:rPr lang="en-US" altLang="en-US" dirty="0" err="1" smtClean="0"/>
              <a:t>showMainMenu</a:t>
            </a:r>
            <a:r>
              <a:rPr lang="en-US" altLang="en-US" dirty="0" smtClean="0"/>
              <a:t>()</a:t>
            </a:r>
            <a:r>
              <a:rPr lang="zh-CN" altLang="en-US" dirty="0" smtClean="0"/>
              <a:t>方法，实现显示主菜单</a:t>
            </a:r>
          </a:p>
          <a:p>
            <a:pPr lvl="2">
              <a:defRPr/>
            </a:pPr>
            <a:r>
              <a:rPr lang="en-US" altLang="en-US" dirty="0" err="1" smtClean="0"/>
              <a:t>showCustMenu</a:t>
            </a:r>
            <a:r>
              <a:rPr lang="en-US" altLang="en-US" dirty="0" smtClean="0"/>
              <a:t>()</a:t>
            </a:r>
            <a:r>
              <a:rPr lang="zh-CN" altLang="en-US" dirty="0" smtClean="0"/>
              <a:t>方法，实现显示客户信息管理菜单</a:t>
            </a:r>
          </a:p>
          <a:p>
            <a:pPr lvl="2">
              <a:defRPr/>
            </a:pPr>
            <a:r>
              <a:rPr lang="en-US" altLang="en-US" dirty="0" err="1" smtClean="0"/>
              <a:t>showSendGMenu</a:t>
            </a:r>
            <a:r>
              <a:rPr lang="en-US" altLang="en-US" dirty="0" smtClean="0"/>
              <a:t>()</a:t>
            </a:r>
            <a:r>
              <a:rPr lang="zh-CN" altLang="en-US" dirty="0" smtClean="0"/>
              <a:t>方法，实现显示真情回馈菜单</a:t>
            </a:r>
          </a:p>
          <a:p>
            <a:pPr marL="914400" lvl="1" indent="-457200">
              <a:defRPr/>
            </a:pPr>
            <a:r>
              <a:rPr lang="zh-CN" altLang="en-US" dirty="0" smtClean="0"/>
              <a:t>编写测试类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301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59586" y="5672716"/>
            <a:ext cx="4125191" cy="578535"/>
            <a:chOff x="2514599" y="5042946"/>
            <a:chExt cx="4125191" cy="578535"/>
          </a:xfrm>
        </p:grpSpPr>
        <p:sp>
          <p:nvSpPr>
            <p:cNvPr id="16" name="圆角矩形 15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4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GB" dirty="0" smtClean="0"/>
              <a:t>类和对象的</a:t>
            </a:r>
            <a:r>
              <a:rPr lang="zh-CN" altLang="en-US" dirty="0" smtClean="0"/>
              <a:t>关系</a:t>
            </a:r>
            <a:r>
              <a:rPr lang="zh-CN" altLang="en-GB" dirty="0" smtClean="0"/>
              <a:t>是什么？</a:t>
            </a:r>
            <a:endParaRPr lang="zh-CN" altLang="en-GB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1142976" y="1772674"/>
            <a:ext cx="7632700" cy="4995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&amp;Student {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String name;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char sex;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int age;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public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void show(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(name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+ "\t" + sex + "\t" +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age);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public static void main(String[] args){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Student stu = new Student();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name 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神仙姐姐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sex     = 'F';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age     = 18;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stu.show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400300" y="1787843"/>
            <a:ext cx="1214438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4214813" y="1704975"/>
            <a:ext cx="1285875" cy="407988"/>
          </a:xfrm>
          <a:prstGeom prst="wedgeRoundRectCallout">
            <a:avLst>
              <a:gd name="adj1" fmla="val -16425"/>
              <a:gd name="adj2" fmla="val 51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Student              </a:t>
            </a:r>
          </a:p>
        </p:txBody>
      </p:sp>
      <p:sp>
        <p:nvSpPr>
          <p:cNvPr id="487432" name="AutoShape 8"/>
          <p:cNvSpPr>
            <a:spLocks noChangeArrowheads="1"/>
          </p:cNvSpPr>
          <p:nvPr/>
        </p:nvSpPr>
        <p:spPr bwMode="auto">
          <a:xfrm>
            <a:off x="214313" y="4583113"/>
            <a:ext cx="1231900" cy="407987"/>
          </a:xfrm>
          <a:prstGeom prst="wedgeRoundRectCallout">
            <a:avLst>
              <a:gd name="adj1" fmla="val 19407"/>
              <a:gd name="adj2" fmla="val 466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stu.name</a:t>
            </a:r>
          </a:p>
        </p:txBody>
      </p:sp>
      <p:sp>
        <p:nvSpPr>
          <p:cNvPr id="487433" name="AutoShape 9"/>
          <p:cNvSpPr>
            <a:spLocks noChangeArrowheads="1"/>
          </p:cNvSpPr>
          <p:nvPr/>
        </p:nvSpPr>
        <p:spPr bwMode="auto">
          <a:xfrm>
            <a:off x="357188" y="5062538"/>
            <a:ext cx="1017587" cy="407987"/>
          </a:xfrm>
          <a:prstGeom prst="wedgeRoundRectCallout">
            <a:avLst>
              <a:gd name="adj1" fmla="val 25149"/>
              <a:gd name="adj2" fmla="val -550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stu.sex</a:t>
            </a:r>
          </a:p>
        </p:txBody>
      </p:sp>
      <p:sp>
        <p:nvSpPr>
          <p:cNvPr id="487434" name="AutoShape 10"/>
          <p:cNvSpPr>
            <a:spLocks noChangeArrowheads="1"/>
          </p:cNvSpPr>
          <p:nvPr/>
        </p:nvSpPr>
        <p:spPr bwMode="auto">
          <a:xfrm>
            <a:off x="3684588" y="5276850"/>
            <a:ext cx="1030287" cy="407988"/>
          </a:xfrm>
          <a:prstGeom prst="wedgeRoundRectCallout">
            <a:avLst>
              <a:gd name="adj1" fmla="val -26453"/>
              <a:gd name="adj2" fmla="val -51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stu.age</a:t>
            </a:r>
          </a:p>
        </p:txBody>
      </p:sp>
      <p:sp>
        <p:nvSpPr>
          <p:cNvPr id="487436" name="Rectangle 12"/>
          <p:cNvSpPr>
            <a:spLocks noChangeArrowheads="1"/>
          </p:cNvSpPr>
          <p:nvPr/>
        </p:nvSpPr>
        <p:spPr bwMode="auto">
          <a:xfrm>
            <a:off x="784225" y="1196975"/>
            <a:ext cx="8135938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GB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实现输出学生信息，下面代码有哪些错误？</a:t>
            </a:r>
          </a:p>
        </p:txBody>
      </p:sp>
      <p:sp>
        <p:nvSpPr>
          <p:cNvPr id="487438" name="Rectangle 14"/>
          <p:cNvSpPr>
            <a:spLocks noChangeArrowheads="1"/>
          </p:cNvSpPr>
          <p:nvPr/>
        </p:nvSpPr>
        <p:spPr bwMode="auto">
          <a:xfrm>
            <a:off x="1625918" y="4726623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9" name="Rectangle 15"/>
          <p:cNvSpPr>
            <a:spLocks noChangeArrowheads="1"/>
          </p:cNvSpPr>
          <p:nvPr/>
        </p:nvSpPr>
        <p:spPr bwMode="auto">
          <a:xfrm>
            <a:off x="1625918" y="5060950"/>
            <a:ext cx="785812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40" name="Rectangle 16"/>
          <p:cNvSpPr>
            <a:spLocks noChangeArrowheads="1"/>
          </p:cNvSpPr>
          <p:nvPr/>
        </p:nvSpPr>
        <p:spPr bwMode="auto">
          <a:xfrm>
            <a:off x="1625918" y="5418138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1640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77"/>
          <p:cNvGrpSpPr>
            <a:grpSpLocks/>
          </p:cNvGrpSpPr>
          <p:nvPr/>
        </p:nvGrpSpPr>
        <p:grpSpPr bwMode="auto">
          <a:xfrm>
            <a:off x="101600" y="857250"/>
            <a:ext cx="1470025" cy="400050"/>
            <a:chOff x="2962268" y="5103147"/>
            <a:chExt cx="1469411" cy="400110"/>
          </a:xfrm>
        </p:grpSpPr>
        <p:pic>
          <p:nvPicPr>
            <p:cNvPr id="1640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24" name="直接箭头连接符 23"/>
          <p:cNvCxnSpPr/>
          <p:nvPr/>
        </p:nvCxnSpPr>
        <p:spPr bwMode="auto">
          <a:xfrm>
            <a:off x="3786182" y="1918531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87432" idx="3"/>
          </p:cNvCxnSpPr>
          <p:nvPr/>
        </p:nvCxnSpPr>
        <p:spPr bwMode="auto">
          <a:xfrm rot="10800000">
            <a:off x="1446798" y="4786055"/>
            <a:ext cx="267683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487433" idx="3"/>
          </p:cNvCxnSpPr>
          <p:nvPr/>
        </p:nvCxnSpPr>
        <p:spPr bwMode="auto">
          <a:xfrm rot="10800000">
            <a:off x="1374816" y="5266116"/>
            <a:ext cx="339665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487434" idx="1"/>
          </p:cNvCxnSpPr>
          <p:nvPr/>
        </p:nvCxnSpPr>
        <p:spPr bwMode="auto">
          <a:xfrm flipV="1">
            <a:off x="3286116" y="5480429"/>
            <a:ext cx="397783" cy="8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784254" y="1214422"/>
            <a:ext cx="7645398" cy="4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grpSp>
        <p:nvGrpSpPr>
          <p:cNvPr id="4" name="组合 33"/>
          <p:cNvGrpSpPr/>
          <p:nvPr/>
        </p:nvGrpSpPr>
        <p:grpSpPr>
          <a:xfrm>
            <a:off x="-11028" y="857232"/>
            <a:ext cx="1497897" cy="400110"/>
            <a:chOff x="1004978" y="3857625"/>
            <a:chExt cx="1497897" cy="400110"/>
          </a:xfrm>
        </p:grpSpPr>
        <p:pic>
          <p:nvPicPr>
            <p:cNvPr id="3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8" grpId="1" animBg="1"/>
      <p:bldP spid="487429" grpId="0" animBg="1"/>
      <p:bldP spid="487429" grpId="1" animBg="1"/>
      <p:bldP spid="487430" grpId="0" animBg="1"/>
      <p:bldP spid="487430" grpId="1" animBg="1"/>
      <p:bldP spid="487432" grpId="0" animBg="1"/>
      <p:bldP spid="487432" grpId="1" animBg="1"/>
      <p:bldP spid="487433" grpId="0" animBg="1"/>
      <p:bldP spid="487433" grpId="1" animBg="1"/>
      <p:bldP spid="487434" grpId="0" animBg="1"/>
      <p:bldP spid="487434" grpId="1" animBg="1"/>
      <p:bldP spid="487436" grpId="0"/>
      <p:bldP spid="487436" grpId="1"/>
      <p:bldP spid="487438" grpId="0" animBg="1"/>
      <p:bldP spid="487438" grpId="1" animBg="1"/>
      <p:bldP spid="487439" grpId="0" animBg="1"/>
      <p:bldP spid="487439" grpId="1" animBg="1"/>
      <p:bldP spid="487440" grpId="0" animBg="1"/>
      <p:bldP spid="48744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实现系统入口程序</a:t>
            </a:r>
            <a:endParaRPr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编写类</a:t>
            </a:r>
            <a:r>
              <a:rPr lang="en-US" altLang="zh-CN" dirty="0" err="1" smtClean="0"/>
              <a:t>StartSMS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 实现输入用户名和密码，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 符合条件的进入系统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404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2.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214438"/>
            <a:ext cx="3786187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596497" y="5421256"/>
            <a:ext cx="3929784" cy="578535"/>
            <a:chOff x="2514600" y="5042946"/>
            <a:chExt cx="3929784" cy="578535"/>
          </a:xfrm>
        </p:grpSpPr>
        <p:sp>
          <p:nvSpPr>
            <p:cNvPr id="17" name="圆角矩形 16"/>
            <p:cNvSpPr/>
            <p:nvPr/>
          </p:nvSpPr>
          <p:spPr>
            <a:xfrm>
              <a:off x="2514600" y="5098419"/>
              <a:ext cx="3929784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JavaDoc</a:t>
            </a:r>
            <a:r>
              <a:rPr smtClean="0"/>
              <a:t>注释</a:t>
            </a:r>
            <a:endParaRPr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回顾学过的注释方式</a:t>
            </a:r>
          </a:p>
          <a:p>
            <a:pPr lvl="1">
              <a:defRPr/>
            </a:pPr>
            <a:r>
              <a:rPr lang="zh-CN" altLang="en-US" dirty="0" smtClean="0"/>
              <a:t>单行注释：</a:t>
            </a:r>
            <a:r>
              <a:rPr lang="en-US" altLang="zh-CN" dirty="0" smtClean="0"/>
              <a:t>//</a:t>
            </a:r>
            <a:r>
              <a:rPr lang="zh-CN" altLang="en-US" dirty="0" smtClean="0"/>
              <a:t>这里是单行注释</a:t>
            </a:r>
          </a:p>
          <a:p>
            <a:pPr lvl="1">
              <a:defRPr/>
            </a:pPr>
            <a:r>
              <a:rPr lang="zh-CN" altLang="en-US" dirty="0" smtClean="0"/>
              <a:t>多行注释：</a:t>
            </a:r>
            <a:r>
              <a:rPr lang="en-US" altLang="zh-CN" dirty="0" smtClean="0"/>
              <a:t>/*</a:t>
            </a:r>
            <a:r>
              <a:rPr lang="zh-CN" altLang="en-US" dirty="0" smtClean="0"/>
              <a:t>这里是多行注释，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en-US" altLang="zh-CN" dirty="0" smtClean="0"/>
              <a:t>                        </a:t>
            </a:r>
            <a:r>
              <a:rPr lang="zh-CN" altLang="en-US" dirty="0" smtClean="0"/>
              <a:t>可以多行 </a:t>
            </a:r>
            <a:r>
              <a:rPr lang="en-US" altLang="zh-CN" dirty="0" smtClean="0"/>
              <a:t>*/</a:t>
            </a:r>
          </a:p>
          <a:p>
            <a:pPr>
              <a:defRPr/>
            </a:pPr>
            <a:r>
              <a:rPr lang="en-US" altLang="zh-CN" dirty="0" err="1" smtClean="0"/>
              <a:t>JavaDoc</a:t>
            </a:r>
            <a:r>
              <a:rPr lang="zh-CN" altLang="en-US" dirty="0" smtClean="0"/>
              <a:t>注释：使用“</a:t>
            </a:r>
            <a:r>
              <a:rPr lang="en-US" altLang="zh-CN" dirty="0" smtClean="0"/>
              <a:t>/**</a:t>
            </a:r>
            <a:r>
              <a:rPr lang="zh-CN" altLang="en-US" dirty="0" smtClean="0"/>
              <a:t>“开始和“*</a:t>
            </a:r>
            <a:r>
              <a:rPr lang="en-US" altLang="zh-CN" dirty="0" smtClean="0"/>
              <a:t>/</a:t>
            </a:r>
            <a:r>
              <a:rPr lang="zh-CN" altLang="en-US" dirty="0" smtClean="0"/>
              <a:t>“结束，用来注释类、属性和方法等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4052" name="AutoShape 4"/>
          <p:cNvSpPr>
            <a:spLocks noChangeArrowheads="1"/>
          </p:cNvSpPr>
          <p:nvPr/>
        </p:nvSpPr>
        <p:spPr bwMode="auto">
          <a:xfrm>
            <a:off x="908050" y="4116388"/>
            <a:ext cx="7264400" cy="2093912"/>
          </a:xfrm>
          <a:prstGeom prst="roundRect">
            <a:avLst>
              <a:gd name="adj" fmla="val 138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/**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*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AccpSchool</a:t>
            </a:r>
            <a:r>
              <a:rPr lang="zh-CN" altLang="en-US" b="1" dirty="0">
                <a:ea typeface="宋体" charset="-122"/>
              </a:rPr>
              <a:t>类          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a typeface="宋体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*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@author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JadeBird</a:t>
            </a:r>
            <a:endParaRPr lang="en-US" altLang="zh-CN" b="1" dirty="0">
              <a:ea typeface="宋体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*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@version</a:t>
            </a:r>
            <a:r>
              <a:rPr lang="en-US" altLang="zh-CN" b="1" dirty="0">
                <a:ea typeface="宋体" charset="-122"/>
              </a:rPr>
              <a:t>  1.0  2011/06/21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66FF"/>
                </a:solidFill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*/</a:t>
            </a: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gray">
          <a:xfrm>
            <a:off x="2857500" y="4500563"/>
            <a:ext cx="2051050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描述信息              </a:t>
            </a:r>
          </a:p>
        </p:txBody>
      </p:sp>
      <p:sp>
        <p:nvSpPr>
          <p:cNvPr id="514054" name="AutoShape 6"/>
          <p:cNvSpPr>
            <a:spLocks noChangeArrowheads="1"/>
          </p:cNvSpPr>
          <p:nvPr/>
        </p:nvSpPr>
        <p:spPr bwMode="gray">
          <a:xfrm>
            <a:off x="4500563" y="5000625"/>
            <a:ext cx="381635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@author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：描述作者信息               </a:t>
            </a:r>
          </a:p>
        </p:txBody>
      </p:sp>
      <p:sp>
        <p:nvSpPr>
          <p:cNvPr id="514055" name="AutoShape 7"/>
          <p:cNvSpPr>
            <a:spLocks noChangeArrowheads="1"/>
          </p:cNvSpPr>
          <p:nvPr/>
        </p:nvSpPr>
        <p:spPr bwMode="gray">
          <a:xfrm>
            <a:off x="3286125" y="5786438"/>
            <a:ext cx="4114800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@version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：描述版本信息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  <p:bldP spid="514053" grpId="0" animBg="1"/>
      <p:bldP spid="514054" grpId="0" animBg="1"/>
      <p:bldP spid="51405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添加</a:t>
            </a:r>
            <a:r>
              <a:rPr lang="en-US" altLang="zh-CN" dirty="0" err="1" smtClean="0"/>
              <a:t>JavaDoc</a:t>
            </a:r>
            <a:r>
              <a:rPr dirty="0" smtClean="0"/>
              <a:t>注释</a:t>
            </a:r>
            <a:endParaRPr dirty="0"/>
          </a:p>
        </p:txBody>
      </p:sp>
      <p:sp>
        <p:nvSpPr>
          <p:cNvPr id="51508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为</a:t>
            </a:r>
            <a:r>
              <a:rPr lang="en-US" altLang="zh-CN" smtClean="0"/>
              <a:t>ScoreCalc</a:t>
            </a:r>
            <a:r>
              <a:rPr lang="zh-CN" altLang="en-US" smtClean="0"/>
              <a:t>类添加</a:t>
            </a:r>
            <a:r>
              <a:rPr lang="en-US" altLang="zh-CN" smtClean="0"/>
              <a:t>JavaDoc</a:t>
            </a:r>
            <a:r>
              <a:rPr lang="zh-CN" altLang="en-US" smtClean="0"/>
              <a:t>注释 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515076" name="AutoShape 4"/>
          <p:cNvSpPr>
            <a:spLocks noChangeArrowheads="1"/>
          </p:cNvSpPr>
          <p:nvPr/>
        </p:nvSpPr>
        <p:spPr bwMode="auto">
          <a:xfrm>
            <a:off x="971550" y="1111250"/>
            <a:ext cx="7848600" cy="5603875"/>
          </a:xfrm>
          <a:prstGeom prst="roundRect">
            <a:avLst>
              <a:gd name="adj" fmla="val 67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/**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* ScoreCalc类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* @author 北大青鸟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* @version 2.0 201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3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/06/01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*/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ScoreCalc {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/** Java成绩 */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int java;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...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/**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 * 计算总成绩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 * @return total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 */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public int calcTotalScore()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int total = java + c + db;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return total;</a:t>
            </a:r>
          </a:p>
          <a:p>
            <a:pPr defTabSz="723900">
              <a:lnSpc>
                <a:spcPct val="8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}</a:t>
            </a:r>
          </a:p>
          <a:p>
            <a:pPr defTabSz="723900">
              <a:lnSpc>
                <a:spcPct val="8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...</a:t>
            </a:r>
          </a:p>
          <a:p>
            <a:pPr defTabSz="723900">
              <a:lnSpc>
                <a:spcPct val="8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515085" name="Rectangle 13"/>
          <p:cNvSpPr>
            <a:spLocks noChangeArrowheads="1"/>
          </p:cNvSpPr>
          <p:nvPr/>
        </p:nvSpPr>
        <p:spPr bwMode="auto">
          <a:xfrm>
            <a:off x="1000125" y="1196975"/>
            <a:ext cx="3095625" cy="1295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5086" name="Rectangle 14"/>
          <p:cNvSpPr>
            <a:spLocks noChangeArrowheads="1"/>
          </p:cNvSpPr>
          <p:nvPr/>
        </p:nvSpPr>
        <p:spPr bwMode="auto">
          <a:xfrm>
            <a:off x="1339850" y="3786188"/>
            <a:ext cx="2089150" cy="11509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5087" name="Rectangle 15"/>
          <p:cNvSpPr>
            <a:spLocks noChangeArrowheads="1"/>
          </p:cNvSpPr>
          <p:nvPr/>
        </p:nvSpPr>
        <p:spPr bwMode="auto">
          <a:xfrm>
            <a:off x="1339850" y="2857500"/>
            <a:ext cx="2089150" cy="3571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5092" name="AutoShape 20"/>
          <p:cNvSpPr>
            <a:spLocks noChangeArrowheads="1"/>
          </p:cNvSpPr>
          <p:nvPr/>
        </p:nvSpPr>
        <p:spPr bwMode="auto">
          <a:xfrm>
            <a:off x="3857625" y="4071938"/>
            <a:ext cx="2317750" cy="407987"/>
          </a:xfrm>
          <a:prstGeom prst="wedgeRoundRectCallout">
            <a:avLst>
              <a:gd name="adj1" fmla="val -23871"/>
              <a:gd name="adj2" fmla="val -5524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JavaDoc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注释</a:t>
            </a:r>
          </a:p>
        </p:txBody>
      </p:sp>
      <p:sp>
        <p:nvSpPr>
          <p:cNvPr id="515093" name="AutoShape 21"/>
          <p:cNvSpPr>
            <a:spLocks noChangeArrowheads="1"/>
          </p:cNvSpPr>
          <p:nvPr/>
        </p:nvSpPr>
        <p:spPr bwMode="auto">
          <a:xfrm>
            <a:off x="3929063" y="2928938"/>
            <a:ext cx="2317750" cy="407987"/>
          </a:xfrm>
          <a:prstGeom prst="wedgeRoundRectCallout">
            <a:avLst>
              <a:gd name="adj1" fmla="val -23387"/>
              <a:gd name="adj2" fmla="val -496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属性的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JavaDoc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注释</a:t>
            </a:r>
          </a:p>
        </p:txBody>
      </p:sp>
      <p:sp>
        <p:nvSpPr>
          <p:cNvPr id="515094" name="AutoShape 22"/>
          <p:cNvSpPr>
            <a:spLocks noChangeArrowheads="1"/>
          </p:cNvSpPr>
          <p:nvPr/>
        </p:nvSpPr>
        <p:spPr bwMode="auto">
          <a:xfrm>
            <a:off x="4067175" y="1268413"/>
            <a:ext cx="2082800" cy="407987"/>
          </a:xfrm>
          <a:prstGeom prst="wedgeRoundRectCallout">
            <a:avLst>
              <a:gd name="adj1" fmla="val -17524"/>
              <a:gd name="adj2" fmla="val 4933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类的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JavaDoc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注释</a:t>
            </a: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712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9" name="直接箭头连接符 18"/>
          <p:cNvCxnSpPr/>
          <p:nvPr/>
        </p:nvCxnSpPr>
        <p:spPr bwMode="auto">
          <a:xfrm flipV="1">
            <a:off x="4143372" y="1714488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3428992" y="3143248"/>
            <a:ext cx="57150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V="1">
            <a:off x="3357554" y="4357694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530182" y="6085155"/>
            <a:ext cx="4583670" cy="578535"/>
            <a:chOff x="2514597" y="3350993"/>
            <a:chExt cx="4125189" cy="578535"/>
          </a:xfrm>
        </p:grpSpPr>
        <p:grpSp>
          <p:nvGrpSpPr>
            <p:cNvPr id="27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22"/>
              <p:cNvSpPr txBox="1"/>
              <p:nvPr/>
            </p:nvSpPr>
            <p:spPr>
              <a:xfrm>
                <a:off x="3413011" y="5112515"/>
                <a:ext cx="2480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演示：添加</a:t>
                </a:r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JavaDoc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注释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6" grpId="0" animBg="1"/>
      <p:bldP spid="515085" grpId="0" animBg="1"/>
      <p:bldP spid="515086" grpId="0" animBg="1"/>
      <p:bldP spid="515087" grpId="0" animBg="1"/>
      <p:bldP spid="515092" grpId="0" animBg="1"/>
      <p:bldP spid="515093" grpId="0" animBg="1"/>
      <p:bldP spid="5150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如何生成</a:t>
            </a:r>
            <a:r>
              <a:rPr lang="en-US" altLang="zh-CN" smtClean="0"/>
              <a:t>JavaDoc</a:t>
            </a:r>
            <a:r>
              <a:rPr smtClean="0"/>
              <a:t>文档 </a:t>
            </a:r>
            <a:endParaRPr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JavaDoc</a:t>
            </a:r>
            <a:r>
              <a:rPr lang="zh-CN" altLang="en-US" dirty="0" smtClean="0"/>
              <a:t>能够从源代码中抽取类、属性、方法等的注释，形成一个配套的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帮助文档 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生成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文档</a:t>
            </a:r>
          </a:p>
          <a:p>
            <a:pPr lvl="1">
              <a:defRPr/>
            </a:pPr>
            <a:r>
              <a:rPr lang="zh-CN" altLang="en-US" dirty="0" smtClean="0"/>
              <a:t>使用命令行方式生成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MyEclipse</a:t>
            </a:r>
            <a:r>
              <a:rPr lang="zh-CN" altLang="en-US" dirty="0" smtClean="0"/>
              <a:t>工具生成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787232" y="5707965"/>
            <a:ext cx="5619408" cy="578535"/>
            <a:chOff x="2514597" y="3350993"/>
            <a:chExt cx="4913314" cy="578535"/>
          </a:xfrm>
        </p:grpSpPr>
        <p:grpSp>
          <p:nvGrpSpPr>
            <p:cNvPr id="12" name="组合 20"/>
            <p:cNvGrpSpPr/>
            <p:nvPr/>
          </p:nvGrpSpPr>
          <p:grpSpPr>
            <a:xfrm>
              <a:off x="2514597" y="3350993"/>
              <a:ext cx="4913314" cy="578535"/>
              <a:chOff x="2514599" y="5042946"/>
              <a:chExt cx="4913314" cy="578535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514599" y="5071123"/>
                <a:ext cx="4913314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22"/>
              <p:cNvSpPr txBox="1"/>
              <p:nvPr/>
            </p:nvSpPr>
            <p:spPr>
              <a:xfrm>
                <a:off x="3413011" y="5112515"/>
                <a:ext cx="3940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演示：使用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MyEclipse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</a:t>
                </a:r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JavaDoc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添加并生成</a:t>
            </a:r>
            <a:r>
              <a:rPr lang="en-US" altLang="zh-CN" dirty="0" err="1" smtClean="0"/>
              <a:t>JavaDoc</a:t>
            </a:r>
            <a:r>
              <a:rPr dirty="0" smtClean="0"/>
              <a:t>文档 </a:t>
            </a:r>
            <a:endParaRPr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为我行我素购物系统的</a:t>
            </a:r>
            <a:r>
              <a:rPr lang="en-US" altLang="zh-CN" dirty="0" smtClean="0"/>
              <a:t>Manager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类添加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注释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工具，生成两个类的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文档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916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2459586" y="5672716"/>
            <a:ext cx="4125191" cy="578535"/>
            <a:chOff x="2514599" y="5042946"/>
            <a:chExt cx="4125191" cy="578535"/>
          </a:xfrm>
        </p:grpSpPr>
        <p:sp>
          <p:nvSpPr>
            <p:cNvPr id="15" name="圆角矩形 14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altLang="en-US" dirty="0" smtClean="0"/>
              <a:t>总结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857356" y="1055732"/>
            <a:ext cx="5014913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定义类的方法必须包括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调用类方法的两种形式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成员变量和局部变量的不同点</a:t>
            </a: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注释符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0" y="3131106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类的无参方法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1643042" y="1173206"/>
            <a:ext cx="214314" cy="432749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4572000" y="93820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14876" y="857232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方法的名称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方法返回值的类型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方法的主体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4572000" y="1857045"/>
            <a:ext cx="179388" cy="84600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14876" y="1714488"/>
            <a:ext cx="35004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indent="0">
              <a:defRPr/>
            </a:pP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ea typeface="微软雅黑" pitchFamily="34" charset="-122"/>
                <a:cs typeface="Arial" charset="0"/>
              </a:rPr>
              <a:t>同一个类中的方法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，直接使用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marL="0" lvl="1" indent="0">
              <a:defRPr/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“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方法名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”调用</a:t>
            </a:r>
          </a:p>
          <a:p>
            <a:pPr marL="0" lvl="1" indent="0">
              <a:defRPr/>
            </a:pP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  <a:ea typeface="微软雅黑" pitchFamily="34" charset="-122"/>
                <a:cs typeface="Arial" charset="0"/>
              </a:rPr>
              <a:t>不同类的方法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，先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创建对象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，再使用“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对象名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.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方法名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”调用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5214942" y="2928934"/>
            <a:ext cx="214314" cy="228601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5357818" y="2857496"/>
            <a:ext cx="378618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作用域不同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初始值不同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在同一个类中，成员变量和局部变量同名时，局部变量具有更高的优先级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6500826" y="2857496"/>
            <a:ext cx="179388" cy="84600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6643702" y="2714620"/>
            <a:ext cx="25002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成员变量在整个类内都是可见的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局部变量仅限于定义它的方法内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0" name="AutoShape 3"/>
          <p:cNvSpPr>
            <a:spLocks/>
          </p:cNvSpPr>
          <p:nvPr/>
        </p:nvSpPr>
        <p:spPr bwMode="auto">
          <a:xfrm>
            <a:off x="6500826" y="4000504"/>
            <a:ext cx="179388" cy="64294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6643702" y="4000504"/>
            <a:ext cx="24288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会为成员变量赋初值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不会给局部变量赋初值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2" name="AutoShape 3"/>
          <p:cNvSpPr>
            <a:spLocks/>
          </p:cNvSpPr>
          <p:nvPr/>
        </p:nvSpPr>
        <p:spPr bwMode="auto">
          <a:xfrm>
            <a:off x="2786050" y="5053398"/>
            <a:ext cx="179388" cy="84600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928926" y="4899266"/>
            <a:ext cx="235745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indent="0">
              <a:defRPr/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单行注释：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//</a:t>
            </a:r>
          </a:p>
          <a:p>
            <a:pPr marL="0" lvl="1" indent="0">
              <a:defRPr/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多行注释：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/*</a:t>
            </a:r>
          </a:p>
          <a:p>
            <a:pPr marL="0" lvl="1" indent="0">
              <a:defRPr/>
            </a:pP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             *</a:t>
            </a:r>
          </a:p>
          <a:p>
            <a:pPr marL="0" lvl="1" indent="0">
              <a:defRPr/>
            </a:pP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             */</a:t>
            </a:r>
          </a:p>
          <a:p>
            <a:pPr marL="0" lvl="1" indent="0">
              <a:defRPr/>
            </a:pP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JavaDoc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注释：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/**</a:t>
            </a:r>
          </a:p>
          <a:p>
            <a:pPr marL="0" lvl="1" indent="0">
              <a:defRPr/>
            </a:pP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                     *</a:t>
            </a:r>
          </a:p>
          <a:p>
            <a:pPr marL="0" lvl="1" indent="0">
              <a:defRPr/>
            </a:pP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                         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 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教师备课时根据班级情况在此添加内容，应区分必做、选做内容，以满足不同层次学生的需求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 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复习第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</a:t>
            </a:r>
            <a:r>
              <a:rPr lang="en-US" altLang="zh-CN" dirty="0" smtClean="0"/>
              <a:t>~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章讲授的知识点，记录学习的疑惑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在类定义中，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修饰符的作用是什么？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请分辨下面这些词汇中哪些是类，哪些是对象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小王、老师、学生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汪峰、词曲作家、歌手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定义方法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getNum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，请提供调用该方法并获得其返回值</a:t>
            </a:r>
            <a:r>
              <a:rPr lang="zh-CN" altLang="en-US" smtClean="0"/>
              <a:t>的代码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6680818" y="4429132"/>
          <a:ext cx="2357486" cy="192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86"/>
              </a:tblGrid>
              <a:tr h="312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交通工具类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9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属性：</a:t>
                      </a:r>
                    </a:p>
                    <a:p>
                      <a:pPr marL="273050" marR="0" lvl="1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速度（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speed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）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  <a:p>
                      <a:pPr marL="273050" marR="0" lvl="1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载人数（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number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）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方法：</a:t>
                      </a:r>
                    </a:p>
                    <a:p>
                      <a:pPr marL="457200" marR="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介绍（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introduce()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）</a:t>
                      </a: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14348" y="4572008"/>
            <a:ext cx="5929354" cy="17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编程题：定义交通工具类，其成员如类图所示。在测试类中调用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introduce()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方法输出一辆小轿车和一辆公共汽车的行驶速度和载客人数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39</a:t>
            </a:fld>
            <a:r>
              <a:rPr lang="en-US" altLang="zh-CN" smtClean="0"/>
              <a:t>/39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实现计算平均分和课程总成绩</a:t>
            </a:r>
          </a:p>
          <a:p>
            <a:pPr>
              <a:defRPr/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MyShopping</a:t>
            </a:r>
            <a:r>
              <a:rPr lang="zh-CN" altLang="en-US" dirty="0" smtClean="0"/>
              <a:t>系统菜单切换</a:t>
            </a:r>
          </a:p>
          <a:p>
            <a:pPr>
              <a:defRPr/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MyShopping</a:t>
            </a:r>
            <a:r>
              <a:rPr lang="zh-CN" altLang="en-US" dirty="0" smtClean="0"/>
              <a:t>系统入口程序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pic>
        <p:nvPicPr>
          <p:cNvPr id="7" name="图片 6" descr="图12.3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000375"/>
            <a:ext cx="29051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12.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93" y="2386965"/>
            <a:ext cx="3270250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图12.9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62250"/>
            <a:ext cx="3159125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915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会定义和使用类的方法</a:t>
            </a:r>
          </a:p>
          <a:p>
            <a:pPr>
              <a:defRPr/>
            </a:pPr>
            <a:r>
              <a:rPr lang="zh-CN" altLang="en-US" smtClean="0"/>
              <a:t>理解变量作用域</a:t>
            </a:r>
          </a:p>
          <a:p>
            <a:pPr>
              <a:defRPr/>
            </a:pPr>
            <a:r>
              <a:rPr lang="zh-CN" altLang="en-US" smtClean="0"/>
              <a:t>会添加</a:t>
            </a:r>
            <a:r>
              <a:rPr lang="en-US" altLang="zh-CN" smtClean="0"/>
              <a:t>JavaDoc</a:t>
            </a:r>
            <a:r>
              <a:rPr lang="zh-CN" altLang="en-US" smtClean="0"/>
              <a:t>注释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pic>
        <p:nvPicPr>
          <p:cNvPr id="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1382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10668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285750"/>
            <a:ext cx="78787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类的方法</a:t>
            </a:r>
            <a:endParaRPr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4581525"/>
            <a:ext cx="7645400" cy="17764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写出狮子对象的“跑”方法、 “叫”方法、“</a:t>
            </a:r>
            <a:r>
              <a:rPr lang="zh-CN" altLang="en-US" dirty="0" smtClean="0">
                <a:latin typeface="微软雅黑" pitchFamily="34" charset="-122"/>
              </a:rPr>
              <a:t>抢球</a:t>
            </a:r>
            <a:r>
              <a:rPr lang="zh-CN" altLang="en-US" dirty="0" smtClean="0"/>
              <a:t>”方法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6072198" y="1435100"/>
            <a:ext cx="1955790" cy="2351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电动玩具狮子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属性：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颜色：黄色</a:t>
            </a:r>
          </a:p>
          <a:p>
            <a:pPr algn="ctr">
              <a:defRPr/>
            </a:pP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行为：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跑</a:t>
            </a:r>
          </a:p>
          <a:p>
            <a:pPr algn="ctr"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叫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抢球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41425" y="1435100"/>
            <a:ext cx="3748088" cy="2447925"/>
            <a:chOff x="1157" y="890"/>
            <a:chExt cx="2361" cy="1542"/>
          </a:xfrm>
        </p:grpSpPr>
        <p:pic>
          <p:nvPicPr>
            <p:cNvPr id="19470" name="Picture 4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" y="890"/>
              <a:ext cx="2361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" y="1426"/>
              <a:ext cx="15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2552" name="AutoShape 8"/>
          <p:cNvSpPr>
            <a:spLocks noChangeArrowheads="1"/>
          </p:cNvSpPr>
          <p:nvPr/>
        </p:nvSpPr>
        <p:spPr bwMode="gray">
          <a:xfrm>
            <a:off x="2833688" y="3665538"/>
            <a:ext cx="1277937" cy="647700"/>
          </a:xfrm>
          <a:prstGeom prst="wedgeRoundRectCallout">
            <a:avLst>
              <a:gd name="adj1" fmla="val -18310"/>
              <a:gd name="adj2" fmla="val -48258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charset="-122"/>
              </a:rPr>
              <a:t>按此按钮，</a:t>
            </a:r>
          </a:p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charset="-122"/>
              </a:rPr>
              <a:t>狮子开始叫</a:t>
            </a: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gray">
          <a:xfrm>
            <a:off x="4241800" y="1165225"/>
            <a:ext cx="1277938" cy="647700"/>
          </a:xfrm>
          <a:prstGeom prst="wedgeRoundRectCallout">
            <a:avLst>
              <a:gd name="adj1" fmla="val -24791"/>
              <a:gd name="adj2" fmla="val 5144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charset="-122"/>
              </a:rPr>
              <a:t>按此按钮，</a:t>
            </a:r>
          </a:p>
          <a:p>
            <a:pPr marL="0" lvl="1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600" b="1" dirty="0">
                <a:ea typeface="宋体" charset="-122"/>
              </a:rPr>
              <a:t>狮子开始跑</a:t>
            </a:r>
          </a:p>
        </p:txBody>
      </p:sp>
      <p:grpSp>
        <p:nvGrpSpPr>
          <p:cNvPr id="3" name="组合 72"/>
          <p:cNvGrpSpPr>
            <a:grpSpLocks/>
          </p:cNvGrpSpPr>
          <p:nvPr/>
        </p:nvGrpSpPr>
        <p:grpSpPr bwMode="auto">
          <a:xfrm>
            <a:off x="85725" y="4014788"/>
            <a:ext cx="985838" cy="422275"/>
            <a:chOff x="1000100" y="1173499"/>
            <a:chExt cx="986586" cy="422603"/>
          </a:xfrm>
        </p:grpSpPr>
        <p:pic>
          <p:nvPicPr>
            <p:cNvPr id="194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cxnSp>
        <p:nvCxnSpPr>
          <p:cNvPr id="14" name="直接箭头连接符 13"/>
          <p:cNvCxnSpPr/>
          <p:nvPr/>
        </p:nvCxnSpPr>
        <p:spPr bwMode="auto">
          <a:xfrm flipV="1">
            <a:off x="3198832" y="1737183"/>
            <a:ext cx="1043363" cy="5254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16200000" flipH="1">
            <a:off x="2604130" y="2824360"/>
            <a:ext cx="1166632" cy="5639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2" grpId="0" animBg="1"/>
      <p:bldP spid="4925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类的方法示例</a:t>
            </a:r>
            <a:endParaRPr dirty="0"/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AutoLion</a:t>
            </a:r>
            <a:r>
              <a:rPr lang="zh-CN" altLang="en-US" dirty="0" smtClean="0"/>
              <a:t>类代码实现</a:t>
            </a:r>
            <a:endParaRPr lang="zh-CN" altLang="en-US" dirty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94595" name="AutoShape 3"/>
          <p:cNvSpPr>
            <a:spLocks noChangeArrowheads="1"/>
          </p:cNvSpPr>
          <p:nvPr/>
        </p:nvSpPr>
        <p:spPr bwMode="auto">
          <a:xfrm>
            <a:off x="1111250" y="1931988"/>
            <a:ext cx="7032625" cy="463511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public class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AutoLion</a:t>
            </a:r>
            <a:r>
              <a:rPr lang="en-US" altLang="zh-CN" b="1" dirty="0">
                <a:ea typeface="宋体" charset="-122"/>
              </a:rPr>
              <a:t> {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String color = "</a:t>
            </a:r>
            <a:r>
              <a:rPr lang="zh-CN" altLang="en-US" b="1" dirty="0">
                <a:ea typeface="宋体" charset="-122"/>
              </a:rPr>
              <a:t>黄色</a:t>
            </a:r>
            <a:r>
              <a:rPr lang="en-US" altLang="zh-CN" b="1" dirty="0">
                <a:ea typeface="宋体" charset="-122"/>
              </a:rPr>
              <a:t>";</a:t>
            </a:r>
          </a:p>
          <a:p>
            <a:pPr>
              <a:defRPr/>
            </a:pPr>
            <a:endParaRPr lang="en-US" altLang="zh-CN" b="1" dirty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void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run()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</a:t>
            </a:r>
            <a:r>
              <a:rPr lang="en-US" altLang="zh-CN" b="1" dirty="0" err="1">
                <a:ea typeface="宋体" charset="-122"/>
              </a:rPr>
              <a:t>System.out.println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正在以</a:t>
            </a:r>
            <a:r>
              <a:rPr lang="en-US" altLang="zh-CN" b="1" dirty="0">
                <a:ea typeface="宋体" charset="-122"/>
              </a:rPr>
              <a:t>0.1</a:t>
            </a:r>
            <a:r>
              <a:rPr lang="zh-CN" altLang="en-US" b="1" dirty="0">
                <a:ea typeface="宋体" charset="-122"/>
              </a:rPr>
              <a:t>米</a:t>
            </a:r>
            <a:r>
              <a:rPr lang="en-US" altLang="zh-CN" b="1" dirty="0">
                <a:ea typeface="宋体" charset="-122"/>
              </a:rPr>
              <a:t>/</a:t>
            </a:r>
            <a:r>
              <a:rPr lang="zh-CN" altLang="en-US" b="1" dirty="0">
                <a:ea typeface="宋体" charset="-122"/>
              </a:rPr>
              <a:t>秒的速度向前奔跑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}  </a:t>
            </a:r>
            <a:endParaRPr lang="en-US" altLang="zh-CN" b="1" dirty="0" smtClean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void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cry() 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String sound = "</a:t>
            </a:r>
            <a:r>
              <a:rPr lang="zh-CN" altLang="en-US" b="1" dirty="0">
                <a:ea typeface="宋体" charset="-122"/>
              </a:rPr>
              <a:t>大声吼叫</a:t>
            </a:r>
            <a:r>
              <a:rPr lang="en-US" altLang="zh-CN" b="1" dirty="0">
                <a:ea typeface="宋体" charset="-122"/>
              </a:rPr>
              <a:t>" ;   </a:t>
            </a:r>
            <a:endParaRPr lang="en-US" altLang="zh-CN" b="1" dirty="0" smtClean="0">
              <a:ea typeface="宋体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ea typeface="宋体" charset="-122"/>
              </a:rPr>
              <a:t>    }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    </a:t>
            </a:r>
            <a:r>
              <a:rPr lang="fr-FR" altLang="zh-CN" b="1" dirty="0" smtClean="0">
                <a:solidFill>
                  <a:srgbClr val="0000FF"/>
                </a:solidFill>
                <a:ea typeface="宋体" charset="-122"/>
              </a:rPr>
              <a:t>public String </a:t>
            </a:r>
            <a:r>
              <a:rPr lang="fr-FR" altLang="zh-CN" b="1" dirty="0" smtClean="0">
                <a:solidFill>
                  <a:srgbClr val="FF0000"/>
                </a:solidFill>
                <a:ea typeface="宋体" charset="-122"/>
              </a:rPr>
              <a:t>robBall() </a:t>
            </a:r>
            <a:r>
              <a:rPr lang="fr-FR" altLang="zh-CN" b="1" dirty="0" smtClean="0">
                <a:ea typeface="宋体" charset="-122"/>
              </a:rPr>
              <a:t>{</a:t>
            </a:r>
            <a:endParaRPr lang="zh-CN" altLang="en-US" b="1" dirty="0" smtClean="0">
              <a:ea typeface="宋体" charset="-122"/>
            </a:endParaRPr>
          </a:p>
          <a:p>
            <a:pPr lvl="1"/>
            <a:r>
              <a:rPr lang="fr-FR" altLang="zh-CN" b="1" dirty="0" smtClean="0">
                <a:solidFill>
                  <a:srgbClr val="0000FF"/>
                </a:solidFill>
                <a:ea typeface="宋体" charset="-122"/>
              </a:rPr>
              <a:t>   </a:t>
            </a:r>
            <a:r>
              <a:rPr lang="fr-FR" altLang="zh-CN" b="1" dirty="0" smtClean="0">
                <a:ea typeface="宋体" charset="-122"/>
              </a:rPr>
              <a:t>String ball = </a:t>
            </a:r>
            <a:r>
              <a:rPr lang="en-US" altLang="zh-CN" b="1" dirty="0" smtClean="0">
                <a:ea typeface="宋体" charset="-122"/>
              </a:rPr>
              <a:t>"</a:t>
            </a:r>
            <a:r>
              <a:rPr lang="zh-CN" altLang="en-US" b="1" dirty="0" smtClean="0">
                <a:ea typeface="宋体" charset="-122"/>
              </a:rPr>
              <a:t>球</a:t>
            </a:r>
            <a:r>
              <a:rPr lang="en-US" altLang="zh-CN" b="1" dirty="0" smtClean="0">
                <a:ea typeface="宋体" charset="-122"/>
              </a:rPr>
              <a:t>"</a:t>
            </a:r>
            <a:r>
              <a:rPr lang="fr-FR" altLang="zh-CN" b="1" dirty="0" smtClean="0">
                <a:ea typeface="宋体" charset="-122"/>
              </a:rPr>
              <a:t>;</a:t>
            </a:r>
            <a:endParaRPr lang="zh-CN" altLang="en-US" b="1" dirty="0" smtClean="0">
              <a:ea typeface="宋体" charset="-122"/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ea typeface="宋体" charset="-122"/>
              </a:rPr>
              <a:t>   return</a:t>
            </a:r>
            <a:r>
              <a:rPr lang="en-US" altLang="zh-CN" b="1" dirty="0" smtClean="0">
                <a:ea typeface="宋体" charset="-122"/>
              </a:rPr>
              <a:t> ball;</a:t>
            </a:r>
            <a:endParaRPr lang="en-US" altLang="zh-CN" b="1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} 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6007100" y="4089400"/>
            <a:ext cx="915988" cy="407988"/>
          </a:xfrm>
          <a:prstGeom prst="wedgeRoundRectCallout">
            <a:avLst>
              <a:gd name="adj1" fmla="val -22671"/>
              <a:gd name="adj2" fmla="val -57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方法体</a:t>
            </a: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3500438" y="2646363"/>
            <a:ext cx="1385887" cy="407987"/>
          </a:xfrm>
          <a:prstGeom prst="wedgeRoundRectCallout">
            <a:avLst>
              <a:gd name="adj1" fmla="val -23611"/>
              <a:gd name="adj2" fmla="val 496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2000249" y="3003550"/>
            <a:ext cx="481013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2000248" y="4000504"/>
            <a:ext cx="474333" cy="28575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2474595" y="3003550"/>
            <a:ext cx="571500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2474582" y="4000506"/>
            <a:ext cx="561600" cy="2809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1524022" y="3370580"/>
            <a:ext cx="5976938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1592602" y="4286257"/>
            <a:ext cx="3097212" cy="35719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3929058" y="3786190"/>
            <a:ext cx="1146175" cy="409575"/>
          </a:xfrm>
          <a:prstGeom prst="wedgeRoundRectCallout">
            <a:avLst>
              <a:gd name="adj1" fmla="val -15957"/>
              <a:gd name="adj2" fmla="val 514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方法名称</a:t>
            </a:r>
          </a:p>
        </p:txBody>
      </p:sp>
      <p:grpSp>
        <p:nvGrpSpPr>
          <p:cNvPr id="2" name="组合 7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049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2" name="直接箭头连接符 21"/>
          <p:cNvCxnSpPr/>
          <p:nvPr/>
        </p:nvCxnSpPr>
        <p:spPr bwMode="auto">
          <a:xfrm flipV="1">
            <a:off x="2571735" y="2717129"/>
            <a:ext cx="1000132" cy="28575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494597" idx="1"/>
          </p:cNvCxnSpPr>
          <p:nvPr/>
        </p:nvCxnSpPr>
        <p:spPr bwMode="auto">
          <a:xfrm flipV="1">
            <a:off x="3500430" y="3990978"/>
            <a:ext cx="428628" cy="1524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94598" idx="4"/>
          </p:cNvCxnSpPr>
          <p:nvPr/>
        </p:nvCxnSpPr>
        <p:spPr bwMode="auto">
          <a:xfrm>
            <a:off x="5572131" y="3788699"/>
            <a:ext cx="685331" cy="2701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009774" y="5060501"/>
            <a:ext cx="578904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588678" y="5060501"/>
            <a:ext cx="972000" cy="2844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569742" y="5359814"/>
            <a:ext cx="3097212" cy="57150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nimBg="1"/>
      <p:bldP spid="494599" grpId="0" animBg="1"/>
      <p:bldP spid="494601" grpId="0" animBg="1"/>
      <p:bldP spid="494602" grpId="0" animBg="1"/>
      <p:bldP spid="494603" grpId="0" animBg="1"/>
      <p:bldP spid="494604" grpId="0" animBg="1"/>
      <p:bldP spid="494605" grpId="0" animBg="1"/>
      <p:bldP spid="494606" grpId="0" animBg="1"/>
      <p:bldP spid="494597" grpId="0" animBg="1"/>
      <p:bldP spid="25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如何定义类的方法</a:t>
            </a:r>
            <a:endParaRPr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类的方法定义类的某种行为（或功能）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784225" y="3905250"/>
            <a:ext cx="359727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>
              <a:spcBef>
                <a:spcPct val="20000"/>
              </a:spcBef>
              <a:buClr>
                <a:schemeClr val="accent4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+mn-lt"/>
                <a:ea typeface="+mn-ea"/>
              </a:rPr>
              <a:t>定义类的方法</a:t>
            </a:r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1116013" y="4643438"/>
            <a:ext cx="7099300" cy="1173162"/>
          </a:xfrm>
          <a:prstGeom prst="roundRect">
            <a:avLst>
              <a:gd name="adj" fmla="val 134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public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返回值类型  方法名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的主体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495632" name="AutoShape 16"/>
          <p:cNvSpPr>
            <a:spLocks noChangeArrowheads="1"/>
          </p:cNvSpPr>
          <p:nvPr/>
        </p:nvSpPr>
        <p:spPr bwMode="auto">
          <a:xfrm>
            <a:off x="4357688" y="4254500"/>
            <a:ext cx="3941762" cy="409575"/>
          </a:xfrm>
          <a:prstGeom prst="wedgeRoundRectCallout">
            <a:avLst>
              <a:gd name="adj1" fmla="val -27740"/>
              <a:gd name="adj2" fmla="val 466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步骤一：定义方法名以及返回值类型</a:t>
            </a:r>
          </a:p>
        </p:txBody>
      </p:sp>
      <p:sp>
        <p:nvSpPr>
          <p:cNvPr id="495633" name="AutoShape 17"/>
          <p:cNvSpPr>
            <a:spLocks noChangeArrowheads="1"/>
          </p:cNvSpPr>
          <p:nvPr/>
        </p:nvSpPr>
        <p:spPr bwMode="auto">
          <a:xfrm>
            <a:off x="3643306" y="5357826"/>
            <a:ext cx="2298700" cy="407987"/>
          </a:xfrm>
          <a:prstGeom prst="wedgeRoundRectCallout">
            <a:avLst>
              <a:gd name="adj1" fmla="val -30081"/>
              <a:gd name="adj2" fmla="val -5276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步骤二：编写方法体</a:t>
            </a: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94298" y="3521075"/>
            <a:ext cx="1000125" cy="400050"/>
            <a:chOff x="1000100" y="1801286"/>
            <a:chExt cx="1000132" cy="400110"/>
          </a:xfrm>
        </p:grpSpPr>
        <p:pic>
          <p:nvPicPr>
            <p:cNvPr id="215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3" name="组合 25"/>
          <p:cNvGrpSpPr/>
          <p:nvPr/>
        </p:nvGrpSpPr>
        <p:grpSpPr>
          <a:xfrm>
            <a:off x="1071539" y="1765300"/>
            <a:ext cx="6937400" cy="1708150"/>
            <a:chOff x="1357313" y="1765300"/>
            <a:chExt cx="6651625" cy="1708150"/>
          </a:xfrm>
        </p:grpSpPr>
        <p:sp>
          <p:nvSpPr>
            <p:cNvPr id="495625" name="AutoShape 9"/>
            <p:cNvSpPr>
              <a:spLocks noChangeArrowheads="1"/>
            </p:cNvSpPr>
            <p:nvPr/>
          </p:nvSpPr>
          <p:spPr bwMode="gray">
            <a:xfrm>
              <a:off x="4420486" y="2928934"/>
              <a:ext cx="1497261" cy="4077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方法的定义                                         </a:t>
              </a:r>
            </a:p>
          </p:txBody>
        </p:sp>
        <p:sp>
          <p:nvSpPr>
            <p:cNvPr id="495626" name="AutoShape 10"/>
            <p:cNvSpPr>
              <a:spLocks noChangeArrowheads="1"/>
            </p:cNvSpPr>
            <p:nvPr/>
          </p:nvSpPr>
          <p:spPr bwMode="auto">
            <a:xfrm>
              <a:off x="4256088" y="1765300"/>
              <a:ext cx="1601787" cy="4079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方法的名称                               </a:t>
              </a:r>
            </a:p>
          </p:txBody>
        </p:sp>
        <p:sp>
          <p:nvSpPr>
            <p:cNvPr id="495627" name="AutoShape 11"/>
            <p:cNvSpPr>
              <a:spLocks noChangeArrowheads="1"/>
            </p:cNvSpPr>
            <p:nvPr/>
          </p:nvSpPr>
          <p:spPr bwMode="auto">
            <a:xfrm>
              <a:off x="6500813" y="2911475"/>
              <a:ext cx="1508125" cy="4079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方法的主体                           </a:t>
              </a:r>
            </a:p>
          </p:txBody>
        </p:sp>
        <p:sp>
          <p:nvSpPr>
            <p:cNvPr id="495628" name="AutoShape 12"/>
            <p:cNvSpPr>
              <a:spLocks noChangeArrowheads="1"/>
            </p:cNvSpPr>
            <p:nvPr/>
          </p:nvSpPr>
          <p:spPr bwMode="auto">
            <a:xfrm>
              <a:off x="1357313" y="2759075"/>
              <a:ext cx="2451100" cy="7143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方法返回值的数据类型                                         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rot="5400000" flipH="1" flipV="1">
              <a:off x="4822814" y="2463777"/>
              <a:ext cx="500098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 bwMode="auto">
            <a:xfrm>
              <a:off x="5929320" y="3141281"/>
              <a:ext cx="563574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 bwMode="auto">
            <a:xfrm rot="10800000">
              <a:off x="3857629" y="3142869"/>
              <a:ext cx="500063" cy="1588"/>
            </a:xfrm>
            <a:prstGeom prst="straightConnector1">
              <a:avLst/>
            </a:prstGeom>
            <a:ln w="88900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/>
          <p:cNvCxnSpPr/>
          <p:nvPr/>
        </p:nvCxnSpPr>
        <p:spPr bwMode="auto">
          <a:xfrm flipV="1">
            <a:off x="3929058" y="4520575"/>
            <a:ext cx="428628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>
            <a:off x="3286115" y="5285769"/>
            <a:ext cx="357190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0" grpId="0"/>
      <p:bldP spid="495631" grpId="0" animBg="1"/>
      <p:bldP spid="495632" grpId="0" animBg="1"/>
      <p:bldP spid="4956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260475" y="3959225"/>
            <a:ext cx="6240463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void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getName(){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//……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方法的返回值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两种情况</a:t>
            </a:r>
          </a:p>
          <a:p>
            <a:pPr lvl="1">
              <a:defRPr/>
            </a:pPr>
            <a:r>
              <a:rPr lang="zh-CN" altLang="en-US" smtClean="0"/>
              <a:t>如果方法具有返回值，方法中必须使用关键字</a:t>
            </a:r>
            <a:r>
              <a:rPr lang="en-US" altLang="zh-CN" smtClean="0"/>
              <a:t>return</a:t>
            </a:r>
            <a:r>
              <a:rPr lang="zh-CN" altLang="en-US" smtClean="0"/>
              <a:t>返回该值，返回值类型为该返回值的类型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如果方法没有返回值，返回值类型为</a:t>
            </a:r>
            <a:r>
              <a:rPr lang="en-US" altLang="zh-CN" smtClean="0"/>
              <a:t>void</a:t>
            </a:r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1260475" y="3959225"/>
            <a:ext cx="6240463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public String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getName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return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name;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//……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2152650" y="4786313"/>
            <a:ext cx="661987" cy="28575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1847850" y="5111750"/>
            <a:ext cx="1571625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72" name="AutoShape 8"/>
          <p:cNvSpPr>
            <a:spLocks noChangeArrowheads="1"/>
          </p:cNvSpPr>
          <p:nvPr/>
        </p:nvSpPr>
        <p:spPr bwMode="auto">
          <a:xfrm>
            <a:off x="1260475" y="2714625"/>
            <a:ext cx="1882775" cy="4524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return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表达式；</a:t>
            </a:r>
          </a:p>
        </p:txBody>
      </p:sp>
      <p:sp>
        <p:nvSpPr>
          <p:cNvPr id="497676" name="AutoShape 12"/>
          <p:cNvSpPr>
            <a:spLocks noChangeArrowheads="1"/>
          </p:cNvSpPr>
          <p:nvPr/>
        </p:nvSpPr>
        <p:spPr bwMode="gray">
          <a:xfrm>
            <a:off x="4000500" y="2643188"/>
            <a:ext cx="3286125" cy="5715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作用： 跳出方法、返回结果</a:t>
            </a: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71438" y="2743200"/>
            <a:ext cx="1000125" cy="400050"/>
            <a:chOff x="1000100" y="1801286"/>
            <a:chExt cx="1000132" cy="400110"/>
          </a:xfrm>
        </p:grpSpPr>
        <p:pic>
          <p:nvPicPr>
            <p:cNvPr id="2254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97668" grpId="0" animBg="1"/>
      <p:bldP spid="497668" grpId="1" animBg="1"/>
      <p:bldP spid="497670" grpId="0" animBg="1"/>
      <p:bldP spid="497670" grpId="1" animBg="1"/>
      <p:bldP spid="497671" grpId="0" animBg="1"/>
      <p:bldP spid="497671" grpId="1" animBg="1"/>
      <p:bldP spid="497672" grpId="0" animBg="1"/>
      <p:bldP spid="49767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11165</TotalTime>
  <Words>2792</Words>
  <Application>Microsoft Office PowerPoint</Application>
  <PresentationFormat>全屏显示(4:3)</PresentationFormat>
  <Paragraphs>628</Paragraphs>
  <Slides>39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Office 主题</vt:lpstr>
      <vt:lpstr>Image</vt:lpstr>
      <vt:lpstr>    类的无参方法</vt:lpstr>
      <vt:lpstr>预习检查</vt:lpstr>
      <vt:lpstr>回顾与作业点评</vt:lpstr>
      <vt:lpstr>本章任务</vt:lpstr>
      <vt:lpstr>本章目标</vt:lpstr>
      <vt:lpstr>类的方法</vt:lpstr>
      <vt:lpstr>类的方法示例</vt:lpstr>
      <vt:lpstr>如何定义类的方法</vt:lpstr>
      <vt:lpstr>方法的返回值</vt:lpstr>
      <vt:lpstr>方法调用</vt:lpstr>
      <vt:lpstr>方法调用</vt:lpstr>
      <vt:lpstr>方法调用小结</vt:lpstr>
      <vt:lpstr>常见错误4-1</vt:lpstr>
      <vt:lpstr>常见错误4-2</vt:lpstr>
      <vt:lpstr>常见错误4-3</vt:lpstr>
      <vt:lpstr>常见错误4-4</vt:lpstr>
      <vt:lpstr>小结</vt:lpstr>
      <vt:lpstr>学生操作—计算平均分和总成绩2-1 </vt:lpstr>
      <vt:lpstr>学生操作—计算平均分和总成绩2-2</vt:lpstr>
      <vt:lpstr>共性问题集中讲解</vt:lpstr>
      <vt:lpstr>成员变量和局部变量2-1</vt:lpstr>
      <vt:lpstr>成员变量和局部变量2-2</vt:lpstr>
      <vt:lpstr>成员变量和局部变量的区别</vt:lpstr>
      <vt:lpstr>常见错误</vt:lpstr>
      <vt:lpstr>面向对象的编程（OOP）</vt:lpstr>
      <vt:lpstr>小结</vt:lpstr>
      <vt:lpstr>学生操作—定义管理员类 </vt:lpstr>
      <vt:lpstr>学生操作—实现菜单的级联效果2-1</vt:lpstr>
      <vt:lpstr>学生操作—实现菜单的级联效果2-2</vt:lpstr>
      <vt:lpstr>学生操作—实现系统入口程序</vt:lpstr>
      <vt:lpstr>共性问题集中讲解</vt:lpstr>
      <vt:lpstr>JavaDoc注释</vt:lpstr>
      <vt:lpstr>添加JavaDoc注释</vt:lpstr>
      <vt:lpstr>如何生成JavaDoc文档 </vt:lpstr>
      <vt:lpstr>学生操作—添加并生成JavaDoc文档 </vt:lpstr>
      <vt:lpstr>本章总结</vt:lpstr>
      <vt:lpstr>本章作业 2-1</vt:lpstr>
      <vt:lpstr>本章作业 2-2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xuejie.yu</cp:lastModifiedBy>
  <cp:revision>677</cp:revision>
  <dcterms:created xsi:type="dcterms:W3CDTF">2017-06-02T08:35:00Z</dcterms:created>
  <dcterms:modified xsi:type="dcterms:W3CDTF">2018-01-31T08:46:02Z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