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5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C"/>
    <a:srgbClr val="FF5050"/>
    <a:srgbClr val="006599"/>
    <a:srgbClr val="599CBD"/>
    <a:srgbClr val="FFCC00"/>
    <a:srgbClr val="00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25" autoAdjust="0"/>
    <p:restoredTop sz="91985" autoAdjust="0"/>
  </p:normalViewPr>
  <p:slideViewPr>
    <p:cSldViewPr snapToGrid="0">
      <p:cViewPr varScale="1">
        <p:scale>
          <a:sx n="83" d="100"/>
          <a:sy n="83" d="100"/>
        </p:scale>
        <p:origin x="-618" y="-78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7F4F-0878-48B0-A857-ECFBD79501BB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99D3A-9D3C-421B-90B5-7838A3130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14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9614BD-A0BB-4BDD-8467-65A72C9A1F04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必须有效果图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317C82-4123-4537-95E5-C2ECF9ED80E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ABEE7D-696A-4038-83A6-AA2E1C281598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必须有效果图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2DE40C-BBE7-494F-91DA-A59F26B2A1D6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必须有效果图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E7CB7D-C36D-4E7F-8A24-EB8C3E8307F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245564-5770-4F28-BF97-12DDDCE2EA9D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250CE-142F-4772-967F-28302E50BC2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B13AEE-D862-4958-BD86-B18FF44C068C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   </a:t>
            </a:r>
            <a:r>
              <a:rPr lang="zh-CN" altLang="en-US" smtClean="0">
                <a:ea typeface="宋体" charset="-122"/>
              </a:rPr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30BCF2-8E8F-4E79-9847-71552037369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9551CB-3AF5-41A4-ACC6-9C4FDFD49F14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教员通过现场编程，总结前面两章学过的内容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教员总结前面章节中出现的典型问题，进行共性问题的讲解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80F2F-E069-45A5-A58D-E663C74E09B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教员结合知识体系图进行知识梳理，突出讲解本课程学习的内容，强调重点和难点内容，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对于将在后续章节学习的知识简单提一下即可，意在让学员了解知识之间的关联性。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CA974A-1E9A-4104-8BA8-193E9AFFA74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2C6497-7C1E-445B-9980-A874F517A8ED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教员先根据功能效果图分析业务，得到三个类；本阶段要求定义用户类，并展示本阶段的实现效果图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4E62D8-A99F-446B-BB21-48F0F8631E24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必须有效果图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24E48C-806B-464F-8689-E592DB466179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2EB4D-2A75-4E36-9D3C-369D87BA4EA7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必须有效果图</a:t>
            </a: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2C71-3974-4EAC-808F-73FD453DADD5}" type="datetime1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95704"/>
            <a:ext cx="7886700" cy="79420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464"/>
            <a:ext cx="7886700" cy="4815342"/>
          </a:xfrm>
        </p:spPr>
        <p:txBody>
          <a:bodyPr/>
          <a:lstStyle>
            <a:lvl1pPr marL="457200" indent="-457200">
              <a:buClr>
                <a:schemeClr val="accent4"/>
              </a:buClr>
              <a:buFont typeface="Wingdings" panose="05000000000000000000" pitchFamily="2" charset="2"/>
              <a:buChar char="n"/>
              <a:defRPr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rgbClr val="FFCC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FFCC00"/>
              </a:buClr>
              <a:buFont typeface="Wingdings" panose="05000000000000000000" pitchFamily="2" charset="2"/>
              <a:buChar char="ü"/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FFCC00"/>
              </a:buCl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BE5D-970B-4734-8618-CBC6F9078707}" type="datetime1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140C7-3D34-4B08-9B06-589E9F0B4D27}" type="datetime1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4280" y="1234123"/>
            <a:ext cx="7772400" cy="2387600"/>
          </a:xfrm>
        </p:spPr>
        <p:txBody>
          <a:bodyPr/>
          <a:lstStyle/>
          <a:p>
            <a:pPr algn="ctr"/>
            <a:r>
              <a:rPr lang="en-US" altLang="zh-CN" sz="4400" dirty="0" smtClean="0"/>
              <a:t>				          </a:t>
            </a:r>
            <a:r>
              <a:rPr lang="zh-CN" altLang="en-US" sz="4400" dirty="0" smtClean="0"/>
              <a:t>人机猜拳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8680" y="3911506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第一学年（第二学期）</a:t>
            </a:r>
            <a:endParaRPr lang="zh-CN" altLang="en-US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222979" y="2121538"/>
            <a:ext cx="1689299" cy="578592"/>
            <a:chOff x="3062872" y="1692009"/>
            <a:chExt cx="1689299" cy="494541"/>
          </a:xfrm>
        </p:grpSpPr>
        <p:sp>
          <p:nvSpPr>
            <p:cNvPr id="4" name="流程图: 终止 3"/>
            <p:cNvSpPr/>
            <p:nvPr/>
          </p:nvSpPr>
          <p:spPr>
            <a:xfrm>
              <a:off x="3076009" y="1702194"/>
              <a:ext cx="1663154" cy="484356"/>
            </a:xfrm>
            <a:prstGeom prst="flowChartTerminator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3062872" y="1692009"/>
              <a:ext cx="1689299" cy="484356"/>
            </a:xfrm>
            <a:prstGeom prst="flowChartTermina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94731" y="1723319"/>
              <a:ext cx="1559611" cy="42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第十三章</a:t>
              </a:r>
              <a:endParaRPr lang="zh-CN" altLang="en-US" sz="2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10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综合练习：人机猜拳 </a:t>
            </a:r>
            <a:endParaRPr/>
          </a:p>
        </p:txBody>
      </p:sp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：创建游戏类，选择对战对手 </a:t>
            </a:r>
            <a:endParaRPr lang="zh-CN" altLang="en-US" dirty="0"/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658495" y="1928813"/>
            <a:ext cx="7848600" cy="1223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需求说明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创建游戏类</a:t>
            </a:r>
            <a:r>
              <a:rPr lang="en-US" altLang="zh-CN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编写游戏类的初始化方法</a:t>
            </a:r>
            <a:r>
              <a:rPr lang="en-US" altLang="zh-CN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initial()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编写游戏类的开始游戏方法</a:t>
            </a:r>
            <a:r>
              <a:rPr lang="en-US" altLang="zh-CN" sz="2400" b="1" dirty="0" err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startGame</a:t>
            </a:r>
            <a:r>
              <a:rPr lang="en-US" altLang="zh-CN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4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356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 descr="图13.8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900488"/>
            <a:ext cx="3595688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665077" y="5776545"/>
            <a:ext cx="3769764" cy="578535"/>
            <a:chOff x="2514600" y="5042946"/>
            <a:chExt cx="3769764" cy="578535"/>
          </a:xfrm>
        </p:grpSpPr>
        <p:sp>
          <p:nvSpPr>
            <p:cNvPr id="14" name="圆角矩形 13"/>
            <p:cNvSpPr/>
            <p:nvPr/>
          </p:nvSpPr>
          <p:spPr>
            <a:xfrm>
              <a:off x="2514600" y="5098419"/>
              <a:ext cx="3769764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11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2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综合练习：人机猜拳 </a:t>
            </a:r>
            <a:endParaRPr/>
          </a:p>
        </p:txBody>
      </p:sp>
      <p:sp>
        <p:nvSpPr>
          <p:cNvPr id="4700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：实现一局对战 </a:t>
            </a:r>
            <a:endParaRPr lang="zh-CN" altLang="en-US" dirty="0"/>
          </a:p>
        </p:txBody>
      </p:sp>
      <p:sp>
        <p:nvSpPr>
          <p:cNvPr id="470022" name="Rectangle 6"/>
          <p:cNvSpPr>
            <a:spLocks noChangeArrowheads="1"/>
          </p:cNvSpPr>
          <p:nvPr/>
        </p:nvSpPr>
        <p:spPr bwMode="auto">
          <a:xfrm>
            <a:off x="647065" y="1782128"/>
            <a:ext cx="8074055" cy="28098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需求说明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分别调用用户类和计算机类的出拳方法</a:t>
            </a:r>
            <a:r>
              <a:rPr lang="en-US" altLang="zh-CN" sz="2800" b="1" dirty="0" err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showFist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，接受返回值并比较，给出胜负结果</a:t>
            </a: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459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 descr="图13.9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070" y="3286125"/>
            <a:ext cx="3357563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0025" name="Rectangle 9"/>
          <p:cNvSpPr>
            <a:spLocks noChangeArrowheads="1"/>
          </p:cNvSpPr>
          <p:nvPr/>
        </p:nvSpPr>
        <p:spPr bwMode="auto">
          <a:xfrm>
            <a:off x="5143500" y="5857875"/>
            <a:ext cx="2376488" cy="6477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79377" y="5776545"/>
            <a:ext cx="3769764" cy="578535"/>
            <a:chOff x="2514600" y="5042946"/>
            <a:chExt cx="3769764" cy="578535"/>
          </a:xfrm>
        </p:grpSpPr>
        <p:sp>
          <p:nvSpPr>
            <p:cNvPr id="16" name="圆角矩形 15"/>
            <p:cNvSpPr/>
            <p:nvPr/>
          </p:nvSpPr>
          <p:spPr>
            <a:xfrm>
              <a:off x="2514600" y="5098419"/>
              <a:ext cx="3769764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12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13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综合练习：人机猜拳 </a:t>
            </a:r>
            <a:endParaRPr/>
          </a:p>
        </p:txBody>
      </p:sp>
      <p:sp>
        <p:nvSpPr>
          <p:cNvPr id="4730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：实现循环对战，并累计得分 </a:t>
            </a:r>
            <a:endParaRPr lang="zh-CN" altLang="en-US" dirty="0"/>
          </a:p>
        </p:txBody>
      </p:sp>
      <p:sp>
        <p:nvSpPr>
          <p:cNvPr id="473094" name="Rectangle 6"/>
          <p:cNvSpPr>
            <a:spLocks noChangeArrowheads="1"/>
          </p:cNvSpPr>
          <p:nvPr/>
        </p:nvSpPr>
        <p:spPr bwMode="auto">
          <a:xfrm>
            <a:off x="624205" y="1976438"/>
            <a:ext cx="8137525" cy="28098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需求说明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实现循环对</a:t>
            </a:r>
            <a:r>
              <a:rPr lang="zh-CN" altLang="en-US" sz="24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</a:t>
            </a:r>
            <a:endParaRPr lang="en-US" altLang="zh-CN" sz="24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累加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赢家的得分</a:t>
            </a: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3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 descr="图13.10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28813"/>
            <a:ext cx="3808412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3097" name="Rectangle 9"/>
          <p:cNvSpPr>
            <a:spLocks noChangeArrowheads="1"/>
          </p:cNvSpPr>
          <p:nvPr/>
        </p:nvSpPr>
        <p:spPr bwMode="auto">
          <a:xfrm>
            <a:off x="4643438" y="4786313"/>
            <a:ext cx="2643187" cy="12858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22227" y="5776545"/>
            <a:ext cx="3769764" cy="578535"/>
            <a:chOff x="2514600" y="5042946"/>
            <a:chExt cx="3769764" cy="578535"/>
          </a:xfrm>
        </p:grpSpPr>
        <p:sp>
          <p:nvSpPr>
            <p:cNvPr id="16" name="圆角矩形 15"/>
            <p:cNvSpPr/>
            <p:nvPr/>
          </p:nvSpPr>
          <p:spPr>
            <a:xfrm>
              <a:off x="2514600" y="5098419"/>
              <a:ext cx="3769764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14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13.11-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928813"/>
            <a:ext cx="33401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18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综合练习：人机猜拳 </a:t>
            </a:r>
            <a:endParaRPr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：显示对战结果 </a:t>
            </a:r>
            <a:endParaRPr lang="zh-CN" altLang="en-US" dirty="0"/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658495" y="2000250"/>
            <a:ext cx="7129463" cy="28098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需求说明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游戏结束后，显示对战结果</a:t>
            </a:r>
          </a:p>
        </p:txBody>
      </p:sp>
      <p:sp>
        <p:nvSpPr>
          <p:cNvPr id="477193" name="Rectangle 9"/>
          <p:cNvSpPr>
            <a:spLocks noChangeArrowheads="1"/>
          </p:cNvSpPr>
          <p:nvPr/>
        </p:nvSpPr>
        <p:spPr bwMode="auto">
          <a:xfrm>
            <a:off x="5572125" y="5214938"/>
            <a:ext cx="2071688" cy="78581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766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157163" y="3500438"/>
            <a:ext cx="985837" cy="271462"/>
            <a:chOff x="3786182" y="3824735"/>
            <a:chExt cx="986585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4423"/>
              <a:ext cx="700618" cy="40214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766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85750" y="4033838"/>
            <a:ext cx="4714875" cy="152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b="1" dirty="0" err="1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showResult</a:t>
            </a:r>
            <a:r>
              <a:rPr lang="en-US" altLang="zh-CN" sz="24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 )</a:t>
            </a:r>
            <a:r>
              <a:rPr lang="zh-CN" altLang="en-US" sz="24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方法，比较二者的得分情况，给出对战结果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70817" y="5776545"/>
            <a:ext cx="3769764" cy="578535"/>
            <a:chOff x="2514600" y="5042946"/>
            <a:chExt cx="3769764" cy="578535"/>
          </a:xfrm>
        </p:grpSpPr>
        <p:sp>
          <p:nvSpPr>
            <p:cNvPr id="24" name="圆角矩形 23"/>
            <p:cNvSpPr/>
            <p:nvPr/>
          </p:nvSpPr>
          <p:spPr>
            <a:xfrm>
              <a:off x="2514600" y="5098419"/>
              <a:ext cx="3769764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15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3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16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综合练习：人机猜拳 </a:t>
            </a:r>
            <a:endParaRPr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：完善游戏类的</a:t>
            </a:r>
            <a:r>
              <a:rPr lang="en-US" altLang="zh-CN" dirty="0" err="1" smtClean="0"/>
              <a:t>startGame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  <p:sp>
        <p:nvSpPr>
          <p:cNvPr id="479238" name="Rectangle 6"/>
          <p:cNvSpPr>
            <a:spLocks noChangeArrowheads="1"/>
          </p:cNvSpPr>
          <p:nvPr/>
        </p:nvSpPr>
        <p:spPr bwMode="auto">
          <a:xfrm>
            <a:off x="784225" y="2214563"/>
            <a:ext cx="4681538" cy="28098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需求说明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输入并保存用户姓名，游戏结束后显示双方的各自得分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endParaRPr lang="en-US" altLang="zh-CN" sz="2000" b="1" dirty="0">
              <a:latin typeface="+mn-lt"/>
              <a:ea typeface="+mn-ea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97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 descr="图13.2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08" y="1803083"/>
            <a:ext cx="34448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9242" name="Rectangle 10"/>
          <p:cNvSpPr>
            <a:spLocks noChangeArrowheads="1"/>
          </p:cNvSpPr>
          <p:nvPr/>
        </p:nvSpPr>
        <p:spPr bwMode="auto">
          <a:xfrm>
            <a:off x="5500688" y="5643563"/>
            <a:ext cx="1150937" cy="4318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3687" y="5776545"/>
            <a:ext cx="3769764" cy="578535"/>
            <a:chOff x="2514600" y="5042946"/>
            <a:chExt cx="3769764" cy="578535"/>
          </a:xfrm>
        </p:grpSpPr>
        <p:sp>
          <p:nvSpPr>
            <p:cNvPr id="16" name="圆角矩形 15"/>
            <p:cNvSpPr/>
            <p:nvPr/>
          </p:nvSpPr>
          <p:spPr>
            <a:xfrm>
              <a:off x="2514600" y="5098419"/>
              <a:ext cx="3769764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17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总结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2149475" y="1503363"/>
            <a:ext cx="649449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类和对象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的关系是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抽象和具体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的关系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使用类的步骤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定义类方法的要素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调用类方法的形式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变量作用域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1749" name="AutoShape 3"/>
          <p:cNvSpPr>
            <a:spLocks/>
          </p:cNvSpPr>
          <p:nvPr/>
        </p:nvSpPr>
        <p:spPr bwMode="auto">
          <a:xfrm>
            <a:off x="3929058" y="200024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1751" name="TextBox 12"/>
          <p:cNvSpPr txBox="1">
            <a:spLocks noChangeArrowheads="1"/>
          </p:cNvSpPr>
          <p:nvPr/>
        </p:nvSpPr>
        <p:spPr bwMode="auto">
          <a:xfrm>
            <a:off x="4079871" y="1928802"/>
            <a:ext cx="42069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1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定义类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：使用关键字 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class</a:t>
            </a: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2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创建类的对象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：使用关键字 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new</a:t>
            </a: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3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使用类的属性和方法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：使用“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.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”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操作符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1753" name="TextBox 15"/>
          <p:cNvSpPr txBox="1">
            <a:spLocks noChangeArrowheads="1"/>
          </p:cNvSpPr>
          <p:nvPr/>
        </p:nvSpPr>
        <p:spPr bwMode="auto">
          <a:xfrm>
            <a:off x="38081" y="3243264"/>
            <a:ext cx="1819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类定义与使用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1754" name="AutoShape 3"/>
          <p:cNvSpPr>
            <a:spLocks/>
          </p:cNvSpPr>
          <p:nvPr/>
        </p:nvSpPr>
        <p:spPr bwMode="auto">
          <a:xfrm>
            <a:off x="1836739" y="1620838"/>
            <a:ext cx="306370" cy="3522674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4357686" y="2928934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08499" y="2857496"/>
            <a:ext cx="25638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1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）方法的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名称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 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2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）方法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返回值的类型 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3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）方法的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主体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4321174" y="3857628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437061" y="3786190"/>
            <a:ext cx="43497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1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同一个类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的方法，直接使用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方法名</a:t>
            </a: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2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不同类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的方法，先创建对象，再使用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“对象名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.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方法名”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751257" y="4714884"/>
            <a:ext cx="34289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成员变量在整个类内都是可见的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局部变量仅限于定义它的方法内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3583443" y="4786322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18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教师备课时根据班级情况在此添加内容，应区分必做、选做内容，以满足不同层次学生的需求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调用带参方法时，有哪些注意事项？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名词解释：形参、实参</a:t>
            </a:r>
          </a:p>
          <a:p>
            <a:pPr lvl="2">
              <a:defRPr/>
            </a:pPr>
            <a:r>
              <a:rPr lang="zh-CN" altLang="en-US" dirty="0" smtClean="0"/>
              <a:t>一个方法可以有多少个参数，多少个返回值？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包的作用是什么？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请说出创建包的关键字和导入包的关键字</a:t>
            </a:r>
          </a:p>
          <a:p>
            <a:pPr lvl="2">
              <a:buNone/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19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45493" cy="21431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600" dirty="0" smtClean="0"/>
              <a:t>复习第</a:t>
            </a:r>
            <a:r>
              <a:rPr lang="en-US" altLang="zh-CN" sz="2600" dirty="0" smtClean="0"/>
              <a:t>11</a:t>
            </a:r>
            <a:r>
              <a:rPr lang="zh-CN" altLang="en-US" sz="2600" dirty="0" smtClean="0"/>
              <a:t>章</a:t>
            </a:r>
            <a:r>
              <a:rPr lang="en-US" altLang="zh-CN" sz="2600" dirty="0" smtClean="0"/>
              <a:t>~</a:t>
            </a:r>
            <a:r>
              <a:rPr lang="zh-CN" altLang="en-US" sz="2600" dirty="0" smtClean="0"/>
              <a:t>第</a:t>
            </a:r>
            <a:r>
              <a:rPr lang="en-US" altLang="zh-CN" sz="2600" dirty="0" smtClean="0"/>
              <a:t>12</a:t>
            </a:r>
            <a:r>
              <a:rPr lang="zh-CN" altLang="en-US" sz="2600" dirty="0" smtClean="0"/>
              <a:t>章讲授的知识点，记录学习的疑惑</a:t>
            </a:r>
            <a:endParaRPr lang="en-US" altLang="zh-CN" sz="2600" dirty="0" smtClean="0"/>
          </a:p>
          <a:p>
            <a:pPr>
              <a:defRPr/>
            </a:pPr>
            <a:r>
              <a:rPr lang="zh-CN" altLang="en-US" sz="2600" dirty="0" smtClean="0"/>
              <a:t>在类定义中，</a:t>
            </a:r>
            <a:r>
              <a:rPr lang="en-US" altLang="zh-CN" sz="2600" dirty="0" smtClean="0"/>
              <a:t>public</a:t>
            </a:r>
            <a:r>
              <a:rPr lang="zh-CN" altLang="en-US" sz="2600" dirty="0" smtClean="0"/>
              <a:t>修饰符的作用是什么？</a:t>
            </a:r>
            <a:endParaRPr lang="en-US" altLang="zh-CN" sz="2600" dirty="0" smtClean="0"/>
          </a:p>
          <a:p>
            <a:pPr>
              <a:defRPr/>
            </a:pPr>
            <a:r>
              <a:rPr lang="zh-CN" altLang="en-US" sz="2600" dirty="0" smtClean="0"/>
              <a:t>请分辨下面这些词汇中哪些是类，哪些是对象</a:t>
            </a:r>
            <a:endParaRPr lang="en-US" altLang="zh-CN" sz="2600" dirty="0" smtClean="0"/>
          </a:p>
          <a:p>
            <a:pPr lvl="1">
              <a:defRPr/>
            </a:pPr>
            <a:r>
              <a:rPr lang="zh-CN" altLang="en-US" dirty="0" smtClean="0"/>
              <a:t>小王、老师、学生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汪峰、词曲作家、歌手</a:t>
            </a:r>
            <a:endParaRPr lang="en-US" altLang="zh-CN" dirty="0" smtClean="0"/>
          </a:p>
          <a:p>
            <a:pPr>
              <a:defRPr/>
            </a:pPr>
            <a:r>
              <a:rPr lang="zh-CN" altLang="en-US" sz="2600" dirty="0" smtClean="0"/>
              <a:t>定义方法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getNum</a:t>
            </a:r>
            <a:r>
              <a:rPr lang="en-US" altLang="zh-CN" sz="2600" dirty="0" smtClean="0"/>
              <a:t>()</a:t>
            </a:r>
            <a:r>
              <a:rPr lang="zh-CN" altLang="en-US" sz="2600" dirty="0" smtClean="0"/>
              <a:t>，请提供调用该方法并获得其返回值的代码</a:t>
            </a:r>
            <a:endParaRPr lang="en-US" altLang="zh-CN" sz="2600" dirty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81724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6623668" y="4429132"/>
          <a:ext cx="2357486" cy="192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86"/>
              </a:tblGrid>
              <a:tr h="312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BFFFE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交通工具类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9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属性：</a:t>
                      </a:r>
                    </a:p>
                    <a:p>
                      <a:pPr marL="273050" marR="0" lvl="1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速度（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speed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）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  <a:p>
                      <a:pPr marL="273050" marR="0" lvl="1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载人数（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number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）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方法：</a:t>
                      </a:r>
                    </a:p>
                    <a:p>
                      <a:pPr marL="457200" marR="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介绍（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introduce()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84252" y="4577722"/>
            <a:ext cx="5859450" cy="17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pitchFamily="2" charset="2"/>
              <a:buChar char="n"/>
              <a:tabLst/>
              <a:defRPr/>
            </a:pPr>
            <a:r>
              <a:rPr lang="zh-CN" altLang="en-US" sz="26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编程题：定义交通工具类，其成员如类图所示。在测试类中调用</a:t>
            </a:r>
            <a:r>
              <a:rPr lang="en-US" altLang="zh-CN" sz="26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introduce()</a:t>
            </a:r>
            <a:r>
              <a:rPr lang="zh-CN" altLang="en-US" sz="26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方法输出一辆小轿车和一辆公共汽车的行驶速度和载客人数</a:t>
            </a:r>
            <a:endParaRPr lang="en-US" altLang="zh-CN" sz="2600" b="1" dirty="0" smtClean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82304" y="1401420"/>
            <a:ext cx="4568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D0493F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海量学习资源等你来拿</a:t>
            </a:r>
            <a:r>
              <a:rPr lang="zh-CN" altLang="en-US" sz="3000" b="1" dirty="0" smtClean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sz="3000" b="1" dirty="0">
              <a:solidFill>
                <a:srgbClr val="FFCC00"/>
              </a:solidFill>
              <a:latin typeface="Calibri" panose="020F050202020403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C:\Users\deping.zhang\Desktop\图片1.png图片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3440" y="2152148"/>
            <a:ext cx="2266950" cy="33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918920" y="2136590"/>
            <a:ext cx="2266950" cy="33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微信二维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36" y="2167706"/>
            <a:ext cx="2266950" cy="330263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20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1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课程内容回顾</a:t>
            </a:r>
            <a:endParaRPr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GB" dirty="0" smtClean="0"/>
              <a:t>创建类</a:t>
            </a:r>
            <a:r>
              <a:rPr lang="en-GB" altLang="zh-CN" dirty="0" smtClean="0"/>
              <a:t>Welcome</a:t>
            </a:r>
            <a:endParaRPr lang="zh-CN" altLang="en-GB" dirty="0" smtClean="0"/>
          </a:p>
          <a:p>
            <a:pPr>
              <a:defRPr/>
            </a:pPr>
            <a:r>
              <a:rPr lang="zh-CN" altLang="en-GB" dirty="0" smtClean="0"/>
              <a:t>添加一个方法</a:t>
            </a:r>
            <a:r>
              <a:rPr lang="en-GB" altLang="zh-CN" dirty="0" err="1" smtClean="0"/>
              <a:t>sayHello</a:t>
            </a:r>
            <a:r>
              <a:rPr lang="en-GB" altLang="zh-CN" dirty="0" smtClean="0"/>
              <a:t>()</a:t>
            </a:r>
            <a:r>
              <a:rPr lang="zh-CN" altLang="en-GB" dirty="0" smtClean="0"/>
              <a:t>，提示输入姓名，然后输出“</a:t>
            </a:r>
            <a:r>
              <a:rPr lang="en-GB" altLang="zh-CN" dirty="0" smtClean="0"/>
              <a:t>× ×</a:t>
            </a:r>
            <a:r>
              <a:rPr lang="zh-CN" altLang="en-GB" dirty="0" smtClean="0"/>
              <a:t>，你</a:t>
            </a:r>
            <a:r>
              <a:rPr lang="zh-CN" altLang="en-US" dirty="0" smtClean="0"/>
              <a:t>好</a:t>
            </a:r>
            <a:r>
              <a:rPr lang="zh-CN" altLang="en-GB" dirty="0" smtClean="0"/>
              <a:t>！”</a:t>
            </a:r>
          </a:p>
          <a:p>
            <a:pPr>
              <a:defRPr/>
            </a:pPr>
            <a:r>
              <a:rPr lang="zh-CN" altLang="en-GB" dirty="0" smtClean="0"/>
              <a:t>添加</a:t>
            </a:r>
            <a:r>
              <a:rPr lang="en-GB" altLang="zh-CN" dirty="0" err="1" smtClean="0"/>
              <a:t>JavaDoc</a:t>
            </a:r>
            <a:r>
              <a:rPr lang="zh-CN" altLang="en-GB" dirty="0" smtClean="0"/>
              <a:t>注释</a:t>
            </a:r>
          </a:p>
          <a:p>
            <a:pPr>
              <a:defRPr/>
            </a:pPr>
            <a:endParaRPr lang="zh-CN" altLang="en-GB" dirty="0"/>
          </a:p>
        </p:txBody>
      </p:sp>
      <p:sp>
        <p:nvSpPr>
          <p:cNvPr id="456708" name="AutoShape 4"/>
          <p:cNvSpPr>
            <a:spLocks noChangeArrowheads="1"/>
          </p:cNvSpPr>
          <p:nvPr/>
        </p:nvSpPr>
        <p:spPr bwMode="auto">
          <a:xfrm>
            <a:off x="3143240" y="2214554"/>
            <a:ext cx="5761037" cy="4246563"/>
          </a:xfrm>
          <a:prstGeom prst="roundRect">
            <a:avLst>
              <a:gd name="adj" fmla="val 94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444500"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/**</a:t>
            </a:r>
          </a:p>
          <a:p>
            <a:pPr defTabSz="444500"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* </a:t>
            </a:r>
            <a:r>
              <a:rPr lang="zh-CN" altLang="en-US" b="1" dirty="0">
                <a:solidFill>
                  <a:srgbClr val="0000FF"/>
                </a:solidFill>
                <a:ea typeface="宋体" charset="-122"/>
              </a:rPr>
              <a:t>欢迎类</a:t>
            </a:r>
          </a:p>
          <a:p>
            <a:pPr defTabSz="444500">
              <a:defRPr/>
            </a:pPr>
            <a:r>
              <a:rPr lang="zh-CN" altLang="en-US" b="1" dirty="0">
                <a:solidFill>
                  <a:srgbClr val="0000FF"/>
                </a:solidFill>
                <a:ea typeface="宋体" charset="-122"/>
              </a:rPr>
              <a:t> *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@author </a:t>
            </a:r>
            <a:r>
              <a:rPr lang="zh-CN" altLang="en-US" b="1" dirty="0">
                <a:solidFill>
                  <a:srgbClr val="0000FF"/>
                </a:solidFill>
                <a:ea typeface="宋体" charset="-122"/>
              </a:rPr>
              <a:t>北大青鸟</a:t>
            </a:r>
          </a:p>
          <a:p>
            <a:pPr defTabSz="444500">
              <a:defRPr/>
            </a:pPr>
            <a:r>
              <a:rPr lang="zh-CN" altLang="en-US" b="1" dirty="0">
                <a:solidFill>
                  <a:srgbClr val="0000FF"/>
                </a:solidFill>
                <a:ea typeface="宋体" charset="-122"/>
              </a:rPr>
              <a:t> *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/</a:t>
            </a:r>
          </a:p>
          <a:p>
            <a:pPr defTabSz="444500">
              <a:defRPr/>
            </a:pPr>
            <a:r>
              <a:rPr lang="en-US" altLang="zh-CN" b="1" dirty="0">
                <a:ea typeface="宋体" charset="-122"/>
              </a:rPr>
              <a:t>public class Welcome {</a:t>
            </a:r>
          </a:p>
          <a:p>
            <a:pPr defTabSz="444500">
              <a:defRPr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/**</a:t>
            </a:r>
          </a:p>
          <a:p>
            <a:pPr defTabSz="444500"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	 * </a:t>
            </a:r>
            <a:r>
              <a:rPr lang="zh-CN" altLang="en-US" b="1" dirty="0">
                <a:solidFill>
                  <a:srgbClr val="0000FF"/>
                </a:solidFill>
                <a:ea typeface="宋体" charset="-122"/>
              </a:rPr>
              <a:t>向用户问好</a:t>
            </a:r>
          </a:p>
          <a:p>
            <a:pPr defTabSz="444500">
              <a:defRPr/>
            </a:pPr>
            <a:r>
              <a:rPr lang="zh-CN" altLang="en-US" b="1" dirty="0">
                <a:solidFill>
                  <a:srgbClr val="0000FF"/>
                </a:solidFill>
                <a:ea typeface="宋体" charset="-122"/>
              </a:rPr>
              <a:t>	 *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/</a:t>
            </a:r>
          </a:p>
          <a:p>
            <a:pPr defTabSz="444500">
              <a:defRPr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public void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sayHello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(){</a:t>
            </a:r>
          </a:p>
          <a:p>
            <a:pPr defTabSz="444500">
              <a:defRPr/>
            </a:pPr>
            <a:r>
              <a:rPr lang="en-US" altLang="zh-CN" b="1" dirty="0">
                <a:ea typeface="宋体" charset="-122"/>
              </a:rPr>
              <a:t>		Scanner input = new Scanner(</a:t>
            </a:r>
            <a:r>
              <a:rPr lang="en-US" altLang="zh-CN" b="1" dirty="0" err="1">
                <a:ea typeface="宋体" charset="-122"/>
              </a:rPr>
              <a:t>System.in</a:t>
            </a:r>
            <a:r>
              <a:rPr lang="en-US" altLang="zh-CN" b="1" dirty="0">
                <a:ea typeface="宋体" charset="-122"/>
              </a:rPr>
              <a:t>);</a:t>
            </a:r>
          </a:p>
          <a:p>
            <a:pPr defTabSz="444500">
              <a:defRPr/>
            </a:pPr>
            <a:r>
              <a:rPr lang="en-US" altLang="zh-CN" b="1" dirty="0">
                <a:ea typeface="宋体" charset="-122"/>
              </a:rPr>
              <a:t>		</a:t>
            </a:r>
            <a:r>
              <a:rPr lang="en-US" altLang="zh-CN" b="1" dirty="0" err="1">
                <a:ea typeface="宋体" charset="-122"/>
              </a:rPr>
              <a:t>System.out.print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ea typeface="宋体" charset="-122"/>
              </a:rPr>
              <a:t>你叫什么？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 defTabSz="444500">
              <a:defRPr/>
            </a:pPr>
            <a:r>
              <a:rPr lang="en-US" altLang="zh-CN" b="1" dirty="0">
                <a:ea typeface="宋体" charset="-122"/>
              </a:rPr>
              <a:t>		String name = </a:t>
            </a:r>
            <a:r>
              <a:rPr lang="en-US" altLang="zh-CN" b="1" dirty="0" err="1">
                <a:ea typeface="宋体" charset="-122"/>
              </a:rPr>
              <a:t>input.next</a:t>
            </a:r>
            <a:r>
              <a:rPr lang="en-US" altLang="zh-CN" b="1" dirty="0">
                <a:ea typeface="宋体" charset="-122"/>
              </a:rPr>
              <a:t>();</a:t>
            </a:r>
          </a:p>
          <a:p>
            <a:pPr defTabSz="444500">
              <a:defRPr/>
            </a:pPr>
            <a:r>
              <a:rPr lang="en-US" altLang="zh-CN" b="1" dirty="0">
                <a:ea typeface="宋体" charset="-122"/>
              </a:rPr>
              <a:t>		</a:t>
            </a:r>
            <a:r>
              <a:rPr lang="en-US" altLang="zh-CN" b="1" dirty="0" err="1">
                <a:ea typeface="宋体" charset="-122"/>
              </a:rPr>
              <a:t>System.out.println</a:t>
            </a:r>
            <a:r>
              <a:rPr lang="en-US" altLang="zh-CN" b="1" dirty="0">
                <a:ea typeface="宋体" charset="-122"/>
              </a:rPr>
              <a:t>(name + ", </a:t>
            </a:r>
            <a:r>
              <a:rPr lang="zh-CN" altLang="en-US" b="1" dirty="0">
                <a:ea typeface="宋体" charset="-122"/>
              </a:rPr>
              <a:t>你好！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 defTabSz="444500">
              <a:defRPr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}</a:t>
            </a:r>
          </a:p>
          <a:p>
            <a:pPr defTabSz="444500"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71438" y="857250"/>
            <a:ext cx="1503362" cy="400050"/>
            <a:chOff x="6641147" y="5088888"/>
            <a:chExt cx="1502753" cy="400110"/>
          </a:xfrm>
        </p:grpSpPr>
        <p:pic>
          <p:nvPicPr>
            <p:cNvPr id="1536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难点突破</a:t>
            </a:r>
            <a:endParaRPr/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sv-SE" dirty="0" smtClean="0"/>
              <a:t>类和对象之间的差异</a:t>
            </a:r>
          </a:p>
          <a:p>
            <a:pPr>
              <a:defRPr/>
            </a:pPr>
            <a:r>
              <a:rPr lang="zh-CN" altLang="sv-SE" dirty="0" smtClean="0"/>
              <a:t>方法定义</a:t>
            </a:r>
          </a:p>
          <a:p>
            <a:pPr>
              <a:defRPr/>
            </a:pPr>
            <a:r>
              <a:rPr lang="zh-CN" altLang="sv-SE" dirty="0" smtClean="0"/>
              <a:t>方法的返回值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教师备课时完善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作业讲评</a:t>
            </a:r>
            <a:endParaRPr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教员备课时完善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5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知识梳理：类和对象入门</a:t>
            </a:r>
            <a:endParaRPr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7" name="图片 4" descr="13.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14438"/>
            <a:ext cx="7358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6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综合练习：人机猜拳 </a:t>
            </a:r>
            <a:endParaRPr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任务</a:t>
            </a:r>
          </a:p>
          <a:p>
            <a:pPr lvl="1">
              <a:defRPr/>
            </a:pPr>
            <a:r>
              <a:rPr lang="zh-CN" altLang="en-US" smtClean="0"/>
              <a:t>完成人机猜拳互动游戏的开发 </a:t>
            </a:r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r>
              <a:rPr lang="zh-CN" altLang="en-US" smtClean="0"/>
              <a:t>主要功能 </a:t>
            </a:r>
          </a:p>
          <a:p>
            <a:pPr lvl="1">
              <a:defRPr/>
            </a:pPr>
            <a:r>
              <a:rPr lang="zh-CN" altLang="en-US" smtClean="0"/>
              <a:t>选取对战角色</a:t>
            </a:r>
          </a:p>
          <a:p>
            <a:pPr lvl="1">
              <a:defRPr/>
            </a:pPr>
            <a:r>
              <a:rPr lang="zh-CN" altLang="en-US" smtClean="0"/>
              <a:t>猜拳</a:t>
            </a:r>
          </a:p>
          <a:p>
            <a:pPr lvl="1">
              <a:defRPr/>
            </a:pPr>
            <a:r>
              <a:rPr lang="zh-CN" altLang="en-US" smtClean="0"/>
              <a:t>记录分数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7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综合练习：人机猜拳 </a:t>
            </a:r>
            <a:endParaRPr/>
          </a:p>
        </p:txBody>
      </p:sp>
      <p:sp>
        <p:nvSpPr>
          <p:cNvPr id="4628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：分析业务，创建用户类 </a:t>
            </a:r>
            <a:endParaRPr lang="zh-CN" altLang="en-US" dirty="0"/>
          </a:p>
        </p:txBody>
      </p:sp>
      <p:sp>
        <p:nvSpPr>
          <p:cNvPr id="462854" name="Rectangle 6"/>
          <p:cNvSpPr>
            <a:spLocks noChangeArrowheads="1"/>
          </p:cNvSpPr>
          <p:nvPr/>
        </p:nvSpPr>
        <p:spPr bwMode="auto">
          <a:xfrm>
            <a:off x="635635" y="1857375"/>
            <a:ext cx="4681538" cy="17859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需求说明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分析业务，抽象出类、类的特征和行为</a:t>
            </a:r>
            <a:endParaRPr lang="en-US" altLang="zh-CN" sz="24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创建用户类</a:t>
            </a:r>
            <a:endParaRPr lang="en-US" altLang="zh-CN" sz="24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endParaRPr lang="en-US" altLang="zh-CN" sz="2400" b="1" dirty="0">
              <a:latin typeface="+mn-lt"/>
              <a:ea typeface="微软雅黑" pitchFamily="34" charset="-122"/>
            </a:endParaRP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049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图片 15" descr="图13.2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38" y="1928813"/>
            <a:ext cx="34448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 descr="computer1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3979863"/>
            <a:ext cx="14065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 descr="game1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694113"/>
            <a:ext cx="15113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 descr="user1.bm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3979863"/>
            <a:ext cx="1379538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 descr="图13.6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65" y="3643313"/>
            <a:ext cx="3503613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653646" y="6176595"/>
            <a:ext cx="4125191" cy="578535"/>
            <a:chOff x="2514599" y="5042946"/>
            <a:chExt cx="4125191" cy="578535"/>
          </a:xfrm>
        </p:grpSpPr>
        <p:sp>
          <p:nvSpPr>
            <p:cNvPr id="21" name="圆角矩形 20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8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2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2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综合练习：人机猜拳 </a:t>
            </a:r>
            <a:endParaRPr dirty="0"/>
          </a:p>
        </p:txBody>
      </p:sp>
      <p:sp>
        <p:nvSpPr>
          <p:cNvPr id="4648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：创建计算机类 </a:t>
            </a:r>
            <a:endParaRPr lang="zh-CN" altLang="en-US" dirty="0"/>
          </a:p>
        </p:txBody>
      </p:sp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635635" y="1928813"/>
            <a:ext cx="7345363" cy="1223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需求说明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创建计算机类</a:t>
            </a:r>
            <a:r>
              <a:rPr lang="en-US" altLang="zh-CN" sz="24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计算机出拳</a:t>
            </a: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152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11" name="图片 14" descr="图13.7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00375"/>
            <a:ext cx="3233738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157163" y="3943350"/>
            <a:ext cx="985837" cy="271463"/>
            <a:chOff x="3786182" y="3824735"/>
            <a:chExt cx="986585" cy="461521"/>
          </a:xfrm>
        </p:grpSpPr>
        <p:sp>
          <p:nvSpPr>
            <p:cNvPr id="17" name="TextBox 16"/>
            <p:cNvSpPr txBox="1"/>
            <p:nvPr/>
          </p:nvSpPr>
          <p:spPr>
            <a:xfrm>
              <a:off x="4072149" y="3854424"/>
              <a:ext cx="700618" cy="40214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1520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85750" y="4476750"/>
            <a:ext cx="8643938" cy="152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产生一个</a:t>
            </a:r>
            <a:r>
              <a:rPr lang="en-US" altLang="zh-CN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的随机数，</a:t>
            </a:r>
            <a:endParaRPr lang="en-US" altLang="zh-CN" sz="24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hangingPunct="0">
              <a:spcBef>
                <a:spcPct val="20000"/>
              </a:spcBef>
              <a:buClr>
                <a:srgbClr val="0E9CDE"/>
              </a:buClr>
              <a:buSzPct val="100000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模拟计算机的出拳</a:t>
            </a:r>
            <a:r>
              <a:rPr lang="zh-CN" altLang="en-US" sz="24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4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hangingPunct="0">
              <a:spcBef>
                <a:spcPct val="20000"/>
              </a:spcBef>
              <a:buClr>
                <a:srgbClr val="0E9CDE"/>
              </a:buClr>
              <a:buSzPct val="100000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例如，产生</a:t>
            </a:r>
            <a:r>
              <a:rPr lang="en-US" altLang="zh-CN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，显示“电脑出拳：石头”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585316" y="5936565"/>
            <a:ext cx="4125191" cy="578535"/>
            <a:chOff x="2514599" y="5042946"/>
            <a:chExt cx="4125191" cy="578535"/>
          </a:xfrm>
        </p:grpSpPr>
        <p:sp>
          <p:nvSpPr>
            <p:cNvPr id="22" name="圆角矩形 21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9</a:t>
            </a:fld>
            <a:r>
              <a:rPr lang="en-US" altLang="zh-CN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10696</TotalTime>
  <Words>1170</Words>
  <Application>Microsoft Office PowerPoint</Application>
  <PresentationFormat>全屏显示(4:3)</PresentationFormat>
  <Paragraphs>227</Paragraphs>
  <Slides>20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              人机猜拳</vt:lpstr>
      <vt:lpstr>预习检查</vt:lpstr>
      <vt:lpstr>课程内容回顾</vt:lpstr>
      <vt:lpstr>难点突破</vt:lpstr>
      <vt:lpstr>作业讲评</vt:lpstr>
      <vt:lpstr>知识梳理：类和对象入门</vt:lpstr>
      <vt:lpstr>综合练习：人机猜拳 </vt:lpstr>
      <vt:lpstr>综合练习：人机猜拳 </vt:lpstr>
      <vt:lpstr>综合练习：人机猜拳 </vt:lpstr>
      <vt:lpstr>共性问题集中讲解</vt:lpstr>
      <vt:lpstr>综合练习：人机猜拳 </vt:lpstr>
      <vt:lpstr>综合练习：人机猜拳 </vt:lpstr>
      <vt:lpstr>共性问题集中讲解</vt:lpstr>
      <vt:lpstr>综合练习：人机猜拳 </vt:lpstr>
      <vt:lpstr>综合练习：人机猜拳 </vt:lpstr>
      <vt:lpstr>共性问题集中讲解</vt:lpstr>
      <vt:lpstr>综合练习：人机猜拳 </vt:lpstr>
      <vt:lpstr>本章总结</vt:lpstr>
      <vt:lpstr>本章作业</vt:lpstr>
      <vt:lpstr>幻灯片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zhengweijia(郑维佳)</dc:creator>
  <cp:lastModifiedBy>xin.wu</cp:lastModifiedBy>
  <cp:revision>688</cp:revision>
  <dcterms:created xsi:type="dcterms:W3CDTF">2017-06-02T08:35:00Z</dcterms:created>
  <dcterms:modified xsi:type="dcterms:W3CDTF">2018-01-16T00:33:41Z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