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58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006599"/>
    <a:srgbClr val="599CBD"/>
    <a:srgbClr val="FFCC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5" autoAdjust="0"/>
    <p:restoredTop sz="91985" autoAdjust="0"/>
  </p:normalViewPr>
  <p:slideViewPr>
    <p:cSldViewPr snapToGrid="0">
      <p:cViewPr varScale="1">
        <p:scale>
          <a:sx n="78" d="100"/>
          <a:sy n="78" d="100"/>
        </p:scale>
        <p:origin x="-1182" y="-96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2018/1/31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1A4CAE-F424-4EA2-BB58-6B1F164AB63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DEECA-73B0-45B5-AC61-2550AC8D214A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先通过</a:t>
            </a:r>
            <a:r>
              <a:rPr lang="en-US" altLang="zh-CN" smtClean="0"/>
              <a:t>PPT</a:t>
            </a:r>
            <a:r>
              <a:rPr lang="zh-CN" altLang="en-US" smtClean="0"/>
              <a:t>讲解方法的实现框架，然后再到</a:t>
            </a:r>
            <a:r>
              <a:rPr lang="en-US" altLang="zh-CN" smtClean="0"/>
              <a:t>MyEclipse</a:t>
            </a:r>
            <a:r>
              <a:rPr lang="zh-CN" altLang="en-US" smtClean="0"/>
              <a:t>中讲解实现细节及演示效果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、在示例</a:t>
            </a:r>
            <a:r>
              <a:rPr lang="en-US" altLang="zh-CN" smtClean="0"/>
              <a:t>1</a:t>
            </a:r>
            <a:r>
              <a:rPr lang="zh-CN" altLang="en-US" smtClean="0"/>
              <a:t>的基础上提出新的问题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、分析得出两个实现方式。分析第一种实现方式的弊端（当参数更多时怎么办？），进而引出第二种实现方式，利用面向对象思想将多个参数封装成对象，将对象作为参数，这是更好的实现方式。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46139B-269E-4952-BD14-DE0E6385EA7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620E5D-565A-45DA-A3F9-C52A71C4A61E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、通过</a:t>
            </a:r>
            <a:r>
              <a:rPr lang="en-US" altLang="zh-CN" smtClean="0"/>
              <a:t>PPT</a:t>
            </a:r>
            <a:r>
              <a:rPr lang="zh-CN" altLang="en-US" smtClean="0"/>
              <a:t>讲解方法的实现框架。先定义</a:t>
            </a:r>
            <a:r>
              <a:rPr lang="en-US" altLang="zh-CN" smtClean="0"/>
              <a:t>Student</a:t>
            </a:r>
            <a:r>
              <a:rPr lang="zh-CN" altLang="en-US" smtClean="0"/>
              <a:t>类型，再在方法中声明</a:t>
            </a:r>
            <a:r>
              <a:rPr lang="en-US" altLang="zh-CN" smtClean="0"/>
              <a:t>Student</a:t>
            </a:r>
            <a:r>
              <a:rPr lang="zh-CN" altLang="en-US" smtClean="0"/>
              <a:t>类型的形式参数，最后调用方法时传递</a:t>
            </a:r>
            <a:r>
              <a:rPr lang="en-US" altLang="zh-CN" smtClean="0"/>
              <a:t>Student</a:t>
            </a:r>
            <a:r>
              <a:rPr lang="zh-CN" altLang="en-US" smtClean="0"/>
              <a:t>类型的实际参数（</a:t>
            </a:r>
            <a:r>
              <a:rPr lang="en-US" altLang="zh-CN" smtClean="0"/>
              <a:t>Student</a:t>
            </a:r>
            <a:r>
              <a:rPr lang="zh-CN" altLang="en-US" smtClean="0"/>
              <a:t>对象）。（为了帮助学员理解，可以和</a:t>
            </a:r>
            <a:r>
              <a:rPr lang="en-US" altLang="zh-CN" smtClean="0"/>
              <a:t>int</a:t>
            </a:r>
            <a:r>
              <a:rPr lang="zh-CN" altLang="en-US" smtClean="0"/>
              <a:t>类型的形式参数作对比）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、在</a:t>
            </a:r>
            <a:r>
              <a:rPr lang="en-US" altLang="zh-CN" smtClean="0"/>
              <a:t>MyEclipse</a:t>
            </a:r>
            <a:r>
              <a:rPr lang="zh-CN" altLang="en-US" smtClean="0"/>
              <a:t>中讲解实现细节及演示效果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、本示例重点讲解如何定义对象作为参数的方法以及如何传参，关于对象数组，这里不作细讲，教员简单解释一下用法，学员即时不理解，只要能够模仿着使用就可以了，后面课程中会讲解。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</a:p>
          <a:p>
            <a:r>
              <a:rPr lang="zh-CN" altLang="en-US" smtClean="0"/>
              <a:t>本上机重点练习如何定义对象作为参数的方法以及如何传参，关于对象数组相关代码，让学员模仿示例写出来就可以了，即使不理解也没关系，后面课程中会讲解。</a:t>
            </a:r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8C1822-55F0-4E67-A246-4862EEE2964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8611DC-8B29-4ED7-8DFE-1E08F071AC9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、通过分析学员熟悉的</a:t>
            </a:r>
            <a:r>
              <a:rPr lang="en-US" altLang="zh-CN" smtClean="0"/>
              <a:t>Windows</a:t>
            </a:r>
            <a:r>
              <a:rPr lang="zh-CN" altLang="en-US" smtClean="0"/>
              <a:t>组织文件的方式，提出问题，引出包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、前面的学习过程中，学员对包的使用已经不陌生了，本章总结其概念、用法，这部分内容的讲解时间不超过</a:t>
            </a:r>
            <a:r>
              <a:rPr lang="en-US" altLang="zh-CN" smtClean="0"/>
              <a:t>15</a:t>
            </a:r>
            <a:r>
              <a:rPr lang="zh-CN" altLang="en-US" smtClean="0"/>
              <a:t>分钟。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53E753-FF55-4BD6-BDDF-60129E4AC4E2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75FA9-FC18-4BC7-BB77-82889DBCCB69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展示以前创建的项目，所有的</a:t>
            </a:r>
            <a:r>
              <a:rPr lang="en-US" altLang="zh-CN" smtClean="0"/>
              <a:t>java</a:t>
            </a:r>
            <a:r>
              <a:rPr lang="zh-CN" altLang="en-US" smtClean="0"/>
              <a:t>文档都是在项目文件夹的根目录下，比较乱，不能有重名的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CE562-F1A2-4443-9D95-68534BA9E9E7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C7916-0C04-44F4-9D6C-71417D230469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MyEclipse</a:t>
            </a:r>
            <a:r>
              <a:rPr lang="zh-CN" altLang="en-US" smtClean="0"/>
              <a:t>中现场演示创建包的两种方式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D734B-FB11-4E92-9578-EE0DD019B14C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AF2E91-B127-4F52-9B0E-B90C1E1D387B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AC11-CE07-4EF1-815B-33F5F01574A2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11D5EE-04CE-47B7-BAE6-F0176E5ADAFC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由于本章讲解和上机练习的容量较大，可以根据班级实际实施情况，将本练习布置为课后作业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12A69E-C821-4658-997D-5D396FCD1873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F8B0D2-B0B1-4325-BC57-06CF45E96C0F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30732E-D7EF-4E77-9CD0-957243BF01C2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3FBB62-D7B6-4CA8-B6FD-5380D4833BE8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FEADC2-63A2-48E5-8F6A-D6B16813D2A0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回顾：上次课的教学内容和学员已学过的相关技术内容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作业点评：点评作业的提交情况和共性问题，目的是给学员作业反馈以促进学员完成作业的积极性</a:t>
            </a:r>
            <a:endParaRPr lang="en-US" altLang="zh-CN" smtClean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通过分析榨汁机的工作原理，强调要想得到果汁，必须提供水果，并且提供的不同种类的水果，会得到不同的果汁。</a:t>
            </a:r>
            <a:endParaRPr lang="en-US" altLang="zh-CN" smtClean="0"/>
          </a:p>
          <a:p>
            <a:r>
              <a:rPr lang="zh-CN" altLang="en-US" smtClean="0"/>
              <a:t>为后面讲解方法的参数埋下伏笔。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AA631-EF70-4675-9B42-9A9FB9503ED3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将榨汁机工作过程模拟到程序中：榨汁操作对应榨汁的方法；提供的水果原料对应方法参数；得到的果汁对应方法的返回值。</a:t>
            </a:r>
            <a:endParaRPr lang="en-US" altLang="zh-CN" smtClean="0"/>
          </a:p>
          <a:p>
            <a:r>
              <a:rPr lang="zh-CN" altLang="en-US" smtClean="0"/>
              <a:t>使学员形象的理解方法的参数及返回值的含义。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F339C-8C25-4150-B198-6F1B8AEB39E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F529A7-DE2C-4BE5-BCAA-8508093CAA2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53E0F2-01A9-4B1C-9489-5E44D6175CD9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先通过</a:t>
            </a:r>
            <a:r>
              <a:rPr lang="en-US" altLang="zh-CN" smtClean="0"/>
              <a:t>PPT</a:t>
            </a:r>
            <a:r>
              <a:rPr lang="zh-CN" altLang="en-US" smtClean="0"/>
              <a:t>讲解方法的实现框架，然后再到</a:t>
            </a:r>
            <a:r>
              <a:rPr lang="en-US" altLang="zh-CN" smtClean="0"/>
              <a:t>MyEclipse</a:t>
            </a:r>
            <a:r>
              <a:rPr lang="zh-CN" altLang="en-US" smtClean="0"/>
              <a:t>中讲解实现细节及演示效果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E50C51-5858-4AC6-8939-EE698C252A4A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MyEclipse</a:t>
            </a:r>
            <a:r>
              <a:rPr lang="zh-CN" altLang="en-US" smtClean="0"/>
              <a:t>环境中讲解常见错误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BE5CAC-30AC-405E-882B-E27CD8E742C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7D0-5AEE-4AB1-B4FF-500B33FF006D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0174-0658-4FC6-BD78-3B6693A9DD82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149A-1593-4886-8F74-A18237ED57C2}" type="datetime1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/40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280" y="1234123"/>
            <a:ext cx="7772400" cy="2387600"/>
          </a:xfrm>
        </p:spPr>
        <p:txBody>
          <a:bodyPr/>
          <a:lstStyle/>
          <a:p>
            <a:pPr algn="ctr"/>
            <a:r>
              <a:rPr lang="en-US" altLang="zh-CN" sz="4400" dirty="0" smtClean="0"/>
              <a:t>				  </a:t>
            </a:r>
            <a:r>
              <a:rPr lang="zh-CN" altLang="en-US" sz="4400" dirty="0" smtClean="0"/>
              <a:t>带参数的方法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391150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1215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23319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第十四章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120140" y="285750"/>
            <a:ext cx="7844473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带多个参数的方法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3500438"/>
            <a:ext cx="7645400" cy="2857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设计方法，通过传递三个参数（开始位置、结束位置、查找的姓名）来实现</a:t>
            </a:r>
            <a:endParaRPr lang="en-US" altLang="zh-CN" dirty="0" smtClean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784225" y="1276350"/>
            <a:ext cx="7319963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在保存了多个学生姓名的数组中，指定查找区间，查找某个学生姓名并显示是否查找成功 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356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71438" y="2928938"/>
            <a:ext cx="1000125" cy="447675"/>
            <a:chOff x="1000100" y="3235185"/>
            <a:chExt cx="1000132" cy="446983"/>
          </a:xfrm>
        </p:grpSpPr>
        <p:pic>
          <p:nvPicPr>
            <p:cNvPr id="2356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10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427038" y="1463675"/>
            <a:ext cx="8294687" cy="40163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public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boolean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searchName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start,int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end,String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name) 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boolean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find = false;  //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是否找到标识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//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指定区间数组中，查找姓名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for(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=start-1;i&lt;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end;i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++) 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    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if(names[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].equals(name)) {	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find=true;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break;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    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}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return find;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</a:t>
            </a:r>
            <a:endParaRPr lang="en-US" altLang="en-US" b="1" dirty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1763713" y="857250"/>
            <a:ext cx="1385887" cy="407988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</a:t>
            </a:r>
          </a:p>
        </p:txBody>
      </p:sp>
      <p:sp>
        <p:nvSpPr>
          <p:cNvPr id="517124" name="AutoShape 4"/>
          <p:cNvSpPr>
            <a:spLocks noChangeArrowheads="1"/>
          </p:cNvSpPr>
          <p:nvPr/>
        </p:nvSpPr>
        <p:spPr bwMode="auto">
          <a:xfrm>
            <a:off x="5795963" y="857250"/>
            <a:ext cx="1609725" cy="407988"/>
          </a:xfrm>
          <a:prstGeom prst="wedgeRoundRectCallout">
            <a:avLst>
              <a:gd name="adj1" fmla="val -31875"/>
              <a:gd name="adj2" fmla="val 481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带有三个形参</a:t>
            </a:r>
          </a:p>
        </p:txBody>
      </p:sp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2844800" y="3590925"/>
            <a:ext cx="2722563" cy="407988"/>
          </a:xfrm>
          <a:prstGeom prst="wedgeRoundRectCallout">
            <a:avLst>
              <a:gd name="adj1" fmla="val -34959"/>
              <a:gd name="adj2" fmla="val 566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返回结果：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boolean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带多个参数的方法</a:t>
            </a:r>
            <a:r>
              <a:rPr lang="en-US" altLang="zh-CN" smtClean="0"/>
              <a:t>2-2</a:t>
            </a:r>
            <a:endParaRPr lang="en-US" altLang="zh-CN" dirty="0"/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3265424" y="1568450"/>
            <a:ext cx="2865727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1071563" y="4714875"/>
            <a:ext cx="1428750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1202246" y="1571613"/>
            <a:ext cx="775315" cy="2857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3675063" y="4143375"/>
            <a:ext cx="5040312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if(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st.searchName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s,e,name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)) {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找到了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！");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}else{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没找到该学生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！");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517142" name="AutoShape 22"/>
          <p:cNvSpPr>
            <a:spLocks noChangeArrowheads="1"/>
          </p:cNvSpPr>
          <p:nvPr/>
        </p:nvSpPr>
        <p:spPr bwMode="auto">
          <a:xfrm>
            <a:off x="6115050" y="3521075"/>
            <a:ext cx="1609725" cy="407988"/>
          </a:xfrm>
          <a:prstGeom prst="wedgeRoundRectCallout">
            <a:avLst>
              <a:gd name="adj1" fmla="val -29836"/>
              <a:gd name="adj2" fmla="val 485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传递三个实参</a:t>
            </a:r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460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1917812" y="1228410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 rot="5400000" flipH="1" flipV="1">
            <a:off x="5844331" y="1298991"/>
            <a:ext cx="354184" cy="26078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2571736" y="4074948"/>
            <a:ext cx="760849" cy="6399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6246859" y="3932072"/>
            <a:ext cx="475097" cy="3541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305616" y="6184628"/>
            <a:ext cx="4583669" cy="578535"/>
            <a:chOff x="2514597" y="3350993"/>
            <a:chExt cx="4125189" cy="578535"/>
          </a:xfrm>
        </p:grpSpPr>
        <p:grpSp>
          <p:nvGrpSpPr>
            <p:cNvPr id="35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22"/>
              <p:cNvSpPr txBox="1"/>
              <p:nvPr/>
            </p:nvSpPr>
            <p:spPr>
              <a:xfrm>
                <a:off x="3577604" y="5112515"/>
                <a:ext cx="2451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演示：带多个参数的方法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11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24" grpId="0" animBg="1"/>
      <p:bldP spid="517125" grpId="0" animBg="1"/>
      <p:bldP spid="517128" grpId="0" animBg="1"/>
      <p:bldP spid="517129" grpId="0" animBg="1"/>
      <p:bldP spid="517130" grpId="0" animBg="1"/>
      <p:bldP spid="517140" grpId="0" animBg="1"/>
      <p:bldP spid="517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AutoShape 2"/>
          <p:cNvSpPr>
            <a:spLocks noChangeArrowheads="1"/>
          </p:cNvSpPr>
          <p:nvPr/>
        </p:nvSpPr>
        <p:spPr bwMode="auto">
          <a:xfrm>
            <a:off x="950913" y="1500188"/>
            <a:ext cx="6764337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方法定义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void addName(String name){ 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方法体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方法调用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.addName(String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张三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；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2739708" y="3709988"/>
            <a:ext cx="720725" cy="28733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Clr>
                <a:schemeClr val="tx2"/>
              </a:buClr>
              <a:buSzPct val="80000"/>
              <a:buFontTx/>
              <a:buBlip>
                <a:blip r:embed="rId3"/>
              </a:buBlip>
            </a:pP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常见错误</a:t>
            </a:r>
            <a:r>
              <a:rPr lang="en-US" altLang="zh-CN" smtClean="0"/>
              <a:t>4-1</a:t>
            </a:r>
            <a:endParaRPr/>
          </a:p>
        </p:txBody>
      </p:sp>
      <p:sp>
        <p:nvSpPr>
          <p:cNvPr id="519176" name="AutoShape 8"/>
          <p:cNvSpPr>
            <a:spLocks noChangeArrowheads="1"/>
          </p:cNvSpPr>
          <p:nvPr/>
        </p:nvSpPr>
        <p:spPr bwMode="gray">
          <a:xfrm>
            <a:off x="4649153" y="3661410"/>
            <a:ext cx="3744912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>
                <a:ea typeface="宋体" charset="-122"/>
              </a:rPr>
              <a:t>对象名</a:t>
            </a:r>
            <a:r>
              <a:rPr lang="en-US" altLang="zh-CN" b="1" dirty="0">
                <a:ea typeface="宋体" charset="-122"/>
              </a:rPr>
              <a:t>.addName("</a:t>
            </a:r>
            <a:r>
              <a:rPr lang="zh-CN" altLang="en-US" b="1" dirty="0">
                <a:ea typeface="宋体" charset="-122"/>
              </a:rPr>
              <a:t>张三</a:t>
            </a:r>
            <a:r>
              <a:rPr lang="en-US" altLang="en-US" b="1" dirty="0">
                <a:ea typeface="宋体" charset="-122"/>
              </a:rPr>
              <a:t>"</a:t>
            </a:r>
            <a:r>
              <a:rPr lang="en-US" altLang="zh-CN" b="1" dirty="0">
                <a:ea typeface="宋体" charset="-122"/>
              </a:rPr>
              <a:t>)</a:t>
            </a:r>
            <a:r>
              <a:rPr lang="zh-CN" altLang="en-US" b="1" dirty="0">
                <a:ea typeface="宋体" charset="-122"/>
              </a:rPr>
              <a:t>；</a:t>
            </a:r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2561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125413" y="4643438"/>
            <a:ext cx="1057275" cy="414337"/>
            <a:chOff x="1000100" y="3950459"/>
            <a:chExt cx="1058023" cy="414475"/>
          </a:xfrm>
        </p:grpSpPr>
        <p:pic>
          <p:nvPicPr>
            <p:cNvPr id="25612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214438" y="5003800"/>
            <a:ext cx="5000625" cy="782638"/>
            <a:chOff x="1214438" y="5003800"/>
            <a:chExt cx="5000625" cy="782638"/>
          </a:xfrm>
        </p:grpSpPr>
        <p:sp>
          <p:nvSpPr>
            <p:cNvPr id="519171" name="AutoShape 3"/>
            <p:cNvSpPr>
              <a:spLocks noChangeArrowheads="1"/>
            </p:cNvSpPr>
            <p:nvPr/>
          </p:nvSpPr>
          <p:spPr bwMode="gray">
            <a:xfrm>
              <a:off x="1214438" y="5143500"/>
              <a:ext cx="5000625" cy="642938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调用方法时不能指定实参类型！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11" name="AutoShape 4"/>
            <p:cNvSpPr>
              <a:spLocks noChangeArrowheads="1"/>
            </p:cNvSpPr>
            <p:nvPr/>
          </p:nvSpPr>
          <p:spPr bwMode="gray">
            <a:xfrm>
              <a:off x="5715000" y="5003800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12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animBg="1"/>
      <p:bldP spid="519172" grpId="0" animBg="1"/>
      <p:bldP spid="5191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>
            <a:off x="992188" y="1487488"/>
            <a:ext cx="6794500" cy="36941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方法定义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boolean searchName(int start ,int end ,String name){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方法体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方法调用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开始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 e=3;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boolean flag=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. searchName(s ,e ,name);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4409885" y="4786313"/>
            <a:ext cx="214312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常见错误</a:t>
            </a:r>
            <a:r>
              <a:rPr lang="en-US" altLang="zh-CN" smtClean="0"/>
              <a:t>4-2</a:t>
            </a:r>
            <a:endParaRPr/>
          </a:p>
        </p:txBody>
      </p:sp>
      <p:sp>
        <p:nvSpPr>
          <p:cNvPr id="521223" name="Rectangle 7"/>
          <p:cNvSpPr>
            <a:spLocks noChangeArrowheads="1"/>
          </p:cNvSpPr>
          <p:nvPr/>
        </p:nvSpPr>
        <p:spPr bwMode="auto">
          <a:xfrm>
            <a:off x="1054100" y="3714750"/>
            <a:ext cx="8747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4" name="Rectangle 8"/>
          <p:cNvSpPr>
            <a:spLocks noChangeArrowheads="1"/>
          </p:cNvSpPr>
          <p:nvPr/>
        </p:nvSpPr>
        <p:spPr bwMode="auto">
          <a:xfrm>
            <a:off x="3686175" y="1928813"/>
            <a:ext cx="936625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2663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125413" y="5443538"/>
            <a:ext cx="1057275" cy="414337"/>
            <a:chOff x="1000100" y="3950459"/>
            <a:chExt cx="1058023" cy="414475"/>
          </a:xfrm>
        </p:grpSpPr>
        <p:pic>
          <p:nvPicPr>
            <p:cNvPr id="26637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285875" y="5600700"/>
            <a:ext cx="4464050" cy="828675"/>
            <a:chOff x="1285875" y="5600700"/>
            <a:chExt cx="4464050" cy="828675"/>
          </a:xfrm>
        </p:grpSpPr>
        <p:sp>
          <p:nvSpPr>
            <p:cNvPr id="521219" name="AutoShape 3"/>
            <p:cNvSpPr>
              <a:spLocks noChangeArrowheads="1"/>
            </p:cNvSpPr>
            <p:nvPr/>
          </p:nvSpPr>
          <p:spPr bwMode="gray">
            <a:xfrm>
              <a:off x="1285875" y="5780088"/>
              <a:ext cx="4464050" cy="64928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形参和实参数据类型不一致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！</a:t>
              </a:r>
            </a:p>
          </p:txBody>
        </p:sp>
        <p:sp>
          <p:nvSpPr>
            <p:cNvPr id="26636" name="AutoShape 4"/>
            <p:cNvSpPr>
              <a:spLocks noChangeArrowheads="1"/>
            </p:cNvSpPr>
            <p:nvPr/>
          </p:nvSpPr>
          <p:spPr bwMode="gray">
            <a:xfrm>
              <a:off x="5357813" y="5600700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13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 animBg="1"/>
      <p:bldP spid="521220" grpId="0" animBg="1"/>
      <p:bldP spid="521223" grpId="0" animBg="1"/>
      <p:bldP spid="5212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AutoShape 2"/>
          <p:cNvSpPr>
            <a:spLocks noChangeArrowheads="1"/>
          </p:cNvSpPr>
          <p:nvPr/>
        </p:nvSpPr>
        <p:spPr bwMode="auto">
          <a:xfrm>
            <a:off x="1001713" y="1474788"/>
            <a:ext cx="6784975" cy="3332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方法定义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boolean searchName(int start,int end,String name){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方法体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方法调用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 s=1;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 e=3;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boolean flag=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.searchName(s,e);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3674745" y="1928813"/>
            <a:ext cx="3095625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常见错误</a:t>
            </a:r>
            <a:r>
              <a:rPr lang="en-US" altLang="zh-CN" smtClean="0"/>
              <a:t>4-3</a:t>
            </a:r>
            <a:endParaRPr/>
          </a:p>
        </p:txBody>
      </p:sp>
      <p:sp>
        <p:nvSpPr>
          <p:cNvPr id="522250" name="Rectangle 10"/>
          <p:cNvSpPr>
            <a:spLocks noChangeArrowheads="1"/>
          </p:cNvSpPr>
          <p:nvPr/>
        </p:nvSpPr>
        <p:spPr bwMode="auto">
          <a:xfrm>
            <a:off x="4457129" y="4429125"/>
            <a:ext cx="383095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2766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125413" y="5014913"/>
            <a:ext cx="1057275" cy="414337"/>
            <a:chOff x="1000100" y="3950459"/>
            <a:chExt cx="1058023" cy="414475"/>
          </a:xfrm>
        </p:grpSpPr>
        <p:pic>
          <p:nvPicPr>
            <p:cNvPr id="27660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143000" y="5249863"/>
            <a:ext cx="4319588" cy="822325"/>
            <a:chOff x="1143000" y="5249863"/>
            <a:chExt cx="4319588" cy="822325"/>
          </a:xfrm>
        </p:grpSpPr>
        <p:sp>
          <p:nvSpPr>
            <p:cNvPr id="522243" name="AutoShape 3"/>
            <p:cNvSpPr>
              <a:spLocks noChangeArrowheads="1"/>
            </p:cNvSpPr>
            <p:nvPr/>
          </p:nvSpPr>
          <p:spPr bwMode="gray">
            <a:xfrm>
              <a:off x="1143000" y="5424488"/>
              <a:ext cx="4319588" cy="6477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zh-CN" b="1" dirty="0">
                  <a:latin typeface="微软雅黑" pitchFamily="34" charset="-122"/>
                  <a:ea typeface="微软雅黑" pitchFamily="34" charset="-122"/>
                </a:rPr>
                <a:t>形参和实参数量不一致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！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59" name="AutoShape 4"/>
            <p:cNvSpPr>
              <a:spLocks noChangeArrowheads="1"/>
            </p:cNvSpPr>
            <p:nvPr/>
          </p:nvSpPr>
          <p:spPr bwMode="gray">
            <a:xfrm>
              <a:off x="5037138" y="5249863"/>
              <a:ext cx="358775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14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44" grpId="0" animBg="1"/>
      <p:bldP spid="5222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AutoShape 2"/>
          <p:cNvSpPr>
            <a:spLocks noChangeArrowheads="1"/>
          </p:cNvSpPr>
          <p:nvPr/>
        </p:nvSpPr>
        <p:spPr bwMode="auto">
          <a:xfrm>
            <a:off x="992188" y="1379538"/>
            <a:ext cx="6865937" cy="3692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方法定义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boolean searchName(int start,int end,String name){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方法体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方法调用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 s=1;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 e=3;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.searchName(s,e,name);</a:t>
            </a:r>
          </a:p>
        </p:txBody>
      </p:sp>
      <p:sp>
        <p:nvSpPr>
          <p:cNvPr id="523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常见错误</a:t>
            </a:r>
            <a:r>
              <a:rPr lang="en-US" altLang="zh-CN" smtClean="0"/>
              <a:t>4-4</a:t>
            </a:r>
            <a:endParaRPr/>
          </a:p>
        </p:txBody>
      </p:sp>
      <p:sp>
        <p:nvSpPr>
          <p:cNvPr id="523270" name="Rectangle 6"/>
          <p:cNvSpPr>
            <a:spLocks noChangeArrowheads="1"/>
          </p:cNvSpPr>
          <p:nvPr/>
        </p:nvSpPr>
        <p:spPr bwMode="auto">
          <a:xfrm>
            <a:off x="1071563" y="4643438"/>
            <a:ext cx="3579812" cy="3937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1600200" y="1785938"/>
            <a:ext cx="1008063" cy="3222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2868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125413" y="5229225"/>
            <a:ext cx="1057275" cy="414338"/>
            <a:chOff x="1000100" y="3950459"/>
            <a:chExt cx="1058023" cy="414475"/>
          </a:xfrm>
        </p:grpSpPr>
        <p:pic>
          <p:nvPicPr>
            <p:cNvPr id="2868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214438" y="5532438"/>
            <a:ext cx="5545137" cy="754062"/>
            <a:chOff x="1214438" y="5532438"/>
            <a:chExt cx="5545137" cy="754062"/>
          </a:xfrm>
        </p:grpSpPr>
        <p:sp>
          <p:nvSpPr>
            <p:cNvPr id="523267" name="AutoShape 3"/>
            <p:cNvSpPr>
              <a:spLocks noChangeArrowheads="1"/>
            </p:cNvSpPr>
            <p:nvPr/>
          </p:nvSpPr>
          <p:spPr bwMode="gray">
            <a:xfrm>
              <a:off x="1214438" y="5711825"/>
              <a:ext cx="5545137" cy="574675"/>
            </a:xfrm>
            <a:prstGeom prst="roundRect">
              <a:avLst>
                <a:gd name="adj" fmla="val 4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zh-CN" b="1" dirty="0">
                  <a:latin typeface="微软雅黑" pitchFamily="34" charset="-122"/>
                  <a:ea typeface="微软雅黑" pitchFamily="34" charset="-122"/>
                </a:rPr>
                <a:t>调用方法后没有对返回值作任何处理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！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83" name="AutoShape 4"/>
            <p:cNvSpPr>
              <a:spLocks noChangeArrowheads="1"/>
            </p:cNvSpPr>
            <p:nvPr/>
          </p:nvSpPr>
          <p:spPr bwMode="gray">
            <a:xfrm>
              <a:off x="6402388" y="553243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15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70" grpId="0" animBg="1"/>
      <p:bldP spid="5232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客户姓名添加和显示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训练要点</a:t>
            </a:r>
          </a:p>
          <a:p>
            <a:pPr lvl="1">
              <a:defRPr/>
            </a:pPr>
            <a:r>
              <a:rPr lang="zh-CN" altLang="en-US" smtClean="0"/>
              <a:t>带参方法的定义</a:t>
            </a:r>
            <a:endParaRPr lang="zh-CN" altLang="fr-FR" smtClean="0"/>
          </a:p>
          <a:p>
            <a:pPr lvl="1">
              <a:defRPr/>
            </a:pPr>
            <a:r>
              <a:rPr lang="zh-CN" altLang="en-US" smtClean="0"/>
              <a:t>带参方法的调用 </a:t>
            </a:r>
          </a:p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创建客户业务类，实现客户姓名的添加和显示 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2970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4" name="图片 13" descr="图14.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29000"/>
            <a:ext cx="3508375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457200" y="5817211"/>
            <a:ext cx="3817620" cy="578535"/>
            <a:chOff x="2514597" y="3350993"/>
            <a:chExt cx="3435766" cy="578535"/>
          </a:xfrm>
        </p:grpSpPr>
        <p:grpSp>
          <p:nvGrpSpPr>
            <p:cNvPr id="16" name="组合 20"/>
            <p:cNvGrpSpPr/>
            <p:nvPr/>
          </p:nvGrpSpPr>
          <p:grpSpPr>
            <a:xfrm>
              <a:off x="2514597" y="3350993"/>
              <a:ext cx="3435766" cy="578535"/>
              <a:chOff x="2514599" y="5042946"/>
              <a:chExt cx="3435766" cy="578535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514599" y="5071123"/>
                <a:ext cx="3435766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16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客户姓名添加和显示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defRPr/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CustomerBiz</a:t>
            </a:r>
            <a:r>
              <a:rPr lang="zh-CN" altLang="en-US" dirty="0" smtClean="0"/>
              <a:t>类</a:t>
            </a:r>
          </a:p>
          <a:p>
            <a:pPr marL="914400" lvl="1" indent="-457200">
              <a:defRPr/>
            </a:pPr>
            <a:r>
              <a:rPr lang="zh-CN" altLang="en-US" dirty="0" smtClean="0"/>
              <a:t>创建带参方法</a:t>
            </a:r>
            <a:r>
              <a:rPr lang="en-US" dirty="0" err="1" smtClean="0"/>
              <a:t>addName</a:t>
            </a:r>
            <a:r>
              <a:rPr lang="en-US" dirty="0" smtClean="0"/>
              <a:t>(String name)</a:t>
            </a:r>
            <a:endParaRPr lang="zh-CN" altLang="en-US" dirty="0" smtClean="0"/>
          </a:p>
          <a:p>
            <a:pPr marL="914400" lvl="1" indent="-457200">
              <a:defRPr/>
            </a:pPr>
            <a:r>
              <a:rPr lang="zh-CN" altLang="en-US" dirty="0" smtClean="0"/>
              <a:t>创建方法</a:t>
            </a:r>
            <a:r>
              <a:rPr lang="en-US" altLang="zh-CN" dirty="0" err="1" smtClean="0"/>
              <a:t>showNames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pPr marL="914400" lvl="1" indent="-457200">
              <a:defRPr/>
            </a:pPr>
            <a:r>
              <a:rPr lang="zh-CN" altLang="en-US" dirty="0" smtClean="0"/>
              <a:t>创建测试类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难点指导</a:t>
            </a:r>
          </a:p>
          <a:p>
            <a:pPr lvl="1">
              <a:defRPr/>
            </a:pPr>
            <a:r>
              <a:rPr lang="zh-CN" altLang="en-US" dirty="0" smtClean="0"/>
              <a:t>创建无返回值的带参方法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3073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68146" y="5707006"/>
            <a:ext cx="4125191" cy="578535"/>
            <a:chOff x="2514599" y="5042946"/>
            <a:chExt cx="4125191" cy="578535"/>
          </a:xfrm>
        </p:grpSpPr>
        <p:sp>
          <p:nvSpPr>
            <p:cNvPr id="16" name="圆角矩形 15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17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修改客户姓名</a:t>
            </a:r>
            <a:endParaRPr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修改学生姓名，输入新、旧姓名，进行修改并显示是否修改成功</a:t>
            </a: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176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 descr="图14.2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286000"/>
            <a:ext cx="3706812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56"/>
          <p:cNvGrpSpPr>
            <a:grpSpLocks/>
          </p:cNvGrpSpPr>
          <p:nvPr/>
        </p:nvGrpSpPr>
        <p:grpSpPr bwMode="auto">
          <a:xfrm>
            <a:off x="0" y="2928938"/>
            <a:ext cx="985838" cy="461962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176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84225" y="3429000"/>
            <a:ext cx="6397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定义方法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785813" y="4110038"/>
            <a:ext cx="3786187" cy="10334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>
                <a:ea typeface="宋体" charset="-122"/>
              </a:rPr>
              <a:t>public </a:t>
            </a:r>
            <a:r>
              <a:rPr lang="en-US" altLang="zh-CN" b="1" dirty="0" err="1">
                <a:ea typeface="宋体" charset="-122"/>
              </a:rPr>
              <a:t>boolean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editName</a:t>
            </a:r>
            <a:r>
              <a:rPr lang="en-US" altLang="zh-CN" b="1" dirty="0">
                <a:ea typeface="宋体" charset="-122"/>
              </a:rPr>
              <a:t> (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>
                <a:ea typeface="宋体" charset="-122"/>
              </a:rPr>
              <a:t>       String </a:t>
            </a:r>
            <a:r>
              <a:rPr lang="en-US" altLang="zh-CN" b="1" dirty="0" err="1">
                <a:ea typeface="宋体" charset="-122"/>
              </a:rPr>
              <a:t>oldName</a:t>
            </a:r>
            <a:r>
              <a:rPr lang="en-US" altLang="zh-CN" b="1" dirty="0">
                <a:ea typeface="宋体" charset="-122"/>
              </a:rPr>
              <a:t>,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>
                <a:ea typeface="宋体" charset="-122"/>
              </a:rPr>
              <a:t>       String </a:t>
            </a:r>
            <a:r>
              <a:rPr lang="en-US" altLang="zh-CN" b="1" dirty="0" err="1">
                <a:ea typeface="宋体" charset="-122"/>
              </a:rPr>
              <a:t>newName</a:t>
            </a:r>
            <a:r>
              <a:rPr lang="en-US" altLang="zh-CN" b="1" dirty="0">
                <a:ea typeface="宋体" charset="-122"/>
              </a:rPr>
              <a:t>)</a:t>
            </a:r>
            <a:endParaRPr lang="zh-CN" altLang="en-US" sz="1600" b="1" kern="0" dirty="0">
              <a:ea typeface="宋体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76506" y="5672716"/>
            <a:ext cx="4125191" cy="578535"/>
            <a:chOff x="2514599" y="5042946"/>
            <a:chExt cx="4125191" cy="578535"/>
          </a:xfrm>
        </p:grpSpPr>
        <p:sp>
          <p:nvSpPr>
            <p:cNvPr id="23" name="圆角矩形 22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18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19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82634"/>
            <a:ext cx="7886700" cy="481534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调用带参方法时，有哪些注意事项？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名词解释：形参、实参</a:t>
            </a:r>
          </a:p>
          <a:p>
            <a:pPr>
              <a:defRPr/>
            </a:pPr>
            <a:r>
              <a:rPr lang="zh-CN" altLang="en-US" dirty="0" smtClean="0"/>
              <a:t>一个方法可以有多少个参数，多少个返回值？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包的作用是什么？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请说出创建包的关键字和导入包的关键字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84010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1580" y="285750"/>
            <a:ext cx="775303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数组作为参数的方法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5084763"/>
            <a:ext cx="7645400" cy="12731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位学生的决赛成绩保存在数组中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设计求平均成绩、最高成绩的方法，并把数组作为参数</a:t>
            </a:r>
            <a:endParaRPr lang="en-US" altLang="zh-CN" dirty="0" smtClean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784225" y="1276350"/>
            <a:ext cx="7319963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学生参加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知识竞赛的决赛，输出决赛的平均成绩和最高成绩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380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71438" y="4552950"/>
            <a:ext cx="1000125" cy="447675"/>
            <a:chOff x="1000100" y="3235185"/>
            <a:chExt cx="1000132" cy="446983"/>
          </a:xfrm>
        </p:grpSpPr>
        <p:pic>
          <p:nvPicPr>
            <p:cNvPr id="3380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3" name="图片 12" descr="图 14.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170113"/>
            <a:ext cx="35417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20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427038" y="1463675"/>
            <a:ext cx="4645025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public double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calAvg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[] scores ){</a:t>
            </a:r>
            <a:endParaRPr lang="zh-CN" altLang="en-US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sum=0;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double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avg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=0.0;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for(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=0;i&lt;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scores.length;i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++){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sum+=scores[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];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}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avg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=(double)sum/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scores.length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;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return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avg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;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1763713" y="714375"/>
            <a:ext cx="1385887" cy="407988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</a:t>
            </a: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数组作为参数的方法</a:t>
            </a:r>
            <a:r>
              <a:rPr lang="en-US" altLang="zh-CN" smtClean="0"/>
              <a:t>2-2</a:t>
            </a:r>
            <a:endParaRPr dirty="0"/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1065848" y="1571625"/>
            <a:ext cx="785812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484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1917812" y="1085533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2214563" y="2214563"/>
            <a:ext cx="4645025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public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calMax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[] scores ){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max=scores[0];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for(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=1;i&lt;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scores.length;i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++){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if(max&lt;scores[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]){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    max=scores[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}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}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return max;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}</a:t>
            </a: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4103688" y="4325938"/>
            <a:ext cx="4754562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[] scores=new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[5];//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保存比赛成绩</a:t>
            </a:r>
            <a:endParaRPr lang="en-US" altLang="zh-CN" b="1" dirty="0">
              <a:ea typeface="宋体" charset="-122"/>
              <a:cs typeface="Times New Roman" pitchFamily="18" charset="0"/>
            </a:endParaRPr>
          </a:p>
          <a:p>
            <a:pPr defTabSz="3556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 //……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double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avgScore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st.calAvg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(scores);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maxScore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st.calMax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(scores);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2863215" y="2286000"/>
            <a:ext cx="357188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2434590" y="1571625"/>
            <a:ext cx="13573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3917633" y="2286000"/>
            <a:ext cx="1357312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5257800" y="1500188"/>
            <a:ext cx="1146175" cy="407987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数组参数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 flipH="1" flipV="1">
            <a:off x="5411881" y="1871351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7400925" y="4714875"/>
            <a:ext cx="1146175" cy="407988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调用方法</a:t>
            </a:r>
          </a:p>
        </p:txBody>
      </p:sp>
      <p:cxnSp>
        <p:nvCxnSpPr>
          <p:cNvPr id="35" name="直接箭头连接符 34"/>
          <p:cNvCxnSpPr/>
          <p:nvPr/>
        </p:nvCxnSpPr>
        <p:spPr bwMode="auto">
          <a:xfrm rot="5400000" flipH="1" flipV="1">
            <a:off x="6989911" y="4868741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800725" y="5143500"/>
            <a:ext cx="19288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5489258" y="5500688"/>
            <a:ext cx="1928812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339906" y="6058898"/>
            <a:ext cx="4583669" cy="578535"/>
            <a:chOff x="2514597" y="3350993"/>
            <a:chExt cx="4125189" cy="578535"/>
          </a:xfrm>
        </p:grpSpPr>
        <p:grpSp>
          <p:nvGrpSpPr>
            <p:cNvPr id="42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22"/>
              <p:cNvSpPr txBox="1"/>
              <p:nvPr/>
            </p:nvSpPr>
            <p:spPr>
              <a:xfrm>
                <a:off x="3577604" y="5112515"/>
                <a:ext cx="2035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演示：数组作为参数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21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30" grpId="0" animBg="1"/>
      <p:bldP spid="24" grpId="0" animBg="1"/>
      <p:bldP spid="517140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1580" y="285750"/>
            <a:ext cx="775303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对象作为参数的方法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4643438"/>
            <a:ext cx="7645400" cy="17145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 dirty="0" smtClean="0"/>
              <a:t>方式一：设计带四个参数（学号、姓名、年龄、成绩）的方法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方式二：将学生学号、姓名、年龄、成绩封装在学生对象中，设计方法，以学生对象作为参数</a:t>
            </a:r>
            <a:endParaRPr lang="en-US" altLang="zh-CN" dirty="0" smtClean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784225" y="1276350"/>
            <a:ext cx="7319963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在实现了增加一个学生姓名的基础上，增加学生的学号、年龄和成绩，并显示这些信息，如何实现？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585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103188" y="4195763"/>
            <a:ext cx="1000125" cy="447675"/>
            <a:chOff x="1000100" y="3235185"/>
            <a:chExt cx="1000132" cy="446983"/>
          </a:xfrm>
        </p:grpSpPr>
        <p:pic>
          <p:nvPicPr>
            <p:cNvPr id="3585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6" name="图片 15" descr="图14.4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643188"/>
            <a:ext cx="35718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117475" y="4243388"/>
            <a:ext cx="844550" cy="400050"/>
            <a:chOff x="3786182" y="3143248"/>
            <a:chExt cx="843709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3928915" y="3143248"/>
              <a:ext cx="700976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35854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1143000" y="4678363"/>
            <a:ext cx="6215063" cy="1036637"/>
            <a:chOff x="1143000" y="4678363"/>
            <a:chExt cx="6215063" cy="1036637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>
              <a:off x="1143000" y="4857750"/>
              <a:ext cx="6215063" cy="85725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可以将多个相关的信息封装成对象，作为参数传递，避免方法有太多的参数！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52" name="AutoShape 4"/>
            <p:cNvSpPr>
              <a:spLocks noChangeArrowheads="1"/>
            </p:cNvSpPr>
            <p:nvPr/>
          </p:nvSpPr>
          <p:spPr bwMode="gray">
            <a:xfrm>
              <a:off x="6980238" y="4678363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22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427038" y="1452563"/>
            <a:ext cx="6716712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class Student  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  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public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id;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public String name;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public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age;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public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score;	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public void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showInfo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() {	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(id+"\t"+name+"\t"+age+"\t"+score);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}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1763713" y="714375"/>
            <a:ext cx="915987" cy="407988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学生类</a:t>
            </a: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对象作为参数的方法</a:t>
            </a:r>
            <a:r>
              <a:rPr lang="en-US" altLang="zh-CN" smtClean="0"/>
              <a:t>2-2</a:t>
            </a:r>
            <a:endParaRPr dirty="0"/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914400" y="1500188"/>
            <a:ext cx="928688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689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1917812" y="1085533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3429000" y="2214563"/>
            <a:ext cx="5143500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public void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addStudent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 Student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stu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) 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for(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=0;i&lt;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students.length;i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++) 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if(students[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]==null) 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students[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]=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stu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break;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}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4103688" y="4541838"/>
            <a:ext cx="4754562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//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……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 err="1">
                <a:ea typeface="宋体" charset="-122"/>
                <a:cs typeface="Times New Roman" pitchFamily="18" charset="0"/>
              </a:rPr>
              <a:t>studentsBiz.addStudent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(student1);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 err="1">
                <a:ea typeface="宋体" charset="-122"/>
                <a:cs typeface="Times New Roman" pitchFamily="18" charset="0"/>
              </a:rPr>
              <a:t>studentsBiz.addStudent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(student2);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5688965" y="2286000"/>
            <a:ext cx="13573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6472238" y="1500188"/>
            <a:ext cx="1146175" cy="407987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对象参数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 flipH="1" flipV="1">
            <a:off x="6626327" y="1871351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7400925" y="4398963"/>
            <a:ext cx="1146175" cy="409575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调用方法</a:t>
            </a: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6929456" y="4714885"/>
            <a:ext cx="403657" cy="21431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339080" y="4970463"/>
            <a:ext cx="25003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5346065" y="5313363"/>
            <a:ext cx="2500313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339906" y="6013178"/>
            <a:ext cx="4583669" cy="578535"/>
            <a:chOff x="2514597" y="3350993"/>
            <a:chExt cx="4125189" cy="578535"/>
          </a:xfrm>
        </p:grpSpPr>
        <p:grpSp>
          <p:nvGrpSpPr>
            <p:cNvPr id="39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22"/>
              <p:cNvSpPr txBox="1"/>
              <p:nvPr/>
            </p:nvSpPr>
            <p:spPr>
              <a:xfrm>
                <a:off x="3577604" y="5112515"/>
                <a:ext cx="2035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演示：对象作为参数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23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30" grpId="0" animBg="1"/>
      <p:bldP spid="24" grpId="0" animBg="1"/>
      <p:bldP spid="517140" grpId="0" animBg="1"/>
      <p:bldP spid="31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对客户姓名排序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训练要点</a:t>
            </a:r>
          </a:p>
          <a:p>
            <a:pPr lvl="1">
              <a:defRPr/>
            </a:pPr>
            <a:r>
              <a:rPr lang="zh-CN" altLang="en-US" smtClean="0"/>
              <a:t>带参方法的调用</a:t>
            </a:r>
          </a:p>
          <a:p>
            <a:pPr lvl="1">
              <a:defRPr/>
            </a:pPr>
            <a:r>
              <a:rPr lang="zh-CN" altLang="en-US" smtClean="0"/>
              <a:t>数组作为方法的参数</a:t>
            </a:r>
          </a:p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编写方法，实现对客户姓名的排序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3790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37894" name="图片 10" descr="图14.5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643313"/>
            <a:ext cx="4497387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2400300" y="6034381"/>
            <a:ext cx="4434840" cy="578535"/>
            <a:chOff x="2514597" y="3350993"/>
            <a:chExt cx="3991249" cy="578535"/>
          </a:xfrm>
        </p:grpSpPr>
        <p:grpSp>
          <p:nvGrpSpPr>
            <p:cNvPr id="16" name="组合 20"/>
            <p:cNvGrpSpPr/>
            <p:nvPr/>
          </p:nvGrpSpPr>
          <p:grpSpPr>
            <a:xfrm>
              <a:off x="2514597" y="3350993"/>
              <a:ext cx="3991249" cy="578535"/>
              <a:chOff x="2514599" y="5042946"/>
              <a:chExt cx="3991249" cy="57853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514599" y="5071123"/>
                <a:ext cx="399124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24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对客户姓名排序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利用数组存储学生姓名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定义排序方法：</a:t>
            </a:r>
            <a:r>
              <a:rPr lang="en-US" dirty="0" err="1" smtClean="0"/>
              <a:t>sortNames</a:t>
            </a:r>
            <a:r>
              <a:rPr lang="en-US" dirty="0" smtClean="0"/>
              <a:t>(String[] names)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创建测试类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难点指导</a:t>
            </a:r>
          </a:p>
          <a:p>
            <a:pPr lvl="1">
              <a:defRPr/>
            </a:pPr>
            <a:r>
              <a:rPr lang="zh-CN" altLang="en-US" dirty="0" smtClean="0"/>
              <a:t>创建数组作为参数的方法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调用数组作为参数的方法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3892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13866" y="5752726"/>
            <a:ext cx="4125191" cy="578535"/>
            <a:chOff x="2514599" y="5042946"/>
            <a:chExt cx="4125191" cy="578535"/>
          </a:xfrm>
        </p:grpSpPr>
        <p:sp>
          <p:nvSpPr>
            <p:cNvPr id="16" name="圆角矩形 15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25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改进客户信息的添加和显示</a:t>
            </a:r>
            <a:endParaRPr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实现添加客户信息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客户信息包括：姓名、年龄、是否有会员卡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995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56"/>
          <p:cNvGrpSpPr>
            <a:grpSpLocks/>
          </p:cNvGrpSpPr>
          <p:nvPr/>
        </p:nvGrpSpPr>
        <p:grpSpPr bwMode="auto">
          <a:xfrm>
            <a:off x="0" y="3681413"/>
            <a:ext cx="985838" cy="461962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995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85813" y="4286250"/>
            <a:ext cx="8429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en-US" sz="2400" b="1" dirty="0" err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CustomerBiz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类中声明客户对象数组</a:t>
            </a:r>
          </a:p>
          <a:p>
            <a:pPr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定义添加客户的方法</a:t>
            </a:r>
            <a:endParaRPr lang="en-US" altLang="zh-CN" sz="24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addCustomer</a:t>
            </a:r>
            <a:r>
              <a:rPr lang="en-US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(Customer </a:t>
            </a:r>
            <a:r>
              <a:rPr lang="en-US" altLang="en-US" sz="2400" b="1" dirty="0" err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</a:t>
            </a:r>
            <a:r>
              <a:rPr lang="en-US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定义显示信息的方法：</a:t>
            </a:r>
            <a:r>
              <a:rPr lang="en-US" altLang="en-US" sz="2400" b="1" dirty="0" err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showCustomers</a:t>
            </a:r>
            <a:r>
              <a:rPr lang="en-US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9944" name="图片 14" descr="图14.6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744788"/>
            <a:ext cx="3405187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5397097" y="5215516"/>
            <a:ext cx="3461154" cy="578535"/>
            <a:chOff x="2514600" y="5042946"/>
            <a:chExt cx="3461154" cy="578535"/>
          </a:xfrm>
        </p:grpSpPr>
        <p:sp>
          <p:nvSpPr>
            <p:cNvPr id="22" name="圆角矩形 21"/>
            <p:cNvSpPr/>
            <p:nvPr/>
          </p:nvSpPr>
          <p:spPr>
            <a:xfrm>
              <a:off x="2514600" y="5098419"/>
              <a:ext cx="3461154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26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27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为什么需要包</a:t>
            </a:r>
            <a:endParaRPr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784225" y="11969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树形文件系统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文档分门别类，易于查找和管理</a:t>
            </a:r>
            <a:endParaRPr lang="en-US" altLang="zh-CN" sz="24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使用目录解决文件同名冲突问题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zh-CN" altLang="en-US" sz="24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如何存放两个同名的类而不冲突？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8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989" name="Picture 4" descr="tree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285875"/>
            <a:ext cx="244951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69963" y="4071938"/>
            <a:ext cx="1744662" cy="1357312"/>
            <a:chOff x="476" y="2527"/>
            <a:chExt cx="1624" cy="988"/>
          </a:xfrm>
        </p:grpSpPr>
        <p:sp>
          <p:nvSpPr>
            <p:cNvPr id="490502" name="AutoShape 6"/>
            <p:cNvSpPr>
              <a:spLocks noChangeArrowheads="1"/>
            </p:cNvSpPr>
            <p:nvPr/>
          </p:nvSpPr>
          <p:spPr bwMode="gray">
            <a:xfrm>
              <a:off x="704" y="2704"/>
              <a:ext cx="1130" cy="811"/>
            </a:xfrm>
            <a:prstGeom prst="foldedCorner">
              <a:avLst>
                <a:gd name="adj" fmla="val 125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Sort.java</a:t>
              </a:r>
            </a:p>
          </p:txBody>
        </p:sp>
        <p:sp>
          <p:nvSpPr>
            <p:cNvPr id="490503" name="AutoShape 7"/>
            <p:cNvSpPr>
              <a:spLocks noChangeArrowheads="1"/>
            </p:cNvSpPr>
            <p:nvPr/>
          </p:nvSpPr>
          <p:spPr bwMode="auto">
            <a:xfrm>
              <a:off x="476" y="2527"/>
              <a:ext cx="1624" cy="25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插入排序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57625" y="4071938"/>
            <a:ext cx="1720850" cy="1357312"/>
            <a:chOff x="2336" y="2481"/>
            <a:chExt cx="1084" cy="855"/>
          </a:xfrm>
        </p:grpSpPr>
        <p:sp>
          <p:nvSpPr>
            <p:cNvPr id="490505" name="AutoShape 9"/>
            <p:cNvSpPr>
              <a:spLocks noChangeArrowheads="1"/>
            </p:cNvSpPr>
            <p:nvPr/>
          </p:nvSpPr>
          <p:spPr bwMode="gray">
            <a:xfrm>
              <a:off x="2562" y="2659"/>
              <a:ext cx="730" cy="677"/>
            </a:xfrm>
            <a:prstGeom prst="foldedCorner">
              <a:avLst>
                <a:gd name="adj" fmla="val 125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Sort.java</a:t>
              </a:r>
            </a:p>
          </p:txBody>
        </p:sp>
        <p:sp>
          <p:nvSpPr>
            <p:cNvPr id="490506" name="AutoShape 10"/>
            <p:cNvSpPr>
              <a:spLocks noChangeArrowheads="1"/>
            </p:cNvSpPr>
            <p:nvPr/>
          </p:nvSpPr>
          <p:spPr bwMode="auto">
            <a:xfrm>
              <a:off x="2336" y="2481"/>
              <a:ext cx="1084" cy="25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冒泡排序</a:t>
              </a:r>
            </a:p>
          </p:txBody>
        </p:sp>
      </p:grpSp>
      <p:grpSp>
        <p:nvGrpSpPr>
          <p:cNvPr id="4" name="组合 72"/>
          <p:cNvGrpSpPr>
            <a:grpSpLocks/>
          </p:cNvGrpSpPr>
          <p:nvPr/>
        </p:nvGrpSpPr>
        <p:grpSpPr bwMode="auto">
          <a:xfrm>
            <a:off x="157163" y="2578100"/>
            <a:ext cx="985837" cy="422275"/>
            <a:chOff x="1000100" y="1173499"/>
            <a:chExt cx="986586" cy="422603"/>
          </a:xfrm>
        </p:grpSpPr>
        <p:pic>
          <p:nvPicPr>
            <p:cNvPr id="4199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28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包</a:t>
            </a:r>
            <a:endParaRPr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解决类的同名问题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91524" name="Line 4"/>
          <p:cNvSpPr>
            <a:spLocks noChangeShapeType="1"/>
          </p:cNvSpPr>
          <p:nvPr/>
        </p:nvSpPr>
        <p:spPr bwMode="auto">
          <a:xfrm flipH="1">
            <a:off x="2843213" y="3644900"/>
            <a:ext cx="1154112" cy="5048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1525" name="Line 5"/>
          <p:cNvSpPr>
            <a:spLocks noChangeShapeType="1"/>
          </p:cNvSpPr>
          <p:nvPr/>
        </p:nvSpPr>
        <p:spPr bwMode="auto">
          <a:xfrm>
            <a:off x="4419600" y="3717925"/>
            <a:ext cx="0" cy="15843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1526" name="Line 6"/>
          <p:cNvSpPr>
            <a:spLocks noChangeShapeType="1"/>
          </p:cNvSpPr>
          <p:nvPr/>
        </p:nvSpPr>
        <p:spPr bwMode="auto">
          <a:xfrm>
            <a:off x="5940425" y="3573463"/>
            <a:ext cx="1150938" cy="5746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1527" name="AutoShape 7"/>
          <p:cNvSpPr>
            <a:spLocks noChangeArrowheads="1"/>
          </p:cNvSpPr>
          <p:nvPr/>
        </p:nvSpPr>
        <p:spPr bwMode="gray">
          <a:xfrm>
            <a:off x="611188" y="4221163"/>
            <a:ext cx="3298825" cy="10223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允许类组成较小的单元（类似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文件夹），易于找到和使用相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应的文件</a:t>
            </a:r>
          </a:p>
        </p:txBody>
      </p:sp>
      <p:sp>
        <p:nvSpPr>
          <p:cNvPr id="491528" name="AutoShape 8"/>
          <p:cNvSpPr>
            <a:spLocks noChangeArrowheads="1"/>
          </p:cNvSpPr>
          <p:nvPr/>
        </p:nvSpPr>
        <p:spPr bwMode="gray">
          <a:xfrm>
            <a:off x="4211638" y="5373688"/>
            <a:ext cx="1609725" cy="4079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防止命名冲突</a:t>
            </a:r>
          </a:p>
        </p:txBody>
      </p:sp>
      <p:sp>
        <p:nvSpPr>
          <p:cNvPr id="491529" name="AutoShape 9"/>
          <p:cNvSpPr>
            <a:spLocks noChangeArrowheads="1"/>
          </p:cNvSpPr>
          <p:nvPr/>
        </p:nvSpPr>
        <p:spPr bwMode="gray">
          <a:xfrm>
            <a:off x="6335713" y="4221163"/>
            <a:ext cx="2103437" cy="7143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更好的保护类、属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性和方法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24300" y="2133600"/>
            <a:ext cx="2447925" cy="1584325"/>
            <a:chOff x="2154" y="1616"/>
            <a:chExt cx="1542" cy="998"/>
          </a:xfrm>
          <a:solidFill>
            <a:srgbClr val="00B0F0"/>
          </a:solidFill>
        </p:grpSpPr>
        <p:sp>
          <p:nvSpPr>
            <p:cNvPr id="491531" name="AutoShape 11"/>
            <p:cNvSpPr>
              <a:spLocks noChangeArrowheads="1"/>
            </p:cNvSpPr>
            <p:nvPr/>
          </p:nvSpPr>
          <p:spPr bwMode="gray">
            <a:xfrm>
              <a:off x="2154" y="1616"/>
              <a:ext cx="1542" cy="998"/>
            </a:xfrm>
            <a:prstGeom prst="flowChartMultidocument">
              <a:avLst/>
            </a:prstGeom>
            <a:grpFill/>
            <a:ln w="19050" algn="ctr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hangingPunct="0">
                <a:defRPr/>
              </a:pPr>
              <a:r>
                <a:rPr lang="en-US" altLang="zh-CN" b="1" dirty="0">
                  <a:ea typeface="宋体" charset="-122"/>
                </a:rPr>
                <a:t>Sort.java</a:t>
              </a:r>
            </a:p>
          </p:txBody>
        </p:sp>
        <p:sp>
          <p:nvSpPr>
            <p:cNvPr id="491532" name="Rectangle 12"/>
            <p:cNvSpPr>
              <a:spLocks noChangeArrowheads="1"/>
            </p:cNvSpPr>
            <p:nvPr/>
          </p:nvSpPr>
          <p:spPr bwMode="gray">
            <a:xfrm>
              <a:off x="2154" y="1616"/>
              <a:ext cx="590" cy="237"/>
            </a:xfrm>
            <a:prstGeom prst="rect">
              <a:avLst/>
            </a:prstGeom>
            <a:grpFill/>
            <a:ln w="19050" algn="ctr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hangingPunct="0">
                <a:defRPr/>
              </a:pPr>
              <a:r>
                <a:rPr lang="zh-CN" altLang="en-US" b="1" dirty="0">
                  <a:ea typeface="宋体" charset="-122"/>
                </a:rPr>
                <a:t>包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29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302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回顾与作业点评</a:t>
            </a:r>
            <a:endParaRPr dirty="0"/>
          </a:p>
        </p:txBody>
      </p:sp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 smtClean="0"/>
              <a:t>无参方法有哪几个组成部分？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调用无参方法的两种形式是什么？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方法的返回值使用什么关键字？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lvl="0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GB" dirty="0" smtClean="0"/>
              <a:t/>
            </a:r>
            <a:br>
              <a:rPr lang="zh-CN" altLang="en-GB" dirty="0" smtClean="0"/>
            </a:br>
            <a:endParaRPr lang="zh-CN" altLang="en-GB" dirty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1639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-11028" y="4005064"/>
            <a:ext cx="1497897" cy="400110"/>
            <a:chOff x="1004978" y="3857625"/>
            <a:chExt cx="1497897" cy="400110"/>
          </a:xfrm>
        </p:grpSpPr>
        <p:pic>
          <p:nvPicPr>
            <p:cNvPr id="11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570" y="285750"/>
            <a:ext cx="783304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如何创建包</a:t>
            </a:r>
            <a:endParaRPr dirty="0"/>
          </a:p>
        </p:txBody>
      </p:sp>
      <p:sp>
        <p:nvSpPr>
          <p:cNvPr id="19" name="AutoShape 3"/>
          <p:cNvSpPr>
            <a:spLocks noGrp="1" noChangeArrowheads="1"/>
          </p:cNvSpPr>
          <p:nvPr>
            <p:ph idx="1"/>
          </p:nvPr>
        </p:nvSpPr>
        <p:spPr>
          <a:xfrm>
            <a:off x="785813" y="2143125"/>
            <a:ext cx="7645400" cy="30003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algn="ctr">
            <a:solidFill>
              <a:srgbClr val="00B0F0"/>
            </a:solidFill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1800" dirty="0" smtClean="0">
                <a:solidFill>
                  <a:srgbClr val="FF0000"/>
                </a:solidFill>
              </a:rPr>
              <a:t>package </a:t>
            </a:r>
            <a:r>
              <a:rPr lang="en-US" altLang="zh-CN" sz="1800" dirty="0" err="1" smtClean="0"/>
              <a:t>cn.jbit.classandobject</a:t>
            </a:r>
            <a:r>
              <a:rPr lang="en-US" altLang="zh-CN" sz="1800" dirty="0" smtClean="0"/>
              <a:t>;   //</a:t>
            </a:r>
            <a:r>
              <a:rPr lang="zh-CN" altLang="en-US" sz="1800" dirty="0" smtClean="0"/>
              <a:t>声明包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1800" dirty="0" smtClean="0"/>
              <a:t>public class </a:t>
            </a:r>
            <a:r>
              <a:rPr lang="en-US" altLang="zh-CN" sz="1800" dirty="0" err="1" smtClean="0"/>
              <a:t>AccpSchool</a:t>
            </a:r>
            <a:r>
              <a:rPr lang="en-US" altLang="zh-CN" sz="1800" dirty="0" smtClean="0"/>
              <a:t>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1800" dirty="0" smtClean="0"/>
              <a:t>    //……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1800" dirty="0" smtClean="0"/>
              <a:t>    public String </a:t>
            </a:r>
            <a:r>
              <a:rPr lang="en-US" altLang="zh-CN" sz="1800" dirty="0" err="1" smtClean="0"/>
              <a:t>toString</a:t>
            </a:r>
            <a:r>
              <a:rPr lang="en-US" altLang="zh-CN" sz="1800" dirty="0" smtClean="0"/>
              <a:t>()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1800" dirty="0" smtClean="0"/>
              <a:t>       //……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1800" dirty="0" smtClean="0"/>
              <a:t>    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65632" y="2214563"/>
            <a:ext cx="3657600" cy="4286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gray">
          <a:xfrm>
            <a:off x="4000500" y="3286125"/>
            <a:ext cx="1393825" cy="407988"/>
          </a:xfrm>
          <a:prstGeom prst="wedgeRoundRectCallout">
            <a:avLst>
              <a:gd name="adj1" fmla="val -31098"/>
              <a:gd name="adj2" fmla="val -4726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包名         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5572125" y="1143000"/>
            <a:ext cx="2336800" cy="776288"/>
          </a:xfrm>
          <a:prstGeom prst="wedgeRoundRectCallout">
            <a:avLst>
              <a:gd name="adj1" fmla="val -25792"/>
              <a:gd name="adj2" fmla="val 4975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package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声明包，</a:t>
            </a: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以分号结尾</a:t>
            </a: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gray">
          <a:xfrm>
            <a:off x="2143125" y="1152525"/>
            <a:ext cx="2071688" cy="776288"/>
          </a:xfrm>
          <a:prstGeom prst="wedgeRoundRectCallout">
            <a:avLst>
              <a:gd name="adj1" fmla="val -29507"/>
              <a:gd name="adj2" fmla="val 4939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作为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源代码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第一条语句          </a:t>
            </a: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404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7" name="直接箭头连接符 26"/>
          <p:cNvCxnSpPr/>
          <p:nvPr/>
        </p:nvCxnSpPr>
        <p:spPr bwMode="auto">
          <a:xfrm flipV="1">
            <a:off x="4929190" y="1931808"/>
            <a:ext cx="832287" cy="3541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2714612" y="2003246"/>
            <a:ext cx="546535" cy="2113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rot="16200000" flipH="1">
            <a:off x="3643306" y="2714620"/>
            <a:ext cx="642942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30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包命名规范</a:t>
            </a:r>
            <a:endParaRPr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600" dirty="0" smtClean="0"/>
              <a:t>包名由小写字母组成，不能以圆点开头或结尾</a:t>
            </a:r>
            <a:endParaRPr lang="en-US" altLang="zh-CN" sz="2600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sz="2600" dirty="0" smtClean="0"/>
          </a:p>
          <a:p>
            <a:pPr>
              <a:defRPr/>
            </a:pPr>
            <a:r>
              <a:rPr lang="zh-CN" altLang="en-US" sz="2600" dirty="0" smtClean="0"/>
              <a:t>包名之前最好加上唯一的前缀，通常使用组织倒置的网络域名</a:t>
            </a:r>
            <a:endParaRPr lang="en-US" altLang="zh-CN" sz="2600" dirty="0" smtClean="0"/>
          </a:p>
          <a:p>
            <a:pPr lvl="1">
              <a:defRPr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www.bdqn.cn</a:t>
            </a:r>
          </a:p>
          <a:p>
            <a:pPr lvl="4">
              <a:defRPr/>
            </a:pPr>
            <a:endParaRPr lang="en-US" altLang="zh-CN" dirty="0" smtClean="0"/>
          </a:p>
          <a:p>
            <a:pPr lvl="4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sz="2600" dirty="0" smtClean="0"/>
              <a:t>包名后续部分依不同机构内部的规范不同而不同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1042988" y="1952308"/>
            <a:ext cx="7231062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package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mypackage</a:t>
            </a:r>
            <a:r>
              <a:rPr lang="en-US" altLang="zh-CN" b="1" dirty="0">
                <a:ea typeface="宋体" charset="-122"/>
              </a:rPr>
              <a:t>;</a:t>
            </a: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1042988" y="3971928"/>
            <a:ext cx="7231062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package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FF3300"/>
                </a:solidFill>
                <a:ea typeface="宋体" charset="-122"/>
              </a:rPr>
              <a:t>cn.bdqn</a:t>
            </a:r>
            <a:r>
              <a:rPr lang="en-US" altLang="zh-CN" b="1" dirty="0" err="1" smtClean="0">
                <a:ea typeface="宋体" charset="-122"/>
              </a:rPr>
              <a:t>.mypackage</a:t>
            </a:r>
            <a:r>
              <a:rPr lang="en-US" altLang="zh-CN" b="1" dirty="0">
                <a:ea typeface="宋体" charset="-122"/>
              </a:rPr>
              <a:t>;</a:t>
            </a: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1042988" y="5093335"/>
            <a:ext cx="7231062" cy="512743"/>
          </a:xfrm>
          <a:prstGeom prst="roundRect">
            <a:avLst>
              <a:gd name="adj" fmla="val 243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package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b="1" dirty="0" err="1" smtClean="0">
                <a:ea typeface="宋体" charset="-122"/>
              </a:rPr>
              <a:t>cn.bdqn.</a:t>
            </a:r>
            <a:r>
              <a:rPr lang="en-US" altLang="zh-CN" b="1" dirty="0" err="1" smtClean="0">
                <a:solidFill>
                  <a:srgbClr val="FF3300"/>
                </a:solidFill>
                <a:ea typeface="宋体" charset="-122"/>
              </a:rPr>
              <a:t>javagroup.powerproject</a:t>
            </a:r>
            <a:r>
              <a:rPr lang="en-US" altLang="zh-CN" b="1" dirty="0" smtClean="0">
                <a:ea typeface="宋体" charset="-122"/>
              </a:rPr>
              <a:t>;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gray">
          <a:xfrm>
            <a:off x="3203575" y="5810885"/>
            <a:ext cx="91598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部门名</a:t>
            </a: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gray">
          <a:xfrm>
            <a:off x="4632325" y="5807710"/>
            <a:ext cx="982663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项目名</a:t>
            </a:r>
          </a:p>
        </p:txBody>
      </p:sp>
      <p:sp>
        <p:nvSpPr>
          <p:cNvPr id="494601" name="Line 9"/>
          <p:cNvSpPr>
            <a:spLocks noChangeShapeType="1"/>
          </p:cNvSpPr>
          <p:nvPr/>
        </p:nvSpPr>
        <p:spPr bwMode="auto">
          <a:xfrm>
            <a:off x="3486150" y="5521823"/>
            <a:ext cx="0" cy="2889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02" name="Line 10"/>
          <p:cNvSpPr>
            <a:spLocks noChangeShapeType="1"/>
          </p:cNvSpPr>
          <p:nvPr/>
        </p:nvSpPr>
        <p:spPr bwMode="auto">
          <a:xfrm>
            <a:off x="4926013" y="5521823"/>
            <a:ext cx="0" cy="2889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03" name="AutoShape 11"/>
          <p:cNvSpPr>
            <a:spLocks noChangeArrowheads="1"/>
          </p:cNvSpPr>
          <p:nvPr/>
        </p:nvSpPr>
        <p:spPr bwMode="gray">
          <a:xfrm>
            <a:off x="4357688" y="1963738"/>
            <a:ext cx="2894012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package .mypackage; </a:t>
            </a:r>
            <a:r>
              <a:rPr lang="en-US" altLang="zh-CN" b="1" kern="0" dirty="0">
                <a:solidFill>
                  <a:srgbClr val="FF0000"/>
                </a:solidFill>
                <a:latin typeface="Arial"/>
                <a:ea typeface="黑体"/>
              </a:rPr>
              <a:t>×</a:t>
            </a:r>
          </a:p>
        </p:txBody>
      </p:sp>
      <p:pic>
        <p:nvPicPr>
          <p:cNvPr id="1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3" y="1931988"/>
            <a:ext cx="53498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31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7" grpId="0" animBg="1"/>
      <p:bldP spid="494598" grpId="0" animBg="1"/>
      <p:bldP spid="494599" grpId="0" animBg="1"/>
      <p:bldP spid="494600" grpId="0" animBg="1"/>
      <p:bldP spid="49460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用</a:t>
            </a:r>
            <a:r>
              <a:rPr lang="en-US" altLang="zh-CN" smtClean="0"/>
              <a:t>MyEclipse </a:t>
            </a:r>
            <a:r>
              <a:rPr smtClean="0"/>
              <a:t>创建包</a:t>
            </a:r>
            <a:endParaRPr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MyEclipse</a:t>
            </a:r>
            <a:r>
              <a:rPr lang="zh-CN" altLang="en-US" dirty="0" smtClean="0"/>
              <a:t>创建包的两种方法</a:t>
            </a:r>
          </a:p>
          <a:p>
            <a:pPr lvl="1">
              <a:defRPr/>
            </a:pPr>
            <a:r>
              <a:rPr lang="zh-CN" altLang="en-US" dirty="0" smtClean="0"/>
              <a:t>分别创建包和类</a:t>
            </a:r>
          </a:p>
          <a:p>
            <a:pPr lvl="1">
              <a:defRPr/>
            </a:pPr>
            <a:r>
              <a:rPr lang="zh-CN" altLang="en-US" dirty="0" smtClean="0"/>
              <a:t>创建类的过程中创建类所在的包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768406" y="5487398"/>
            <a:ext cx="5649664" cy="578535"/>
            <a:chOff x="2514597" y="3350993"/>
            <a:chExt cx="5084558" cy="578535"/>
          </a:xfrm>
        </p:grpSpPr>
        <p:grpSp>
          <p:nvGrpSpPr>
            <p:cNvPr id="12" name="组合 20"/>
            <p:cNvGrpSpPr/>
            <p:nvPr/>
          </p:nvGrpSpPr>
          <p:grpSpPr>
            <a:xfrm>
              <a:off x="2514597" y="3350993"/>
              <a:ext cx="5084558" cy="578535"/>
              <a:chOff x="2514599" y="5042946"/>
              <a:chExt cx="5084558" cy="578535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2514599" y="5071123"/>
                <a:ext cx="5084558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22"/>
              <p:cNvSpPr txBox="1"/>
              <p:nvPr/>
            </p:nvSpPr>
            <p:spPr>
              <a:xfrm>
                <a:off x="3577604" y="5112515"/>
                <a:ext cx="3938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使用</a:t>
                </a:r>
                <a:r>
                  <a:rPr lang="en-US" altLang="zh-CN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MyEclipse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创建包和类 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32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包与目录的关系</a:t>
            </a:r>
            <a:endParaRPr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创建好的包和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源文件是如何存储的？</a:t>
            </a:r>
          </a:p>
          <a:p>
            <a:pPr lvl="1">
              <a:defRPr/>
            </a:pPr>
            <a:r>
              <a:rPr lang="zh-CN" altLang="en-US" dirty="0" smtClean="0"/>
              <a:t>创建包</a:t>
            </a:r>
            <a:r>
              <a:rPr lang="en-US" altLang="zh-CN" dirty="0" err="1" smtClean="0"/>
              <a:t>cn.jbit.classandobject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en-US" altLang="zh-CN" dirty="0" smtClean="0"/>
              <a:t>   </a:t>
            </a:r>
            <a:r>
              <a:rPr lang="zh-CN" altLang="en-US" dirty="0" smtClean="0"/>
              <a:t>即创建了目录结构：</a:t>
            </a:r>
            <a:r>
              <a:rPr lang="en-US" altLang="zh-CN" dirty="0" err="1" smtClean="0"/>
              <a:t>cn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jbit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classandobject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498692" name="AutoShape 4"/>
          <p:cNvSpPr>
            <a:spLocks noChangeArrowheads="1"/>
          </p:cNvSpPr>
          <p:nvPr/>
        </p:nvSpPr>
        <p:spPr bwMode="gray">
          <a:xfrm>
            <a:off x="1635125" y="2981325"/>
            <a:ext cx="1008063" cy="37623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cn</a:t>
            </a:r>
          </a:p>
        </p:txBody>
      </p:sp>
      <p:sp>
        <p:nvSpPr>
          <p:cNvPr id="498694" name="AutoShape 6"/>
          <p:cNvSpPr>
            <a:spLocks noChangeArrowheads="1"/>
          </p:cNvSpPr>
          <p:nvPr/>
        </p:nvSpPr>
        <p:spPr bwMode="gray">
          <a:xfrm>
            <a:off x="2627313" y="3500438"/>
            <a:ext cx="936625" cy="37623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jbit</a:t>
            </a:r>
          </a:p>
        </p:txBody>
      </p:sp>
      <p:sp>
        <p:nvSpPr>
          <p:cNvPr id="498695" name="Line 7"/>
          <p:cNvSpPr>
            <a:spLocks noChangeShapeType="1"/>
          </p:cNvSpPr>
          <p:nvPr/>
        </p:nvSpPr>
        <p:spPr bwMode="auto">
          <a:xfrm>
            <a:off x="2122488" y="3524250"/>
            <a:ext cx="504825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696" name="Line 8"/>
          <p:cNvSpPr>
            <a:spLocks noChangeShapeType="1"/>
          </p:cNvSpPr>
          <p:nvPr/>
        </p:nvSpPr>
        <p:spPr bwMode="auto">
          <a:xfrm>
            <a:off x="3130550" y="3860800"/>
            <a:ext cx="1588" cy="7207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697" name="Line 9"/>
          <p:cNvSpPr>
            <a:spLocks noChangeShapeType="1"/>
          </p:cNvSpPr>
          <p:nvPr/>
        </p:nvSpPr>
        <p:spPr bwMode="auto">
          <a:xfrm>
            <a:off x="3130550" y="3949700"/>
            <a:ext cx="57785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698" name="AutoShape 10"/>
          <p:cNvSpPr>
            <a:spLocks noChangeArrowheads="1"/>
          </p:cNvSpPr>
          <p:nvPr/>
        </p:nvSpPr>
        <p:spPr bwMode="gray">
          <a:xfrm>
            <a:off x="3706813" y="3933825"/>
            <a:ext cx="1936750" cy="3746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classandobject</a:t>
            </a:r>
          </a:p>
        </p:txBody>
      </p:sp>
      <p:sp>
        <p:nvSpPr>
          <p:cNvPr id="498702" name="Line 14"/>
          <p:cNvSpPr>
            <a:spLocks noChangeShapeType="1"/>
          </p:cNvSpPr>
          <p:nvPr/>
        </p:nvSpPr>
        <p:spPr bwMode="auto">
          <a:xfrm>
            <a:off x="3870325" y="4292600"/>
            <a:ext cx="0" cy="10810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703" name="Line 15"/>
          <p:cNvSpPr>
            <a:spLocks noChangeShapeType="1"/>
          </p:cNvSpPr>
          <p:nvPr/>
        </p:nvSpPr>
        <p:spPr bwMode="auto">
          <a:xfrm>
            <a:off x="4067944" y="4529138"/>
            <a:ext cx="576262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704" name="AutoShape 16"/>
          <p:cNvSpPr>
            <a:spLocks noChangeArrowheads="1"/>
          </p:cNvSpPr>
          <p:nvPr/>
        </p:nvSpPr>
        <p:spPr bwMode="gray">
          <a:xfrm>
            <a:off x="4641850" y="4508500"/>
            <a:ext cx="2051050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AccpSchool.java</a:t>
            </a:r>
          </a:p>
        </p:txBody>
      </p:sp>
      <p:sp>
        <p:nvSpPr>
          <p:cNvPr id="498705" name="Line 17"/>
          <p:cNvSpPr>
            <a:spLocks noChangeShapeType="1"/>
          </p:cNvSpPr>
          <p:nvPr/>
        </p:nvSpPr>
        <p:spPr bwMode="auto">
          <a:xfrm>
            <a:off x="4067944" y="4962525"/>
            <a:ext cx="576262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706" name="AutoShape 18"/>
          <p:cNvSpPr>
            <a:spLocks noChangeArrowheads="1"/>
          </p:cNvSpPr>
          <p:nvPr/>
        </p:nvSpPr>
        <p:spPr bwMode="gray">
          <a:xfrm>
            <a:off x="4641850" y="4940300"/>
            <a:ext cx="186213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HelloAccp.java</a:t>
            </a: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713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2141520" y="3351217"/>
            <a:ext cx="1588" cy="7207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33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animBg="1"/>
      <p:bldP spid="498694" grpId="0" animBg="1"/>
      <p:bldP spid="498698" grpId="0" animBg="1"/>
      <p:bldP spid="498704" grpId="0" animBg="1"/>
      <p:bldP spid="49870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如何导入包</a:t>
            </a:r>
            <a:endParaRPr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为了使用不在同一包中的类，需要在</a:t>
            </a:r>
            <a:r>
              <a:rPr lang="en-US" altLang="zh-CN" smtClean="0"/>
              <a:t>Java</a:t>
            </a:r>
            <a:r>
              <a:rPr lang="zh-CN" altLang="en-US" smtClean="0"/>
              <a:t>程序中使用</a:t>
            </a:r>
            <a:r>
              <a:rPr lang="en-US" altLang="zh-CN" smtClean="0"/>
              <a:t>import</a:t>
            </a:r>
            <a:r>
              <a:rPr lang="zh-CN" altLang="en-US" smtClean="0"/>
              <a:t>关键字导入这个类</a:t>
            </a:r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0740" name="AutoShape 4"/>
          <p:cNvSpPr>
            <a:spLocks noChangeArrowheads="1"/>
          </p:cNvSpPr>
          <p:nvPr/>
        </p:nvSpPr>
        <p:spPr bwMode="auto">
          <a:xfrm>
            <a:off x="857250" y="3000375"/>
            <a:ext cx="7546975" cy="8128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import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java.util.*;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导入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java.util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包中所有类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import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cn.jbit.classandobject.AccpSchool;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导入指定包中指定类</a:t>
            </a:r>
          </a:p>
        </p:txBody>
      </p:sp>
      <p:sp>
        <p:nvSpPr>
          <p:cNvPr id="500741" name="AutoShape 5"/>
          <p:cNvSpPr>
            <a:spLocks noChangeArrowheads="1"/>
          </p:cNvSpPr>
          <p:nvPr/>
        </p:nvSpPr>
        <p:spPr bwMode="gray">
          <a:xfrm>
            <a:off x="6000750" y="2214563"/>
            <a:ext cx="2619375" cy="407987"/>
          </a:xfrm>
          <a:prstGeom prst="wedgeRoundRectCallout">
            <a:avLst>
              <a:gd name="adj1" fmla="val -35093"/>
              <a:gd name="adj2" fmla="val 588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关键字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import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并不陌生</a:t>
            </a:r>
          </a:p>
        </p:txBody>
      </p:sp>
      <p:sp>
        <p:nvSpPr>
          <p:cNvPr id="500742" name="AutoShape 6"/>
          <p:cNvSpPr>
            <a:spLocks noChangeArrowheads="1"/>
          </p:cNvSpPr>
          <p:nvPr/>
        </p:nvSpPr>
        <p:spPr bwMode="auto">
          <a:xfrm>
            <a:off x="2470150" y="4214813"/>
            <a:ext cx="4321175" cy="5000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import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包名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.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类名；</a:t>
            </a:r>
          </a:p>
        </p:txBody>
      </p:sp>
      <p:sp>
        <p:nvSpPr>
          <p:cNvPr id="500743" name="AutoShape 7"/>
          <p:cNvSpPr>
            <a:spLocks noChangeArrowheads="1"/>
          </p:cNvSpPr>
          <p:nvPr/>
        </p:nvSpPr>
        <p:spPr bwMode="gray">
          <a:xfrm>
            <a:off x="250825" y="5143500"/>
            <a:ext cx="4052888" cy="776288"/>
          </a:xfrm>
          <a:prstGeom prst="wedgeRoundRectCallout">
            <a:avLst>
              <a:gd name="adj1" fmla="val 24720"/>
              <a:gd name="adj2" fmla="val -501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1.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系统包：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java.util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2.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自定义包：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cn.jbit.classandobject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gray">
          <a:xfrm>
            <a:off x="4643438" y="5143500"/>
            <a:ext cx="4352925" cy="776288"/>
          </a:xfrm>
          <a:prstGeom prst="wedgeRoundRectCallout">
            <a:avLst>
              <a:gd name="adj1" fmla="val -37592"/>
              <a:gd name="adj2" fmla="val -5044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*： 指包中的所有类</a:t>
            </a: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AccpSchool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：指包中的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AccpSchool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103188" y="4171950"/>
            <a:ext cx="1000125" cy="400050"/>
            <a:chOff x="1000100" y="1801286"/>
            <a:chExt cx="1000132" cy="400110"/>
          </a:xfrm>
        </p:grpSpPr>
        <p:pic>
          <p:nvPicPr>
            <p:cNvPr id="4814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cxnSp>
        <p:nvCxnSpPr>
          <p:cNvPr id="13" name="直接箭头连接符 12"/>
          <p:cNvCxnSpPr/>
          <p:nvPr/>
        </p:nvCxnSpPr>
        <p:spPr bwMode="auto">
          <a:xfrm flipV="1">
            <a:off x="6072200" y="2646189"/>
            <a:ext cx="403656" cy="28274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0800000" flipV="1">
            <a:off x="2475332" y="4786322"/>
            <a:ext cx="667909" cy="3601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5429256" y="4786322"/>
            <a:ext cx="428628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34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0" grpId="0" animBg="1"/>
      <p:bldP spid="500741" grpId="0" animBg="1"/>
      <p:bldP spid="500742" grpId="0" animBg="1"/>
      <p:bldP spid="500743" grpId="0" animBg="1"/>
      <p:bldP spid="5007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600" dirty="0" smtClean="0"/>
              <a:t>AccpSchool.java</a:t>
            </a:r>
            <a:r>
              <a:rPr lang="zh-CN" altLang="en-US" sz="2600" dirty="0" smtClean="0"/>
              <a:t>位于</a:t>
            </a:r>
            <a:r>
              <a:rPr lang="en-US" altLang="zh-CN" sz="2600" dirty="0" err="1" smtClean="0"/>
              <a:t>cn.jbit.classandobject</a:t>
            </a:r>
            <a:r>
              <a:rPr lang="zh-CN" altLang="en-US" sz="2600" dirty="0" smtClean="0"/>
              <a:t>包中，</a:t>
            </a:r>
            <a:r>
              <a:rPr lang="en-US" altLang="zh-CN" sz="2600" dirty="0" smtClean="0"/>
              <a:t>HelloAccp.java</a:t>
            </a:r>
            <a:r>
              <a:rPr lang="zh-CN" altLang="en-US" sz="2600" dirty="0" smtClean="0"/>
              <a:t>位于</a:t>
            </a:r>
            <a:r>
              <a:rPr lang="en-US" altLang="zh-CN" sz="2600" dirty="0" smtClean="0"/>
              <a:t>demo</a:t>
            </a:r>
            <a:r>
              <a:rPr lang="zh-CN" altLang="en-US" sz="2600" dirty="0" smtClean="0"/>
              <a:t>包中，下面程序空缺部分需要填入代码吗？如果需要，是什么？ </a:t>
            </a:r>
            <a:endParaRPr lang="zh-CN" altLang="en-US" sz="2600" dirty="0"/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4067175" y="2643188"/>
            <a:ext cx="4862513" cy="3692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2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3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HelloAccp 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  AccpSchool center = 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new AccpSchool();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center.showMessage();     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71438" y="2643188"/>
            <a:ext cx="3937000" cy="29733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1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AccpSchool 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showMessage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 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这是上		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Accp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中心。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02790" name="AutoShape 6"/>
          <p:cNvSpPr>
            <a:spLocks noChangeArrowheads="1"/>
          </p:cNvSpPr>
          <p:nvPr/>
        </p:nvSpPr>
        <p:spPr bwMode="gray">
          <a:xfrm>
            <a:off x="71438" y="2714625"/>
            <a:ext cx="3786187" cy="376238"/>
          </a:xfrm>
          <a:prstGeom prst="roundRect">
            <a:avLst>
              <a:gd name="adj" fmla="val 451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ea typeface="宋体" charset="-122"/>
              </a:rPr>
              <a:t>package cn.jbit.classandobject;</a:t>
            </a:r>
          </a:p>
        </p:txBody>
      </p:sp>
      <p:sp>
        <p:nvSpPr>
          <p:cNvPr id="502791" name="AutoShape 7"/>
          <p:cNvSpPr>
            <a:spLocks noChangeArrowheads="1"/>
          </p:cNvSpPr>
          <p:nvPr/>
        </p:nvSpPr>
        <p:spPr bwMode="gray">
          <a:xfrm>
            <a:off x="4143375" y="2714625"/>
            <a:ext cx="1928813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ea typeface="宋体" charset="-122"/>
              </a:rPr>
              <a:t>package demo; </a:t>
            </a:r>
          </a:p>
        </p:txBody>
      </p:sp>
      <p:sp>
        <p:nvSpPr>
          <p:cNvPr id="502792" name="AutoShape 8"/>
          <p:cNvSpPr>
            <a:spLocks noChangeArrowheads="1"/>
          </p:cNvSpPr>
          <p:nvPr/>
        </p:nvSpPr>
        <p:spPr bwMode="gray">
          <a:xfrm>
            <a:off x="4143375" y="3352800"/>
            <a:ext cx="371475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ea typeface="宋体" charset="-122"/>
              </a:rPr>
              <a:t>import cn.jbit.classandobject.*;</a:t>
            </a:r>
          </a:p>
        </p:txBody>
      </p:sp>
      <p:sp>
        <p:nvSpPr>
          <p:cNvPr id="502793" name="AutoShape 9"/>
          <p:cNvSpPr>
            <a:spLocks noChangeArrowheads="1"/>
          </p:cNvSpPr>
          <p:nvPr/>
        </p:nvSpPr>
        <p:spPr bwMode="gray">
          <a:xfrm>
            <a:off x="785813" y="5857875"/>
            <a:ext cx="2581275" cy="776288"/>
          </a:xfrm>
          <a:prstGeom prst="wedgeRoundRectCallout">
            <a:avLst>
              <a:gd name="adj1" fmla="val 17085"/>
              <a:gd name="adj2" fmla="val -492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声明包的含义：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声明当前类所处的位置</a:t>
            </a:r>
          </a:p>
        </p:txBody>
      </p:sp>
      <p:sp>
        <p:nvSpPr>
          <p:cNvPr id="502797" name="AutoShape 13"/>
          <p:cNvSpPr>
            <a:spLocks noChangeArrowheads="1"/>
          </p:cNvSpPr>
          <p:nvPr/>
        </p:nvSpPr>
        <p:spPr bwMode="gray">
          <a:xfrm>
            <a:off x="5786438" y="5643563"/>
            <a:ext cx="3060700" cy="1144587"/>
          </a:xfrm>
          <a:prstGeom prst="wedgeRoundRectCallout">
            <a:avLst>
              <a:gd name="adj1" fmla="val 21391"/>
              <a:gd name="adj2" fmla="val -5080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导入包的含义：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声明在当前类中要使用到的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别的类所处的位置</a:t>
            </a:r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4916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rot="16200000" flipH="1">
            <a:off x="7379815" y="5336096"/>
            <a:ext cx="431632" cy="1893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1664776" y="5454004"/>
            <a:ext cx="574508" cy="23928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35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0" grpId="0" animBg="1"/>
      <p:bldP spid="502791" grpId="0" animBg="1"/>
      <p:bldP spid="502792" grpId="0" animBg="1"/>
      <p:bldP spid="502793" grpId="0" animBg="1"/>
      <p:bldP spid="50279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模拟银行账户业务</a:t>
            </a:r>
            <a:endParaRPr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模拟银行账户业务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创建包</a:t>
            </a:r>
            <a:r>
              <a:rPr lang="en-US" dirty="0" smtClean="0"/>
              <a:t>bank.com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编写</a:t>
            </a:r>
            <a:r>
              <a:rPr lang="en-US" dirty="0" smtClean="0"/>
              <a:t>Account</a:t>
            </a:r>
            <a:r>
              <a:rPr lang="zh-CN" altLang="en-US" dirty="0" smtClean="0"/>
              <a:t>类，添加带参</a:t>
            </a:r>
            <a:endParaRPr lang="en-US" altLang="zh-CN" dirty="0" smtClean="0"/>
          </a:p>
          <a:p>
            <a:pPr lvl="2">
              <a:buNone/>
              <a:defRPr/>
            </a:pPr>
            <a:r>
              <a:rPr lang="zh-CN" altLang="en-US" dirty="0" smtClean="0"/>
              <a:t>   方法实现存款和取款业务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存款时帐户初始金额为</a:t>
            </a:r>
            <a:r>
              <a:rPr lang="en-US" dirty="0" smtClean="0"/>
              <a:t>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取款时如果余额不足给出提示</a:t>
            </a:r>
            <a:endParaRPr lang="zh-CN" altLang="en-US" dirty="0"/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5018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14.15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673" y="945833"/>
            <a:ext cx="3357562" cy="557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996546" y="5409826"/>
            <a:ext cx="4125191" cy="578535"/>
            <a:chOff x="2514599" y="5042946"/>
            <a:chExt cx="4125191" cy="578535"/>
          </a:xfrm>
        </p:grpSpPr>
        <p:sp>
          <p:nvSpPr>
            <p:cNvPr id="17" name="圆角矩形 16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36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37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总结</a:t>
            </a: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501491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带参方法定义的一般形式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参数的概念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调用带参方法时要求实参与形参要匹配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包</a:t>
            </a:r>
          </a:p>
        </p:txBody>
      </p:sp>
      <p:sp>
        <p:nvSpPr>
          <p:cNvPr id="53253" name="AutoShape 3"/>
          <p:cNvSpPr>
            <a:spLocks/>
          </p:cNvSpPr>
          <p:nvPr/>
        </p:nvSpPr>
        <p:spPr bwMode="auto">
          <a:xfrm>
            <a:off x="3643306" y="3152778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3255" name="TextBox 12"/>
          <p:cNvSpPr txBox="1">
            <a:spLocks noChangeArrowheads="1"/>
          </p:cNvSpPr>
          <p:nvPr/>
        </p:nvSpPr>
        <p:spPr bwMode="auto">
          <a:xfrm>
            <a:off x="3857620" y="3143248"/>
            <a:ext cx="42862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形参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是在定义方法时对参数的称呼</a:t>
            </a: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实参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是在调用方法时传递给方法的实际的值</a:t>
            </a:r>
          </a:p>
        </p:txBody>
      </p:sp>
      <p:sp>
        <p:nvSpPr>
          <p:cNvPr id="53257" name="TextBox 15"/>
          <p:cNvSpPr txBox="1">
            <a:spLocks noChangeArrowheads="1"/>
          </p:cNvSpPr>
          <p:nvPr/>
        </p:nvSpPr>
        <p:spPr bwMode="auto">
          <a:xfrm>
            <a:off x="109519" y="3028950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带参方法与包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3258" name="AutoShape 3"/>
          <p:cNvSpPr>
            <a:spLocks/>
          </p:cNvSpPr>
          <p:nvPr/>
        </p:nvSpPr>
        <p:spPr bwMode="auto">
          <a:xfrm>
            <a:off x="1836739" y="1620838"/>
            <a:ext cx="234932" cy="3165484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214546" y="1928802"/>
            <a:ext cx="6072206" cy="10160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+mn-ea"/>
              </a:rPr>
              <a:t>&lt;</a:t>
            </a:r>
            <a:r>
              <a:rPr lang="zh-CN" altLang="en-US" sz="2000" b="1" dirty="0">
                <a:latin typeface="+mn-lt"/>
                <a:ea typeface="+mn-ea"/>
              </a:rPr>
              <a:t>访问修饰符</a:t>
            </a:r>
            <a:r>
              <a:rPr lang="en-US" sz="2000" b="1" dirty="0">
                <a:latin typeface="+mn-lt"/>
                <a:ea typeface="+mn-ea"/>
              </a:rPr>
              <a:t>&gt;  </a:t>
            </a:r>
            <a:r>
              <a:rPr lang="zh-CN" altLang="en-US" sz="2000" b="1" dirty="0">
                <a:latin typeface="+mn-lt"/>
                <a:ea typeface="+mn-ea"/>
              </a:rPr>
              <a:t>返回类型</a:t>
            </a:r>
            <a:r>
              <a:rPr lang="en-US" sz="2000" b="1" dirty="0">
                <a:latin typeface="+mn-lt"/>
                <a:ea typeface="+mn-ea"/>
              </a:rPr>
              <a:t>  &lt;</a:t>
            </a:r>
            <a:r>
              <a:rPr lang="zh-CN" altLang="en-US" sz="2000" b="1" dirty="0">
                <a:latin typeface="+mn-lt"/>
                <a:ea typeface="+mn-ea"/>
              </a:rPr>
              <a:t>方法名</a:t>
            </a:r>
            <a:r>
              <a:rPr lang="en-US" sz="2000" b="1" dirty="0">
                <a:latin typeface="+mn-lt"/>
                <a:ea typeface="+mn-ea"/>
              </a:rPr>
              <a:t>&gt;(&lt;</a:t>
            </a:r>
            <a:r>
              <a:rPr lang="zh-CN" altLang="en-US" sz="2000" b="1" dirty="0">
                <a:latin typeface="+mn-lt"/>
                <a:ea typeface="+mn-ea"/>
              </a:rPr>
              <a:t>参数列表</a:t>
            </a:r>
            <a:r>
              <a:rPr lang="en-US" sz="2000" b="1" dirty="0">
                <a:latin typeface="+mn-lt"/>
                <a:ea typeface="+mn-ea"/>
              </a:rPr>
              <a:t>&gt;) {</a:t>
            </a:r>
            <a:endParaRPr lang="zh-CN" altLang="en-US" sz="2000" b="1" dirty="0">
              <a:latin typeface="+mn-lt"/>
              <a:ea typeface="+mn-ea"/>
            </a:endParaRPr>
          </a:p>
          <a:p>
            <a:pPr>
              <a:defRPr/>
            </a:pPr>
            <a:r>
              <a:rPr lang="en-US" sz="2000" b="1" dirty="0">
                <a:latin typeface="+mn-lt"/>
                <a:ea typeface="+mn-ea"/>
              </a:rPr>
              <a:t>    //</a:t>
            </a:r>
            <a:r>
              <a:rPr lang="zh-CN" altLang="en-US" sz="2000" b="1" dirty="0">
                <a:latin typeface="+mn-lt"/>
                <a:ea typeface="+mn-ea"/>
              </a:rPr>
              <a:t>方法的主体</a:t>
            </a:r>
          </a:p>
          <a:p>
            <a:pPr>
              <a:defRPr/>
            </a:pPr>
            <a:r>
              <a:rPr lang="en-US" sz="2000" b="1" dirty="0">
                <a:latin typeface="+mn-lt"/>
                <a:ea typeface="+mn-ea"/>
              </a:rPr>
              <a:t>}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2571736" y="4438662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2786050" y="4429132"/>
            <a:ext cx="42862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创建包使用关键字 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package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导入包使用关键字 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import</a:t>
            </a:r>
            <a:endParaRPr lang="zh-CN" altLang="en-US" sz="1600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38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教师备课时根据班级情况在此添加内容，应区分必做、选做内容，以满足不同层次学生的需求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中创建一个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对象有哪几种方法？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简述比较运算符“</a:t>
            </a:r>
            <a:r>
              <a:rPr lang="en-US" altLang="zh-CN" dirty="0" smtClean="0"/>
              <a:t>==</a:t>
            </a:r>
            <a:r>
              <a:rPr lang="zh-CN" altLang="en-US" dirty="0" smtClean="0"/>
              <a:t>”和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各自的作用</a:t>
            </a:r>
          </a:p>
          <a:p>
            <a:pPr lvl="2">
              <a:defRPr/>
            </a:pPr>
            <a:r>
              <a:rPr lang="zh-CN" altLang="en-US" dirty="0" smtClean="0"/>
              <a:t>使用什么方法可以获得字符串的长度？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如何创建一个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类的对象？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对象与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对象可以直接赋值吗？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39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实现客户信息的添加和显示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修改客户姓名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对客户姓名排序</a:t>
            </a:r>
          </a:p>
          <a:p>
            <a:pPr>
              <a:defRPr/>
            </a:pPr>
            <a:r>
              <a:rPr lang="zh-CN" altLang="en-US" smtClean="0"/>
              <a:t>实现模拟账户存取款功能</a:t>
            </a:r>
            <a:endParaRPr lang="zh-CN" altLang="en-US" dirty="0"/>
          </a:p>
        </p:txBody>
      </p:sp>
      <p:pic>
        <p:nvPicPr>
          <p:cNvPr id="7" name="图片 6" descr="图14.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928813"/>
            <a:ext cx="35417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14.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214563"/>
            <a:ext cx="3786187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图14.2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928813"/>
            <a:ext cx="4154487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图14.5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928938"/>
            <a:ext cx="48069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图14.15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1357313"/>
            <a:ext cx="3286125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40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本章目标</a:t>
            </a:r>
            <a:endParaRPr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会定义带参方法</a:t>
            </a:r>
          </a:p>
          <a:p>
            <a:pPr>
              <a:defRPr/>
            </a:pPr>
            <a:r>
              <a:rPr lang="zh-CN" altLang="en-US" smtClean="0"/>
              <a:t>会使用带参方法</a:t>
            </a:r>
          </a:p>
          <a:p>
            <a:pPr>
              <a:defRPr/>
            </a:pPr>
            <a:r>
              <a:rPr lang="zh-CN" altLang="en-US" smtClean="0"/>
              <a:t>会创建包组织</a:t>
            </a:r>
            <a:r>
              <a:rPr lang="en-US" altLang="zh-CN" smtClean="0"/>
              <a:t>Java</a:t>
            </a:r>
            <a:r>
              <a:rPr lang="zh-CN" altLang="en-US" smtClean="0"/>
              <a:t>工程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64687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07537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718310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5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为什么要用带参数的方法</a:t>
            </a:r>
            <a:endParaRPr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工作原理</a:t>
            </a:r>
            <a:endParaRPr lang="zh-CN" altLang="en-US" dirty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1543050" y="3021013"/>
            <a:ext cx="1312863" cy="407987"/>
          </a:xfrm>
          <a:prstGeom prst="wedgeRoundRectCallout">
            <a:avLst>
              <a:gd name="adj1" fmla="val 47151"/>
              <a:gd name="adj2" fmla="val 3008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新鲜桃汁</a:t>
            </a: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1543050" y="3021013"/>
            <a:ext cx="1385888" cy="407987"/>
          </a:xfrm>
          <a:prstGeom prst="wedgeRoundRectCallout">
            <a:avLst>
              <a:gd name="adj1" fmla="val 50602"/>
              <a:gd name="adj2" fmla="val 281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新鲜苹果汁</a:t>
            </a: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1543050" y="3021013"/>
            <a:ext cx="1384300" cy="407987"/>
          </a:xfrm>
          <a:prstGeom prst="wedgeRoundRectCallout">
            <a:avLst>
              <a:gd name="adj1" fmla="val 50522"/>
              <a:gd name="adj2" fmla="val 169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新鲜梨汁</a:t>
            </a:r>
          </a:p>
        </p:txBody>
      </p:sp>
      <p:pic>
        <p:nvPicPr>
          <p:cNvPr id="19464" name="Picture 7" descr="graph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445125"/>
            <a:ext cx="1152525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68313" y="4076700"/>
            <a:ext cx="3168650" cy="2379663"/>
            <a:chOff x="295" y="2568"/>
            <a:chExt cx="1996" cy="1499"/>
          </a:xfrm>
        </p:grpSpPr>
        <p:pic>
          <p:nvPicPr>
            <p:cNvPr id="19471" name="Picture 9" descr="果汁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568"/>
              <a:ext cx="1996" cy="1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2" name="Text Box 10"/>
            <p:cNvSpPr txBox="1">
              <a:spLocks noChangeArrowheads="1"/>
            </p:cNvSpPr>
            <p:nvPr/>
          </p:nvSpPr>
          <p:spPr bwMode="auto">
            <a:xfrm>
              <a:off x="295" y="2568"/>
              <a:ext cx="272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B0F0"/>
                  </a:solidFill>
                  <a:ea typeface="黑体" pitchFamily="49" charset="-122"/>
                </a:rPr>
                <a:t>输出三种果汁</a:t>
              </a:r>
            </a:p>
          </p:txBody>
        </p:sp>
      </p:grpSp>
      <p:pic>
        <p:nvPicPr>
          <p:cNvPr id="506891" name="Picture 11" descr="苹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724400"/>
            <a:ext cx="876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6892" name="Picture 12" descr="梨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652963"/>
            <a:ext cx="9477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6893" name="Picture 13" descr="桃子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870450"/>
            <a:ext cx="787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4" descr="水果集合 拷贝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5013325"/>
            <a:ext cx="19431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15" descr="榨汁机2 拷贝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700213"/>
            <a:ext cx="20685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6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9803 C 0.02605 -0.2289 0.05191 -0.35977 0.0033 -0.44254 C -0.04531 -0.52532 -0.23697 -0.60277 -0.29201 -0.59468 C -0.34704 -0.58659 -0.32118 -0.43052 -0.3269 -0.39399 C -0.33263 -0.35745 -0.32986 -0.36624 -0.3269 -0.374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53 -0.06289 C -0.01823 -0.08624 -0.01875 -0.10937 -0.01927 -0.13272 C -0.01979 -0.15607 -0.02014 -0.16879 -0.02066 -0.20255 C -0.02118 -0.23653 -0.02014 -0.29688 -0.02205 -0.33596 C -0.02413 -0.37503 -0.02135 -0.40833 -0.03246 -0.43653 C -0.04357 -0.46451 -0.05173 -0.47815 -0.08837 -0.50428 C -0.12482 -0.53018 -0.21475 -0.59769 -0.25173 -0.59237 C -0.28854 -0.58705 -0.29948 -0.4985 -0.3092 -0.47145 C -0.31875 -0.44463 -0.3092 -0.43723 -0.3092 -0.43029 " pathEditMode="relative" rAng="0" ptsTypes="aaaaaaaaA">
                                      <p:cBhvr>
                                        <p:cTn id="14" dur="2000" fill="hold"/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0" y="-2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1.50289E-6 C 0.01788 -0.05642 0.01649 -0.11283 0.01145 -0.17549 C 0.00642 -0.23815 -0.00087 -0.33526 -0.01077 -0.37642 C -0.02066 -0.41757 -0.02153 -0.40046 -0.0474 -0.42289 C -0.07327 -0.44532 -0.12448 -0.49202 -0.16632 -0.51168 C -0.20816 -0.53133 -0.26789 -0.54104 -0.29809 -0.54127 C -0.3283 -0.5415 -0.33924 -0.53064 -0.3474 -0.51376 C -0.35556 -0.49688 -0.34705 -0.47122 -0.3474 -0.43977 C -0.34775 -0.40833 -0.34844 -0.36694 -0.34896 -0.32555 " pathEditMode="relative" rAng="0" ptsTypes="aaaaaaaaA">
                                      <p:cBhvr>
                                        <p:cTn id="25" dur="2000" fill="hold"/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0" y="-2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animBg="1"/>
      <p:bldP spid="506884" grpId="1" animBg="1"/>
      <p:bldP spid="506885" grpId="0" animBg="1"/>
      <p:bldP spid="506885" grpId="1" animBg="1"/>
      <p:bldP spid="5068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如何使用带参数的方法</a:t>
            </a:r>
            <a:r>
              <a:rPr lang="en-US" altLang="zh-CN" smtClean="0"/>
              <a:t>3-1</a:t>
            </a:r>
            <a:endParaRPr lang="en-US" altLang="zh-CN"/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定义带参数的方法</a:t>
            </a: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调用带参数的方法</a:t>
            </a:r>
            <a:endParaRPr lang="zh-CN" altLang="en-US" dirty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258888" y="2060575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1" name="AutoShape 5"/>
          <p:cNvSpPr>
            <a:spLocks noChangeArrowheads="1"/>
          </p:cNvSpPr>
          <p:nvPr/>
        </p:nvSpPr>
        <p:spPr bwMode="auto">
          <a:xfrm>
            <a:off x="954088" y="1844675"/>
            <a:ext cx="7235825" cy="2106613"/>
          </a:xfrm>
          <a:prstGeom prst="roundRect">
            <a:avLst>
              <a:gd name="adj" fmla="val 24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String zhazhi (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String fruit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String juice = fruit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return juice; 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} 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26342" name="AutoShape 6"/>
          <p:cNvSpPr>
            <a:spLocks noChangeArrowheads="1"/>
          </p:cNvSpPr>
          <p:nvPr/>
        </p:nvSpPr>
        <p:spPr bwMode="auto">
          <a:xfrm>
            <a:off x="1041400" y="4581525"/>
            <a:ext cx="5765800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调用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zhazhi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myZhazhiji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myFruit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苹果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myJuice = 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myZhazhiji.zhazhi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myFruit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System.out.println(myJuice);</a:t>
            </a:r>
          </a:p>
        </p:txBody>
      </p:sp>
      <p:sp>
        <p:nvSpPr>
          <p:cNvPr id="526343" name="AutoShape 7"/>
          <p:cNvSpPr>
            <a:spLocks noChangeArrowheads="1"/>
          </p:cNvSpPr>
          <p:nvPr/>
        </p:nvSpPr>
        <p:spPr bwMode="auto">
          <a:xfrm>
            <a:off x="4932363" y="2986088"/>
            <a:ext cx="4143375" cy="776287"/>
          </a:xfrm>
          <a:prstGeom prst="wedgeRoundRectCallout">
            <a:avLst>
              <a:gd name="adj1" fmla="val -33439"/>
              <a:gd name="adj2" fmla="val -477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参数列表：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(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数据类型  参数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，数据类型  参数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2…)</a:t>
            </a:r>
          </a:p>
        </p:txBody>
      </p:sp>
      <p:sp>
        <p:nvSpPr>
          <p:cNvPr id="526344" name="AutoShape 8"/>
          <p:cNvSpPr>
            <a:spLocks noChangeArrowheads="1"/>
          </p:cNvSpPr>
          <p:nvPr/>
        </p:nvSpPr>
        <p:spPr bwMode="auto">
          <a:xfrm>
            <a:off x="5545138" y="4559300"/>
            <a:ext cx="2741612" cy="714375"/>
          </a:xfrm>
          <a:prstGeom prst="wedgeRoundRectCallout">
            <a:avLst>
              <a:gd name="adj1" fmla="val -32969"/>
              <a:gd name="adj2" fmla="val 5083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调用方法，传递的参数要与参数列表一一对应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4657726" y="2668900"/>
            <a:ext cx="903725" cy="2887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26344" idx="4"/>
          </p:cNvCxnSpPr>
          <p:nvPr/>
        </p:nvCxnSpPr>
        <p:spPr bwMode="auto">
          <a:xfrm flipV="1">
            <a:off x="5286380" y="5280353"/>
            <a:ext cx="725687" cy="5061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7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animBg="1"/>
      <p:bldP spid="526342" grpId="0" animBg="1"/>
      <p:bldP spid="526343" grpId="0" animBg="1"/>
      <p:bldP spid="5263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如何使用带参数的方法</a:t>
            </a:r>
            <a:r>
              <a:rPr lang="en-US" altLang="zh-CN" smtClean="0"/>
              <a:t>3-2</a:t>
            </a:r>
            <a:endParaRPr lang="en-US" altLang="zh-CN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1270000" y="2327275"/>
            <a:ext cx="6457950" cy="11731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&lt;</a:t>
            </a:r>
            <a:r>
              <a:rPr lang="zh-CN" altLang="en-US" b="1" dirty="0">
                <a:ea typeface="宋体" charset="-122"/>
              </a:rPr>
              <a:t>访问修饰符</a:t>
            </a:r>
            <a:r>
              <a:rPr lang="en-US" altLang="zh-CN" b="1" dirty="0">
                <a:ea typeface="宋体" charset="-122"/>
              </a:rPr>
              <a:t>&gt;  </a:t>
            </a:r>
            <a:r>
              <a:rPr lang="zh-CN" altLang="en-US" b="1" dirty="0">
                <a:ea typeface="宋体" charset="-122"/>
              </a:rPr>
              <a:t>返回类型  </a:t>
            </a:r>
            <a:r>
              <a:rPr lang="en-US" altLang="zh-CN" b="1" dirty="0">
                <a:ea typeface="宋体" charset="-122"/>
              </a:rPr>
              <a:t>&lt;</a:t>
            </a:r>
            <a:r>
              <a:rPr lang="zh-CN" altLang="en-US" b="1" dirty="0">
                <a:ea typeface="宋体" charset="-122"/>
              </a:rPr>
              <a:t>方法名</a:t>
            </a:r>
            <a:r>
              <a:rPr lang="en-US" altLang="zh-CN" b="1" dirty="0">
                <a:ea typeface="宋体" charset="-122"/>
              </a:rPr>
              <a:t>&gt;(&lt;</a:t>
            </a:r>
            <a:r>
              <a:rPr lang="zh-CN" altLang="en-US" b="1" dirty="0">
                <a:ea typeface="宋体" charset="-122"/>
              </a:rPr>
              <a:t>形式参数列表</a:t>
            </a:r>
            <a:r>
              <a:rPr lang="en-US" altLang="zh-CN" b="1" dirty="0">
                <a:ea typeface="宋体" charset="-122"/>
              </a:rPr>
              <a:t>&gt;) {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	      //</a:t>
            </a:r>
            <a:r>
              <a:rPr lang="zh-CN" altLang="en-US" b="1" dirty="0">
                <a:ea typeface="宋体" charset="-122"/>
              </a:rPr>
              <a:t>方法的主体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</a:t>
            </a:r>
            <a:endParaRPr lang="zh-CN" altLang="en-US" b="1" dirty="0">
              <a:ea typeface="宋体" charset="-122"/>
            </a:endParaRPr>
          </a:p>
        </p:txBody>
      </p:sp>
      <p:sp>
        <p:nvSpPr>
          <p:cNvPr id="508934" name="AutoShape 6"/>
          <p:cNvSpPr>
            <a:spLocks noChangeArrowheads="1"/>
          </p:cNvSpPr>
          <p:nvPr/>
        </p:nvSpPr>
        <p:spPr bwMode="auto">
          <a:xfrm>
            <a:off x="1727200" y="1714500"/>
            <a:ext cx="3706813" cy="407988"/>
          </a:xfrm>
          <a:prstGeom prst="wedgeRoundRectCallout">
            <a:avLst>
              <a:gd name="adj1" fmla="val -32267"/>
              <a:gd name="adj2" fmla="val 522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该方法允许被访问调用的权限范围</a:t>
            </a:r>
          </a:p>
        </p:txBody>
      </p:sp>
      <p:sp>
        <p:nvSpPr>
          <p:cNvPr id="508935" name="AutoShape 7"/>
          <p:cNvSpPr>
            <a:spLocks noChangeArrowheads="1"/>
          </p:cNvSpPr>
          <p:nvPr/>
        </p:nvSpPr>
        <p:spPr bwMode="auto">
          <a:xfrm>
            <a:off x="3656013" y="3000375"/>
            <a:ext cx="2063750" cy="407988"/>
          </a:xfrm>
          <a:prstGeom prst="wedgeRoundRectCallout">
            <a:avLst>
              <a:gd name="adj1" fmla="val -28479"/>
              <a:gd name="adj2" fmla="val -518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方法返回值的类型</a:t>
            </a:r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1270000" y="3670300"/>
            <a:ext cx="6457950" cy="29733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StudentsBiz {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String[ ] names = new String[30];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public void addName(String name) {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增加学生姓名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}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showNames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 {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显示全部学生姓名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08953" name="AutoShape 25"/>
          <p:cNvSpPr>
            <a:spLocks noChangeArrowheads="1"/>
          </p:cNvSpPr>
          <p:nvPr/>
        </p:nvSpPr>
        <p:spPr bwMode="auto">
          <a:xfrm>
            <a:off x="5870575" y="1735138"/>
            <a:ext cx="2533650" cy="407987"/>
          </a:xfrm>
          <a:prstGeom prst="wedgeRoundRectCallout">
            <a:avLst>
              <a:gd name="adj1" fmla="val -33178"/>
              <a:gd name="adj2" fmla="val 523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传送给方法的形参列表</a:t>
            </a:r>
          </a:p>
        </p:txBody>
      </p:sp>
      <p:sp>
        <p:nvSpPr>
          <p:cNvPr id="508955" name="AutoShape 27"/>
          <p:cNvSpPr>
            <a:spLocks noChangeArrowheads="1"/>
          </p:cNvSpPr>
          <p:nvPr/>
        </p:nvSpPr>
        <p:spPr bwMode="gray">
          <a:xfrm>
            <a:off x="4289804" y="5092700"/>
            <a:ext cx="1609725" cy="407988"/>
          </a:xfrm>
          <a:prstGeom prst="wedgeRoundRectCallout">
            <a:avLst>
              <a:gd name="adj1" fmla="val -32449"/>
              <a:gd name="adj2" fmla="val -560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一个形式参数</a:t>
            </a:r>
          </a:p>
        </p:txBody>
      </p:sp>
      <p:sp>
        <p:nvSpPr>
          <p:cNvPr id="508956" name="AutoShape 28"/>
          <p:cNvSpPr>
            <a:spLocks noChangeArrowheads="1"/>
          </p:cNvSpPr>
          <p:nvPr/>
        </p:nvSpPr>
        <p:spPr bwMode="gray">
          <a:xfrm>
            <a:off x="2566390" y="5099304"/>
            <a:ext cx="1385888" cy="409575"/>
          </a:xfrm>
          <a:prstGeom prst="wedgeRoundRectCallout">
            <a:avLst>
              <a:gd name="adj1" fmla="val -31352"/>
              <a:gd name="adj2" fmla="val 5046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没有返回值</a:t>
            </a: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11125" y="1714500"/>
            <a:ext cx="1000125" cy="400050"/>
            <a:chOff x="1000100" y="1801286"/>
            <a:chExt cx="1000132" cy="400110"/>
          </a:xfrm>
        </p:grpSpPr>
        <p:pic>
          <p:nvPicPr>
            <p:cNvPr id="2152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flipV="1">
            <a:off x="2370174" y="2143116"/>
            <a:ext cx="50006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5942074" y="2146122"/>
            <a:ext cx="403659" cy="2113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>
            <a:off x="3656058" y="2786058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2570460" y="4728696"/>
            <a:ext cx="688874" cy="3521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4498975" y="4786322"/>
            <a:ext cx="433736" cy="2944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71438" y="3303588"/>
            <a:ext cx="1000125" cy="414337"/>
            <a:chOff x="1000100" y="2528843"/>
            <a:chExt cx="1000132" cy="414475"/>
          </a:xfrm>
        </p:grpSpPr>
        <p:pic>
          <p:nvPicPr>
            <p:cNvPr id="2152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769938" y="1276350"/>
            <a:ext cx="7345362" cy="1223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定义带参数的方法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zh-CN" altLang="en-US" sz="2400" b="1" dirty="0">
              <a:latin typeface="+mn-lt"/>
              <a:ea typeface="微软雅黑" pitchFamily="34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8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animBg="1"/>
      <p:bldP spid="508934" grpId="0" animBg="1"/>
      <p:bldP spid="508935" grpId="0" animBg="1"/>
      <p:bldP spid="508936" grpId="0" animBg="1"/>
      <p:bldP spid="508953" grpId="0" animBg="1"/>
      <p:bldP spid="508955" grpId="0" animBg="1"/>
      <p:bldP spid="5089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如何使用带参数的方法</a:t>
            </a:r>
            <a:r>
              <a:rPr lang="en-US" altLang="zh-CN" smtClean="0"/>
              <a:t>3-3</a:t>
            </a:r>
            <a:endParaRPr lang="en-US" altLang="zh-CN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9960" name="AutoShape 8"/>
          <p:cNvSpPr>
            <a:spLocks noChangeArrowheads="1"/>
          </p:cNvSpPr>
          <p:nvPr/>
        </p:nvSpPr>
        <p:spPr bwMode="auto">
          <a:xfrm>
            <a:off x="1276350" y="2652713"/>
            <a:ext cx="6708775" cy="36941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public static void main(String[] </a:t>
            </a:r>
            <a:r>
              <a:rPr lang="en-US" altLang="zh-CN" b="1" dirty="0" err="1">
                <a:ea typeface="宋体" charset="-122"/>
              </a:rPr>
              <a:t>args</a:t>
            </a:r>
            <a:r>
              <a:rPr lang="en-US" altLang="zh-CN" b="1" dirty="0">
                <a:ea typeface="宋体" charset="-122"/>
              </a:rPr>
              <a:t>) {		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StudentsBiz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= new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StudentsBiz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();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Scanner input = new Scanner(</a:t>
            </a:r>
            <a:r>
              <a:rPr lang="en-US" altLang="zh-CN" b="1" dirty="0" err="1">
                <a:ea typeface="宋体" charset="-122"/>
              </a:rPr>
              <a:t>System.in</a:t>
            </a:r>
            <a:r>
              <a:rPr lang="en-US" altLang="zh-CN" b="1" dirty="0">
                <a:ea typeface="宋体" charset="-122"/>
              </a:rPr>
              <a:t>);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for(</a:t>
            </a: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=0;i&lt;5;i++){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  </a:t>
            </a:r>
            <a:r>
              <a:rPr lang="en-US" altLang="zh-CN" b="1" dirty="0" err="1">
                <a:ea typeface="宋体" charset="-122"/>
              </a:rPr>
              <a:t>System.out.print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请输入学生姓名：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  String </a:t>
            </a:r>
            <a:r>
              <a:rPr lang="en-US" altLang="zh-CN" b="1" dirty="0" err="1">
                <a:ea typeface="宋体" charset="-122"/>
              </a:rPr>
              <a:t>newName</a:t>
            </a:r>
            <a:r>
              <a:rPr lang="en-US" altLang="zh-CN" b="1" dirty="0">
                <a:ea typeface="宋体" charset="-122"/>
              </a:rPr>
              <a:t> = </a:t>
            </a:r>
            <a:r>
              <a:rPr lang="en-US" altLang="zh-CN" b="1" dirty="0" err="1">
                <a:ea typeface="宋体" charset="-122"/>
              </a:rPr>
              <a:t>input.next</a:t>
            </a:r>
            <a:r>
              <a:rPr lang="en-US" altLang="zh-CN" b="1" dirty="0">
                <a:ea typeface="宋体" charset="-122"/>
              </a:rPr>
              <a:t>();	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st.addName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newName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);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}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</a:t>
            </a:r>
            <a:r>
              <a:rPr lang="en-US" altLang="zh-CN" b="1" dirty="0" err="1">
                <a:ea typeface="宋体" charset="-122"/>
              </a:rPr>
              <a:t>st.showNames</a:t>
            </a:r>
            <a:r>
              <a:rPr lang="en-US" altLang="zh-CN" b="1" dirty="0">
                <a:ea typeface="宋体" charset="-122"/>
              </a:rPr>
              <a:t>();	</a:t>
            </a:r>
            <a:endParaRPr lang="zh-CN" altLang="en-US" b="1" dirty="0">
              <a:ea typeface="宋体" charset="-122"/>
            </a:endParaRP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zh-CN" altLang="en-US" b="1" dirty="0">
                <a:ea typeface="宋体" charset="-122"/>
              </a:rPr>
              <a:t>    </a:t>
            </a: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509962" name="AutoShape 10"/>
          <p:cNvSpPr>
            <a:spLocks noChangeArrowheads="1"/>
          </p:cNvSpPr>
          <p:nvPr/>
        </p:nvSpPr>
        <p:spPr bwMode="gray">
          <a:xfrm>
            <a:off x="4297003" y="5321030"/>
            <a:ext cx="2795587" cy="776287"/>
          </a:xfrm>
          <a:prstGeom prst="wedgeRoundRectCallout">
            <a:avLst>
              <a:gd name="adj1" fmla="val -32014"/>
              <a:gd name="adj2" fmla="val -4897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实参的类型、数量、顺序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都要与形参一一对应</a:t>
            </a:r>
          </a:p>
        </p:txBody>
      </p:sp>
      <p:sp>
        <p:nvSpPr>
          <p:cNvPr id="509963" name="AutoShape 11"/>
          <p:cNvSpPr>
            <a:spLocks noChangeArrowheads="1"/>
          </p:cNvSpPr>
          <p:nvPr/>
        </p:nvSpPr>
        <p:spPr bwMode="gray">
          <a:xfrm>
            <a:off x="5742423" y="2883859"/>
            <a:ext cx="1881187" cy="776287"/>
          </a:xfrm>
          <a:prstGeom prst="wedgeRoundRectCallout">
            <a:avLst>
              <a:gd name="adj1" fmla="val -49665"/>
              <a:gd name="adj2" fmla="val 68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先实例化对象，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再使用方法</a:t>
            </a:r>
          </a:p>
        </p:txBody>
      </p:sp>
      <p:sp>
        <p:nvSpPr>
          <p:cNvPr id="509964" name="Rectangle 12"/>
          <p:cNvSpPr>
            <a:spLocks noChangeArrowheads="1"/>
          </p:cNvSpPr>
          <p:nvPr/>
        </p:nvSpPr>
        <p:spPr bwMode="auto">
          <a:xfrm>
            <a:off x="1476375" y="1484313"/>
            <a:ext cx="74279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zh-CN" altLang="en-US" sz="2400" b="1">
              <a:ea typeface="黑体" pitchFamily="49" charset="-122"/>
            </a:endParaRPr>
          </a:p>
        </p:txBody>
      </p:sp>
      <p:sp>
        <p:nvSpPr>
          <p:cNvPr id="509970" name="Rectangle 18"/>
          <p:cNvSpPr>
            <a:spLocks noChangeArrowheads="1"/>
          </p:cNvSpPr>
          <p:nvPr/>
        </p:nvSpPr>
        <p:spPr bwMode="auto">
          <a:xfrm>
            <a:off x="785813" y="1276350"/>
            <a:ext cx="7345362" cy="1223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调用带参数的方法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zh-CN" altLang="en-US" sz="2400" b="1" dirty="0">
              <a:latin typeface="+mn-lt"/>
              <a:ea typeface="微软雅黑" pitchFamily="34" charset="-122"/>
            </a:endParaRPr>
          </a:p>
        </p:txBody>
      </p:sp>
      <p:sp>
        <p:nvSpPr>
          <p:cNvPr id="509971" name="AutoShape 19"/>
          <p:cNvSpPr>
            <a:spLocks noChangeArrowheads="1"/>
          </p:cNvSpPr>
          <p:nvPr/>
        </p:nvSpPr>
        <p:spPr bwMode="auto">
          <a:xfrm>
            <a:off x="1285875" y="1857375"/>
            <a:ext cx="5072063" cy="412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charset="-122"/>
              </a:rPr>
              <a:t>对象名</a:t>
            </a:r>
            <a:r>
              <a:rPr lang="en-US" altLang="zh-CN" b="1" dirty="0">
                <a:ea typeface="宋体" charset="-122"/>
              </a:rPr>
              <a:t>.</a:t>
            </a:r>
            <a:r>
              <a:rPr lang="zh-CN" altLang="en-US" b="1" dirty="0">
                <a:ea typeface="宋体" charset="-122"/>
              </a:rPr>
              <a:t>方法名（参数</a:t>
            </a:r>
            <a:r>
              <a:rPr lang="en-US" altLang="zh-CN" b="1" dirty="0">
                <a:ea typeface="宋体" charset="-122"/>
              </a:rPr>
              <a:t>1, </a:t>
            </a:r>
            <a:r>
              <a:rPr lang="zh-CN" altLang="en-US" b="1" dirty="0">
                <a:ea typeface="宋体" charset="-122"/>
              </a:rPr>
              <a:t>参数</a:t>
            </a:r>
            <a:r>
              <a:rPr lang="en-US" altLang="zh-CN" b="1" dirty="0">
                <a:ea typeface="宋体" charset="-122"/>
              </a:rPr>
              <a:t>2,……</a:t>
            </a:r>
            <a:r>
              <a:rPr lang="zh-CN" altLang="en-US" b="1" dirty="0">
                <a:ea typeface="宋体" charset="-122"/>
              </a:rPr>
              <a:t>，参数</a:t>
            </a:r>
            <a:r>
              <a:rPr lang="en-US" altLang="zh-CN" b="1" dirty="0">
                <a:ea typeface="宋体" charset="-122"/>
              </a:rPr>
              <a:t>n</a:t>
            </a:r>
            <a:r>
              <a:rPr lang="zh-CN" altLang="en-US" b="1" dirty="0">
                <a:ea typeface="宋体" charset="-122"/>
              </a:rPr>
              <a:t>）</a:t>
            </a:r>
          </a:p>
        </p:txBody>
      </p:sp>
      <p:sp>
        <p:nvSpPr>
          <p:cNvPr id="509961" name="AutoShape 9"/>
          <p:cNvSpPr>
            <a:spLocks noChangeArrowheads="1"/>
          </p:cNvSpPr>
          <p:nvPr/>
        </p:nvSpPr>
        <p:spPr bwMode="auto">
          <a:xfrm>
            <a:off x="6215063" y="1214438"/>
            <a:ext cx="1146175" cy="407987"/>
          </a:xfrm>
          <a:prstGeom prst="wedgeRoundRectCallout">
            <a:avLst>
              <a:gd name="adj1" fmla="val -32059"/>
              <a:gd name="adj2" fmla="val 524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实参列表</a:t>
            </a: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11125" y="1743075"/>
            <a:ext cx="1000125" cy="400050"/>
            <a:chOff x="1000100" y="1801286"/>
            <a:chExt cx="1000132" cy="400110"/>
          </a:xfrm>
        </p:grpSpPr>
        <p:pic>
          <p:nvPicPr>
            <p:cNvPr id="2255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cxnSp>
        <p:nvCxnSpPr>
          <p:cNvPr id="23" name="直接箭头连接符 22"/>
          <p:cNvCxnSpPr/>
          <p:nvPr/>
        </p:nvCxnSpPr>
        <p:spPr bwMode="auto">
          <a:xfrm flipV="1">
            <a:off x="5929322" y="1571612"/>
            <a:ext cx="332221" cy="28274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5195888" y="3272003"/>
            <a:ext cx="546535" cy="300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>
            <a:off x="3821906" y="5143512"/>
            <a:ext cx="475097" cy="2887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87313" y="2555875"/>
            <a:ext cx="1000125" cy="414338"/>
            <a:chOff x="1000100" y="2528843"/>
            <a:chExt cx="1000132" cy="414475"/>
          </a:xfrm>
        </p:grpSpPr>
        <p:pic>
          <p:nvPicPr>
            <p:cNvPr id="2255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57026" y="6207488"/>
            <a:ext cx="4583669" cy="578535"/>
            <a:chOff x="2514597" y="3350993"/>
            <a:chExt cx="4125189" cy="578535"/>
          </a:xfrm>
        </p:grpSpPr>
        <p:grpSp>
          <p:nvGrpSpPr>
            <p:cNvPr id="32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22"/>
              <p:cNvSpPr txBox="1"/>
              <p:nvPr/>
            </p:nvSpPr>
            <p:spPr>
              <a:xfrm>
                <a:off x="3577604" y="5112515"/>
                <a:ext cx="245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演示：带一个参数的方法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9</a:t>
            </a:fld>
            <a:r>
              <a:rPr lang="en-US" altLang="zh-CN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0" grpId="0" animBg="1"/>
      <p:bldP spid="509962" grpId="0" animBg="1"/>
      <p:bldP spid="509963" grpId="0" animBg="1"/>
      <p:bldP spid="509971" grpId="0" animBg="1"/>
      <p:bldP spid="50996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10757</TotalTime>
  <Words>2703</Words>
  <Application>Microsoft Office PowerPoint</Application>
  <PresentationFormat>全屏显示(4:3)</PresentationFormat>
  <Paragraphs>595</Paragraphs>
  <Slides>40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      带参数的方法</vt:lpstr>
      <vt:lpstr>预习检查</vt:lpstr>
      <vt:lpstr>回顾与作业点评</vt:lpstr>
      <vt:lpstr>本章任务</vt:lpstr>
      <vt:lpstr>本章目标</vt:lpstr>
      <vt:lpstr>为什么要用带参数的方法</vt:lpstr>
      <vt:lpstr>如何使用带参数的方法3-1</vt:lpstr>
      <vt:lpstr>如何使用带参数的方法3-2</vt:lpstr>
      <vt:lpstr>如何使用带参数的方法3-3</vt:lpstr>
      <vt:lpstr>带多个参数的方法2-1</vt:lpstr>
      <vt:lpstr>带多个参数的方法2-2</vt:lpstr>
      <vt:lpstr>常见错误4-1</vt:lpstr>
      <vt:lpstr>常见错误4-2</vt:lpstr>
      <vt:lpstr>常见错误4-3</vt:lpstr>
      <vt:lpstr>常见错误4-4</vt:lpstr>
      <vt:lpstr>学生操作—客户姓名添加和显示2-1</vt:lpstr>
      <vt:lpstr>学生操作—客户姓名添加和显示2-2</vt:lpstr>
      <vt:lpstr>学生操作—修改客户姓名</vt:lpstr>
      <vt:lpstr>共性问题集中讲解</vt:lpstr>
      <vt:lpstr>数组作为参数的方法2-1</vt:lpstr>
      <vt:lpstr>数组作为参数的方法2-2</vt:lpstr>
      <vt:lpstr>对象作为参数的方法2-1</vt:lpstr>
      <vt:lpstr>对象作为参数的方法2-2</vt:lpstr>
      <vt:lpstr>学生操作—对客户姓名排序2-1</vt:lpstr>
      <vt:lpstr>学生操作—对客户姓名排序2-2</vt:lpstr>
      <vt:lpstr>学生操作—改进客户信息的添加和显示</vt:lpstr>
      <vt:lpstr>共性问题集中讲解</vt:lpstr>
      <vt:lpstr>为什么需要包</vt:lpstr>
      <vt:lpstr>包</vt:lpstr>
      <vt:lpstr>如何创建包</vt:lpstr>
      <vt:lpstr>包命名规范</vt:lpstr>
      <vt:lpstr>用MyEclipse 创建包</vt:lpstr>
      <vt:lpstr>包与目录的关系</vt:lpstr>
      <vt:lpstr>如何导入包</vt:lpstr>
      <vt:lpstr>小结</vt:lpstr>
      <vt:lpstr>学员操作—模拟银行账户业务</vt:lpstr>
      <vt:lpstr>共性问题集中讲解</vt:lpstr>
      <vt:lpstr>本章总结</vt:lpstr>
      <vt:lpstr>本章作业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xuejie.yu</cp:lastModifiedBy>
  <cp:revision>727</cp:revision>
  <dcterms:created xsi:type="dcterms:W3CDTF">2017-06-02T08:35:00Z</dcterms:created>
  <dcterms:modified xsi:type="dcterms:W3CDTF">2018-01-31T09:08:07Z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