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6" r:id="rId39"/>
    <p:sldId id="258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C"/>
    <a:srgbClr val="FF5050"/>
    <a:srgbClr val="006599"/>
    <a:srgbClr val="599CBD"/>
    <a:srgbClr val="FFCC00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5" autoAdjust="0"/>
    <p:restoredTop sz="76148" autoAdjust="0"/>
  </p:normalViewPr>
  <p:slideViewPr>
    <p:cSldViewPr snapToGrid="0">
      <p:cViewPr varScale="1">
        <p:scale>
          <a:sx n="54" d="100"/>
          <a:sy n="54" d="100"/>
        </p:scale>
        <p:origin x="-1764" y="-90"/>
      </p:cViewPr>
      <p:guideLst>
        <p:guide orient="horz" pos="21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84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B7F4F-0878-48B0-A857-ECFBD79501BB}" type="datetimeFigureOut">
              <a:rPr lang="zh-CN" altLang="en-US" smtClean="0"/>
              <a:pPr/>
              <a:t>2019/3/13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99D3A-9D3C-421B-90B5-7838A3130D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474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99D3A-9D3C-421B-90B5-7838A3130DC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教员简单描述方法的含义及用法，让学员有个初步印象即可，后面通过案例进一步学习用法</a:t>
            </a:r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E184DD-DE42-459D-8B67-41B87876386C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1119EA-4CFD-4B21-AEF2-2C8E0B700FAF}" type="slidenum">
              <a:rPr lang="zh-CN" altLang="en-US" smtClean="0"/>
              <a:pPr>
                <a:defRPr/>
              </a:pPr>
              <a:t>24</a:t>
            </a:fld>
            <a:endParaRPr lang="en-US" altLang="zh-CN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讲一下</a:t>
            </a:r>
            <a:r>
              <a:rPr lang="en-US" altLang="zh-CN" dirty="0" smtClean="0"/>
              <a:t>trim()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2B5E05-74E4-47C5-AAE1-55E8186AB0B9}" type="slidenum">
              <a:rPr lang="zh-CN" altLang="en-US" smtClean="0"/>
              <a:pPr>
                <a:defRPr/>
              </a:pPr>
              <a:t>26</a:t>
            </a:fld>
            <a:endParaRPr lang="en-US" altLang="zh-CN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08301D-FF09-4EA5-9256-C418B08915DE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9DDE19-769E-4763-985E-FC7242B7588D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FEA1F7-1DEF-4045-9D1D-C5FB72054C94}" type="slidenum">
              <a:rPr lang="zh-CN" altLang="en-US" smtClean="0"/>
              <a:pPr>
                <a:defRPr/>
              </a:pPr>
              <a:t>31</a:t>
            </a:fld>
            <a:endParaRPr lang="en-US" altLang="zh-CN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ACAD1F-C782-4C8F-A812-B7E683D3B2DB}" type="slidenum">
              <a:rPr lang="zh-CN" altLang="en-US" smtClean="0"/>
              <a:pPr>
                <a:defRPr/>
              </a:pPr>
              <a:t>33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65DF46-D010-4E23-ACE7-F5407DF3C5C9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教学指导；</a:t>
            </a:r>
            <a:endParaRPr lang="en-US" altLang="zh-CN" smtClean="0"/>
          </a:p>
          <a:p>
            <a:r>
              <a:rPr lang="zh-CN" altLang="en-US" smtClean="0"/>
              <a:t>总结部分</a:t>
            </a:r>
            <a:r>
              <a:rPr lang="zh-CN" altLang="zh-CN" smtClean="0"/>
              <a:t>主要达到以下几个目的：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zh-CN" altLang="zh-CN" b="1" smtClean="0"/>
              <a:t>回顾内容</a:t>
            </a:r>
            <a:r>
              <a:rPr lang="zh-CN" altLang="en-US" b="1" smtClean="0"/>
              <a:t>。</a:t>
            </a:r>
            <a:r>
              <a:rPr lang="zh-CN" altLang="en-US" smtClean="0">
                <a:solidFill>
                  <a:srgbClr val="C00000"/>
                </a:solidFill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</a:rPr>
              <a:t>与</a:t>
            </a:r>
            <a:r>
              <a:rPr lang="zh-CN" altLang="en-US" smtClean="0">
                <a:solidFill>
                  <a:srgbClr val="C00000"/>
                </a:solidFill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smtClean="0"/>
              <a:t>是强调</a:t>
            </a:r>
            <a:r>
              <a:rPr lang="zh-CN" altLang="en-US" smtClean="0"/>
              <a:t>内容概貌，学到技术，告知要学习什么；总结时，</a:t>
            </a:r>
            <a:r>
              <a:rPr lang="zh-CN" altLang="zh-CN" smtClean="0"/>
              <a:t>要格外强调观点，把每一</a:t>
            </a:r>
            <a:r>
              <a:rPr lang="zh-CN" altLang="en-US" smtClean="0"/>
              <a:t>个知识点</a:t>
            </a:r>
            <a:r>
              <a:rPr lang="zh-CN" altLang="zh-CN" smtClean="0"/>
              <a:t>的观点</a:t>
            </a:r>
            <a:r>
              <a:rPr lang="zh-CN" altLang="en-US" smtClean="0"/>
              <a:t>结论</a:t>
            </a:r>
            <a:r>
              <a:rPr lang="zh-CN" altLang="zh-CN" smtClean="0"/>
              <a:t>都尽量突出出来。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en-US" altLang="zh-CN" b="1" smtClean="0"/>
              <a:t>2</a:t>
            </a:r>
            <a:r>
              <a:rPr lang="zh-CN" altLang="en-US" b="1" smtClean="0"/>
              <a:t>、</a:t>
            </a:r>
            <a:r>
              <a:rPr lang="zh-CN" altLang="zh-CN" b="1" smtClean="0"/>
              <a:t>整理逻辑</a:t>
            </a:r>
            <a:r>
              <a:rPr lang="zh-CN" altLang="en-US" b="1" smtClean="0"/>
              <a:t>。</a:t>
            </a:r>
            <a:r>
              <a:rPr lang="zh-CN" altLang="zh-CN" smtClean="0"/>
              <a:t>还应该把观点之间的逻辑联系梳理出来</a:t>
            </a:r>
            <a:r>
              <a:rPr lang="zh-CN" altLang="en-US" smtClean="0"/>
              <a:t>。</a:t>
            </a:r>
            <a:r>
              <a:rPr lang="zh-CN" altLang="zh-CN" smtClean="0"/>
              <a:t>从而使</a:t>
            </a:r>
            <a:r>
              <a:rPr lang="zh-CN" altLang="en-US" smtClean="0"/>
              <a:t>知识</a:t>
            </a:r>
            <a:r>
              <a:rPr lang="zh-CN" altLang="zh-CN" smtClean="0"/>
              <a:t>系统化、逻辑化。要帮助</a:t>
            </a:r>
            <a:r>
              <a:rPr lang="zh-CN" altLang="en-US" smtClean="0"/>
              <a:t>学员</a:t>
            </a:r>
            <a:r>
              <a:rPr lang="zh-CN" altLang="zh-CN" smtClean="0"/>
              <a:t>整清逻辑是总结的一大任务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4EB9CB-1EB5-4CF6-A933-E9F0F491258F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预习作业测试题用于下次上课前进行全班同学集中测试。因此教员要在本次课布置下去。布置预习测试题的目的是要求学员进行预习，保障下次学员学习质量。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不少于</a:t>
            </a:r>
            <a:r>
              <a:rPr lang="en-US" altLang="zh-CN" smtClean="0"/>
              <a:t>4</a:t>
            </a:r>
            <a:r>
              <a:rPr lang="zh-CN" altLang="en-US" smtClean="0"/>
              <a:t>道题，其中至少包含一道简述题，主要了解学员对重要知识点的理解程度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9DEE05-D96B-4FE8-B87B-277130ECDCD3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   </a:t>
            </a:r>
            <a:r>
              <a:rPr lang="zh-CN" altLang="en-US" smtClean="0"/>
              <a:t>正式授课前进行统一测试。测试内容为上次课布置的预习测试题。本教学环节目的是强化学员进行预习的意识，测试结果记录学员学习成绩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A95E3C-F16A-4E84-B3D5-3D7EB9B8EEC2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99D3A-9D3C-421B-90B5-7838A3130DC5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回顾：上次课的教学内容和学员已学过的相关技术内容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作业点评：点评作业的提交情况和共性问题，目的是给学员作业反馈以促进学员完成作业的积极性</a:t>
            </a:r>
            <a:endParaRPr lang="en-US" altLang="zh-CN" smtClean="0"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05999A-CB23-4BDD-A536-4E0E268D3AB8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BC692A-83DD-4E64-9738-EE1E98F9FD61}" type="slidenum">
              <a:rPr lang="zh-CN" altLang="en-US" smtClean="0"/>
              <a:pPr>
                <a:defRPr/>
              </a:pPr>
              <a:t>8</a:t>
            </a:fld>
            <a:endParaRPr lang="en-US" altLang="zh-CN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481F0D-1B0C-48D7-9008-AE87DC91DCD2}" type="slidenum">
              <a:rPr lang="zh-CN" altLang="en-US" smtClean="0"/>
              <a:pPr>
                <a:defRPr/>
              </a:pPr>
              <a:t>11</a:t>
            </a:fld>
            <a:endParaRPr lang="en-US" altLang="zh-CN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A24569-E59E-4002-AD7F-22FC8FA1463F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5F590F-4171-45DC-B442-696D3A581BF1}" type="slidenum">
              <a:rPr lang="zh-CN" altLang="en-US" smtClean="0"/>
              <a:pPr>
                <a:defRPr/>
              </a:pPr>
              <a:t>14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教学指导：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教员简单解释每种写法的作用，然后到环境演示效果，并讲解方法的具体用法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1E0D1D-8BC7-4952-97BE-1690F0705588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教员简单描述方法的含义及用法，让学员有个初步印象即可，后面通过案例进一步学习用法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0B4995-2A36-48F7-9442-928D24E4E491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DA21-0F0F-4B5E-AD47-3E5CE52EA354}" type="datetime1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95704"/>
            <a:ext cx="7886700" cy="794203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5464"/>
            <a:ext cx="7886700" cy="4815342"/>
          </a:xfrm>
        </p:spPr>
        <p:txBody>
          <a:bodyPr/>
          <a:lstStyle>
            <a:lvl1pPr marL="457200" indent="-457200">
              <a:buClr>
                <a:schemeClr val="accent4"/>
              </a:buClr>
              <a:buFont typeface="Wingdings" panose="05000000000000000000" pitchFamily="2" charset="2"/>
              <a:buChar char="n"/>
              <a:defRPr b="1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Clr>
                <a:srgbClr val="FFCC00"/>
              </a:buClr>
              <a:buFont typeface="Wingdings" panose="05000000000000000000" pitchFamily="2" charset="2"/>
              <a:buChar char="Ø"/>
              <a:defRPr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rgbClr val="FFCC00"/>
              </a:buClr>
              <a:buFont typeface="Wingdings" panose="05000000000000000000" pitchFamily="2" charset="2"/>
              <a:buChar char="ü"/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FFCC00"/>
              </a:buCl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FF8A-318A-4DB8-AEFF-90C0ADB67EB4}" type="datetime1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‹#›</a:t>
            </a:fld>
            <a:r>
              <a:rPr lang="en-US" altLang="zh-CN" dirty="0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9BBB9-2E48-4D98-9A19-767CF4B4D6AA}" type="datetime1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C15AB-C4F3-436F-909E-E9D6F9295829}" type="slidenum">
              <a:rPr lang="zh-CN" altLang="en-US" smtClean="0"/>
              <a:pPr/>
              <a:t>‹#›</a:t>
            </a:fld>
            <a:r>
              <a:rPr lang="en-US" altLang="zh-CN" dirty="0" smtClean="0"/>
              <a:t>/21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4280" y="1234123"/>
            <a:ext cx="7772400" cy="2387600"/>
          </a:xfrm>
        </p:spPr>
        <p:txBody>
          <a:bodyPr/>
          <a:lstStyle/>
          <a:p>
            <a:pPr algn="ctr"/>
            <a:r>
              <a:rPr lang="en-US" altLang="zh-CN" sz="4400" dirty="0" smtClean="0"/>
              <a:t>				  		</a:t>
            </a:r>
            <a:r>
              <a:rPr lang="zh-CN" altLang="en-US" sz="4400" dirty="0" smtClean="0"/>
              <a:t>字符串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8680" y="3911506"/>
            <a:ext cx="6858000" cy="1655762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第一学年（第二学期）</a:t>
            </a:r>
            <a:endParaRPr lang="zh-CN" altLang="en-US" sz="1600" dirty="0"/>
          </a:p>
        </p:txBody>
      </p:sp>
      <p:grpSp>
        <p:nvGrpSpPr>
          <p:cNvPr id="7" name="组合 6"/>
          <p:cNvGrpSpPr/>
          <p:nvPr/>
        </p:nvGrpSpPr>
        <p:grpSpPr>
          <a:xfrm>
            <a:off x="7222979" y="2121538"/>
            <a:ext cx="1689299" cy="578592"/>
            <a:chOff x="3062872" y="1692009"/>
            <a:chExt cx="1689299" cy="494541"/>
          </a:xfrm>
        </p:grpSpPr>
        <p:sp>
          <p:nvSpPr>
            <p:cNvPr id="4" name="流程图: 终止 3"/>
            <p:cNvSpPr/>
            <p:nvPr/>
          </p:nvSpPr>
          <p:spPr>
            <a:xfrm>
              <a:off x="3076009" y="1702194"/>
              <a:ext cx="1663154" cy="484356"/>
            </a:xfrm>
            <a:prstGeom prst="flowChartTerminator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流程图: 终止 4"/>
            <p:cNvSpPr/>
            <p:nvPr/>
          </p:nvSpPr>
          <p:spPr>
            <a:xfrm>
              <a:off x="3062872" y="1692009"/>
              <a:ext cx="1689299" cy="484356"/>
            </a:xfrm>
            <a:prstGeom prst="flowChartTerminator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094731" y="1723319"/>
              <a:ext cx="1559611" cy="420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6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第十五章</a:t>
              </a:r>
              <a:endParaRPr lang="zh-CN" altLang="en-US" sz="2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图15.4-1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2357438"/>
            <a:ext cx="2857500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1120140" y="285750"/>
            <a:ext cx="7844473" cy="52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字符串比较</a:t>
            </a:r>
            <a:r>
              <a:rPr lang="en-US" altLang="zh-CN" dirty="0" smtClean="0"/>
              <a:t>5-1</a:t>
            </a:r>
            <a:endParaRPr dirty="0" smtClean="0"/>
          </a:p>
        </p:txBody>
      </p:sp>
      <p:sp>
        <p:nvSpPr>
          <p:cNvPr id="498690" name="Rectangle 2"/>
          <p:cNvSpPr>
            <a:spLocks noGrp="1" noChangeArrowheads="1"/>
          </p:cNvSpPr>
          <p:nvPr>
            <p:ph idx="1"/>
          </p:nvPr>
        </p:nvSpPr>
        <p:spPr>
          <a:xfrm>
            <a:off x="784225" y="4616450"/>
            <a:ext cx="7645400" cy="1741488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String</a:t>
            </a:r>
            <a:r>
              <a:rPr lang="zh-CN" altLang="en-US" dirty="0" smtClean="0"/>
              <a:t>类提供了</a:t>
            </a:r>
            <a:r>
              <a:rPr lang="en-US" altLang="zh-CN" dirty="0" smtClean="0"/>
              <a:t>equals( )</a:t>
            </a:r>
            <a:r>
              <a:rPr lang="zh-CN" altLang="en-US" dirty="0" smtClean="0"/>
              <a:t>方法，比较存储在两个字符串对象的内容是否一致 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84225" y="1276350"/>
            <a:ext cx="7489825" cy="10080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注册成功后，实现登录</a:t>
            </a:r>
            <a:r>
              <a:rPr lang="zh-CN" altLang="en-US" sz="2600" b="1" dirty="0" smtClean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endParaRPr lang="en-US" altLang="zh-CN" sz="2600" b="1" dirty="0" smtClean="0">
              <a:solidFill>
                <a:srgbClr val="0066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 smtClean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r>
              <a:rPr lang="zh-CN" altLang="en-US" sz="26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为“</a:t>
            </a:r>
            <a:r>
              <a:rPr lang="en-US" altLang="zh-CN" sz="26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TOM”</a:t>
            </a:r>
            <a:r>
              <a:rPr lang="zh-CN" altLang="en-US" sz="26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，密码为“</a:t>
            </a:r>
            <a:r>
              <a:rPr lang="en-US" altLang="zh-CN" sz="26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1234567” </a:t>
            </a:r>
            <a:endParaRPr lang="zh-CN" altLang="en-US" sz="2600" b="1" dirty="0">
              <a:solidFill>
                <a:srgbClr val="0066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8701" name="Rectangle 13"/>
          <p:cNvSpPr>
            <a:spLocks noChangeArrowheads="1"/>
          </p:cNvSpPr>
          <p:nvPr/>
        </p:nvSpPr>
        <p:spPr bwMode="auto">
          <a:xfrm>
            <a:off x="5072063" y="3714750"/>
            <a:ext cx="2087562" cy="21590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23566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3" name="组合 13"/>
          <p:cNvGrpSpPr>
            <a:grpSpLocks/>
          </p:cNvGrpSpPr>
          <p:nvPr/>
        </p:nvGrpSpPr>
        <p:grpSpPr bwMode="auto">
          <a:xfrm>
            <a:off x="71438" y="4124325"/>
            <a:ext cx="1000125" cy="447675"/>
            <a:chOff x="1000100" y="3235185"/>
            <a:chExt cx="1000132" cy="446983"/>
          </a:xfrm>
        </p:grpSpPr>
        <p:pic>
          <p:nvPicPr>
            <p:cNvPr id="23564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pic>
        <p:nvPicPr>
          <p:cNvPr id="17" name="图片 16" descr="图15.4.BM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2357438"/>
            <a:ext cx="285432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8696" name="Rectangle 8"/>
          <p:cNvSpPr>
            <a:spLocks noChangeArrowheads="1"/>
          </p:cNvSpPr>
          <p:nvPr/>
        </p:nvSpPr>
        <p:spPr bwMode="auto">
          <a:xfrm>
            <a:off x="1928813" y="3714750"/>
            <a:ext cx="1511300" cy="24130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10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8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701" grpId="0" animBg="1"/>
      <p:bldP spid="49869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AutoShape 2"/>
          <p:cNvSpPr>
            <a:spLocks noChangeArrowheads="1"/>
          </p:cNvSpPr>
          <p:nvPr/>
        </p:nvSpPr>
        <p:spPr bwMode="auto">
          <a:xfrm>
            <a:off x="398463" y="1258888"/>
            <a:ext cx="8351837" cy="54562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public class Login {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public static void main(String[]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args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) {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Scanner input = new Scanner(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System.in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uname,pwd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;		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("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请输入用户名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： ");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uname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=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input.next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("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请输入密码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： ");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pwd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=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input.next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();		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if(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uname.equals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("TOM") &amp;&amp; 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pwd.equals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("1234567")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){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("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登录成功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！ ");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}else{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("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用户名或密码不匹配，登录失败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！");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   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字符串比较</a:t>
            </a:r>
            <a:r>
              <a:rPr lang="en-US" altLang="zh-CN" smtClean="0"/>
              <a:t>5-2</a:t>
            </a:r>
          </a:p>
        </p:txBody>
      </p:sp>
      <p:sp>
        <p:nvSpPr>
          <p:cNvPr id="499717" name="Rectangle 5"/>
          <p:cNvSpPr>
            <a:spLocks noChangeArrowheads="1"/>
          </p:cNvSpPr>
          <p:nvPr/>
        </p:nvSpPr>
        <p:spPr bwMode="auto">
          <a:xfrm>
            <a:off x="1068705" y="4203700"/>
            <a:ext cx="5472113" cy="36830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9722" name="AutoShape 10"/>
          <p:cNvSpPr>
            <a:spLocks noChangeArrowheads="1"/>
          </p:cNvSpPr>
          <p:nvPr/>
        </p:nvSpPr>
        <p:spPr bwMode="auto">
          <a:xfrm>
            <a:off x="5286375" y="3286125"/>
            <a:ext cx="3001963" cy="407988"/>
          </a:xfrm>
          <a:prstGeom prst="wedgeRoundRectCallout">
            <a:avLst>
              <a:gd name="adj1" fmla="val -33069"/>
              <a:gd name="adj2" fmla="val 5096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比较用户名和密码是否正确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2459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cxnSp>
        <p:nvCxnSpPr>
          <p:cNvPr id="19" name="直接箭头连接符 18"/>
          <p:cNvCxnSpPr/>
          <p:nvPr/>
        </p:nvCxnSpPr>
        <p:spPr bwMode="auto">
          <a:xfrm flipV="1">
            <a:off x="4857752" y="3643314"/>
            <a:ext cx="785818" cy="50006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2423278" y="6052234"/>
            <a:ext cx="4583670" cy="578535"/>
            <a:chOff x="2514597" y="3350993"/>
            <a:chExt cx="4125189" cy="578535"/>
          </a:xfrm>
        </p:grpSpPr>
        <p:grpSp>
          <p:nvGrpSpPr>
            <p:cNvPr id="22" name="组合 20"/>
            <p:cNvGrpSpPr/>
            <p:nvPr/>
          </p:nvGrpSpPr>
          <p:grpSpPr>
            <a:xfrm>
              <a:off x="2514597" y="3350993"/>
              <a:ext cx="4125189" cy="578535"/>
              <a:chOff x="2514599" y="5042946"/>
              <a:chExt cx="4125189" cy="578535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2514599" y="5071123"/>
                <a:ext cx="4125189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2"/>
              <p:cNvSpPr txBox="1"/>
              <p:nvPr/>
            </p:nvSpPr>
            <p:spPr>
              <a:xfrm>
                <a:off x="3865626" y="5112515"/>
                <a:ext cx="1828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演示：字符串比较</a:t>
                </a:r>
                <a:endPara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11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4" grpId="0" animBg="1"/>
      <p:bldP spid="499717" grpId="0" animBg="1"/>
      <p:bldP spid="4997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字符串比较</a:t>
            </a:r>
            <a:r>
              <a:rPr lang="en-US" altLang="zh-CN" smtClean="0"/>
              <a:t>5-3</a:t>
            </a:r>
            <a:endParaRPr lang="en-US" altLang="zh-CN" dirty="0" smtClean="0"/>
          </a:p>
        </p:txBody>
      </p:sp>
      <p:sp>
        <p:nvSpPr>
          <p:cNvPr id="49459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equals()</a:t>
            </a:r>
            <a:r>
              <a:rPr lang="zh-CN" altLang="en-US" dirty="0" smtClean="0"/>
              <a:t>方法比较原理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“</a:t>
            </a:r>
            <a:r>
              <a:rPr lang="en-US" altLang="zh-CN" dirty="0" smtClean="0"/>
              <a:t>==”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equals()</a:t>
            </a:r>
            <a:r>
              <a:rPr lang="zh-CN" altLang="en-US" dirty="0" smtClean="0"/>
              <a:t>有什么区别呢？</a:t>
            </a:r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494594" name="Rectangle 2"/>
          <p:cNvSpPr>
            <a:spLocks noChangeArrowheads="1"/>
          </p:cNvSpPr>
          <p:nvPr/>
        </p:nvSpPr>
        <p:spPr bwMode="auto">
          <a:xfrm>
            <a:off x="4178300" y="3119438"/>
            <a:ext cx="609600" cy="381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4597" name="Text Box 5"/>
          <p:cNvSpPr txBox="1">
            <a:spLocks noChangeArrowheads="1"/>
          </p:cNvSpPr>
          <p:nvPr/>
        </p:nvSpPr>
        <p:spPr bwMode="auto">
          <a:xfrm>
            <a:off x="827088" y="2066925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字符串 </a:t>
            </a:r>
            <a:r>
              <a:rPr lang="en-US" altLang="zh-CN" b="1"/>
              <a:t>1</a:t>
            </a:r>
          </a:p>
        </p:txBody>
      </p:sp>
      <p:sp>
        <p:nvSpPr>
          <p:cNvPr id="494598" name="Text Box 6"/>
          <p:cNvSpPr txBox="1">
            <a:spLocks noChangeArrowheads="1"/>
          </p:cNvSpPr>
          <p:nvPr/>
        </p:nvSpPr>
        <p:spPr bwMode="auto">
          <a:xfrm>
            <a:off x="827088" y="3133725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字符串 </a:t>
            </a:r>
            <a:r>
              <a:rPr lang="en-US" altLang="zh-CN" b="1"/>
              <a:t>2</a:t>
            </a:r>
          </a:p>
        </p:txBody>
      </p:sp>
      <p:sp>
        <p:nvSpPr>
          <p:cNvPr id="494599" name="Rectangle 7"/>
          <p:cNvSpPr>
            <a:spLocks noChangeArrowheads="1"/>
          </p:cNvSpPr>
          <p:nvPr/>
        </p:nvSpPr>
        <p:spPr bwMode="auto">
          <a:xfrm>
            <a:off x="2960688" y="2052638"/>
            <a:ext cx="606425" cy="36988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4600" name="Rectangle 8"/>
          <p:cNvSpPr>
            <a:spLocks noChangeArrowheads="1"/>
          </p:cNvSpPr>
          <p:nvPr/>
        </p:nvSpPr>
        <p:spPr bwMode="auto">
          <a:xfrm>
            <a:off x="3570288" y="2052638"/>
            <a:ext cx="606425" cy="36988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4601" name="Rectangle 9"/>
          <p:cNvSpPr>
            <a:spLocks noChangeArrowheads="1"/>
          </p:cNvSpPr>
          <p:nvPr/>
        </p:nvSpPr>
        <p:spPr bwMode="auto">
          <a:xfrm>
            <a:off x="4179888" y="2052638"/>
            <a:ext cx="606425" cy="36988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4602" name="Rectangle 10"/>
          <p:cNvSpPr>
            <a:spLocks noChangeArrowheads="1"/>
          </p:cNvSpPr>
          <p:nvPr/>
        </p:nvSpPr>
        <p:spPr bwMode="auto">
          <a:xfrm>
            <a:off x="4789488" y="2052638"/>
            <a:ext cx="606425" cy="36988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4603" name="Rectangle 11"/>
          <p:cNvSpPr>
            <a:spLocks noChangeArrowheads="1"/>
          </p:cNvSpPr>
          <p:nvPr/>
        </p:nvSpPr>
        <p:spPr bwMode="auto">
          <a:xfrm>
            <a:off x="2960688" y="3119438"/>
            <a:ext cx="606425" cy="36988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4604" name="Rectangle 12"/>
          <p:cNvSpPr>
            <a:spLocks noChangeArrowheads="1"/>
          </p:cNvSpPr>
          <p:nvPr/>
        </p:nvSpPr>
        <p:spPr bwMode="auto">
          <a:xfrm>
            <a:off x="3563938" y="3119438"/>
            <a:ext cx="606425" cy="36988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4605" name="Rectangle 13"/>
          <p:cNvSpPr>
            <a:spLocks noChangeArrowheads="1"/>
          </p:cNvSpPr>
          <p:nvPr/>
        </p:nvSpPr>
        <p:spPr bwMode="auto">
          <a:xfrm>
            <a:off x="4754563" y="3119438"/>
            <a:ext cx="606425" cy="36988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4608" name="Text Box 16"/>
          <p:cNvSpPr txBox="1">
            <a:spLocks noChangeArrowheads="1"/>
          </p:cNvSpPr>
          <p:nvPr/>
        </p:nvSpPr>
        <p:spPr bwMode="auto">
          <a:xfrm>
            <a:off x="1403350" y="3789363"/>
            <a:ext cx="640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</a:rPr>
              <a:t>equals():</a:t>
            </a:r>
            <a:r>
              <a:rPr lang="zh-CN" altLang="en-US" b="1">
                <a:solidFill>
                  <a:srgbClr val="0000FF"/>
                </a:solidFill>
              </a:rPr>
              <a:t>检查组成字符串内容的字符是否完全一致</a:t>
            </a:r>
          </a:p>
        </p:txBody>
      </p:sp>
      <p:sp>
        <p:nvSpPr>
          <p:cNvPr id="494609" name="Line 17"/>
          <p:cNvSpPr>
            <a:spLocks noChangeShapeType="1"/>
          </p:cNvSpPr>
          <p:nvPr/>
        </p:nvSpPr>
        <p:spPr bwMode="auto">
          <a:xfrm>
            <a:off x="2966175" y="2420938"/>
            <a:ext cx="0" cy="6858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4610" name="Line 18"/>
          <p:cNvSpPr>
            <a:spLocks noChangeShapeType="1"/>
          </p:cNvSpPr>
          <p:nvPr/>
        </p:nvSpPr>
        <p:spPr bwMode="auto">
          <a:xfrm>
            <a:off x="3575775" y="2420938"/>
            <a:ext cx="0" cy="6858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4611" name="Line 19"/>
          <p:cNvSpPr>
            <a:spLocks noChangeShapeType="1"/>
          </p:cNvSpPr>
          <p:nvPr/>
        </p:nvSpPr>
        <p:spPr bwMode="auto">
          <a:xfrm>
            <a:off x="4185375" y="2420938"/>
            <a:ext cx="0" cy="6858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4612" name="Line 20"/>
          <p:cNvSpPr>
            <a:spLocks noChangeShapeType="1"/>
          </p:cNvSpPr>
          <p:nvPr/>
        </p:nvSpPr>
        <p:spPr bwMode="auto">
          <a:xfrm>
            <a:off x="4794975" y="2420938"/>
            <a:ext cx="0" cy="6858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4628" name="Text Box 36"/>
          <p:cNvSpPr txBox="1">
            <a:spLocks noChangeArrowheads="1"/>
          </p:cNvSpPr>
          <p:nvPr/>
        </p:nvSpPr>
        <p:spPr bwMode="auto">
          <a:xfrm>
            <a:off x="755650" y="5013325"/>
            <a:ext cx="154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str1</a:t>
            </a:r>
          </a:p>
        </p:txBody>
      </p:sp>
      <p:sp>
        <p:nvSpPr>
          <p:cNvPr id="494629" name="Text Box 37"/>
          <p:cNvSpPr txBox="1">
            <a:spLocks noChangeArrowheads="1"/>
          </p:cNvSpPr>
          <p:nvPr/>
        </p:nvSpPr>
        <p:spPr bwMode="auto">
          <a:xfrm>
            <a:off x="755650" y="5983288"/>
            <a:ext cx="1584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str2</a:t>
            </a:r>
          </a:p>
        </p:txBody>
      </p:sp>
      <p:sp>
        <p:nvSpPr>
          <p:cNvPr id="494630" name="Rectangle 38"/>
          <p:cNvSpPr>
            <a:spLocks noChangeArrowheads="1"/>
          </p:cNvSpPr>
          <p:nvPr/>
        </p:nvSpPr>
        <p:spPr bwMode="auto">
          <a:xfrm>
            <a:off x="5135563" y="5013325"/>
            <a:ext cx="579437" cy="36988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>
                <a:solidFill>
                  <a:schemeClr val="bg1"/>
                </a:solidFill>
                <a:ea typeface="黑体" pitchFamily="49" charset="-122"/>
              </a:rPr>
              <a:t>B</a:t>
            </a:r>
          </a:p>
        </p:txBody>
      </p:sp>
      <p:sp>
        <p:nvSpPr>
          <p:cNvPr id="494631" name="Rectangle 39"/>
          <p:cNvSpPr>
            <a:spLocks noChangeArrowheads="1"/>
          </p:cNvSpPr>
          <p:nvPr/>
        </p:nvSpPr>
        <p:spPr bwMode="auto">
          <a:xfrm>
            <a:off x="5730875" y="5011738"/>
            <a:ext cx="579438" cy="36988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>
                <a:solidFill>
                  <a:schemeClr val="bg1"/>
                </a:solidFill>
                <a:ea typeface="黑体" pitchFamily="49" charset="-122"/>
              </a:rPr>
              <a:t>D</a:t>
            </a:r>
          </a:p>
        </p:txBody>
      </p:sp>
      <p:sp>
        <p:nvSpPr>
          <p:cNvPr id="494632" name="Rectangle 40"/>
          <p:cNvSpPr>
            <a:spLocks noChangeArrowheads="1"/>
          </p:cNvSpPr>
          <p:nvPr/>
        </p:nvSpPr>
        <p:spPr bwMode="auto">
          <a:xfrm>
            <a:off x="6340475" y="5011738"/>
            <a:ext cx="600075" cy="36988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>
                <a:solidFill>
                  <a:schemeClr val="bg1"/>
                </a:solidFill>
                <a:ea typeface="黑体" pitchFamily="49" charset="-122"/>
              </a:rPr>
              <a:t>Q</a:t>
            </a:r>
          </a:p>
        </p:txBody>
      </p:sp>
      <p:sp>
        <p:nvSpPr>
          <p:cNvPr id="494633" name="Rectangle 41"/>
          <p:cNvSpPr>
            <a:spLocks noChangeArrowheads="1"/>
          </p:cNvSpPr>
          <p:nvPr/>
        </p:nvSpPr>
        <p:spPr bwMode="auto">
          <a:xfrm>
            <a:off x="6950075" y="5011738"/>
            <a:ext cx="579438" cy="36988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>
                <a:solidFill>
                  <a:schemeClr val="bg1"/>
                </a:solidFill>
                <a:ea typeface="黑体" pitchFamily="49" charset="-122"/>
              </a:rPr>
              <a:t>N</a:t>
            </a:r>
          </a:p>
        </p:txBody>
      </p:sp>
      <p:sp>
        <p:nvSpPr>
          <p:cNvPr id="494659" name="Rectangle 67"/>
          <p:cNvSpPr>
            <a:spLocks noChangeArrowheads="1"/>
          </p:cNvSpPr>
          <p:nvPr/>
        </p:nvSpPr>
        <p:spPr bwMode="auto">
          <a:xfrm>
            <a:off x="2411413" y="5000625"/>
            <a:ext cx="1211262" cy="36988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0x2a486c</a:t>
            </a: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4661" name="Rectangle 69"/>
          <p:cNvSpPr>
            <a:spLocks noChangeArrowheads="1"/>
          </p:cNvSpPr>
          <p:nvPr/>
        </p:nvSpPr>
        <p:spPr bwMode="auto">
          <a:xfrm>
            <a:off x="2390775" y="5983288"/>
            <a:ext cx="1211263" cy="36988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0x2a486c</a:t>
            </a: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4662" name="Line 70"/>
          <p:cNvSpPr>
            <a:spLocks noChangeShapeType="1"/>
          </p:cNvSpPr>
          <p:nvPr/>
        </p:nvSpPr>
        <p:spPr bwMode="auto">
          <a:xfrm flipV="1">
            <a:off x="3643307" y="5229224"/>
            <a:ext cx="1504956" cy="5716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4663" name="Line 71"/>
          <p:cNvSpPr>
            <a:spLocks noChangeShapeType="1"/>
          </p:cNvSpPr>
          <p:nvPr/>
        </p:nvSpPr>
        <p:spPr bwMode="auto">
          <a:xfrm flipV="1">
            <a:off x="3643305" y="5300663"/>
            <a:ext cx="1433519" cy="771543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4664" name="Rectangle 72"/>
          <p:cNvSpPr>
            <a:spLocks noChangeArrowheads="1"/>
          </p:cNvSpPr>
          <p:nvPr/>
        </p:nvSpPr>
        <p:spPr bwMode="auto">
          <a:xfrm>
            <a:off x="5153025" y="5949950"/>
            <a:ext cx="579438" cy="36988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>
                <a:solidFill>
                  <a:schemeClr val="bg1"/>
                </a:solidFill>
                <a:ea typeface="黑体" pitchFamily="49" charset="-122"/>
              </a:rPr>
              <a:t>B</a:t>
            </a:r>
          </a:p>
        </p:txBody>
      </p:sp>
      <p:sp>
        <p:nvSpPr>
          <p:cNvPr id="494665" name="Rectangle 73"/>
          <p:cNvSpPr>
            <a:spLocks noChangeArrowheads="1"/>
          </p:cNvSpPr>
          <p:nvPr/>
        </p:nvSpPr>
        <p:spPr bwMode="auto">
          <a:xfrm>
            <a:off x="5735638" y="5948363"/>
            <a:ext cx="579437" cy="36988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>
                <a:solidFill>
                  <a:schemeClr val="bg1"/>
                </a:solidFill>
                <a:ea typeface="黑体" pitchFamily="49" charset="-122"/>
              </a:rPr>
              <a:t>D</a:t>
            </a:r>
          </a:p>
        </p:txBody>
      </p:sp>
      <p:sp>
        <p:nvSpPr>
          <p:cNvPr id="494666" name="Rectangle 74"/>
          <p:cNvSpPr>
            <a:spLocks noChangeArrowheads="1"/>
          </p:cNvSpPr>
          <p:nvPr/>
        </p:nvSpPr>
        <p:spPr bwMode="auto">
          <a:xfrm>
            <a:off x="6345238" y="5948363"/>
            <a:ext cx="600075" cy="36988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>
                <a:solidFill>
                  <a:schemeClr val="bg1"/>
                </a:solidFill>
                <a:ea typeface="黑体" pitchFamily="49" charset="-122"/>
              </a:rPr>
              <a:t>Q</a:t>
            </a:r>
          </a:p>
        </p:txBody>
      </p:sp>
      <p:sp>
        <p:nvSpPr>
          <p:cNvPr id="494667" name="Rectangle 75"/>
          <p:cNvSpPr>
            <a:spLocks noChangeArrowheads="1"/>
          </p:cNvSpPr>
          <p:nvPr/>
        </p:nvSpPr>
        <p:spPr bwMode="auto">
          <a:xfrm>
            <a:off x="6954838" y="5948363"/>
            <a:ext cx="579437" cy="36988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>
                <a:solidFill>
                  <a:schemeClr val="bg1"/>
                </a:solidFill>
                <a:ea typeface="黑体" pitchFamily="49" charset="-122"/>
              </a:rPr>
              <a:t>N</a:t>
            </a:r>
          </a:p>
        </p:txBody>
      </p:sp>
      <p:sp>
        <p:nvSpPr>
          <p:cNvPr id="494668" name="AutoShape 76"/>
          <p:cNvSpPr>
            <a:spLocks noChangeArrowheads="1"/>
          </p:cNvSpPr>
          <p:nvPr/>
        </p:nvSpPr>
        <p:spPr bwMode="gray">
          <a:xfrm>
            <a:off x="6659563" y="4146550"/>
            <a:ext cx="2484437" cy="496888"/>
          </a:xfrm>
          <a:prstGeom prst="wedgeRoundRectCallout">
            <a:avLst>
              <a:gd name="adj1" fmla="val -35021"/>
              <a:gd name="adj2" fmla="val 50896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en-US" altLang="zh-CN" b="1" dirty="0">
                <a:ea typeface="宋体" charset="-122"/>
              </a:rPr>
              <a:t>str1==str2 </a:t>
            </a:r>
            <a:r>
              <a:rPr lang="zh-CN" altLang="en-US" b="1" dirty="0">
                <a:ea typeface="宋体" charset="-122"/>
              </a:rPr>
              <a:t>？</a:t>
            </a:r>
            <a:r>
              <a:rPr lang="en-US" altLang="zh-CN" b="1" dirty="0">
                <a:ea typeface="宋体" charset="-122"/>
              </a:rPr>
              <a:t>true</a:t>
            </a:r>
          </a:p>
        </p:txBody>
      </p:sp>
      <p:sp>
        <p:nvSpPr>
          <p:cNvPr id="494669" name="Rectangle 77"/>
          <p:cNvSpPr>
            <a:spLocks noChangeArrowheads="1"/>
          </p:cNvSpPr>
          <p:nvPr/>
        </p:nvSpPr>
        <p:spPr bwMode="auto">
          <a:xfrm>
            <a:off x="2398713" y="6000750"/>
            <a:ext cx="1211262" cy="36988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0x2aac83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4670" name="Line 78"/>
          <p:cNvSpPr>
            <a:spLocks noChangeShapeType="1"/>
          </p:cNvSpPr>
          <p:nvPr/>
        </p:nvSpPr>
        <p:spPr bwMode="auto">
          <a:xfrm flipV="1">
            <a:off x="3714744" y="6143644"/>
            <a:ext cx="1362080" cy="49233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4671" name="AutoShape 79"/>
          <p:cNvSpPr>
            <a:spLocks noChangeArrowheads="1"/>
          </p:cNvSpPr>
          <p:nvPr/>
        </p:nvSpPr>
        <p:spPr bwMode="gray">
          <a:xfrm>
            <a:off x="6578600" y="4214813"/>
            <a:ext cx="2565400" cy="496887"/>
          </a:xfrm>
          <a:prstGeom prst="wedgeRoundRectCallout">
            <a:avLst>
              <a:gd name="adj1" fmla="val -33230"/>
              <a:gd name="adj2" fmla="val 53196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en-US" altLang="zh-CN" b="1" dirty="0">
                <a:ea typeface="宋体" charset="-122"/>
              </a:rPr>
              <a:t>str1==str2 </a:t>
            </a:r>
            <a:r>
              <a:rPr lang="zh-CN" altLang="en-US" b="1" dirty="0">
                <a:ea typeface="宋体" charset="-122"/>
              </a:rPr>
              <a:t>？</a:t>
            </a:r>
            <a:r>
              <a:rPr lang="en-US" altLang="zh-CN" b="1" dirty="0">
                <a:ea typeface="宋体" charset="-122"/>
              </a:rPr>
              <a:t>false</a:t>
            </a:r>
          </a:p>
        </p:txBody>
      </p:sp>
      <p:sp>
        <p:nvSpPr>
          <p:cNvPr id="494672" name="Text Box 80"/>
          <p:cNvSpPr txBox="1">
            <a:spLocks noChangeArrowheads="1"/>
          </p:cNvSpPr>
          <p:nvPr/>
        </p:nvSpPr>
        <p:spPr bwMode="auto">
          <a:xfrm>
            <a:off x="1187450" y="6402388"/>
            <a:ext cx="7488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</a:rPr>
              <a:t>==:</a:t>
            </a:r>
            <a:r>
              <a:rPr lang="zh-CN" altLang="en-US" b="1">
                <a:solidFill>
                  <a:srgbClr val="0000FF"/>
                </a:solidFill>
              </a:rPr>
              <a:t>判断两个字符串在内存中的首地址，即判断是否是同一个字符串对象</a:t>
            </a:r>
          </a:p>
        </p:txBody>
      </p:sp>
      <p:pic>
        <p:nvPicPr>
          <p:cNvPr id="56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2071688"/>
            <a:ext cx="4445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3143250"/>
            <a:ext cx="44450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3143250"/>
            <a:ext cx="44450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143250"/>
            <a:ext cx="44450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3143250"/>
            <a:ext cx="44450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2071688"/>
            <a:ext cx="4445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2071688"/>
            <a:ext cx="4445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2071688"/>
            <a:ext cx="4445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" name="直接箭头连接符 63"/>
          <p:cNvCxnSpPr>
            <a:endCxn id="494671" idx="4"/>
          </p:cNvCxnSpPr>
          <p:nvPr/>
        </p:nvCxnSpPr>
        <p:spPr bwMode="auto">
          <a:xfrm rot="5400000" flipH="1" flipV="1">
            <a:off x="6725453" y="4788711"/>
            <a:ext cx="344488" cy="22223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 bwMode="auto">
          <a:xfrm rot="5400000" flipH="1" flipV="1">
            <a:off x="6357950" y="4714884"/>
            <a:ext cx="357190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114300" y="3644900"/>
            <a:ext cx="987425" cy="422275"/>
            <a:chOff x="1000100" y="1173499"/>
            <a:chExt cx="986586" cy="422603"/>
          </a:xfrm>
        </p:grpSpPr>
        <p:pic>
          <p:nvPicPr>
            <p:cNvPr id="25664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1285607" y="1184621"/>
              <a:ext cx="70107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12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9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9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9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9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9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9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945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9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9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9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9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94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9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9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9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9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49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9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9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49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9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94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9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0" dur="500"/>
                                        <p:tgtEl>
                                          <p:spTgt spid="4946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49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494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49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4" grpId="0" animBg="1"/>
      <p:bldP spid="494597" grpId="0"/>
      <p:bldP spid="494598" grpId="0"/>
      <p:bldP spid="494599" grpId="0" animBg="1"/>
      <p:bldP spid="494600" grpId="0" animBg="1"/>
      <p:bldP spid="494601" grpId="0" animBg="1"/>
      <p:bldP spid="494602" grpId="0" animBg="1"/>
      <p:bldP spid="494603" grpId="0" animBg="1"/>
      <p:bldP spid="494604" grpId="0" animBg="1"/>
      <p:bldP spid="494605" grpId="0" animBg="1"/>
      <p:bldP spid="494608" grpId="0"/>
      <p:bldP spid="494628" grpId="0"/>
      <p:bldP spid="494629" grpId="0"/>
      <p:bldP spid="494630" grpId="0" animBg="1"/>
      <p:bldP spid="494631" grpId="0" animBg="1"/>
      <p:bldP spid="494632" grpId="0" animBg="1"/>
      <p:bldP spid="494633" grpId="0" animBg="1"/>
      <p:bldP spid="494659" grpId="0" animBg="1"/>
      <p:bldP spid="494661" grpId="0" animBg="1"/>
      <p:bldP spid="494664" grpId="0" animBg="1"/>
      <p:bldP spid="494665" grpId="0" animBg="1"/>
      <p:bldP spid="494666" grpId="0" animBg="1"/>
      <p:bldP spid="494667" grpId="0" animBg="1"/>
      <p:bldP spid="494668" grpId="0" animBg="1"/>
      <p:bldP spid="494668" grpId="1" animBg="1"/>
      <p:bldP spid="494669" grpId="0" animBg="1"/>
      <p:bldP spid="494671" grpId="0" animBg="1"/>
      <p:bldP spid="4946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1257300" y="285750"/>
            <a:ext cx="770731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字符串比较</a:t>
            </a:r>
            <a:r>
              <a:rPr lang="en-US" altLang="zh-CN" dirty="0" smtClean="0"/>
              <a:t>5-4</a:t>
            </a:r>
          </a:p>
        </p:txBody>
      </p:sp>
      <p:sp>
        <p:nvSpPr>
          <p:cNvPr id="501762" name="Rectangle 2"/>
          <p:cNvSpPr>
            <a:spLocks noGrp="1" noChangeArrowheads="1"/>
          </p:cNvSpPr>
          <p:nvPr>
            <p:ph idx="1"/>
          </p:nvPr>
        </p:nvSpPr>
        <p:spPr>
          <a:xfrm>
            <a:off x="784225" y="4221163"/>
            <a:ext cx="7645400" cy="21367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equalsIgnoreCase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 </a:t>
            </a:r>
          </a:p>
          <a:p>
            <a:pPr>
              <a:defRPr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toLowerCase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</a:p>
          <a:p>
            <a:pPr>
              <a:defRPr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toUpperCase</a:t>
            </a:r>
            <a:r>
              <a:rPr lang="en-US" altLang="zh-CN" dirty="0" smtClean="0"/>
              <a:t>( )</a:t>
            </a:r>
            <a:r>
              <a:rPr lang="zh-CN" altLang="en-US" dirty="0" smtClean="0"/>
              <a:t>方法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784225" y="1276350"/>
            <a:ext cx="7740650" cy="10080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登录时不考虑用户名的大小写问题，实现登录 </a:t>
            </a:r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26636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3" name="组合 11"/>
          <p:cNvGrpSpPr>
            <a:grpSpLocks/>
          </p:cNvGrpSpPr>
          <p:nvPr/>
        </p:nvGrpSpPr>
        <p:grpSpPr bwMode="auto">
          <a:xfrm>
            <a:off x="71438" y="3910013"/>
            <a:ext cx="1000125" cy="447675"/>
            <a:chOff x="1000100" y="3235185"/>
            <a:chExt cx="1000132" cy="446983"/>
          </a:xfrm>
        </p:grpSpPr>
        <p:pic>
          <p:nvPicPr>
            <p:cNvPr id="26634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39" y="3258960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pic>
        <p:nvPicPr>
          <p:cNvPr id="15" name="图片 14" descr="图15.6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857375"/>
            <a:ext cx="3068638" cy="207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72" name="Rectangle 12"/>
          <p:cNvSpPr>
            <a:spLocks noChangeArrowheads="1"/>
          </p:cNvSpPr>
          <p:nvPr/>
        </p:nvSpPr>
        <p:spPr bwMode="auto">
          <a:xfrm>
            <a:off x="2857500" y="2857500"/>
            <a:ext cx="1714500" cy="71437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13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0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1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1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1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7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AutoShape 2"/>
          <p:cNvSpPr>
            <a:spLocks noChangeArrowheads="1"/>
          </p:cNvSpPr>
          <p:nvPr/>
        </p:nvSpPr>
        <p:spPr bwMode="auto">
          <a:xfrm>
            <a:off x="428625" y="1338263"/>
            <a:ext cx="8358217" cy="466248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public class Login {</a:t>
            </a:r>
          </a:p>
          <a:p>
            <a:pPr defTabSz="457200">
              <a:lnSpc>
                <a:spcPct val="15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public static void main(String[]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args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) {</a:t>
            </a:r>
          </a:p>
          <a:p>
            <a:pPr defTabSz="457200">
              <a:lnSpc>
                <a:spcPct val="15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//…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	</a:t>
            </a:r>
          </a:p>
          <a:p>
            <a:pPr defTabSz="457200">
              <a:lnSpc>
                <a:spcPct val="15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	</a:t>
            </a:r>
          </a:p>
          <a:p>
            <a:pPr marL="900113" indent="-900113" defTabSz="457200">
              <a:lnSpc>
                <a:spcPct val="150000"/>
              </a:lnSpc>
              <a:defRPr/>
            </a:pPr>
            <a:r>
              <a:rPr lang="en-US" altLang="zh-CN" b="1" dirty="0">
                <a:ea typeface="宋体" charset="-122"/>
                <a:cs typeface="Times New Roman" pitchFamily="18" charset="0"/>
              </a:rPr>
              <a:t>		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if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                                                                                                      )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    </a:t>
            </a:r>
          </a:p>
          <a:p>
            <a:pPr marL="900113" indent="-900113" defTabSz="457200">
              <a:lnSpc>
                <a:spcPct val="150000"/>
              </a:lnSpc>
              <a:defRPr/>
            </a:pPr>
            <a:r>
              <a:rPr lang="en-US" altLang="zh-CN" b="1" dirty="0">
                <a:ea typeface="宋体" charset="-122"/>
                <a:cs typeface="Times New Roman" pitchFamily="18" charset="0"/>
              </a:rPr>
              <a:t>              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{     	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</a:p>
          <a:p>
            <a:pPr defTabSz="457200">
              <a:lnSpc>
                <a:spcPct val="150000"/>
              </a:lnSpc>
              <a:defRPr/>
            </a:pPr>
            <a:r>
              <a:rPr lang="en-US" altLang="zh-CN" b="1" dirty="0">
                <a:ea typeface="宋体" charset="-122"/>
                <a:cs typeface="Times New Roman" pitchFamily="18" charset="0"/>
              </a:rPr>
              <a:t>			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System.out.print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("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登录成功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！ ");</a:t>
            </a:r>
          </a:p>
          <a:p>
            <a:pPr defTabSz="457200">
              <a:lnSpc>
                <a:spcPct val="15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}else{</a:t>
            </a:r>
          </a:p>
          <a:p>
            <a:pPr defTabSz="457200">
              <a:lnSpc>
                <a:spcPct val="15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	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System.out.print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("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用户名或密码不匹配，登录失败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！");</a:t>
            </a:r>
          </a:p>
          <a:p>
            <a:pPr defTabSz="457200"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}</a:t>
            </a:r>
          </a:p>
          <a:p>
            <a:pPr defTabSz="457200"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}   </a:t>
            </a:r>
          </a:p>
          <a:p>
            <a:pPr defTabSz="457200"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}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字符串比较</a:t>
            </a:r>
            <a:r>
              <a:rPr lang="en-US" altLang="zh-CN" smtClean="0"/>
              <a:t>5-5</a:t>
            </a:r>
            <a:endParaRPr dirty="0" smtClean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2766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692275" y="3014663"/>
            <a:ext cx="6786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b="1">
                <a:solidFill>
                  <a:srgbClr val="FF0000"/>
                </a:solidFill>
                <a:cs typeface="Times New Roman" pitchFamily="18" charset="0"/>
              </a:rPr>
              <a:t>uname.toLowerCase().equals(("Tom").toLowerCase())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b="1">
                <a:solidFill>
                  <a:srgbClr val="FF0000"/>
                </a:solidFill>
                <a:cs typeface="Times New Roman" pitchFamily="18" charset="0"/>
              </a:rPr>
              <a:t>&amp;&amp;pwd.toUpperCase().equals(("1234567").toUpperCase())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692275" y="3132138"/>
            <a:ext cx="6786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en-US" b="1">
                <a:solidFill>
                  <a:srgbClr val="FF0000"/>
                </a:solidFill>
                <a:cs typeface="Times New Roman" pitchFamily="18" charset="0"/>
              </a:rPr>
              <a:t>uname.equals("</a:t>
            </a:r>
            <a:r>
              <a:rPr lang="en-US" altLang="zh-CN" b="1">
                <a:solidFill>
                  <a:srgbClr val="FF0000"/>
                </a:solidFill>
                <a:cs typeface="Times New Roman" pitchFamily="18" charset="0"/>
              </a:rPr>
              <a:t>Tom</a:t>
            </a:r>
            <a:r>
              <a:rPr lang="en-US" altLang="en-US" b="1">
                <a:solidFill>
                  <a:srgbClr val="FF0000"/>
                </a:solidFill>
                <a:cs typeface="Times New Roman" pitchFamily="18" charset="0"/>
              </a:rPr>
              <a:t>") &amp;&amp; pwd.equals("</a:t>
            </a:r>
            <a:r>
              <a:rPr lang="en-US" altLang="zh-CN" b="1">
                <a:solidFill>
                  <a:srgbClr val="FF0000"/>
                </a:solidFill>
                <a:cs typeface="Times New Roman" pitchFamily="18" charset="0"/>
              </a:rPr>
              <a:t>1234567</a:t>
            </a:r>
            <a:r>
              <a:rPr lang="en-US" altLang="en-US" b="1">
                <a:solidFill>
                  <a:srgbClr val="FF0000"/>
                </a:solidFill>
                <a:cs typeface="Times New Roman" pitchFamily="18" charset="0"/>
              </a:rPr>
              <a:t>")</a:t>
            </a:r>
            <a:endParaRPr lang="en-US" altLang="zh-CN" b="1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692275" y="3001963"/>
            <a:ext cx="6786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fr-FR" altLang="zh-CN" b="1">
                <a:solidFill>
                  <a:srgbClr val="FF0000"/>
                </a:solidFill>
                <a:cs typeface="Times New Roman" pitchFamily="18" charset="0"/>
              </a:rPr>
              <a:t>uname. equalsIgnoreCase (</a:t>
            </a:r>
            <a:r>
              <a:rPr lang="en-US" altLang="zh-CN" b="1">
                <a:solidFill>
                  <a:srgbClr val="FF0000"/>
                </a:solidFill>
                <a:cs typeface="Times New Roman" pitchFamily="18" charset="0"/>
              </a:rPr>
              <a:t>"Tom</a:t>
            </a:r>
            <a:r>
              <a:rPr lang="fr-FR" altLang="zh-CN" b="1">
                <a:solidFill>
                  <a:srgbClr val="FF0000"/>
                </a:solidFill>
                <a:cs typeface="Times New Roman" pitchFamily="18" charset="0"/>
              </a:rPr>
              <a:t>") 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fr-FR" altLang="zh-CN" b="1">
                <a:solidFill>
                  <a:srgbClr val="FF0000"/>
                </a:solidFill>
                <a:cs typeface="Times New Roman" pitchFamily="18" charset="0"/>
              </a:rPr>
              <a:t>            &amp;&amp; pwd. equalsIgnoreCase (</a:t>
            </a:r>
            <a:r>
              <a:rPr lang="en-US" altLang="zh-CN" b="1">
                <a:solidFill>
                  <a:srgbClr val="FF0000"/>
                </a:solidFill>
                <a:cs typeface="Times New Roman" pitchFamily="18" charset="0"/>
              </a:rPr>
              <a:t>"1234567 " </a:t>
            </a:r>
            <a:r>
              <a:rPr lang="fr-FR" altLang="zh-CN" b="1">
                <a:solidFill>
                  <a:srgbClr val="FF0000"/>
                </a:solidFill>
                <a:cs typeface="Times New Roman" pitchFamily="18" charset="0"/>
              </a:rPr>
              <a:t>)</a:t>
            </a:r>
            <a:endParaRPr lang="en-US" altLang="zh-CN" b="1">
              <a:solidFill>
                <a:srgbClr val="FF0000"/>
              </a:solidFill>
              <a:cs typeface="Times New Roman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423278" y="6120814"/>
            <a:ext cx="4583673" cy="578535"/>
            <a:chOff x="2514597" y="3350993"/>
            <a:chExt cx="4125189" cy="578535"/>
          </a:xfrm>
        </p:grpSpPr>
        <p:grpSp>
          <p:nvGrpSpPr>
            <p:cNvPr id="21" name="组合 20"/>
            <p:cNvGrpSpPr/>
            <p:nvPr/>
          </p:nvGrpSpPr>
          <p:grpSpPr>
            <a:xfrm>
              <a:off x="2514597" y="3350993"/>
              <a:ext cx="4125189" cy="578535"/>
              <a:chOff x="2514599" y="5042946"/>
              <a:chExt cx="4125189" cy="578535"/>
            </a:xfrm>
          </p:grpSpPr>
          <p:sp>
            <p:nvSpPr>
              <p:cNvPr id="26" name="圆角矩形 25"/>
              <p:cNvSpPr/>
              <p:nvPr/>
            </p:nvSpPr>
            <p:spPr>
              <a:xfrm>
                <a:off x="2514599" y="5071123"/>
                <a:ext cx="4125189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2"/>
              <p:cNvSpPr txBox="1"/>
              <p:nvPr/>
            </p:nvSpPr>
            <p:spPr>
              <a:xfrm>
                <a:off x="3587884" y="5112515"/>
                <a:ext cx="2866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演示：忽略大小写字符串比较</a:t>
                </a:r>
                <a:endPara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14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5" grpId="0"/>
      <p:bldP spid="19" grpId="0"/>
      <p:bldP spid="1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实现会员注册</a:t>
            </a:r>
            <a:r>
              <a:rPr lang="en-US" altLang="zh-CN" dirty="0" smtClean="0"/>
              <a:t>2-1</a:t>
            </a:r>
            <a:endParaRPr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训练要点</a:t>
            </a:r>
          </a:p>
          <a:p>
            <a:pPr lvl="1">
              <a:defRPr/>
            </a:pPr>
            <a:r>
              <a:rPr lang="en-US" altLang="zh-CN" dirty="0" smtClean="0"/>
              <a:t>String</a:t>
            </a:r>
            <a:r>
              <a:rPr lang="zh-CN" altLang="en-US" dirty="0" smtClean="0"/>
              <a:t>类的使用</a:t>
            </a:r>
          </a:p>
          <a:p>
            <a:pPr lvl="1">
              <a:defRPr/>
            </a:pPr>
            <a:r>
              <a:rPr lang="zh-CN" altLang="en-US" dirty="0" smtClean="0"/>
              <a:t>带参方法的定义和使用 </a:t>
            </a:r>
          </a:p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 smtClean="0"/>
              <a:t>实现会员注册，要求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用户名长度不小于</a:t>
            </a:r>
            <a:r>
              <a:rPr lang="en-US" altLang="zh-CN" dirty="0" smtClean="0"/>
              <a:t>3</a:t>
            </a:r>
          </a:p>
          <a:p>
            <a:pPr lvl="2">
              <a:defRPr/>
            </a:pPr>
            <a:r>
              <a:rPr lang="zh-CN" altLang="en-US" dirty="0" smtClean="0"/>
              <a:t>密码长度不小于</a:t>
            </a:r>
            <a:r>
              <a:rPr lang="en-US" altLang="zh-CN" dirty="0" smtClean="0"/>
              <a:t>6</a:t>
            </a:r>
          </a:p>
          <a:p>
            <a:pPr lvl="2">
              <a:defRPr/>
            </a:pPr>
            <a:r>
              <a:rPr lang="zh-CN" altLang="en-US" dirty="0" smtClean="0"/>
              <a:t>注册时两次输入密码</a:t>
            </a:r>
            <a:endParaRPr lang="en-US" altLang="zh-CN" dirty="0" smtClean="0"/>
          </a:p>
          <a:p>
            <a:pPr lvl="2">
              <a:buNone/>
              <a:defRPr/>
            </a:pPr>
            <a:r>
              <a:rPr lang="zh-CN" altLang="en-US" dirty="0" smtClean="0"/>
              <a:t>    必须相同 </a:t>
            </a:r>
          </a:p>
        </p:txBody>
      </p:sp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71438" y="857250"/>
            <a:ext cx="1109662" cy="500063"/>
            <a:chOff x="6072198" y="1142984"/>
            <a:chExt cx="1109759" cy="500066"/>
          </a:xfrm>
        </p:grpSpPr>
        <p:pic>
          <p:nvPicPr>
            <p:cNvPr id="2868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pic>
        <p:nvPicPr>
          <p:cNvPr id="17" name="图片 16" descr="图15.8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1714500"/>
            <a:ext cx="40005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组合 14"/>
          <p:cNvGrpSpPr/>
          <p:nvPr/>
        </p:nvGrpSpPr>
        <p:grpSpPr>
          <a:xfrm>
            <a:off x="629842" y="5657191"/>
            <a:ext cx="3816428" cy="578535"/>
            <a:chOff x="2514597" y="3350993"/>
            <a:chExt cx="3434693" cy="578535"/>
          </a:xfrm>
        </p:grpSpPr>
        <p:grpSp>
          <p:nvGrpSpPr>
            <p:cNvPr id="16" name="组合 20"/>
            <p:cNvGrpSpPr/>
            <p:nvPr/>
          </p:nvGrpSpPr>
          <p:grpSpPr>
            <a:xfrm>
              <a:off x="2514597" y="3350993"/>
              <a:ext cx="3434693" cy="578535"/>
              <a:chOff x="2514599" y="5042946"/>
              <a:chExt cx="3434693" cy="578535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2514599" y="5071123"/>
                <a:ext cx="3434693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22"/>
              <p:cNvSpPr txBox="1"/>
              <p:nvPr/>
            </p:nvSpPr>
            <p:spPr>
              <a:xfrm>
                <a:off x="3926441" y="5139811"/>
                <a:ext cx="1412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教师讲解需求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15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实现会员注册</a:t>
            </a:r>
            <a:r>
              <a:rPr lang="en-US" altLang="zh-CN" dirty="0" smtClean="0"/>
              <a:t>2-2</a:t>
            </a:r>
            <a:endParaRPr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实现思路</a:t>
            </a:r>
          </a:p>
          <a:p>
            <a:pPr marL="914400" lvl="1" indent="-457200">
              <a:defRPr/>
            </a:pPr>
            <a:r>
              <a:rPr lang="zh-CN" altLang="en-US" dirty="0" smtClean="0"/>
              <a:t>创建类</a:t>
            </a:r>
            <a:r>
              <a:rPr lang="en-US" altLang="zh-CN" dirty="0" smtClean="0"/>
              <a:t>Register </a:t>
            </a:r>
            <a:endParaRPr lang="zh-CN" altLang="en-US" dirty="0" smtClean="0"/>
          </a:p>
          <a:p>
            <a:pPr marL="914400" lvl="1" indent="-457200">
              <a:defRPr/>
            </a:pPr>
            <a:r>
              <a:rPr lang="zh-CN" altLang="en-US" dirty="0" smtClean="0"/>
              <a:t>创建验证方法</a:t>
            </a:r>
            <a:endParaRPr lang="en-US" altLang="zh-CN" dirty="0" smtClean="0"/>
          </a:p>
          <a:p>
            <a:pPr marL="914400" lvl="1" indent="-457200">
              <a:defRPr/>
            </a:pPr>
            <a:endParaRPr lang="en-US" altLang="zh-CN" dirty="0" smtClean="0"/>
          </a:p>
          <a:p>
            <a:pPr marL="914400" lvl="1" indent="-457200">
              <a:defRPr/>
            </a:pPr>
            <a:endParaRPr lang="en-US" altLang="zh-CN" dirty="0" smtClean="0"/>
          </a:p>
          <a:p>
            <a:pPr marL="914400" lvl="1" indent="-457200">
              <a:defRPr/>
            </a:pPr>
            <a:r>
              <a:rPr lang="zh-CN" altLang="en-US" dirty="0" smtClean="0"/>
              <a:t>调用方法测试程序 ，利用</a:t>
            </a:r>
            <a:r>
              <a:rPr lang="fr-FR" dirty="0" smtClean="0"/>
              <a:t>do-while</a:t>
            </a:r>
            <a:r>
              <a:rPr lang="zh-CN" altLang="en-US" dirty="0" smtClean="0"/>
              <a:t>实现注册不成功循环注册</a:t>
            </a:r>
            <a:endParaRPr lang="en-US" altLang="zh-CN" dirty="0" smtClean="0"/>
          </a:p>
        </p:txBody>
      </p:sp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71438" y="857250"/>
            <a:ext cx="1109662" cy="500063"/>
            <a:chOff x="6072198" y="1142984"/>
            <a:chExt cx="1109759" cy="500066"/>
          </a:xfrm>
        </p:grpSpPr>
        <p:pic>
          <p:nvPicPr>
            <p:cNvPr id="29708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1500188" y="2690813"/>
            <a:ext cx="7286625" cy="452437"/>
          </a:xfrm>
          <a:prstGeom prst="roundRect">
            <a:avLst>
              <a:gd name="adj" fmla="val 13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/>
              <a:t>public </a:t>
            </a:r>
            <a:r>
              <a:rPr lang="en-US" altLang="zh-CN" b="1" dirty="0" err="1"/>
              <a:t>boolean</a:t>
            </a:r>
            <a:r>
              <a:rPr lang="en-US" altLang="zh-CN" b="1" dirty="0"/>
              <a:t> verify(String </a:t>
            </a:r>
            <a:r>
              <a:rPr lang="en-US" altLang="zh-CN" b="1" dirty="0" err="1"/>
              <a:t>name,String</a:t>
            </a:r>
            <a:r>
              <a:rPr lang="en-US" altLang="zh-CN" b="1" dirty="0"/>
              <a:t>  pwd1,String pwd2){ }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413866" y="5672716"/>
            <a:ext cx="4125191" cy="578535"/>
            <a:chOff x="2514599" y="5042946"/>
            <a:chExt cx="4125191" cy="578535"/>
          </a:xfrm>
        </p:grpSpPr>
        <p:sp>
          <p:nvSpPr>
            <p:cNvPr id="15" name="圆角矩形 14"/>
            <p:cNvSpPr/>
            <p:nvPr/>
          </p:nvSpPr>
          <p:spPr>
            <a:xfrm>
              <a:off x="2514599" y="5098419"/>
              <a:ext cx="4125191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16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17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Group 29"/>
          <p:cNvGraphicFramePr>
            <a:graphicFrameLocks noGrp="1"/>
          </p:cNvGraphicFramePr>
          <p:nvPr/>
        </p:nvGraphicFramePr>
        <p:xfrm>
          <a:off x="5715000" y="1263650"/>
          <a:ext cx="2857500" cy="1593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62"/>
                <a:gridCol w="1214438"/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学科</a:t>
                      </a:r>
                    </a:p>
                  </a:txBody>
                  <a:tcPr marL="265424" marR="265424" marT="46807" marB="46807" anchor="ctr" anchorCtr="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成绩</a:t>
                      </a:r>
                    </a:p>
                  </a:txBody>
                  <a:tcPr marL="265424" marR="265424" marT="46807" marB="46807" anchor="ctr" anchorCtr="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SQL</a:t>
                      </a:r>
                    </a:p>
                  </a:txBody>
                  <a:tcPr marL="265424" marR="265424" marT="46807" marB="46807" anchor="ctr" anchorCtr="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80</a:t>
                      </a:r>
                    </a:p>
                  </a:txBody>
                  <a:tcPr marL="265424" marR="265424" marT="46807" marB="46807" anchor="ctr" anchorCtr="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Java</a:t>
                      </a:r>
                    </a:p>
                  </a:txBody>
                  <a:tcPr marL="265424" marR="265424" marT="46807" marB="46807" anchor="ctr" anchorCtr="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90</a:t>
                      </a:r>
                    </a:p>
                  </a:txBody>
                  <a:tcPr marL="265424" marR="265424" marT="46807" marB="46807" anchor="ctr" anchorCtr="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HTML</a:t>
                      </a:r>
                    </a:p>
                  </a:txBody>
                  <a:tcPr marL="265424" marR="265424" marT="46807" marB="46807" anchor="ctr" anchorCtr="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86.7</a:t>
                      </a:r>
                    </a:p>
                  </a:txBody>
                  <a:tcPr marL="265424" marR="265424" marT="46807" marB="46807" anchor="ctr" anchorCtr="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字符串连接</a:t>
            </a:r>
            <a:r>
              <a:rPr lang="en-US" altLang="zh-CN" smtClean="0"/>
              <a:t>2-1</a:t>
            </a:r>
            <a:endParaRPr lang="en-US" altLang="zh-CN" dirty="0" smtClean="0"/>
          </a:p>
        </p:txBody>
      </p:sp>
      <p:sp>
        <p:nvSpPr>
          <p:cNvPr id="3176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某学生的成绩如表所示，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dirty="0" smtClean="0"/>
              <a:t>    输出他的成绩单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dirty="0" smtClean="0"/>
              <a:t>	</a:t>
            </a:r>
          </a:p>
        </p:txBody>
      </p:sp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31777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pic>
        <p:nvPicPr>
          <p:cNvPr id="31" name="图片 30" descr="图15.9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3214688"/>
            <a:ext cx="4635500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2423278" y="5926504"/>
            <a:ext cx="4583673" cy="578535"/>
            <a:chOff x="2514597" y="3350993"/>
            <a:chExt cx="4125189" cy="578535"/>
          </a:xfrm>
        </p:grpSpPr>
        <p:grpSp>
          <p:nvGrpSpPr>
            <p:cNvPr id="21" name="组合 20"/>
            <p:cNvGrpSpPr/>
            <p:nvPr/>
          </p:nvGrpSpPr>
          <p:grpSpPr>
            <a:xfrm>
              <a:off x="2514597" y="3350993"/>
              <a:ext cx="4125189" cy="578535"/>
              <a:chOff x="2514599" y="5042946"/>
              <a:chExt cx="4125189" cy="578535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2514599" y="5071123"/>
                <a:ext cx="4125189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2"/>
              <p:cNvSpPr txBox="1"/>
              <p:nvPr/>
            </p:nvSpPr>
            <p:spPr>
              <a:xfrm>
                <a:off x="3762758" y="5112515"/>
                <a:ext cx="1828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演示：字符串连接</a:t>
                </a:r>
                <a:endPara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18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1266825" y="1897063"/>
            <a:ext cx="7273925" cy="18923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b="1" dirty="0" err="1">
                <a:ea typeface="宋体" charset="-122"/>
              </a:rPr>
              <a:t>int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err="1">
                <a:ea typeface="宋体" charset="-122"/>
              </a:rPr>
              <a:t>sqlScore</a:t>
            </a:r>
            <a:r>
              <a:rPr lang="en-US" altLang="zh-CN" b="1" dirty="0">
                <a:ea typeface="宋体" charset="-122"/>
              </a:rPr>
              <a:t> = 80;                      //</a:t>
            </a:r>
            <a:r>
              <a:rPr lang="en-US" altLang="zh-CN" b="1" dirty="0" err="1">
                <a:ea typeface="宋体" charset="-122"/>
              </a:rPr>
              <a:t>sql</a:t>
            </a:r>
            <a:r>
              <a:rPr lang="zh-CN" altLang="en-US" b="1" dirty="0">
                <a:ea typeface="宋体" charset="-122"/>
              </a:rPr>
              <a:t>成绩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 err="1">
                <a:ea typeface="宋体" charset="-122"/>
              </a:rPr>
              <a:t>int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err="1">
                <a:ea typeface="宋体" charset="-122"/>
              </a:rPr>
              <a:t>javaScore</a:t>
            </a:r>
            <a:r>
              <a:rPr lang="en-US" altLang="zh-CN" b="1" dirty="0">
                <a:ea typeface="宋体" charset="-122"/>
              </a:rPr>
              <a:t> = 90;                    //java</a:t>
            </a:r>
            <a:r>
              <a:rPr lang="zh-CN" altLang="en-US" b="1" dirty="0">
                <a:ea typeface="宋体" charset="-122"/>
              </a:rPr>
              <a:t>成绩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double </a:t>
            </a:r>
            <a:r>
              <a:rPr lang="en-US" altLang="zh-CN" b="1" dirty="0" err="1">
                <a:ea typeface="宋体" charset="-122"/>
              </a:rPr>
              <a:t>htmlScore</a:t>
            </a:r>
            <a:r>
              <a:rPr lang="en-US" altLang="zh-CN" b="1" dirty="0">
                <a:ea typeface="宋体" charset="-122"/>
              </a:rPr>
              <a:t> = 86.7;         //html</a:t>
            </a:r>
            <a:r>
              <a:rPr lang="zh-CN" altLang="en-US" b="1" dirty="0">
                <a:ea typeface="宋体" charset="-122"/>
              </a:rPr>
              <a:t>成绩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String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scoreSheet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= 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</a:rPr>
              <a:t>"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SQL: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</a:rPr>
              <a:t>"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+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sqlScore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+ 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</a:rPr>
              <a:t>"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 Java: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</a:rPr>
              <a:t>"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+ 			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javaScore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+ 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</a:rPr>
              <a:t>"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 HTML: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</a:rPr>
              <a:t>"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+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htmlScore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;                 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字符串连接</a:t>
            </a:r>
            <a:r>
              <a:rPr lang="en-US" altLang="zh-CN" smtClean="0"/>
              <a:t>2-2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方法一：使用“</a:t>
            </a:r>
            <a:r>
              <a:rPr lang="en-US" altLang="zh-CN" dirty="0" smtClean="0"/>
              <a:t>+”</a:t>
            </a:r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方法二：使用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类的</a:t>
            </a:r>
            <a:r>
              <a:rPr lang="en-US" altLang="zh-CN" dirty="0" err="1" smtClean="0"/>
              <a:t>concat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</a:p>
        </p:txBody>
      </p:sp>
      <p:sp>
        <p:nvSpPr>
          <p:cNvPr id="506884" name="AutoShape 4"/>
          <p:cNvSpPr>
            <a:spLocks noChangeArrowheads="1"/>
          </p:cNvSpPr>
          <p:nvPr/>
        </p:nvSpPr>
        <p:spPr bwMode="auto">
          <a:xfrm>
            <a:off x="4391025" y="6265863"/>
            <a:ext cx="1609725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你好，张三！</a:t>
            </a:r>
          </a:p>
        </p:txBody>
      </p:sp>
      <p:sp>
        <p:nvSpPr>
          <p:cNvPr id="506885" name="AutoShape 5"/>
          <p:cNvSpPr>
            <a:spLocks noChangeArrowheads="1"/>
          </p:cNvSpPr>
          <p:nvPr/>
        </p:nvSpPr>
        <p:spPr bwMode="auto">
          <a:xfrm>
            <a:off x="1220788" y="4468831"/>
            <a:ext cx="7535862" cy="15319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 s = new String("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你好，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 name = new String("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张三！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 sentence =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s.concat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(name);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(sentence);</a:t>
            </a:r>
          </a:p>
        </p:txBody>
      </p:sp>
      <p:sp>
        <p:nvSpPr>
          <p:cNvPr id="506886" name="AutoShape 6"/>
          <p:cNvSpPr>
            <a:spLocks noChangeArrowheads="1"/>
          </p:cNvSpPr>
          <p:nvPr/>
        </p:nvSpPr>
        <p:spPr bwMode="gray">
          <a:xfrm>
            <a:off x="2246313" y="6210300"/>
            <a:ext cx="2016125" cy="576263"/>
          </a:xfrm>
          <a:prstGeom prst="rightArrow">
            <a:avLst>
              <a:gd name="adj1" fmla="val 60722"/>
              <a:gd name="adj2" fmla="val 9561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zh-CN" altLang="en-US" b="1" dirty="0">
                <a:ea typeface="宋体" charset="-122"/>
              </a:rPr>
              <a:t>输出结果</a:t>
            </a:r>
          </a:p>
        </p:txBody>
      </p:sp>
      <p:sp>
        <p:nvSpPr>
          <p:cNvPr id="506887" name="AutoShape 7"/>
          <p:cNvSpPr>
            <a:spLocks noChangeArrowheads="1"/>
          </p:cNvSpPr>
          <p:nvPr/>
        </p:nvSpPr>
        <p:spPr bwMode="auto">
          <a:xfrm>
            <a:off x="5464175" y="4773631"/>
            <a:ext cx="3608388" cy="776287"/>
          </a:xfrm>
          <a:prstGeom prst="wedgeRoundRectCallout">
            <a:avLst>
              <a:gd name="adj1" fmla="val -49523"/>
              <a:gd name="adj2" fmla="val 1884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err="1">
                <a:solidFill>
                  <a:schemeClr val="bg1"/>
                </a:solidFill>
                <a:latin typeface="Arial"/>
                <a:ea typeface="黑体"/>
              </a:rPr>
              <a:t>A.concat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(B)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：</a:t>
            </a:r>
          </a:p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B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字符串将被连接到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A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字符串后面</a:t>
            </a:r>
          </a:p>
        </p:txBody>
      </p:sp>
      <p:cxnSp>
        <p:nvCxnSpPr>
          <p:cNvPr id="8" name="直接箭头连接符 7"/>
          <p:cNvCxnSpPr/>
          <p:nvPr/>
        </p:nvCxnSpPr>
        <p:spPr bwMode="auto">
          <a:xfrm flipV="1">
            <a:off x="5107185" y="5202267"/>
            <a:ext cx="357190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1300163" y="3028633"/>
            <a:ext cx="6000750" cy="71437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AutoShape 27"/>
          <p:cNvSpPr>
            <a:spLocks noChangeArrowheads="1"/>
          </p:cNvSpPr>
          <p:nvPr/>
        </p:nvSpPr>
        <p:spPr bwMode="auto">
          <a:xfrm>
            <a:off x="6357938" y="1682750"/>
            <a:ext cx="2343150" cy="776288"/>
          </a:xfrm>
          <a:prstGeom prst="wedgeRoundRectCallout">
            <a:avLst>
              <a:gd name="adj1" fmla="val -29363"/>
              <a:gd name="adj2" fmla="val 4823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数值型变量自动转换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成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String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类型</a:t>
            </a:r>
          </a:p>
        </p:txBody>
      </p:sp>
      <p:cxnSp>
        <p:nvCxnSpPr>
          <p:cNvPr id="14" name="直接箭头连接符 13"/>
          <p:cNvCxnSpPr/>
          <p:nvPr/>
        </p:nvCxnSpPr>
        <p:spPr bwMode="auto">
          <a:xfrm flipV="1">
            <a:off x="6643702" y="2539668"/>
            <a:ext cx="571504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19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06884" grpId="0" animBg="1"/>
      <p:bldP spid="506885" grpId="0" animBg="1"/>
      <p:bldP spid="506886" grpId="0" animBg="1"/>
      <p:bldP spid="506887" grpId="0" animBg="1"/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16924"/>
            <a:ext cx="7886700" cy="4815342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Java</a:t>
            </a:r>
            <a:r>
              <a:rPr lang="zh-CN" altLang="en-US" dirty="0" smtClean="0"/>
              <a:t>中创建一个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对象有哪几种方法？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简述比较运算符“</a:t>
            </a:r>
            <a:r>
              <a:rPr lang="en-US" altLang="zh-CN" dirty="0" smtClean="0"/>
              <a:t>==</a:t>
            </a:r>
            <a:r>
              <a:rPr lang="zh-CN" altLang="en-US" dirty="0" smtClean="0"/>
              <a:t>”和</a:t>
            </a:r>
            <a:r>
              <a:rPr lang="en-US" altLang="zh-CN" dirty="0" smtClean="0"/>
              <a:t>equals()</a:t>
            </a:r>
            <a:r>
              <a:rPr lang="zh-CN" altLang="en-US" dirty="0" smtClean="0"/>
              <a:t>各自的作用</a:t>
            </a:r>
          </a:p>
          <a:p>
            <a:pPr>
              <a:defRPr/>
            </a:pPr>
            <a:r>
              <a:rPr lang="zh-CN" altLang="en-US" dirty="0" smtClean="0"/>
              <a:t>使用什么方法可以获得字符串的长度？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如何创建一个</a:t>
            </a:r>
            <a:r>
              <a:rPr lang="en-US" altLang="zh-CN" dirty="0" err="1" smtClean="0"/>
              <a:t>StringBuffer</a:t>
            </a:r>
            <a:r>
              <a:rPr lang="zh-CN" altLang="en-US" dirty="0" smtClean="0"/>
              <a:t>类的对象？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String</a:t>
            </a:r>
            <a:r>
              <a:rPr lang="zh-CN" altLang="en-US" dirty="0" smtClean="0"/>
              <a:t>对象与</a:t>
            </a:r>
            <a:r>
              <a:rPr lang="en-US" altLang="zh-CN" dirty="0" err="1" smtClean="0"/>
              <a:t>StringBuffer</a:t>
            </a:r>
            <a:r>
              <a:rPr lang="zh-CN" altLang="en-US" dirty="0" smtClean="0"/>
              <a:t>对象可以直接赋值吗？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1430" y="840105"/>
            <a:ext cx="1619250" cy="736600"/>
            <a:chOff x="0" y="600123"/>
            <a:chExt cx="1619672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15368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9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图片 14" descr="图15.13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928813"/>
            <a:ext cx="3714750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1234440" y="285750"/>
            <a:ext cx="7730173" cy="52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字符串常用提取方法</a:t>
            </a:r>
            <a:r>
              <a:rPr lang="en-US" altLang="zh-CN" dirty="0" smtClean="0"/>
              <a:t>4-1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idx="1"/>
          </p:nvPr>
        </p:nvSpPr>
        <p:spPr>
          <a:xfrm>
            <a:off x="784225" y="4429125"/>
            <a:ext cx="7645400" cy="192881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合法的文件名应该以</a:t>
            </a:r>
            <a:r>
              <a:rPr lang="en-US" altLang="zh-CN" dirty="0" smtClean="0"/>
              <a:t>.java</a:t>
            </a:r>
            <a:r>
              <a:rPr lang="zh-CN" altLang="en-US" dirty="0" smtClean="0"/>
              <a:t>结尾</a:t>
            </a:r>
          </a:p>
          <a:p>
            <a:pPr>
              <a:defRPr/>
            </a:pPr>
            <a:r>
              <a:rPr lang="zh-CN" altLang="en-US" dirty="0" smtClean="0"/>
              <a:t>合法的邮箱名中至少要包含“</a:t>
            </a:r>
            <a:r>
              <a:rPr lang="en-US" altLang="zh-CN" dirty="0" smtClean="0"/>
              <a:t>@</a:t>
            </a:r>
            <a:r>
              <a:rPr lang="zh-CN" altLang="en-US" dirty="0" smtClean="0"/>
              <a:t>”和“</a:t>
            </a:r>
            <a:r>
              <a:rPr lang="en-US" altLang="zh-CN" dirty="0" smtClean="0"/>
              <a:t>.</a:t>
            </a:r>
            <a:r>
              <a:rPr lang="zh-CN" altLang="en-US" dirty="0" smtClean="0"/>
              <a:t>”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并检查“</a:t>
            </a:r>
            <a:r>
              <a:rPr lang="en-US" altLang="zh-CN" dirty="0" smtClean="0"/>
              <a:t>@</a:t>
            </a:r>
            <a:r>
              <a:rPr lang="zh-CN" altLang="en-US" dirty="0" smtClean="0"/>
              <a:t>”是否在“</a:t>
            </a:r>
            <a:r>
              <a:rPr lang="en-US" altLang="zh-CN" dirty="0" smtClean="0"/>
              <a:t>.</a:t>
            </a:r>
            <a:r>
              <a:rPr lang="zh-CN" altLang="en-US" dirty="0" smtClean="0"/>
              <a:t>”之前</a:t>
            </a:r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784225" y="1276350"/>
            <a:ext cx="8108950" cy="10080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en-US" altLang="zh-CN" sz="26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6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文件名是否正确，判断邮箱格式是否正确</a:t>
            </a:r>
          </a:p>
        </p:txBody>
      </p:sp>
      <p:sp>
        <p:nvSpPr>
          <p:cNvPr id="507912" name="Rectangle 8"/>
          <p:cNvSpPr>
            <a:spLocks noChangeArrowheads="1"/>
          </p:cNvSpPr>
          <p:nvPr/>
        </p:nvSpPr>
        <p:spPr bwMode="auto">
          <a:xfrm>
            <a:off x="3714750" y="2928938"/>
            <a:ext cx="1643063" cy="21431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33804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3" name="组合 11"/>
          <p:cNvGrpSpPr>
            <a:grpSpLocks/>
          </p:cNvGrpSpPr>
          <p:nvPr/>
        </p:nvGrpSpPr>
        <p:grpSpPr bwMode="auto">
          <a:xfrm>
            <a:off x="71438" y="3981450"/>
            <a:ext cx="1000125" cy="447675"/>
            <a:chOff x="1000100" y="3235185"/>
            <a:chExt cx="1000132" cy="446983"/>
          </a:xfrm>
        </p:grpSpPr>
        <p:pic>
          <p:nvPicPr>
            <p:cNvPr id="33802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20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7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7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字符串常用提取方法</a:t>
            </a:r>
            <a:r>
              <a:rPr lang="en-US" altLang="zh-CN" smtClean="0"/>
              <a:t>4-2</a:t>
            </a:r>
          </a:p>
        </p:txBody>
      </p:sp>
      <p:sp>
        <p:nvSpPr>
          <p:cNvPr id="348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常用提取方法</a:t>
            </a:r>
          </a:p>
        </p:txBody>
      </p:sp>
      <p:graphicFrame>
        <p:nvGraphicFramePr>
          <p:cNvPr id="11" name="Group 29"/>
          <p:cNvGraphicFramePr>
            <a:graphicFrameLocks noGrp="1"/>
          </p:cNvGraphicFramePr>
          <p:nvPr/>
        </p:nvGraphicFramePr>
        <p:xfrm>
          <a:off x="785813" y="2233613"/>
          <a:ext cx="7715250" cy="2338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7814"/>
                <a:gridCol w="2857436"/>
              </a:tblGrid>
              <a:tr h="467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  方   法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9072" marR="89072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说   明 </a:t>
                      </a:r>
                    </a:p>
                  </a:txBody>
                  <a:tcPr marL="89072" marR="89072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676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public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indexOf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ch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 </a:t>
                      </a:r>
                    </a:p>
                  </a:txBody>
                  <a:tcPr marL="89072" marR="89072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搜索第一个出现的字符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ch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（或字符串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value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）</a:t>
                      </a:r>
                    </a:p>
                  </a:txBody>
                  <a:tcPr marL="89072" marR="89072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6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public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indexOf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(String value)</a:t>
                      </a:r>
                    </a:p>
                  </a:txBody>
                  <a:tcPr marL="89072" marR="89072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6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public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lastIndexOf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ch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 </a:t>
                      </a:r>
                    </a:p>
                  </a:txBody>
                  <a:tcPr marL="89072" marR="89072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搜索最后一个出现的字符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ch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（或字符串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value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）</a:t>
                      </a:r>
                    </a:p>
                  </a:txBody>
                  <a:tcPr marL="89072" marR="89072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6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public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lastIndexOf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(String value)</a:t>
                      </a:r>
                    </a:p>
                  </a:txBody>
                  <a:tcPr marL="89072" marR="89072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09975" name="Group 23"/>
          <p:cNvGraphicFramePr>
            <a:graphicFrameLocks noGrp="1"/>
          </p:cNvGraphicFramePr>
          <p:nvPr/>
        </p:nvGraphicFramePr>
        <p:xfrm>
          <a:off x="2051050" y="5575300"/>
          <a:ext cx="2663825" cy="519113"/>
        </p:xfrm>
        <a:graphic>
          <a:graphicData uri="http://schemas.openxmlformats.org/drawingml/2006/table">
            <a:tbl>
              <a:tblPr/>
              <a:tblGrid>
                <a:gridCol w="666750"/>
                <a:gridCol w="665163"/>
                <a:gridCol w="666750"/>
                <a:gridCol w="665162"/>
              </a:tblGrid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5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5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5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5FD"/>
                    </a:solidFill>
                  </a:tcPr>
                </a:tc>
              </a:tr>
            </a:tbl>
          </a:graphicData>
        </a:graphic>
      </p:graphicFrame>
      <p:sp>
        <p:nvSpPr>
          <p:cNvPr id="509987" name="Text Box 35"/>
          <p:cNvSpPr txBox="1">
            <a:spLocks noChangeArrowheads="1"/>
          </p:cNvSpPr>
          <p:nvPr/>
        </p:nvSpPr>
        <p:spPr bwMode="auto">
          <a:xfrm>
            <a:off x="2151063" y="5205413"/>
            <a:ext cx="28082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</a:rPr>
              <a:t>0        1          2         3</a:t>
            </a:r>
            <a:r>
              <a:rPr lang="en-US" altLang="zh-CN" b="1"/>
              <a:t> </a:t>
            </a:r>
          </a:p>
        </p:txBody>
      </p:sp>
      <p:sp>
        <p:nvSpPr>
          <p:cNvPr id="509988" name="Line 36"/>
          <p:cNvSpPr>
            <a:spLocks noChangeShapeType="1"/>
          </p:cNvSpPr>
          <p:nvPr/>
        </p:nvSpPr>
        <p:spPr bwMode="auto">
          <a:xfrm flipH="1">
            <a:off x="4499992" y="5162550"/>
            <a:ext cx="1008063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09989" name="Text Box 37"/>
          <p:cNvSpPr txBox="1">
            <a:spLocks noChangeArrowheads="1"/>
          </p:cNvSpPr>
          <p:nvPr/>
        </p:nvSpPr>
        <p:spPr bwMode="auto">
          <a:xfrm>
            <a:off x="5507038" y="5286375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位置</a:t>
            </a:r>
          </a:p>
        </p:txBody>
      </p:sp>
      <p:sp>
        <p:nvSpPr>
          <p:cNvPr id="509974" name="AutoShape 22"/>
          <p:cNvSpPr>
            <a:spLocks noChangeArrowheads="1"/>
          </p:cNvSpPr>
          <p:nvPr/>
        </p:nvSpPr>
        <p:spPr bwMode="auto">
          <a:xfrm>
            <a:off x="4500563" y="1168400"/>
            <a:ext cx="4213225" cy="776288"/>
          </a:xfrm>
          <a:prstGeom prst="wedgeRoundRectCallout">
            <a:avLst>
              <a:gd name="adj1" fmla="val -33005"/>
              <a:gd name="adj2" fmla="val 4852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返回出现第一个匹配的位置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如果没有找到字符或字符串，则返回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-1</a:t>
            </a:r>
          </a:p>
        </p:txBody>
      </p:sp>
      <p:cxnSp>
        <p:nvCxnSpPr>
          <p:cNvPr id="10" name="直接箭头连接符 9"/>
          <p:cNvCxnSpPr/>
          <p:nvPr/>
        </p:nvCxnSpPr>
        <p:spPr bwMode="auto">
          <a:xfrm flipV="1">
            <a:off x="5072066" y="1947866"/>
            <a:ext cx="285752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21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0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0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0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87" grpId="0"/>
      <p:bldP spid="509989" grpId="0"/>
      <p:bldP spid="50997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字符串常用提取方法</a:t>
            </a:r>
            <a:r>
              <a:rPr lang="en-US" altLang="zh-CN" smtClean="0"/>
              <a:t>4-3</a:t>
            </a:r>
            <a:endParaRPr lang="en-US" altLang="zh-CN" dirty="0" smtClean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常用提取方法</a:t>
            </a:r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571472" y="2000250"/>
          <a:ext cx="8215370" cy="306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0764"/>
                <a:gridCol w="3434606"/>
              </a:tblGrid>
              <a:tr h="453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方  法</a:t>
                      </a:r>
                    </a:p>
                  </a:txBody>
                  <a:tcPr marL="88145" marR="88145" marT="45726" marB="4572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           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说  明</a:t>
                      </a:r>
                    </a:p>
                  </a:txBody>
                  <a:tcPr marL="88145" marR="88145" marT="45726" marB="4572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8016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public String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</a:rPr>
                        <a:t>substring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index)</a:t>
                      </a:r>
                    </a:p>
                  </a:txBody>
                  <a:tcPr marL="88145" marR="88145" marT="45726" marB="4572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提取从位置索引开始的字符串部分</a:t>
                      </a:r>
                    </a:p>
                  </a:txBody>
                  <a:tcPr marL="88145" marR="88145" marT="45726" marB="4572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59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public String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</a:rPr>
                        <a:t>substring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beginindex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                                       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endindex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88145" marR="88145" marT="45726" marB="4572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提取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beginindex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和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endindex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之间的字符串部分</a:t>
                      </a:r>
                    </a:p>
                  </a:txBody>
                  <a:tcPr marL="88145" marR="88145" marT="45726" marB="4572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16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public String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</a:rPr>
                        <a:t>trim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()</a:t>
                      </a:r>
                    </a:p>
                  </a:txBody>
                  <a:tcPr marL="88145" marR="88145" marT="45726" marB="4572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返回一个前后不含任何空格的调用字符串的副本</a:t>
                      </a:r>
                    </a:p>
                  </a:txBody>
                  <a:tcPr marL="88145" marR="88145" marT="45726" marB="4572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0996" name="AutoShape 20"/>
          <p:cNvSpPr>
            <a:spLocks noChangeArrowheads="1"/>
          </p:cNvSpPr>
          <p:nvPr/>
        </p:nvSpPr>
        <p:spPr bwMode="auto">
          <a:xfrm>
            <a:off x="2914650" y="5500688"/>
            <a:ext cx="4800600" cy="98425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beginindex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字符串的位置从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开始算；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endindex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字符串的位置从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开始算 </a:t>
            </a:r>
          </a:p>
        </p:txBody>
      </p:sp>
      <p:sp>
        <p:nvSpPr>
          <p:cNvPr id="510997" name="Freeform 21"/>
          <p:cNvSpPr>
            <a:spLocks/>
          </p:cNvSpPr>
          <p:nvPr/>
        </p:nvSpPr>
        <p:spPr bwMode="auto">
          <a:xfrm rot="3801275">
            <a:off x="3357235" y="4560510"/>
            <a:ext cx="1319251" cy="625322"/>
          </a:xfrm>
          <a:custGeom>
            <a:avLst/>
            <a:gdLst>
              <a:gd name="T0" fmla="*/ 1734346 w 730"/>
              <a:gd name="T1" fmla="*/ 512866 h 457"/>
              <a:gd name="T2" fmla="*/ 1077721 w 730"/>
              <a:gd name="T3" fmla="*/ 844285 h 457"/>
              <a:gd name="T4" fmla="*/ 1080100 w 730"/>
              <a:gd name="T5" fmla="*/ 685056 h 457"/>
              <a:gd name="T6" fmla="*/ 1053930 w 730"/>
              <a:gd name="T7" fmla="*/ 685056 h 457"/>
              <a:gd name="T8" fmla="*/ 1025381 w 730"/>
              <a:gd name="T9" fmla="*/ 685056 h 457"/>
              <a:gd name="T10" fmla="*/ 999212 w 730"/>
              <a:gd name="T11" fmla="*/ 685056 h 457"/>
              <a:gd name="T12" fmla="*/ 970663 w 730"/>
              <a:gd name="T13" fmla="*/ 685056 h 457"/>
              <a:gd name="T14" fmla="*/ 939735 w 730"/>
              <a:gd name="T15" fmla="*/ 685056 h 457"/>
              <a:gd name="T16" fmla="*/ 913565 w 730"/>
              <a:gd name="T17" fmla="*/ 685056 h 457"/>
              <a:gd name="T18" fmla="*/ 880258 w 730"/>
              <a:gd name="T19" fmla="*/ 685056 h 457"/>
              <a:gd name="T20" fmla="*/ 851709 w 730"/>
              <a:gd name="T21" fmla="*/ 685056 h 457"/>
              <a:gd name="T22" fmla="*/ 820781 w 730"/>
              <a:gd name="T23" fmla="*/ 685056 h 457"/>
              <a:gd name="T24" fmla="*/ 792232 w 730"/>
              <a:gd name="T25" fmla="*/ 685056 h 457"/>
              <a:gd name="T26" fmla="*/ 761304 w 730"/>
              <a:gd name="T27" fmla="*/ 685056 h 457"/>
              <a:gd name="T28" fmla="*/ 732755 w 730"/>
              <a:gd name="T29" fmla="*/ 685056 h 457"/>
              <a:gd name="T30" fmla="*/ 701827 w 730"/>
              <a:gd name="T31" fmla="*/ 683205 h 457"/>
              <a:gd name="T32" fmla="*/ 673278 w 730"/>
              <a:gd name="T33" fmla="*/ 683205 h 457"/>
              <a:gd name="T34" fmla="*/ 616181 w 730"/>
              <a:gd name="T35" fmla="*/ 677650 h 457"/>
              <a:gd name="T36" fmla="*/ 518638 w 730"/>
              <a:gd name="T37" fmla="*/ 666541 h 457"/>
              <a:gd name="T38" fmla="*/ 428234 w 730"/>
              <a:gd name="T39" fmla="*/ 648026 h 457"/>
              <a:gd name="T40" fmla="*/ 344966 w 730"/>
              <a:gd name="T41" fmla="*/ 622105 h 457"/>
              <a:gd name="T42" fmla="*/ 271215 w 730"/>
              <a:gd name="T43" fmla="*/ 590630 h 457"/>
              <a:gd name="T44" fmla="*/ 204600 w 730"/>
              <a:gd name="T45" fmla="*/ 553599 h 457"/>
              <a:gd name="T46" fmla="*/ 145124 w 730"/>
              <a:gd name="T47" fmla="*/ 512866 h 457"/>
              <a:gd name="T48" fmla="*/ 97542 w 730"/>
              <a:gd name="T49" fmla="*/ 466579 h 457"/>
              <a:gd name="T50" fmla="*/ 57098 w 730"/>
              <a:gd name="T51" fmla="*/ 420291 h 457"/>
              <a:gd name="T52" fmla="*/ 26170 w 730"/>
              <a:gd name="T53" fmla="*/ 370301 h 457"/>
              <a:gd name="T54" fmla="*/ 9516 w 730"/>
              <a:gd name="T55" fmla="*/ 316607 h 457"/>
              <a:gd name="T56" fmla="*/ 0 w 730"/>
              <a:gd name="T57" fmla="*/ 262913 h 457"/>
              <a:gd name="T58" fmla="*/ 2379 w 730"/>
              <a:gd name="T59" fmla="*/ 211071 h 457"/>
              <a:gd name="T60" fmla="*/ 19033 w 730"/>
              <a:gd name="T61" fmla="*/ 155526 h 457"/>
              <a:gd name="T62" fmla="*/ 45202 w 730"/>
              <a:gd name="T63" fmla="*/ 101833 h 457"/>
              <a:gd name="T64" fmla="*/ 133228 w 730"/>
              <a:gd name="T65" fmla="*/ 0 h 457"/>
              <a:gd name="T66" fmla="*/ 107058 w 730"/>
              <a:gd name="T67" fmla="*/ 22218 h 457"/>
              <a:gd name="T68" fmla="*/ 71372 w 730"/>
              <a:gd name="T69" fmla="*/ 66654 h 457"/>
              <a:gd name="T70" fmla="*/ 54719 w 730"/>
              <a:gd name="T71" fmla="*/ 111090 h 457"/>
              <a:gd name="T72" fmla="*/ 59477 w 730"/>
              <a:gd name="T73" fmla="*/ 149972 h 457"/>
              <a:gd name="T74" fmla="*/ 71372 w 730"/>
              <a:gd name="T75" fmla="*/ 168487 h 457"/>
              <a:gd name="T76" fmla="*/ 102300 w 730"/>
              <a:gd name="T77" fmla="*/ 203665 h 457"/>
              <a:gd name="T78" fmla="*/ 149882 w 730"/>
              <a:gd name="T79" fmla="*/ 235141 h 457"/>
              <a:gd name="T80" fmla="*/ 209359 w 730"/>
              <a:gd name="T81" fmla="*/ 266616 h 457"/>
              <a:gd name="T82" fmla="*/ 283110 w 730"/>
              <a:gd name="T83" fmla="*/ 288835 h 457"/>
              <a:gd name="T84" fmla="*/ 323554 w 730"/>
              <a:gd name="T85" fmla="*/ 299944 h 457"/>
              <a:gd name="T86" fmla="*/ 413959 w 730"/>
              <a:gd name="T87" fmla="*/ 322162 h 457"/>
              <a:gd name="T88" fmla="*/ 506743 w 730"/>
              <a:gd name="T89" fmla="*/ 335122 h 457"/>
              <a:gd name="T90" fmla="*/ 606664 w 730"/>
              <a:gd name="T91" fmla="*/ 346231 h 457"/>
              <a:gd name="T92" fmla="*/ 661383 w 730"/>
              <a:gd name="T93" fmla="*/ 351786 h 457"/>
              <a:gd name="T94" fmla="*/ 768441 w 730"/>
              <a:gd name="T95" fmla="*/ 355489 h 457"/>
              <a:gd name="T96" fmla="*/ 870742 w 730"/>
              <a:gd name="T97" fmla="*/ 355489 h 457"/>
              <a:gd name="T98" fmla="*/ 975421 w 730"/>
              <a:gd name="T99" fmla="*/ 351786 h 457"/>
              <a:gd name="T100" fmla="*/ 1080100 w 730"/>
              <a:gd name="T101" fmla="*/ 340677 h 457"/>
              <a:gd name="T102" fmla="*/ 1077721 w 730"/>
              <a:gd name="T103" fmla="*/ 175893 h 457"/>
              <a:gd name="T104" fmla="*/ 1734346 w 730"/>
              <a:gd name="T105" fmla="*/ 512866 h 45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solidFill>
            <a:srgbClr val="0070C0"/>
          </a:solidFill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22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96" grpId="0" animBg="1"/>
      <p:bldP spid="51099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字符串常用提取方法</a:t>
            </a:r>
            <a:r>
              <a:rPr lang="en-US" altLang="zh-CN" smtClean="0"/>
              <a:t>4-4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检查文件和邮箱格式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512003" name="AutoShape 3"/>
          <p:cNvSpPr>
            <a:spLocks noChangeArrowheads="1"/>
          </p:cNvSpPr>
          <p:nvPr/>
        </p:nvSpPr>
        <p:spPr bwMode="auto">
          <a:xfrm>
            <a:off x="763588" y="2035175"/>
            <a:ext cx="7993062" cy="3416300"/>
          </a:xfrm>
          <a:prstGeom prst="roundRect">
            <a:avLst>
              <a:gd name="adj" fmla="val 62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62230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//</a:t>
            </a:r>
            <a:r>
              <a:rPr lang="zh-CN" altLang="en-US" b="1" dirty="0">
                <a:ea typeface="宋体" charset="-122"/>
                <a:cs typeface="Times New Roman" pitchFamily="18" charset="0"/>
              </a:rPr>
              <a:t>检查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Java</a:t>
            </a:r>
            <a:r>
              <a:rPr lang="zh-CN" altLang="en-US" b="1" dirty="0">
                <a:ea typeface="宋体" charset="-122"/>
                <a:cs typeface="Times New Roman" pitchFamily="18" charset="0"/>
              </a:rPr>
              <a:t>文件名</a:t>
            </a:r>
          </a:p>
          <a:p>
            <a:pPr defTabSz="6223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b="1" dirty="0" err="1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index = </a:t>
            </a:r>
            <a:r>
              <a:rPr lang="en-US" altLang="zh-CN" b="1" dirty="0" err="1">
                <a:ea typeface="宋体" charset="-122"/>
                <a:cs typeface="Times New Roman" pitchFamily="18" charset="0"/>
              </a:rPr>
              <a:t>fileName.lastIndexOf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(".");</a:t>
            </a:r>
          </a:p>
          <a:p>
            <a:pPr defTabSz="6223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if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index!=-1 &amp;&amp; index!=0 &amp;&amp; </a:t>
            </a:r>
          </a:p>
          <a:p>
            <a:pPr defTabSz="6223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   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fileName.substring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(index+1,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fileName.length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()).equals("java")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){   </a:t>
            </a:r>
          </a:p>
          <a:p>
            <a:pPr defTabSz="6223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charset="-122"/>
                <a:cs typeface="Times New Roman" pitchFamily="18" charset="0"/>
              </a:rPr>
              <a:t>     </a:t>
            </a:r>
            <a:r>
              <a:rPr lang="en-US" altLang="zh-CN" b="1" dirty="0" err="1">
                <a:ea typeface="宋体" charset="-122"/>
                <a:cs typeface="Times New Roman" pitchFamily="18" charset="0"/>
              </a:rPr>
              <a:t>fileCorrect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 = 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true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;</a:t>
            </a:r>
          </a:p>
          <a:p>
            <a:pPr defTabSz="6223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charset="-122"/>
                <a:cs typeface="Times New Roman" pitchFamily="18" charset="0"/>
              </a:rPr>
              <a:t>}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else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{</a:t>
            </a:r>
          </a:p>
          <a:p>
            <a:pPr defTabSz="6223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charset="-122"/>
                <a:cs typeface="Times New Roman" pitchFamily="18" charset="0"/>
              </a:rPr>
              <a:t>     </a:t>
            </a:r>
            <a:r>
              <a:rPr lang="en-US" altLang="zh-CN" b="1" dirty="0" err="1">
                <a:ea typeface="宋体" charset="-122"/>
                <a:cs typeface="Times New Roman" pitchFamily="18" charset="0"/>
              </a:rPr>
              <a:t>System.out.println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("</a:t>
            </a:r>
            <a:r>
              <a:rPr lang="zh-CN" altLang="en-US" b="1" dirty="0">
                <a:ea typeface="宋体" charset="-122"/>
                <a:cs typeface="Times New Roman" pitchFamily="18" charset="0"/>
              </a:rPr>
              <a:t>文件名无效。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");</a:t>
            </a:r>
          </a:p>
          <a:p>
            <a:pPr defTabSz="6223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charset="-122"/>
                <a:cs typeface="Times New Roman" pitchFamily="18" charset="0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</p:txBody>
      </p:sp>
      <p:sp>
        <p:nvSpPr>
          <p:cNvPr id="512004" name="AutoShape 4"/>
          <p:cNvSpPr>
            <a:spLocks noChangeArrowheads="1"/>
          </p:cNvSpPr>
          <p:nvPr/>
        </p:nvSpPr>
        <p:spPr bwMode="auto">
          <a:xfrm>
            <a:off x="763588" y="2000250"/>
            <a:ext cx="7985125" cy="258603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4445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//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检查邮箱格式</a:t>
            </a:r>
            <a:endParaRPr lang="en-US" altLang="en-US" b="1" dirty="0">
              <a:ea typeface="宋体" charset="-122"/>
              <a:cs typeface="Times New Roman" pitchFamily="18" charset="0"/>
            </a:endParaRPr>
          </a:p>
          <a:p>
            <a:pPr defTabSz="4445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i</a:t>
            </a:r>
            <a:r>
              <a:rPr lang="en-US" altLang="en-US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f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email.indexOf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('@')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!=-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1 &amp;&amp; 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email.indexOf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('.')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&gt;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email.indexOf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('@')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){</a:t>
            </a:r>
          </a:p>
          <a:p>
            <a:pPr defTabSz="4445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emailCorrect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= </a:t>
            </a:r>
            <a:r>
              <a:rPr lang="en-US" altLang="en-US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true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;</a:t>
            </a:r>
          </a:p>
          <a:p>
            <a:pPr defTabSz="4445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}</a:t>
            </a:r>
            <a:r>
              <a:rPr lang="en-US" altLang="en-US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else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{</a:t>
            </a:r>
          </a:p>
          <a:p>
            <a:pPr defTabSz="4445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System.out.println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("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Email无效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。");</a:t>
            </a:r>
          </a:p>
          <a:p>
            <a:pPr defTabSz="4445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}</a:t>
            </a:r>
            <a:endParaRPr lang="en-US" altLang="zh-CN" b="1" dirty="0">
              <a:ea typeface="宋体" charset="-122"/>
              <a:cs typeface="Times New Roman" pitchFamily="18" charset="0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3688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423278" y="5926504"/>
            <a:ext cx="4583673" cy="578535"/>
            <a:chOff x="2514597" y="3350993"/>
            <a:chExt cx="4125189" cy="578535"/>
          </a:xfrm>
        </p:grpSpPr>
        <p:grpSp>
          <p:nvGrpSpPr>
            <p:cNvPr id="18" name="组合 20"/>
            <p:cNvGrpSpPr/>
            <p:nvPr/>
          </p:nvGrpSpPr>
          <p:grpSpPr>
            <a:xfrm>
              <a:off x="2514597" y="3350993"/>
              <a:ext cx="4125189" cy="578535"/>
              <a:chOff x="2514599" y="5042946"/>
              <a:chExt cx="4125189" cy="578535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2514599" y="5071123"/>
                <a:ext cx="4125189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3762758" y="5112515"/>
                <a:ext cx="1828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演示：字符串提取</a:t>
                </a:r>
                <a:endPara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23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3" grpId="0" animBg="1"/>
      <p:bldP spid="512003" grpId="1" animBg="1"/>
      <p:bldP spid="51200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小结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如果要打印输出“小鱼儿”，应填入的代码是什么？</a:t>
            </a:r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979488" y="2286000"/>
            <a:ext cx="7164387" cy="249237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 word = "Hello,      ";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word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word.trim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 s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word.concat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小鱼儿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!");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index1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s.indexOf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(',');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index2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s.indexOf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('!');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s.substring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(______, _______));</a:t>
            </a:r>
          </a:p>
        </p:txBody>
      </p:sp>
      <p:sp>
        <p:nvSpPr>
          <p:cNvPr id="513030" name="AutoShape 6"/>
          <p:cNvSpPr>
            <a:spLocks noChangeArrowheads="1"/>
          </p:cNvSpPr>
          <p:nvPr/>
        </p:nvSpPr>
        <p:spPr bwMode="auto">
          <a:xfrm rot="5400000">
            <a:off x="4451351" y="4999037"/>
            <a:ext cx="792162" cy="550863"/>
          </a:xfrm>
          <a:prstGeom prst="rightArrow">
            <a:avLst>
              <a:gd name="adj1" fmla="val 49861"/>
              <a:gd name="adj2" fmla="val 55025"/>
            </a:avLst>
          </a:prstGeom>
          <a:solidFill>
            <a:srgbClr val="0070C0"/>
          </a:solidFill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50000"/>
              </a:spcBef>
            </a:pPr>
            <a:endParaRPr lang="zh-CN" altLang="en-US" b="1"/>
          </a:p>
        </p:txBody>
      </p:sp>
      <p:sp>
        <p:nvSpPr>
          <p:cNvPr id="513031" name="AutoShape 7"/>
          <p:cNvSpPr>
            <a:spLocks noChangeArrowheads="1"/>
          </p:cNvSpPr>
          <p:nvPr/>
        </p:nvSpPr>
        <p:spPr bwMode="auto">
          <a:xfrm rot="5400000">
            <a:off x="5594351" y="4999037"/>
            <a:ext cx="792162" cy="550863"/>
          </a:xfrm>
          <a:prstGeom prst="rightArrow">
            <a:avLst>
              <a:gd name="adj1" fmla="val 49861"/>
              <a:gd name="adj2" fmla="val 55025"/>
            </a:avLst>
          </a:prstGeom>
          <a:solidFill>
            <a:srgbClr val="0070C0"/>
          </a:solidFill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50000"/>
              </a:spcBef>
            </a:pPr>
            <a:endParaRPr lang="zh-CN" altLang="en-US" b="1"/>
          </a:p>
        </p:txBody>
      </p:sp>
      <p:sp>
        <p:nvSpPr>
          <p:cNvPr id="513032" name="AutoShape 8"/>
          <p:cNvSpPr>
            <a:spLocks noChangeArrowheads="1"/>
          </p:cNvSpPr>
          <p:nvPr/>
        </p:nvSpPr>
        <p:spPr bwMode="auto">
          <a:xfrm>
            <a:off x="4089400" y="5741988"/>
            <a:ext cx="1212850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index1+1</a:t>
            </a:r>
          </a:p>
        </p:txBody>
      </p:sp>
      <p:sp>
        <p:nvSpPr>
          <p:cNvPr id="513033" name="AutoShape 9"/>
          <p:cNvSpPr>
            <a:spLocks noChangeArrowheads="1"/>
          </p:cNvSpPr>
          <p:nvPr/>
        </p:nvSpPr>
        <p:spPr bwMode="auto">
          <a:xfrm>
            <a:off x="5659438" y="5767388"/>
            <a:ext cx="950912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index2</a:t>
            </a:r>
          </a:p>
        </p:txBody>
      </p:sp>
      <p:grpSp>
        <p:nvGrpSpPr>
          <p:cNvPr id="2" name="组合 77"/>
          <p:cNvGrpSpPr>
            <a:grpSpLocks/>
          </p:cNvGrpSpPr>
          <p:nvPr/>
        </p:nvGrpSpPr>
        <p:grpSpPr bwMode="auto">
          <a:xfrm>
            <a:off x="71438" y="885825"/>
            <a:ext cx="1470025" cy="400050"/>
            <a:chOff x="2962268" y="5103147"/>
            <a:chExt cx="1469411" cy="400110"/>
          </a:xfrm>
        </p:grpSpPr>
        <p:pic>
          <p:nvPicPr>
            <p:cNvPr id="37899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3214575" y="5103147"/>
              <a:ext cx="121710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24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30" grpId="0" animBg="1"/>
      <p:bldP spid="513031" grpId="0" animBg="1"/>
      <p:bldP spid="513032" grpId="0" animBg="1"/>
      <p:bldP spid="5130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1223010" y="285750"/>
            <a:ext cx="7741603" cy="52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字符串拆分</a:t>
            </a:r>
            <a:r>
              <a:rPr lang="en-US" altLang="zh-CN" dirty="0" smtClean="0"/>
              <a:t>2-1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idx="1"/>
          </p:nvPr>
        </p:nvSpPr>
        <p:spPr>
          <a:xfrm>
            <a:off x="784225" y="4572000"/>
            <a:ext cx="7645400" cy="1785938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String</a:t>
            </a:r>
            <a:r>
              <a:rPr lang="zh-CN" altLang="en-US" dirty="0" smtClean="0"/>
              <a:t>类提供了</a:t>
            </a:r>
            <a:r>
              <a:rPr lang="en-US" altLang="zh-CN" dirty="0" smtClean="0"/>
              <a:t>split()</a:t>
            </a:r>
            <a:r>
              <a:rPr lang="zh-CN" altLang="en-US" dirty="0" smtClean="0"/>
              <a:t>方法，将一个字符串分割为子字符串，结果作为字符串数组返回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784225" y="1276350"/>
            <a:ext cx="7645400" cy="10080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有一段歌词，每句都以空格“  ”结尾，请将歌词每句按行输出 </a:t>
            </a:r>
          </a:p>
        </p:txBody>
      </p:sp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38923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3" name="组合 10"/>
          <p:cNvGrpSpPr>
            <a:grpSpLocks/>
          </p:cNvGrpSpPr>
          <p:nvPr/>
        </p:nvGrpSpPr>
        <p:grpSpPr bwMode="auto">
          <a:xfrm>
            <a:off x="71438" y="4124325"/>
            <a:ext cx="1000125" cy="447675"/>
            <a:chOff x="1000100" y="3235185"/>
            <a:chExt cx="1000132" cy="446983"/>
          </a:xfrm>
        </p:grpSpPr>
        <p:pic>
          <p:nvPicPr>
            <p:cNvPr id="38921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pic>
        <p:nvPicPr>
          <p:cNvPr id="14" name="图片 13" descr="图15.14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2000250"/>
            <a:ext cx="3000375" cy="24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25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7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AutoShape 2"/>
          <p:cNvSpPr>
            <a:spLocks noChangeArrowheads="1"/>
          </p:cNvSpPr>
          <p:nvPr/>
        </p:nvSpPr>
        <p:spPr bwMode="auto">
          <a:xfrm>
            <a:off x="357188" y="1557338"/>
            <a:ext cx="8553450" cy="40513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457200">
              <a:lnSpc>
                <a:spcPct val="12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public class Lyric {</a:t>
            </a:r>
          </a:p>
          <a:p>
            <a:pPr defTabSz="457200">
              <a:lnSpc>
                <a:spcPct val="12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public static void main(String[]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args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) {</a:t>
            </a:r>
          </a:p>
          <a:p>
            <a:pPr lvl="1" defTabSz="457200">
              <a:lnSpc>
                <a:spcPct val="12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String words="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长亭外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古道边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芳草碧连天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晚风扶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柳笛声残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夕阳山外山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";</a:t>
            </a:r>
          </a:p>
          <a:p>
            <a:pPr lvl="1" defTabSz="457200">
              <a:lnSpc>
                <a:spcPct val="12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String[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]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printword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=new String[100];		</a:t>
            </a:r>
          </a:p>
          <a:p>
            <a:pPr lvl="1" defTabSz="457200">
              <a:lnSpc>
                <a:spcPct val="12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	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System.out.println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("***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原歌词格式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***\n"+words);</a:t>
            </a:r>
          </a:p>
          <a:p>
            <a:pPr lvl="1" defTabSz="457200">
              <a:lnSpc>
                <a:spcPct val="12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System.out.println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("\n***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拆分后歌词格式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***");</a:t>
            </a:r>
          </a:p>
          <a:p>
            <a:pPr lvl="1" defTabSz="457200">
              <a:lnSpc>
                <a:spcPct val="12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printword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=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words.split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(" ");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</a:t>
            </a:r>
          </a:p>
          <a:p>
            <a:pPr lvl="1" defTabSz="457200">
              <a:lnSpc>
                <a:spcPct val="120000"/>
              </a:lnSpc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 smtClean="0">
                <a:ea typeface="宋体" charset="-122"/>
                <a:cs typeface="Times New Roman" pitchFamily="18" charset="0"/>
              </a:rPr>
              <a:t>for(</a:t>
            </a:r>
            <a:r>
              <a:rPr lang="en-US" altLang="en-US" b="1" dirty="0" err="1" smtClean="0">
                <a:ea typeface="宋体" charset="-122"/>
                <a:cs typeface="Times New Roman" pitchFamily="18" charset="0"/>
              </a:rPr>
              <a:t>int</a:t>
            </a:r>
            <a:r>
              <a:rPr lang="en-US" altLang="en-US" b="1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i=0;i&lt;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printword.length;i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++){</a:t>
            </a:r>
          </a:p>
          <a:p>
            <a:pPr lvl="1" defTabSz="457200">
              <a:lnSpc>
                <a:spcPct val="12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	</a:t>
            </a:r>
            <a:r>
              <a:rPr lang="en-US" altLang="en-US" b="1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     </a:t>
            </a:r>
            <a:r>
              <a:rPr lang="en-US" altLang="en-US" b="1" dirty="0" err="1" smtClean="0">
                <a:ea typeface="宋体" charset="-122"/>
                <a:cs typeface="Times New Roman" pitchFamily="18" charset="0"/>
              </a:rPr>
              <a:t>System.out.println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printword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[i]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);</a:t>
            </a:r>
          </a:p>
          <a:p>
            <a:pPr lvl="1" defTabSz="457200">
              <a:lnSpc>
                <a:spcPct val="12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}</a:t>
            </a:r>
          </a:p>
          <a:p>
            <a:pPr defTabSz="457200">
              <a:lnSpc>
                <a:spcPct val="12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}</a:t>
            </a:r>
          </a:p>
          <a:p>
            <a:pPr defTabSz="457200">
              <a:lnSpc>
                <a:spcPct val="12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}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字符串拆分</a:t>
            </a:r>
            <a:r>
              <a:rPr lang="en-US" altLang="zh-CN" dirty="0" smtClean="0"/>
              <a:t>2-2</a:t>
            </a:r>
            <a:endParaRPr dirty="0" smtClean="0"/>
          </a:p>
        </p:txBody>
      </p:sp>
      <p:sp>
        <p:nvSpPr>
          <p:cNvPr id="518155" name="Rectangle 11"/>
          <p:cNvSpPr>
            <a:spLocks noChangeArrowheads="1"/>
          </p:cNvSpPr>
          <p:nvPr/>
        </p:nvSpPr>
        <p:spPr bwMode="auto">
          <a:xfrm>
            <a:off x="1304544" y="3573463"/>
            <a:ext cx="3547428" cy="31591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8156" name="AutoShape 12"/>
          <p:cNvSpPr>
            <a:spLocks noChangeArrowheads="1"/>
          </p:cNvSpPr>
          <p:nvPr/>
        </p:nvSpPr>
        <p:spPr bwMode="auto">
          <a:xfrm>
            <a:off x="5772722" y="3295650"/>
            <a:ext cx="2343150" cy="776288"/>
          </a:xfrm>
          <a:prstGeom prst="wedgeRoundRectCallout">
            <a:avLst>
              <a:gd name="adj1" fmla="val -33384"/>
              <a:gd name="adj2" fmla="val 4767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拆分字符串，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返回值为字符串数组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518157" name="Rectangle 13"/>
          <p:cNvSpPr>
            <a:spLocks noChangeArrowheads="1"/>
          </p:cNvSpPr>
          <p:nvPr/>
        </p:nvSpPr>
        <p:spPr bwMode="auto">
          <a:xfrm>
            <a:off x="1304544" y="3922713"/>
            <a:ext cx="3553778" cy="100647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8158" name="AutoShape 14"/>
          <p:cNvSpPr>
            <a:spLocks noChangeArrowheads="1"/>
          </p:cNvSpPr>
          <p:nvPr/>
        </p:nvSpPr>
        <p:spPr bwMode="auto">
          <a:xfrm>
            <a:off x="5797106" y="4500563"/>
            <a:ext cx="1846262" cy="407987"/>
          </a:xfrm>
          <a:prstGeom prst="wedgeRoundRectCallout">
            <a:avLst>
              <a:gd name="adj1" fmla="val -31907"/>
              <a:gd name="adj2" fmla="val -5610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遍历输出字符串</a:t>
            </a:r>
          </a:p>
        </p:txBody>
      </p:sp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3995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cxnSp>
        <p:nvCxnSpPr>
          <p:cNvPr id="21" name="直接箭头连接符 20"/>
          <p:cNvCxnSpPr/>
          <p:nvPr/>
        </p:nvCxnSpPr>
        <p:spPr bwMode="auto">
          <a:xfrm flipV="1">
            <a:off x="4986916" y="3714752"/>
            <a:ext cx="714380" cy="7143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 bwMode="auto">
          <a:xfrm>
            <a:off x="4939862" y="4643446"/>
            <a:ext cx="785820" cy="7144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2423278" y="5926504"/>
            <a:ext cx="4583673" cy="578535"/>
            <a:chOff x="2514597" y="3350993"/>
            <a:chExt cx="4125189" cy="578535"/>
          </a:xfrm>
        </p:grpSpPr>
        <p:grpSp>
          <p:nvGrpSpPr>
            <p:cNvPr id="26" name="组合 20"/>
            <p:cNvGrpSpPr/>
            <p:nvPr/>
          </p:nvGrpSpPr>
          <p:grpSpPr>
            <a:xfrm>
              <a:off x="2514597" y="3350993"/>
              <a:ext cx="4125189" cy="578535"/>
              <a:chOff x="2514599" y="5042946"/>
              <a:chExt cx="4125189" cy="578535"/>
            </a:xfrm>
          </p:grpSpPr>
          <p:sp>
            <p:nvSpPr>
              <p:cNvPr id="29" name="圆角矩形 28"/>
              <p:cNvSpPr/>
              <p:nvPr/>
            </p:nvSpPr>
            <p:spPr>
              <a:xfrm>
                <a:off x="2514599" y="5071123"/>
                <a:ext cx="4125189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2"/>
              <p:cNvSpPr txBox="1"/>
              <p:nvPr/>
            </p:nvSpPr>
            <p:spPr>
              <a:xfrm>
                <a:off x="3762758" y="5112515"/>
                <a:ext cx="1828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演示：字符串拆分</a:t>
                </a:r>
                <a:endPara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26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6" grpId="0" animBg="1"/>
      <p:bldP spid="518155" grpId="0" animBg="1"/>
      <p:bldP spid="518156" grpId="0" animBg="1"/>
      <p:bldP spid="518157" grpId="0" animBg="1"/>
      <p:bldP spid="51815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实现会员注册升级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 smtClean="0"/>
              <a:t> 验证身份证号、手机号、</a:t>
            </a:r>
            <a:endParaRPr lang="en-US" altLang="zh-CN" dirty="0" smtClean="0"/>
          </a:p>
          <a:p>
            <a:pPr lvl="1">
              <a:buNone/>
              <a:defRPr/>
            </a:pPr>
            <a:r>
              <a:rPr lang="zh-CN" altLang="en-US" dirty="0" smtClean="0"/>
              <a:t>   座机号格式是否正确</a:t>
            </a: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6"/>
          <p:cNvGrpSpPr>
            <a:grpSpLocks/>
          </p:cNvGrpSpPr>
          <p:nvPr/>
        </p:nvGrpSpPr>
        <p:grpSpPr bwMode="auto">
          <a:xfrm>
            <a:off x="71438" y="879475"/>
            <a:ext cx="928687" cy="40640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4097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0966" name="图片 12" descr="图15.15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778" y="1357313"/>
            <a:ext cx="3865562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784225" y="3786188"/>
            <a:ext cx="7645400" cy="19288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latin typeface="+mn-lt"/>
                <a:ea typeface="微软雅黑" pitchFamily="34" charset="-122"/>
              </a:defRPr>
            </a:lvl1pPr>
            <a:lvl2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latin typeface="+mn-lt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pPr marL="457200" indent="-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defRPr/>
            </a:pPr>
            <a:r>
              <a:rPr lang="zh-CN" altLang="en-US" dirty="0">
                <a:solidFill>
                  <a:srgbClr val="006699"/>
                </a:solidFill>
                <a:latin typeface="微软雅黑" panose="020B0503020204020204" pitchFamily="34" charset="-122"/>
              </a:rPr>
              <a:t>判断座机的电话号码时，</a:t>
            </a:r>
            <a:endParaRPr lang="en-US" altLang="zh-CN" dirty="0">
              <a:solidFill>
                <a:srgbClr val="006699"/>
              </a:solidFill>
              <a:latin typeface="微软雅黑" panose="020B0503020204020204" pitchFamily="34" charset="-122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dirty="0" smtClean="0"/>
              <a:t>    </a:t>
            </a:r>
            <a:r>
              <a:rPr lang="zh-CN" altLang="en-US" dirty="0" smtClean="0">
                <a:solidFill>
                  <a:srgbClr val="006699"/>
                </a:solidFill>
                <a:latin typeface="微软雅黑" panose="020B0503020204020204" pitchFamily="34" charset="-122"/>
              </a:rPr>
              <a:t>按照</a:t>
            </a:r>
            <a:r>
              <a:rPr lang="zh-CN" altLang="en-US" dirty="0">
                <a:solidFill>
                  <a:srgbClr val="006699"/>
                </a:solidFill>
                <a:latin typeface="微软雅黑" panose="020B0503020204020204" pitchFamily="34" charset="-122"/>
              </a:rPr>
              <a:t>字符“</a:t>
            </a:r>
            <a:r>
              <a:rPr lang="en-US" altLang="zh-CN" dirty="0">
                <a:solidFill>
                  <a:srgbClr val="006699"/>
                </a:solidFill>
                <a:latin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rgbClr val="006699"/>
                </a:solidFill>
                <a:latin typeface="微软雅黑" panose="020B0503020204020204" pitchFamily="34" charset="-122"/>
              </a:rPr>
              <a:t>”符号进行</a:t>
            </a:r>
            <a:r>
              <a:rPr lang="zh-CN" altLang="en-US" dirty="0" smtClean="0">
                <a:solidFill>
                  <a:srgbClr val="006699"/>
                </a:solidFill>
                <a:latin typeface="微软雅黑" panose="020B0503020204020204" pitchFamily="34" charset="-122"/>
              </a:rPr>
              <a:t>拆</a:t>
            </a:r>
            <a:endParaRPr lang="en-US" altLang="zh-CN" dirty="0" smtClean="0">
              <a:solidFill>
                <a:srgbClr val="006699"/>
              </a:solidFill>
              <a:latin typeface="微软雅黑" panose="020B0503020204020204" pitchFamily="34" charset="-122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6699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006699"/>
                </a:solidFill>
                <a:latin typeface="微软雅黑" panose="020B0503020204020204" pitchFamily="34" charset="-122"/>
              </a:rPr>
              <a:t>  </a:t>
            </a:r>
            <a:r>
              <a:rPr lang="zh-CN" altLang="en-US" dirty="0" smtClean="0">
                <a:solidFill>
                  <a:srgbClr val="006699"/>
                </a:solidFill>
                <a:latin typeface="微软雅黑" panose="020B0503020204020204" pitchFamily="34" charset="-122"/>
              </a:rPr>
              <a:t>分</a:t>
            </a:r>
            <a:r>
              <a:rPr lang="zh-CN" altLang="en-US" dirty="0">
                <a:solidFill>
                  <a:srgbClr val="006699"/>
                </a:solidFill>
                <a:latin typeface="微软雅黑" panose="020B0503020204020204" pitchFamily="34" charset="-122"/>
              </a:rPr>
              <a:t>，然后判断长度</a:t>
            </a:r>
          </a:p>
        </p:txBody>
      </p:sp>
      <p:grpSp>
        <p:nvGrpSpPr>
          <p:cNvPr id="3" name="组合 56"/>
          <p:cNvGrpSpPr>
            <a:grpSpLocks/>
          </p:cNvGrpSpPr>
          <p:nvPr/>
        </p:nvGrpSpPr>
        <p:grpSpPr bwMode="auto">
          <a:xfrm>
            <a:off x="0" y="3286125"/>
            <a:ext cx="985838" cy="461963"/>
            <a:chOff x="3786182" y="3824735"/>
            <a:chExt cx="986585" cy="461521"/>
          </a:xfrm>
        </p:grpSpPr>
        <p:sp>
          <p:nvSpPr>
            <p:cNvPr id="16" name="TextBox 15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40975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组合 19"/>
          <p:cNvGrpSpPr/>
          <p:nvPr/>
        </p:nvGrpSpPr>
        <p:grpSpPr>
          <a:xfrm>
            <a:off x="2368146" y="6141346"/>
            <a:ext cx="4125191" cy="578535"/>
            <a:chOff x="2514599" y="5042946"/>
            <a:chExt cx="4125191" cy="578535"/>
          </a:xfrm>
        </p:grpSpPr>
        <p:sp>
          <p:nvSpPr>
            <p:cNvPr id="21" name="圆角矩形 20"/>
            <p:cNvSpPr/>
            <p:nvPr/>
          </p:nvSpPr>
          <p:spPr>
            <a:xfrm>
              <a:off x="2514599" y="5098419"/>
              <a:ext cx="4125191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27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判断字符出现次数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 smtClean="0"/>
              <a:t>输入一个字符串，再输入要查找的字符，判断该字符在该字符串中出现的次数</a:t>
            </a: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6"/>
          <p:cNvGrpSpPr>
            <a:grpSpLocks/>
          </p:cNvGrpSpPr>
          <p:nvPr/>
        </p:nvGrpSpPr>
        <p:grpSpPr bwMode="auto">
          <a:xfrm>
            <a:off x="71438" y="879475"/>
            <a:ext cx="928687" cy="40640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4200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" name="图片 12" descr="图15.16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3" y="2214563"/>
            <a:ext cx="3443287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784225" y="4286250"/>
            <a:ext cx="7645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4000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编写统计字符出现次数的</a:t>
            </a:r>
            <a:r>
              <a:rPr lang="zh-CN" altLang="en-US" sz="2400" b="1" dirty="0" smtClean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400" b="1" dirty="0" smtClean="0">
              <a:solidFill>
                <a:srgbClr val="0066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-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SzPct val="100000"/>
              <a:defRPr/>
            </a:pPr>
            <a:r>
              <a:rPr lang="fr-FR" altLang="en-US" sz="2400" b="1" dirty="0" smtClean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public int counter(String inputs,String word)</a:t>
            </a:r>
          </a:p>
          <a:p>
            <a:pPr marL="457200" indent="-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substring( )</a:t>
            </a:r>
            <a:r>
              <a:rPr lang="zh-CN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将字符串的每个字符存入</a:t>
            </a:r>
            <a:r>
              <a:rPr lang="zh-CN" altLang="en-US" sz="2400" b="1" dirty="0" smtClean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en-US" altLang="zh-CN" sz="2400" b="1" dirty="0" smtClean="0">
              <a:solidFill>
                <a:srgbClr val="0066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zh-CN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数组中每个字符是否与要求的字符相等，并计数</a:t>
            </a:r>
          </a:p>
        </p:txBody>
      </p:sp>
      <p:grpSp>
        <p:nvGrpSpPr>
          <p:cNvPr id="3" name="组合 56"/>
          <p:cNvGrpSpPr>
            <a:grpSpLocks/>
          </p:cNvGrpSpPr>
          <p:nvPr/>
        </p:nvGrpSpPr>
        <p:grpSpPr bwMode="auto">
          <a:xfrm>
            <a:off x="0" y="3681413"/>
            <a:ext cx="985838" cy="461962"/>
            <a:chOff x="3786182" y="3824735"/>
            <a:chExt cx="986585" cy="461521"/>
          </a:xfrm>
        </p:grpSpPr>
        <p:sp>
          <p:nvSpPr>
            <p:cNvPr id="16" name="TextBox 15"/>
            <p:cNvSpPr txBox="1"/>
            <p:nvPr/>
          </p:nvSpPr>
          <p:spPr>
            <a:xfrm>
              <a:off x="4072149" y="3854868"/>
              <a:ext cx="700618" cy="40125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41999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组合 19"/>
          <p:cNvGrpSpPr/>
          <p:nvPr/>
        </p:nvGrpSpPr>
        <p:grpSpPr>
          <a:xfrm>
            <a:off x="2448156" y="6141346"/>
            <a:ext cx="4125191" cy="578535"/>
            <a:chOff x="2514599" y="5042946"/>
            <a:chExt cx="4125191" cy="578535"/>
          </a:xfrm>
        </p:grpSpPr>
        <p:sp>
          <p:nvSpPr>
            <p:cNvPr id="21" name="圆角矩形 20"/>
            <p:cNvSpPr/>
            <p:nvPr/>
          </p:nvSpPr>
          <p:spPr>
            <a:xfrm>
              <a:off x="2514599" y="5098419"/>
              <a:ext cx="4125191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28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29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回顾与作业点评</a:t>
            </a:r>
            <a:endParaRPr dirty="0" smtClean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如何调用带参方法？应注意什么？</a:t>
            </a:r>
          </a:p>
          <a:p>
            <a:pPr>
              <a:defRPr/>
            </a:pPr>
            <a:r>
              <a:rPr lang="zh-CN" altLang="en-US" dirty="0" smtClean="0"/>
              <a:t>请说出以下代码的执行过程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点评作业的提交情况和共性问题</a:t>
            </a: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532486" name="AutoShape 6"/>
          <p:cNvSpPr>
            <a:spLocks noChangeArrowheads="1"/>
          </p:cNvSpPr>
          <p:nvPr/>
        </p:nvSpPr>
        <p:spPr bwMode="auto">
          <a:xfrm>
            <a:off x="71438" y="2428875"/>
            <a:ext cx="6143625" cy="397033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public class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TestScore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{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测试类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public static void main(String[]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args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) {</a:t>
            </a:r>
          </a:p>
          <a:p>
            <a:pPr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Student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stu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=new Student();</a:t>
            </a:r>
          </a:p>
          <a:p>
            <a:pPr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Score sc=new Score();</a:t>
            </a:r>
          </a:p>
          <a:p>
            <a:pPr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float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avg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=0;	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stu.java=80;	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stu.database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=95;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stu.html=77;		</a:t>
            </a:r>
          </a:p>
          <a:p>
            <a:pPr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avg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=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sc.getAvg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stu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);</a:t>
            </a:r>
          </a:p>
          <a:p>
            <a:pPr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System.out.println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("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该学生的平均分为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："+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avg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);</a:t>
            </a:r>
          </a:p>
          <a:p>
            <a:pPr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}</a:t>
            </a:r>
          </a:p>
          <a:p>
            <a:pPr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</a:p>
        </p:txBody>
      </p:sp>
      <p:sp>
        <p:nvSpPr>
          <p:cNvPr id="532487" name="AutoShape 7"/>
          <p:cNvSpPr>
            <a:spLocks noChangeArrowheads="1"/>
          </p:cNvSpPr>
          <p:nvPr/>
        </p:nvSpPr>
        <p:spPr bwMode="auto">
          <a:xfrm>
            <a:off x="4786313" y="2428875"/>
            <a:ext cx="4286250" cy="29731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444500">
              <a:lnSpc>
                <a:spcPct val="12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public class Score { //</a:t>
            </a:r>
            <a:r>
              <a:rPr lang="zh-CN" altLang="en-US" b="1" dirty="0">
                <a:ea typeface="宋体" charset="-122"/>
                <a:cs typeface="Times New Roman" pitchFamily="18" charset="0"/>
              </a:rPr>
              <a:t>成绩类</a:t>
            </a:r>
            <a:endParaRPr lang="en-US" altLang="en-US" b="1" dirty="0">
              <a:ea typeface="宋体" charset="-122"/>
              <a:cs typeface="Times New Roman" pitchFamily="18" charset="0"/>
            </a:endParaRPr>
          </a:p>
          <a:p>
            <a:pPr defTabSz="444500">
              <a:lnSpc>
                <a:spcPct val="12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smtClean="0">
                <a:ea typeface="宋体" charset="-122"/>
                <a:cs typeface="Times New Roman" pitchFamily="18" charset="0"/>
              </a:rPr>
              <a:t>   //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计算平均分，</a:t>
            </a:r>
            <a:r>
              <a:rPr lang="en-US" altLang="zh-CN" b="1" dirty="0" err="1">
                <a:ea typeface="宋体" charset="-122"/>
                <a:cs typeface="Times New Roman" pitchFamily="18" charset="0"/>
              </a:rPr>
              <a:t>Student</a:t>
            </a:r>
            <a:r>
              <a:rPr lang="zh-CN" altLang="en-US" b="1" dirty="0">
                <a:ea typeface="宋体" charset="-122"/>
                <a:cs typeface="Times New Roman" pitchFamily="18" charset="0"/>
              </a:rPr>
              <a:t>为学生类</a:t>
            </a:r>
            <a:endParaRPr lang="en-US" altLang="en-US" b="1" dirty="0">
              <a:ea typeface="宋体" charset="-122"/>
              <a:cs typeface="Times New Roman" pitchFamily="18" charset="0"/>
            </a:endParaRPr>
          </a:p>
          <a:p>
            <a:pPr defTabSz="444500">
              <a:lnSpc>
                <a:spcPct val="12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</a:t>
            </a:r>
            <a:r>
              <a:rPr lang="en-US" altLang="en-US" b="1" dirty="0" smtClean="0">
                <a:ea typeface="宋体" charset="-122"/>
                <a:cs typeface="Times New Roman" pitchFamily="18" charset="0"/>
              </a:rPr>
              <a:t>public 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float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getAvg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Student  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stu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){	       </a:t>
            </a:r>
            <a:endParaRPr lang="en-US" altLang="en-US" b="1" dirty="0" smtClean="0">
              <a:ea typeface="宋体" charset="-122"/>
              <a:cs typeface="Times New Roman" pitchFamily="18" charset="0"/>
            </a:endParaRPr>
          </a:p>
          <a:p>
            <a:pPr defTabSz="444500">
              <a:lnSpc>
                <a:spcPct val="120000"/>
              </a:lnSpc>
              <a:defRPr/>
            </a:pPr>
            <a:r>
              <a:rPr lang="en-US" altLang="en-US" b="1" dirty="0" smtClean="0">
                <a:ea typeface="宋体" charset="-122"/>
                <a:cs typeface="Times New Roman" pitchFamily="18" charset="0"/>
              </a:rPr>
              <a:t>        float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avg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=0;</a:t>
            </a:r>
          </a:p>
          <a:p>
            <a:pPr defTabSz="444500">
              <a:lnSpc>
                <a:spcPct val="12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en-US" b="1" dirty="0" err="1" smtClean="0">
                <a:ea typeface="宋体" charset="-122"/>
                <a:cs typeface="Times New Roman" pitchFamily="18" charset="0"/>
              </a:rPr>
              <a:t>avg</a:t>
            </a:r>
            <a:r>
              <a:rPr lang="en-US" altLang="en-US" b="1" dirty="0" smtClean="0">
                <a:ea typeface="宋体" charset="-122"/>
                <a:cs typeface="Times New Roman" pitchFamily="18" charset="0"/>
              </a:rPr>
              <a:t>=((float)stu.java +</a:t>
            </a:r>
          </a:p>
          <a:p>
            <a:pPr defTabSz="444500">
              <a:lnSpc>
                <a:spcPct val="120000"/>
              </a:lnSpc>
              <a:defRPr/>
            </a:pPr>
            <a:r>
              <a:rPr lang="en-US" altLang="en-US" b="1" dirty="0" smtClean="0">
                <a:ea typeface="宋体" charset="-122"/>
                <a:cs typeface="Times New Roman" pitchFamily="18" charset="0"/>
              </a:rPr>
              <a:t>            </a:t>
            </a:r>
            <a:r>
              <a:rPr lang="en-US" altLang="en-US" b="1" dirty="0" err="1" smtClean="0">
                <a:ea typeface="宋体" charset="-122"/>
                <a:cs typeface="Times New Roman" pitchFamily="18" charset="0"/>
              </a:rPr>
              <a:t>stu.database+stu.html</a:t>
            </a:r>
            <a:r>
              <a:rPr lang="en-US" altLang="en-US" b="1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)/3;</a:t>
            </a:r>
          </a:p>
          <a:p>
            <a:pPr defTabSz="444500">
              <a:lnSpc>
                <a:spcPct val="12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return 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avg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;</a:t>
            </a:r>
          </a:p>
          <a:p>
            <a:pPr defTabSz="444500">
              <a:defRPr/>
            </a:pPr>
            <a:r>
              <a:rPr lang="en-US" altLang="en-US" b="1" dirty="0" smtClean="0">
                <a:ea typeface="宋体" charset="-122"/>
                <a:cs typeface="Times New Roman" pitchFamily="18" charset="0"/>
              </a:rPr>
              <a:t>    }</a:t>
            </a:r>
            <a:endParaRPr lang="en-US" altLang="en-US" b="1" dirty="0">
              <a:ea typeface="宋体" charset="-122"/>
              <a:cs typeface="Times New Roman" pitchFamily="18" charset="0"/>
            </a:endParaRPr>
          </a:p>
          <a:p>
            <a:pPr defTabSz="444500"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71438" y="857250"/>
            <a:ext cx="958850" cy="430213"/>
            <a:chOff x="3643306" y="2500357"/>
            <a:chExt cx="958752" cy="430730"/>
          </a:xfrm>
        </p:grpSpPr>
        <p:pic>
          <p:nvPicPr>
            <p:cNvPr id="16392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grpSp>
        <p:nvGrpSpPr>
          <p:cNvPr id="3" name="组合 10"/>
          <p:cNvGrpSpPr/>
          <p:nvPr/>
        </p:nvGrpSpPr>
        <p:grpSpPr>
          <a:xfrm>
            <a:off x="-11028" y="4005064"/>
            <a:ext cx="1497897" cy="400110"/>
            <a:chOff x="1004978" y="3857625"/>
            <a:chExt cx="1497897" cy="400110"/>
          </a:xfrm>
        </p:grpSpPr>
        <p:pic>
          <p:nvPicPr>
            <p:cNvPr id="12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作业点评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2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6" grpId="0" animBg="1"/>
      <p:bldP spid="532486" grpId="1" animBg="1"/>
      <p:bldP spid="532487" grpId="0" animBg="1"/>
      <p:bldP spid="532487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mtClean="0"/>
              <a:t>StringBuffer</a:t>
            </a:r>
            <a:r>
              <a:rPr smtClean="0"/>
              <a:t>类</a:t>
            </a:r>
            <a:r>
              <a:rPr lang="en-US" altLang="zh-CN" smtClean="0"/>
              <a:t>4-1</a:t>
            </a:r>
            <a:endParaRPr lang="en-US" altLang="zh-CN" dirty="0" smtClean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StringBuffer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增强版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对字符串频繁修改（如字符串连接）时，使用</a:t>
            </a:r>
            <a:r>
              <a:rPr lang="en-US" dirty="0" err="1" smtClean="0"/>
              <a:t>StringBuffer</a:t>
            </a:r>
            <a:r>
              <a:rPr lang="zh-CN" altLang="en-US" dirty="0" smtClean="0"/>
              <a:t>类可以大大提高程序执行效率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创建</a:t>
            </a:r>
            <a:r>
              <a:rPr lang="en-US" altLang="zh-CN" dirty="0" err="1" smtClean="0"/>
              <a:t>StringBuffer</a:t>
            </a:r>
            <a:r>
              <a:rPr lang="zh-CN" altLang="en-US" dirty="0" smtClean="0"/>
              <a:t>对象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en-US" altLang="zh-CN" dirty="0" err="1" smtClean="0"/>
              <a:t>StringBuffer</a:t>
            </a:r>
            <a:r>
              <a:rPr lang="zh-CN" altLang="en-US" dirty="0" smtClean="0"/>
              <a:t>的使用</a:t>
            </a:r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521220" name="AutoShape 4"/>
          <p:cNvSpPr>
            <a:spLocks noChangeArrowheads="1"/>
          </p:cNvSpPr>
          <p:nvPr/>
        </p:nvSpPr>
        <p:spPr bwMode="auto">
          <a:xfrm>
            <a:off x="928688" y="3357563"/>
            <a:ext cx="7259637" cy="8128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StringBuffer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sb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=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new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StringBuffer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();</a:t>
            </a: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StringBuffer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sb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=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new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StringBuffer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aaa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);</a:t>
            </a:r>
          </a:p>
        </p:txBody>
      </p:sp>
      <p:sp>
        <p:nvSpPr>
          <p:cNvPr id="521221" name="AutoShape 5"/>
          <p:cNvSpPr>
            <a:spLocks noChangeArrowheads="1"/>
          </p:cNvSpPr>
          <p:nvPr/>
        </p:nvSpPr>
        <p:spPr bwMode="auto">
          <a:xfrm>
            <a:off x="5786438" y="2987675"/>
            <a:ext cx="2719387" cy="407988"/>
          </a:xfrm>
          <a:prstGeom prst="wedgeRoundRectCallout">
            <a:avLst>
              <a:gd name="adj1" fmla="val -35371"/>
              <a:gd name="adj2" fmla="val 5009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创建空</a:t>
            </a:r>
            <a:r>
              <a:rPr lang="en-US" altLang="zh-CN" b="1" kern="0" dirty="0" err="1">
                <a:solidFill>
                  <a:schemeClr val="bg1"/>
                </a:solidFill>
                <a:latin typeface="Arial"/>
                <a:ea typeface="黑体"/>
              </a:rPr>
              <a:t>StringBuffer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对象</a:t>
            </a:r>
          </a:p>
        </p:txBody>
      </p:sp>
      <p:sp>
        <p:nvSpPr>
          <p:cNvPr id="521222" name="AutoShape 6"/>
          <p:cNvSpPr>
            <a:spLocks noChangeArrowheads="1"/>
          </p:cNvSpPr>
          <p:nvPr/>
        </p:nvSpPr>
        <p:spPr bwMode="auto">
          <a:xfrm>
            <a:off x="5651500" y="4357688"/>
            <a:ext cx="3155950" cy="407987"/>
          </a:xfrm>
          <a:prstGeom prst="wedgeRoundRectCallout">
            <a:avLst>
              <a:gd name="adj1" fmla="val -31754"/>
              <a:gd name="adj2" fmla="val -4463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创建一个变量存储字符串</a:t>
            </a:r>
            <a:r>
              <a:rPr lang="en-US" altLang="zh-CN" b="1" kern="0" dirty="0" err="1">
                <a:solidFill>
                  <a:schemeClr val="bg1"/>
                </a:solidFill>
                <a:latin typeface="Arial"/>
                <a:ea typeface="黑体"/>
              </a:rPr>
              <a:t>aaa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521223" name="AutoShape 7"/>
          <p:cNvSpPr>
            <a:spLocks noChangeArrowheads="1"/>
          </p:cNvSpPr>
          <p:nvPr/>
        </p:nvSpPr>
        <p:spPr bwMode="auto">
          <a:xfrm>
            <a:off x="928688" y="5286375"/>
            <a:ext cx="7231062" cy="1173163"/>
          </a:xfrm>
          <a:prstGeom prst="roundRect">
            <a:avLst>
              <a:gd name="adj" fmla="val 164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sb.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toString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();   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转化为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类型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sb.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append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(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</a:rPr>
              <a:t>"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**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</a:rPr>
              <a:t>"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);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追加字符串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ea typeface="宋体" charset="-122"/>
              </a:rPr>
              <a:t>sb.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insert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(1,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</a:rPr>
              <a:t> "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**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</a:rPr>
              <a:t>"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);    </a:t>
            </a:r>
            <a:r>
              <a:rPr lang="en-US" altLang="zh-CN" b="1" dirty="0">
                <a:ea typeface="宋体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插入字符串</a:t>
            </a: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6000760" y="4101473"/>
            <a:ext cx="500066" cy="25622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521221" idx="4"/>
          </p:cNvCxnSpPr>
          <p:nvPr/>
        </p:nvCxnSpPr>
        <p:spPr bwMode="auto">
          <a:xfrm flipV="1">
            <a:off x="5715008" y="3396702"/>
            <a:ext cx="469261" cy="17517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30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1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2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20" grpId="0" animBg="1"/>
      <p:bldP spid="521221" grpId="0" animBg="1"/>
      <p:bldP spid="521222" grpId="0" animBg="1"/>
      <p:bldP spid="5212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AutoShape 2"/>
          <p:cNvSpPr>
            <a:spLocks noChangeArrowheads="1"/>
          </p:cNvSpPr>
          <p:nvPr/>
        </p:nvSpPr>
        <p:spPr bwMode="auto">
          <a:xfrm>
            <a:off x="455613" y="1357313"/>
            <a:ext cx="8293100" cy="43767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public class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sbAppend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{</a:t>
            </a:r>
          </a:p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public static void main(String[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]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args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) {</a:t>
            </a:r>
          </a:p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StringBuffer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sb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= new 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StringBuffer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("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青春无悔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"); </a:t>
            </a:r>
          </a:p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int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num=110;</a:t>
            </a:r>
          </a:p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StringBuffer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sb1 = 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sb.append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("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我心永恒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");  </a:t>
            </a:r>
          </a:p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System.out.println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(sb1);</a:t>
            </a:r>
          </a:p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StringBuffer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sb2 = sb1.append('啊');       </a:t>
            </a:r>
          </a:p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System.out.println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(sb2);</a:t>
            </a:r>
          </a:p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StringBuffer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sb3 = sb2.append(num);    </a:t>
            </a:r>
          </a:p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System.out.println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(sb3);</a:t>
            </a:r>
          </a:p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}</a:t>
            </a:r>
          </a:p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}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mtClean="0"/>
              <a:t>StringBuffer</a:t>
            </a:r>
            <a:r>
              <a:rPr smtClean="0"/>
              <a:t>类</a:t>
            </a:r>
            <a:r>
              <a:rPr lang="en-US" altLang="zh-CN" smtClean="0"/>
              <a:t>4-2</a:t>
            </a:r>
          </a:p>
        </p:txBody>
      </p:sp>
      <p:sp>
        <p:nvSpPr>
          <p:cNvPr id="522256" name="AutoShape 16"/>
          <p:cNvSpPr>
            <a:spLocks noChangeArrowheads="1"/>
          </p:cNvSpPr>
          <p:nvPr/>
        </p:nvSpPr>
        <p:spPr bwMode="auto">
          <a:xfrm>
            <a:off x="1547813" y="5456238"/>
            <a:ext cx="2405062" cy="407987"/>
          </a:xfrm>
          <a:prstGeom prst="wedgeRoundRectCallout">
            <a:avLst>
              <a:gd name="adj1" fmla="val 17792"/>
              <a:gd name="adj2" fmla="val -4765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相当于</a:t>
            </a: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sb3.toString()</a:t>
            </a:r>
          </a:p>
        </p:txBody>
      </p:sp>
      <p:grpSp>
        <p:nvGrpSpPr>
          <p:cNvPr id="2" name="组合 6"/>
          <p:cNvGrpSpPr>
            <a:grpSpLocks/>
          </p:cNvGrpSpPr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4506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cxnSp>
        <p:nvCxnSpPr>
          <p:cNvPr id="11" name="直接箭头连接符 10"/>
          <p:cNvCxnSpPr/>
          <p:nvPr/>
        </p:nvCxnSpPr>
        <p:spPr bwMode="auto">
          <a:xfrm rot="10800000" flipV="1">
            <a:off x="2360284" y="5000636"/>
            <a:ext cx="642942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图15.17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428625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31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2" grpId="0" animBg="1"/>
      <p:bldP spid="52225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1211580" y="285750"/>
            <a:ext cx="7753033" cy="52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 err="1" smtClean="0"/>
              <a:t>StringBuffer</a:t>
            </a:r>
            <a:r>
              <a:rPr dirty="0" smtClean="0"/>
              <a:t>类</a:t>
            </a:r>
            <a:r>
              <a:rPr lang="en-US" altLang="zh-CN" dirty="0" smtClean="0"/>
              <a:t>4-3</a:t>
            </a:r>
          </a:p>
        </p:txBody>
      </p:sp>
      <p:sp>
        <p:nvSpPr>
          <p:cNvPr id="524290" name="Rectangle 2"/>
          <p:cNvSpPr>
            <a:spLocks noGrp="1" noChangeArrowheads="1"/>
          </p:cNvSpPr>
          <p:nvPr>
            <p:ph idx="1"/>
          </p:nvPr>
        </p:nvSpPr>
        <p:spPr>
          <a:xfrm>
            <a:off x="784225" y="4786313"/>
            <a:ext cx="7645400" cy="1571625"/>
          </a:xfrm>
        </p:spPr>
        <p:txBody>
          <a:bodyPr/>
          <a:lstStyle/>
          <a:p>
            <a:pPr>
              <a:defRPr/>
            </a:pPr>
            <a:r>
              <a:rPr lang="zh-CN" altLang="fr-FR" dirty="0" smtClean="0"/>
              <a:t>利用</a:t>
            </a:r>
            <a:r>
              <a:rPr lang="fr-FR" altLang="zh-CN" dirty="0" smtClean="0"/>
              <a:t>StringBuffer</a:t>
            </a:r>
            <a:r>
              <a:rPr lang="zh-CN" altLang="fr-FR" dirty="0" smtClean="0"/>
              <a:t>类的</a:t>
            </a:r>
            <a:r>
              <a:rPr lang="fr-FR" altLang="zh-CN" dirty="0" smtClean="0"/>
              <a:t>length()</a:t>
            </a:r>
            <a:r>
              <a:rPr lang="zh-CN" altLang="fr-FR" dirty="0" smtClean="0"/>
              <a:t>和</a:t>
            </a:r>
            <a:r>
              <a:rPr lang="en-US" altLang="zh-CN" dirty="0" smtClean="0"/>
              <a:t>insert  ()</a:t>
            </a:r>
            <a:r>
              <a:rPr lang="zh-CN" altLang="fr-FR" dirty="0" smtClean="0"/>
              <a:t>方法实现需求</a:t>
            </a:r>
            <a:endParaRPr lang="en-US" altLang="zh-CN" dirty="0" smtClean="0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784225" y="1276350"/>
            <a:ext cx="7645400" cy="10080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将一个数字字符串转换成逗号分隔的数字串，即从右边开始每三个数字用逗号分隔 </a:t>
            </a:r>
          </a:p>
        </p:txBody>
      </p:sp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4609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3" name="组合 10"/>
          <p:cNvGrpSpPr>
            <a:grpSpLocks/>
          </p:cNvGrpSpPr>
          <p:nvPr/>
        </p:nvGrpSpPr>
        <p:grpSpPr bwMode="auto">
          <a:xfrm>
            <a:off x="71438" y="4338638"/>
            <a:ext cx="1000125" cy="447675"/>
            <a:chOff x="1000100" y="3235185"/>
            <a:chExt cx="1000132" cy="446983"/>
          </a:xfrm>
        </p:grpSpPr>
        <p:pic>
          <p:nvPicPr>
            <p:cNvPr id="46089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00139" y="3258960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pic>
        <p:nvPicPr>
          <p:cNvPr id="14" name="图片 13" descr="图15.18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279650"/>
            <a:ext cx="3152775" cy="236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32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4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AutoShape 2"/>
          <p:cNvSpPr>
            <a:spLocks noChangeArrowheads="1"/>
          </p:cNvSpPr>
          <p:nvPr/>
        </p:nvSpPr>
        <p:spPr bwMode="auto">
          <a:xfrm>
            <a:off x="882650" y="1285875"/>
            <a:ext cx="7596188" cy="458787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public class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TestInsert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{	</a:t>
            </a:r>
          </a:p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public static void main(String[]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args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) {		</a:t>
            </a:r>
          </a:p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	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Scanner input = new Scanner(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System.in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);</a:t>
            </a:r>
          </a:p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System.out.print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("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请输入一串数字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： ");</a:t>
            </a:r>
          </a:p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String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nums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=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input.next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();</a:t>
            </a:r>
          </a:p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StringBuffer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str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=new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StringBuffer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nums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);</a:t>
            </a:r>
          </a:p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for(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int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=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str.length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()-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3;i&gt;0;i=i-3</a:t>
            </a:r>
            <a:r>
              <a:rPr lang="en-US" altLang="en-US" b="1" dirty="0" smtClean="0">
                <a:ea typeface="宋体" charset="-122"/>
                <a:cs typeface="Times New Roman" pitchFamily="18" charset="0"/>
              </a:rPr>
              <a:t>){</a:t>
            </a:r>
            <a:endParaRPr lang="en-US" altLang="en-US" b="1" dirty="0">
              <a:ea typeface="宋体" charset="-122"/>
              <a:cs typeface="Times New Roman" pitchFamily="18" charset="0"/>
            </a:endParaRPr>
          </a:p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str.insert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(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i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,',');</a:t>
            </a:r>
          </a:p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}</a:t>
            </a:r>
          </a:p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System.out.print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str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);</a:t>
            </a:r>
          </a:p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}</a:t>
            </a:r>
          </a:p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}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mtClean="0"/>
              <a:t>StringBuffer</a:t>
            </a:r>
            <a:r>
              <a:rPr smtClean="0"/>
              <a:t>类</a:t>
            </a:r>
            <a:r>
              <a:rPr lang="en-US" altLang="zh-CN" smtClean="0"/>
              <a:t>4-4</a:t>
            </a:r>
          </a:p>
        </p:txBody>
      </p:sp>
      <p:sp>
        <p:nvSpPr>
          <p:cNvPr id="525321" name="Rectangle 9"/>
          <p:cNvSpPr>
            <a:spLocks noChangeArrowheads="1"/>
          </p:cNvSpPr>
          <p:nvPr/>
        </p:nvSpPr>
        <p:spPr bwMode="auto">
          <a:xfrm>
            <a:off x="2286000" y="3857625"/>
            <a:ext cx="1655763" cy="35877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5323" name="Rectangle 11"/>
          <p:cNvSpPr>
            <a:spLocks noChangeArrowheads="1"/>
          </p:cNvSpPr>
          <p:nvPr/>
        </p:nvSpPr>
        <p:spPr bwMode="auto">
          <a:xfrm>
            <a:off x="2139887" y="3500438"/>
            <a:ext cx="1223962" cy="35877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5324" name="AutoShape 12"/>
          <p:cNvSpPr>
            <a:spLocks noChangeArrowheads="1"/>
          </p:cNvSpPr>
          <p:nvPr/>
        </p:nvSpPr>
        <p:spPr bwMode="auto">
          <a:xfrm>
            <a:off x="3786188" y="5143500"/>
            <a:ext cx="3001962" cy="407988"/>
          </a:xfrm>
          <a:prstGeom prst="wedgeRoundRectCallout">
            <a:avLst>
              <a:gd name="adj1" fmla="val -33748"/>
              <a:gd name="adj2" fmla="val -5430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从后往前每隔三位添加逗号</a:t>
            </a:r>
          </a:p>
        </p:txBody>
      </p:sp>
      <p:sp>
        <p:nvSpPr>
          <p:cNvPr id="525322" name="AutoShape 10"/>
          <p:cNvSpPr>
            <a:spLocks noChangeArrowheads="1"/>
          </p:cNvSpPr>
          <p:nvPr/>
        </p:nvSpPr>
        <p:spPr bwMode="auto">
          <a:xfrm>
            <a:off x="4357688" y="2714625"/>
            <a:ext cx="1146175" cy="407988"/>
          </a:xfrm>
          <a:prstGeom prst="wedgeRoundRectCallout">
            <a:avLst>
              <a:gd name="adj1" fmla="val -28543"/>
              <a:gd name="adj2" fmla="val 5011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获取长度</a:t>
            </a:r>
            <a:endParaRPr lang="en-US" altLang="zh-CN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4712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cxnSp>
        <p:nvCxnSpPr>
          <p:cNvPr id="21" name="直接箭头连接符 20"/>
          <p:cNvCxnSpPr>
            <a:endCxn id="525322" idx="4"/>
          </p:cNvCxnSpPr>
          <p:nvPr/>
        </p:nvCxnSpPr>
        <p:spPr bwMode="auto">
          <a:xfrm flipV="1">
            <a:off x="3384401" y="3123074"/>
            <a:ext cx="1219222" cy="37736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 bwMode="auto">
          <a:xfrm rot="16200000" flipH="1">
            <a:off x="3821901" y="4464851"/>
            <a:ext cx="785818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2491858" y="5949364"/>
            <a:ext cx="4583673" cy="578535"/>
            <a:chOff x="2514597" y="3350993"/>
            <a:chExt cx="4125189" cy="578535"/>
          </a:xfrm>
        </p:grpSpPr>
        <p:grpSp>
          <p:nvGrpSpPr>
            <p:cNvPr id="26" name="组合 20"/>
            <p:cNvGrpSpPr/>
            <p:nvPr/>
          </p:nvGrpSpPr>
          <p:grpSpPr>
            <a:xfrm>
              <a:off x="2514597" y="3350993"/>
              <a:ext cx="4125189" cy="578535"/>
              <a:chOff x="2514599" y="5042946"/>
              <a:chExt cx="4125189" cy="578535"/>
            </a:xfrm>
          </p:grpSpPr>
          <p:sp>
            <p:nvSpPr>
              <p:cNvPr id="29" name="圆角矩形 28"/>
              <p:cNvSpPr/>
              <p:nvPr/>
            </p:nvSpPr>
            <p:spPr>
              <a:xfrm>
                <a:off x="2514599" y="5071123"/>
                <a:ext cx="4125189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2"/>
              <p:cNvSpPr txBox="1"/>
              <p:nvPr/>
            </p:nvSpPr>
            <p:spPr>
              <a:xfrm>
                <a:off x="3762758" y="5112515"/>
                <a:ext cx="2278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b="1" dirty="0" err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StringBuffer</a:t>
                </a: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类的使用</a:t>
                </a:r>
                <a:endPara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33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4" grpId="0" animBg="1"/>
      <p:bldP spid="525321" grpId="0" animBg="1"/>
      <p:bldP spid="525323" grpId="0" animBg="1"/>
      <p:bldP spid="525324" grpId="0" animBg="1"/>
      <p:bldP spid="5253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显示商品批发总金额</a:t>
            </a:r>
            <a:r>
              <a:rPr lang="en-US" altLang="zh-CN" dirty="0" smtClean="0"/>
              <a:t>2-1</a:t>
            </a:r>
            <a:endParaRPr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训练要点</a:t>
            </a:r>
          </a:p>
          <a:p>
            <a:pPr lvl="1">
              <a:defRPr/>
            </a:pPr>
            <a:r>
              <a:rPr lang="en-US" altLang="en-US" dirty="0" err="1" smtClean="0"/>
              <a:t>StringBuffer类的使用</a:t>
            </a:r>
            <a:endParaRPr lang="en-US" altLang="en-US" dirty="0" smtClean="0"/>
          </a:p>
          <a:p>
            <a:pPr lvl="1">
              <a:defRPr/>
            </a:pPr>
            <a:r>
              <a:rPr lang="en-US" altLang="en-US" dirty="0" err="1" smtClean="0"/>
              <a:t>方法的定义和使用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 smtClean="0"/>
              <a:t>登录验证通过后，显示批发商品信息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smtClean="0"/>
              <a:t>输入</a:t>
            </a:r>
            <a:r>
              <a:rPr lang="zh-CN" altLang="en-US" dirty="0" smtClean="0"/>
              <a:t>批发商品编号和数量，以指定格式显示总金额</a:t>
            </a:r>
          </a:p>
        </p:txBody>
      </p:sp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71438" y="857250"/>
            <a:ext cx="1109662" cy="500063"/>
            <a:chOff x="6072198" y="1142984"/>
            <a:chExt cx="1109759" cy="500066"/>
          </a:xfrm>
        </p:grpSpPr>
        <p:pic>
          <p:nvPicPr>
            <p:cNvPr id="4814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pic>
        <p:nvPicPr>
          <p:cNvPr id="17" name="图片 16" descr="图15.19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46" y="1357298"/>
            <a:ext cx="319405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组合 14"/>
          <p:cNvGrpSpPr/>
          <p:nvPr/>
        </p:nvGrpSpPr>
        <p:grpSpPr>
          <a:xfrm>
            <a:off x="2298622" y="5908651"/>
            <a:ext cx="4583666" cy="578535"/>
            <a:chOff x="2514597" y="3350993"/>
            <a:chExt cx="4125189" cy="578535"/>
          </a:xfrm>
        </p:grpSpPr>
        <p:grpSp>
          <p:nvGrpSpPr>
            <p:cNvPr id="16" name="组合 20"/>
            <p:cNvGrpSpPr/>
            <p:nvPr/>
          </p:nvGrpSpPr>
          <p:grpSpPr>
            <a:xfrm>
              <a:off x="2514597" y="3350993"/>
              <a:ext cx="4125189" cy="578535"/>
              <a:chOff x="2514599" y="5042946"/>
              <a:chExt cx="4125189" cy="578535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2514599" y="5071123"/>
                <a:ext cx="4125189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3926441" y="5139811"/>
                <a:ext cx="1412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教师讲解需求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34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显示商品批发总金额</a:t>
            </a:r>
            <a:r>
              <a:rPr lang="en-US" altLang="zh-CN" dirty="0" smtClean="0"/>
              <a:t>2-2</a:t>
            </a:r>
            <a:endParaRPr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实现思路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创建类</a:t>
            </a:r>
            <a:r>
              <a:rPr lang="en-US" altLang="zh-CN" dirty="0" smtClean="0"/>
              <a:t>Goods </a:t>
            </a:r>
            <a:endParaRPr lang="zh-CN" altLang="en-US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创建方法</a:t>
            </a:r>
            <a:r>
              <a:rPr lang="en-US" altLang="zh-CN" dirty="0" smtClean="0"/>
              <a:t>show() </a:t>
            </a:r>
            <a:endParaRPr lang="zh-CN" altLang="en-US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创建方法</a:t>
            </a:r>
            <a:r>
              <a:rPr lang="en-US" altLang="zh-CN" dirty="0" smtClean="0"/>
              <a:t>change() </a:t>
            </a:r>
          </a:p>
          <a:p>
            <a:pPr>
              <a:defRPr/>
            </a:pPr>
            <a:r>
              <a:rPr lang="zh-CN" altLang="en-US" dirty="0" smtClean="0"/>
              <a:t>难点指导</a:t>
            </a:r>
          </a:p>
          <a:p>
            <a:pPr lvl="1">
              <a:defRPr/>
            </a:pPr>
            <a:r>
              <a:rPr lang="zh-CN" altLang="en-US" dirty="0" smtClean="0"/>
              <a:t>格式化输出 </a:t>
            </a:r>
            <a:endParaRPr lang="en-US" altLang="zh-CN" dirty="0" smtClean="0"/>
          </a:p>
        </p:txBody>
      </p:sp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71438" y="857250"/>
            <a:ext cx="1109662" cy="500063"/>
            <a:chOff x="6072198" y="1142984"/>
            <a:chExt cx="1109759" cy="500066"/>
          </a:xfrm>
        </p:grpSpPr>
        <p:pic>
          <p:nvPicPr>
            <p:cNvPr id="4916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sp>
        <p:nvSpPr>
          <p:cNvPr id="14" name="AutoShape 2"/>
          <p:cNvSpPr>
            <a:spLocks noChangeArrowheads="1"/>
          </p:cNvSpPr>
          <p:nvPr/>
        </p:nvSpPr>
        <p:spPr bwMode="auto">
          <a:xfrm>
            <a:off x="1000125" y="3929063"/>
            <a:ext cx="7596188" cy="25749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0" lvl="1"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public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StringBuffer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change(double d){</a:t>
            </a:r>
          </a:p>
          <a:p>
            <a:pPr marL="0" lvl="1"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StringBuffer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str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=new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StringBuffer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String.valueOf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(d));</a:t>
            </a:r>
          </a:p>
          <a:p>
            <a:pPr marL="0" lvl="1"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for(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int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=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str.indexOf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(".")-3;i&gt;0;i=i-3){</a:t>
            </a:r>
          </a:p>
          <a:p>
            <a:pPr marL="0" lvl="1"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str.insert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,',');</a:t>
            </a:r>
          </a:p>
          <a:p>
            <a:pPr marL="0" lvl="1"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}</a:t>
            </a:r>
          </a:p>
          <a:p>
            <a:pPr marL="0" lvl="1"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return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str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;</a:t>
            </a:r>
          </a:p>
          <a:p>
            <a:pPr marL="0" lvl="1"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3" name="组合 21"/>
          <p:cNvGrpSpPr>
            <a:grpSpLocks/>
          </p:cNvGrpSpPr>
          <p:nvPr/>
        </p:nvGrpSpPr>
        <p:grpSpPr bwMode="auto">
          <a:xfrm>
            <a:off x="3143240" y="5929330"/>
            <a:ext cx="2786062" cy="428625"/>
            <a:chOff x="3714744" y="5143512"/>
            <a:chExt cx="2786082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35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36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/>
              <a:t>本章</a:t>
            </a:r>
            <a:r>
              <a:rPr dirty="0" smtClean="0"/>
              <a:t>总结</a:t>
            </a:r>
          </a:p>
        </p:txBody>
      </p:sp>
      <p:sp>
        <p:nvSpPr>
          <p:cNvPr id="52228" name="TextBox 4"/>
          <p:cNvSpPr txBox="1">
            <a:spLocks noChangeArrowheads="1"/>
          </p:cNvSpPr>
          <p:nvPr/>
        </p:nvSpPr>
        <p:spPr bwMode="auto">
          <a:xfrm>
            <a:off x="1357290" y="2335968"/>
            <a:ext cx="7259659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 </a:t>
            </a:r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String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类</a:t>
            </a: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2000" b="1" dirty="0" err="1" smtClean="0">
                <a:ea typeface="微软雅黑" pitchFamily="34" charset="-122"/>
                <a:cs typeface="Arial" charset="0"/>
              </a:rPr>
              <a:t>String</a:t>
            </a:r>
            <a:r>
              <a:rPr lang="en-US" altLang="en-US" sz="2000" b="1" dirty="0" err="1" smtClean="0">
                <a:ea typeface="微软雅黑" pitchFamily="34" charset="-122"/>
                <a:cs typeface="Arial" charset="0"/>
              </a:rPr>
              <a:t>Buffer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类</a:t>
            </a:r>
            <a:endParaRPr lang="zh-CN" altLang="en-US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2229" name="AutoShape 3"/>
          <p:cNvSpPr>
            <a:spLocks/>
          </p:cNvSpPr>
          <p:nvPr/>
        </p:nvSpPr>
        <p:spPr bwMode="auto">
          <a:xfrm>
            <a:off x="3571868" y="1000108"/>
            <a:ext cx="179388" cy="150019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52231" name="TextBox 12"/>
          <p:cNvSpPr txBox="1">
            <a:spLocks noChangeArrowheads="1"/>
          </p:cNvSpPr>
          <p:nvPr/>
        </p:nvSpPr>
        <p:spPr bwMode="auto">
          <a:xfrm>
            <a:off x="3929058" y="2714620"/>
            <a:ext cx="364333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获得字符串的长度：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length()</a:t>
            </a: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比较字符串：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equals()</a:t>
            </a: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连接字符串：</a:t>
            </a:r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concat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()</a:t>
            </a: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提取字符串：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substring()</a:t>
            </a: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搜索字符串：</a:t>
            </a:r>
            <a:r>
              <a:rPr lang="en-US" altLang="zh-CN" sz="1600" b="1" dirty="0" err="1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indexOf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()</a:t>
            </a: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拆分字符串：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split()</a:t>
            </a:r>
            <a:endParaRPr lang="zh-CN" altLang="en-US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52233" name="TextBox 15"/>
          <p:cNvSpPr txBox="1">
            <a:spLocks noChangeArrowheads="1"/>
          </p:cNvSpPr>
          <p:nvPr/>
        </p:nvSpPr>
        <p:spPr bwMode="auto">
          <a:xfrm>
            <a:off x="-285784" y="3643314"/>
            <a:ext cx="1819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字符串操作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2234" name="AutoShape 3"/>
          <p:cNvSpPr>
            <a:spLocks/>
          </p:cNvSpPr>
          <p:nvPr/>
        </p:nvSpPr>
        <p:spPr bwMode="auto">
          <a:xfrm>
            <a:off x="1285852" y="2500306"/>
            <a:ext cx="214314" cy="2786082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3794119" y="928670"/>
            <a:ext cx="4287584" cy="4524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 s = "Hello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World";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3786182" y="2071678"/>
            <a:ext cx="4286279" cy="4667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 s =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new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String("Hello World");</a:t>
            </a: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3794120" y="1500174"/>
            <a:ext cx="4286280" cy="4667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 s =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new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String();</a:t>
            </a:r>
          </a:p>
        </p:txBody>
      </p:sp>
      <p:sp>
        <p:nvSpPr>
          <p:cNvPr id="15" name="AutoShape 3"/>
          <p:cNvSpPr>
            <a:spLocks/>
          </p:cNvSpPr>
          <p:nvPr/>
        </p:nvSpPr>
        <p:spPr bwMode="auto">
          <a:xfrm>
            <a:off x="3714744" y="2788034"/>
            <a:ext cx="179388" cy="150019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4429124" y="5567622"/>
            <a:ext cx="364333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lvl="1" indent="0">
              <a:defRPr/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转换成</a:t>
            </a:r>
            <a:r>
              <a:rPr lang="en-US" altLang="en-US" sz="1600" b="1" dirty="0" smtClean="0">
                <a:ea typeface="微软雅黑" pitchFamily="34" charset="-122"/>
                <a:cs typeface="Arial" charset="0"/>
              </a:rPr>
              <a:t>String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类型：</a:t>
            </a:r>
            <a:r>
              <a:rPr lang="en-US" altLang="en-US" sz="1600" b="1" dirty="0" err="1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toString</a:t>
            </a:r>
            <a:r>
              <a:rPr lang="en-US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()</a:t>
            </a:r>
            <a:endParaRPr lang="zh-CN" altLang="en-US" sz="16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marL="0" lvl="1" indent="0">
              <a:defRPr/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连接字符串：</a:t>
            </a:r>
            <a:r>
              <a:rPr lang="en-US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append()</a:t>
            </a:r>
            <a:endParaRPr lang="zh-CN" altLang="en-US" sz="16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marL="0" lvl="1" indent="0">
              <a:defRPr/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插入字符串：</a:t>
            </a:r>
            <a:r>
              <a:rPr lang="en-US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insert()</a:t>
            </a:r>
            <a:endParaRPr lang="zh-CN" altLang="en-US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17" name="AutoShape 3"/>
          <p:cNvSpPr>
            <a:spLocks/>
          </p:cNvSpPr>
          <p:nvPr/>
        </p:nvSpPr>
        <p:spPr bwMode="auto">
          <a:xfrm>
            <a:off x="4214810" y="5639060"/>
            <a:ext cx="142876" cy="78581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9" name="AutoShape 11"/>
          <p:cNvSpPr>
            <a:spLocks noChangeArrowheads="1"/>
          </p:cNvSpPr>
          <p:nvPr/>
        </p:nvSpPr>
        <p:spPr bwMode="auto">
          <a:xfrm>
            <a:off x="4429124" y="4516777"/>
            <a:ext cx="4572032" cy="41242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StringBuffer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sb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= </a:t>
            </a:r>
            <a:r>
              <a:rPr lang="en-US" altLang="zh-CN" sz="1600" b="1" dirty="0" smtClean="0">
                <a:solidFill>
                  <a:srgbClr val="FF0000"/>
                </a:solidFill>
                <a:ea typeface="宋体" charset="-122"/>
              </a:rPr>
              <a:t>new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StringBuffer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();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</p:txBody>
      </p:sp>
      <p:sp>
        <p:nvSpPr>
          <p:cNvPr id="20" name="AutoShape 13"/>
          <p:cNvSpPr>
            <a:spLocks noChangeArrowheads="1"/>
          </p:cNvSpPr>
          <p:nvPr/>
        </p:nvSpPr>
        <p:spPr bwMode="auto">
          <a:xfrm>
            <a:off x="4429343" y="5032382"/>
            <a:ext cx="4570641" cy="41242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StringBuffer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sb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=</a:t>
            </a:r>
            <a:r>
              <a:rPr lang="en-US" altLang="zh-CN" sz="1600" b="1" dirty="0" smtClean="0">
                <a:solidFill>
                  <a:srgbClr val="FF0000"/>
                </a:solidFill>
                <a:ea typeface="宋体" charset="-122"/>
              </a:rPr>
              <a:t> new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StringBuffer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</a:t>
            </a:r>
            <a:r>
              <a:rPr lang="en-US" altLang="en-US" sz="1600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“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bdqn</a:t>
            </a:r>
            <a:r>
              <a:rPr lang="en-US" altLang="en-US" sz="1600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);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</p:txBody>
      </p:sp>
      <p:sp>
        <p:nvSpPr>
          <p:cNvPr id="21" name="AutoShape 3"/>
          <p:cNvSpPr>
            <a:spLocks/>
          </p:cNvSpPr>
          <p:nvPr/>
        </p:nvSpPr>
        <p:spPr bwMode="auto">
          <a:xfrm>
            <a:off x="4214810" y="4500570"/>
            <a:ext cx="214314" cy="92869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2" name="TextBox 12"/>
          <p:cNvSpPr txBox="1">
            <a:spLocks noChangeArrowheads="1"/>
          </p:cNvSpPr>
          <p:nvPr/>
        </p:nvSpPr>
        <p:spPr bwMode="auto">
          <a:xfrm>
            <a:off x="2596673" y="1619900"/>
            <a:ext cx="108314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创建对象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常用方法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23" name="AutoShape 3"/>
          <p:cNvSpPr>
            <a:spLocks/>
          </p:cNvSpPr>
          <p:nvPr/>
        </p:nvSpPr>
        <p:spPr bwMode="auto">
          <a:xfrm>
            <a:off x="2500298" y="1714488"/>
            <a:ext cx="179388" cy="1714512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4" name="TextBox 12"/>
          <p:cNvSpPr txBox="1">
            <a:spLocks noChangeArrowheads="1"/>
          </p:cNvSpPr>
          <p:nvPr/>
        </p:nvSpPr>
        <p:spPr bwMode="auto">
          <a:xfrm>
            <a:off x="3274541" y="4795921"/>
            <a:ext cx="108314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创建对象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常用方法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25" name="AutoShape 3"/>
          <p:cNvSpPr>
            <a:spLocks/>
          </p:cNvSpPr>
          <p:nvPr/>
        </p:nvSpPr>
        <p:spPr bwMode="auto">
          <a:xfrm>
            <a:off x="3143240" y="4929198"/>
            <a:ext cx="179388" cy="1000132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37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9" grpId="0" animBg="1"/>
      <p:bldP spid="2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本章</a:t>
            </a:r>
            <a:r>
              <a:rPr dirty="0" smtClean="0"/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dirty="0" smtClean="0"/>
              <a:t>课后作业</a:t>
            </a:r>
            <a:endParaRPr lang="en-US" dirty="0" smtClean="0"/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教师备课时根据班级情况在此添加内容，应区分必做、选做内容，以满足不同层次学生的需求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预习下一章学生用书，完成预习测试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复习、梳理本书第</a:t>
            </a:r>
            <a:r>
              <a:rPr lang="en-US" altLang="zh-CN" dirty="0" smtClean="0"/>
              <a:t>1~15</a:t>
            </a:r>
            <a:r>
              <a:rPr lang="zh-CN" altLang="en-US" dirty="0" smtClean="0"/>
              <a:t>章知识，使用教员提供的</a:t>
            </a:r>
            <a:r>
              <a:rPr lang="en-US" dirty="0" smtClean="0"/>
              <a:t>PPT</a:t>
            </a:r>
            <a:r>
              <a:rPr lang="zh-CN" altLang="en-US" dirty="0" smtClean="0"/>
              <a:t>模板，将自己对本课程学习中的收获及成果、存在的疑惑都体现在其中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总结无参方法和带参方法的声明和调用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上网搜索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类的相关资料，了解其不变性的特点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通过编码说明比较运算符“</a:t>
            </a:r>
            <a:r>
              <a:rPr lang="en-US" altLang="zh-CN" dirty="0" smtClean="0"/>
              <a:t>==</a:t>
            </a:r>
            <a:r>
              <a:rPr lang="zh-CN" altLang="en-US" dirty="0" smtClean="0"/>
              <a:t>”和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</a:t>
            </a:r>
            <a:r>
              <a:rPr lang="en-US" altLang="zh-CN" dirty="0" smtClean="0"/>
              <a:t>equals()</a:t>
            </a:r>
            <a:r>
              <a:rPr lang="zh-CN" altLang="en-US" dirty="0" smtClean="0"/>
              <a:t>方法的异同点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编程题：编写一个带参方法</a:t>
            </a:r>
            <a:r>
              <a:rPr lang="en-US" altLang="zh-CN" dirty="0" smtClean="0"/>
              <a:t>compare()</a:t>
            </a:r>
            <a:r>
              <a:rPr lang="zh-CN" altLang="en-US" dirty="0" smtClean="0"/>
              <a:t>，统计指定字符串中子串出现的次数，其中：参数</a:t>
            </a:r>
            <a:r>
              <a:rPr lang="en-US" altLang="zh-CN" dirty="0" smtClean="0"/>
              <a:t>1</a:t>
            </a:r>
            <a:r>
              <a:rPr lang="zh-CN" altLang="en-US" dirty="0" smtClean="0"/>
              <a:t>是指定的字符串，参数</a:t>
            </a:r>
            <a:r>
              <a:rPr lang="en-US" altLang="zh-CN" dirty="0" smtClean="0"/>
              <a:t>2</a:t>
            </a:r>
            <a:r>
              <a:rPr lang="zh-CN" altLang="en-US" dirty="0" smtClean="0"/>
              <a:t>是要匹配的子串；调用</a:t>
            </a:r>
            <a:r>
              <a:rPr lang="en-US" altLang="zh-CN" dirty="0" smtClean="0"/>
              <a:t>compare()</a:t>
            </a:r>
            <a:r>
              <a:rPr lang="zh-CN" altLang="en-US" dirty="0" smtClean="0"/>
              <a:t>输出子串出现次数</a:t>
            </a:r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38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82304" y="1401420"/>
            <a:ext cx="45688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D0493F"/>
              </a:buClr>
              <a:buFont typeface="Wingdings" panose="05000000000000000000" pitchFamily="2" charset="2"/>
              <a:buNone/>
            </a:pPr>
            <a:r>
              <a:rPr lang="zh-CN" altLang="en-US" sz="3000" b="1" dirty="0">
                <a:solidFill>
                  <a:srgbClr val="FFCC00"/>
                </a:solidFill>
                <a:latin typeface="Calibri" panose="020F0502020204030204" charset="0"/>
                <a:ea typeface="微软雅黑" panose="020B0503020204020204" pitchFamily="34" charset="-122"/>
                <a:sym typeface="Arial" panose="020B0604020202020204" pitchFamily="34" charset="0"/>
              </a:rPr>
              <a:t>海量学习资源等你来拿</a:t>
            </a:r>
            <a:r>
              <a:rPr lang="zh-CN" altLang="en-US" sz="3000" b="1" dirty="0" smtClean="0">
                <a:solidFill>
                  <a:srgbClr val="FFCC00"/>
                </a:solidFill>
                <a:latin typeface="Calibri" panose="020F0502020204030204" charset="0"/>
                <a:ea typeface="微软雅黑" panose="020B0503020204020204" pitchFamily="34" charset="-122"/>
                <a:sym typeface="Arial" panose="020B0604020202020204" pitchFamily="34" charset="0"/>
              </a:rPr>
              <a:t>！</a:t>
            </a:r>
            <a:endParaRPr lang="zh-CN" altLang="en-US" sz="3000" b="1" dirty="0">
              <a:solidFill>
                <a:srgbClr val="FFCC00"/>
              </a:solidFill>
              <a:latin typeface="Calibri" panose="020F050202020403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Picture 2" descr="C:\Users\deping.zhang\Desktop\图片1.png图片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23440" y="2152148"/>
            <a:ext cx="2266950" cy="333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1918920" y="2136590"/>
            <a:ext cx="2266950" cy="3333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微信二维码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336" y="2167706"/>
            <a:ext cx="2266950" cy="3302635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39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本章任务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实现注册信息的有效性验证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判断字符出现次数</a:t>
            </a:r>
          </a:p>
          <a:p>
            <a:pPr>
              <a:defRPr/>
            </a:pPr>
            <a:r>
              <a:rPr lang="zh-CN" altLang="en-US" smtClean="0"/>
              <a:t>格式化显示商品金额</a:t>
            </a:r>
            <a:endParaRPr lang="zh-CN" altLang="en-US" dirty="0" smtClean="0"/>
          </a:p>
        </p:txBody>
      </p:sp>
      <p:pic>
        <p:nvPicPr>
          <p:cNvPr id="7" name="图片 6" descr="图15.8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965325"/>
            <a:ext cx="3668713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图15.15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1822450"/>
            <a:ext cx="3857625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 descr="图15.16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643188"/>
            <a:ext cx="4643437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 descr="图15.19.BM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928938"/>
            <a:ext cx="3929062" cy="368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4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本章目标</a:t>
            </a:r>
            <a:endParaRPr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掌握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类的基本用法</a:t>
            </a:r>
          </a:p>
          <a:p>
            <a:pPr>
              <a:defRPr/>
            </a:pPr>
            <a:r>
              <a:rPr lang="zh-CN" altLang="en-US" dirty="0" smtClean="0"/>
              <a:t>会使用</a:t>
            </a:r>
            <a:r>
              <a:rPr lang="en-US" altLang="zh-CN" dirty="0" smtClean="0"/>
              <a:t>==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equals()</a:t>
            </a:r>
            <a:r>
              <a:rPr lang="zh-CN" altLang="en-US" dirty="0" smtClean="0"/>
              <a:t>比较字符串</a:t>
            </a:r>
          </a:p>
          <a:p>
            <a:pPr>
              <a:defRPr/>
            </a:pPr>
            <a:r>
              <a:rPr lang="zh-CN" altLang="en-US" dirty="0" smtClean="0"/>
              <a:t>会使用</a:t>
            </a:r>
            <a:r>
              <a:rPr lang="en-US" altLang="zh-CN" dirty="0" err="1" smtClean="0"/>
              <a:t>StringBuffer</a:t>
            </a:r>
            <a:r>
              <a:rPr lang="zh-CN" altLang="en-US" dirty="0" smtClean="0"/>
              <a:t>类方法操作字符串</a:t>
            </a:r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8" y="2141220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1041083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1675448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5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无处不在的字符串</a:t>
            </a:r>
            <a:endParaRPr dirty="0" smtClean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 altLang="en-US" dirty="0" smtClean="0"/>
              <a:t>生活中的字符串</a:t>
            </a:r>
          </a:p>
          <a:p>
            <a:pPr>
              <a:defRPr/>
            </a:pPr>
            <a:endParaRPr lang="zh-CN" altLang="en-US" dirty="0" smtClean="0"/>
          </a:p>
          <a:p>
            <a:pPr>
              <a:buNone/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对象存储字符串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String</a:t>
            </a:r>
            <a:r>
              <a:rPr lang="zh-CN" altLang="en-US" dirty="0" smtClean="0"/>
              <a:t>类位于</a:t>
            </a:r>
            <a:r>
              <a:rPr lang="en-US" altLang="zh-CN" dirty="0" err="1" smtClean="0"/>
              <a:t>java.lang</a:t>
            </a:r>
            <a:r>
              <a:rPr lang="zh-CN" altLang="en-US" dirty="0" smtClean="0"/>
              <a:t>包中，具有丰富的方法</a:t>
            </a:r>
          </a:p>
          <a:p>
            <a:pPr lvl="1">
              <a:defRPr/>
            </a:pPr>
            <a:r>
              <a:rPr lang="zh-CN" altLang="en-US" dirty="0" smtClean="0"/>
              <a:t>计算字符串的长度、比较字符串、连接字符串、提取字符串</a:t>
            </a:r>
          </a:p>
        </p:txBody>
      </p:sp>
      <p:sp>
        <p:nvSpPr>
          <p:cNvPr id="487428" name="AutoShape 4"/>
          <p:cNvSpPr>
            <a:spLocks noChangeArrowheads="1"/>
          </p:cNvSpPr>
          <p:nvPr/>
        </p:nvSpPr>
        <p:spPr bwMode="gray">
          <a:xfrm>
            <a:off x="1871663" y="1722120"/>
            <a:ext cx="2500312" cy="63817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频繁使用的字符串</a:t>
            </a:r>
          </a:p>
        </p:txBody>
      </p:sp>
      <p:sp>
        <p:nvSpPr>
          <p:cNvPr id="487429" name="AutoShape 5"/>
          <p:cNvSpPr>
            <a:spLocks noChangeArrowheads="1"/>
          </p:cNvSpPr>
          <p:nvPr/>
        </p:nvSpPr>
        <p:spPr bwMode="auto">
          <a:xfrm>
            <a:off x="5800725" y="1199201"/>
            <a:ext cx="1438255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“看黑板”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87430" name="AutoShape 6"/>
          <p:cNvSpPr>
            <a:spLocks noChangeArrowheads="1"/>
          </p:cNvSpPr>
          <p:nvPr/>
        </p:nvSpPr>
        <p:spPr bwMode="auto">
          <a:xfrm>
            <a:off x="5800725" y="1846909"/>
            <a:ext cx="2309932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“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都张嘴，大点声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” 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87431" name="AutoShape 7"/>
          <p:cNvSpPr>
            <a:spLocks noChangeArrowheads="1"/>
          </p:cNvSpPr>
          <p:nvPr/>
        </p:nvSpPr>
        <p:spPr bwMode="auto">
          <a:xfrm>
            <a:off x="5800725" y="2494602"/>
            <a:ext cx="259802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“悄悄的，别说话了”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 flipV="1">
            <a:off x="4432501" y="1415095"/>
            <a:ext cx="1296988" cy="45085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V="1">
            <a:off x="4432501" y="1991358"/>
            <a:ext cx="1296988" cy="1746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4432501" y="2153283"/>
            <a:ext cx="1296988" cy="48577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87435" name="AutoShape 11"/>
          <p:cNvSpPr>
            <a:spLocks noChangeArrowheads="1"/>
          </p:cNvSpPr>
          <p:nvPr/>
        </p:nvSpPr>
        <p:spPr bwMode="auto">
          <a:xfrm>
            <a:off x="1187450" y="3036253"/>
            <a:ext cx="5219700" cy="4524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 s =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“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看黑板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</p:txBody>
      </p:sp>
      <p:sp>
        <p:nvSpPr>
          <p:cNvPr id="487436" name="AutoShape 12"/>
          <p:cNvSpPr>
            <a:spLocks noChangeArrowheads="1"/>
          </p:cNvSpPr>
          <p:nvPr/>
        </p:nvSpPr>
        <p:spPr bwMode="auto">
          <a:xfrm>
            <a:off x="1179513" y="4260215"/>
            <a:ext cx="5218112" cy="4524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 s =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new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(“</a:t>
            </a:r>
            <a:r>
              <a:rPr lang="zh-CN" altLang="en-US" b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看</a:t>
            </a:r>
            <a:r>
              <a:rPr lang="zh-CN" altLang="en-US" b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黑板</a:t>
            </a:r>
            <a:r>
              <a:rPr lang="en-US" altLang="zh-CN" b="1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</p:txBody>
      </p:sp>
      <p:sp>
        <p:nvSpPr>
          <p:cNvPr id="487437" name="AutoShape 13"/>
          <p:cNvSpPr>
            <a:spLocks noChangeArrowheads="1"/>
          </p:cNvSpPr>
          <p:nvPr/>
        </p:nvSpPr>
        <p:spPr bwMode="auto">
          <a:xfrm>
            <a:off x="1187450" y="3639503"/>
            <a:ext cx="5218113" cy="4667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 s =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new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String();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6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7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7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35" grpId="0" animBg="1"/>
      <p:bldP spid="487436" grpId="0" animBg="1"/>
      <p:bldP spid="4874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图15.2-1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000250"/>
            <a:ext cx="2571750" cy="211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 descr="图15.2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000250"/>
            <a:ext cx="3006725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1211580" y="285750"/>
            <a:ext cx="7753033" cy="52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字符串长度</a:t>
            </a:r>
            <a:r>
              <a:rPr lang="en-US" altLang="zh-CN" dirty="0" smtClean="0"/>
              <a:t>3-1</a:t>
            </a:r>
          </a:p>
        </p:txBody>
      </p:sp>
      <p:sp>
        <p:nvSpPr>
          <p:cNvPr id="490498" name="Rectangle 2"/>
          <p:cNvSpPr>
            <a:spLocks noGrp="1" noChangeArrowheads="1"/>
          </p:cNvSpPr>
          <p:nvPr>
            <p:ph idx="1"/>
          </p:nvPr>
        </p:nvSpPr>
        <p:spPr>
          <a:xfrm>
            <a:off x="784225" y="4508500"/>
            <a:ext cx="7645400" cy="1849438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String</a:t>
            </a:r>
            <a:r>
              <a:rPr lang="zh-CN" altLang="en-US" dirty="0" smtClean="0"/>
              <a:t>类提供了</a:t>
            </a:r>
            <a:r>
              <a:rPr lang="en-US" altLang="zh-CN" dirty="0" smtClean="0"/>
              <a:t>length()</a:t>
            </a:r>
            <a:r>
              <a:rPr lang="zh-CN" altLang="en-US" dirty="0" smtClean="0"/>
              <a:t>方法，确定字符串的长度 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827088" y="1196975"/>
            <a:ext cx="7489825" cy="10080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注册新用户，要求密码长度不能小于</a:t>
            </a:r>
            <a:r>
              <a:rPr lang="en-US" altLang="zh-CN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 </a:t>
            </a:r>
          </a:p>
        </p:txBody>
      </p:sp>
      <p:sp>
        <p:nvSpPr>
          <p:cNvPr id="490510" name="Rectangle 14"/>
          <p:cNvSpPr>
            <a:spLocks noChangeArrowheads="1"/>
          </p:cNvSpPr>
          <p:nvPr/>
        </p:nvSpPr>
        <p:spPr bwMode="auto">
          <a:xfrm>
            <a:off x="1285875" y="3214688"/>
            <a:ext cx="1785938" cy="3571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20494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3" name="组合 13"/>
          <p:cNvGrpSpPr>
            <a:grpSpLocks/>
          </p:cNvGrpSpPr>
          <p:nvPr/>
        </p:nvGrpSpPr>
        <p:grpSpPr bwMode="auto">
          <a:xfrm>
            <a:off x="71438" y="4214813"/>
            <a:ext cx="1000125" cy="447675"/>
            <a:chOff x="1000100" y="3235185"/>
            <a:chExt cx="1000132" cy="446983"/>
          </a:xfrm>
        </p:grpSpPr>
        <p:pic>
          <p:nvPicPr>
            <p:cNvPr id="20492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3258960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sp>
        <p:nvSpPr>
          <p:cNvPr id="490503" name="Rectangle 7"/>
          <p:cNvSpPr>
            <a:spLocks noChangeArrowheads="1"/>
          </p:cNvSpPr>
          <p:nvPr/>
        </p:nvSpPr>
        <p:spPr bwMode="auto">
          <a:xfrm>
            <a:off x="4500563" y="3214688"/>
            <a:ext cx="1800225" cy="3571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7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0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10" grpId="0" animBg="1"/>
      <p:bldP spid="49050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AutoShape 2"/>
          <p:cNvSpPr>
            <a:spLocks noChangeArrowheads="1"/>
          </p:cNvSpPr>
          <p:nvPr/>
        </p:nvSpPr>
        <p:spPr bwMode="auto">
          <a:xfrm>
            <a:off x="398463" y="1292225"/>
            <a:ext cx="8351837" cy="549433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public class Register {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public static void main(String[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]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args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) {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Scanner input = new Scanner(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System.in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uname,pwd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("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请输入用户名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： ");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uname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=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input.next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("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请输入密码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： ");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pwd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=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input.next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rgbClr val="FF0000"/>
                </a:solidFill>
                <a:latin typeface="+mn-lt"/>
                <a:ea typeface="宋体" charset="-122"/>
              </a:rPr>
              <a:t>       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>
                <a:solidFill>
                  <a:srgbClr val="FF0000"/>
                </a:solidFill>
              </a:rPr>
              <a:t>if(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</a:rPr>
              <a:t>pwd.length</a:t>
            </a:r>
            <a:r>
              <a:rPr lang="en-US" altLang="en-US" b="1" dirty="0">
                <a:solidFill>
                  <a:srgbClr val="FF0000"/>
                </a:solidFill>
              </a:rPr>
              <a:t>()&gt;=6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){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("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注册成功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！ ");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}else{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("密码长度不能小于6位！");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		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}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字符串长度</a:t>
            </a:r>
            <a:r>
              <a:rPr lang="en-US" altLang="zh-CN" smtClean="0"/>
              <a:t>3-2</a:t>
            </a:r>
            <a:endParaRPr smtClean="0"/>
          </a:p>
        </p:txBody>
      </p:sp>
      <p:sp>
        <p:nvSpPr>
          <p:cNvPr id="491529" name="Rectangle 9"/>
          <p:cNvSpPr>
            <a:spLocks noChangeArrowheads="1"/>
          </p:cNvSpPr>
          <p:nvPr/>
        </p:nvSpPr>
        <p:spPr bwMode="auto">
          <a:xfrm>
            <a:off x="822960" y="4211638"/>
            <a:ext cx="2428875" cy="3603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1536" name="AutoShape 16"/>
          <p:cNvSpPr>
            <a:spLocks noChangeArrowheads="1"/>
          </p:cNvSpPr>
          <p:nvPr/>
        </p:nvSpPr>
        <p:spPr bwMode="auto">
          <a:xfrm>
            <a:off x="4143375" y="3857625"/>
            <a:ext cx="1609725" cy="407988"/>
          </a:xfrm>
          <a:prstGeom prst="wedgeRoundRectCallout">
            <a:avLst>
              <a:gd name="adj1" fmla="val -35516"/>
              <a:gd name="adj2" fmla="val 4580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判断密码长度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2152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cxnSp>
        <p:nvCxnSpPr>
          <p:cNvPr id="19" name="直接箭头连接符 18"/>
          <p:cNvCxnSpPr>
            <a:endCxn id="491536" idx="1"/>
          </p:cNvCxnSpPr>
          <p:nvPr/>
        </p:nvCxnSpPr>
        <p:spPr bwMode="auto">
          <a:xfrm flipV="1">
            <a:off x="3714744" y="4061940"/>
            <a:ext cx="428628" cy="36719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2400418" y="6143674"/>
            <a:ext cx="4583670" cy="578535"/>
            <a:chOff x="2514597" y="3350993"/>
            <a:chExt cx="4125189" cy="578535"/>
          </a:xfrm>
        </p:grpSpPr>
        <p:grpSp>
          <p:nvGrpSpPr>
            <p:cNvPr id="20" name="组合 20"/>
            <p:cNvGrpSpPr/>
            <p:nvPr/>
          </p:nvGrpSpPr>
          <p:grpSpPr>
            <a:xfrm>
              <a:off x="2514597" y="3350993"/>
              <a:ext cx="4125189" cy="578535"/>
              <a:chOff x="2514599" y="5042946"/>
              <a:chExt cx="4125189" cy="578535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2514599" y="5071123"/>
                <a:ext cx="4125189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2"/>
              <p:cNvSpPr txBox="1"/>
              <p:nvPr/>
            </p:nvSpPr>
            <p:spPr>
              <a:xfrm>
                <a:off x="3865626" y="5112515"/>
                <a:ext cx="1828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演示：字符串长度</a:t>
                </a:r>
                <a:endPara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8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9" grpId="0" animBg="1"/>
      <p:bldP spid="4915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字符串长度</a:t>
            </a:r>
            <a:r>
              <a:rPr lang="en-US" altLang="zh-CN" smtClean="0"/>
              <a:t>3-3</a:t>
            </a:r>
            <a:endParaRPr lang="en-US" altLang="zh-CN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计算字符串长度</a:t>
            </a:r>
          </a:p>
        </p:txBody>
      </p:sp>
      <p:sp>
        <p:nvSpPr>
          <p:cNvPr id="489476" name="Rectangle 4"/>
          <p:cNvSpPr>
            <a:spLocks noChangeArrowheads="1"/>
          </p:cNvSpPr>
          <p:nvPr/>
        </p:nvSpPr>
        <p:spPr bwMode="gray">
          <a:xfrm>
            <a:off x="2560638" y="2143125"/>
            <a:ext cx="35052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“Hello World” </a:t>
            </a:r>
          </a:p>
        </p:txBody>
      </p:sp>
      <p:sp>
        <p:nvSpPr>
          <p:cNvPr id="489477" name="Text Box 5"/>
          <p:cNvSpPr txBox="1">
            <a:spLocks noChangeArrowheads="1"/>
          </p:cNvSpPr>
          <p:nvPr/>
        </p:nvSpPr>
        <p:spPr bwMode="auto">
          <a:xfrm>
            <a:off x="2484438" y="1730375"/>
            <a:ext cx="365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/>
              <a:t>字符串</a:t>
            </a:r>
          </a:p>
        </p:txBody>
      </p:sp>
      <p:sp>
        <p:nvSpPr>
          <p:cNvPr id="489478" name="Line 6"/>
          <p:cNvSpPr>
            <a:spLocks noChangeShapeType="1"/>
          </p:cNvSpPr>
          <p:nvPr/>
        </p:nvSpPr>
        <p:spPr bwMode="auto">
          <a:xfrm flipH="1">
            <a:off x="2560638" y="2719388"/>
            <a:ext cx="12192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89479" name="Line 7"/>
          <p:cNvSpPr>
            <a:spLocks noChangeShapeType="1"/>
          </p:cNvSpPr>
          <p:nvPr/>
        </p:nvSpPr>
        <p:spPr bwMode="auto">
          <a:xfrm>
            <a:off x="4857752" y="2719388"/>
            <a:ext cx="11430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89480" name="AutoShape 8"/>
          <p:cNvSpPr>
            <a:spLocks noChangeArrowheads="1"/>
          </p:cNvSpPr>
          <p:nvPr/>
        </p:nvSpPr>
        <p:spPr bwMode="auto">
          <a:xfrm>
            <a:off x="3763963" y="2755900"/>
            <a:ext cx="1093787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长度</a:t>
            </a:r>
          </a:p>
        </p:txBody>
      </p:sp>
      <p:cxnSp>
        <p:nvCxnSpPr>
          <p:cNvPr id="489481" name="AutoShape 9"/>
          <p:cNvCxnSpPr>
            <a:cxnSpLocks noChangeShapeType="1"/>
            <a:stCxn id="489480" idx="2"/>
          </p:cNvCxnSpPr>
          <p:nvPr/>
        </p:nvCxnSpPr>
        <p:spPr bwMode="auto">
          <a:xfrm rot="16200000" flipH="1">
            <a:off x="4348876" y="3126504"/>
            <a:ext cx="535940" cy="611978"/>
          </a:xfrm>
          <a:prstGeom prst="bentConnector2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9482" name="AutoShape 10"/>
          <p:cNvSpPr>
            <a:spLocks noChangeArrowheads="1"/>
          </p:cNvSpPr>
          <p:nvPr/>
        </p:nvSpPr>
        <p:spPr bwMode="gray">
          <a:xfrm>
            <a:off x="4922838" y="3381375"/>
            <a:ext cx="2438400" cy="6858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length() </a:t>
            </a:r>
          </a:p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方法获得</a:t>
            </a:r>
          </a:p>
        </p:txBody>
      </p:sp>
      <p:cxnSp>
        <p:nvCxnSpPr>
          <p:cNvPr id="489483" name="AutoShape 11"/>
          <p:cNvCxnSpPr>
            <a:cxnSpLocks noChangeShapeType="1"/>
          </p:cNvCxnSpPr>
          <p:nvPr/>
        </p:nvCxnSpPr>
        <p:spPr bwMode="auto">
          <a:xfrm rot="16200000" flipH="1">
            <a:off x="5678487" y="3848101"/>
            <a:ext cx="785813" cy="1243012"/>
          </a:xfrm>
          <a:prstGeom prst="bentConnector2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9484" name="Text Box 12"/>
          <p:cNvSpPr txBox="1">
            <a:spLocks noChangeArrowheads="1"/>
          </p:cNvSpPr>
          <p:nvPr/>
        </p:nvSpPr>
        <p:spPr bwMode="auto">
          <a:xfrm>
            <a:off x="6632575" y="4516438"/>
            <a:ext cx="1439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返回字符串中的字符数</a:t>
            </a:r>
          </a:p>
        </p:txBody>
      </p:sp>
      <p:sp>
        <p:nvSpPr>
          <p:cNvPr id="489485" name="AutoShape 13"/>
          <p:cNvSpPr>
            <a:spLocks noChangeArrowheads="1"/>
          </p:cNvSpPr>
          <p:nvPr/>
        </p:nvSpPr>
        <p:spPr bwMode="auto">
          <a:xfrm>
            <a:off x="1541463" y="4098925"/>
            <a:ext cx="2468562" cy="396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调用方法</a:t>
            </a:r>
            <a:r>
              <a:rPr lang="en-US" altLang="zh-CN" b="1"/>
              <a:t>:</a:t>
            </a:r>
          </a:p>
        </p:txBody>
      </p:sp>
      <p:sp>
        <p:nvSpPr>
          <p:cNvPr id="489486" name="AutoShape 14"/>
          <p:cNvSpPr>
            <a:spLocks noChangeArrowheads="1"/>
          </p:cNvSpPr>
          <p:nvPr/>
        </p:nvSpPr>
        <p:spPr bwMode="auto">
          <a:xfrm>
            <a:off x="1614488" y="4572000"/>
            <a:ext cx="3240087" cy="5000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字符串标识符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.length();</a:t>
            </a:r>
          </a:p>
        </p:txBody>
      </p:sp>
      <p:sp>
        <p:nvSpPr>
          <p:cNvPr id="489487" name="AutoShape 15"/>
          <p:cNvSpPr>
            <a:spLocks noChangeArrowheads="1"/>
          </p:cNvSpPr>
          <p:nvPr/>
        </p:nvSpPr>
        <p:spPr bwMode="auto">
          <a:xfrm>
            <a:off x="1470025" y="2416175"/>
            <a:ext cx="2462213" cy="396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方法原型</a:t>
            </a:r>
            <a:r>
              <a:rPr lang="en-US" altLang="zh-CN" b="1" dirty="0"/>
              <a:t>:</a:t>
            </a:r>
          </a:p>
        </p:txBody>
      </p:sp>
      <p:sp>
        <p:nvSpPr>
          <p:cNvPr id="489488" name="AutoShape 16"/>
          <p:cNvSpPr>
            <a:spLocks noChangeArrowheads="1"/>
          </p:cNvSpPr>
          <p:nvPr/>
        </p:nvSpPr>
        <p:spPr bwMode="auto">
          <a:xfrm>
            <a:off x="1643063" y="3213100"/>
            <a:ext cx="3214687" cy="812800"/>
          </a:xfrm>
          <a:prstGeom prst="roundRect">
            <a:avLst>
              <a:gd name="adj" fmla="val 13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public </a:t>
            </a: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length(){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 </a:t>
            </a:r>
          </a:p>
        </p:txBody>
      </p:sp>
      <p:grpSp>
        <p:nvGrpSpPr>
          <p:cNvPr id="2" name="组合 71"/>
          <p:cNvGrpSpPr>
            <a:grpSpLocks/>
          </p:cNvGrpSpPr>
          <p:nvPr/>
        </p:nvGrpSpPr>
        <p:grpSpPr bwMode="auto">
          <a:xfrm>
            <a:off x="142875" y="1885950"/>
            <a:ext cx="1000125" cy="400050"/>
            <a:chOff x="1000100" y="1801286"/>
            <a:chExt cx="1000132" cy="400110"/>
          </a:xfrm>
        </p:grpSpPr>
        <p:pic>
          <p:nvPicPr>
            <p:cNvPr id="22551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9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8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8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8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8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8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6" grpId="0" animBg="1"/>
      <p:bldP spid="489477" grpId="0"/>
      <p:bldP spid="489480" grpId="0" animBg="1"/>
      <p:bldP spid="489480" grpId="1" animBg="1"/>
      <p:bldP spid="489482" grpId="0" animBg="1"/>
      <p:bldP spid="489482" grpId="1" animBg="1"/>
      <p:bldP spid="489484" grpId="0"/>
      <p:bldP spid="489484" grpId="1"/>
      <p:bldP spid="489485" grpId="0"/>
      <p:bldP spid="489486" grpId="0" animBg="1"/>
      <p:bldP spid="489487" grpId="0"/>
      <p:bldP spid="48948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10831</TotalTime>
  <Words>2221</Words>
  <Application>Microsoft Office PowerPoint</Application>
  <PresentationFormat>全屏显示(4:3)</PresentationFormat>
  <Paragraphs>572</Paragraphs>
  <Slides>39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</vt:lpstr>
      <vt:lpstr>        字符串</vt:lpstr>
      <vt:lpstr>预习检查</vt:lpstr>
      <vt:lpstr>回顾与作业点评</vt:lpstr>
      <vt:lpstr>本章任务</vt:lpstr>
      <vt:lpstr>本章目标</vt:lpstr>
      <vt:lpstr>无处不在的字符串</vt:lpstr>
      <vt:lpstr>字符串长度3-1</vt:lpstr>
      <vt:lpstr>字符串长度3-2</vt:lpstr>
      <vt:lpstr>字符串长度3-3</vt:lpstr>
      <vt:lpstr>字符串比较5-1</vt:lpstr>
      <vt:lpstr>字符串比较5-2</vt:lpstr>
      <vt:lpstr>字符串比较5-3</vt:lpstr>
      <vt:lpstr>字符串比较5-4</vt:lpstr>
      <vt:lpstr>字符串比较5-5</vt:lpstr>
      <vt:lpstr>学生操作—实现会员注册2-1</vt:lpstr>
      <vt:lpstr>学生操作—实现会员注册2-2</vt:lpstr>
      <vt:lpstr>共性问题集中讲解</vt:lpstr>
      <vt:lpstr>字符串连接2-1</vt:lpstr>
      <vt:lpstr>字符串连接2-2</vt:lpstr>
      <vt:lpstr>字符串常用提取方法4-1</vt:lpstr>
      <vt:lpstr>字符串常用提取方法4-2</vt:lpstr>
      <vt:lpstr>字符串常用提取方法4-3</vt:lpstr>
      <vt:lpstr>字符串常用提取方法4-4</vt:lpstr>
      <vt:lpstr>小结</vt:lpstr>
      <vt:lpstr>字符串拆分2-1</vt:lpstr>
      <vt:lpstr>字符串拆分2-2</vt:lpstr>
      <vt:lpstr>学生操作—实现会员注册升级 </vt:lpstr>
      <vt:lpstr>学生操作—判断字符出现次数</vt:lpstr>
      <vt:lpstr>共性问题集中讲解</vt:lpstr>
      <vt:lpstr>StringBuffer类4-1</vt:lpstr>
      <vt:lpstr>StringBuffer类4-2</vt:lpstr>
      <vt:lpstr>StringBuffer类4-3</vt:lpstr>
      <vt:lpstr>StringBuffer类4-4</vt:lpstr>
      <vt:lpstr>学生操作—显示商品批发总金额2-1</vt:lpstr>
      <vt:lpstr>学生操作—显示商品批发总金额2-2</vt:lpstr>
      <vt:lpstr>共性问题集中讲解</vt:lpstr>
      <vt:lpstr>本章总结</vt:lpstr>
      <vt:lpstr>本章作业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zhengweijia(郑维佳)</dc:creator>
  <cp:lastModifiedBy>muxiongxiong</cp:lastModifiedBy>
  <cp:revision>765</cp:revision>
  <dcterms:created xsi:type="dcterms:W3CDTF">2017-06-02T08:35:00Z</dcterms:created>
  <dcterms:modified xsi:type="dcterms:W3CDTF">2019-03-13T13:30:28Z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