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8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C"/>
    <a:srgbClr val="FF5050"/>
    <a:srgbClr val="006599"/>
    <a:srgbClr val="599CBD"/>
    <a:srgbClr val="FFCC00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25" autoAdjust="0"/>
    <p:restoredTop sz="91985" autoAdjust="0"/>
  </p:normalViewPr>
  <p:slideViewPr>
    <p:cSldViewPr snapToGrid="0">
      <p:cViewPr varScale="1">
        <p:scale>
          <a:sx n="78" d="100"/>
          <a:sy n="78" d="100"/>
        </p:scale>
        <p:origin x="-1182" y="-96"/>
      </p:cViewPr>
      <p:guideLst>
        <p:guide orient="horz" pos="21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225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F296C-16EC-4B3B-8B63-7A5A5C0AD3CB}" type="datetimeFigureOut">
              <a:rPr lang="zh-CN" altLang="en-US" smtClean="0"/>
              <a:pPr/>
              <a:t>2018/2/1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47F86-8304-446C-9E81-CD159254BC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395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B7F4F-0878-48B0-A857-ECFBD79501BB}" type="datetimeFigureOut">
              <a:rPr lang="zh-CN" altLang="en-US" smtClean="0"/>
              <a:pPr/>
              <a:t>2018/2/1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99D3A-9D3C-421B-90B5-7838A3130D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474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99D3A-9D3C-421B-90B5-7838A3130DC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BE948-9E47-48C9-B47C-5505EE28EB3F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8A5786-D642-4F10-8B83-5349F5B23CB9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8CBF5D-36B9-487F-9DAB-5BFB1C7A667F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E9C9ED-33DF-42C4-BABF-63C76D43A33A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C6378F-C7D8-4739-917D-D61BF11396F9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99D3A-9D3C-421B-90B5-7838A3130DC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49D3-F589-482D-A5F9-E3E7AA9F1620}" type="datetime1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5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95704"/>
            <a:ext cx="7886700" cy="794203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5464"/>
            <a:ext cx="7886700" cy="4815342"/>
          </a:xfrm>
        </p:spPr>
        <p:txBody>
          <a:bodyPr/>
          <a:lstStyle>
            <a:lvl1pPr marL="457200" indent="-457200">
              <a:buClr>
                <a:schemeClr val="accent4"/>
              </a:buClr>
              <a:buFont typeface="Wingdings" panose="05000000000000000000" pitchFamily="2" charset="2"/>
              <a:buChar char="n"/>
              <a:defRPr b="1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Clr>
                <a:srgbClr val="FFCC00"/>
              </a:buClr>
              <a:buFont typeface="Wingdings" panose="05000000000000000000" pitchFamily="2" charset="2"/>
              <a:buChar char="Ø"/>
              <a:defRPr sz="2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Clr>
                <a:srgbClr val="FFCC00"/>
              </a:buClr>
              <a:buFont typeface="Wingdings" panose="05000000000000000000" pitchFamily="2" charset="2"/>
              <a:buChar char="ü"/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FFCC00"/>
              </a:buClr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C797-4B6D-4991-A369-2B8C1E9DA43A}" type="datetime1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5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‹#›</a:t>
            </a:fld>
            <a:r>
              <a:rPr lang="en-US" altLang="zh-CN" dirty="0" smtClean="0"/>
              <a:t>/10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DEFCC-58D5-425B-86D5-8E0368211451}" type="datetime1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5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C15AB-C4F3-436F-909E-E9D6F9295829}" type="slidenum">
              <a:rPr lang="zh-CN" altLang="en-US" smtClean="0"/>
              <a:pPr/>
              <a:t>‹#›</a:t>
            </a:fld>
            <a:r>
              <a:rPr lang="en-US" altLang="zh-CN" dirty="0" smtClean="0"/>
              <a:t>/21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0000" y="1611313"/>
            <a:ext cx="7772400" cy="2387600"/>
          </a:xfrm>
        </p:spPr>
        <p:txBody>
          <a:bodyPr/>
          <a:lstStyle/>
          <a:p>
            <a:pPr algn="ctr"/>
            <a:r>
              <a:rPr lang="en-US" altLang="zh-CN" sz="4400" dirty="0" smtClean="0"/>
              <a:t>			XX</a:t>
            </a:r>
            <a:r>
              <a:rPr lang="zh-CN" altLang="en-US" sz="4400" dirty="0" smtClean="0"/>
              <a:t>课程 总结</a:t>
            </a:r>
            <a:r>
              <a:rPr lang="en-US" altLang="zh-CN" sz="4400" dirty="0" smtClean="0"/>
              <a:t/>
            </a:r>
            <a:br>
              <a:rPr lang="en-US" altLang="zh-CN" sz="4400" dirty="0" smtClean="0"/>
            </a:br>
            <a:r>
              <a:rPr lang="en-US" altLang="zh-CN" sz="4400" dirty="0" smtClean="0"/>
              <a:t>                </a:t>
            </a:r>
            <a:r>
              <a:rPr lang="zh-CN" altLang="en-US" sz="2800" dirty="0" smtClean="0"/>
              <a:t>姓名   班号</a:t>
            </a: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8680" y="3911506"/>
            <a:ext cx="6858000" cy="1655762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第一学年（第二学期）</a:t>
            </a:r>
            <a:endParaRPr lang="zh-CN" altLang="en-US" sz="1600" dirty="0"/>
          </a:p>
        </p:txBody>
      </p:sp>
      <p:grpSp>
        <p:nvGrpSpPr>
          <p:cNvPr id="7" name="组合 6"/>
          <p:cNvGrpSpPr/>
          <p:nvPr/>
        </p:nvGrpSpPr>
        <p:grpSpPr>
          <a:xfrm>
            <a:off x="7222979" y="2007238"/>
            <a:ext cx="1689299" cy="578592"/>
            <a:chOff x="3062872" y="1692009"/>
            <a:chExt cx="1689299" cy="494541"/>
          </a:xfrm>
        </p:grpSpPr>
        <p:sp>
          <p:nvSpPr>
            <p:cNvPr id="4" name="流程图: 终止 3"/>
            <p:cNvSpPr/>
            <p:nvPr/>
          </p:nvSpPr>
          <p:spPr>
            <a:xfrm>
              <a:off x="3076009" y="1702194"/>
              <a:ext cx="1663154" cy="484356"/>
            </a:xfrm>
            <a:prstGeom prst="flowChartTerminator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流程图: 终止 4"/>
            <p:cNvSpPr/>
            <p:nvPr/>
          </p:nvSpPr>
          <p:spPr>
            <a:xfrm>
              <a:off x="3062872" y="1692009"/>
              <a:ext cx="1689299" cy="484356"/>
            </a:xfrm>
            <a:prstGeom prst="flowChartTerminator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094731" y="1733088"/>
              <a:ext cx="1559611" cy="420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600" b="1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en-US" altLang="zh-CN" sz="2600" b="1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</a:t>
              </a:r>
              <a:r>
                <a:rPr lang="zh-CN" altLang="en-US" sz="2600" b="1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章</a:t>
              </a:r>
              <a:endParaRPr lang="zh-CN" altLang="en-US" sz="2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582304" y="1401420"/>
            <a:ext cx="45688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D0493F"/>
              </a:buClr>
              <a:buFont typeface="Wingdings" panose="05000000000000000000" pitchFamily="2" charset="2"/>
              <a:buNone/>
            </a:pPr>
            <a:r>
              <a:rPr lang="zh-CN" altLang="en-US" sz="3000" b="1" dirty="0">
                <a:solidFill>
                  <a:srgbClr val="FFCC00"/>
                </a:solidFill>
                <a:latin typeface="Calibri" panose="020F0502020204030204" charset="0"/>
                <a:ea typeface="微软雅黑" panose="020B0503020204020204" pitchFamily="34" charset="-122"/>
                <a:sym typeface="Arial" panose="020B0604020202020204" pitchFamily="34" charset="0"/>
              </a:rPr>
              <a:t>海量学习资源等你来拿</a:t>
            </a:r>
            <a:r>
              <a:rPr lang="zh-CN" altLang="en-US" sz="3000" b="1" dirty="0" smtClean="0">
                <a:solidFill>
                  <a:srgbClr val="FFCC00"/>
                </a:solidFill>
                <a:latin typeface="Calibri" panose="020F0502020204030204" charset="0"/>
                <a:ea typeface="微软雅黑" panose="020B0503020204020204" pitchFamily="34" charset="-122"/>
                <a:sym typeface="Arial" panose="020B0604020202020204" pitchFamily="34" charset="0"/>
              </a:rPr>
              <a:t>！</a:t>
            </a:r>
            <a:endParaRPr lang="zh-CN" altLang="en-US" sz="3000" b="1" dirty="0">
              <a:solidFill>
                <a:srgbClr val="FFCC00"/>
              </a:solidFill>
              <a:latin typeface="Calibri" panose="020F050202020403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Picture 2" descr="C:\Users\deping.zhang\Desktop\图片1.png图片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23440" y="2152148"/>
            <a:ext cx="2266950" cy="333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1918920" y="2136590"/>
            <a:ext cx="2266950" cy="3333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微信二维码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7336" y="2167706"/>
            <a:ext cx="2266950" cy="3302635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10</a:t>
            </a:fld>
            <a:r>
              <a:rPr lang="en-US" altLang="zh-CN" smtClean="0"/>
              <a:t>/10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课程主要技能点</a:t>
            </a:r>
            <a:endParaRPr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使用</a:t>
            </a:r>
            <a:r>
              <a:rPr lang="en-US" altLang="zh-CN" smtClean="0"/>
              <a:t>T-SQL</a:t>
            </a:r>
            <a:r>
              <a:rPr lang="zh-CN" altLang="en-US" smtClean="0"/>
              <a:t>建库、建表、加约束</a:t>
            </a:r>
          </a:p>
          <a:p>
            <a:pPr>
              <a:defRPr/>
            </a:pPr>
            <a:r>
              <a:rPr lang="zh-CN" altLang="en-US" smtClean="0"/>
              <a:t>使用</a:t>
            </a:r>
            <a:r>
              <a:rPr lang="en-US" altLang="zh-CN" smtClean="0"/>
              <a:t>T-SQL</a:t>
            </a:r>
            <a:r>
              <a:rPr lang="zh-CN" altLang="en-US" smtClean="0"/>
              <a:t>创建索引、视图</a:t>
            </a:r>
          </a:p>
          <a:p>
            <a:pPr>
              <a:defRPr/>
            </a:pPr>
            <a:r>
              <a:rPr lang="en-US" altLang="zh-CN" smtClean="0"/>
              <a:t>……</a:t>
            </a:r>
          </a:p>
          <a:p>
            <a:pPr>
              <a:defRPr/>
            </a:pPr>
            <a:r>
              <a:rPr lang="en-US" altLang="zh-CN" smtClean="0"/>
              <a:t>……</a:t>
            </a:r>
          </a:p>
          <a:p>
            <a:pPr>
              <a:defRPr/>
            </a:pPr>
            <a:r>
              <a:rPr lang="en-US" altLang="zh-CN" smtClean="0"/>
              <a:t>……</a:t>
            </a:r>
            <a:endParaRPr lang="en-US" altLang="zh-CN" dirty="0"/>
          </a:p>
        </p:txBody>
      </p:sp>
      <p:sp>
        <p:nvSpPr>
          <p:cNvPr id="35844" name="AutoShape 4"/>
          <p:cNvSpPr>
            <a:spLocks noChangeArrowheads="1"/>
          </p:cNvSpPr>
          <p:nvPr/>
        </p:nvSpPr>
        <p:spPr bwMode="auto">
          <a:xfrm>
            <a:off x="4500563" y="2636838"/>
            <a:ext cx="3889375" cy="1295400"/>
          </a:xfrm>
          <a:prstGeom prst="wedgeRoundRectCallout">
            <a:avLst>
              <a:gd name="adj1" fmla="val -73755"/>
              <a:gd name="adj2" fmla="val 18870"/>
              <a:gd name="adj3" fmla="val 1666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none"/>
            <a:tailEnd type="triangl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罗列本课程讲解的主要技能点，用红色标明重点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</a:t>
            </a:fld>
            <a:r>
              <a:rPr lang="en-US" altLang="zh-CN" smtClean="0"/>
              <a:t>/10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技能点</a:t>
            </a:r>
            <a:r>
              <a:rPr lang="en-US" altLang="zh-CN" smtClean="0"/>
              <a:t>1</a:t>
            </a:r>
            <a:endParaRPr lang="en-US" altLang="zh-CN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……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>
            <a:off x="3924300" y="2133600"/>
            <a:ext cx="4895850" cy="2087563"/>
          </a:xfrm>
          <a:prstGeom prst="wedgeRoundRectCallout">
            <a:avLst>
              <a:gd name="adj1" fmla="val -79639"/>
              <a:gd name="adj2" fmla="val -63005"/>
              <a:gd name="adj3" fmla="val 1666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none"/>
            <a:tailEnd type="triangl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技能点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的相关要点，讲解时可以配合白板、点名其他同学回答等方式，进行展开讲解，但你需要提前准备好相关提问，可以直接把问题写在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PPT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也可以。如内容较多，可以加页。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</a:t>
            </a:fld>
            <a:r>
              <a:rPr lang="en-US" altLang="zh-CN" smtClean="0"/>
              <a:t>/10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2"/>
          <p:cNvSpPr>
            <a:spLocks noChangeArrowheads="1"/>
          </p:cNvSpPr>
          <p:nvPr/>
        </p:nvSpPr>
        <p:spPr bwMode="auto">
          <a:xfrm>
            <a:off x="3851275" y="2781300"/>
            <a:ext cx="4608513" cy="1871663"/>
          </a:xfrm>
          <a:prstGeom prst="wedgeRoundRectCallout">
            <a:avLst>
              <a:gd name="adj1" fmla="val -76491"/>
              <a:gd name="adj2" fmla="val -78245"/>
              <a:gd name="adj3" fmla="val 1666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none"/>
            <a:tailEnd type="triangl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根据平时老师的讲解以及自己学习的体会，你认为使用这个技能点时需要注意什么哪些问题？和大家一起分享你的体会吧。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技能点</a:t>
            </a:r>
            <a:r>
              <a:rPr lang="en-US" altLang="zh-CN" smtClean="0"/>
              <a:t>1</a:t>
            </a:r>
            <a:endParaRPr lang="en-US" altLang="zh-CN" dirty="0"/>
          </a:p>
        </p:txBody>
      </p:sp>
      <p:sp>
        <p:nvSpPr>
          <p:cNvPr id="3789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注意要点：</a:t>
            </a:r>
          </a:p>
          <a:p>
            <a:pPr lvl="1">
              <a:defRPr/>
            </a:pPr>
            <a:r>
              <a:rPr lang="en-US" altLang="zh-CN" smtClean="0"/>
              <a:t>……</a:t>
            </a:r>
          </a:p>
          <a:p>
            <a:pPr lvl="1">
              <a:defRPr/>
            </a:pPr>
            <a:r>
              <a:rPr lang="en-US" altLang="zh-CN" smtClean="0"/>
              <a:t>……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4</a:t>
            </a:fld>
            <a:r>
              <a:rPr lang="en-US" altLang="zh-CN" smtClean="0"/>
              <a:t>/10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技能点</a:t>
            </a:r>
            <a:r>
              <a:rPr lang="en-US" altLang="zh-CN" smtClean="0"/>
              <a:t>2</a:t>
            </a:r>
            <a:endParaRPr lang="en-US" altLang="zh-CN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……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39940" name="AutoShape 4"/>
          <p:cNvSpPr>
            <a:spLocks noChangeArrowheads="1"/>
          </p:cNvSpPr>
          <p:nvPr/>
        </p:nvSpPr>
        <p:spPr bwMode="auto">
          <a:xfrm>
            <a:off x="3924300" y="2133600"/>
            <a:ext cx="4895850" cy="1079500"/>
          </a:xfrm>
          <a:prstGeom prst="wedgeRoundRectCallout">
            <a:avLst>
              <a:gd name="adj1" fmla="val -79639"/>
              <a:gd name="adj2" fmla="val -75148"/>
              <a:gd name="adj3" fmla="val 1666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none"/>
            <a:tailEnd type="triangl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技能点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的相关要点，格式同前。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5</a:t>
            </a:fld>
            <a:r>
              <a:rPr lang="en-US" altLang="zh-CN" smtClean="0"/>
              <a:t>/10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技能点</a:t>
            </a:r>
            <a:r>
              <a:rPr lang="en-US" altLang="zh-CN" smtClean="0"/>
              <a:t>2</a:t>
            </a:r>
            <a:endParaRPr lang="en-US" altLang="zh-CN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注意要点：</a:t>
            </a:r>
          </a:p>
          <a:p>
            <a:pPr lvl="1">
              <a:defRPr/>
            </a:pPr>
            <a:r>
              <a:rPr lang="en-US" altLang="zh-CN" smtClean="0"/>
              <a:t>……</a:t>
            </a:r>
          </a:p>
          <a:p>
            <a:pPr lvl="1">
              <a:defRPr/>
            </a:pPr>
            <a:r>
              <a:rPr lang="en-US" altLang="zh-CN" smtClean="0"/>
              <a:t>……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40964" name="AutoShape 4"/>
          <p:cNvSpPr>
            <a:spLocks noChangeArrowheads="1"/>
          </p:cNvSpPr>
          <p:nvPr/>
        </p:nvSpPr>
        <p:spPr bwMode="auto">
          <a:xfrm>
            <a:off x="3924300" y="2133600"/>
            <a:ext cx="4895850" cy="1295400"/>
          </a:xfrm>
          <a:prstGeom prst="wedgeRoundRectCallout">
            <a:avLst>
              <a:gd name="adj1" fmla="val -79639"/>
              <a:gd name="adj2" fmla="val -70954"/>
              <a:gd name="adj3" fmla="val 1666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none"/>
            <a:tailEnd type="triangl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技能点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的注意要点，格式同前。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6</a:t>
            </a:fld>
            <a:r>
              <a:rPr lang="en-US" altLang="zh-CN" smtClean="0"/>
              <a:t>/10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技能点</a:t>
            </a:r>
            <a:r>
              <a:rPr lang="en-US" altLang="zh-CN" smtClean="0"/>
              <a:t>x</a:t>
            </a:r>
            <a:endParaRPr lang="en-US" altLang="zh-CN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……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43012" name="AutoShape 4"/>
          <p:cNvSpPr>
            <a:spLocks noChangeArrowheads="1"/>
          </p:cNvSpPr>
          <p:nvPr/>
        </p:nvSpPr>
        <p:spPr bwMode="auto">
          <a:xfrm>
            <a:off x="3924300" y="2133600"/>
            <a:ext cx="4895850" cy="1511300"/>
          </a:xfrm>
          <a:prstGeom prst="wedgeRoundRectCallout">
            <a:avLst>
              <a:gd name="adj1" fmla="val -79639"/>
              <a:gd name="adj2" fmla="val -67963"/>
              <a:gd name="adj3" fmla="val 1666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none"/>
            <a:tailEnd type="triangl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其他技能点的逐一讲解，注意重点突出，重点讲解本门课程的重点技能点，这样才可以给听众留下深刻的印象。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7</a:t>
            </a:fld>
            <a:r>
              <a:rPr lang="en-US" altLang="zh-CN" smtClean="0"/>
              <a:t>/10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总结</a:t>
            </a:r>
            <a:endParaRPr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……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45060" name="AutoShape 4"/>
          <p:cNvSpPr>
            <a:spLocks noChangeArrowheads="1"/>
          </p:cNvSpPr>
          <p:nvPr/>
        </p:nvSpPr>
        <p:spPr bwMode="auto">
          <a:xfrm>
            <a:off x="3924300" y="2133600"/>
            <a:ext cx="4895850" cy="1655763"/>
          </a:xfrm>
          <a:prstGeom prst="wedgeRoundRectCallout">
            <a:avLst>
              <a:gd name="adj1" fmla="val -79639"/>
              <a:gd name="adj2" fmla="val -66394"/>
              <a:gd name="adj3" fmla="val 1666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none"/>
            <a:tailEnd type="triangl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好好的总结一下：</a:t>
            </a:r>
            <a:r>
              <a:rPr lang="zh-CN" altLang="zh-CN" b="1" kern="0" dirty="0">
                <a:solidFill>
                  <a:schemeClr val="bg1"/>
                </a:solidFill>
                <a:latin typeface="+mn-ea"/>
                <a:ea typeface="+mn-ea"/>
              </a:rPr>
              <a:t>学完本门课程有哪些明显收获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或体会、包括失败的教训和成功的经验，都可以和同学们互相交流。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en-US" altLang="zh-CN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8</a:t>
            </a:fld>
            <a:r>
              <a:rPr lang="en-US" altLang="zh-CN" smtClean="0"/>
              <a:t>/10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AutoShape 2"/>
          <p:cNvSpPr>
            <a:spLocks noChangeArrowheads="1"/>
          </p:cNvSpPr>
          <p:nvPr/>
        </p:nvSpPr>
        <p:spPr bwMode="auto">
          <a:xfrm>
            <a:off x="3492500" y="3644900"/>
            <a:ext cx="5472113" cy="1871663"/>
          </a:xfrm>
          <a:prstGeom prst="wedgeRoundRectCallout">
            <a:avLst>
              <a:gd name="adj1" fmla="val -36801"/>
              <a:gd name="adj2" fmla="val -74597"/>
              <a:gd name="adj3" fmla="val 1666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none"/>
            <a:tailEnd type="triangl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+mn-ea"/>
                <a:ea typeface="+mn-ea"/>
              </a:rPr>
              <a:t>今天你取得的进步，离不开那些曾经热心帮助过你的人，需要感谢谁呢？也大声的说出来吧，感谢对方的话语，一定要大胆的表白出来！老师和同学一定会为你取得的进步而高兴！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谢  谢！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9</a:t>
            </a:fld>
            <a:r>
              <a:rPr lang="en-US" altLang="zh-CN" smtClean="0"/>
              <a:t>/10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10879</TotalTime>
  <Words>313</Words>
  <Application>Microsoft Office PowerPoint</Application>
  <PresentationFormat>全屏显示(4:3)</PresentationFormat>
  <Paragraphs>51</Paragraphs>
  <Slides>10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   XX课程 总结                 姓名   班号</vt:lpstr>
      <vt:lpstr>课程主要技能点</vt:lpstr>
      <vt:lpstr>技能点1</vt:lpstr>
      <vt:lpstr>技能点1</vt:lpstr>
      <vt:lpstr>技能点2</vt:lpstr>
      <vt:lpstr>技能点2</vt:lpstr>
      <vt:lpstr>技能点x</vt:lpstr>
      <vt:lpstr>总结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zhengweijia(郑维佳)</dc:creator>
  <cp:lastModifiedBy>xuejie.yu</cp:lastModifiedBy>
  <cp:revision>784</cp:revision>
  <dcterms:created xsi:type="dcterms:W3CDTF">2017-06-02T08:35:00Z</dcterms:created>
  <dcterms:modified xsi:type="dcterms:W3CDTF">2018-02-01T01:41:45Z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