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4" autoAdjust="0"/>
    <p:restoredTop sz="86472" autoAdjust="0"/>
  </p:normalViewPr>
  <p:slideViewPr>
    <p:cSldViewPr>
      <p:cViewPr varScale="1">
        <p:scale>
          <a:sx n="40" d="100"/>
          <a:sy n="40" d="100"/>
        </p:scale>
        <p:origin x="-29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4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5621-F344-4891-A359-35776A6481B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3491-BD04-4E4B-8026-09A1B171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latin typeface="Arial Black" pitchFamily="34" charset="0"/>
              </a:rPr>
            </a:br>
            <a:r>
              <a:rPr lang="en-US" dirty="0">
                <a:latin typeface="Arial Black" pitchFamily="34" charset="0"/>
              </a:rPr>
              <a:t>An Introduction to</a:t>
            </a:r>
            <a:br>
              <a:rPr lang="en-US" dirty="0">
                <a:latin typeface="Arial Black" pitchFamily="34" charset="0"/>
              </a:rPr>
            </a:br>
            <a:r>
              <a:rPr lang="en-US" dirty="0">
                <a:latin typeface="Arial Black" pitchFamily="34" charset="0"/>
              </a:rPr>
              <a:t>Project, Program, and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220830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Stakeholders </a:t>
            </a:r>
            <a:r>
              <a:rPr lang="en-US" dirty="0"/>
              <a:t>are the people involved in or affected by project activities.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Stakeholders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project sponsor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project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project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Support staff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Suppliers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Opponents to the project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Stakeholders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854334-87B6-4299-8579-AEBA4AD1877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41007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 </a:t>
            </a:r>
            <a:r>
              <a:rPr lang="en-US" b="1" dirty="0"/>
              <a:t>project</a:t>
            </a:r>
            <a:r>
              <a:rPr lang="en-US" dirty="0"/>
              <a:t> is “a temporary endeavor undertaken to create a unique product, service, or result.”*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Operations is work done to sustain the business.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Projects end when their objectives have been reached or the project has been terminated.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a Project?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7848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*Project Management Institute, Inc., </a:t>
            </a:r>
            <a:r>
              <a:rPr lang="en-US" sz="1800" i="1"/>
              <a:t>A Guide to the Project Management Body of  Knowledge (PMBOK® Guide, Third Edition)</a:t>
            </a:r>
            <a:r>
              <a:rPr lang="en-US" sz="1800"/>
              <a:t> (2004), p. 5.</a:t>
            </a:r>
            <a:endParaRPr lang="en-US" sz="1800" i="1"/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BCCE4D-C3DD-4592-996D-5CFF5F01EBA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young couple hires a firm to design and build them a new house.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college campus upgrades its technology infrastructure to provide wireless Internet access.</a:t>
            </a:r>
          </a:p>
          <a:p>
            <a:r>
              <a:rPr lang="en-US" sz="2400" dirty="0"/>
              <a:t>A group of musicians starts a company to help children develop their musical talents.</a:t>
            </a:r>
          </a:p>
          <a:p>
            <a:r>
              <a:rPr lang="en-US" sz="2400" dirty="0"/>
              <a:t>A pharmaceutical company launches a new drug.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television network develops a system to allow viewers to vote for contestants and provide other feedback on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government group develops a program to track child immunizations.</a:t>
            </a:r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Examples of Projects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F646344-E983-41F3-8FC3-98E10DA9A98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31188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A project:</a:t>
            </a:r>
          </a:p>
          <a:p>
            <a:pPr lvl="1" eaLnBrk="1" hangingPunct="1"/>
            <a:r>
              <a:rPr lang="en-US" dirty="0"/>
              <a:t>Has a unique purpose.</a:t>
            </a:r>
          </a:p>
          <a:p>
            <a:pPr lvl="1" eaLnBrk="1" hangingPunct="1"/>
            <a:r>
              <a:rPr lang="en-US" dirty="0"/>
              <a:t>Is temporary.</a:t>
            </a:r>
          </a:p>
          <a:p>
            <a:pPr lvl="1" eaLnBrk="1" hangingPunct="1"/>
            <a:r>
              <a:rPr lang="en-US" dirty="0"/>
              <a:t>Is developed using progressive elaboration or in an iterative fashion.</a:t>
            </a:r>
          </a:p>
          <a:p>
            <a:pPr lvl="1" eaLnBrk="1" hangingPunct="1"/>
            <a:r>
              <a:rPr lang="en-US" dirty="0"/>
              <a:t>Requires resources, often from various areas.</a:t>
            </a:r>
          </a:p>
          <a:p>
            <a:pPr lvl="1" eaLnBrk="1" hangingPunct="1"/>
            <a:r>
              <a:rPr lang="en-US" dirty="0"/>
              <a:t>Should have a primary customer or sponsor.</a:t>
            </a:r>
          </a:p>
          <a:p>
            <a:pPr lvl="2" eaLnBrk="1" hangingPunct="1"/>
            <a:r>
              <a:rPr lang="en-US" dirty="0"/>
              <a:t>The </a:t>
            </a:r>
            <a:r>
              <a:rPr lang="en-US" b="1" dirty="0"/>
              <a:t>project sponsor</a:t>
            </a:r>
            <a:r>
              <a:rPr lang="en-US" dirty="0"/>
              <a:t> usually provides the direction and funding for the project.</a:t>
            </a:r>
          </a:p>
          <a:p>
            <a:pPr lvl="1" eaLnBrk="1" hangingPunct="1"/>
            <a:r>
              <a:rPr lang="en-US" dirty="0"/>
              <a:t>Involves uncertainty.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Attributes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03295E-A513-474A-AC3F-F3CEC7586AE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50292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 dirty="0"/>
              <a:t>Every project of a given scope is constrained in different ways by its:</a:t>
            </a:r>
          </a:p>
          <a:p>
            <a:pPr lvl="1" eaLnBrk="1" hangingPunct="1"/>
            <a:r>
              <a:rPr lang="en-US" sz="2400" b="1" i="1" dirty="0"/>
              <a:t>Time</a:t>
            </a:r>
            <a:endParaRPr lang="en-US" sz="2400" i="1" dirty="0"/>
          </a:p>
          <a:p>
            <a:pPr lvl="1" eaLnBrk="1" hangingPunct="1"/>
            <a:r>
              <a:rPr lang="en-US" sz="2400" b="1" i="1" dirty="0"/>
              <a:t>Cost</a:t>
            </a:r>
            <a:endParaRPr lang="en-US" sz="2400" dirty="0"/>
          </a:p>
          <a:p>
            <a:pPr lvl="1" eaLnBrk="1" hangingPunct="1"/>
            <a:r>
              <a:rPr lang="en-US" sz="2400" b="1" i="1" dirty="0"/>
              <a:t>Quality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 dirty="0"/>
              <a:t>It is the project manager’s duty to balance these three often competing goals.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60594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Triple Constraint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939925" y="2651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5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9F59B9A-2F34-46FE-804A-1DB303F3026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Figure 1-2. The Triple Constraint of Project Management</a:t>
            </a:r>
            <a:endParaRPr lang="en-US" sz="3200" dirty="0"/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Introduction to Project Management, Second Edition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4034C8-ADB9-4190-BF40-94D35CD29F0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6" name="Picture 4" descr="Fig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"/>
          <a:stretch>
            <a:fillRect/>
          </a:stretch>
        </p:blipFill>
        <p:spPr bwMode="auto">
          <a:xfrm>
            <a:off x="2362200" y="609600"/>
            <a:ext cx="4572000" cy="601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3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It may be good enough to hit the target, or range, of triple constraint goals, but not the bull’s-eye.</a:t>
            </a:r>
          </a:p>
          <a:p>
            <a:pPr eaLnBrk="1" hangingPunct="1"/>
            <a:r>
              <a:rPr lang="en-US" dirty="0"/>
              <a:t>It’s important to determine which aspects of the triple constraint are the most important.</a:t>
            </a:r>
          </a:p>
          <a:p>
            <a:pPr eaLnBrk="1" hangingPunct="1"/>
            <a:r>
              <a:rPr lang="en-US" dirty="0"/>
              <a:t>The “</a:t>
            </a:r>
            <a:r>
              <a:rPr lang="en-US" b="1" dirty="0"/>
              <a:t>quadruple constraint</a:t>
            </a:r>
            <a:r>
              <a:rPr lang="en-US" dirty="0"/>
              <a:t>” includes quality as well as scope, time, and cost.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More on the Triple Constraint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59FBEC-40E3-4C93-8B85-4058FFD95A6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7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b="1" dirty="0"/>
              <a:t>Project management</a:t>
            </a:r>
            <a:r>
              <a:rPr lang="en-US" dirty="0"/>
              <a:t> is “the application of knowledge, skills, tools, and techniques to project activities to meet project requirements.”*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Project Management?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90600" y="5562600"/>
            <a:ext cx="7696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*Project Management Institute, Inc., </a:t>
            </a:r>
            <a:r>
              <a:rPr lang="en-US" sz="1800" i="1"/>
              <a:t>A Guide to the Project Management Body of Knowledge (PMBOK® Guide, Third Edition)</a:t>
            </a:r>
            <a:r>
              <a:rPr lang="en-US" sz="1800"/>
              <a:t> (2004), p. 8.</a:t>
            </a:r>
            <a:endParaRPr lang="en-US" sz="1800" i="1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49BB52-FC67-4F3E-9BA0-23CB687D441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1-3. Project Management Framework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FD85234-7644-4510-ABB1-56BF6116AEC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8437" name="Picture 3" descr="Fig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"/>
          <a:stretch>
            <a:fillRect/>
          </a:stretch>
        </p:blipFill>
        <p:spPr bwMode="auto">
          <a:xfrm>
            <a:off x="228600" y="17526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07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440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An Introduction to Project, Program, and Portfolio Management</vt:lpstr>
      <vt:lpstr>What Is a Project?</vt:lpstr>
      <vt:lpstr>Examples of Projects</vt:lpstr>
      <vt:lpstr>Project Attributes</vt:lpstr>
      <vt:lpstr>The Triple Constraint</vt:lpstr>
      <vt:lpstr>Figure 1-2. The Triple Constraint of Project Management</vt:lpstr>
      <vt:lpstr>More on the Triple Constraint</vt:lpstr>
      <vt:lpstr>What is Project Management?</vt:lpstr>
      <vt:lpstr>Figure 1-3. Project Management Framework</vt:lpstr>
      <vt:lpstr>Project Stakeholders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kkelly</dc:creator>
  <cp:lastModifiedBy>kkelly</cp:lastModifiedBy>
  <cp:revision>4</cp:revision>
  <dcterms:created xsi:type="dcterms:W3CDTF">2010-08-30T18:24:20Z</dcterms:created>
  <dcterms:modified xsi:type="dcterms:W3CDTF">2021-01-06T21:44:00Z</dcterms:modified>
</cp:coreProperties>
</file>