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6.jpeg" ContentType="image/jpeg"/>
  <Override PartName="/ppt/media/image2.png" ContentType="image/png"/>
  <Override PartName="/ppt/media/image12.png" ContentType="image/png"/>
  <Override PartName="/ppt/media/image10.png" ContentType="image/png"/>
  <Override PartName="/ppt/media/image13.png" ContentType="image/png"/>
  <Override PartName="/ppt/media/image3.png" ContentType="image/png"/>
  <Override PartName="/ppt/media/image11.png" ContentType="image/png"/>
  <Override PartName="/ppt/media/image1.png" ContentType="image/png"/>
  <Override PartName="/ppt/media/image4.png" ContentType="image/png"/>
  <Override PartName="/ppt/media/image14.png" ContentType="image/png"/>
  <Override PartName="/ppt/media/image15.png" ContentType="image/png"/>
  <Override PartName="/ppt/media/image5.png" ContentType="image/png"/>
  <Override PartName="/ppt/media/image8.png" ContentType="image/png"/>
  <Override PartName="/ppt/media/image7.jpeg" ContentType="image/jpeg"/>
  <Override PartName="/ppt/media/image9.png" ContentType="image/png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4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ADBC751-B320-40F4-89C4-7A5C1A057D99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F08B261-CEFA-4973-8B36-461FCEF1E7B7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051722D-6A7C-49EE-ADB2-0152F19CAD24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CE740DC-DDA0-47AD-9C46-52026263DEC4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522467-0FAC-458A-98DC-5424C44D7BED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758211-F98F-40F5-9B57-D821CCF39392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D11B2A-6F75-471B-B6D5-81410170903A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5386F0-60EC-40B2-BE9E-BFF9C66A4D0B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202BFC-A2C0-48DB-94B0-22E3BF4B9F43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558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6ECB68-BFE6-40CF-9518-74C8CD52E699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43DCDC-8478-4D1E-B9C8-58D433AD564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D07387C-57B9-4A7B-9120-9BB2AF36008C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1CBF8B-971E-431C-85E0-16C88A3611E4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570698-7D5F-42B0-886B-404D4CCE036F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FA522A-2A2E-4E0B-87D8-4C739EE5867A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23E057-A6AB-4A90-AF28-61181B734364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C49935-2F18-42BD-9EC5-171BA425ED09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0F1F57-0167-4021-8EE9-F6F63C964A57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B3A306-C066-42D6-BEED-32FB6675C521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89B9BE-0E3D-4B0F-84AB-A5293D32B1D2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D6F28B-44D4-438C-BC2E-0105774A5307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236F82-F0AB-4161-BA32-7275B12BB551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79DEFF1-8BB3-4914-8550-474BC2D5C83D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457200" y="558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BBDA31-76E1-4158-AE18-6A832706BFAF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91B382-CAA9-4404-95D3-6D70109691FA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D2F29C-CED2-4A69-9472-7812D1BED746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BC9BD9-1452-4225-AB13-4FB70FF53B60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3127A3-6558-4777-93D1-69B41F22EF97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E57C0A-265E-422D-8BB6-9F7DA0D2242C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49B1AC-B9FD-4059-B0FF-391C942664D8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951938F-3086-4777-B5BF-AA8A6A91423A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72FF0C1-5CA9-4688-B3E7-250435FA926D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ABEF658-3555-4E83-A474-51922300A3E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F691B74-472D-422B-A65E-F8BC39C2C8C9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FE494FC-B264-4BEF-84A4-38D564593063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C1E42BE-CFF3-44CA-A269-F9DC97667AB2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457200" y="558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7FCBFB3-DF16-414B-B85B-1AE8158E48A2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5A24790-AD44-4D96-B10E-EFFFC274EDAE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20D0BE5-E40E-4E44-B60D-C274F2B4FAA6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22C702D-A64E-4F3A-94E4-DE233AB7446E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44F178C-5EB2-41C2-8262-1E038FC74CD2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45F1861-9FA1-4163-A4A1-B5A043F92E81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18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926CA47-AEDD-43C2-9350-B6F4AED60827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164E32-55C9-4B78-8A52-B04D76F63507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138EE3C-646C-4D81-B42F-C3EC64144454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60B308-F1D5-4AE3-953D-9EF1BA70E0FE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3E4018-0DCC-496F-918D-C75447C563AA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932A80-39BE-4611-8BCF-65225E78BE76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D05641-5A1E-40B7-98CD-BF280EB53630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ubTitle"/>
          </p:nvPr>
        </p:nvSpPr>
        <p:spPr>
          <a:xfrm>
            <a:off x="457200" y="558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DC434D2-6BAD-495B-B417-1960480B8060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AAB2B1-A2D1-4F77-A4D7-DD6827381068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0059BB-A050-40D7-8A08-B75E28D4B87C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E2CB76-7225-402F-B38A-4A81BDF30DC8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9FA57B-D477-4A99-A2EC-D8184B7907C5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D45CA8-DA0B-49F6-B5BF-D1928432B2C9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558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FE5534D-69F7-40A4-9480-7F8BD3F681F2}" type="slidenum">
              <a:t>&lt;#&gt;</a:t>
            </a:fld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22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22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5F10FF-5B68-4898-AA02-9D727076EA7E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43258DA-0023-4E0A-9422-1F32B03E5864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041C14E-ED84-4ED6-BA7E-E6010280FB00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86922F1-4D7F-44BE-A590-658F3868680B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BM_logo_blue.png" descr="IBM_logo_blue"/>
          <p:cNvPicPr/>
          <p:nvPr/>
        </p:nvPicPr>
        <p:blipFill>
          <a:blip r:embed="rId2"/>
          <a:stretch/>
        </p:blipFill>
        <p:spPr>
          <a:xfrm>
            <a:off x="457200" y="4552920"/>
            <a:ext cx="609120" cy="247320"/>
          </a:xfrm>
          <a:prstGeom prst="rect">
            <a:avLst/>
          </a:prstGeom>
          <a:ln w="12700">
            <a:noFill/>
          </a:ln>
        </p:spPr>
      </p:pic>
      <p:pic>
        <p:nvPicPr>
          <p:cNvPr id="1" name="image.pdf" descr=""/>
          <p:cNvPicPr/>
          <p:nvPr/>
        </p:nvPicPr>
        <p:blipFill>
          <a:blip r:embed="rId3"/>
          <a:srcRect l="0" t="10590" r="0" b="0"/>
          <a:stretch/>
        </p:blipFill>
        <p:spPr>
          <a:xfrm rot="5400000">
            <a:off x="4886640" y="598320"/>
            <a:ext cx="4495320" cy="4019040"/>
          </a:xfrm>
          <a:prstGeom prst="rect">
            <a:avLst/>
          </a:prstGeom>
          <a:ln w="12700">
            <a:noFill/>
          </a:ln>
        </p:spPr>
      </p:pic>
      <p:pic>
        <p:nvPicPr>
          <p:cNvPr id="2" name="image.pdf" descr=""/>
          <p:cNvPicPr/>
          <p:nvPr/>
        </p:nvPicPr>
        <p:blipFill>
          <a:blip r:embed="rId4"/>
          <a:stretch/>
        </p:blipFill>
        <p:spPr>
          <a:xfrm>
            <a:off x="457200" y="336600"/>
            <a:ext cx="1066320" cy="145800"/>
          </a:xfrm>
          <a:prstGeom prst="rect">
            <a:avLst/>
          </a:prstGeom>
          <a:ln w="1270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sldNum" idx="1"/>
          </p:nvPr>
        </p:nvSpPr>
        <p:spPr>
          <a:xfrm>
            <a:off x="6553080" y="4627440"/>
            <a:ext cx="2133360" cy="2790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28AF512-6278-493A-AA57-D73150FE34D1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4266"/>
                </a:solidFill>
                <a:latin typeface="HelvNeue Light for IBM"/>
              </a:rPr>
              <a:t>Click to edit the outline text format</a:t>
            </a: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4266"/>
                </a:solidFill>
                <a:latin typeface="HelvNeue Light for IBM"/>
              </a:rPr>
              <a:t>Second Outline Level</a:t>
            </a: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4266"/>
                </a:solidFill>
                <a:latin typeface="HelvNeue Light for IBM"/>
              </a:rPr>
              <a:t>Third Outline Level</a:t>
            </a: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4266"/>
                </a:solidFill>
                <a:latin typeface="HelvNeue Light for IBM"/>
              </a:rPr>
              <a:t>Fourth Outline Level</a:t>
            </a: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4266"/>
                </a:solidFill>
                <a:latin typeface="HelvNeue Light for IBM"/>
              </a:rPr>
              <a:t>Fifth Outline Level</a:t>
            </a:r>
            <a:endParaRPr b="0" lang="en-US" sz="2000" spc="-1" strike="noStrike">
              <a:solidFill>
                <a:srgbClr val="004266"/>
              </a:solidFill>
              <a:latin typeface="HelvNeue Light for IBM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4266"/>
                </a:solidFill>
                <a:latin typeface="HelvNeue Light for IBM"/>
              </a:rPr>
              <a:t>Sixth Outline Level</a:t>
            </a:r>
            <a:endParaRPr b="0" lang="en-US" sz="2000" spc="-1" strike="noStrike">
              <a:solidFill>
                <a:srgbClr val="004266"/>
              </a:solidFill>
              <a:latin typeface="HelvNeue Light for IBM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4266"/>
                </a:solidFill>
                <a:latin typeface="HelvNeue Light for IBM"/>
              </a:rPr>
              <a:t>Seventh Outline Level</a:t>
            </a:r>
            <a:endParaRPr b="0" lang="en-US" sz="2000" spc="-1" strike="noStrike">
              <a:solidFill>
                <a:srgbClr val="004266"/>
              </a:solidFill>
              <a:latin typeface="HelvNeue Light for IBM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BM_logo_blue.png" descr="IBM_logo_blue"/>
          <p:cNvPicPr/>
          <p:nvPr/>
        </p:nvPicPr>
        <p:blipFill>
          <a:blip r:embed="rId2"/>
          <a:stretch/>
        </p:blipFill>
        <p:spPr>
          <a:xfrm>
            <a:off x="457200" y="4552920"/>
            <a:ext cx="609120" cy="247320"/>
          </a:xfrm>
          <a:prstGeom prst="rect">
            <a:avLst/>
          </a:prstGeom>
          <a:ln w="12700">
            <a:noFill/>
          </a:ln>
        </p:spPr>
      </p:pic>
      <p:pic>
        <p:nvPicPr>
          <p:cNvPr id="43" name="image.pdf" descr=""/>
          <p:cNvPicPr/>
          <p:nvPr/>
        </p:nvPicPr>
        <p:blipFill>
          <a:blip r:embed="rId3"/>
          <a:srcRect l="0" t="10590" r="0" b="0"/>
          <a:stretch/>
        </p:blipFill>
        <p:spPr>
          <a:xfrm rot="5400000">
            <a:off x="4886640" y="598320"/>
            <a:ext cx="4495320" cy="4019040"/>
          </a:xfrm>
          <a:prstGeom prst="rect">
            <a:avLst/>
          </a:prstGeom>
          <a:ln w="12700">
            <a:noFill/>
          </a:ln>
        </p:spPr>
      </p:pic>
      <p:pic>
        <p:nvPicPr>
          <p:cNvPr id="44" name="image.pdf" descr=""/>
          <p:cNvPicPr/>
          <p:nvPr/>
        </p:nvPicPr>
        <p:blipFill>
          <a:blip r:embed="rId4"/>
          <a:stretch/>
        </p:blipFill>
        <p:spPr>
          <a:xfrm>
            <a:off x="457200" y="336600"/>
            <a:ext cx="1066320" cy="145800"/>
          </a:xfrm>
          <a:prstGeom prst="rect">
            <a:avLst/>
          </a:prstGeom>
          <a:ln w="12700">
            <a:noFill/>
          </a:ln>
        </p:spPr>
      </p:pic>
      <p:pic>
        <p:nvPicPr>
          <p:cNvPr id="45" name="IBM_logo_blue.png" descr="IBM_logo_blue"/>
          <p:cNvPicPr/>
          <p:nvPr/>
        </p:nvPicPr>
        <p:blipFill>
          <a:blip r:embed="rId5"/>
          <a:stretch/>
        </p:blipFill>
        <p:spPr>
          <a:xfrm>
            <a:off x="8305920" y="285840"/>
            <a:ext cx="456840" cy="186840"/>
          </a:xfrm>
          <a:prstGeom prst="rect">
            <a:avLst/>
          </a:prstGeom>
          <a:ln w="12700">
            <a:noFill/>
          </a:ln>
        </p:spPr>
      </p:pic>
      <p:sp>
        <p:nvSpPr>
          <p:cNvPr id="46" name="Shape 123"/>
          <p:cNvSpPr/>
          <p:nvPr/>
        </p:nvSpPr>
        <p:spPr>
          <a:xfrm>
            <a:off x="457200" y="628560"/>
            <a:ext cx="8305560" cy="360"/>
          </a:xfrm>
          <a:prstGeom prst="line">
            <a:avLst/>
          </a:prstGeom>
          <a:ln w="0">
            <a:solidFill>
              <a:srgbClr val="83d1f5"/>
            </a:solidFill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47" name="image.pdf" descr=""/>
          <p:cNvPicPr/>
          <p:nvPr/>
        </p:nvPicPr>
        <p:blipFill>
          <a:blip r:embed="rId6"/>
          <a:stretch/>
        </p:blipFill>
        <p:spPr>
          <a:xfrm>
            <a:off x="457200" y="336600"/>
            <a:ext cx="1066320" cy="145800"/>
          </a:xfrm>
          <a:prstGeom prst="rect">
            <a:avLst/>
          </a:prstGeom>
          <a:ln w="12700">
            <a:noFill/>
          </a:ln>
        </p:spPr>
      </p:pic>
      <p:sp>
        <p:nvSpPr>
          <p:cNvPr id="48" name="Shape 125"/>
          <p:cNvSpPr/>
          <p:nvPr/>
        </p:nvSpPr>
        <p:spPr>
          <a:xfrm>
            <a:off x="6324480" y="4700520"/>
            <a:ext cx="2133360" cy="226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b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83d1f5"/>
                </a:solidFill>
                <a:latin typeface="HelvNeue Light for IBM"/>
                <a:ea typeface="HelvNeue Light for IBM"/>
              </a:rPr>
              <a:t>IBM CONFIDENTIAL</a:t>
            </a:r>
            <a:endParaRPr b="0" lang="en-US" sz="9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49" name="Shape 126"/>
          <p:cNvSpPr/>
          <p:nvPr/>
        </p:nvSpPr>
        <p:spPr>
          <a:xfrm>
            <a:off x="304920" y="4700160"/>
            <a:ext cx="4647960" cy="226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b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83d1f5"/>
                </a:solidFill>
                <a:latin typeface="Arial"/>
                <a:ea typeface="Arial"/>
              </a:rPr>
              <a:t>© 2015 International Business Machines Corporation</a:t>
            </a:r>
            <a:endParaRPr b="0" lang="en-US" sz="9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sldNum" idx="2"/>
          </p:nvPr>
        </p:nvSpPr>
        <p:spPr>
          <a:xfrm>
            <a:off x="7848720" y="4743360"/>
            <a:ext cx="837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83d1f5"/>
                </a:solidFill>
                <a:latin typeface="HelvNeue Light for IBM"/>
                <a:ea typeface="HelvNeue Light for IBM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03AC4AF-F8BC-4A77-8169-F92B022609C1}" type="slidenum">
              <a:rPr b="0" lang="en-US" sz="900" spc="-1" strike="noStrike">
                <a:solidFill>
                  <a:srgbClr val="83d1f5"/>
                </a:solidFill>
                <a:latin typeface="HelvNeue Light for IBM"/>
                <a:ea typeface="HelvNeue Light for IBM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PT Sans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56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4266"/>
                </a:solidFill>
                <a:latin typeface="PT Sans"/>
              </a:rPr>
              <a:t>Click to edit the outline text format</a:t>
            </a: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4266"/>
                </a:solidFill>
                <a:latin typeface="PT Sans"/>
              </a:rPr>
              <a:t>Second Outline Level</a:t>
            </a: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4266"/>
                </a:solidFill>
                <a:latin typeface="PT Sans"/>
              </a:rPr>
              <a:t>Third Outline Level</a:t>
            </a: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4266"/>
                </a:solidFill>
                <a:latin typeface="PT Sans"/>
              </a:rPr>
              <a:t>Fourth Outline Level</a:t>
            </a: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4266"/>
                </a:solidFill>
                <a:latin typeface="PT Sans"/>
              </a:rPr>
              <a:t>Fifth Outline Level</a:t>
            </a:r>
            <a:endParaRPr b="0" lang="en-US" sz="2000" spc="-1" strike="noStrike">
              <a:solidFill>
                <a:srgbClr val="004266"/>
              </a:solidFill>
              <a:latin typeface="PT San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4266"/>
                </a:solidFill>
                <a:latin typeface="PT Sans"/>
              </a:rPr>
              <a:t>Sixth Outline Level</a:t>
            </a:r>
            <a:endParaRPr b="0" lang="en-US" sz="2000" spc="-1" strike="noStrike">
              <a:solidFill>
                <a:srgbClr val="004266"/>
              </a:solidFill>
              <a:latin typeface="PT San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4266"/>
                </a:solidFill>
                <a:latin typeface="PT Sans"/>
              </a:rPr>
              <a:t>Seventh Outline Level</a:t>
            </a:r>
            <a:endParaRPr b="0" lang="en-US" sz="2000" spc="-1" strike="noStrike">
              <a:solidFill>
                <a:srgbClr val="004266"/>
              </a:solidFill>
              <a:latin typeface="PT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BM_logo_blue.png" descr="IBM_logo_blue"/>
          <p:cNvPicPr/>
          <p:nvPr/>
        </p:nvPicPr>
        <p:blipFill>
          <a:blip r:embed="rId2"/>
          <a:stretch/>
        </p:blipFill>
        <p:spPr>
          <a:xfrm>
            <a:off x="457200" y="4552920"/>
            <a:ext cx="609120" cy="247320"/>
          </a:xfrm>
          <a:prstGeom prst="rect">
            <a:avLst/>
          </a:prstGeom>
          <a:ln w="12700">
            <a:noFill/>
          </a:ln>
        </p:spPr>
      </p:pic>
      <p:pic>
        <p:nvPicPr>
          <p:cNvPr id="90" name="image.pdf" descr=""/>
          <p:cNvPicPr/>
          <p:nvPr/>
        </p:nvPicPr>
        <p:blipFill>
          <a:blip r:embed="rId3"/>
          <a:srcRect l="0" t="10590" r="0" b="0"/>
          <a:stretch/>
        </p:blipFill>
        <p:spPr>
          <a:xfrm rot="5400000">
            <a:off x="4886640" y="598320"/>
            <a:ext cx="4495320" cy="4019040"/>
          </a:xfrm>
          <a:prstGeom prst="rect">
            <a:avLst/>
          </a:prstGeom>
          <a:ln w="12700">
            <a:noFill/>
          </a:ln>
        </p:spPr>
      </p:pic>
      <p:pic>
        <p:nvPicPr>
          <p:cNvPr id="91" name="image.pdf" descr=""/>
          <p:cNvPicPr/>
          <p:nvPr/>
        </p:nvPicPr>
        <p:blipFill>
          <a:blip r:embed="rId4"/>
          <a:stretch/>
        </p:blipFill>
        <p:spPr>
          <a:xfrm>
            <a:off x="457200" y="336600"/>
            <a:ext cx="1066320" cy="145800"/>
          </a:xfrm>
          <a:prstGeom prst="rect">
            <a:avLst/>
          </a:prstGeom>
          <a:ln w="12700">
            <a:noFill/>
          </a:ln>
        </p:spPr>
      </p:pic>
      <p:pic>
        <p:nvPicPr>
          <p:cNvPr id="92" name="IBM_logo_blue.png" descr="IBM_logo_blue"/>
          <p:cNvPicPr/>
          <p:nvPr/>
        </p:nvPicPr>
        <p:blipFill>
          <a:blip r:embed="rId5"/>
          <a:stretch/>
        </p:blipFill>
        <p:spPr>
          <a:xfrm>
            <a:off x="8305920" y="285840"/>
            <a:ext cx="456840" cy="186840"/>
          </a:xfrm>
          <a:prstGeom prst="rect">
            <a:avLst/>
          </a:prstGeom>
          <a:ln w="12700">
            <a:noFill/>
          </a:ln>
        </p:spPr>
      </p:pic>
      <p:sp>
        <p:nvSpPr>
          <p:cNvPr id="93" name="Shape 111"/>
          <p:cNvSpPr/>
          <p:nvPr/>
        </p:nvSpPr>
        <p:spPr>
          <a:xfrm>
            <a:off x="457200" y="628560"/>
            <a:ext cx="8305560" cy="360"/>
          </a:xfrm>
          <a:prstGeom prst="line">
            <a:avLst/>
          </a:prstGeom>
          <a:ln w="0">
            <a:solidFill>
              <a:srgbClr val="83d1f5"/>
            </a:solidFill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94" name="image.pdf" descr=""/>
          <p:cNvPicPr/>
          <p:nvPr/>
        </p:nvPicPr>
        <p:blipFill>
          <a:blip r:embed="rId6"/>
          <a:stretch/>
        </p:blipFill>
        <p:spPr>
          <a:xfrm>
            <a:off x="457200" y="336600"/>
            <a:ext cx="1066320" cy="145800"/>
          </a:xfrm>
          <a:prstGeom prst="rect">
            <a:avLst/>
          </a:prstGeom>
          <a:ln w="12700">
            <a:noFill/>
          </a:ln>
        </p:spPr>
      </p:pic>
      <p:sp>
        <p:nvSpPr>
          <p:cNvPr id="95" name="Shape 113"/>
          <p:cNvSpPr/>
          <p:nvPr/>
        </p:nvSpPr>
        <p:spPr>
          <a:xfrm>
            <a:off x="6324480" y="4700520"/>
            <a:ext cx="2133360" cy="226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b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83d1f5"/>
                </a:solidFill>
                <a:latin typeface="HelvNeue Light for IBM"/>
                <a:ea typeface="HelvNeue Light for IBM"/>
              </a:rPr>
              <a:t>IBM CONFIDENTIAL</a:t>
            </a:r>
            <a:endParaRPr b="0" lang="en-US" sz="9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96" name="Shape 114"/>
          <p:cNvSpPr/>
          <p:nvPr/>
        </p:nvSpPr>
        <p:spPr>
          <a:xfrm>
            <a:off x="304920" y="4700160"/>
            <a:ext cx="4647960" cy="226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b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83d1f5"/>
                </a:solidFill>
                <a:latin typeface="Arial"/>
                <a:ea typeface="Arial"/>
              </a:rPr>
              <a:t>© 2015 International Business Machines Corporation</a:t>
            </a:r>
            <a:endParaRPr b="0" lang="en-US" sz="9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97" name="PlaceHolder 1"/>
          <p:cNvSpPr>
            <a:spLocks noGrp="1"/>
          </p:cNvSpPr>
          <p:nvPr>
            <p:ph type="sldNum" idx="3"/>
          </p:nvPr>
        </p:nvSpPr>
        <p:spPr>
          <a:xfrm>
            <a:off x="8153280" y="4743360"/>
            <a:ext cx="53316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83d1f5"/>
                </a:solidFill>
                <a:latin typeface="HelvNeue Light for IBM"/>
                <a:ea typeface="HelvNeue Light for IBM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D78F0DD-9FA8-4220-9689-0CB1D8D72852}" type="slidenum">
              <a:rPr b="0" lang="en-US" sz="900" spc="-1" strike="noStrike">
                <a:solidFill>
                  <a:srgbClr val="83d1f5"/>
                </a:solidFill>
                <a:latin typeface="HelvNeue Light for IBM"/>
                <a:ea typeface="HelvNeue Light for IBM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PT Sans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4266"/>
                </a:solidFill>
                <a:latin typeface="PT Sans"/>
              </a:rPr>
              <a:t>Click to edit the outline text format</a:t>
            </a: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4266"/>
                </a:solidFill>
                <a:latin typeface="PT Sans"/>
              </a:rPr>
              <a:t>Second Outline Level</a:t>
            </a: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4266"/>
                </a:solidFill>
                <a:latin typeface="PT Sans"/>
              </a:rPr>
              <a:t>Third Outline Level</a:t>
            </a: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4266"/>
                </a:solidFill>
                <a:latin typeface="PT Sans"/>
              </a:rPr>
              <a:t>Fourth Outline Level</a:t>
            </a: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4266"/>
                </a:solidFill>
                <a:latin typeface="PT Sans"/>
              </a:rPr>
              <a:t>Fifth Outline Level</a:t>
            </a:r>
            <a:endParaRPr b="0" lang="en-US" sz="2000" spc="-1" strike="noStrike">
              <a:solidFill>
                <a:srgbClr val="004266"/>
              </a:solidFill>
              <a:latin typeface="PT San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4266"/>
                </a:solidFill>
                <a:latin typeface="PT Sans"/>
              </a:rPr>
              <a:t>Sixth Outline Level</a:t>
            </a:r>
            <a:endParaRPr b="0" lang="en-US" sz="2000" spc="-1" strike="noStrike">
              <a:solidFill>
                <a:srgbClr val="004266"/>
              </a:solidFill>
              <a:latin typeface="PT San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4266"/>
                </a:solidFill>
                <a:latin typeface="PT Sans"/>
              </a:rPr>
              <a:t>Seventh Outline Level</a:t>
            </a:r>
            <a:endParaRPr b="0" lang="en-US" sz="2000" spc="-1" strike="noStrike">
              <a:solidFill>
                <a:srgbClr val="004266"/>
              </a:solidFill>
              <a:latin typeface="PT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IBM_logo_blue.png" descr="IBM_logo_blue"/>
          <p:cNvPicPr/>
          <p:nvPr/>
        </p:nvPicPr>
        <p:blipFill>
          <a:blip r:embed="rId2"/>
          <a:stretch/>
        </p:blipFill>
        <p:spPr>
          <a:xfrm>
            <a:off x="457200" y="4552920"/>
            <a:ext cx="609120" cy="247320"/>
          </a:xfrm>
          <a:prstGeom prst="rect">
            <a:avLst/>
          </a:prstGeom>
          <a:ln w="12700">
            <a:noFill/>
          </a:ln>
        </p:spPr>
      </p:pic>
      <p:pic>
        <p:nvPicPr>
          <p:cNvPr id="137" name="image.pdf" descr=""/>
          <p:cNvPicPr/>
          <p:nvPr/>
        </p:nvPicPr>
        <p:blipFill>
          <a:blip r:embed="rId3"/>
          <a:srcRect l="0" t="10590" r="0" b="0"/>
          <a:stretch/>
        </p:blipFill>
        <p:spPr>
          <a:xfrm rot="5400000">
            <a:off x="4886640" y="598320"/>
            <a:ext cx="4495320" cy="4019040"/>
          </a:xfrm>
          <a:prstGeom prst="rect">
            <a:avLst/>
          </a:prstGeom>
          <a:ln w="12700">
            <a:noFill/>
          </a:ln>
        </p:spPr>
      </p:pic>
      <p:pic>
        <p:nvPicPr>
          <p:cNvPr id="138" name="image.pdf" descr=""/>
          <p:cNvPicPr/>
          <p:nvPr/>
        </p:nvPicPr>
        <p:blipFill>
          <a:blip r:embed="rId4"/>
          <a:stretch/>
        </p:blipFill>
        <p:spPr>
          <a:xfrm>
            <a:off x="457200" y="336600"/>
            <a:ext cx="1066320" cy="145800"/>
          </a:xfrm>
          <a:prstGeom prst="rect">
            <a:avLst/>
          </a:prstGeom>
          <a:ln w="12700">
            <a:noFill/>
          </a:ln>
        </p:spPr>
      </p:pic>
      <p:pic>
        <p:nvPicPr>
          <p:cNvPr id="139" name="IBM_logo_blue.png" descr="IBM_logo_blue"/>
          <p:cNvPicPr/>
          <p:nvPr/>
        </p:nvPicPr>
        <p:blipFill>
          <a:blip r:embed="rId5"/>
          <a:stretch/>
        </p:blipFill>
        <p:spPr>
          <a:xfrm>
            <a:off x="8305920" y="285840"/>
            <a:ext cx="456840" cy="186840"/>
          </a:xfrm>
          <a:prstGeom prst="rect">
            <a:avLst/>
          </a:prstGeom>
          <a:ln w="12700">
            <a:noFill/>
          </a:ln>
        </p:spPr>
      </p:pic>
      <p:sp>
        <p:nvSpPr>
          <p:cNvPr id="140" name="Shape 204"/>
          <p:cNvSpPr/>
          <p:nvPr/>
        </p:nvSpPr>
        <p:spPr>
          <a:xfrm>
            <a:off x="457200" y="628560"/>
            <a:ext cx="8305560" cy="360"/>
          </a:xfrm>
          <a:prstGeom prst="line">
            <a:avLst/>
          </a:prstGeom>
          <a:ln w="0">
            <a:solidFill>
              <a:srgbClr val="83d1f5"/>
            </a:solidFill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pic>
        <p:nvPicPr>
          <p:cNvPr id="141" name="image.pdf" descr=""/>
          <p:cNvPicPr/>
          <p:nvPr/>
        </p:nvPicPr>
        <p:blipFill>
          <a:blip r:embed="rId6"/>
          <a:stretch/>
        </p:blipFill>
        <p:spPr>
          <a:xfrm>
            <a:off x="457200" y="336600"/>
            <a:ext cx="1066320" cy="145800"/>
          </a:xfrm>
          <a:prstGeom prst="rect">
            <a:avLst/>
          </a:prstGeom>
          <a:ln w="12700">
            <a:noFill/>
          </a:ln>
        </p:spPr>
      </p:pic>
      <p:sp>
        <p:nvSpPr>
          <p:cNvPr id="142" name="Shape 206"/>
          <p:cNvSpPr/>
          <p:nvPr/>
        </p:nvSpPr>
        <p:spPr>
          <a:xfrm>
            <a:off x="6324480" y="4700520"/>
            <a:ext cx="2133360" cy="226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b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83d1f5"/>
                </a:solidFill>
                <a:latin typeface="HelvNeue Light for IBM"/>
                <a:ea typeface="HelvNeue Light for IBM"/>
              </a:rPr>
              <a:t>IBM CONFIDENTIAL</a:t>
            </a:r>
            <a:endParaRPr b="0" lang="en-US" sz="9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143" name="Shape 207"/>
          <p:cNvSpPr/>
          <p:nvPr/>
        </p:nvSpPr>
        <p:spPr>
          <a:xfrm>
            <a:off x="304920" y="4700160"/>
            <a:ext cx="4647960" cy="226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b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83d1f5"/>
                </a:solidFill>
                <a:latin typeface="Arial"/>
                <a:ea typeface="Arial"/>
              </a:rPr>
              <a:t>© 2015 International Business Machines Corporation</a:t>
            </a:r>
            <a:endParaRPr b="0" lang="en-US" sz="9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sldNum" idx="4"/>
          </p:nvPr>
        </p:nvSpPr>
        <p:spPr>
          <a:xfrm>
            <a:off x="8559720" y="474336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83d1f5"/>
                </a:solidFill>
                <a:latin typeface="HelvNeue Light for IBM"/>
                <a:ea typeface="HelvNeue Light for IBM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902D04-7BEF-4325-944F-949A72E6992E}" type="slidenum">
              <a:rPr b="0" lang="en-US" sz="900" spc="-1" strike="noStrike">
                <a:solidFill>
                  <a:srgbClr val="83d1f5"/>
                </a:solidFill>
                <a:latin typeface="HelvNeue Light for IBM"/>
                <a:ea typeface="HelvNeue Light for IBM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PT Sans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4266"/>
                </a:solidFill>
                <a:latin typeface="PT Sans"/>
              </a:rPr>
              <a:t>Click to edit the outline text format</a:t>
            </a: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4266"/>
                </a:solidFill>
                <a:latin typeface="PT Sans"/>
              </a:rPr>
              <a:t>Second Outline Level</a:t>
            </a: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4266"/>
                </a:solidFill>
                <a:latin typeface="PT Sans"/>
              </a:rPr>
              <a:t>Third Outline Level</a:t>
            </a: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4266"/>
                </a:solidFill>
                <a:latin typeface="PT Sans"/>
              </a:rPr>
              <a:t>Fourth Outline Level</a:t>
            </a: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4266"/>
                </a:solidFill>
                <a:latin typeface="PT Sans"/>
              </a:rPr>
              <a:t>Fifth Outline Level</a:t>
            </a:r>
            <a:endParaRPr b="0" lang="en-US" sz="2000" spc="-1" strike="noStrike">
              <a:solidFill>
                <a:srgbClr val="004266"/>
              </a:solidFill>
              <a:latin typeface="PT San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4266"/>
                </a:solidFill>
                <a:latin typeface="PT Sans"/>
              </a:rPr>
              <a:t>Sixth Outline Level</a:t>
            </a:r>
            <a:endParaRPr b="0" lang="en-US" sz="2000" spc="-1" strike="noStrike">
              <a:solidFill>
                <a:srgbClr val="004266"/>
              </a:solidFill>
              <a:latin typeface="PT San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4266"/>
                </a:solidFill>
                <a:latin typeface="PT Sans"/>
              </a:rPr>
              <a:t>Seventh Outline Level</a:t>
            </a:r>
            <a:endParaRPr b="0" lang="en-US" sz="2000" spc="-1" strike="noStrike">
              <a:solidFill>
                <a:srgbClr val="004266"/>
              </a:solidFill>
              <a:latin typeface="PT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BM_logo_blue.png" descr="IBM_logo_blue"/>
          <p:cNvPicPr/>
          <p:nvPr/>
        </p:nvPicPr>
        <p:blipFill>
          <a:blip r:embed="rId2"/>
          <a:stretch/>
        </p:blipFill>
        <p:spPr>
          <a:xfrm>
            <a:off x="457200" y="4552920"/>
            <a:ext cx="609120" cy="247320"/>
          </a:xfrm>
          <a:prstGeom prst="rect">
            <a:avLst/>
          </a:prstGeom>
          <a:ln w="12700">
            <a:noFill/>
          </a:ln>
        </p:spPr>
      </p:pic>
      <p:pic>
        <p:nvPicPr>
          <p:cNvPr id="184" name="image.pdf" descr=""/>
          <p:cNvPicPr/>
          <p:nvPr/>
        </p:nvPicPr>
        <p:blipFill>
          <a:blip r:embed="rId3"/>
          <a:srcRect l="0" t="10590" r="0" b="0"/>
          <a:stretch/>
        </p:blipFill>
        <p:spPr>
          <a:xfrm rot="5400000">
            <a:off x="4886640" y="598320"/>
            <a:ext cx="4495320" cy="4019040"/>
          </a:xfrm>
          <a:prstGeom prst="rect">
            <a:avLst/>
          </a:prstGeom>
          <a:ln w="12700">
            <a:noFill/>
          </a:ln>
        </p:spPr>
      </p:pic>
      <p:pic>
        <p:nvPicPr>
          <p:cNvPr id="185" name="image.pdf" descr=""/>
          <p:cNvPicPr/>
          <p:nvPr/>
        </p:nvPicPr>
        <p:blipFill>
          <a:blip r:embed="rId4"/>
          <a:stretch/>
        </p:blipFill>
        <p:spPr>
          <a:xfrm>
            <a:off x="457200" y="336600"/>
            <a:ext cx="1066320" cy="145800"/>
          </a:xfrm>
          <a:prstGeom prst="rect">
            <a:avLst/>
          </a:prstGeom>
          <a:ln w="12700">
            <a:noFill/>
          </a:ln>
        </p:spPr>
      </p:pic>
      <p:pic>
        <p:nvPicPr>
          <p:cNvPr id="186" name="image.png" descr=""/>
          <p:cNvPicPr/>
          <p:nvPr/>
        </p:nvPicPr>
        <p:blipFill>
          <a:blip r:embed="rId5"/>
          <a:srcRect l="0" t="0" r="3838" b="36630"/>
          <a:stretch/>
        </p:blipFill>
        <p:spPr>
          <a:xfrm>
            <a:off x="0" y="0"/>
            <a:ext cx="9143640" cy="3393720"/>
          </a:xfrm>
          <a:prstGeom prst="rect">
            <a:avLst/>
          </a:prstGeom>
          <a:ln w="12700">
            <a:noFill/>
          </a:ln>
        </p:spPr>
      </p:pic>
      <p:sp>
        <p:nvSpPr>
          <p:cNvPr id="187" name="PlaceHolder 1"/>
          <p:cNvSpPr>
            <a:spLocks noGrp="1"/>
          </p:cNvSpPr>
          <p:nvPr>
            <p:ph type="sldNum" idx="5"/>
          </p:nvPr>
        </p:nvSpPr>
        <p:spPr>
          <a:xfrm>
            <a:off x="6553080" y="4627440"/>
            <a:ext cx="2133360" cy="2790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DE98EC6-CB9F-4128-A750-0AF5B8EF9C32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title"/>
          </p:nvPr>
        </p:nvSpPr>
        <p:spPr>
          <a:xfrm>
            <a:off x="457200" y="558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PT Sans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4266"/>
                </a:solidFill>
                <a:latin typeface="PT Sans"/>
              </a:rPr>
              <a:t>Click to edit the outline text format</a:t>
            </a: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4266"/>
                </a:solidFill>
                <a:latin typeface="PT Sans"/>
              </a:rPr>
              <a:t>Second Outline Level</a:t>
            </a: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4266"/>
                </a:solidFill>
                <a:latin typeface="PT Sans"/>
              </a:rPr>
              <a:t>Third Outline Level</a:t>
            </a: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4266"/>
                </a:solidFill>
                <a:latin typeface="PT Sans"/>
              </a:rPr>
              <a:t>Fourth Outline Level</a:t>
            </a:r>
            <a:endParaRPr b="0" lang="en-US" sz="1800" spc="-1" strike="noStrike">
              <a:solidFill>
                <a:srgbClr val="004266"/>
              </a:solidFill>
              <a:latin typeface="PT San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4266"/>
                </a:solidFill>
                <a:latin typeface="PT Sans"/>
              </a:rPr>
              <a:t>Fifth Outline Level</a:t>
            </a:r>
            <a:endParaRPr b="0" lang="en-US" sz="2000" spc="-1" strike="noStrike">
              <a:solidFill>
                <a:srgbClr val="004266"/>
              </a:solidFill>
              <a:latin typeface="PT San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4266"/>
                </a:solidFill>
                <a:latin typeface="PT Sans"/>
              </a:rPr>
              <a:t>Sixth Outline Level</a:t>
            </a:r>
            <a:endParaRPr b="0" lang="en-US" sz="2000" spc="-1" strike="noStrike">
              <a:solidFill>
                <a:srgbClr val="004266"/>
              </a:solidFill>
              <a:latin typeface="PT San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4266"/>
                </a:solidFill>
                <a:latin typeface="PT Sans"/>
              </a:rPr>
              <a:t>Seventh Outline Level</a:t>
            </a:r>
            <a:endParaRPr b="0" lang="en-US" sz="2000" spc="-1" strike="noStrike">
              <a:solidFill>
                <a:srgbClr val="004266"/>
              </a:solidFill>
              <a:latin typeface="PT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5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17"/>
          <p:cNvSpPr/>
          <p:nvPr/>
        </p:nvSpPr>
        <p:spPr>
          <a:xfrm>
            <a:off x="304920" y="1422360"/>
            <a:ext cx="4266720" cy="11862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004266"/>
                </a:solidFill>
                <a:latin typeface="HelvNeue Medium for IBM"/>
                <a:ea typeface="HelvNeue Medium for IBM"/>
              </a:rPr>
              <a:t>angular.js</a:t>
            </a:r>
            <a:endParaRPr b="0" lang="en-US" sz="4000" spc="-1" strike="noStrike">
              <a:solidFill>
                <a:srgbClr val="000000"/>
              </a:solidFill>
              <a:latin typeface="Merriweather Sans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004266"/>
                </a:solidFill>
                <a:latin typeface="HelvNeue Medium for IBM"/>
                <a:ea typeface="HelvNeue Medium for IBM"/>
              </a:rPr>
              <a:t>architecture</a:t>
            </a:r>
            <a:endParaRPr b="0" lang="en-US" sz="40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227" name="Shape 218"/>
          <p:cNvSpPr/>
          <p:nvPr/>
        </p:nvSpPr>
        <p:spPr>
          <a:xfrm>
            <a:off x="361800" y="3463920"/>
            <a:ext cx="4571640" cy="5158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4266"/>
                </a:solidFill>
                <a:latin typeface="HelvNeue Roman for IBM"/>
                <a:ea typeface="HelvNeue Roman for IBM"/>
              </a:rPr>
              <a:t>KL Hamilton</a:t>
            </a:r>
            <a:endParaRPr b="0" lang="en-US" sz="1400" spc="-1" strike="noStrike">
              <a:solidFill>
                <a:srgbClr val="000000"/>
              </a:solidFill>
              <a:latin typeface="Merriweather Sans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4266"/>
                </a:solidFill>
                <a:latin typeface="HelvNeue Roman for IBM"/>
                <a:ea typeface="HelvNeue Roman for IBM"/>
              </a:rPr>
              <a:t>16 October 2015</a:t>
            </a:r>
            <a:endParaRPr b="0" lang="en-US" sz="14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228" name="Shape 219"/>
          <p:cNvSpPr/>
          <p:nvPr/>
        </p:nvSpPr>
        <p:spPr>
          <a:xfrm>
            <a:off x="411120" y="2658960"/>
            <a:ext cx="1918440" cy="3639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a few best practices</a:t>
            </a:r>
            <a:endParaRPr b="0" lang="en-US" sz="1800" spc="-1" strike="noStrike">
              <a:solidFill>
                <a:srgbClr val="000000"/>
              </a:solidFill>
              <a:latin typeface="Merriweather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765000"/>
            <a:ext cx="8229240" cy="434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4266"/>
                </a:solidFill>
                <a:latin typeface="HelvNeue Medium for IBM"/>
                <a:ea typeface="HelvNeue Medium for IBM"/>
              </a:rPr>
              <a:t>Laser focus = one thing, one purpose.</a:t>
            </a:r>
            <a:endParaRPr b="0" lang="en-US" sz="28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298" name="Shape 279"/>
          <p:cNvSpPr/>
          <p:nvPr/>
        </p:nvSpPr>
        <p:spPr>
          <a:xfrm>
            <a:off x="8153280" y="4743360"/>
            <a:ext cx="533160" cy="136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83d1f5"/>
                </a:solidFill>
                <a:latin typeface="HelvNeue Light for IBM"/>
                <a:ea typeface="HelvNeue Light for IBM"/>
              </a:rPr>
              <a:t>5</a:t>
            </a:r>
            <a:endParaRPr b="0" lang="en-US" sz="9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299" name="Shape 280"/>
          <p:cNvSpPr/>
          <p:nvPr/>
        </p:nvSpPr>
        <p:spPr>
          <a:xfrm>
            <a:off x="457200" y="1714680"/>
            <a:ext cx="3885840" cy="22658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25360" indent="-225360">
              <a:lnSpc>
                <a:spcPct val="11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535353"/>
                </a:solidFill>
                <a:latin typeface="HelvNeue Light for IBM"/>
                <a:ea typeface="HelvNeue Light for IBM"/>
              </a:rPr>
              <a:t>app.directive('boxDirective' , </a:t>
            </a:r>
            <a:endParaRPr b="0" lang="en-US" sz="1300" spc="-1" strike="noStrike">
              <a:solidFill>
                <a:srgbClr val="000000"/>
              </a:solidFill>
              <a:latin typeface="Merriweather Sans"/>
            </a:endParaRPr>
          </a:p>
          <a:p>
            <a:pPr marL="225360" indent="-225360">
              <a:lnSpc>
                <a:spcPct val="11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535353"/>
                </a:solidFill>
                <a:latin typeface="HelvNeue Light for IBM"/>
                <a:ea typeface="HelvNeue Light for IBM"/>
              </a:rPr>
              <a:t>    </a:t>
            </a:r>
            <a:r>
              <a:rPr b="0" lang="en-US" sz="1300" spc="-1" strike="noStrike">
                <a:solidFill>
                  <a:srgbClr val="535353"/>
                </a:solidFill>
                <a:latin typeface="HelvNeue Light for IBM"/>
                <a:ea typeface="HelvNeue Light for IBM"/>
              </a:rPr>
              <a:t>function boxDirective(){</a:t>
            </a:r>
            <a:endParaRPr b="0" lang="en-US" sz="1300" spc="-1" strike="noStrike">
              <a:solidFill>
                <a:srgbClr val="000000"/>
              </a:solidFill>
              <a:latin typeface="Merriweather Sans"/>
            </a:endParaRPr>
          </a:p>
          <a:p>
            <a:pPr marL="225360" indent="-225360">
              <a:lnSpc>
                <a:spcPct val="11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535353"/>
                </a:solidFill>
                <a:latin typeface="HelvNeue Light for IBM"/>
                <a:ea typeface="HelvNeue Light for IBM"/>
              </a:rPr>
              <a:t>        </a:t>
            </a:r>
            <a:r>
              <a:rPr b="0" lang="en-US" sz="1300" spc="-1" strike="noStrike">
                <a:solidFill>
                  <a:srgbClr val="535353"/>
                </a:solidFill>
                <a:latin typeface="HelvNeue Light for IBM"/>
                <a:ea typeface="HelvNeue Light for IBM"/>
              </a:rPr>
              <a:t>return {</a:t>
            </a:r>
            <a:endParaRPr b="0" lang="en-US" sz="1300" spc="-1" strike="noStrike">
              <a:solidFill>
                <a:srgbClr val="000000"/>
              </a:solidFill>
              <a:latin typeface="Merriweather Sans"/>
            </a:endParaRPr>
          </a:p>
          <a:p>
            <a:pPr marL="225360" indent="-225360">
              <a:lnSpc>
                <a:spcPct val="11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535353"/>
                </a:solidFill>
                <a:latin typeface="HelvNeue Light for IBM"/>
                <a:ea typeface="HelvNeue Light for IBM"/>
              </a:rPr>
              <a:t>            </a:t>
            </a:r>
            <a:r>
              <a:rPr b="0" lang="en-US" sz="1300" spc="-1" strike="noStrike">
                <a:solidFill>
                  <a:srgbClr val="535353"/>
                </a:solidFill>
                <a:latin typeface="HelvNeue Light for IBM"/>
                <a:ea typeface="HelvNeue Light for IBM"/>
              </a:rPr>
              <a:t>templateUrl: "components/box/dir-box.html",</a:t>
            </a:r>
            <a:endParaRPr b="0" lang="en-US" sz="1300" spc="-1" strike="noStrike">
              <a:solidFill>
                <a:srgbClr val="000000"/>
              </a:solidFill>
              <a:latin typeface="Merriweather Sans"/>
            </a:endParaRPr>
          </a:p>
          <a:p>
            <a:pPr marL="225360" indent="-225360">
              <a:lnSpc>
                <a:spcPct val="11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535353"/>
                </a:solidFill>
                <a:latin typeface="HelvNeue Light for IBM"/>
                <a:ea typeface="HelvNeue Light for IBM"/>
              </a:rPr>
              <a:t>            </a:t>
            </a:r>
            <a:r>
              <a:rPr b="0" lang="en-US" sz="1300" spc="-1" strike="noStrike">
                <a:solidFill>
                  <a:srgbClr val="535353"/>
                </a:solidFill>
                <a:latin typeface="HelvNeue Light for IBM"/>
                <a:ea typeface="HelvNeue Light for IBM"/>
              </a:rPr>
              <a:t>link: function(scope, attrs) {</a:t>
            </a:r>
            <a:endParaRPr b="0" lang="en-US" sz="1300" spc="-1" strike="noStrike">
              <a:solidFill>
                <a:srgbClr val="000000"/>
              </a:solidFill>
              <a:latin typeface="Merriweather Sans"/>
            </a:endParaRPr>
          </a:p>
          <a:p>
            <a:pPr marL="225360" indent="-225360">
              <a:lnSpc>
                <a:spcPct val="11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535353"/>
                </a:solidFill>
                <a:latin typeface="HelvNeue Light for IBM"/>
                <a:ea typeface="HelvNeue Light for IBM"/>
              </a:rPr>
              <a:t>                </a:t>
            </a:r>
            <a:r>
              <a:rPr b="0" lang="en-US" sz="1300" spc="-1" strike="noStrike">
                <a:solidFill>
                  <a:srgbClr val="535353"/>
                </a:solidFill>
                <a:latin typeface="HelvNeue Light for IBM"/>
                <a:ea typeface="HelvNeue Light for IBM"/>
              </a:rPr>
              <a:t>scope.boxdata = attrs.data;</a:t>
            </a:r>
            <a:endParaRPr b="0" lang="en-US" sz="1300" spc="-1" strike="noStrike">
              <a:solidFill>
                <a:srgbClr val="000000"/>
              </a:solidFill>
              <a:latin typeface="Merriweather Sans"/>
            </a:endParaRPr>
          </a:p>
          <a:p>
            <a:pPr marL="225360" indent="-225360">
              <a:lnSpc>
                <a:spcPct val="11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535353"/>
                </a:solidFill>
                <a:latin typeface="HelvNeue Light for IBM"/>
                <a:ea typeface="HelvNeue Light for IBM"/>
              </a:rPr>
              <a:t>            </a:t>
            </a:r>
            <a:r>
              <a:rPr b="0" lang="en-US" sz="1300" spc="-1" strike="noStrike">
                <a:solidFill>
                  <a:srgbClr val="535353"/>
                </a:solidFill>
                <a:latin typeface="HelvNeue Light for IBM"/>
                <a:ea typeface="HelvNeue Light for IBM"/>
              </a:rPr>
              <a:t>}</a:t>
            </a:r>
            <a:endParaRPr b="0" lang="en-US" sz="1300" spc="-1" strike="noStrike">
              <a:solidFill>
                <a:srgbClr val="000000"/>
              </a:solidFill>
              <a:latin typeface="Merriweather Sans"/>
            </a:endParaRPr>
          </a:p>
          <a:p>
            <a:pPr marL="225360" indent="-225360">
              <a:lnSpc>
                <a:spcPct val="11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535353"/>
                </a:solidFill>
                <a:latin typeface="HelvNeue Light for IBM"/>
                <a:ea typeface="HelvNeue Light for IBM"/>
              </a:rPr>
              <a:t>        </a:t>
            </a:r>
            <a:r>
              <a:rPr b="0" lang="en-US" sz="1300" spc="-1" strike="noStrike">
                <a:solidFill>
                  <a:srgbClr val="535353"/>
                </a:solidFill>
                <a:latin typeface="HelvNeue Light for IBM"/>
                <a:ea typeface="HelvNeue Light for IBM"/>
              </a:rPr>
              <a:t>}</a:t>
            </a:r>
            <a:endParaRPr b="0" lang="en-US" sz="1300" spc="-1" strike="noStrike">
              <a:solidFill>
                <a:srgbClr val="000000"/>
              </a:solidFill>
              <a:latin typeface="Merriweather Sans"/>
            </a:endParaRPr>
          </a:p>
          <a:p>
            <a:pPr marL="225360" indent="-225360">
              <a:lnSpc>
                <a:spcPct val="11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535353"/>
                </a:solidFill>
                <a:latin typeface="HelvNeue Light for IBM"/>
                <a:ea typeface="HelvNeue Light for IBM"/>
              </a:rPr>
              <a:t>});</a:t>
            </a:r>
            <a:endParaRPr b="0" lang="en-US" sz="13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300" name="Shape 281"/>
          <p:cNvSpPr/>
          <p:nvPr/>
        </p:nvSpPr>
        <p:spPr>
          <a:xfrm>
            <a:off x="4495680" y="1714680"/>
            <a:ext cx="3211200" cy="18064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25360" indent="-225360">
              <a:lnSpc>
                <a:spcPct val="11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4266"/>
                </a:solidFill>
                <a:latin typeface="HelvNeue Medium for IBM"/>
                <a:ea typeface="HelvNeue Medium for IBM"/>
              </a:rPr>
              <a:t>Single purpose: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  <a:p>
            <a:pPr marL="200520" indent="-200520">
              <a:lnSpc>
                <a:spcPct val="110000"/>
              </a:lnSpc>
              <a:spcBef>
                <a:spcPts val="300"/>
              </a:spcBef>
              <a:buClr>
                <a:srgbClr val="004266"/>
              </a:buClr>
              <a:buFont typeface="HelvNeue Light for IBM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easier to maintain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  <a:p>
            <a:pPr marL="200520" indent="-200520">
              <a:lnSpc>
                <a:spcPct val="110000"/>
              </a:lnSpc>
              <a:spcBef>
                <a:spcPts val="300"/>
              </a:spcBef>
              <a:buClr>
                <a:srgbClr val="004266"/>
              </a:buClr>
              <a:buFont typeface="HelvNeue Light for IBM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simpler to unit-test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  <a:p>
            <a:pPr marL="200520" indent="-200520">
              <a:lnSpc>
                <a:spcPct val="150000"/>
              </a:lnSpc>
              <a:spcBef>
                <a:spcPts val="300"/>
              </a:spcBef>
              <a:buClr>
                <a:srgbClr val="004266"/>
              </a:buClr>
              <a:buFont typeface="HelvNeue Light for IBM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keeps concerns separate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Test-driven development helps with creating laser-focused code.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roup 301"/>
          <p:cNvGrpSpPr/>
          <p:nvPr/>
        </p:nvGrpSpPr>
        <p:grpSpPr>
          <a:xfrm>
            <a:off x="0" y="0"/>
            <a:ext cx="9143640" cy="5143320"/>
            <a:chOff x="0" y="0"/>
            <a:chExt cx="9143640" cy="5143320"/>
          </a:xfrm>
        </p:grpSpPr>
        <p:sp>
          <p:nvSpPr>
            <p:cNvPr id="302" name="Shape 299"/>
            <p:cNvSpPr/>
            <p:nvPr/>
          </p:nvSpPr>
          <p:spPr>
            <a:xfrm>
              <a:off x="0" y="0"/>
              <a:ext cx="9143640" cy="514332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4266"/>
                </a:solidFill>
                <a:latin typeface="HelvNeue Medium for IBM"/>
                <a:ea typeface="HelvNeue Medium for IBM"/>
              </a:endParaRPr>
            </a:p>
          </p:txBody>
        </p:sp>
        <p:sp>
          <p:nvSpPr>
            <p:cNvPr id="303" name="Shape 300"/>
            <p:cNvSpPr/>
            <p:nvPr/>
          </p:nvSpPr>
          <p:spPr>
            <a:xfrm>
              <a:off x="0" y="2388960"/>
              <a:ext cx="9143640" cy="36504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anchor="ctr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4266"/>
                  </a:solidFill>
                  <a:latin typeface="HelvNeue Medium for IBM"/>
                  <a:ea typeface="HelvNeue Medium for IBM"/>
                </a:rPr>
                <a:t>Thank you</a:t>
              </a:r>
              <a:endParaRPr b="0" lang="en-US" sz="1800" spc="-1" strike="noStrike">
                <a:solidFill>
                  <a:srgbClr val="000000"/>
                </a:solidFill>
                <a:latin typeface="Merriweather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3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accent3">
                  <a:lumOff val="44000"/>
                </a:schemeClr>
              </a:solidFill>
              <a:latin typeface="HelvNeue Medium for IBM"/>
              <a:ea typeface="HelvNeue Medium for IBM"/>
            </a:endParaRPr>
          </a:p>
        </p:txBody>
      </p:sp>
      <p:pic>
        <p:nvPicPr>
          <p:cNvPr id="305" name="image.pdf" descr=""/>
          <p:cNvPicPr/>
          <p:nvPr/>
        </p:nvPicPr>
        <p:blipFill>
          <a:blip r:embed="rId1"/>
          <a:stretch/>
        </p:blipFill>
        <p:spPr>
          <a:xfrm>
            <a:off x="3143160" y="1962000"/>
            <a:ext cx="2857320" cy="99972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765000"/>
            <a:ext cx="8229240" cy="434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4266"/>
                </a:solidFill>
                <a:latin typeface="HelvNeue Medium for IBM"/>
                <a:ea typeface="HelvNeue Medium for IBM"/>
              </a:rPr>
              <a:t>What we’ll cover</a:t>
            </a:r>
            <a:endParaRPr b="0" lang="en-US" sz="28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57200" y="1714680"/>
            <a:ext cx="3885840" cy="2879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257760" indent="-257760">
              <a:lnSpc>
                <a:spcPct val="110000"/>
              </a:lnSpc>
              <a:spcBef>
                <a:spcPts val="300"/>
              </a:spcBef>
              <a:buClr>
                <a:srgbClr val="004266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MVW structure</a:t>
            </a:r>
            <a:endParaRPr b="0" lang="en-US" sz="1600" spc="-1" strike="noStrike">
              <a:solidFill>
                <a:srgbClr val="004266"/>
              </a:solidFill>
              <a:latin typeface="PT Sans"/>
            </a:endParaRPr>
          </a:p>
          <a:p>
            <a:pPr marL="257760" indent="-257760">
              <a:lnSpc>
                <a:spcPct val="110000"/>
              </a:lnSpc>
              <a:spcBef>
                <a:spcPts val="300"/>
              </a:spcBef>
              <a:buClr>
                <a:srgbClr val="004266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UI drives everything</a:t>
            </a:r>
            <a:endParaRPr b="0" lang="en-US" sz="1600" spc="-1" strike="noStrike">
              <a:solidFill>
                <a:srgbClr val="004266"/>
              </a:solidFill>
              <a:latin typeface="PT Sans"/>
            </a:endParaRPr>
          </a:p>
          <a:p>
            <a:pPr marL="257760" indent="-257760">
              <a:lnSpc>
                <a:spcPct val="110000"/>
              </a:lnSpc>
              <a:spcBef>
                <a:spcPts val="300"/>
              </a:spcBef>
              <a:buClr>
                <a:srgbClr val="004266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Modularize all the things</a:t>
            </a:r>
            <a:endParaRPr b="0" lang="en-US" sz="1600" spc="-1" strike="noStrike">
              <a:solidFill>
                <a:srgbClr val="004266"/>
              </a:solidFill>
              <a:latin typeface="PT Sans"/>
            </a:endParaRPr>
          </a:p>
          <a:p>
            <a:pPr marL="257760" indent="-257760">
              <a:lnSpc>
                <a:spcPct val="110000"/>
              </a:lnSpc>
              <a:spcBef>
                <a:spcPts val="300"/>
              </a:spcBef>
              <a:buClr>
                <a:srgbClr val="004266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Obvious naming is obvious</a:t>
            </a:r>
            <a:endParaRPr b="0" lang="en-US" sz="1600" spc="-1" strike="noStrike">
              <a:solidFill>
                <a:srgbClr val="004266"/>
              </a:solidFill>
              <a:latin typeface="PT Sans"/>
            </a:endParaRPr>
          </a:p>
          <a:p>
            <a:pPr marL="257760" indent="-257760">
              <a:lnSpc>
                <a:spcPct val="110000"/>
              </a:lnSpc>
              <a:spcBef>
                <a:spcPts val="300"/>
              </a:spcBef>
              <a:buClr>
                <a:srgbClr val="004266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Telling a story</a:t>
            </a:r>
            <a:endParaRPr b="0" lang="en-US" sz="1600" spc="-1" strike="noStrike">
              <a:solidFill>
                <a:srgbClr val="004266"/>
              </a:solidFill>
              <a:latin typeface="PT Sans"/>
            </a:endParaRPr>
          </a:p>
          <a:p>
            <a:pPr marL="257760" indent="-257760">
              <a:lnSpc>
                <a:spcPct val="110000"/>
              </a:lnSpc>
              <a:spcBef>
                <a:spcPts val="300"/>
              </a:spcBef>
              <a:buClr>
                <a:srgbClr val="004266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Laser focus </a:t>
            </a:r>
            <a:endParaRPr b="0" lang="en-US" sz="1600" spc="-1" strike="noStrike">
              <a:solidFill>
                <a:srgbClr val="004266"/>
              </a:solidFill>
              <a:latin typeface="PT Sans"/>
            </a:endParaRPr>
          </a:p>
        </p:txBody>
      </p:sp>
      <p:sp>
        <p:nvSpPr>
          <p:cNvPr id="231" name="Shape 223"/>
          <p:cNvSpPr/>
          <p:nvPr/>
        </p:nvSpPr>
        <p:spPr>
          <a:xfrm>
            <a:off x="7848720" y="4743360"/>
            <a:ext cx="837720" cy="136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83d1f5"/>
                </a:solidFill>
                <a:latin typeface="HelvNeue Light for IBM"/>
                <a:ea typeface="HelvNeue Light for IBM"/>
              </a:rPr>
              <a:t>6</a:t>
            </a:r>
            <a:endParaRPr b="0" lang="en-US" sz="900" spc="-1" strike="noStrike">
              <a:solidFill>
                <a:srgbClr val="000000"/>
              </a:solidFill>
              <a:latin typeface="Merriweather Sans"/>
            </a:endParaRPr>
          </a:p>
        </p:txBody>
      </p:sp>
      <p:pic>
        <p:nvPicPr>
          <p:cNvPr id="232" name="pasted-image.png" descr=""/>
          <p:cNvPicPr/>
          <p:nvPr/>
        </p:nvPicPr>
        <p:blipFill>
          <a:blip r:embed="rId1"/>
          <a:stretch/>
        </p:blipFill>
        <p:spPr>
          <a:xfrm>
            <a:off x="4845960" y="1767600"/>
            <a:ext cx="2383920" cy="238392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26"/>
          <p:cNvSpPr/>
          <p:nvPr/>
        </p:nvSpPr>
        <p:spPr>
          <a:xfrm flipH="1">
            <a:off x="2231280" y="2373840"/>
            <a:ext cx="1322280" cy="0"/>
          </a:xfrm>
          <a:prstGeom prst="line">
            <a:avLst/>
          </a:prstGeom>
          <a:ln w="25400">
            <a:solidFill>
              <a:srgbClr val="707070">
                <a:lumOff val="-8800"/>
                <a:alpha val="34626"/>
              </a:srgbClr>
            </a:solidFill>
            <a:bevel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34" name="Shape 227"/>
          <p:cNvSpPr/>
          <p:nvPr/>
        </p:nvSpPr>
        <p:spPr>
          <a:xfrm>
            <a:off x="2219400" y="2629800"/>
            <a:ext cx="1322280" cy="0"/>
          </a:xfrm>
          <a:prstGeom prst="line">
            <a:avLst/>
          </a:prstGeom>
          <a:ln w="25400">
            <a:solidFill>
              <a:srgbClr val="707070">
                <a:lumOff val="-8800"/>
                <a:alpha val="34626"/>
              </a:srgbClr>
            </a:solidFill>
            <a:bevel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35" name="Shape 228"/>
          <p:cNvSpPr/>
          <p:nvPr/>
        </p:nvSpPr>
        <p:spPr>
          <a:xfrm>
            <a:off x="2792520" y="1796760"/>
            <a:ext cx="271440" cy="1510560"/>
          </a:xfrm>
          <a:prstGeom prst="rect">
            <a:avLst/>
          </a:prstGeom>
          <a:solidFill>
            <a:schemeClr val="accent3">
              <a:lumOff val="44000"/>
              <a:alpha val="46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4266"/>
              </a:solidFill>
              <a:latin typeface="HelvNeue Medium for IBM"/>
              <a:ea typeface="HelvNeue Medium for IBM"/>
            </a:endParaRPr>
          </a:p>
        </p:txBody>
      </p:sp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765000"/>
            <a:ext cx="8229240" cy="434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4266"/>
                </a:solidFill>
                <a:latin typeface="PT Sans"/>
                <a:ea typeface="HelvNeue Medium for IBM"/>
              </a:rPr>
              <a:t>Model-View-Whatever </a:t>
            </a:r>
            <a:r>
              <a:rPr b="0" lang="en-US" sz="2800" spc="-1" strike="noStrike">
                <a:solidFill>
                  <a:srgbClr val="004266"/>
                </a:solidFill>
                <a:latin typeface="PT Sans"/>
                <a:ea typeface="HelvNeue Medium for IBM"/>
              </a:rPr>
              <a:t>structure.</a:t>
            </a:r>
            <a:endParaRPr b="0" lang="en-US" sz="2800" spc="-1" strike="noStrike">
              <a:solidFill>
                <a:srgbClr val="000000"/>
              </a:solidFill>
              <a:latin typeface="PT Sans"/>
            </a:endParaRPr>
          </a:p>
        </p:txBody>
      </p:sp>
      <p:grpSp>
        <p:nvGrpSpPr>
          <p:cNvPr id="237" name="Group 235"/>
          <p:cNvGrpSpPr/>
          <p:nvPr/>
        </p:nvGrpSpPr>
        <p:grpSpPr>
          <a:xfrm>
            <a:off x="527400" y="2012040"/>
            <a:ext cx="8026200" cy="1117080"/>
            <a:chOff x="527400" y="2012040"/>
            <a:chExt cx="8026200" cy="1117080"/>
          </a:xfrm>
        </p:grpSpPr>
        <p:sp>
          <p:nvSpPr>
            <p:cNvPr id="238" name="Shape 230"/>
            <p:cNvSpPr/>
            <p:nvPr/>
          </p:nvSpPr>
          <p:spPr>
            <a:xfrm>
              <a:off x="6882480" y="2012040"/>
              <a:ext cx="1671120" cy="1117080"/>
            </a:xfrm>
            <a:prstGeom prst="rect">
              <a:avLst/>
            </a:prstGeom>
            <a:solidFill>
              <a:srgbClr val="8cc63f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ebebed"/>
                </a:solidFill>
                <a:latin typeface="Arial"/>
                <a:ea typeface="Arial"/>
              </a:endParaRPr>
            </a:p>
          </p:txBody>
        </p:sp>
        <p:sp>
          <p:nvSpPr>
            <p:cNvPr id="239" name="Shape 231"/>
            <p:cNvSpPr/>
            <p:nvPr/>
          </p:nvSpPr>
          <p:spPr>
            <a:xfrm>
              <a:off x="527400" y="2017080"/>
              <a:ext cx="1671120" cy="1107000"/>
            </a:xfrm>
            <a:prstGeom prst="rect">
              <a:avLst/>
            </a:prstGeom>
            <a:solidFill>
              <a:srgbClr val="00b2f2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ebebed"/>
                </a:solidFill>
                <a:latin typeface="Arial"/>
                <a:ea typeface="Arial"/>
              </a:endParaRPr>
            </a:p>
          </p:txBody>
        </p:sp>
        <p:sp>
          <p:nvSpPr>
            <p:cNvPr id="240" name="Shape 232"/>
            <p:cNvSpPr/>
            <p:nvPr/>
          </p:nvSpPr>
          <p:spPr>
            <a:xfrm>
              <a:off x="3567600" y="2014200"/>
              <a:ext cx="1671120" cy="1112400"/>
            </a:xfrm>
            <a:prstGeom prst="rect">
              <a:avLst/>
            </a:prstGeom>
            <a:solidFill>
              <a:srgbClr val="ffcf01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ebebed"/>
                </a:solidFill>
                <a:latin typeface="Arial"/>
                <a:ea typeface="Arial"/>
              </a:endParaRPr>
            </a:p>
          </p:txBody>
        </p:sp>
        <p:sp>
          <p:nvSpPr>
            <p:cNvPr id="241" name="Shape 233"/>
            <p:cNvSpPr/>
            <p:nvPr/>
          </p:nvSpPr>
          <p:spPr>
            <a:xfrm>
              <a:off x="7367760" y="2146680"/>
              <a:ext cx="700560" cy="3654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wrap="none" lIns="45720" rIns="4572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4069"/>
                  </a:solidFill>
                  <a:latin typeface="PT Sans"/>
                  <a:ea typeface="HelvNeue Medium for IBM"/>
                </a:rPr>
                <a:t>Model</a:t>
              </a:r>
              <a:endParaRPr b="0" lang="en-US" sz="1800" spc="-1" strike="noStrike">
                <a:solidFill>
                  <a:srgbClr val="000000"/>
                </a:solidFill>
                <a:latin typeface="PT Sans"/>
              </a:endParaRPr>
            </a:p>
          </p:txBody>
        </p:sp>
        <p:sp>
          <p:nvSpPr>
            <p:cNvPr id="242" name="Shape 234"/>
            <p:cNvSpPr/>
            <p:nvPr/>
          </p:nvSpPr>
          <p:spPr>
            <a:xfrm>
              <a:off x="1075680" y="2146680"/>
              <a:ext cx="574200" cy="3654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wrap="none" lIns="45720" rIns="45720" anchor="t">
              <a:sp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4069"/>
                  </a:solidFill>
                  <a:latin typeface="HelvNeue Medium for IBM"/>
                  <a:ea typeface="HelvNeue Medium for IBM"/>
                </a:rPr>
                <a:t>View</a:t>
              </a:r>
              <a:endParaRPr b="0" lang="en-US" sz="1800" spc="-1" strike="noStrike">
                <a:solidFill>
                  <a:srgbClr val="000000"/>
                </a:solidFill>
                <a:latin typeface="Merriweather Sans"/>
              </a:endParaRPr>
            </a:p>
          </p:txBody>
        </p:sp>
      </p:grpSp>
      <p:sp>
        <p:nvSpPr>
          <p:cNvPr id="243" name="Shape 236"/>
          <p:cNvSpPr/>
          <p:nvPr/>
        </p:nvSpPr>
        <p:spPr>
          <a:xfrm>
            <a:off x="8153280" y="4743360"/>
            <a:ext cx="533160" cy="136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83d1f5"/>
                </a:solidFill>
                <a:latin typeface="HelvNeue Light for IBM"/>
                <a:ea typeface="HelvNeue Light for IBM"/>
              </a:rPr>
              <a:t>7</a:t>
            </a:r>
            <a:endParaRPr b="0" lang="en-US" sz="9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244" name="Shape 237"/>
          <p:cNvSpPr/>
          <p:nvPr/>
        </p:nvSpPr>
        <p:spPr>
          <a:xfrm>
            <a:off x="321480" y="4112640"/>
            <a:ext cx="8365320" cy="454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PT Sans"/>
                <a:ea typeface="HelvNeue Light for IBM"/>
              </a:rPr>
              <a:t>Originally Angular was an MVC. As it matured, it became more of an MVVM, since the $scope object could be considered a View-Model decorated by a Controller. To reduce confusion, the angular gods declared the framework an MVW.</a:t>
            </a:r>
            <a:endParaRPr b="0" lang="en-US" sz="12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245" name="Shape 238"/>
          <p:cNvSpPr/>
          <p:nvPr/>
        </p:nvSpPr>
        <p:spPr>
          <a:xfrm>
            <a:off x="6991560" y="2557440"/>
            <a:ext cx="1379520" cy="41868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3175">
            <a:solidFill>
              <a:srgbClr val="5b9bd5"/>
            </a:solidFill>
            <a:beve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1b3349"/>
                </a:solidFill>
                <a:latin typeface="PT Sans"/>
                <a:ea typeface="HelvNeue Light for IBM"/>
              </a:rPr>
              <a:t>data, logic</a:t>
            </a:r>
            <a:endParaRPr b="0" lang="en-US" sz="1100" spc="-1" strike="noStrike">
              <a:solidFill>
                <a:srgbClr val="000000"/>
              </a:solidFill>
              <a:latin typeface="PT Sans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1b3349"/>
                </a:solidFill>
                <a:latin typeface="PT Sans"/>
                <a:ea typeface="HelvNeue Light for IBM"/>
              </a:rPr>
              <a:t>java, node</a:t>
            </a:r>
            <a:endParaRPr b="0" lang="en-US" sz="11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246" name="Shape 239"/>
          <p:cNvSpPr/>
          <p:nvPr/>
        </p:nvSpPr>
        <p:spPr>
          <a:xfrm>
            <a:off x="669960" y="2540520"/>
            <a:ext cx="1379520" cy="43128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3175">
            <a:solidFill>
              <a:srgbClr val="5b9bd5"/>
            </a:solidFill>
            <a:beve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1b3349"/>
                </a:solidFill>
                <a:latin typeface="PT Sans"/>
                <a:ea typeface="HelvNeue Light for IBM"/>
              </a:rPr>
              <a:t>declarative, visual</a:t>
            </a:r>
            <a:endParaRPr b="0" lang="en-US" sz="1100" spc="-1" strike="noStrike">
              <a:solidFill>
                <a:srgbClr val="000000"/>
              </a:solidFill>
              <a:latin typeface="PT Sans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1b3349"/>
                </a:solidFill>
                <a:latin typeface="PT Sans"/>
                <a:ea typeface="HelvNeue Light for IBM"/>
              </a:rPr>
              <a:t>html, css</a:t>
            </a:r>
            <a:endParaRPr b="0" lang="en-US" sz="11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247" name="Shape 240"/>
          <p:cNvSpPr/>
          <p:nvPr/>
        </p:nvSpPr>
        <p:spPr>
          <a:xfrm>
            <a:off x="3733920" y="2557440"/>
            <a:ext cx="1379520" cy="41868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3175">
            <a:solidFill>
              <a:srgbClr val="5b9bd5"/>
            </a:solidFill>
            <a:beve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1b3349"/>
                </a:solidFill>
                <a:latin typeface="PT Sans"/>
                <a:ea typeface="HelvNeue Light for IBM"/>
              </a:rPr>
              <a:t>imperative, behavior</a:t>
            </a:r>
            <a:endParaRPr b="0" lang="en-US" sz="1100" spc="-1" strike="noStrike">
              <a:solidFill>
                <a:srgbClr val="000000"/>
              </a:solidFill>
              <a:latin typeface="PT Sans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1b3349"/>
                </a:solidFill>
                <a:latin typeface="PT Sans"/>
                <a:ea typeface="HelvNeue Light for IBM"/>
              </a:rPr>
              <a:t>controller, service</a:t>
            </a:r>
            <a:endParaRPr b="0" lang="en-US" sz="11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248" name="Shape 241"/>
          <p:cNvSpPr/>
          <p:nvPr/>
        </p:nvSpPr>
        <p:spPr>
          <a:xfrm>
            <a:off x="3809160" y="2098080"/>
            <a:ext cx="1247760" cy="3639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4069"/>
                </a:solidFill>
                <a:latin typeface="HelvNeue Medium for IBM"/>
                <a:ea typeface="HelvNeue Medium for IBM"/>
              </a:rPr>
              <a:t>View-Model</a:t>
            </a:r>
            <a:endParaRPr b="0" lang="en-US" sz="18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249" name="Shape 242"/>
          <p:cNvSpPr/>
          <p:nvPr/>
        </p:nvSpPr>
        <p:spPr>
          <a:xfrm flipH="1">
            <a:off x="5227560" y="2629800"/>
            <a:ext cx="1614240" cy="0"/>
          </a:xfrm>
          <a:prstGeom prst="line">
            <a:avLst/>
          </a:prstGeom>
          <a:ln w="25400">
            <a:solidFill>
              <a:srgbClr val="707070">
                <a:lumOff val="-8800"/>
                <a:alpha val="34626"/>
              </a:srgbClr>
            </a:solidFill>
            <a:bevel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50" name="Shape 243"/>
          <p:cNvSpPr/>
          <p:nvPr/>
        </p:nvSpPr>
        <p:spPr>
          <a:xfrm>
            <a:off x="5227560" y="2376720"/>
            <a:ext cx="1614240" cy="0"/>
          </a:xfrm>
          <a:prstGeom prst="line">
            <a:avLst/>
          </a:prstGeom>
          <a:ln w="25400">
            <a:solidFill>
              <a:srgbClr val="707070">
                <a:lumOff val="-8800"/>
                <a:alpha val="34626"/>
              </a:srgbClr>
            </a:solidFill>
            <a:bevel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51" name="Shape 244"/>
          <p:cNvSpPr/>
          <p:nvPr/>
        </p:nvSpPr>
        <p:spPr>
          <a:xfrm flipV="1">
            <a:off x="3089160" y="1549080"/>
            <a:ext cx="0" cy="1854360"/>
          </a:xfrm>
          <a:prstGeom prst="line">
            <a:avLst/>
          </a:prstGeom>
          <a:ln w="12700">
            <a:solidFill>
              <a:srgbClr val="535353"/>
            </a:solidFill>
            <a:custDash>
              <a:ds d="200000" sp="200000"/>
            </a:custDash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52" name="Shape 245"/>
          <p:cNvSpPr/>
          <p:nvPr/>
        </p:nvSpPr>
        <p:spPr>
          <a:xfrm flipV="1">
            <a:off x="6109560" y="1549080"/>
            <a:ext cx="0" cy="1854360"/>
          </a:xfrm>
          <a:prstGeom prst="line">
            <a:avLst/>
          </a:prstGeom>
          <a:ln w="12700">
            <a:solidFill>
              <a:srgbClr val="535353"/>
            </a:solidFill>
            <a:custDash>
              <a:ds d="200000" sp="200000"/>
            </a:custDash>
            <a:miter/>
            <a:headEnd len="med" type="diamond" w="med"/>
            <a:tailEnd len="med" type="diamond" w="med"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53" name="Shape 246"/>
          <p:cNvSpPr/>
          <p:nvPr/>
        </p:nvSpPr>
        <p:spPr>
          <a:xfrm rot="16200000">
            <a:off x="2033280" y="2324880"/>
            <a:ext cx="1839600" cy="3027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HelvNeue Bold for IBM"/>
                <a:ea typeface="HelvNeue Bold for IBM"/>
              </a:rPr>
              <a:t>traditional rest/API</a:t>
            </a:r>
            <a:endParaRPr b="0" lang="en-US" sz="14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254" name="Shape 247"/>
          <p:cNvSpPr/>
          <p:nvPr/>
        </p:nvSpPr>
        <p:spPr>
          <a:xfrm>
            <a:off x="5821200" y="1749600"/>
            <a:ext cx="271440" cy="1510560"/>
          </a:xfrm>
          <a:prstGeom prst="rect">
            <a:avLst/>
          </a:prstGeom>
          <a:solidFill>
            <a:schemeClr val="accent3">
              <a:lumOff val="44000"/>
              <a:alpha val="46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4266"/>
              </a:solidFill>
              <a:latin typeface="HelvNeue Medium for IBM"/>
              <a:ea typeface="HelvNeue Medium for IBM"/>
            </a:endParaRPr>
          </a:p>
        </p:txBody>
      </p:sp>
      <p:sp>
        <p:nvSpPr>
          <p:cNvPr id="255" name="Shape 248"/>
          <p:cNvSpPr/>
          <p:nvPr/>
        </p:nvSpPr>
        <p:spPr>
          <a:xfrm rot="16200000">
            <a:off x="5202360" y="2350440"/>
            <a:ext cx="1559160" cy="3027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HelvNeue Bold for IBM"/>
                <a:ea typeface="HelvNeue Bold for IBM"/>
              </a:rPr>
              <a:t>modern rest/API</a:t>
            </a:r>
            <a:endParaRPr b="0" lang="en-US" sz="1400" spc="-1" strike="noStrike">
              <a:solidFill>
                <a:srgbClr val="000000"/>
              </a:solidFill>
              <a:latin typeface="Merriweather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765000"/>
            <a:ext cx="8229240" cy="434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4266"/>
                </a:solidFill>
                <a:latin typeface="HelvNeue Medium for IBM"/>
                <a:ea typeface="HelvNeue Medium for IBM"/>
              </a:rPr>
              <a:t>The UI drives everything.</a:t>
            </a:r>
            <a:endParaRPr b="0" lang="en-US" sz="28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257" name="Shape 251"/>
          <p:cNvSpPr/>
          <p:nvPr/>
        </p:nvSpPr>
        <p:spPr>
          <a:xfrm>
            <a:off x="8153280" y="4743360"/>
            <a:ext cx="533160" cy="136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83d1f5"/>
                </a:solidFill>
                <a:latin typeface="HelvNeue Light for IBM"/>
                <a:ea typeface="HelvNeue Light for IBM"/>
              </a:rPr>
              <a:t>5</a:t>
            </a:r>
            <a:endParaRPr b="0" lang="en-US" sz="900" spc="-1" strike="noStrike">
              <a:solidFill>
                <a:srgbClr val="000000"/>
              </a:solidFill>
              <a:latin typeface="Merriweather Sans"/>
            </a:endParaRPr>
          </a:p>
        </p:txBody>
      </p:sp>
      <p:pic>
        <p:nvPicPr>
          <p:cNvPr id="258" name="page-structure.jpg" descr=""/>
          <p:cNvPicPr/>
          <p:nvPr/>
        </p:nvPicPr>
        <p:blipFill>
          <a:blip r:embed="rId1"/>
          <a:srcRect l="5029" t="338" r="6777" b="36455"/>
          <a:stretch/>
        </p:blipFill>
        <p:spPr>
          <a:xfrm>
            <a:off x="3702960" y="1257120"/>
            <a:ext cx="5233680" cy="3250800"/>
          </a:xfrm>
          <a:prstGeom prst="rect">
            <a:avLst/>
          </a:prstGeom>
          <a:ln w="12700">
            <a:noFill/>
          </a:ln>
        </p:spPr>
      </p:pic>
      <p:pic>
        <p:nvPicPr>
          <p:cNvPr id="259" name="sitemap2.jpg" descr=""/>
          <p:cNvPicPr/>
          <p:nvPr/>
        </p:nvPicPr>
        <p:blipFill>
          <a:blip r:embed="rId2"/>
          <a:srcRect l="12271" t="3392" r="48154" b="55366"/>
          <a:stretch/>
        </p:blipFill>
        <p:spPr>
          <a:xfrm>
            <a:off x="394200" y="1260000"/>
            <a:ext cx="3155760" cy="337536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765000"/>
            <a:ext cx="8229240" cy="434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4266"/>
                </a:solidFill>
                <a:latin typeface="PT Sans"/>
                <a:ea typeface="HelvNeue Medium for IBM"/>
              </a:rPr>
              <a:t>You can’t debug what you can’t find</a:t>
            </a:r>
            <a:r>
              <a:rPr b="0" lang="en-US" sz="2800" spc="-1" strike="noStrike">
                <a:solidFill>
                  <a:srgbClr val="004266"/>
                </a:solidFill>
                <a:latin typeface="PT Sans"/>
                <a:ea typeface="HelvNeue Medium for IBM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261" name="Shape 262"/>
          <p:cNvSpPr/>
          <p:nvPr/>
        </p:nvSpPr>
        <p:spPr>
          <a:xfrm>
            <a:off x="8153280" y="4743360"/>
            <a:ext cx="533160" cy="136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83d1f5"/>
                </a:solidFill>
                <a:latin typeface="HelvNeue Light for IBM"/>
                <a:ea typeface="HelvNeue Light for IBM"/>
              </a:rPr>
              <a:t>5</a:t>
            </a:r>
            <a:endParaRPr b="0" lang="en-US" sz="9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262" name="Shape 263"/>
          <p:cNvSpPr/>
          <p:nvPr/>
        </p:nvSpPr>
        <p:spPr>
          <a:xfrm>
            <a:off x="4495680" y="1714680"/>
            <a:ext cx="3211200" cy="2126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25360" indent="-225360">
              <a:lnSpc>
                <a:spcPct val="11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4266"/>
                </a:solidFill>
                <a:latin typeface="HelvNeue Medium for IBM"/>
                <a:ea typeface="HelvNeue Medium for IBM"/>
              </a:rPr>
              <a:t>When naming items: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  <a:p>
            <a:pPr marL="200520" indent="-200520">
              <a:lnSpc>
                <a:spcPct val="110000"/>
              </a:lnSpc>
              <a:spcBef>
                <a:spcPts val="300"/>
              </a:spcBef>
              <a:buClr>
                <a:srgbClr val="004266"/>
              </a:buClr>
              <a:buFont typeface="HelvNeue Light for IBM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establish consistent patterns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  <a:p>
            <a:pPr marL="200520" indent="-200520">
              <a:lnSpc>
                <a:spcPct val="110000"/>
              </a:lnSpc>
              <a:spcBef>
                <a:spcPts val="300"/>
              </a:spcBef>
              <a:buClr>
                <a:srgbClr val="004266"/>
              </a:buClr>
              <a:buFont typeface="HelvNeue Light for IBM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reduce names to purpose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  <a:p>
            <a:pPr marL="200520" indent="-200520">
              <a:lnSpc>
                <a:spcPct val="110000"/>
              </a:lnSpc>
              <a:spcBef>
                <a:spcPts val="300"/>
              </a:spcBef>
              <a:buClr>
                <a:srgbClr val="004266"/>
              </a:buClr>
              <a:buFont typeface="HelvNeue Light for IBM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avoid global prefixes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  <a:p>
            <a:pPr>
              <a:lnSpc>
                <a:spcPct val="12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  <a:p>
            <a:pPr>
              <a:lnSpc>
                <a:spcPct val="12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</p:txBody>
      </p:sp>
      <p:pic>
        <p:nvPicPr>
          <p:cNvPr id="263" name="Screen Shot 2015-10-20 at 3.32.14 PM.png" descr=""/>
          <p:cNvPicPr/>
          <p:nvPr/>
        </p:nvPicPr>
        <p:blipFill>
          <a:blip r:embed="rId1"/>
          <a:srcRect l="19609" t="7758" r="8241" b="39"/>
          <a:stretch/>
        </p:blipFill>
        <p:spPr>
          <a:xfrm>
            <a:off x="476640" y="1435680"/>
            <a:ext cx="3168720" cy="2670120"/>
          </a:xfrm>
          <a:prstGeom prst="rect">
            <a:avLst/>
          </a:prstGeom>
          <a:ln w="12700">
            <a:noFill/>
          </a:ln>
        </p:spPr>
      </p:pic>
      <p:pic>
        <p:nvPicPr>
          <p:cNvPr id="264" name="Screen shot 2015-10-20 at 3.22.52 PM.png" descr=""/>
          <p:cNvPicPr/>
          <p:nvPr/>
        </p:nvPicPr>
        <p:blipFill>
          <a:blip r:embed="rId2"/>
          <a:srcRect l="216" t="432" r="216" b="10930"/>
          <a:stretch/>
        </p:blipFill>
        <p:spPr>
          <a:xfrm>
            <a:off x="4377600" y="1332000"/>
            <a:ext cx="4332240" cy="299700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765000"/>
            <a:ext cx="8229240" cy="434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4266"/>
                </a:solidFill>
                <a:latin typeface="PT Sans"/>
                <a:ea typeface="HelvNeue Medium for IBM"/>
              </a:rPr>
              <a:t>Make names obvious and explicit.</a:t>
            </a:r>
            <a:endParaRPr b="0" lang="en-US" sz="28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266" name="Shape 256"/>
          <p:cNvSpPr/>
          <p:nvPr/>
        </p:nvSpPr>
        <p:spPr>
          <a:xfrm>
            <a:off x="8153280" y="4743360"/>
            <a:ext cx="533160" cy="136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83d1f5"/>
                </a:solidFill>
                <a:latin typeface="HelvNeue Light for IBM"/>
                <a:ea typeface="HelvNeue Light for IBM"/>
              </a:rPr>
              <a:t>5</a:t>
            </a:r>
            <a:endParaRPr b="0" lang="en-US" sz="9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267" name="Shape 257"/>
          <p:cNvSpPr/>
          <p:nvPr/>
        </p:nvSpPr>
        <p:spPr>
          <a:xfrm>
            <a:off x="4495680" y="1714320"/>
            <a:ext cx="3630600" cy="2234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00520" indent="-200520">
              <a:lnSpc>
                <a:spcPct val="110000"/>
              </a:lnSpc>
              <a:spcBef>
                <a:spcPts val="300"/>
              </a:spcBef>
              <a:buClr>
                <a:srgbClr val="004266"/>
              </a:buClr>
              <a:buFont typeface="HelvNeue Light for IBM"/>
              <a:buChar char="•"/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establish consistent patterns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  <a:p>
            <a:pPr marL="200520" indent="-200520">
              <a:lnSpc>
                <a:spcPct val="110000"/>
              </a:lnSpc>
              <a:spcBef>
                <a:spcPts val="300"/>
              </a:spcBef>
              <a:buClr>
                <a:srgbClr val="004266"/>
              </a:buClr>
              <a:buFont typeface="HelvNeue Light for IBM"/>
              <a:buChar char="•"/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content-based names are findable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  <a:p>
            <a:pPr lvl="1" marL="633240" indent="-293760">
              <a:lnSpc>
                <a:spcPct val="100000"/>
              </a:lnSpc>
              <a:spcBef>
                <a:spcPts val="300"/>
              </a:spcBef>
              <a:buClr>
                <a:srgbClr val="004266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if a component lives in a particular page, use a shared name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  <a:p>
            <a:pPr lvl="1" marL="633240" indent="-293760">
              <a:lnSpc>
                <a:spcPct val="100000"/>
              </a:lnSpc>
              <a:spcBef>
                <a:spcPts val="300"/>
              </a:spcBef>
              <a:buClr>
                <a:srgbClr val="004266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if a component lives anywhere, name the component for its use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  <a:p>
            <a:pPr marL="200520" indent="-200520">
              <a:lnSpc>
                <a:spcPct val="110000"/>
              </a:lnSpc>
              <a:spcBef>
                <a:spcPts val="300"/>
              </a:spcBef>
              <a:buClr>
                <a:srgbClr val="004266"/>
              </a:buClr>
              <a:buFont typeface="HelvNeue Light for IBM"/>
              <a:buChar char="•"/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avoid global prefixes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  <a:p>
            <a:pPr marL="200520" indent="-200520">
              <a:lnSpc>
                <a:spcPct val="110000"/>
              </a:lnSpc>
              <a:spcBef>
                <a:spcPts val="300"/>
              </a:spcBef>
              <a:buClr>
                <a:srgbClr val="004266"/>
              </a:buClr>
              <a:buFont typeface="HelvNeue Light for IBM"/>
              <a:buChar char="•"/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suffix/prefix indicates type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</p:txBody>
      </p:sp>
      <p:pic>
        <p:nvPicPr>
          <p:cNvPr id="268" name="directive-files.png" descr=""/>
          <p:cNvPicPr/>
          <p:nvPr/>
        </p:nvPicPr>
        <p:blipFill>
          <a:blip r:embed="rId1"/>
          <a:srcRect l="0" t="0" r="0" b="27326"/>
          <a:stretch/>
        </p:blipFill>
        <p:spPr>
          <a:xfrm>
            <a:off x="442080" y="1542600"/>
            <a:ext cx="1542240" cy="2427840"/>
          </a:xfrm>
          <a:prstGeom prst="rect">
            <a:avLst/>
          </a:prstGeom>
          <a:ln w="12700">
            <a:noFill/>
          </a:ln>
        </p:spPr>
      </p:pic>
      <p:pic>
        <p:nvPicPr>
          <p:cNvPr id="269" name="Screen Shot 2015-10-20 at 4.53.58 PM.png" descr=""/>
          <p:cNvPicPr/>
          <p:nvPr/>
        </p:nvPicPr>
        <p:blipFill>
          <a:blip r:embed="rId2"/>
          <a:srcRect l="2949" t="0" r="0" b="0"/>
          <a:stretch/>
        </p:blipFill>
        <p:spPr>
          <a:xfrm>
            <a:off x="2322360" y="1491480"/>
            <a:ext cx="1882080" cy="2479320"/>
          </a:xfrm>
          <a:prstGeom prst="rect">
            <a:avLst/>
          </a:prstGeom>
          <a:ln w="12700">
            <a:noFill/>
          </a:ln>
        </p:spPr>
      </p:pic>
      <p:sp>
        <p:nvSpPr>
          <p:cNvPr id="270" name="Shape 237"/>
          <p:cNvSpPr/>
          <p:nvPr/>
        </p:nvSpPr>
        <p:spPr>
          <a:xfrm>
            <a:off x="321120" y="4322520"/>
            <a:ext cx="8365320" cy="272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HelvNeue Light for IBM"/>
                <a:ea typeface="HelvNeue Light for IBM"/>
              </a:rPr>
              <a:t>Remember, page names will probably be visible to users at some point. Stick to simple, purpose-driven, memorable titles. </a:t>
            </a:r>
            <a:endParaRPr b="0" lang="en-US" sz="1200" spc="-1" strike="noStrike">
              <a:solidFill>
                <a:srgbClr val="000000"/>
              </a:solidFill>
              <a:latin typeface="Merriweather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765000"/>
            <a:ext cx="8229240" cy="434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660" spc="-1" strike="noStrike">
                <a:solidFill>
                  <a:srgbClr val="004266"/>
                </a:solidFill>
                <a:latin typeface="HelvNeue Medium for IBM"/>
                <a:ea typeface="HelvNeue Medium for IBM"/>
              </a:rPr>
              <a:t>UI → HTML → JSON</a:t>
            </a:r>
            <a:endParaRPr b="0" lang="en-US" sz="266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272" name="Shape 268"/>
          <p:cNvSpPr/>
          <p:nvPr/>
        </p:nvSpPr>
        <p:spPr>
          <a:xfrm>
            <a:off x="8153280" y="4743360"/>
            <a:ext cx="533160" cy="136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83d1f5"/>
                </a:solidFill>
                <a:latin typeface="HelvNeue Light for IBM"/>
                <a:ea typeface="HelvNeue Light for IBM"/>
              </a:rPr>
              <a:t>5</a:t>
            </a:r>
            <a:endParaRPr b="0" lang="en-US" sz="900" spc="-1" strike="noStrike">
              <a:solidFill>
                <a:srgbClr val="000000"/>
              </a:solidFill>
              <a:latin typeface="Merriweather Sans"/>
            </a:endParaRPr>
          </a:p>
        </p:txBody>
      </p:sp>
      <p:pic>
        <p:nvPicPr>
          <p:cNvPr id="273" name="Screen Shot 2015-10-20 at 4.53.58 PM.png" descr=""/>
          <p:cNvPicPr/>
          <p:nvPr/>
        </p:nvPicPr>
        <p:blipFill>
          <a:blip r:embed="rId1"/>
          <a:srcRect l="2949" t="0" r="0" b="0"/>
          <a:stretch/>
        </p:blipFill>
        <p:spPr>
          <a:xfrm>
            <a:off x="4947480" y="1482840"/>
            <a:ext cx="1882080" cy="2479320"/>
          </a:xfrm>
          <a:prstGeom prst="rect">
            <a:avLst/>
          </a:prstGeom>
          <a:ln w="12700">
            <a:noFill/>
          </a:ln>
        </p:spPr>
      </p:pic>
      <p:pic>
        <p:nvPicPr>
          <p:cNvPr id="274" name="Screen Shot 2015-10-20 at 5.11.07 PM.png" descr=""/>
          <p:cNvPicPr/>
          <p:nvPr/>
        </p:nvPicPr>
        <p:blipFill>
          <a:blip r:embed="rId2"/>
          <a:srcRect l="622" t="716" r="25115" b="25600"/>
          <a:stretch/>
        </p:blipFill>
        <p:spPr>
          <a:xfrm>
            <a:off x="6830640" y="1473120"/>
            <a:ext cx="1512360" cy="2498400"/>
          </a:xfrm>
          <a:prstGeom prst="rect">
            <a:avLst/>
          </a:prstGeom>
          <a:ln w="12700">
            <a:noFill/>
          </a:ln>
        </p:spPr>
      </p:pic>
      <p:sp>
        <p:nvSpPr>
          <p:cNvPr id="275" name="Shape 271"/>
          <p:cNvSpPr/>
          <p:nvPr/>
        </p:nvSpPr>
        <p:spPr>
          <a:xfrm>
            <a:off x="457200" y="1714680"/>
            <a:ext cx="4158720" cy="19422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25360" indent="-225360">
              <a:lnSpc>
                <a:spcPct val="120000"/>
              </a:lnSpc>
              <a:spcBef>
                <a:spcPts val="300"/>
              </a:spcBef>
              <a:buClr>
                <a:srgbClr val="004266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Start with defined UI components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  <a:p>
            <a:pPr marL="225360" indent="-225360">
              <a:lnSpc>
                <a:spcPct val="120000"/>
              </a:lnSpc>
              <a:spcBef>
                <a:spcPts val="300"/>
              </a:spcBef>
              <a:buClr>
                <a:srgbClr val="004266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Create HTML for each component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  <a:p>
            <a:pPr marL="225360" indent="-225360">
              <a:lnSpc>
                <a:spcPct val="120000"/>
              </a:lnSpc>
              <a:spcBef>
                <a:spcPts val="300"/>
              </a:spcBef>
              <a:buClr>
                <a:srgbClr val="004266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Insert {{data}} placeholders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  <a:p>
            <a:pPr marL="225360" indent="-225360">
              <a:lnSpc>
                <a:spcPct val="120000"/>
              </a:lnSpc>
              <a:spcBef>
                <a:spcPts val="300"/>
              </a:spcBef>
              <a:buClr>
                <a:srgbClr val="004266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Combine parallel components into single call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  <a:p>
            <a:pPr marL="225360" indent="-225360">
              <a:lnSpc>
                <a:spcPct val="120000"/>
              </a:lnSpc>
              <a:spcBef>
                <a:spcPts val="300"/>
              </a:spcBef>
              <a:buClr>
                <a:srgbClr val="004266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Compile into JSON contracts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  <a:p>
            <a:pPr marL="225360" indent="-225360">
              <a:lnSpc>
                <a:spcPct val="120000"/>
              </a:lnSpc>
              <a:spcBef>
                <a:spcPts val="300"/>
              </a:spcBef>
              <a:buClr>
                <a:srgbClr val="004266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Create calls to retrieve JSON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276" name="Shape 272"/>
          <p:cNvSpPr/>
          <p:nvPr/>
        </p:nvSpPr>
        <p:spPr>
          <a:xfrm>
            <a:off x="6337800" y="2316600"/>
            <a:ext cx="447480" cy="5162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4266"/>
                </a:solidFill>
                <a:latin typeface="HelvNeue Medium for IBM"/>
                <a:ea typeface="HelvNeue Medium for IBM"/>
              </a:rPr>
              <a:t>→</a:t>
            </a:r>
            <a:endParaRPr b="0" lang="en-US" sz="2800" spc="-1" strike="noStrike">
              <a:solidFill>
                <a:srgbClr val="000000"/>
              </a:solidFill>
              <a:latin typeface="Merriweather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765000"/>
            <a:ext cx="8229240" cy="434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4266"/>
                </a:solidFill>
                <a:latin typeface="HelvNeue Medium for IBM"/>
                <a:ea typeface="HelvNeue Medium for IBM"/>
              </a:rPr>
              <a:t>Modularize all the things</a:t>
            </a:r>
            <a:r>
              <a:rPr b="0" lang="en-US" sz="2800" spc="-1" strike="noStrike">
                <a:solidFill>
                  <a:srgbClr val="004266"/>
                </a:solidFill>
                <a:latin typeface="HelvNeue Medium for IBM"/>
                <a:ea typeface="HelvNeue Medium for IBM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278" name="Shape 275"/>
          <p:cNvSpPr/>
          <p:nvPr/>
        </p:nvSpPr>
        <p:spPr>
          <a:xfrm>
            <a:off x="8153280" y="4743360"/>
            <a:ext cx="533160" cy="136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83d1f5"/>
                </a:solidFill>
                <a:latin typeface="HelvNeue Light for IBM"/>
                <a:ea typeface="HelvNeue Light for IBM"/>
              </a:rPr>
              <a:t>5</a:t>
            </a:r>
            <a:endParaRPr b="0" lang="en-US" sz="900" spc="-1" strike="noStrike">
              <a:solidFill>
                <a:srgbClr val="000000"/>
              </a:solidFill>
              <a:latin typeface="Merriweather Sans"/>
            </a:endParaRPr>
          </a:p>
        </p:txBody>
      </p:sp>
      <p:pic>
        <p:nvPicPr>
          <p:cNvPr id="279" name="division3.png" descr=""/>
          <p:cNvPicPr/>
          <p:nvPr/>
        </p:nvPicPr>
        <p:blipFill>
          <a:blip r:embed="rId1"/>
          <a:srcRect l="0" t="4904" r="0" b="22260"/>
          <a:stretch/>
        </p:blipFill>
        <p:spPr>
          <a:xfrm>
            <a:off x="267840" y="1313640"/>
            <a:ext cx="8506080" cy="330408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765000"/>
            <a:ext cx="8229240" cy="434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4266"/>
                </a:solidFill>
                <a:latin typeface="HelvNeue Medium for IBM"/>
                <a:ea typeface="HelvNeue Medium for IBM"/>
              </a:rPr>
              <a:t>Code is a story.</a:t>
            </a:r>
            <a:endParaRPr b="0" lang="en-US" sz="28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ldNum" idx="6"/>
          </p:nvPr>
        </p:nvSpPr>
        <p:spPr>
          <a:xfrm>
            <a:off x="8559720" y="474336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83d1f5"/>
                </a:solidFill>
                <a:latin typeface="HelvNeue Light for IBM"/>
                <a:ea typeface="HelvNeue Light for IBM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52CA9B2-69B0-43F9-90B5-5D4ADBA2E7AC}" type="slidenum">
              <a:rPr b="0" lang="en-US" sz="900" spc="-1" strike="noStrike">
                <a:solidFill>
                  <a:srgbClr val="83d1f5"/>
                </a:solidFill>
                <a:latin typeface="HelvNeue Light for IBM"/>
                <a:ea typeface="HelvNeue Light for IBM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82" name="Screen Shot 2015-10-20 at 5.55.04 PM.png" descr=""/>
          <p:cNvPicPr/>
          <p:nvPr/>
        </p:nvPicPr>
        <p:blipFill>
          <a:blip r:embed="rId1"/>
          <a:srcRect l="0" t="0" r="0" b="20616"/>
          <a:stretch/>
        </p:blipFill>
        <p:spPr>
          <a:xfrm>
            <a:off x="4796280" y="1170000"/>
            <a:ext cx="3860640" cy="3506040"/>
          </a:xfrm>
          <a:prstGeom prst="rect">
            <a:avLst/>
          </a:prstGeom>
          <a:ln w="12700">
            <a:noFill/>
          </a:ln>
        </p:spPr>
      </p:pic>
      <p:sp>
        <p:nvSpPr>
          <p:cNvPr id="283" name="Shape 286"/>
          <p:cNvSpPr/>
          <p:nvPr/>
        </p:nvSpPr>
        <p:spPr>
          <a:xfrm>
            <a:off x="1903680" y="1263600"/>
            <a:ext cx="1724760" cy="357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1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type of story (genre)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284" name="Shape 287"/>
          <p:cNvSpPr/>
          <p:nvPr/>
        </p:nvSpPr>
        <p:spPr>
          <a:xfrm flipV="1">
            <a:off x="3796560" y="1248840"/>
            <a:ext cx="907560" cy="155520"/>
          </a:xfrm>
          <a:prstGeom prst="line">
            <a:avLst/>
          </a:prstGeom>
          <a:ln w="25400">
            <a:solidFill>
              <a:srgbClr val="5b9bd5"/>
            </a:solidFill>
            <a:bevel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85" name="Shape 288"/>
          <p:cNvSpPr/>
          <p:nvPr/>
        </p:nvSpPr>
        <p:spPr>
          <a:xfrm>
            <a:off x="1576440" y="1746360"/>
            <a:ext cx="2001960" cy="357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1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list important characters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286" name="Shape 289"/>
          <p:cNvSpPr/>
          <p:nvPr/>
        </p:nvSpPr>
        <p:spPr>
          <a:xfrm>
            <a:off x="1586520" y="2923200"/>
            <a:ext cx="1916640" cy="357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1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call out the side quests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287" name="Shape 290"/>
          <p:cNvSpPr/>
          <p:nvPr/>
        </p:nvSpPr>
        <p:spPr>
          <a:xfrm>
            <a:off x="1452600" y="3556800"/>
            <a:ext cx="2089080" cy="357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1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signal start of main quest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288" name="Shape 291"/>
          <p:cNvSpPr/>
          <p:nvPr/>
        </p:nvSpPr>
        <p:spPr>
          <a:xfrm>
            <a:off x="1694520" y="4207680"/>
            <a:ext cx="1861920" cy="357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1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conflict and resolution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289" name="Shape 292"/>
          <p:cNvSpPr/>
          <p:nvPr/>
        </p:nvSpPr>
        <p:spPr>
          <a:xfrm flipV="1">
            <a:off x="3796560" y="1655280"/>
            <a:ext cx="907560" cy="155520"/>
          </a:xfrm>
          <a:prstGeom prst="line">
            <a:avLst/>
          </a:prstGeom>
          <a:ln w="25400">
            <a:solidFill>
              <a:srgbClr val="5b9bd5"/>
            </a:solidFill>
            <a:bevel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90" name="Shape 293"/>
          <p:cNvSpPr/>
          <p:nvPr/>
        </p:nvSpPr>
        <p:spPr>
          <a:xfrm>
            <a:off x="3796560" y="1932480"/>
            <a:ext cx="907920" cy="167040"/>
          </a:xfrm>
          <a:prstGeom prst="line">
            <a:avLst/>
          </a:prstGeom>
          <a:ln w="25400">
            <a:solidFill>
              <a:srgbClr val="5b9bd5"/>
            </a:solidFill>
            <a:bevel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91" name="Shape 294"/>
          <p:cNvSpPr/>
          <p:nvPr/>
        </p:nvSpPr>
        <p:spPr>
          <a:xfrm flipV="1">
            <a:off x="3794040" y="2679840"/>
            <a:ext cx="910080" cy="352440"/>
          </a:xfrm>
          <a:prstGeom prst="line">
            <a:avLst/>
          </a:prstGeom>
          <a:ln w="25400">
            <a:solidFill>
              <a:srgbClr val="5b9bd5"/>
            </a:solidFill>
            <a:bevel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92" name="Shape 295"/>
          <p:cNvSpPr/>
          <p:nvPr/>
        </p:nvSpPr>
        <p:spPr>
          <a:xfrm>
            <a:off x="3797280" y="3124080"/>
            <a:ext cx="909000" cy="91080"/>
          </a:xfrm>
          <a:prstGeom prst="line">
            <a:avLst/>
          </a:prstGeom>
          <a:ln w="25400">
            <a:solidFill>
              <a:srgbClr val="5b9bd5"/>
            </a:solidFill>
            <a:bevel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93" name="Shape 296"/>
          <p:cNvSpPr/>
          <p:nvPr/>
        </p:nvSpPr>
        <p:spPr>
          <a:xfrm>
            <a:off x="3690000" y="3767040"/>
            <a:ext cx="1105920" cy="360"/>
          </a:xfrm>
          <a:prstGeom prst="line">
            <a:avLst/>
          </a:prstGeom>
          <a:ln w="25400">
            <a:solidFill>
              <a:srgbClr val="5b9bd5"/>
            </a:solidFill>
            <a:bevel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94" name="Shape 297"/>
          <p:cNvSpPr/>
          <p:nvPr/>
        </p:nvSpPr>
        <p:spPr>
          <a:xfrm>
            <a:off x="3690000" y="4409280"/>
            <a:ext cx="1105920" cy="360"/>
          </a:xfrm>
          <a:prstGeom prst="line">
            <a:avLst/>
          </a:prstGeom>
          <a:ln w="25400">
            <a:solidFill>
              <a:srgbClr val="5b9bd5"/>
            </a:solidFill>
            <a:bevel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95" name="Shape 289"/>
          <p:cNvSpPr/>
          <p:nvPr/>
        </p:nvSpPr>
        <p:spPr>
          <a:xfrm>
            <a:off x="1889640" y="2327760"/>
            <a:ext cx="1645560" cy="357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1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add some narration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296" name="Shape 294"/>
          <p:cNvSpPr/>
          <p:nvPr/>
        </p:nvSpPr>
        <p:spPr>
          <a:xfrm flipV="1">
            <a:off x="3665520" y="2440080"/>
            <a:ext cx="1221480" cy="70200"/>
          </a:xfrm>
          <a:prstGeom prst="line">
            <a:avLst/>
          </a:prstGeom>
          <a:ln w="25400">
            <a:solidFill>
              <a:srgbClr val="5b9bd5"/>
            </a:solidFill>
            <a:bevel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45720" rIns="45720" tIns="25200" bIns="25200" anchor="t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9e5"/>
      </a:accent5>
      <a:accent6>
        <a:srgbClr val="d7712c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9e5"/>
      </a:accent5>
      <a:accent6>
        <a:srgbClr val="d7712c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9e5"/>
      </a:accent5>
      <a:accent6>
        <a:srgbClr val="d7712c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9e5"/>
      </a:accent5>
      <a:accent6>
        <a:srgbClr val="d7712c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9e5"/>
      </a:accent5>
      <a:accent6>
        <a:srgbClr val="d7712c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993</TotalTime>
  <Application>LibreOffice/7.5.3.2$MacOSX_X86_64 LibreOffice_project/9f56dff12ba03b9acd7730a5a481eea045e468f3</Application>
  <AppVersion>15.0000</AppVersion>
  <Words>386</Words>
  <Paragraphs>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2024-06-17T11:00:51Z</dcterms:modified>
  <cp:revision>11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(16:9)</vt:lpwstr>
  </property>
  <property fmtid="{D5CDD505-2E9C-101B-9397-08002B2CF9AE}" pid="3" name="Slides">
    <vt:i4>12</vt:i4>
  </property>
</Properties>
</file>