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6.jpeg" ContentType="image/jpeg"/>
  <Override PartName="/ppt/media/image2.png" ContentType="image/png"/>
  <Override PartName="/ppt/media/image12.png" ContentType="image/png"/>
  <Override PartName="/ppt/media/image10.png" ContentType="image/png"/>
  <Override PartName="/ppt/media/image13.png" ContentType="image/png"/>
  <Override PartName="/ppt/media/image3.png" ContentType="image/png"/>
  <Override PartName="/ppt/media/image11.png" ContentType="image/png"/>
  <Override PartName="/ppt/media/image1.png" ContentType="image/png"/>
  <Override PartName="/ppt/media/image4.png" ContentType="image/png"/>
  <Override PartName="/ppt/media/image14.png" ContentType="image/png"/>
  <Override PartName="/ppt/media/image15.png" ContentType="image/png"/>
  <Override PartName="/ppt/media/image5.png" ContentType="image/png"/>
  <Override PartName="/ppt/media/image8.png" ContentType="image/png"/>
  <Override PartName="/ppt/media/image7.jpeg" ContentType="image/jpeg"/>
  <Override PartName="/ppt/media/image9.png" ContentType="image/png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FED6ECA-B410-40A3-83D8-7FA32F88258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3388D64-4016-4D2A-AA30-5786B10F503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B02550-929F-4773-87A7-B68EB0352F6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4E75440-C2A8-4267-BFEE-FA14D47A1A74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4A1073-4F97-4F2E-A62E-F8C29750367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286FCE-BD95-4AB6-AB09-D90A33A8721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BFE823-AEE8-48C2-B1BE-927D6A8A863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037BE1-654A-4C56-8D73-3207040F1B5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0640EC-39E3-47A5-A506-3EE3853703CB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DF6540-1D88-462C-8A07-642B4344A76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6BECD6-1936-42AF-B2DB-3658BFCDC1D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EDA4BD9-EBA6-4557-AAD6-A82E55F3F01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09498F-9839-4659-B3DA-B71E89853CF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969227-D02D-48B8-9C1F-761F342409DC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279BCB-A305-4D72-85A1-397D60C3D783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0A4044-D30F-44DC-B4A4-CA25B35FFF01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074BF7-3BA6-4F67-B83A-C97A3B83FFF9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C5CB4E-2ED8-4158-845A-9AB98E858AEA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FCB925-A737-4DCF-A8D5-E9E4CD33FF47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2E9515-76BA-415E-A7CE-C0B4BEDFC860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827EF9-315F-499D-894B-00D0CAD7B70C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C7974B-5D28-4480-B0CE-9B2F6F4FE34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C11890-B207-4DBA-9465-058371327D8B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E5ABDC-7F25-40C3-907A-E1008567EE37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F0BB50-80D5-4833-9AD5-B8DFC5F69513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9B41DC-2AC3-4588-AC0E-CCA4BEBE9836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85E7CD-9E8E-4070-9AB7-248DE09168AA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1CAE99-F6E6-4643-86B5-A81D20DA598B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D19D3A-8118-4251-9D56-BE5A0E737333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414F6F-7144-4666-9F9F-6CDA59895935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EC417CD-5118-444F-973F-77D6581141FA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923E2F2-E80E-4D12-AEC7-551CE6820C7C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EBB8F77-0E81-4765-B109-5CBB1069E44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9893E5B-7DCF-4DCD-BDB1-C4D313549252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C660DCE-B101-4A87-BA40-9941D518D9FC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E7AE89F-AE28-4DFE-A68F-8B27B6E7C642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BE2AD31-0016-48EE-A0C7-31E0AD335DB1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87DE7ED-B5C4-4F04-B5E3-A33C44B9F662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7BA9053-D7E2-47FD-A387-C338F0794D44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9F8381E-4455-43DA-AB87-B206F8575B19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A3A4837-98F7-4328-89DC-8A6AD85B0758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12D5E92-285E-43A6-B575-D96B87AF5A34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ECABC02-0EC8-461E-AC3F-DA89BA2308E7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C043B8-CC13-4A73-84B2-9F80ED16127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6C14B40-AB05-42B8-879E-B45EC94E79BC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1CCFB5-7F2D-4B93-BB0E-15391CE264F3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CF48BD-FE08-45F3-961C-1B41BDB0695D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053F2C-1E71-4FCF-A82F-2EF8CCE69590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0D4A39-52D3-44D4-9BB2-7222595778EE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6FE745-C993-4363-99E6-591AEB835709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C72F7B-A3D8-4A73-8A5C-6974E9476F31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F2388A-4145-4B19-86C8-DEC9F3B3BF57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2186F4-7720-4BDE-AE19-760246B1C58D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C7E052-C0EC-455B-B22A-198D4057769D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1F64E2-DAFE-40E9-80C8-75F2AF181C8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B2A305-03F1-4501-9EB4-57A4FC54F3B8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2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00A090-6ED5-463C-BB83-EFCD891A64F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E45520C-09B5-4E3E-A947-49F724A5795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6D125F-4D7F-40AA-95AF-12FF370F002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ED420F5-26D1-4FE5-915C-437C9F62500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BM_logo_blue.png" descr="IBM_logo_blue"/>
          <p:cNvPicPr/>
          <p:nvPr/>
        </p:nvPicPr>
        <p:blipFill>
          <a:blip r:embed="rId2"/>
          <a:stretch/>
        </p:blipFill>
        <p:spPr>
          <a:xfrm>
            <a:off x="457200" y="4552920"/>
            <a:ext cx="609120" cy="247320"/>
          </a:xfrm>
          <a:prstGeom prst="rect">
            <a:avLst/>
          </a:prstGeom>
          <a:ln w="12700">
            <a:noFill/>
          </a:ln>
        </p:spPr>
      </p:pic>
      <p:pic>
        <p:nvPicPr>
          <p:cNvPr id="1" name="image.pdf" descr=""/>
          <p:cNvPicPr/>
          <p:nvPr/>
        </p:nvPicPr>
        <p:blipFill>
          <a:blip r:embed="rId3"/>
          <a:srcRect l="0" t="10590" r="0" b="0"/>
          <a:stretch/>
        </p:blipFill>
        <p:spPr>
          <a:xfrm rot="5400000">
            <a:off x="4886640" y="598320"/>
            <a:ext cx="4495320" cy="4019040"/>
          </a:xfrm>
          <a:prstGeom prst="rect">
            <a:avLst/>
          </a:prstGeom>
          <a:ln w="12700">
            <a:noFill/>
          </a:ln>
        </p:spPr>
      </p:pic>
      <p:pic>
        <p:nvPicPr>
          <p:cNvPr id="2" name="image.pdf" descr=""/>
          <p:cNvPicPr/>
          <p:nvPr/>
        </p:nvPicPr>
        <p:blipFill>
          <a:blip r:embed="rId4"/>
          <a:stretch/>
        </p:blipFill>
        <p:spPr>
          <a:xfrm>
            <a:off x="457200" y="336600"/>
            <a:ext cx="1066320" cy="145800"/>
          </a:xfrm>
          <a:prstGeom prst="rect">
            <a:avLst/>
          </a:prstGeom>
          <a:ln w="1270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sldNum" idx="1"/>
          </p:nvPr>
        </p:nvSpPr>
        <p:spPr>
          <a:xfrm>
            <a:off x="6553080" y="4627440"/>
            <a:ext cx="2133360" cy="2790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4A1EAB-CCCD-41A0-B06E-BF30AA02464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Click to edit the outline text format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Second Outline Level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Third Outline Level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Fourth Outline Level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HelvNeue Light for IBM"/>
              </a:rPr>
              <a:t>Fifth Outline Level</a:t>
            </a:r>
            <a:endParaRPr b="0" lang="en-US" sz="2000" spc="-1" strike="noStrike">
              <a:solidFill>
                <a:srgbClr val="004266"/>
              </a:solidFill>
              <a:latin typeface="HelvNeue Light for IBM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HelvNeue Light for IBM"/>
              </a:rPr>
              <a:t>Sixth Outline Level</a:t>
            </a:r>
            <a:endParaRPr b="0" lang="en-US" sz="2000" spc="-1" strike="noStrike">
              <a:solidFill>
                <a:srgbClr val="004266"/>
              </a:solidFill>
              <a:latin typeface="HelvNeue Light for IBM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HelvNeue Light for IBM"/>
              </a:rPr>
              <a:t>Seventh Outline Level</a:t>
            </a:r>
            <a:endParaRPr b="0" lang="en-US" sz="2000" spc="-1" strike="noStrike">
              <a:solidFill>
                <a:srgbClr val="004266"/>
              </a:solidFill>
              <a:latin typeface="HelvNeue Light for IBM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BM_logo_blue.png" descr="IBM_logo_blue"/>
          <p:cNvPicPr/>
          <p:nvPr/>
        </p:nvPicPr>
        <p:blipFill>
          <a:blip r:embed="rId2"/>
          <a:stretch/>
        </p:blipFill>
        <p:spPr>
          <a:xfrm>
            <a:off x="457200" y="4552920"/>
            <a:ext cx="609120" cy="247320"/>
          </a:xfrm>
          <a:prstGeom prst="rect">
            <a:avLst/>
          </a:prstGeom>
          <a:ln w="12700">
            <a:noFill/>
          </a:ln>
        </p:spPr>
      </p:pic>
      <p:pic>
        <p:nvPicPr>
          <p:cNvPr id="43" name="image.pdf" descr=""/>
          <p:cNvPicPr/>
          <p:nvPr/>
        </p:nvPicPr>
        <p:blipFill>
          <a:blip r:embed="rId3"/>
          <a:srcRect l="0" t="10590" r="0" b="0"/>
          <a:stretch/>
        </p:blipFill>
        <p:spPr>
          <a:xfrm rot="5400000">
            <a:off x="4886640" y="598320"/>
            <a:ext cx="4495320" cy="4019040"/>
          </a:xfrm>
          <a:prstGeom prst="rect">
            <a:avLst/>
          </a:prstGeom>
          <a:ln w="12700">
            <a:noFill/>
          </a:ln>
        </p:spPr>
      </p:pic>
      <p:pic>
        <p:nvPicPr>
          <p:cNvPr id="44" name="image.pdf" descr=""/>
          <p:cNvPicPr/>
          <p:nvPr/>
        </p:nvPicPr>
        <p:blipFill>
          <a:blip r:embed="rId4"/>
          <a:stretch/>
        </p:blipFill>
        <p:spPr>
          <a:xfrm>
            <a:off x="457200" y="336600"/>
            <a:ext cx="1066320" cy="145800"/>
          </a:xfrm>
          <a:prstGeom prst="rect">
            <a:avLst/>
          </a:prstGeom>
          <a:ln w="12700">
            <a:noFill/>
          </a:ln>
        </p:spPr>
      </p:pic>
      <p:pic>
        <p:nvPicPr>
          <p:cNvPr id="45" name="IBM_logo_blue.png" descr="IBM_logo_blue"/>
          <p:cNvPicPr/>
          <p:nvPr/>
        </p:nvPicPr>
        <p:blipFill>
          <a:blip r:embed="rId5"/>
          <a:stretch/>
        </p:blipFill>
        <p:spPr>
          <a:xfrm>
            <a:off x="8305920" y="285840"/>
            <a:ext cx="456840" cy="186840"/>
          </a:xfrm>
          <a:prstGeom prst="rect">
            <a:avLst/>
          </a:prstGeom>
          <a:ln w="12700">
            <a:noFill/>
          </a:ln>
        </p:spPr>
      </p:pic>
      <p:sp>
        <p:nvSpPr>
          <p:cNvPr id="46" name="Shape 123"/>
          <p:cNvSpPr/>
          <p:nvPr/>
        </p:nvSpPr>
        <p:spPr>
          <a:xfrm>
            <a:off x="457200" y="628560"/>
            <a:ext cx="8305560" cy="360"/>
          </a:xfrm>
          <a:prstGeom prst="line">
            <a:avLst/>
          </a:prstGeom>
          <a:ln w="0">
            <a:solidFill>
              <a:srgbClr val="83d1f5"/>
            </a:solidFill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47" name="image.pdf" descr=""/>
          <p:cNvPicPr/>
          <p:nvPr/>
        </p:nvPicPr>
        <p:blipFill>
          <a:blip r:embed="rId6"/>
          <a:stretch/>
        </p:blipFill>
        <p:spPr>
          <a:xfrm>
            <a:off x="457200" y="336600"/>
            <a:ext cx="1066320" cy="145800"/>
          </a:xfrm>
          <a:prstGeom prst="rect">
            <a:avLst/>
          </a:prstGeom>
          <a:ln w="12700">
            <a:noFill/>
          </a:ln>
        </p:spPr>
      </p:pic>
      <p:sp>
        <p:nvSpPr>
          <p:cNvPr id="48" name="Shape 125"/>
          <p:cNvSpPr/>
          <p:nvPr/>
        </p:nvSpPr>
        <p:spPr>
          <a:xfrm>
            <a:off x="6324480" y="4700520"/>
            <a:ext cx="2133360" cy="22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IBM CONFIDENTIAL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49" name="Shape 126"/>
          <p:cNvSpPr/>
          <p:nvPr/>
        </p:nvSpPr>
        <p:spPr>
          <a:xfrm>
            <a:off x="304920" y="4700160"/>
            <a:ext cx="4647960" cy="22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Arial"/>
                <a:ea typeface="Arial"/>
              </a:rPr>
              <a:t>© 2015 International Business Machines Corporation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sldNum" idx="2"/>
          </p:nvPr>
        </p:nvSpPr>
        <p:spPr>
          <a:xfrm>
            <a:off x="7848720" y="4743360"/>
            <a:ext cx="837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C3F45C-D18B-4A87-A2A5-5B912FE01F17}" type="slidenum"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Click to edit the outline text format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Second Outline Level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Third Outline Level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Fourth Outline Level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HelvNeue Light for IBM"/>
              </a:rPr>
              <a:t>Fifth Outline Level</a:t>
            </a:r>
            <a:endParaRPr b="0" lang="en-US" sz="2000" spc="-1" strike="noStrike">
              <a:solidFill>
                <a:srgbClr val="004266"/>
              </a:solidFill>
              <a:latin typeface="HelvNeue Light for IBM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HelvNeue Light for IBM"/>
              </a:rPr>
              <a:t>Sixth Outline Level</a:t>
            </a:r>
            <a:endParaRPr b="0" lang="en-US" sz="2000" spc="-1" strike="noStrike">
              <a:solidFill>
                <a:srgbClr val="004266"/>
              </a:solidFill>
              <a:latin typeface="HelvNeue Light for IBM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HelvNeue Light for IBM"/>
              </a:rPr>
              <a:t>Seventh Outline Level</a:t>
            </a:r>
            <a:endParaRPr b="0" lang="en-US" sz="2000" spc="-1" strike="noStrike">
              <a:solidFill>
                <a:srgbClr val="004266"/>
              </a:solidFill>
              <a:latin typeface="HelvNeue Light for IBM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BM_logo_blue.png" descr="IBM_logo_blue"/>
          <p:cNvPicPr/>
          <p:nvPr/>
        </p:nvPicPr>
        <p:blipFill>
          <a:blip r:embed="rId2"/>
          <a:stretch/>
        </p:blipFill>
        <p:spPr>
          <a:xfrm>
            <a:off x="457200" y="4552920"/>
            <a:ext cx="609120" cy="247320"/>
          </a:xfrm>
          <a:prstGeom prst="rect">
            <a:avLst/>
          </a:prstGeom>
          <a:ln w="12700">
            <a:noFill/>
          </a:ln>
        </p:spPr>
      </p:pic>
      <p:pic>
        <p:nvPicPr>
          <p:cNvPr id="90" name="image.pdf" descr=""/>
          <p:cNvPicPr/>
          <p:nvPr/>
        </p:nvPicPr>
        <p:blipFill>
          <a:blip r:embed="rId3"/>
          <a:srcRect l="0" t="10590" r="0" b="0"/>
          <a:stretch/>
        </p:blipFill>
        <p:spPr>
          <a:xfrm rot="5400000">
            <a:off x="4886640" y="598320"/>
            <a:ext cx="4495320" cy="4019040"/>
          </a:xfrm>
          <a:prstGeom prst="rect">
            <a:avLst/>
          </a:prstGeom>
          <a:ln w="12700">
            <a:noFill/>
          </a:ln>
        </p:spPr>
      </p:pic>
      <p:pic>
        <p:nvPicPr>
          <p:cNvPr id="91" name="image.pdf" descr=""/>
          <p:cNvPicPr/>
          <p:nvPr/>
        </p:nvPicPr>
        <p:blipFill>
          <a:blip r:embed="rId4"/>
          <a:stretch/>
        </p:blipFill>
        <p:spPr>
          <a:xfrm>
            <a:off x="457200" y="336600"/>
            <a:ext cx="1066320" cy="145800"/>
          </a:xfrm>
          <a:prstGeom prst="rect">
            <a:avLst/>
          </a:prstGeom>
          <a:ln w="12700">
            <a:noFill/>
          </a:ln>
        </p:spPr>
      </p:pic>
      <p:pic>
        <p:nvPicPr>
          <p:cNvPr id="92" name="IBM_logo_blue.png" descr="IBM_logo_blue"/>
          <p:cNvPicPr/>
          <p:nvPr/>
        </p:nvPicPr>
        <p:blipFill>
          <a:blip r:embed="rId5"/>
          <a:stretch/>
        </p:blipFill>
        <p:spPr>
          <a:xfrm>
            <a:off x="8305920" y="285840"/>
            <a:ext cx="456840" cy="186840"/>
          </a:xfrm>
          <a:prstGeom prst="rect">
            <a:avLst/>
          </a:prstGeom>
          <a:ln w="12700">
            <a:noFill/>
          </a:ln>
        </p:spPr>
      </p:pic>
      <p:sp>
        <p:nvSpPr>
          <p:cNvPr id="93" name="Shape 111"/>
          <p:cNvSpPr/>
          <p:nvPr/>
        </p:nvSpPr>
        <p:spPr>
          <a:xfrm>
            <a:off x="457200" y="628560"/>
            <a:ext cx="8305560" cy="360"/>
          </a:xfrm>
          <a:prstGeom prst="line">
            <a:avLst/>
          </a:prstGeom>
          <a:ln w="0">
            <a:solidFill>
              <a:srgbClr val="83d1f5"/>
            </a:solidFill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94" name="image.pdf" descr=""/>
          <p:cNvPicPr/>
          <p:nvPr/>
        </p:nvPicPr>
        <p:blipFill>
          <a:blip r:embed="rId6"/>
          <a:stretch/>
        </p:blipFill>
        <p:spPr>
          <a:xfrm>
            <a:off x="457200" y="336600"/>
            <a:ext cx="1066320" cy="145800"/>
          </a:xfrm>
          <a:prstGeom prst="rect">
            <a:avLst/>
          </a:prstGeom>
          <a:ln w="12700">
            <a:noFill/>
          </a:ln>
        </p:spPr>
      </p:pic>
      <p:sp>
        <p:nvSpPr>
          <p:cNvPr id="95" name="Shape 113"/>
          <p:cNvSpPr/>
          <p:nvPr/>
        </p:nvSpPr>
        <p:spPr>
          <a:xfrm>
            <a:off x="6324480" y="4700520"/>
            <a:ext cx="2133360" cy="22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IBM CONFIDENTIAL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96" name="Shape 114"/>
          <p:cNvSpPr/>
          <p:nvPr/>
        </p:nvSpPr>
        <p:spPr>
          <a:xfrm>
            <a:off x="304920" y="4700160"/>
            <a:ext cx="4647960" cy="22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Arial"/>
                <a:ea typeface="Arial"/>
              </a:rPr>
              <a:t>© 2015 International Business Machines Corporation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sldNum" idx="3"/>
          </p:nvPr>
        </p:nvSpPr>
        <p:spPr>
          <a:xfrm>
            <a:off x="8153280" y="4743360"/>
            <a:ext cx="53316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5EC531-A3F0-4330-9A6E-6BD75E0A8FA2}" type="slidenum"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Click to edit the outline text format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Second Outline Level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Third Outline Level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Fourth Outline Level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HelvNeue Light for IBM"/>
              </a:rPr>
              <a:t>Fifth Outline Level</a:t>
            </a:r>
            <a:endParaRPr b="0" lang="en-US" sz="2000" spc="-1" strike="noStrike">
              <a:solidFill>
                <a:srgbClr val="004266"/>
              </a:solidFill>
              <a:latin typeface="HelvNeue Light for IBM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HelvNeue Light for IBM"/>
              </a:rPr>
              <a:t>Sixth Outline Level</a:t>
            </a:r>
            <a:endParaRPr b="0" lang="en-US" sz="2000" spc="-1" strike="noStrike">
              <a:solidFill>
                <a:srgbClr val="004266"/>
              </a:solidFill>
              <a:latin typeface="HelvNeue Light for IBM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HelvNeue Light for IBM"/>
              </a:rPr>
              <a:t>Seventh Outline Level</a:t>
            </a:r>
            <a:endParaRPr b="0" lang="en-US" sz="2000" spc="-1" strike="noStrike">
              <a:solidFill>
                <a:srgbClr val="004266"/>
              </a:solidFill>
              <a:latin typeface="HelvNeue Light for IBM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BM_logo_blue.png" descr="IBM_logo_blue"/>
          <p:cNvPicPr/>
          <p:nvPr/>
        </p:nvPicPr>
        <p:blipFill>
          <a:blip r:embed="rId2"/>
          <a:stretch/>
        </p:blipFill>
        <p:spPr>
          <a:xfrm>
            <a:off x="457200" y="4552920"/>
            <a:ext cx="609120" cy="247320"/>
          </a:xfrm>
          <a:prstGeom prst="rect">
            <a:avLst/>
          </a:prstGeom>
          <a:ln w="12700">
            <a:noFill/>
          </a:ln>
        </p:spPr>
      </p:pic>
      <p:pic>
        <p:nvPicPr>
          <p:cNvPr id="137" name="image.pdf" descr=""/>
          <p:cNvPicPr/>
          <p:nvPr/>
        </p:nvPicPr>
        <p:blipFill>
          <a:blip r:embed="rId3"/>
          <a:srcRect l="0" t="10590" r="0" b="0"/>
          <a:stretch/>
        </p:blipFill>
        <p:spPr>
          <a:xfrm rot="5400000">
            <a:off x="4886640" y="598320"/>
            <a:ext cx="4495320" cy="4019040"/>
          </a:xfrm>
          <a:prstGeom prst="rect">
            <a:avLst/>
          </a:prstGeom>
          <a:ln w="12700">
            <a:noFill/>
          </a:ln>
        </p:spPr>
      </p:pic>
      <p:pic>
        <p:nvPicPr>
          <p:cNvPr id="138" name="image.pdf" descr=""/>
          <p:cNvPicPr/>
          <p:nvPr/>
        </p:nvPicPr>
        <p:blipFill>
          <a:blip r:embed="rId4"/>
          <a:stretch/>
        </p:blipFill>
        <p:spPr>
          <a:xfrm>
            <a:off x="457200" y="336600"/>
            <a:ext cx="1066320" cy="145800"/>
          </a:xfrm>
          <a:prstGeom prst="rect">
            <a:avLst/>
          </a:prstGeom>
          <a:ln w="12700">
            <a:noFill/>
          </a:ln>
        </p:spPr>
      </p:pic>
      <p:pic>
        <p:nvPicPr>
          <p:cNvPr id="139" name="IBM_logo_blue.png" descr="IBM_logo_blue"/>
          <p:cNvPicPr/>
          <p:nvPr/>
        </p:nvPicPr>
        <p:blipFill>
          <a:blip r:embed="rId5"/>
          <a:stretch/>
        </p:blipFill>
        <p:spPr>
          <a:xfrm>
            <a:off x="8305920" y="285840"/>
            <a:ext cx="456840" cy="186840"/>
          </a:xfrm>
          <a:prstGeom prst="rect">
            <a:avLst/>
          </a:prstGeom>
          <a:ln w="12700">
            <a:noFill/>
          </a:ln>
        </p:spPr>
      </p:pic>
      <p:sp>
        <p:nvSpPr>
          <p:cNvPr id="140" name="Shape 204"/>
          <p:cNvSpPr/>
          <p:nvPr/>
        </p:nvSpPr>
        <p:spPr>
          <a:xfrm>
            <a:off x="457200" y="628560"/>
            <a:ext cx="8305560" cy="360"/>
          </a:xfrm>
          <a:prstGeom prst="line">
            <a:avLst/>
          </a:prstGeom>
          <a:ln w="0">
            <a:solidFill>
              <a:srgbClr val="83d1f5"/>
            </a:solidFill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pic>
        <p:nvPicPr>
          <p:cNvPr id="141" name="image.pdf" descr=""/>
          <p:cNvPicPr/>
          <p:nvPr/>
        </p:nvPicPr>
        <p:blipFill>
          <a:blip r:embed="rId6"/>
          <a:stretch/>
        </p:blipFill>
        <p:spPr>
          <a:xfrm>
            <a:off x="457200" y="336600"/>
            <a:ext cx="1066320" cy="145800"/>
          </a:xfrm>
          <a:prstGeom prst="rect">
            <a:avLst/>
          </a:prstGeom>
          <a:ln w="12700">
            <a:noFill/>
          </a:ln>
        </p:spPr>
      </p:pic>
      <p:sp>
        <p:nvSpPr>
          <p:cNvPr id="142" name="Shape 206"/>
          <p:cNvSpPr/>
          <p:nvPr/>
        </p:nvSpPr>
        <p:spPr>
          <a:xfrm>
            <a:off x="6324480" y="4700520"/>
            <a:ext cx="2133360" cy="22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IBM CONFIDENTIAL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143" name="Shape 207"/>
          <p:cNvSpPr/>
          <p:nvPr/>
        </p:nvSpPr>
        <p:spPr>
          <a:xfrm>
            <a:off x="304920" y="4700160"/>
            <a:ext cx="4647960" cy="22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Arial"/>
                <a:ea typeface="Arial"/>
              </a:rPr>
              <a:t>© 2015 International Business Machines Corporation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sldNum" idx="4"/>
          </p:nvPr>
        </p:nvSpPr>
        <p:spPr>
          <a:xfrm>
            <a:off x="8559720" y="474336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3FC738-AB5F-4A4F-8C12-6CAE9877D473}" type="slidenum"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Click to edit the outline text format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Second Outline Level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Third Outline Level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Fourth Outline Level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HelvNeue Light for IBM"/>
              </a:rPr>
              <a:t>Fifth Outline Level</a:t>
            </a:r>
            <a:endParaRPr b="0" lang="en-US" sz="2000" spc="-1" strike="noStrike">
              <a:solidFill>
                <a:srgbClr val="004266"/>
              </a:solidFill>
              <a:latin typeface="HelvNeue Light for IBM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HelvNeue Light for IBM"/>
              </a:rPr>
              <a:t>Sixth Outline Level</a:t>
            </a:r>
            <a:endParaRPr b="0" lang="en-US" sz="2000" spc="-1" strike="noStrike">
              <a:solidFill>
                <a:srgbClr val="004266"/>
              </a:solidFill>
              <a:latin typeface="HelvNeue Light for IBM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HelvNeue Light for IBM"/>
              </a:rPr>
              <a:t>Seventh Outline Level</a:t>
            </a:r>
            <a:endParaRPr b="0" lang="en-US" sz="2000" spc="-1" strike="noStrike">
              <a:solidFill>
                <a:srgbClr val="004266"/>
              </a:solidFill>
              <a:latin typeface="HelvNeue Light for IBM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BM_logo_blue.png" descr="IBM_logo_blue"/>
          <p:cNvPicPr/>
          <p:nvPr/>
        </p:nvPicPr>
        <p:blipFill>
          <a:blip r:embed="rId2"/>
          <a:stretch/>
        </p:blipFill>
        <p:spPr>
          <a:xfrm>
            <a:off x="457200" y="4552920"/>
            <a:ext cx="609120" cy="247320"/>
          </a:xfrm>
          <a:prstGeom prst="rect">
            <a:avLst/>
          </a:prstGeom>
          <a:ln w="12700">
            <a:noFill/>
          </a:ln>
        </p:spPr>
      </p:pic>
      <p:pic>
        <p:nvPicPr>
          <p:cNvPr id="184" name="image.pdf" descr=""/>
          <p:cNvPicPr/>
          <p:nvPr/>
        </p:nvPicPr>
        <p:blipFill>
          <a:blip r:embed="rId3"/>
          <a:srcRect l="0" t="10590" r="0" b="0"/>
          <a:stretch/>
        </p:blipFill>
        <p:spPr>
          <a:xfrm rot="5400000">
            <a:off x="4886640" y="598320"/>
            <a:ext cx="4495320" cy="4019040"/>
          </a:xfrm>
          <a:prstGeom prst="rect">
            <a:avLst/>
          </a:prstGeom>
          <a:ln w="12700">
            <a:noFill/>
          </a:ln>
        </p:spPr>
      </p:pic>
      <p:pic>
        <p:nvPicPr>
          <p:cNvPr id="185" name="image.pdf" descr=""/>
          <p:cNvPicPr/>
          <p:nvPr/>
        </p:nvPicPr>
        <p:blipFill>
          <a:blip r:embed="rId4"/>
          <a:stretch/>
        </p:blipFill>
        <p:spPr>
          <a:xfrm>
            <a:off x="457200" y="336600"/>
            <a:ext cx="1066320" cy="145800"/>
          </a:xfrm>
          <a:prstGeom prst="rect">
            <a:avLst/>
          </a:prstGeom>
          <a:ln w="12700">
            <a:noFill/>
          </a:ln>
        </p:spPr>
      </p:pic>
      <p:pic>
        <p:nvPicPr>
          <p:cNvPr id="186" name="image.png" descr=""/>
          <p:cNvPicPr/>
          <p:nvPr/>
        </p:nvPicPr>
        <p:blipFill>
          <a:blip r:embed="rId5"/>
          <a:srcRect l="0" t="0" r="3838" b="36630"/>
          <a:stretch/>
        </p:blipFill>
        <p:spPr>
          <a:xfrm>
            <a:off x="0" y="0"/>
            <a:ext cx="9143640" cy="3393720"/>
          </a:xfrm>
          <a:prstGeom prst="rect">
            <a:avLst/>
          </a:prstGeom>
          <a:ln w="12700">
            <a:noFill/>
          </a:ln>
        </p:spPr>
      </p:pic>
      <p:sp>
        <p:nvSpPr>
          <p:cNvPr id="187" name="PlaceHolder 1"/>
          <p:cNvSpPr>
            <a:spLocks noGrp="1"/>
          </p:cNvSpPr>
          <p:nvPr>
            <p:ph type="sldNum" idx="5"/>
          </p:nvPr>
        </p:nvSpPr>
        <p:spPr>
          <a:xfrm>
            <a:off x="6553080" y="4627440"/>
            <a:ext cx="2133360" cy="2790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5B0C1D-AD92-4F36-A0CB-6BB3289E106F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Click to edit the outline text format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Second Outline Level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Third Outline Level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</a:rPr>
              <a:t>Fourth Outline Level</a:t>
            </a:r>
            <a:endParaRPr b="0" lang="en-US" sz="1800" spc="-1" strike="noStrike">
              <a:solidFill>
                <a:srgbClr val="004266"/>
              </a:solidFill>
              <a:latin typeface="HelvNeue Light for IBM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HelvNeue Light for IBM"/>
              </a:rPr>
              <a:t>Fifth Outline Level</a:t>
            </a:r>
            <a:endParaRPr b="0" lang="en-US" sz="2000" spc="-1" strike="noStrike">
              <a:solidFill>
                <a:srgbClr val="004266"/>
              </a:solidFill>
              <a:latin typeface="HelvNeue Light for IBM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HelvNeue Light for IBM"/>
              </a:rPr>
              <a:t>Sixth Outline Level</a:t>
            </a:r>
            <a:endParaRPr b="0" lang="en-US" sz="2000" spc="-1" strike="noStrike">
              <a:solidFill>
                <a:srgbClr val="004266"/>
              </a:solidFill>
              <a:latin typeface="HelvNeue Light for IBM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4266"/>
                </a:solidFill>
                <a:latin typeface="HelvNeue Light for IBM"/>
              </a:rPr>
              <a:t>Seventh Outline Level</a:t>
            </a:r>
            <a:endParaRPr b="0" lang="en-US" sz="2000" spc="-1" strike="noStrike">
              <a:solidFill>
                <a:srgbClr val="004266"/>
              </a:solidFill>
              <a:latin typeface="HelvNeue Light for IBM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17"/>
          <p:cNvSpPr/>
          <p:nvPr/>
        </p:nvSpPr>
        <p:spPr>
          <a:xfrm>
            <a:off x="304920" y="1422360"/>
            <a:ext cx="4266720" cy="1186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angular.js</a:t>
            </a:r>
            <a:endParaRPr b="0" lang="en-US" sz="4000" spc="-1" strike="noStrike">
              <a:solidFill>
                <a:srgbClr val="000000"/>
              </a:solidFill>
              <a:latin typeface="Merriweather Sans"/>
            </a:endParaRPr>
          </a:p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0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architecture</a:t>
            </a:r>
            <a:endParaRPr b="0" lang="en-US" sz="40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27" name="Shape 218"/>
          <p:cNvSpPr/>
          <p:nvPr/>
        </p:nvSpPr>
        <p:spPr>
          <a:xfrm>
            <a:off x="361800" y="3463920"/>
            <a:ext cx="4571640" cy="515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4266"/>
                </a:solidFill>
                <a:latin typeface="HelvNeue Roman for IBM"/>
                <a:ea typeface="HelvNeue Roman for IBM"/>
              </a:rPr>
              <a:t>KL Hamilton</a:t>
            </a:r>
            <a:endParaRPr b="0" lang="en-US" sz="1400" spc="-1" strike="noStrike">
              <a:solidFill>
                <a:srgbClr val="000000"/>
              </a:solidFill>
              <a:latin typeface="Merriweather Sans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4266"/>
                </a:solidFill>
                <a:latin typeface="HelvNeue Roman for IBM"/>
                <a:ea typeface="HelvNeue Roman for IBM"/>
              </a:rPr>
              <a:t>16 October 2015</a:t>
            </a:r>
            <a:endParaRPr b="0" lang="en-US" sz="14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28" name="Shape 219"/>
          <p:cNvSpPr/>
          <p:nvPr/>
        </p:nvSpPr>
        <p:spPr>
          <a:xfrm>
            <a:off x="411120" y="2658960"/>
            <a:ext cx="1918440" cy="363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a few best practices</a:t>
            </a:r>
            <a:endParaRPr b="0" lang="en-US" sz="1800" spc="-1" strike="noStrike">
              <a:solidFill>
                <a:srgbClr val="000000"/>
              </a:solidFill>
              <a:latin typeface="Merriweather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765000"/>
            <a:ext cx="8229240" cy="434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Laser focus = one thing, one purpose.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Shape 279"/>
          <p:cNvSpPr/>
          <p:nvPr/>
        </p:nvSpPr>
        <p:spPr>
          <a:xfrm>
            <a:off x="8153280" y="4743360"/>
            <a:ext cx="533160" cy="13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5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99" name="Shape 280"/>
          <p:cNvSpPr/>
          <p:nvPr/>
        </p:nvSpPr>
        <p:spPr>
          <a:xfrm>
            <a:off x="457200" y="1714680"/>
            <a:ext cx="3885840" cy="2265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25360" indent="-225360"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app.directive('boxDirective' , </a:t>
            </a:r>
            <a:endParaRPr b="0" lang="en-US" sz="13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    </a:t>
            </a: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function boxDirective(){</a:t>
            </a:r>
            <a:endParaRPr b="0" lang="en-US" sz="13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        </a:t>
            </a: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return {</a:t>
            </a:r>
            <a:endParaRPr b="0" lang="en-US" sz="13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            </a:t>
            </a: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templateUrl: "components/box/dir-box.html",</a:t>
            </a:r>
            <a:endParaRPr b="0" lang="en-US" sz="13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            </a:t>
            </a: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link: function(scope, attrs) {</a:t>
            </a:r>
            <a:endParaRPr b="0" lang="en-US" sz="13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                </a:t>
            </a: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scope.boxdata = attrs.data;</a:t>
            </a:r>
            <a:endParaRPr b="0" lang="en-US" sz="13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            </a:t>
            </a: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}</a:t>
            </a:r>
            <a:endParaRPr b="0" lang="en-US" sz="13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        </a:t>
            </a: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}</a:t>
            </a:r>
            <a:endParaRPr b="0" lang="en-US" sz="13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300" spc="-1" strike="noStrike">
                <a:solidFill>
                  <a:srgbClr val="535353"/>
                </a:solidFill>
                <a:latin typeface="HelvNeue Light for IBM"/>
                <a:ea typeface="HelvNeue Light for IBM"/>
              </a:rPr>
              <a:t>});</a:t>
            </a:r>
            <a:endParaRPr b="0" lang="en-US" sz="13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300" name="Shape 281"/>
          <p:cNvSpPr/>
          <p:nvPr/>
        </p:nvSpPr>
        <p:spPr>
          <a:xfrm>
            <a:off x="4495680" y="1714680"/>
            <a:ext cx="3211200" cy="1806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25360" indent="-225360"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Single purpose: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00520" indent="-20052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HelvNeue Light for IBM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easier to maintain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00520" indent="-20052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HelvNeue Light for IBM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simpler to unit-test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00520" indent="-200520">
              <a:lnSpc>
                <a:spcPct val="150000"/>
              </a:lnSpc>
              <a:spcBef>
                <a:spcPts val="300"/>
              </a:spcBef>
              <a:buClr>
                <a:srgbClr val="004266"/>
              </a:buClr>
              <a:buFont typeface="HelvNeue Light for IBM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keeps concerns separate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Test-driven development helps with creating laser-focused code.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roup 301"/>
          <p:cNvGrpSpPr/>
          <p:nvPr/>
        </p:nvGrpSpPr>
        <p:grpSpPr>
          <a:xfrm>
            <a:off x="0" y="0"/>
            <a:ext cx="9143640" cy="5143320"/>
            <a:chOff x="0" y="0"/>
            <a:chExt cx="9143640" cy="5143320"/>
          </a:xfrm>
        </p:grpSpPr>
        <p:sp>
          <p:nvSpPr>
            <p:cNvPr id="302" name="Shape 299"/>
            <p:cNvSpPr/>
            <p:nvPr/>
          </p:nvSpPr>
          <p:spPr>
            <a:xfrm>
              <a:off x="0" y="0"/>
              <a:ext cx="9143640" cy="5143320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4266"/>
                </a:solidFill>
                <a:latin typeface="HelvNeue Medium for IBM"/>
                <a:ea typeface="HelvNeue Medium for IBM"/>
              </a:endParaRPr>
            </a:p>
          </p:txBody>
        </p:sp>
        <p:sp>
          <p:nvSpPr>
            <p:cNvPr id="303" name="Shape 300"/>
            <p:cNvSpPr/>
            <p:nvPr/>
          </p:nvSpPr>
          <p:spPr>
            <a:xfrm>
              <a:off x="0" y="2388960"/>
              <a:ext cx="9143640" cy="36504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anchor="ctr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4266"/>
                  </a:solidFill>
                  <a:latin typeface="HelvNeue Medium for IBM"/>
                  <a:ea typeface="HelvNeue Medium for IBM"/>
                </a:rPr>
                <a:t>Thank you</a:t>
              </a:r>
              <a:endParaRPr b="0" lang="en-US" sz="1800" spc="-1" strike="noStrike">
                <a:solidFill>
                  <a:srgbClr val="000000"/>
                </a:solidFill>
                <a:latin typeface="Merriweather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3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accent3">
                  <a:lumOff val="44000"/>
                </a:schemeClr>
              </a:solidFill>
              <a:latin typeface="HelvNeue Medium for IBM"/>
              <a:ea typeface="HelvNeue Medium for IBM"/>
            </a:endParaRPr>
          </a:p>
        </p:txBody>
      </p:sp>
      <p:pic>
        <p:nvPicPr>
          <p:cNvPr id="305" name="image.pdf" descr=""/>
          <p:cNvPicPr/>
          <p:nvPr/>
        </p:nvPicPr>
        <p:blipFill>
          <a:blip r:embed="rId1"/>
          <a:stretch/>
        </p:blipFill>
        <p:spPr>
          <a:xfrm>
            <a:off x="3143160" y="1962000"/>
            <a:ext cx="2857320" cy="99972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765000"/>
            <a:ext cx="8229240" cy="434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What we’ll cover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714680"/>
            <a:ext cx="3885840" cy="28792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marL="257760" indent="-25776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MVW structure</a:t>
            </a:r>
            <a:endParaRPr b="0" lang="en-US" sz="1600" spc="-1" strike="noStrike">
              <a:solidFill>
                <a:srgbClr val="004266"/>
              </a:solidFill>
              <a:latin typeface="HelvNeue Light for IBM"/>
            </a:endParaRPr>
          </a:p>
          <a:p>
            <a:pPr marL="257760" indent="-25776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UI drives everything</a:t>
            </a:r>
            <a:endParaRPr b="0" lang="en-US" sz="1600" spc="-1" strike="noStrike">
              <a:solidFill>
                <a:srgbClr val="004266"/>
              </a:solidFill>
              <a:latin typeface="HelvNeue Light for IBM"/>
            </a:endParaRPr>
          </a:p>
          <a:p>
            <a:pPr marL="257760" indent="-25776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Modularize all the things</a:t>
            </a:r>
            <a:endParaRPr b="0" lang="en-US" sz="1600" spc="-1" strike="noStrike">
              <a:solidFill>
                <a:srgbClr val="004266"/>
              </a:solidFill>
              <a:latin typeface="HelvNeue Light for IBM"/>
            </a:endParaRPr>
          </a:p>
          <a:p>
            <a:pPr marL="257760" indent="-25776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Obvious naming is obvious</a:t>
            </a:r>
            <a:endParaRPr b="0" lang="en-US" sz="1600" spc="-1" strike="noStrike">
              <a:solidFill>
                <a:srgbClr val="004266"/>
              </a:solidFill>
              <a:latin typeface="HelvNeue Light for IBM"/>
            </a:endParaRPr>
          </a:p>
          <a:p>
            <a:pPr marL="257760" indent="-25776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Telling a story</a:t>
            </a:r>
            <a:endParaRPr b="0" lang="en-US" sz="1600" spc="-1" strike="noStrike">
              <a:solidFill>
                <a:srgbClr val="004266"/>
              </a:solidFill>
              <a:latin typeface="HelvNeue Light for IBM"/>
            </a:endParaRPr>
          </a:p>
          <a:p>
            <a:pPr marL="257760" indent="-25776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Laser focus </a:t>
            </a:r>
            <a:endParaRPr b="0" lang="en-US" sz="1600" spc="-1" strike="noStrike">
              <a:solidFill>
                <a:srgbClr val="004266"/>
              </a:solidFill>
              <a:latin typeface="HelvNeue Light for IBM"/>
            </a:endParaRPr>
          </a:p>
        </p:txBody>
      </p:sp>
      <p:sp>
        <p:nvSpPr>
          <p:cNvPr id="231" name="Shape 223"/>
          <p:cNvSpPr/>
          <p:nvPr/>
        </p:nvSpPr>
        <p:spPr>
          <a:xfrm>
            <a:off x="7848720" y="4743360"/>
            <a:ext cx="837720" cy="13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6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pic>
        <p:nvPicPr>
          <p:cNvPr id="232" name="pasted-image.png" descr=""/>
          <p:cNvPicPr/>
          <p:nvPr/>
        </p:nvPicPr>
        <p:blipFill>
          <a:blip r:embed="rId1"/>
          <a:stretch/>
        </p:blipFill>
        <p:spPr>
          <a:xfrm>
            <a:off x="4845960" y="1767600"/>
            <a:ext cx="2383920" cy="238392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26"/>
          <p:cNvSpPr/>
          <p:nvPr/>
        </p:nvSpPr>
        <p:spPr>
          <a:xfrm flipH="1">
            <a:off x="2231280" y="2373840"/>
            <a:ext cx="1322280" cy="0"/>
          </a:xfrm>
          <a:prstGeom prst="line">
            <a:avLst/>
          </a:prstGeom>
          <a:ln w="25400">
            <a:solidFill>
              <a:srgbClr val="707070">
                <a:lumOff val="-8800"/>
                <a:alpha val="34626"/>
              </a:srgbClr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4" name="Shape 227"/>
          <p:cNvSpPr/>
          <p:nvPr/>
        </p:nvSpPr>
        <p:spPr>
          <a:xfrm>
            <a:off x="2219400" y="2629800"/>
            <a:ext cx="1322280" cy="0"/>
          </a:xfrm>
          <a:prstGeom prst="line">
            <a:avLst/>
          </a:prstGeom>
          <a:ln w="25400">
            <a:solidFill>
              <a:srgbClr val="707070">
                <a:lumOff val="-8800"/>
                <a:alpha val="34626"/>
              </a:srgbClr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35" name="Shape 228"/>
          <p:cNvSpPr/>
          <p:nvPr/>
        </p:nvSpPr>
        <p:spPr>
          <a:xfrm>
            <a:off x="2792520" y="1796760"/>
            <a:ext cx="271440" cy="1510560"/>
          </a:xfrm>
          <a:prstGeom prst="rect">
            <a:avLst/>
          </a:prstGeom>
          <a:solidFill>
            <a:schemeClr val="accent3">
              <a:lumOff val="44000"/>
              <a:alpha val="46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4266"/>
              </a:solidFill>
              <a:latin typeface="HelvNeue Medium for IBM"/>
              <a:ea typeface="HelvNeue Medium for IBM"/>
            </a:endParaRPr>
          </a:p>
        </p:txBody>
      </p:sp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765000"/>
            <a:ext cx="8229240" cy="434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Model-View-Whatever </a:t>
            </a:r>
            <a:r>
              <a:rPr b="0" lang="en-US" sz="28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structure.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37" name="Group 235"/>
          <p:cNvGrpSpPr/>
          <p:nvPr/>
        </p:nvGrpSpPr>
        <p:grpSpPr>
          <a:xfrm>
            <a:off x="518040" y="2012040"/>
            <a:ext cx="8026200" cy="1117080"/>
            <a:chOff x="518040" y="2012040"/>
            <a:chExt cx="8026200" cy="1117080"/>
          </a:xfrm>
        </p:grpSpPr>
        <p:sp>
          <p:nvSpPr>
            <p:cNvPr id="238" name="Shape 230"/>
            <p:cNvSpPr/>
            <p:nvPr/>
          </p:nvSpPr>
          <p:spPr>
            <a:xfrm>
              <a:off x="6873120" y="2012040"/>
              <a:ext cx="1671120" cy="1117080"/>
            </a:xfrm>
            <a:prstGeom prst="rect">
              <a:avLst/>
            </a:prstGeom>
            <a:solidFill>
              <a:srgbClr val="8cc63f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ebebed"/>
                </a:solidFill>
                <a:latin typeface="Arial"/>
                <a:ea typeface="Arial"/>
              </a:endParaRPr>
            </a:p>
          </p:txBody>
        </p:sp>
        <p:sp>
          <p:nvSpPr>
            <p:cNvPr id="239" name="Shape 231"/>
            <p:cNvSpPr/>
            <p:nvPr/>
          </p:nvSpPr>
          <p:spPr>
            <a:xfrm>
              <a:off x="518040" y="2017080"/>
              <a:ext cx="1671120" cy="1107000"/>
            </a:xfrm>
            <a:prstGeom prst="rect">
              <a:avLst/>
            </a:prstGeom>
            <a:solidFill>
              <a:srgbClr val="00b2f2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ebebed"/>
                </a:solidFill>
                <a:latin typeface="Arial"/>
                <a:ea typeface="Arial"/>
              </a:endParaRPr>
            </a:p>
          </p:txBody>
        </p:sp>
        <p:sp>
          <p:nvSpPr>
            <p:cNvPr id="240" name="Shape 232"/>
            <p:cNvSpPr/>
            <p:nvPr/>
          </p:nvSpPr>
          <p:spPr>
            <a:xfrm>
              <a:off x="3558240" y="2014200"/>
              <a:ext cx="1671120" cy="1112400"/>
            </a:xfrm>
            <a:prstGeom prst="rect">
              <a:avLst/>
            </a:prstGeom>
            <a:solidFill>
              <a:srgbClr val="ffcf01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45720" rIns="457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ebebed"/>
                </a:solidFill>
                <a:latin typeface="Arial"/>
                <a:ea typeface="Arial"/>
              </a:endParaRPr>
            </a:p>
          </p:txBody>
        </p:sp>
        <p:sp>
          <p:nvSpPr>
            <p:cNvPr id="241" name="Shape 233"/>
            <p:cNvSpPr/>
            <p:nvPr/>
          </p:nvSpPr>
          <p:spPr>
            <a:xfrm>
              <a:off x="7363800" y="2146680"/>
              <a:ext cx="689760" cy="365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4069"/>
                  </a:solidFill>
                  <a:latin typeface="HelvNeue Medium for IBM"/>
                  <a:ea typeface="HelvNeue Medium for IBM"/>
                </a:rPr>
                <a:t>Model</a:t>
              </a:r>
              <a:endParaRPr b="0" lang="en-US" sz="1800" spc="-1" strike="noStrike">
                <a:solidFill>
                  <a:srgbClr val="000000"/>
                </a:solidFill>
                <a:latin typeface="Merriweather Sans"/>
              </a:endParaRPr>
            </a:p>
          </p:txBody>
        </p:sp>
        <p:sp>
          <p:nvSpPr>
            <p:cNvPr id="242" name="Shape 234"/>
            <p:cNvSpPr/>
            <p:nvPr/>
          </p:nvSpPr>
          <p:spPr>
            <a:xfrm>
              <a:off x="1066320" y="2146680"/>
              <a:ext cx="574200" cy="3654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wrap="none" lIns="45720" rIns="45720" anchor="t">
              <a:spAutoFit/>
            </a:bodyPr>
            <a:p>
              <a:pPr algn="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800" spc="-1" strike="noStrike">
                  <a:solidFill>
                    <a:srgbClr val="004069"/>
                  </a:solidFill>
                  <a:latin typeface="HelvNeue Medium for IBM"/>
                  <a:ea typeface="HelvNeue Medium for IBM"/>
                </a:rPr>
                <a:t>View</a:t>
              </a:r>
              <a:endParaRPr b="0" lang="en-US" sz="1800" spc="-1" strike="noStrike">
                <a:solidFill>
                  <a:srgbClr val="000000"/>
                </a:solidFill>
                <a:latin typeface="Merriweather Sans"/>
              </a:endParaRPr>
            </a:p>
          </p:txBody>
        </p:sp>
      </p:grpSp>
      <p:sp>
        <p:nvSpPr>
          <p:cNvPr id="243" name="Shape 236"/>
          <p:cNvSpPr/>
          <p:nvPr/>
        </p:nvSpPr>
        <p:spPr>
          <a:xfrm>
            <a:off x="8153280" y="4743360"/>
            <a:ext cx="533160" cy="13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7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44" name="Shape 237"/>
          <p:cNvSpPr/>
          <p:nvPr/>
        </p:nvSpPr>
        <p:spPr>
          <a:xfrm>
            <a:off x="312120" y="4112640"/>
            <a:ext cx="8365320" cy="454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HelvNeue Light for IBM"/>
                <a:ea typeface="HelvNeue Light for IBM"/>
              </a:rPr>
              <a:t>Originally Angular was an MVC. As it matured, it became more of an MVVM, since the $scope object could be considered a View-Model decorated by a Controller. To reduce confusion, the angular gods declared the framework an MVW.</a:t>
            </a:r>
            <a:endParaRPr b="0" lang="en-US" sz="12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45" name="Shape 238"/>
          <p:cNvSpPr/>
          <p:nvPr/>
        </p:nvSpPr>
        <p:spPr>
          <a:xfrm>
            <a:off x="6991560" y="2557440"/>
            <a:ext cx="1379520" cy="41868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175">
            <a:solidFill>
              <a:srgbClr val="5b9bd5"/>
            </a:solidFill>
            <a:beve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1b3349"/>
                </a:solidFill>
                <a:latin typeface="HelvNeue Light for IBM"/>
                <a:ea typeface="HelvNeue Light for IBM"/>
              </a:rPr>
              <a:t>data, logic</a:t>
            </a:r>
            <a:endParaRPr b="0" lang="en-US" sz="1100" spc="-1" strike="noStrike">
              <a:solidFill>
                <a:srgbClr val="000000"/>
              </a:solidFill>
              <a:latin typeface="Merriweather Sans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1b3349"/>
                </a:solidFill>
                <a:latin typeface="HelvNeue Light for IBM"/>
                <a:ea typeface="HelvNeue Light for IBM"/>
              </a:rPr>
              <a:t>java, node</a:t>
            </a:r>
            <a:endParaRPr b="0" lang="en-US" sz="11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46" name="Shape 239"/>
          <p:cNvSpPr/>
          <p:nvPr/>
        </p:nvSpPr>
        <p:spPr>
          <a:xfrm>
            <a:off x="660600" y="2551320"/>
            <a:ext cx="1379520" cy="43128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175">
            <a:solidFill>
              <a:srgbClr val="5b9bd5"/>
            </a:solidFill>
            <a:beve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1b3349"/>
                </a:solidFill>
                <a:latin typeface="HelvNeue Light for IBM"/>
                <a:ea typeface="HelvNeue Light for IBM"/>
              </a:rPr>
              <a:t>declarative, visual</a:t>
            </a:r>
            <a:endParaRPr b="0" lang="en-US" sz="1100" spc="-1" strike="noStrike">
              <a:solidFill>
                <a:srgbClr val="000000"/>
              </a:solidFill>
              <a:latin typeface="Merriweather Sans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1b3349"/>
                </a:solidFill>
                <a:latin typeface="HelvNeue Light for IBM"/>
                <a:ea typeface="HelvNeue Light for IBM"/>
              </a:rPr>
              <a:t>html, css</a:t>
            </a:r>
            <a:endParaRPr b="0" lang="en-US" sz="11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47" name="Shape 240"/>
          <p:cNvSpPr/>
          <p:nvPr/>
        </p:nvSpPr>
        <p:spPr>
          <a:xfrm>
            <a:off x="3733920" y="2557440"/>
            <a:ext cx="1379520" cy="41868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3175">
            <a:solidFill>
              <a:srgbClr val="5b9bd5"/>
            </a:solidFill>
            <a:beve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1b3349"/>
                </a:solidFill>
                <a:latin typeface="HelvNeue Light for IBM"/>
                <a:ea typeface="HelvNeue Light for IBM"/>
              </a:rPr>
              <a:t>imperative, behavior</a:t>
            </a:r>
            <a:endParaRPr b="0" lang="en-US" sz="1100" spc="-1" strike="noStrike">
              <a:solidFill>
                <a:srgbClr val="000000"/>
              </a:solidFill>
              <a:latin typeface="Merriweather Sans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1b3349"/>
                </a:solidFill>
                <a:latin typeface="HelvNeue Light for IBM"/>
                <a:ea typeface="HelvNeue Light for IBM"/>
              </a:rPr>
              <a:t>controller, service</a:t>
            </a:r>
            <a:endParaRPr b="0" lang="en-US" sz="11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48" name="Shape 241"/>
          <p:cNvSpPr/>
          <p:nvPr/>
        </p:nvSpPr>
        <p:spPr>
          <a:xfrm>
            <a:off x="3799800" y="2098080"/>
            <a:ext cx="1247760" cy="363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4069"/>
                </a:solidFill>
                <a:latin typeface="HelvNeue Medium for IBM"/>
                <a:ea typeface="HelvNeue Medium for IBM"/>
              </a:rPr>
              <a:t>View-Model</a:t>
            </a:r>
            <a:endParaRPr b="0" lang="en-US" sz="18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49" name="Shape 242"/>
          <p:cNvSpPr/>
          <p:nvPr/>
        </p:nvSpPr>
        <p:spPr>
          <a:xfrm flipH="1">
            <a:off x="5227560" y="2629800"/>
            <a:ext cx="1614240" cy="0"/>
          </a:xfrm>
          <a:prstGeom prst="line">
            <a:avLst/>
          </a:prstGeom>
          <a:ln w="25400">
            <a:solidFill>
              <a:srgbClr val="707070">
                <a:lumOff val="-8800"/>
                <a:alpha val="34626"/>
              </a:srgbClr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50" name="Shape 243"/>
          <p:cNvSpPr/>
          <p:nvPr/>
        </p:nvSpPr>
        <p:spPr>
          <a:xfrm>
            <a:off x="5227560" y="2376720"/>
            <a:ext cx="1614240" cy="0"/>
          </a:xfrm>
          <a:prstGeom prst="line">
            <a:avLst/>
          </a:prstGeom>
          <a:ln w="25400">
            <a:solidFill>
              <a:srgbClr val="707070">
                <a:lumOff val="-8800"/>
                <a:alpha val="34626"/>
              </a:srgbClr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-45000" bIns="-450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51" name="Shape 244"/>
          <p:cNvSpPr/>
          <p:nvPr/>
        </p:nvSpPr>
        <p:spPr>
          <a:xfrm flipV="1">
            <a:off x="3089160" y="1549080"/>
            <a:ext cx="0" cy="1854360"/>
          </a:xfrm>
          <a:prstGeom prst="line">
            <a:avLst/>
          </a:prstGeom>
          <a:ln w="12700">
            <a:solidFill>
              <a:srgbClr val="535353"/>
            </a:solidFill>
            <a:custDash>
              <a:ds d="200000" sp="200000"/>
            </a:custDash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52" name="Shape 245"/>
          <p:cNvSpPr/>
          <p:nvPr/>
        </p:nvSpPr>
        <p:spPr>
          <a:xfrm flipV="1">
            <a:off x="6109560" y="1549080"/>
            <a:ext cx="0" cy="1854360"/>
          </a:xfrm>
          <a:prstGeom prst="line">
            <a:avLst/>
          </a:prstGeom>
          <a:ln w="12700">
            <a:solidFill>
              <a:srgbClr val="535353"/>
            </a:solidFill>
            <a:custDash>
              <a:ds d="200000" sp="200000"/>
            </a:custDash>
            <a:miter/>
            <a:headEnd len="med" type="diamond" w="med"/>
            <a:tailEnd len="med" type="diamond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53" name="Shape 246"/>
          <p:cNvSpPr/>
          <p:nvPr/>
        </p:nvSpPr>
        <p:spPr>
          <a:xfrm rot="16200000">
            <a:off x="2023920" y="2324880"/>
            <a:ext cx="1839600" cy="302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HelvNeue Bold for IBM"/>
                <a:ea typeface="HelvNeue Bold for IBM"/>
              </a:rPr>
              <a:t>traditional rest/API</a:t>
            </a:r>
            <a:endParaRPr b="0" lang="en-US" sz="14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54" name="Shape 247"/>
          <p:cNvSpPr/>
          <p:nvPr/>
        </p:nvSpPr>
        <p:spPr>
          <a:xfrm>
            <a:off x="5821200" y="1749600"/>
            <a:ext cx="271440" cy="1510560"/>
          </a:xfrm>
          <a:prstGeom prst="rect">
            <a:avLst/>
          </a:prstGeom>
          <a:solidFill>
            <a:schemeClr val="accent3">
              <a:lumOff val="44000"/>
              <a:alpha val="46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4266"/>
              </a:solidFill>
              <a:latin typeface="HelvNeue Medium for IBM"/>
              <a:ea typeface="HelvNeue Medium for IBM"/>
            </a:endParaRPr>
          </a:p>
        </p:txBody>
      </p:sp>
      <p:sp>
        <p:nvSpPr>
          <p:cNvPr id="255" name="Shape 248"/>
          <p:cNvSpPr/>
          <p:nvPr/>
        </p:nvSpPr>
        <p:spPr>
          <a:xfrm rot="16200000">
            <a:off x="5193000" y="2350440"/>
            <a:ext cx="1559160" cy="302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HelvNeue Bold for IBM"/>
                <a:ea typeface="HelvNeue Bold for IBM"/>
              </a:rPr>
              <a:t>modern rest/API</a:t>
            </a:r>
            <a:endParaRPr b="0" lang="en-US" sz="1400" spc="-1" strike="noStrike">
              <a:solidFill>
                <a:srgbClr val="000000"/>
              </a:solidFill>
              <a:latin typeface="Merriweather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765000"/>
            <a:ext cx="8229240" cy="434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The UI drives everything.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Shape 251"/>
          <p:cNvSpPr/>
          <p:nvPr/>
        </p:nvSpPr>
        <p:spPr>
          <a:xfrm>
            <a:off x="8153280" y="4743360"/>
            <a:ext cx="533160" cy="13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5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pic>
        <p:nvPicPr>
          <p:cNvPr id="258" name="page-structure.jpg" descr=""/>
          <p:cNvPicPr/>
          <p:nvPr/>
        </p:nvPicPr>
        <p:blipFill>
          <a:blip r:embed="rId1"/>
          <a:srcRect l="5029" t="338" r="6777" b="36455"/>
          <a:stretch/>
        </p:blipFill>
        <p:spPr>
          <a:xfrm>
            <a:off x="3702960" y="1257120"/>
            <a:ext cx="5233680" cy="3250800"/>
          </a:xfrm>
          <a:prstGeom prst="rect">
            <a:avLst/>
          </a:prstGeom>
          <a:ln w="12700">
            <a:noFill/>
          </a:ln>
        </p:spPr>
      </p:pic>
      <p:pic>
        <p:nvPicPr>
          <p:cNvPr id="259" name="sitemap2.jpg" descr=""/>
          <p:cNvPicPr/>
          <p:nvPr/>
        </p:nvPicPr>
        <p:blipFill>
          <a:blip r:embed="rId2"/>
          <a:srcRect l="12271" t="3392" r="48154" b="55366"/>
          <a:stretch/>
        </p:blipFill>
        <p:spPr>
          <a:xfrm>
            <a:off x="394200" y="1260000"/>
            <a:ext cx="3155760" cy="337536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765000"/>
            <a:ext cx="8229240" cy="434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4266"/>
                </a:solidFill>
                <a:latin typeface="PT Sans"/>
                <a:ea typeface="HelvNeue Medium for IBM"/>
              </a:rPr>
              <a:t>You can’t debug what you can’t find</a:t>
            </a:r>
            <a:r>
              <a:rPr b="0" lang="en-US" sz="2800" spc="-1" strike="noStrike">
                <a:solidFill>
                  <a:srgbClr val="004266"/>
                </a:solidFill>
                <a:latin typeface="PT Sans"/>
                <a:ea typeface="HelvNeue Medium for IBM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PT Sans"/>
            </a:endParaRPr>
          </a:p>
        </p:txBody>
      </p:sp>
      <p:sp>
        <p:nvSpPr>
          <p:cNvPr id="261" name="Shape 262"/>
          <p:cNvSpPr/>
          <p:nvPr/>
        </p:nvSpPr>
        <p:spPr>
          <a:xfrm>
            <a:off x="8153280" y="4743360"/>
            <a:ext cx="533160" cy="13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5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62" name="Shape 263"/>
          <p:cNvSpPr/>
          <p:nvPr/>
        </p:nvSpPr>
        <p:spPr>
          <a:xfrm>
            <a:off x="4495680" y="1714680"/>
            <a:ext cx="3211200" cy="2126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25360" indent="-225360"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When naming items: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00520" indent="-20052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HelvNeue Light for IBM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establish consistent patterns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00520" indent="-20052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HelvNeue Light for IBM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reduce names to purpose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00520" indent="-20052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HelvNeue Light for IBM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avoid global prefixes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</p:txBody>
      </p:sp>
      <p:pic>
        <p:nvPicPr>
          <p:cNvPr id="263" name="Screen Shot 2015-10-20 at 3.32.14 PM.png" descr=""/>
          <p:cNvPicPr/>
          <p:nvPr/>
        </p:nvPicPr>
        <p:blipFill>
          <a:blip r:embed="rId1"/>
          <a:srcRect l="19609" t="7758" r="8241" b="39"/>
          <a:stretch/>
        </p:blipFill>
        <p:spPr>
          <a:xfrm>
            <a:off x="476640" y="1435680"/>
            <a:ext cx="3168720" cy="2670120"/>
          </a:xfrm>
          <a:prstGeom prst="rect">
            <a:avLst/>
          </a:prstGeom>
          <a:ln w="12700">
            <a:noFill/>
          </a:ln>
        </p:spPr>
      </p:pic>
      <p:pic>
        <p:nvPicPr>
          <p:cNvPr id="264" name="Screen shot 2015-10-20 at 3.22.52 PM.png" descr=""/>
          <p:cNvPicPr/>
          <p:nvPr/>
        </p:nvPicPr>
        <p:blipFill>
          <a:blip r:embed="rId2"/>
          <a:srcRect l="216" t="432" r="216" b="10930"/>
          <a:stretch/>
        </p:blipFill>
        <p:spPr>
          <a:xfrm>
            <a:off x="4377600" y="1332000"/>
            <a:ext cx="4332240" cy="299700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765000"/>
            <a:ext cx="8229240" cy="434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Make names obvious and explicit.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Shape 256"/>
          <p:cNvSpPr/>
          <p:nvPr/>
        </p:nvSpPr>
        <p:spPr>
          <a:xfrm>
            <a:off x="8153280" y="4743360"/>
            <a:ext cx="533160" cy="13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5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67" name="Shape 257"/>
          <p:cNvSpPr/>
          <p:nvPr/>
        </p:nvSpPr>
        <p:spPr>
          <a:xfrm>
            <a:off x="4495680" y="1714320"/>
            <a:ext cx="3630600" cy="2234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00520" indent="-20052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HelvNeue Light for IBM"/>
              <a:buChar char="•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establish consistent patterns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00520" indent="-20052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HelvNeue Light for IBM"/>
              <a:buChar char="•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content-based names are findable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lvl="1" marL="633240" indent="-293760">
              <a:lnSpc>
                <a:spcPct val="100000"/>
              </a:lnSpc>
              <a:spcBef>
                <a:spcPts val="300"/>
              </a:spcBef>
              <a:buClr>
                <a:srgbClr val="004266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if a component lives in a particular page, use a shared name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lvl="1" marL="633240" indent="-293760">
              <a:lnSpc>
                <a:spcPct val="100000"/>
              </a:lnSpc>
              <a:spcBef>
                <a:spcPts val="300"/>
              </a:spcBef>
              <a:buClr>
                <a:srgbClr val="004266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if a component lives anywhere, name the component for its use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00520" indent="-20052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HelvNeue Light for IBM"/>
              <a:buChar char="•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avoid global prefixes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00520" indent="-200520">
              <a:lnSpc>
                <a:spcPct val="110000"/>
              </a:lnSpc>
              <a:spcBef>
                <a:spcPts val="300"/>
              </a:spcBef>
              <a:buClr>
                <a:srgbClr val="004266"/>
              </a:buClr>
              <a:buFont typeface="HelvNeue Light for IBM"/>
              <a:buChar char="•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suffix/prefix indicates type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</p:txBody>
      </p:sp>
      <p:pic>
        <p:nvPicPr>
          <p:cNvPr id="268" name="directive-files.png" descr=""/>
          <p:cNvPicPr/>
          <p:nvPr/>
        </p:nvPicPr>
        <p:blipFill>
          <a:blip r:embed="rId1"/>
          <a:srcRect l="0" t="0" r="0" b="27326"/>
          <a:stretch/>
        </p:blipFill>
        <p:spPr>
          <a:xfrm>
            <a:off x="442080" y="1542600"/>
            <a:ext cx="1542240" cy="2427840"/>
          </a:xfrm>
          <a:prstGeom prst="rect">
            <a:avLst/>
          </a:prstGeom>
          <a:ln w="12700">
            <a:noFill/>
          </a:ln>
        </p:spPr>
      </p:pic>
      <p:pic>
        <p:nvPicPr>
          <p:cNvPr id="269" name="Screen Shot 2015-10-20 at 4.53.58 PM.png" descr=""/>
          <p:cNvPicPr/>
          <p:nvPr/>
        </p:nvPicPr>
        <p:blipFill>
          <a:blip r:embed="rId2"/>
          <a:srcRect l="2949" t="0" r="0" b="0"/>
          <a:stretch/>
        </p:blipFill>
        <p:spPr>
          <a:xfrm>
            <a:off x="2322360" y="1491480"/>
            <a:ext cx="1882080" cy="2479320"/>
          </a:xfrm>
          <a:prstGeom prst="rect">
            <a:avLst/>
          </a:prstGeom>
          <a:ln w="12700">
            <a:noFill/>
          </a:ln>
        </p:spPr>
      </p:pic>
      <p:sp>
        <p:nvSpPr>
          <p:cNvPr id="270" name="Shape 237"/>
          <p:cNvSpPr/>
          <p:nvPr/>
        </p:nvSpPr>
        <p:spPr>
          <a:xfrm>
            <a:off x="321120" y="4322520"/>
            <a:ext cx="8365320" cy="272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HelvNeue Light for IBM"/>
                <a:ea typeface="HelvNeue Light for IBM"/>
              </a:rPr>
              <a:t>Remember, page names will probably be visible to users at some point. Stick to simple, purpose-driven, memorable titles. </a:t>
            </a:r>
            <a:endParaRPr b="0" lang="en-US" sz="1200" spc="-1" strike="noStrike">
              <a:solidFill>
                <a:srgbClr val="000000"/>
              </a:solidFill>
              <a:latin typeface="Merriweather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765000"/>
            <a:ext cx="8229240" cy="434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6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UI → HTML → JSON</a:t>
            </a:r>
            <a:endParaRPr b="0" lang="en-US" sz="266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Shape 268"/>
          <p:cNvSpPr/>
          <p:nvPr/>
        </p:nvSpPr>
        <p:spPr>
          <a:xfrm>
            <a:off x="8153280" y="4743360"/>
            <a:ext cx="533160" cy="13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5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pic>
        <p:nvPicPr>
          <p:cNvPr id="273" name="Screen Shot 2015-10-20 at 4.53.58 PM.png" descr=""/>
          <p:cNvPicPr/>
          <p:nvPr/>
        </p:nvPicPr>
        <p:blipFill>
          <a:blip r:embed="rId1"/>
          <a:srcRect l="2949" t="0" r="0" b="0"/>
          <a:stretch/>
        </p:blipFill>
        <p:spPr>
          <a:xfrm>
            <a:off x="4947480" y="1482840"/>
            <a:ext cx="1882080" cy="2479320"/>
          </a:xfrm>
          <a:prstGeom prst="rect">
            <a:avLst/>
          </a:prstGeom>
          <a:ln w="12700">
            <a:noFill/>
          </a:ln>
        </p:spPr>
      </p:pic>
      <p:pic>
        <p:nvPicPr>
          <p:cNvPr id="274" name="Screen Shot 2015-10-20 at 5.11.07 PM.png" descr=""/>
          <p:cNvPicPr/>
          <p:nvPr/>
        </p:nvPicPr>
        <p:blipFill>
          <a:blip r:embed="rId2"/>
          <a:srcRect l="622" t="716" r="25115" b="25600"/>
          <a:stretch/>
        </p:blipFill>
        <p:spPr>
          <a:xfrm>
            <a:off x="6830640" y="1473120"/>
            <a:ext cx="1512360" cy="2498400"/>
          </a:xfrm>
          <a:prstGeom prst="rect">
            <a:avLst/>
          </a:prstGeom>
          <a:ln w="12700">
            <a:noFill/>
          </a:ln>
        </p:spPr>
      </p:pic>
      <p:sp>
        <p:nvSpPr>
          <p:cNvPr id="275" name="Shape 271"/>
          <p:cNvSpPr/>
          <p:nvPr/>
        </p:nvSpPr>
        <p:spPr>
          <a:xfrm>
            <a:off x="457200" y="1714680"/>
            <a:ext cx="4158720" cy="1942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25360" indent="-225360">
              <a:lnSpc>
                <a:spcPct val="12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Start with defined UI components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2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Create HTML for each component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2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Insert {{data}} placeholders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2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Combine parallel components into single call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2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Compile into JSON contracts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  <a:p>
            <a:pPr marL="225360" indent="-225360">
              <a:lnSpc>
                <a:spcPct val="120000"/>
              </a:lnSpc>
              <a:spcBef>
                <a:spcPts val="300"/>
              </a:spcBef>
              <a:buClr>
                <a:srgbClr val="004266"/>
              </a:buClr>
              <a:buFont typeface="Symbol" charset="2"/>
              <a:buChar char=""/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Create calls to retrieve JSON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76" name="Shape 272"/>
          <p:cNvSpPr/>
          <p:nvPr/>
        </p:nvSpPr>
        <p:spPr>
          <a:xfrm>
            <a:off x="6337800" y="2316600"/>
            <a:ext cx="447480" cy="516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→</a:t>
            </a:r>
            <a:endParaRPr b="0" lang="en-US" sz="2800" spc="-1" strike="noStrike">
              <a:solidFill>
                <a:srgbClr val="000000"/>
              </a:solidFill>
              <a:latin typeface="Merriweather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765000"/>
            <a:ext cx="8229240" cy="434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Modularize all the things</a:t>
            </a:r>
            <a:r>
              <a:rPr b="0" lang="en-US" sz="28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Shape 275"/>
          <p:cNvSpPr/>
          <p:nvPr/>
        </p:nvSpPr>
        <p:spPr>
          <a:xfrm>
            <a:off x="8153280" y="4743360"/>
            <a:ext cx="533160" cy="136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5</a:t>
            </a:r>
            <a:endParaRPr b="0" lang="en-US" sz="900" spc="-1" strike="noStrike">
              <a:solidFill>
                <a:srgbClr val="000000"/>
              </a:solidFill>
              <a:latin typeface="Merriweather Sans"/>
            </a:endParaRPr>
          </a:p>
        </p:txBody>
      </p:sp>
      <p:pic>
        <p:nvPicPr>
          <p:cNvPr id="279" name="division3.png" descr=""/>
          <p:cNvPicPr/>
          <p:nvPr/>
        </p:nvPicPr>
        <p:blipFill>
          <a:blip r:embed="rId1"/>
          <a:srcRect l="0" t="4904" r="0" b="22260"/>
          <a:stretch/>
        </p:blipFill>
        <p:spPr>
          <a:xfrm>
            <a:off x="267840" y="1313640"/>
            <a:ext cx="8506080" cy="330408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765000"/>
            <a:ext cx="8229240" cy="434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4266"/>
                </a:solidFill>
                <a:latin typeface="HelvNeue Medium for IBM"/>
                <a:ea typeface="HelvNeue Medium for IBM"/>
              </a:rPr>
              <a:t>Code is a story.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ldNum" idx="6"/>
          </p:nvPr>
        </p:nvSpPr>
        <p:spPr>
          <a:xfrm>
            <a:off x="8559720" y="4743360"/>
            <a:ext cx="126720" cy="1267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2DE065-87CD-4F18-A1A0-AD8301FADB44}" type="slidenum">
              <a:rPr b="0" lang="en-US" sz="900" spc="-1" strike="noStrike">
                <a:solidFill>
                  <a:srgbClr val="83d1f5"/>
                </a:solidFill>
                <a:latin typeface="HelvNeue Light for IBM"/>
                <a:ea typeface="HelvNeue Light for IBM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82" name="Screen Shot 2015-10-20 at 5.55.04 PM.png" descr=""/>
          <p:cNvPicPr/>
          <p:nvPr/>
        </p:nvPicPr>
        <p:blipFill>
          <a:blip r:embed="rId1"/>
          <a:srcRect l="0" t="0" r="0" b="20616"/>
          <a:stretch/>
        </p:blipFill>
        <p:spPr>
          <a:xfrm>
            <a:off x="4796280" y="1170000"/>
            <a:ext cx="3860640" cy="3506040"/>
          </a:xfrm>
          <a:prstGeom prst="rect">
            <a:avLst/>
          </a:prstGeom>
          <a:ln w="12700">
            <a:noFill/>
          </a:ln>
        </p:spPr>
      </p:pic>
      <p:sp>
        <p:nvSpPr>
          <p:cNvPr id="283" name="Shape 286"/>
          <p:cNvSpPr/>
          <p:nvPr/>
        </p:nvSpPr>
        <p:spPr>
          <a:xfrm>
            <a:off x="1903680" y="1263600"/>
            <a:ext cx="1724760" cy="357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type of story (genre)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84" name="Shape 287"/>
          <p:cNvSpPr/>
          <p:nvPr/>
        </p:nvSpPr>
        <p:spPr>
          <a:xfrm flipV="1">
            <a:off x="3796560" y="1248840"/>
            <a:ext cx="907560" cy="155520"/>
          </a:xfrm>
          <a:prstGeom prst="line">
            <a:avLst/>
          </a:prstGeom>
          <a:ln w="25400">
            <a:solidFill>
              <a:srgbClr val="5b9bd5"/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85" name="Shape 288"/>
          <p:cNvSpPr/>
          <p:nvPr/>
        </p:nvSpPr>
        <p:spPr>
          <a:xfrm>
            <a:off x="1576440" y="1746360"/>
            <a:ext cx="2001960" cy="357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list important characters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86" name="Shape 289"/>
          <p:cNvSpPr/>
          <p:nvPr/>
        </p:nvSpPr>
        <p:spPr>
          <a:xfrm>
            <a:off x="1586520" y="2923200"/>
            <a:ext cx="1916640" cy="357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call out the side quests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87" name="Shape 290"/>
          <p:cNvSpPr/>
          <p:nvPr/>
        </p:nvSpPr>
        <p:spPr>
          <a:xfrm>
            <a:off x="1452600" y="3556800"/>
            <a:ext cx="2089080" cy="357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signal start of main quest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88" name="Shape 291"/>
          <p:cNvSpPr/>
          <p:nvPr/>
        </p:nvSpPr>
        <p:spPr>
          <a:xfrm>
            <a:off x="1694520" y="4207680"/>
            <a:ext cx="1861920" cy="357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conflict and resolution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89" name="Shape 292"/>
          <p:cNvSpPr/>
          <p:nvPr/>
        </p:nvSpPr>
        <p:spPr>
          <a:xfrm flipV="1">
            <a:off x="3796560" y="1655280"/>
            <a:ext cx="907560" cy="155520"/>
          </a:xfrm>
          <a:prstGeom prst="line">
            <a:avLst/>
          </a:prstGeom>
          <a:ln w="25400">
            <a:solidFill>
              <a:srgbClr val="5b9bd5"/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90" name="Shape 293"/>
          <p:cNvSpPr/>
          <p:nvPr/>
        </p:nvSpPr>
        <p:spPr>
          <a:xfrm>
            <a:off x="3796560" y="1932480"/>
            <a:ext cx="907920" cy="167040"/>
          </a:xfrm>
          <a:prstGeom prst="line">
            <a:avLst/>
          </a:prstGeom>
          <a:ln w="25400">
            <a:solidFill>
              <a:srgbClr val="5b9bd5"/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91" name="Shape 294"/>
          <p:cNvSpPr/>
          <p:nvPr/>
        </p:nvSpPr>
        <p:spPr>
          <a:xfrm flipV="1">
            <a:off x="3794040" y="2679840"/>
            <a:ext cx="910080" cy="352440"/>
          </a:xfrm>
          <a:prstGeom prst="line">
            <a:avLst/>
          </a:prstGeom>
          <a:ln w="25400">
            <a:solidFill>
              <a:srgbClr val="5b9bd5"/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92" name="Shape 295"/>
          <p:cNvSpPr/>
          <p:nvPr/>
        </p:nvSpPr>
        <p:spPr>
          <a:xfrm>
            <a:off x="3797280" y="3124080"/>
            <a:ext cx="909000" cy="91080"/>
          </a:xfrm>
          <a:prstGeom prst="line">
            <a:avLst/>
          </a:prstGeom>
          <a:ln w="25400">
            <a:solidFill>
              <a:srgbClr val="5b9bd5"/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93" name="Shape 296"/>
          <p:cNvSpPr/>
          <p:nvPr/>
        </p:nvSpPr>
        <p:spPr>
          <a:xfrm>
            <a:off x="3690000" y="3767040"/>
            <a:ext cx="1105920" cy="360"/>
          </a:xfrm>
          <a:prstGeom prst="line">
            <a:avLst/>
          </a:prstGeom>
          <a:ln w="25400">
            <a:solidFill>
              <a:srgbClr val="5b9bd5"/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94" name="Shape 297"/>
          <p:cNvSpPr/>
          <p:nvPr/>
        </p:nvSpPr>
        <p:spPr>
          <a:xfrm>
            <a:off x="3690000" y="4409280"/>
            <a:ext cx="1105920" cy="360"/>
          </a:xfrm>
          <a:prstGeom prst="line">
            <a:avLst/>
          </a:prstGeom>
          <a:ln w="25400">
            <a:solidFill>
              <a:srgbClr val="5b9bd5"/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-44640" bIns="-4464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95" name="Shape 289"/>
          <p:cNvSpPr/>
          <p:nvPr/>
        </p:nvSpPr>
        <p:spPr>
          <a:xfrm>
            <a:off x="1889640" y="2327760"/>
            <a:ext cx="1645560" cy="357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 anchor="t">
            <a:spAutoFit/>
          </a:bodyPr>
          <a:p>
            <a:pPr>
              <a:lnSpc>
                <a:spcPct val="11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4266"/>
                </a:solidFill>
                <a:latin typeface="HelvNeue Light for IBM"/>
                <a:ea typeface="HelvNeue Light for IBM"/>
              </a:rPr>
              <a:t>add some narration</a:t>
            </a:r>
            <a:endParaRPr b="0" lang="en-US" sz="1600" spc="-1" strike="noStrike">
              <a:solidFill>
                <a:srgbClr val="000000"/>
              </a:solidFill>
              <a:latin typeface="Merriweather Sans"/>
            </a:endParaRPr>
          </a:p>
        </p:txBody>
      </p:sp>
      <p:sp>
        <p:nvSpPr>
          <p:cNvPr id="296" name="Shape 294"/>
          <p:cNvSpPr/>
          <p:nvPr/>
        </p:nvSpPr>
        <p:spPr>
          <a:xfrm flipV="1">
            <a:off x="3665520" y="2440080"/>
            <a:ext cx="1221480" cy="70200"/>
          </a:xfrm>
          <a:prstGeom prst="line">
            <a:avLst/>
          </a:prstGeom>
          <a:ln w="25400">
            <a:solidFill>
              <a:srgbClr val="5b9bd5"/>
            </a:solidFill>
            <a:bevel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25200" bIns="25200" anchor="t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LibreOffice/7.5.3.2$MacOSX_X86_64 LibreOffice_project/9f56dff12ba03b9acd7730a5a481eea045e468f3</Application>
  <AppVersion>15.0000</AppVersion>
  <Words>386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2024-06-16T18:53:19Z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12</vt:i4>
  </property>
</Properties>
</file>