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73" r:id="rId5"/>
    <p:sldId id="258" r:id="rId6"/>
    <p:sldId id="259" r:id="rId7"/>
    <p:sldId id="261" r:id="rId8"/>
    <p:sldId id="268" r:id="rId9"/>
    <p:sldId id="262" r:id="rId10"/>
    <p:sldId id="263" r:id="rId11"/>
    <p:sldId id="272" r:id="rId12"/>
    <p:sldId id="264" r:id="rId13"/>
    <p:sldId id="269" r:id="rId14"/>
    <p:sldId id="265" r:id="rId15"/>
    <p:sldId id="271"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67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1092389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918" y="2473538"/>
            <a:ext cx="10415082" cy="1261884"/>
          </a:xfrm>
          <a:prstGeom prst="rect">
            <a:avLst/>
          </a:prstGeom>
        </p:spPr>
        <p:txBody>
          <a:bodyPr wrap="square">
            <a:spAutoFit/>
          </a:bodyPr>
          <a:lstStyle/>
          <a:p>
            <a:pPr algn="ctr"/>
            <a:r>
              <a:rPr lang="en-US" sz="3600" dirty="0">
                <a:solidFill>
                  <a:schemeClr val="accent1">
                    <a:lumMod val="75000"/>
                  </a:schemeClr>
                </a:solidFill>
              </a:rPr>
              <a:t>Steganography and Digital Watermarking for </a:t>
            </a:r>
            <a:r>
              <a:rPr lang="en-US" sz="4000" dirty="0">
                <a:solidFill>
                  <a:schemeClr val="accent1">
                    <a:lumMod val="75000"/>
                  </a:schemeClr>
                </a:solidFill>
              </a:rPr>
              <a:t>Copyright</a:t>
            </a:r>
            <a:r>
              <a:rPr lang="en-US" sz="3600" dirty="0">
                <a:solidFill>
                  <a:schemeClr val="accent1">
                    <a:lumMod val="75000"/>
                  </a:schemeClr>
                </a:solidFill>
              </a:rPr>
              <a:t> Protection with LSB embedding </a:t>
            </a:r>
            <a:endParaRPr lang="en-US" sz="3600" dirty="0"/>
          </a:p>
        </p:txBody>
      </p:sp>
      <p:sp>
        <p:nvSpPr>
          <p:cNvPr id="3" name="Rectangle 2"/>
          <p:cNvSpPr/>
          <p:nvPr/>
        </p:nvSpPr>
        <p:spPr>
          <a:xfrm>
            <a:off x="2858310" y="4049418"/>
            <a:ext cx="6728297" cy="369332"/>
          </a:xfrm>
          <a:prstGeom prst="rect">
            <a:avLst/>
          </a:prstGeom>
        </p:spPr>
        <p:txBody>
          <a:bodyPr wrap="square">
            <a:spAutoFit/>
          </a:bodyPr>
          <a:lstStyle/>
          <a:p>
            <a:r>
              <a:rPr lang="en-US" dirty="0"/>
              <a:t>ENSURING INTELLECTUAL PROPERTY RIGHTS IN THE DIGITAL AGE</a:t>
            </a:r>
            <a:endParaRPr lang="en-US" dirty="0"/>
          </a:p>
        </p:txBody>
      </p:sp>
      <p:sp>
        <p:nvSpPr>
          <p:cNvPr id="4" name="Rectangle 3"/>
          <p:cNvSpPr/>
          <p:nvPr/>
        </p:nvSpPr>
        <p:spPr>
          <a:xfrm>
            <a:off x="8592767" y="5576660"/>
            <a:ext cx="6096000" cy="369332"/>
          </a:xfrm>
          <a:prstGeom prst="rect">
            <a:avLst/>
          </a:prstGeom>
        </p:spPr>
        <p:txBody>
          <a:bodyPr>
            <a:spAutoFit/>
          </a:bodyPr>
          <a:lstStyle/>
          <a:p>
            <a:r>
              <a:rPr lang="en-US" dirty="0" smtClean="0"/>
              <a:t>NAME : KUSHALA SAMBANI</a:t>
            </a:r>
            <a:endParaRPr lang="en-US" dirty="0"/>
          </a:p>
        </p:txBody>
      </p:sp>
    </p:spTree>
    <p:extLst>
      <p:ext uri="{BB962C8B-B14F-4D97-AF65-F5344CB8AC3E}">
        <p14:creationId xmlns:p14="http://schemas.microsoft.com/office/powerpoint/2010/main" val="293571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54" y="300028"/>
            <a:ext cx="11029616" cy="1188720"/>
          </a:xfrm>
        </p:spPr>
        <p:txBody>
          <a:bodyPr/>
          <a:lstStyle/>
          <a:p>
            <a:r>
              <a:rPr lang="en-US" dirty="0" smtClean="0"/>
              <a:t>modelling</a:t>
            </a:r>
            <a:endParaRPr lang="en-US" dirty="0"/>
          </a:p>
        </p:txBody>
      </p:sp>
      <p:sp>
        <p:nvSpPr>
          <p:cNvPr id="3" name="Content Placeholder 2"/>
          <p:cNvSpPr>
            <a:spLocks noGrp="1"/>
          </p:cNvSpPr>
          <p:nvPr>
            <p:ph idx="1"/>
          </p:nvPr>
        </p:nvSpPr>
        <p:spPr>
          <a:xfrm>
            <a:off x="885558" y="2425158"/>
            <a:ext cx="11029615" cy="3896430"/>
          </a:xfrm>
        </p:spPr>
        <p:txBody>
          <a:bodyPr>
            <a:noAutofit/>
          </a:bodyPr>
          <a:lstStyle/>
          <a:p>
            <a:pPr marL="0" indent="0">
              <a:buNone/>
            </a:pPr>
            <a:r>
              <a:rPr lang="en-US" sz="1600" b="1" dirty="0" smtClean="0">
                <a:solidFill>
                  <a:schemeClr val="tx2">
                    <a:lumMod val="60000"/>
                    <a:lumOff val="40000"/>
                  </a:schemeClr>
                </a:solidFill>
              </a:rPr>
              <a:t>1 . Data Embedding</a:t>
            </a:r>
          </a:p>
          <a:p>
            <a:pPr marL="0" indent="0">
              <a:buNone/>
            </a:pPr>
            <a:r>
              <a:rPr lang="en-US" sz="1600" b="1" dirty="0" smtClean="0"/>
              <a:t> Technique</a:t>
            </a:r>
            <a:r>
              <a:rPr lang="en-US" sz="1600" b="1" dirty="0"/>
              <a:t>: </a:t>
            </a:r>
            <a:r>
              <a:rPr lang="en-US" sz="1600" dirty="0"/>
              <a:t>Utilize methods like Least Significant Bit (LSB) embedding to hide messages within images, ensuring minimal </a:t>
            </a:r>
            <a:r>
              <a:rPr lang="en-US" sz="1600" dirty="0" smtClean="0"/>
              <a:t>    perceptible </a:t>
            </a:r>
            <a:r>
              <a:rPr lang="en-US" sz="1600" dirty="0"/>
              <a:t>changes to the original </a:t>
            </a:r>
            <a:r>
              <a:rPr lang="en-US" sz="1600" dirty="0" smtClean="0"/>
              <a:t>image.</a:t>
            </a:r>
          </a:p>
          <a:p>
            <a:pPr marL="0" indent="0">
              <a:buNone/>
            </a:pPr>
            <a:r>
              <a:rPr lang="en-US" sz="1600" b="1" dirty="0" smtClean="0"/>
              <a:t>Design </a:t>
            </a:r>
            <a:r>
              <a:rPr lang="en-US" sz="1600" b="1" dirty="0"/>
              <a:t>Considerations</a:t>
            </a:r>
            <a:r>
              <a:rPr lang="en-US" sz="1600" dirty="0"/>
              <a:t>: Determine optimal pixel selection and embedding strategies to maximize capacity while preserving image quality</a:t>
            </a:r>
            <a:r>
              <a:rPr lang="en-US" sz="1600" dirty="0" smtClean="0"/>
              <a:t>.</a:t>
            </a:r>
          </a:p>
          <a:p>
            <a:pPr marL="0" indent="0">
              <a:buNone/>
            </a:pPr>
            <a:r>
              <a:rPr lang="en-US" sz="1600" b="1" dirty="0" smtClean="0">
                <a:solidFill>
                  <a:schemeClr val="tx2">
                    <a:lumMod val="60000"/>
                    <a:lumOff val="40000"/>
                  </a:schemeClr>
                </a:solidFill>
              </a:rPr>
              <a:t>2 . Error Handling:</a:t>
            </a:r>
          </a:p>
          <a:p>
            <a:pPr marL="0" indent="0">
              <a:buNone/>
            </a:pPr>
            <a:r>
              <a:rPr lang="en-US" sz="1600" b="1" dirty="0">
                <a:solidFill>
                  <a:schemeClr val="tx2">
                    <a:lumMod val="60000"/>
                    <a:lumOff val="40000"/>
                  </a:schemeClr>
                </a:solidFill>
              </a:rPr>
              <a:t> </a:t>
            </a:r>
            <a:r>
              <a:rPr lang="en-US" sz="1600" b="1" dirty="0" smtClean="0"/>
              <a:t>Robustness</a:t>
            </a:r>
            <a:r>
              <a:rPr lang="en-US" sz="1600" dirty="0"/>
              <a:t>: Implement error handling mechanisms to address potential issues, such as</a:t>
            </a:r>
            <a:r>
              <a:rPr lang="en-US" sz="1600" dirty="0" smtClean="0"/>
              <a:t>:</a:t>
            </a:r>
          </a:p>
          <a:p>
            <a:pPr marL="0" indent="0">
              <a:buNone/>
            </a:pPr>
            <a:r>
              <a:rPr lang="en-US" sz="1600" dirty="0" smtClean="0"/>
              <a:t>                     Image </a:t>
            </a:r>
            <a:r>
              <a:rPr lang="en-US" sz="1600" dirty="0"/>
              <a:t>size constraints (ensuring the image is large enough to hold the data</a:t>
            </a:r>
            <a:r>
              <a:rPr lang="en-US" sz="1600" dirty="0" smtClean="0"/>
              <a:t>).          </a:t>
            </a:r>
          </a:p>
          <a:p>
            <a:pPr marL="0" indent="0">
              <a:buNone/>
            </a:pPr>
            <a:r>
              <a:rPr lang="en-US" sz="1600" dirty="0" smtClean="0"/>
              <a:t>                      Loading </a:t>
            </a:r>
            <a:r>
              <a:rPr lang="en-US" sz="1600" dirty="0"/>
              <a:t>failures (handling cases where images cannot be opened or read</a:t>
            </a:r>
            <a:r>
              <a:rPr lang="en-US" sz="1600" dirty="0" smtClean="0"/>
              <a:t>).</a:t>
            </a:r>
          </a:p>
          <a:p>
            <a:pPr marL="0" indent="0">
              <a:buNone/>
            </a:pPr>
            <a:r>
              <a:rPr lang="en-US" sz="1600" b="1" dirty="0" smtClean="0">
                <a:solidFill>
                  <a:schemeClr val="tx2">
                    <a:lumMod val="60000"/>
                    <a:lumOff val="40000"/>
                  </a:schemeClr>
                </a:solidFill>
              </a:rPr>
              <a:t>3. Methods :</a:t>
            </a:r>
            <a:r>
              <a:rPr lang="en-US" sz="1600" dirty="0" smtClean="0"/>
              <a:t>  embed() , extract() ,  </a:t>
            </a:r>
            <a:r>
              <a:rPr lang="en-US" sz="1600" dirty="0"/>
              <a:t>main</a:t>
            </a:r>
            <a:r>
              <a:rPr lang="en-US" sz="1600" dirty="0" smtClean="0"/>
              <a:t>()</a:t>
            </a:r>
          </a:p>
          <a:p>
            <a:pPr marL="0" indent="0">
              <a:buNone/>
            </a:pPr>
            <a:r>
              <a:rPr lang="en-US" sz="1600" b="1" dirty="0" smtClean="0">
                <a:solidFill>
                  <a:schemeClr val="tx2">
                    <a:lumMod val="60000"/>
                    <a:lumOff val="40000"/>
                  </a:schemeClr>
                </a:solidFill>
                <a:cs typeface="Times New Roman" panose="02020603050405020304" pitchFamily="18" charset="0"/>
              </a:rPr>
              <a:t>4. Tools :</a:t>
            </a:r>
            <a:r>
              <a:rPr lang="en-US" sz="16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a:t>Python idle 3.11 64 </a:t>
            </a:r>
            <a:r>
              <a:rPr lang="en-US" sz="1600" dirty="0" smtClean="0"/>
              <a:t>bits</a:t>
            </a:r>
          </a:p>
          <a:p>
            <a:pPr marL="0" indent="0">
              <a:buNone/>
            </a:pPr>
            <a:r>
              <a:rPr lang="en-US" sz="1600" dirty="0"/>
              <a:t> </a:t>
            </a:r>
            <a:r>
              <a:rPr lang="en-US" sz="1600" dirty="0" smtClean="0"/>
              <a:t>                    </a:t>
            </a:r>
            <a:r>
              <a:rPr lang="en-US" sz="1600" dirty="0"/>
              <a:t>Python libraries:  </a:t>
            </a:r>
            <a:r>
              <a:rPr lang="en-US" sz="1600" dirty="0" err="1"/>
              <a:t>Numpy</a:t>
            </a:r>
            <a:r>
              <a:rPr lang="en-US" sz="1600" dirty="0"/>
              <a:t> ,</a:t>
            </a:r>
            <a:r>
              <a:rPr lang="en-US" sz="1600" dirty="0" err="1"/>
              <a:t>OpenCV</a:t>
            </a:r>
            <a:r>
              <a:rPr lang="en-US" sz="1600" dirty="0"/>
              <a:t> and random</a:t>
            </a:r>
          </a:p>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1405183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smtClean="0"/>
              <a:t>Embedding process</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560402"/>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2800" b="1" dirty="0" smtClean="0">
                <a:solidFill>
                  <a:schemeClr val="tx2">
                    <a:lumMod val="60000"/>
                    <a:lumOff val="40000"/>
                  </a:schemeClr>
                </a:solidFill>
              </a:rPr>
              <a:t>                                OUTPUT : </a:t>
            </a:r>
            <a:endParaRPr lang="en-US" sz="2800" b="1" dirty="0">
              <a:solidFill>
                <a:schemeClr val="tx2">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752" y="1836877"/>
            <a:ext cx="2619375" cy="17430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1366" y="1932759"/>
            <a:ext cx="2162638" cy="14391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574" y="4471680"/>
            <a:ext cx="2619375" cy="1743075"/>
          </a:xfrm>
          <a:prstGeom prst="rect">
            <a:avLst/>
          </a:prstGeom>
        </p:spPr>
      </p:pic>
      <p:sp>
        <p:nvSpPr>
          <p:cNvPr id="7" name="TextBox 6"/>
          <p:cNvSpPr txBox="1"/>
          <p:nvPr/>
        </p:nvSpPr>
        <p:spPr>
          <a:xfrm>
            <a:off x="727106" y="2185194"/>
            <a:ext cx="2957209" cy="523220"/>
          </a:xfrm>
          <a:prstGeom prst="rect">
            <a:avLst/>
          </a:prstGeom>
          <a:noFill/>
        </p:spPr>
        <p:txBody>
          <a:bodyPr wrap="square" rtlCol="0">
            <a:spAutoFit/>
          </a:bodyPr>
          <a:lstStyle/>
          <a:p>
            <a:r>
              <a:rPr lang="en-US" sz="2800" b="1" dirty="0" smtClean="0">
                <a:solidFill>
                  <a:schemeClr val="tx2">
                    <a:lumMod val="60000"/>
                    <a:lumOff val="40000"/>
                  </a:schemeClr>
                </a:solidFill>
              </a:rPr>
              <a:t>INPUT :</a:t>
            </a:r>
            <a:endParaRPr lang="en-US" sz="2800" b="1" dirty="0">
              <a:solidFill>
                <a:schemeClr val="tx2">
                  <a:lumMod val="60000"/>
                  <a:lumOff val="40000"/>
                </a:schemeClr>
              </a:solidFill>
            </a:endParaRPr>
          </a:p>
        </p:txBody>
      </p:sp>
      <p:sp>
        <p:nvSpPr>
          <p:cNvPr id="8" name="TextBox 7"/>
          <p:cNvSpPr txBox="1"/>
          <p:nvPr/>
        </p:nvSpPr>
        <p:spPr>
          <a:xfrm>
            <a:off x="3804052" y="3654309"/>
            <a:ext cx="2957209" cy="369332"/>
          </a:xfrm>
          <a:prstGeom prst="rect">
            <a:avLst/>
          </a:prstGeom>
          <a:noFill/>
        </p:spPr>
        <p:txBody>
          <a:bodyPr wrap="square" rtlCol="0">
            <a:spAutoFit/>
          </a:bodyPr>
          <a:lstStyle/>
          <a:p>
            <a:r>
              <a:rPr lang="en-US" dirty="0" smtClean="0"/>
              <a:t>COVER IMAGE</a:t>
            </a:r>
            <a:endParaRPr lang="en-US" dirty="0"/>
          </a:p>
        </p:txBody>
      </p:sp>
      <p:sp>
        <p:nvSpPr>
          <p:cNvPr id="9" name="TextBox 8"/>
          <p:cNvSpPr txBox="1"/>
          <p:nvPr/>
        </p:nvSpPr>
        <p:spPr>
          <a:xfrm>
            <a:off x="7795871" y="3468234"/>
            <a:ext cx="2957209" cy="369332"/>
          </a:xfrm>
          <a:prstGeom prst="rect">
            <a:avLst/>
          </a:prstGeom>
          <a:noFill/>
        </p:spPr>
        <p:txBody>
          <a:bodyPr wrap="square" rtlCol="0">
            <a:spAutoFit/>
          </a:bodyPr>
          <a:lstStyle/>
          <a:p>
            <a:r>
              <a:rPr lang="en-US" dirty="0" smtClean="0">
                <a:cs typeface="Times New Roman" panose="02020603050405020304" pitchFamily="18" charset="0"/>
              </a:rPr>
              <a:t>WATERMARK/LOGO</a:t>
            </a:r>
            <a:endParaRPr lang="en-US" dirty="0">
              <a:solidFill>
                <a:schemeClr val="tx2">
                  <a:lumMod val="60000"/>
                  <a:lumOff val="40000"/>
                </a:schemeClr>
              </a:solidFill>
              <a:cs typeface="Times New Roman" panose="02020603050405020304" pitchFamily="18" charset="0"/>
            </a:endParaRPr>
          </a:p>
        </p:txBody>
      </p:sp>
      <p:sp>
        <p:nvSpPr>
          <p:cNvPr id="12" name="TextBox 11"/>
          <p:cNvSpPr txBox="1"/>
          <p:nvPr/>
        </p:nvSpPr>
        <p:spPr>
          <a:xfrm>
            <a:off x="5895127" y="6317640"/>
            <a:ext cx="2957209" cy="369332"/>
          </a:xfrm>
          <a:prstGeom prst="rect">
            <a:avLst/>
          </a:prstGeom>
          <a:noFill/>
        </p:spPr>
        <p:txBody>
          <a:bodyPr wrap="square" rtlCol="0">
            <a:spAutoFit/>
          </a:bodyPr>
          <a:lstStyle/>
          <a:p>
            <a:r>
              <a:rPr lang="en-US" dirty="0" smtClean="0">
                <a:cs typeface="Times New Roman" panose="02020603050405020304" pitchFamily="18" charset="0"/>
              </a:rPr>
              <a:t>EMBEDDED IMAGE </a:t>
            </a:r>
            <a:endParaRPr lang="en-US" dirty="0">
              <a:solidFill>
                <a:schemeClr val="tx2">
                  <a:lumMod val="60000"/>
                  <a:lumOff val="40000"/>
                </a:schemeClr>
              </a:solidFill>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flipV="1">
            <a:off x="441492" y="-1714500"/>
            <a:ext cx="11029616" cy="2224485"/>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3" name="Content Placeholder 2"/>
          <p:cNvSpPr txBox="1">
            <a:spLocks/>
          </p:cNvSpPr>
          <p:nvPr/>
        </p:nvSpPr>
        <p:spPr>
          <a:xfrm>
            <a:off x="619123" y="2753883"/>
            <a:ext cx="11029615" cy="3634486"/>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612" y="1683495"/>
            <a:ext cx="2619375" cy="17430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1186" y="4507403"/>
            <a:ext cx="2162638" cy="14391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985" y="4355433"/>
            <a:ext cx="2619375" cy="1743075"/>
          </a:xfrm>
          <a:prstGeom prst="rect">
            <a:avLst/>
          </a:prstGeom>
        </p:spPr>
      </p:pic>
      <p:sp>
        <p:nvSpPr>
          <p:cNvPr id="7" name="TextBox 6"/>
          <p:cNvSpPr txBox="1"/>
          <p:nvPr/>
        </p:nvSpPr>
        <p:spPr>
          <a:xfrm>
            <a:off x="8488125" y="6235335"/>
            <a:ext cx="2349500" cy="369332"/>
          </a:xfrm>
          <a:prstGeom prst="rect">
            <a:avLst/>
          </a:prstGeom>
          <a:noFill/>
        </p:spPr>
        <p:txBody>
          <a:bodyPr wrap="square" rtlCol="0">
            <a:spAutoFit/>
          </a:bodyPr>
          <a:lstStyle/>
          <a:p>
            <a:r>
              <a:rPr lang="en-US" dirty="0" smtClean="0"/>
              <a:t>Cover Image</a:t>
            </a:r>
            <a:endParaRPr lang="en-US" dirty="0"/>
          </a:p>
        </p:txBody>
      </p:sp>
      <p:sp>
        <p:nvSpPr>
          <p:cNvPr id="8" name="TextBox 7"/>
          <p:cNvSpPr txBox="1"/>
          <p:nvPr/>
        </p:nvSpPr>
        <p:spPr>
          <a:xfrm>
            <a:off x="3606799" y="6082301"/>
            <a:ext cx="2349500" cy="369332"/>
          </a:xfrm>
          <a:prstGeom prst="rect">
            <a:avLst/>
          </a:prstGeom>
          <a:noFill/>
        </p:spPr>
        <p:txBody>
          <a:bodyPr wrap="square" rtlCol="0">
            <a:spAutoFit/>
          </a:bodyPr>
          <a:lstStyle/>
          <a:p>
            <a:r>
              <a:rPr lang="en-US" dirty="0" smtClean="0"/>
              <a:t>Watermark /Logo</a:t>
            </a:r>
            <a:endParaRPr lang="en-US" dirty="0"/>
          </a:p>
        </p:txBody>
      </p:sp>
      <p:sp>
        <p:nvSpPr>
          <p:cNvPr id="9" name="TextBox 8"/>
          <p:cNvSpPr txBox="1"/>
          <p:nvPr/>
        </p:nvSpPr>
        <p:spPr>
          <a:xfrm>
            <a:off x="4542505" y="3598098"/>
            <a:ext cx="2996431" cy="369332"/>
          </a:xfrm>
          <a:prstGeom prst="rect">
            <a:avLst/>
          </a:prstGeom>
          <a:noFill/>
        </p:spPr>
        <p:txBody>
          <a:bodyPr wrap="square" rtlCol="0">
            <a:spAutoFit/>
          </a:bodyPr>
          <a:lstStyle/>
          <a:p>
            <a:r>
              <a:rPr lang="en-US" dirty="0" smtClean="0"/>
              <a:t>Image embedded with logo</a:t>
            </a:r>
            <a:endParaRPr lang="en-US" dirty="0"/>
          </a:p>
        </p:txBody>
      </p:sp>
      <p:sp>
        <p:nvSpPr>
          <p:cNvPr id="10" name="TextBox 9"/>
          <p:cNvSpPr txBox="1"/>
          <p:nvPr/>
        </p:nvSpPr>
        <p:spPr>
          <a:xfrm>
            <a:off x="689710" y="847104"/>
            <a:ext cx="4679958" cy="523220"/>
          </a:xfrm>
          <a:prstGeom prst="rect">
            <a:avLst/>
          </a:prstGeom>
          <a:noFill/>
        </p:spPr>
        <p:txBody>
          <a:bodyPr wrap="square" rtlCol="0">
            <a:spAutoFit/>
          </a:bodyPr>
          <a:lstStyle/>
          <a:p>
            <a:r>
              <a:rPr lang="en-US" sz="2800" dirty="0" smtClean="0">
                <a:solidFill>
                  <a:schemeClr val="tx1">
                    <a:lumMod val="75000"/>
                    <a:lumOff val="25000"/>
                  </a:schemeClr>
                </a:solidFill>
                <a:latin typeface="+mj-lt"/>
              </a:rPr>
              <a:t>EXTRACTING PROCESS</a:t>
            </a:r>
            <a:endParaRPr lang="en-US" sz="2800" dirty="0">
              <a:solidFill>
                <a:schemeClr val="tx1">
                  <a:lumMod val="75000"/>
                  <a:lumOff val="25000"/>
                </a:schemeClr>
              </a:solidFill>
              <a:latin typeface="+mj-lt"/>
            </a:endParaRPr>
          </a:p>
        </p:txBody>
      </p:sp>
      <p:sp>
        <p:nvSpPr>
          <p:cNvPr id="11" name="TextBox 10"/>
          <p:cNvSpPr txBox="1"/>
          <p:nvPr/>
        </p:nvSpPr>
        <p:spPr>
          <a:xfrm>
            <a:off x="2297112" y="2105844"/>
            <a:ext cx="2349500" cy="523220"/>
          </a:xfrm>
          <a:prstGeom prst="rect">
            <a:avLst/>
          </a:prstGeom>
          <a:noFill/>
        </p:spPr>
        <p:txBody>
          <a:bodyPr wrap="square" rtlCol="0">
            <a:spAutoFit/>
          </a:bodyPr>
          <a:lstStyle/>
          <a:p>
            <a:r>
              <a:rPr lang="en-US" sz="2800" b="1" dirty="0" smtClean="0">
                <a:solidFill>
                  <a:schemeClr val="tx2">
                    <a:lumMod val="60000"/>
                    <a:lumOff val="40000"/>
                  </a:schemeClr>
                </a:solidFill>
              </a:rPr>
              <a:t>INPUT : </a:t>
            </a:r>
            <a:endParaRPr lang="en-US" sz="2800" b="1" dirty="0">
              <a:solidFill>
                <a:schemeClr val="tx2">
                  <a:lumMod val="60000"/>
                  <a:lumOff val="40000"/>
                </a:schemeClr>
              </a:solidFill>
            </a:endParaRPr>
          </a:p>
        </p:txBody>
      </p:sp>
      <p:sp>
        <p:nvSpPr>
          <p:cNvPr id="12" name="TextBox 11"/>
          <p:cNvSpPr txBox="1"/>
          <p:nvPr/>
        </p:nvSpPr>
        <p:spPr>
          <a:xfrm>
            <a:off x="796921" y="5158876"/>
            <a:ext cx="2349500" cy="523220"/>
          </a:xfrm>
          <a:prstGeom prst="rect">
            <a:avLst/>
          </a:prstGeom>
          <a:noFill/>
        </p:spPr>
        <p:txBody>
          <a:bodyPr wrap="square" rtlCol="0">
            <a:spAutoFit/>
          </a:bodyPr>
          <a:lstStyle/>
          <a:p>
            <a:r>
              <a:rPr lang="en-US" sz="2800" b="1" dirty="0" smtClean="0">
                <a:solidFill>
                  <a:schemeClr val="tx2">
                    <a:lumMod val="60000"/>
                    <a:lumOff val="40000"/>
                  </a:schemeClr>
                </a:solidFill>
              </a:rPr>
              <a:t>OUTPUT : </a:t>
            </a:r>
            <a:endParaRPr lang="en-US" sz="2800" b="1" dirty="0">
              <a:solidFill>
                <a:schemeClr val="tx2">
                  <a:lumMod val="60000"/>
                  <a:lumOff val="40000"/>
                </a:schemeClr>
              </a:solidFill>
            </a:endParaRPr>
          </a:p>
        </p:txBody>
      </p:sp>
    </p:spTree>
    <p:extLst>
      <p:ext uri="{BB962C8B-B14F-4D97-AF65-F5344CB8AC3E}">
        <p14:creationId xmlns:p14="http://schemas.microsoft.com/office/powerpoint/2010/main" val="406346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8" name="TextBox 7"/>
          <p:cNvSpPr txBox="1"/>
          <p:nvPr/>
        </p:nvSpPr>
        <p:spPr>
          <a:xfrm>
            <a:off x="715371" y="1497866"/>
            <a:ext cx="2409216" cy="369332"/>
          </a:xfrm>
          <a:prstGeom prst="rect">
            <a:avLst/>
          </a:prstGeom>
          <a:noFill/>
        </p:spPr>
        <p:txBody>
          <a:bodyPr wrap="square" rtlCol="0">
            <a:spAutoFit/>
          </a:bodyPr>
          <a:lstStyle/>
          <a:p>
            <a:r>
              <a:rPr lang="en-US" dirty="0" smtClean="0"/>
              <a:t>Embedding Function</a:t>
            </a:r>
            <a:endParaRPr lang="en-US"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15" y="2007931"/>
            <a:ext cx="4125292" cy="2274588"/>
          </a:xfrm>
        </p:spPr>
      </p:pic>
      <p:sp>
        <p:nvSpPr>
          <p:cNvPr id="14" name="TextBox 13"/>
          <p:cNvSpPr txBox="1"/>
          <p:nvPr/>
        </p:nvSpPr>
        <p:spPr>
          <a:xfrm>
            <a:off x="6095999" y="1493628"/>
            <a:ext cx="2409216" cy="369332"/>
          </a:xfrm>
          <a:prstGeom prst="rect">
            <a:avLst/>
          </a:prstGeom>
          <a:noFill/>
        </p:spPr>
        <p:txBody>
          <a:bodyPr wrap="square" rtlCol="0">
            <a:spAutoFit/>
          </a:bodyPr>
          <a:lstStyle/>
          <a:p>
            <a:r>
              <a:rPr lang="en-US" dirty="0" smtClean="0"/>
              <a:t>Extraction Function</a:t>
            </a:r>
            <a:endParaRPr lang="en-US" dirty="0"/>
          </a:p>
        </p:txBody>
      </p:sp>
      <p:pic>
        <p:nvPicPr>
          <p:cNvPr id="15" name="Picture 14"/>
          <p:cNvPicPr>
            <a:picLocks noChangeAspect="1"/>
          </p:cNvPicPr>
          <p:nvPr/>
        </p:nvPicPr>
        <p:blipFill>
          <a:blip r:embed="rId3"/>
          <a:stretch>
            <a:fillRect/>
          </a:stretch>
        </p:blipFill>
        <p:spPr>
          <a:xfrm>
            <a:off x="6055196" y="1967591"/>
            <a:ext cx="4900037" cy="2355267"/>
          </a:xfrm>
          <a:prstGeom prst="rect">
            <a:avLst/>
          </a:prstGeom>
        </p:spPr>
      </p:pic>
      <p:sp>
        <p:nvSpPr>
          <p:cNvPr id="17" name="TextBox 16"/>
          <p:cNvSpPr txBox="1"/>
          <p:nvPr/>
        </p:nvSpPr>
        <p:spPr>
          <a:xfrm>
            <a:off x="994230" y="4602223"/>
            <a:ext cx="2409216" cy="369332"/>
          </a:xfrm>
          <a:prstGeom prst="rect">
            <a:avLst/>
          </a:prstGeom>
          <a:noFill/>
        </p:spPr>
        <p:txBody>
          <a:bodyPr wrap="square" rtlCol="0">
            <a:spAutoFit/>
          </a:bodyPr>
          <a:lstStyle/>
          <a:p>
            <a:r>
              <a:rPr lang="en-US" dirty="0" smtClean="0"/>
              <a:t>Main Function</a:t>
            </a:r>
            <a:endParaRPr lang="en-US" dirty="0"/>
          </a:p>
        </p:txBody>
      </p:sp>
      <p:pic>
        <p:nvPicPr>
          <p:cNvPr id="18" name="Picture 17"/>
          <p:cNvPicPr>
            <a:picLocks noChangeAspect="1"/>
          </p:cNvPicPr>
          <p:nvPr/>
        </p:nvPicPr>
        <p:blipFill>
          <a:blip r:embed="rId4"/>
          <a:stretch>
            <a:fillRect/>
          </a:stretch>
        </p:blipFill>
        <p:spPr>
          <a:xfrm>
            <a:off x="2198838" y="4971555"/>
            <a:ext cx="6306377" cy="1710019"/>
          </a:xfrm>
          <a:prstGeom prst="rect">
            <a:avLst/>
          </a:prstGeom>
        </p:spPr>
      </p:pic>
    </p:spTree>
    <p:extLst>
      <p:ext uri="{BB962C8B-B14F-4D97-AF65-F5344CB8AC3E}">
        <p14:creationId xmlns:p14="http://schemas.microsoft.com/office/powerpoint/2010/main" val="3319627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356563" y="1319389"/>
            <a:ext cx="11029616" cy="1188720"/>
          </a:xfrm>
        </p:spPr>
        <p:txBody>
          <a:bodyPr>
            <a:normAutofit/>
          </a:bodyPr>
          <a:lstStyle/>
          <a:p>
            <a:r>
              <a:rPr lang="en-US" dirty="0"/>
              <a:t>PROBLEM STATEMENT</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731032" y="2381650"/>
            <a:ext cx="10455775" cy="3634486"/>
          </a:xfrm>
        </p:spPr>
        <p:txBody>
          <a:bodyPr>
            <a:normAutofit/>
          </a:bodyPr>
          <a:lstStyle/>
          <a:p>
            <a:pPr marL="0" indent="0">
              <a:buNone/>
            </a:pPr>
            <a:r>
              <a:rPr lang="en-US" sz="2000" dirty="0" smtClean="0"/>
              <a:t>               Digital </a:t>
            </a:r>
            <a:r>
              <a:rPr lang="en-US" sz="2000" dirty="0"/>
              <a:t>images are easily copied and distributed over the internet, posing a significant challenge for creators to protect their intellectual property rights. This widespread and unauthorized distribution can lead to loss of revenue and recognition. Therefore, effective methods like steganography and digital watermarking are essential for embedding and protecting copyright information within digital images</a:t>
            </a:r>
            <a:endParaRPr lang="en-US" sz="2000" dirty="0"/>
          </a:p>
        </p:txBody>
      </p:sp>
    </p:spTree>
    <p:extLst>
      <p:ext uri="{BB962C8B-B14F-4D97-AF65-F5344CB8AC3E}">
        <p14:creationId xmlns:p14="http://schemas.microsoft.com/office/powerpoint/2010/main" val="44283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48575" y="417629"/>
            <a:ext cx="11029616" cy="1188720"/>
          </a:xfrm>
        </p:spPr>
        <p:txBody>
          <a:bodyPr anchor="ctr">
            <a:normAutofit/>
          </a:bodyPr>
          <a:lstStyle/>
          <a:p>
            <a:r>
              <a:rPr lang="en-US" sz="3600" dirty="0"/>
              <a:t>AGENDA</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993075" y="4404293"/>
            <a:ext cx="8646225" cy="751907"/>
          </a:xfrm>
        </p:spPr>
        <p:txBody>
          <a:bodyPr>
            <a:noAutofit/>
          </a:bodyPr>
          <a:lstStyle/>
          <a:p>
            <a:pPr marL="0" indent="0">
              <a:lnSpc>
                <a:spcPct val="100000"/>
              </a:lnSpc>
              <a:buClr>
                <a:schemeClr val="tx1"/>
              </a:buClr>
              <a:buNone/>
            </a:pPr>
            <a:r>
              <a:rPr lang="en-US" sz="1300" b="1" dirty="0" smtClean="0">
                <a:latin typeface="Times New Roman" panose="02020603050405020304" pitchFamily="18" charset="0"/>
                <a:cs typeface="Times New Roman" panose="02020603050405020304" pitchFamily="18" charset="0"/>
              </a:rPr>
              <a:t>1. Introduction</a:t>
            </a:r>
          </a:p>
          <a:p>
            <a:pPr marL="0" indent="0">
              <a:lnSpc>
                <a:spcPct val="100000"/>
              </a:lnSpc>
              <a:buNone/>
            </a:pP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Overview of the project</a:t>
            </a:r>
          </a:p>
          <a:p>
            <a:pPr marL="0" indent="0">
              <a:lnSpc>
                <a:spcPct val="100000"/>
              </a:lnSpc>
              <a:buNone/>
            </a:pPr>
            <a:r>
              <a:rPr lang="en-US" sz="1200" dirty="0" smtClean="0">
                <a:latin typeface="Times New Roman" panose="02020603050405020304" pitchFamily="18" charset="0"/>
                <a:cs typeface="Times New Roman" panose="02020603050405020304" pitchFamily="18" charset="0"/>
              </a:rPr>
              <a:t>           Importance </a:t>
            </a:r>
            <a:r>
              <a:rPr lang="en-US" sz="1200" dirty="0">
                <a:latin typeface="Times New Roman" panose="02020603050405020304" pitchFamily="18" charset="0"/>
                <a:cs typeface="Times New Roman" panose="02020603050405020304" pitchFamily="18" charset="0"/>
              </a:rPr>
              <a:t>of copyright </a:t>
            </a:r>
            <a:r>
              <a:rPr lang="en-US" sz="1200" dirty="0" smtClean="0">
                <a:latin typeface="Times New Roman" panose="02020603050405020304" pitchFamily="18" charset="0"/>
                <a:cs typeface="Times New Roman" panose="02020603050405020304" pitchFamily="18" charset="0"/>
              </a:rPr>
              <a:t>protection</a:t>
            </a:r>
          </a:p>
          <a:p>
            <a:pPr marL="0" indent="0">
              <a:lnSpc>
                <a:spcPct val="100000"/>
              </a:lnSpc>
              <a:buClr>
                <a:schemeClr val="tx1"/>
              </a:buClr>
              <a:buNone/>
            </a:pPr>
            <a:r>
              <a:rPr lang="en-US" sz="1300" b="1" dirty="0">
                <a:latin typeface="Times New Roman" panose="02020603050405020304" pitchFamily="18" charset="0"/>
                <a:cs typeface="Times New Roman" panose="02020603050405020304" pitchFamily="18" charset="0"/>
              </a:rPr>
              <a:t>2</a:t>
            </a:r>
            <a:r>
              <a:rPr lang="en-US" sz="1300" b="1" dirty="0" smtClean="0">
                <a:latin typeface="Times New Roman" panose="02020603050405020304" pitchFamily="18" charset="0"/>
                <a:cs typeface="Times New Roman" panose="02020603050405020304" pitchFamily="18" charset="0"/>
              </a:rPr>
              <a:t>.  Problem Statement  </a:t>
            </a:r>
          </a:p>
          <a:p>
            <a:pPr marL="0" indent="0">
              <a:lnSpc>
                <a:spcPct val="100000"/>
              </a:lnSpc>
              <a:buNone/>
            </a:pP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Challenges in protecting digital </a:t>
            </a:r>
            <a:r>
              <a:rPr lang="en-US" sz="1200" dirty="0" smtClean="0">
                <a:latin typeface="Times New Roman" panose="02020603050405020304" pitchFamily="18" charset="0"/>
                <a:cs typeface="Times New Roman" panose="02020603050405020304" pitchFamily="18" charset="0"/>
              </a:rPr>
              <a:t>images</a:t>
            </a:r>
          </a:p>
          <a:p>
            <a:pPr marL="0" indent="0">
              <a:lnSpc>
                <a:spcPct val="100000"/>
              </a:lnSpc>
              <a:buNone/>
            </a:pPr>
            <a:r>
              <a:rPr lang="en-US" sz="1300" b="1" dirty="0" smtClean="0">
                <a:latin typeface="Times New Roman" panose="02020603050405020304" pitchFamily="18" charset="0"/>
                <a:cs typeface="Times New Roman" panose="02020603050405020304" pitchFamily="18" charset="0"/>
              </a:rPr>
              <a:t>3.  Objectives</a:t>
            </a:r>
          </a:p>
          <a:p>
            <a:pPr marL="0" indent="0">
              <a:lnSpc>
                <a:spcPct val="100000"/>
              </a:lnSpc>
              <a:buNone/>
            </a:pPr>
            <a:r>
              <a:rPr lang="en-US" sz="1200" dirty="0" smtClean="0">
                <a:latin typeface="Times New Roman" panose="02020603050405020304" pitchFamily="18" charset="0"/>
                <a:cs typeface="Times New Roman" panose="02020603050405020304" pitchFamily="18" charset="0"/>
              </a:rPr>
              <a:t>            Explore </a:t>
            </a:r>
            <a:r>
              <a:rPr lang="en-US" sz="1200" dirty="0">
                <a:latin typeface="Times New Roman" panose="02020603050405020304" pitchFamily="18" charset="0"/>
                <a:cs typeface="Times New Roman" panose="02020603050405020304" pitchFamily="18" charset="0"/>
              </a:rPr>
              <a:t>steganography and watermarking techniques</a:t>
            </a:r>
          </a:p>
          <a:p>
            <a:pPr marL="0" indent="0">
              <a:lnSpc>
                <a:spcPct val="100000"/>
              </a:lnSpc>
              <a:buNone/>
            </a:pPr>
            <a:r>
              <a:rPr lang="en-US" sz="1200" dirty="0" smtClean="0">
                <a:latin typeface="Times New Roman" panose="02020603050405020304" pitchFamily="18" charset="0"/>
                <a:cs typeface="Times New Roman" panose="02020603050405020304" pitchFamily="18" charset="0"/>
              </a:rPr>
              <a:t>           Implement </a:t>
            </a:r>
            <a:r>
              <a:rPr lang="en-US" sz="1200" dirty="0">
                <a:latin typeface="Times New Roman" panose="02020603050405020304" pitchFamily="18" charset="0"/>
                <a:cs typeface="Times New Roman" panose="02020603050405020304" pitchFamily="18" charset="0"/>
              </a:rPr>
              <a:t>LSB embedding for copyright </a:t>
            </a:r>
            <a:r>
              <a:rPr lang="en-US" sz="1200" dirty="0" smtClean="0">
                <a:latin typeface="Times New Roman" panose="02020603050405020304" pitchFamily="18" charset="0"/>
                <a:cs typeface="Times New Roman" panose="02020603050405020304" pitchFamily="18" charset="0"/>
              </a:rPr>
              <a:t>protection</a:t>
            </a:r>
          </a:p>
          <a:p>
            <a:pPr marL="0" indent="0">
              <a:lnSpc>
                <a:spcPct val="100000"/>
              </a:lnSpc>
              <a:buNone/>
            </a:pPr>
            <a:r>
              <a:rPr lang="en-US" sz="1300" b="1" dirty="0" smtClean="0">
                <a:latin typeface="Times New Roman" panose="02020603050405020304" pitchFamily="18" charset="0"/>
                <a:cs typeface="Times New Roman" panose="02020603050405020304" pitchFamily="18" charset="0"/>
              </a:rPr>
              <a:t>4. Methodology</a:t>
            </a:r>
          </a:p>
          <a:p>
            <a:pPr marL="0" indent="0">
              <a:lnSpc>
                <a:spcPct val="100000"/>
              </a:lnSpc>
              <a:buNone/>
            </a:pPr>
            <a:r>
              <a:rPr lang="en-US" sz="105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Description of the LSB embedding process</a:t>
            </a:r>
          </a:p>
          <a:p>
            <a:pPr marL="0" indent="0">
              <a:lnSpc>
                <a:spcPct val="100000"/>
              </a:lnSpc>
              <a:buNone/>
            </a:pPr>
            <a:r>
              <a:rPr lang="en-US" sz="1200" dirty="0" smtClean="0">
                <a:latin typeface="Times New Roman" panose="02020603050405020304" pitchFamily="18" charset="0"/>
                <a:cs typeface="Times New Roman" panose="02020603050405020304" pitchFamily="18" charset="0"/>
              </a:rPr>
              <a:t>          Tools </a:t>
            </a:r>
            <a:r>
              <a:rPr lang="en-US" sz="1200" dirty="0">
                <a:latin typeface="Times New Roman" panose="02020603050405020304" pitchFamily="18" charset="0"/>
                <a:cs typeface="Times New Roman" panose="02020603050405020304" pitchFamily="18" charset="0"/>
              </a:rPr>
              <a:t>and technologies </a:t>
            </a:r>
            <a:r>
              <a:rPr lang="en-US" sz="1200" dirty="0" smtClean="0">
                <a:latin typeface="Times New Roman" panose="02020603050405020304" pitchFamily="18" charset="0"/>
                <a:cs typeface="Times New Roman" panose="02020603050405020304" pitchFamily="18" charset="0"/>
              </a:rPr>
              <a:t>used</a:t>
            </a:r>
          </a:p>
          <a:p>
            <a:pPr marL="0" indent="0">
              <a:lnSpc>
                <a:spcPct val="100000"/>
              </a:lnSpc>
              <a:buNone/>
            </a:pPr>
            <a:r>
              <a:rPr lang="en-US" sz="1300" b="1" dirty="0" smtClean="0">
                <a:latin typeface="Times New Roman" panose="02020603050405020304" pitchFamily="18" charset="0"/>
                <a:cs typeface="Times New Roman" panose="02020603050405020304" pitchFamily="18" charset="0"/>
              </a:rPr>
              <a:t>5.  </a:t>
            </a:r>
            <a:r>
              <a:rPr lang="en-US" sz="1300" b="1" dirty="0">
                <a:latin typeface="Times New Roman" panose="02020603050405020304" pitchFamily="18" charset="0"/>
                <a:cs typeface="Times New Roman" panose="02020603050405020304" pitchFamily="18" charset="0"/>
              </a:rPr>
              <a:t>Implementation</a:t>
            </a:r>
          </a:p>
          <a:p>
            <a:pPr marL="0" indent="0">
              <a:lnSpc>
                <a:spcPct val="100000"/>
              </a:lnSpc>
              <a:buNone/>
            </a:pPr>
            <a:r>
              <a:rPr lang="en-US" sz="1200" dirty="0" smtClean="0">
                <a:latin typeface="Times New Roman" panose="02020603050405020304" pitchFamily="18" charset="0"/>
                <a:cs typeface="Times New Roman" panose="02020603050405020304" pitchFamily="18" charset="0"/>
              </a:rPr>
              <a:t>            Development </a:t>
            </a:r>
            <a:r>
              <a:rPr lang="en-US" sz="1200" dirty="0">
                <a:latin typeface="Times New Roman" panose="02020603050405020304" pitchFamily="18" charset="0"/>
                <a:cs typeface="Times New Roman" panose="02020603050405020304" pitchFamily="18" charset="0"/>
              </a:rPr>
              <a:t>of the encryption and decryption </a:t>
            </a:r>
            <a:r>
              <a:rPr lang="en-US" sz="1200" dirty="0" smtClean="0">
                <a:latin typeface="Times New Roman" panose="02020603050405020304" pitchFamily="18" charset="0"/>
                <a:cs typeface="Times New Roman" panose="02020603050405020304" pitchFamily="18" charset="0"/>
              </a:rPr>
              <a:t>process</a:t>
            </a:r>
          </a:p>
          <a:p>
            <a:pPr marL="0" indent="0">
              <a:lnSpc>
                <a:spcPct val="100000"/>
              </a:lnSpc>
              <a:buNone/>
            </a:pPr>
            <a:r>
              <a:rPr lang="en-US" sz="1200" b="1" dirty="0">
                <a:latin typeface="Times New Roman" panose="02020603050405020304" pitchFamily="18" charset="0"/>
                <a:cs typeface="Times New Roman" panose="02020603050405020304" pitchFamily="18" charset="0"/>
              </a:rPr>
              <a:t>6. Results</a:t>
            </a:r>
          </a:p>
          <a:p>
            <a:pPr marL="0" indent="0">
              <a:lnSpc>
                <a:spcPct val="100000"/>
              </a:lnSpc>
              <a:buNone/>
            </a:pPr>
            <a:r>
              <a:rPr lang="en-US" sz="1200" dirty="0" smtClean="0">
                <a:latin typeface="Times New Roman" panose="02020603050405020304" pitchFamily="18" charset="0"/>
                <a:cs typeface="Times New Roman" panose="02020603050405020304" pitchFamily="18" charset="0"/>
              </a:rPr>
              <a:t>           Key </a:t>
            </a:r>
            <a:r>
              <a:rPr lang="en-US" sz="1200" dirty="0">
                <a:latin typeface="Times New Roman" panose="02020603050405020304" pitchFamily="18" charset="0"/>
                <a:cs typeface="Times New Roman" panose="02020603050405020304" pitchFamily="18" charset="0"/>
              </a:rPr>
              <a:t>findings from your </a:t>
            </a:r>
            <a:r>
              <a:rPr lang="en-US" sz="1200" dirty="0" smtClean="0">
                <a:latin typeface="Times New Roman" panose="02020603050405020304" pitchFamily="18" charset="0"/>
                <a:cs typeface="Times New Roman" panose="02020603050405020304" pitchFamily="18" charset="0"/>
              </a:rPr>
              <a:t>work</a:t>
            </a:r>
          </a:p>
          <a:p>
            <a:pPr marL="0" indent="0">
              <a:lnSpc>
                <a:spcPct val="100000"/>
              </a:lnSpc>
              <a:buNone/>
            </a:pPr>
            <a:r>
              <a:rPr lang="en-US" sz="1300" b="1" dirty="0">
                <a:latin typeface="Times New Roman" panose="02020603050405020304" pitchFamily="18" charset="0"/>
                <a:cs typeface="Times New Roman" panose="02020603050405020304" pitchFamily="18" charset="0"/>
              </a:rPr>
              <a:t>7</a:t>
            </a:r>
            <a:r>
              <a:rPr lang="en-US" sz="1300" b="1" dirty="0" smtClean="0">
                <a:latin typeface="Times New Roman" panose="02020603050405020304" pitchFamily="18" charset="0"/>
                <a:cs typeface="Times New Roman" panose="02020603050405020304" pitchFamily="18" charset="0"/>
              </a:rPr>
              <a:t>. Conclusion</a:t>
            </a:r>
          </a:p>
          <a:p>
            <a:pPr marL="0" indent="0">
              <a:lnSpc>
                <a:spcPct val="100000"/>
              </a:lnSpc>
              <a:buNone/>
            </a:pPr>
            <a:r>
              <a:rPr lang="en-US" sz="1300" b="1"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Future </a:t>
            </a:r>
            <a:r>
              <a:rPr lang="en-US" sz="1200" dirty="0">
                <a:latin typeface="Times New Roman" panose="02020603050405020304" pitchFamily="18" charset="0"/>
                <a:cs typeface="Times New Roman" panose="02020603050405020304" pitchFamily="18" charset="0"/>
              </a:rPr>
              <a:t>recommendations</a:t>
            </a:r>
          </a:p>
          <a:p>
            <a:pPr marL="0" indent="0">
              <a:lnSpc>
                <a:spcPct val="100000"/>
              </a:lnSpc>
              <a:buNone/>
            </a:pPr>
            <a:endParaRPr lang="en-US" sz="1050" dirty="0"/>
          </a:p>
          <a:p>
            <a:pPr marL="0" indent="0">
              <a:lnSpc>
                <a:spcPct val="100000"/>
              </a:lnSpc>
              <a:buNone/>
            </a:pPr>
            <a:endParaRPr lang="en-US" sz="1050" dirty="0"/>
          </a:p>
          <a:p>
            <a:pPr marL="0" indent="0">
              <a:lnSpc>
                <a:spcPct val="100000"/>
              </a:lnSpc>
              <a:buNone/>
            </a:pPr>
            <a:endParaRPr lang="en-US" sz="1050" dirty="0"/>
          </a:p>
          <a:p>
            <a:pPr marL="0" indent="0">
              <a:lnSpc>
                <a:spcPct val="100000"/>
              </a:lnSpc>
              <a:buNone/>
            </a:pPr>
            <a:endParaRPr lang="en-US" sz="1050" dirty="0"/>
          </a:p>
          <a:p>
            <a:pPr marL="0" indent="0">
              <a:lnSpc>
                <a:spcPct val="100000"/>
              </a:lnSpc>
              <a:buClr>
                <a:schemeClr val="tx1"/>
              </a:buClr>
              <a:buNone/>
            </a:pPr>
            <a:r>
              <a:rPr lang="en-US" sz="1050" dirty="0" smtClean="0"/>
              <a:t> </a:t>
            </a:r>
            <a:endParaRPr lang="en-US" sz="1050" dirty="0"/>
          </a:p>
        </p:txBody>
      </p:sp>
    </p:spTree>
    <p:extLst>
      <p:ext uri="{BB962C8B-B14F-4D97-AF65-F5344CB8AC3E}">
        <p14:creationId xmlns:p14="http://schemas.microsoft.com/office/powerpoint/2010/main" val="2116825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4" y="513081"/>
            <a:ext cx="11029616" cy="1188720"/>
          </a:xfrm>
        </p:spPr>
        <p:txBody>
          <a:bodyPr anchor="ctr">
            <a:normAutofit/>
          </a:bodyPr>
          <a:lstStyle/>
          <a:p>
            <a:r>
              <a:rPr lang="en-US" sz="3200" dirty="0"/>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98504" y="1498600"/>
            <a:ext cx="10912306" cy="5003799"/>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Introduction</a:t>
            </a:r>
          </a:p>
          <a:p>
            <a:pPr marL="0" indent="0">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aims to explore and implement techniques of steganography and digital watermarking to protect digital images from unauthorized use and copyright infringement</a:t>
            </a:r>
            <a:r>
              <a:rPr lang="en-US" dirty="0" smtClean="0">
                <a:latin typeface="Times New Roman" panose="02020603050405020304" pitchFamily="18" charset="0"/>
                <a:cs typeface="Times New Roman" panose="02020603050405020304" pitchFamily="18" charset="0"/>
              </a:rPr>
              <a:t>.</a:t>
            </a:r>
          </a:p>
          <a:p>
            <a:pPr marL="0" indent="0">
              <a:buNone/>
            </a:pPr>
            <a:r>
              <a:rPr lang="en-US" sz="1900" b="1" dirty="0">
                <a:latin typeface="Times New Roman" panose="02020603050405020304" pitchFamily="18" charset="0"/>
                <a:cs typeface="Times New Roman" panose="02020603050405020304" pitchFamily="18" charset="0"/>
              </a:rPr>
              <a:t>Importance of Copyright </a:t>
            </a:r>
            <a:r>
              <a:rPr lang="en-US" sz="1900" b="1" dirty="0" smtClean="0">
                <a:latin typeface="Times New Roman" panose="02020603050405020304" pitchFamily="18" charset="0"/>
                <a:cs typeface="Times New Roman" panose="02020603050405020304" pitchFamily="18" charset="0"/>
              </a:rPr>
              <a:t>Protection</a:t>
            </a:r>
          </a:p>
          <a:p>
            <a:pPr marL="0" indent="0">
              <a:buNone/>
            </a:pPr>
            <a:r>
              <a:rPr lang="en-US" sz="1900" b="1" dirty="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digital age, protecting intellectual property is crucial as unauthorized distribution can lead to significant economic losses for creators</a:t>
            </a:r>
            <a:r>
              <a:rPr lang="en-US" dirty="0" smtClean="0">
                <a:latin typeface="Times New Roman" panose="02020603050405020304" pitchFamily="18" charset="0"/>
                <a:cs typeface="Times New Roman" panose="02020603050405020304" pitchFamily="18" charset="0"/>
              </a:rPr>
              <a:t>.</a:t>
            </a:r>
          </a:p>
          <a:p>
            <a:pPr marL="0" indent="0">
              <a:buNone/>
            </a:pPr>
            <a:r>
              <a:rPr lang="en-US" sz="1900" b="1" dirty="0">
                <a:latin typeface="Times New Roman" panose="02020603050405020304" pitchFamily="18" charset="0"/>
                <a:cs typeface="Times New Roman" panose="02020603050405020304" pitchFamily="18" charset="0"/>
              </a:rPr>
              <a:t>Objectives</a:t>
            </a:r>
          </a:p>
          <a:p>
            <a:pPr marL="0" indent="0">
              <a:buNone/>
            </a:pPr>
            <a:r>
              <a:rPr lang="en-US" b="1" dirty="0" smtClean="0">
                <a:latin typeface="Times New Roman" panose="02020603050405020304" pitchFamily="18" charset="0"/>
                <a:cs typeface="Times New Roman" panose="02020603050405020304" pitchFamily="18" charset="0"/>
              </a:rPr>
              <a:t>Explore </a:t>
            </a:r>
            <a:r>
              <a:rPr lang="en-US" b="1" dirty="0">
                <a:latin typeface="Times New Roman" panose="02020603050405020304" pitchFamily="18" charset="0"/>
                <a:cs typeface="Times New Roman" panose="02020603050405020304" pitchFamily="18" charset="0"/>
              </a:rPr>
              <a:t>Steganography and Watermarking Techniques</a:t>
            </a:r>
            <a:r>
              <a:rPr lang="en-US" dirty="0">
                <a:latin typeface="Times New Roman" panose="02020603050405020304" pitchFamily="18" charset="0"/>
                <a:cs typeface="Times New Roman" panose="02020603050405020304" pitchFamily="18" charset="0"/>
              </a:rPr>
              <a:t>: Investigate various methods for embedding data into images to ensure ownership and authenticity.</a:t>
            </a:r>
          </a:p>
          <a:p>
            <a:pPr marL="0" indent="0">
              <a:buNone/>
            </a:pPr>
            <a:r>
              <a:rPr lang="en-US" b="1" dirty="0">
                <a:latin typeface="Times New Roman" panose="02020603050405020304" pitchFamily="18" charset="0"/>
                <a:cs typeface="Times New Roman" panose="02020603050405020304" pitchFamily="18" charset="0"/>
              </a:rPr>
              <a:t>Implement LSB Embedding for Copyright Protection</a:t>
            </a:r>
            <a:r>
              <a:rPr lang="en-US" dirty="0">
                <a:latin typeface="Times New Roman" panose="02020603050405020304" pitchFamily="18" charset="0"/>
                <a:cs typeface="Times New Roman" panose="02020603050405020304" pitchFamily="18" charset="0"/>
              </a:rPr>
              <a:t>: Develop a practical application using the Least Significant Bit (LSB) method to embed watermarks in images.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53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990600"/>
            <a:ext cx="10515600" cy="4478149"/>
          </a:xfrm>
          <a:prstGeom prst="rect">
            <a:avLst/>
          </a:prstGeom>
          <a:noFill/>
        </p:spPr>
        <p:txBody>
          <a:bodyPr wrap="square" rtlCol="0">
            <a:spAutoFit/>
          </a:bodyPr>
          <a:lstStyle/>
          <a:p>
            <a:pPr>
              <a:lnSpc>
                <a:spcPct val="150000"/>
              </a:lnSpc>
            </a:pPr>
            <a:r>
              <a:rPr lang="en-US" sz="2800" dirty="0">
                <a:latin typeface="+mj-lt"/>
                <a:cs typeface="Times New Roman" panose="02020603050405020304" pitchFamily="18" charset="0"/>
              </a:rPr>
              <a:t>Key Components</a:t>
            </a:r>
            <a:r>
              <a:rPr lang="en-US" sz="2800"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 Steganography:</a:t>
            </a:r>
          </a:p>
          <a:p>
            <a:pPr>
              <a:lnSpc>
                <a:spcPct val="150000"/>
              </a:lnSpc>
            </a:pPr>
            <a:r>
              <a:rPr lang="en-US" dirty="0">
                <a:latin typeface="Times New Roman" panose="02020603050405020304" pitchFamily="18" charset="0"/>
                <a:cs typeface="Times New Roman" panose="02020603050405020304" pitchFamily="18" charset="0"/>
              </a:rPr>
              <a:t>         The practice of hiding information within other non-secret data.</a:t>
            </a:r>
          </a:p>
          <a:p>
            <a:pPr>
              <a:lnSpc>
                <a:spcPct val="150000"/>
              </a:lnSpc>
            </a:pPr>
            <a:r>
              <a:rPr lang="en-US" dirty="0">
                <a:latin typeface="Times New Roman" panose="02020603050405020304" pitchFamily="18" charset="0"/>
                <a:cs typeface="Times New Roman" panose="02020603050405020304" pitchFamily="18" charset="0"/>
              </a:rPr>
              <a:t>         Focuses on embedding a watermark into an image without noticeable changes.</a:t>
            </a:r>
          </a:p>
          <a:p>
            <a:pPr>
              <a:lnSpc>
                <a:spcPct val="150000"/>
              </a:lnSpc>
            </a:pPr>
            <a:r>
              <a:rPr lang="en-US" b="1" dirty="0">
                <a:latin typeface="Times New Roman" panose="02020603050405020304" pitchFamily="18" charset="0"/>
                <a:cs typeface="Times New Roman" panose="02020603050405020304" pitchFamily="18" charset="0"/>
              </a:rPr>
              <a:t>2. Digital Watermarking:</a:t>
            </a:r>
          </a:p>
          <a:p>
            <a:pPr>
              <a:lnSpc>
                <a:spcPct val="150000"/>
              </a:lnSpc>
            </a:pPr>
            <a:r>
              <a:rPr lang="en-US" dirty="0">
                <a:latin typeface="Times New Roman" panose="02020603050405020304" pitchFamily="18" charset="0"/>
                <a:cs typeface="Times New Roman" panose="02020603050405020304" pitchFamily="18" charset="0"/>
              </a:rPr>
              <a:t>         A method of embedding a recognizable pattern or information into digital content.</a:t>
            </a:r>
          </a:p>
          <a:p>
            <a:pPr>
              <a:lnSpc>
                <a:spcPct val="150000"/>
              </a:lnSpc>
            </a:pPr>
            <a:r>
              <a:rPr lang="en-US" dirty="0">
                <a:latin typeface="Times New Roman" panose="02020603050405020304" pitchFamily="18" charset="0"/>
                <a:cs typeface="Times New Roman" panose="02020603050405020304" pitchFamily="18" charset="0"/>
              </a:rPr>
              <a:t>         Aims to assert ownership and provide copyright protection.</a:t>
            </a:r>
          </a:p>
          <a:p>
            <a:pPr>
              <a:lnSpc>
                <a:spcPct val="150000"/>
              </a:lnSpc>
            </a:pPr>
            <a:r>
              <a:rPr lang="en-US" b="1" dirty="0">
                <a:latin typeface="Times New Roman" panose="02020603050405020304" pitchFamily="18" charset="0"/>
                <a:cs typeface="Times New Roman" panose="02020603050405020304" pitchFamily="18" charset="0"/>
              </a:rPr>
              <a:t>3. LSB (Least Significant Bit) Embedding:</a:t>
            </a:r>
          </a:p>
          <a:p>
            <a:pPr>
              <a:lnSpc>
                <a:spcPct val="150000"/>
              </a:lnSpc>
            </a:pPr>
            <a:r>
              <a:rPr lang="en-US" dirty="0">
                <a:latin typeface="Times New Roman" panose="02020603050405020304" pitchFamily="18" charset="0"/>
                <a:cs typeface="Times New Roman" panose="02020603050405020304" pitchFamily="18" charset="0"/>
              </a:rPr>
              <a:t>        A technique used to embed data by altering the least significant bits of pixel values.</a:t>
            </a:r>
          </a:p>
          <a:p>
            <a:pPr>
              <a:lnSpc>
                <a:spcPct val="150000"/>
              </a:lnSpc>
            </a:pPr>
            <a:r>
              <a:rPr lang="en-US" dirty="0">
                <a:latin typeface="Times New Roman" panose="02020603050405020304" pitchFamily="18" charset="0"/>
                <a:cs typeface="Times New Roman" panose="02020603050405020304" pitchFamily="18" charset="0"/>
              </a:rPr>
              <a:t>        Balances invisibility of the watermark with the need for robustness against attacks</a:t>
            </a:r>
          </a:p>
        </p:txBody>
      </p:sp>
    </p:spTree>
    <p:extLst>
      <p:ext uri="{BB962C8B-B14F-4D97-AF65-F5344CB8AC3E}">
        <p14:creationId xmlns:p14="http://schemas.microsoft.com/office/powerpoint/2010/main" val="2269536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714500"/>
            <a:ext cx="11029615" cy="4260850"/>
          </a:xfrm>
        </p:spPr>
        <p:txBody>
          <a:bodyPr>
            <a:normAutofit fontScale="92500"/>
          </a:bodyPr>
          <a:lstStyle/>
          <a:p>
            <a:pPr marL="342900" indent="-342900">
              <a:buFont typeface="+mj-lt"/>
              <a:buAutoNum type="arabicPeriod"/>
            </a:pPr>
            <a:r>
              <a:rPr lang="en-US" b="1" dirty="0"/>
              <a:t>Content </a:t>
            </a:r>
            <a:r>
              <a:rPr lang="en-US" b="1" dirty="0" smtClean="0"/>
              <a:t>Creators: </a:t>
            </a:r>
            <a:r>
              <a:rPr lang="en-US" dirty="0" smtClean="0"/>
              <a:t>Photographers</a:t>
            </a:r>
            <a:r>
              <a:rPr lang="en-US" dirty="0"/>
              <a:t>, graphic designers, and artists who want to protect their digital works from unauthorized use</a:t>
            </a:r>
            <a:r>
              <a:rPr lang="en-US" dirty="0" smtClean="0"/>
              <a:t>.</a:t>
            </a:r>
          </a:p>
          <a:p>
            <a:pPr marL="342900" indent="-342900">
              <a:buFont typeface="+mj-lt"/>
              <a:buAutoNum type="arabicPeriod"/>
            </a:pPr>
            <a:r>
              <a:rPr lang="en-US" b="1" dirty="0" smtClean="0"/>
              <a:t>Businesses</a:t>
            </a:r>
            <a:r>
              <a:rPr lang="en-US" dirty="0" smtClean="0"/>
              <a:t> : Companies </a:t>
            </a:r>
            <a:r>
              <a:rPr lang="en-US" dirty="0"/>
              <a:t>that produce digital media (e.g., videos, images) and need to safeguard their intellectual </a:t>
            </a:r>
            <a:r>
              <a:rPr lang="en-US" dirty="0" smtClean="0"/>
              <a:t>property</a:t>
            </a:r>
          </a:p>
          <a:p>
            <a:pPr marL="342900" indent="-342900">
              <a:buFont typeface="+mj-lt"/>
              <a:buAutoNum type="arabicPeriod"/>
            </a:pPr>
            <a:r>
              <a:rPr lang="en-US" b="1" dirty="0" smtClean="0"/>
              <a:t>.Publishers </a:t>
            </a:r>
            <a:r>
              <a:rPr lang="en-US" dirty="0" smtClean="0"/>
              <a:t>: Organizations </a:t>
            </a:r>
            <a:r>
              <a:rPr lang="en-US" dirty="0"/>
              <a:t>that publish digital content, including e-books and articles, requiring copyright protection.</a:t>
            </a:r>
          </a:p>
          <a:p>
            <a:pPr marL="342900" indent="-342900">
              <a:buFont typeface="+mj-lt"/>
              <a:buAutoNum type="arabicPeriod"/>
            </a:pPr>
            <a:r>
              <a:rPr lang="en-US" b="1" dirty="0"/>
              <a:t>Software </a:t>
            </a:r>
            <a:r>
              <a:rPr lang="en-US" b="1" dirty="0" smtClean="0"/>
              <a:t>Developers </a:t>
            </a:r>
            <a:r>
              <a:rPr lang="en-US" dirty="0" smtClean="0"/>
              <a:t>: Developers </a:t>
            </a:r>
            <a:r>
              <a:rPr lang="en-US" dirty="0"/>
              <a:t>creating applications for digital rights management (DRM) that can integrate watermarking and steganography features.</a:t>
            </a:r>
          </a:p>
          <a:p>
            <a:pPr marL="342900" indent="-342900">
              <a:buFont typeface="+mj-lt"/>
              <a:buAutoNum type="arabicPeriod"/>
            </a:pPr>
            <a:r>
              <a:rPr lang="en-US" b="1" dirty="0"/>
              <a:t>Educational </a:t>
            </a:r>
            <a:r>
              <a:rPr lang="en-US" b="1" dirty="0" smtClean="0"/>
              <a:t>Institutions </a:t>
            </a:r>
            <a:r>
              <a:rPr lang="en-US" dirty="0" smtClean="0"/>
              <a:t>: Universities </a:t>
            </a:r>
            <a:r>
              <a:rPr lang="en-US" dirty="0"/>
              <a:t>and colleges that teach copyright law and digital media, using the project as a case study or practical application.</a:t>
            </a:r>
          </a:p>
          <a:p>
            <a:pPr marL="342900" indent="-342900">
              <a:buFont typeface="+mj-lt"/>
              <a:buAutoNum type="arabicPeriod"/>
            </a:pPr>
            <a:r>
              <a:rPr lang="en-US" b="1" dirty="0"/>
              <a:t>Legal </a:t>
            </a:r>
            <a:r>
              <a:rPr lang="en-US" b="1" dirty="0" smtClean="0"/>
              <a:t>Professionals </a:t>
            </a:r>
            <a:r>
              <a:rPr lang="en-US" dirty="0" smtClean="0"/>
              <a:t>: Lawyers </a:t>
            </a:r>
            <a:r>
              <a:rPr lang="en-US" dirty="0"/>
              <a:t>and copyright experts who need tools to demonstrate ownership and protect intellectual property rights.</a:t>
            </a:r>
          </a:p>
          <a:p>
            <a:pPr marL="342900" indent="-342900">
              <a:buFont typeface="+mj-lt"/>
              <a:buAutoNum type="arabicPeriod"/>
            </a:pPr>
            <a:r>
              <a:rPr lang="en-US" b="1" dirty="0" smtClean="0"/>
              <a:t>Consumers </a:t>
            </a:r>
            <a:r>
              <a:rPr lang="en-US" dirty="0" smtClean="0"/>
              <a:t>: End </a:t>
            </a:r>
            <a:r>
              <a:rPr lang="en-US" dirty="0"/>
              <a:t>users who wish to verify the authenticity of digital content and ensure they are using licensed materials.</a:t>
            </a:r>
            <a:endParaRPr lang="en-US" dirty="0"/>
          </a:p>
        </p:txBody>
      </p:sp>
    </p:spTree>
    <p:extLst>
      <p:ext uri="{BB962C8B-B14F-4D97-AF65-F5344CB8AC3E}">
        <p14:creationId xmlns:p14="http://schemas.microsoft.com/office/powerpoint/2010/main" val="72854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654679"/>
            <a:ext cx="11029616" cy="1188720"/>
          </a:xfrm>
        </p:spPr>
        <p:txBody>
          <a:bodyPr anchor="ctr"/>
          <a:lstStyle/>
          <a:p>
            <a:r>
              <a:rPr lang="en-US" sz="2800" dirty="0"/>
              <a:t/>
            </a:r>
            <a:br>
              <a:rPr lang="en-US" sz="2800" dirty="0"/>
            </a:br>
            <a:r>
              <a:rPr lang="en-US" sz="2800" dirty="0" smtClean="0"/>
              <a:t>SOLUTION</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726578"/>
            <a:ext cx="10603276" cy="3217021"/>
          </a:xfrm>
        </p:spPr>
        <p:txBody>
          <a:bodyPr>
            <a:normAutofit fontScale="92500" lnSpcReduction="10000"/>
          </a:bodyPr>
          <a:lstStyle/>
          <a:p>
            <a:pPr marL="0" indent="0">
              <a:buNone/>
            </a:pPr>
            <a:r>
              <a:rPr lang="en-US" dirty="0" smtClean="0"/>
              <a:t>The solution implements encryption </a:t>
            </a:r>
            <a:r>
              <a:rPr lang="en-US" dirty="0"/>
              <a:t>and decryption mechanism using steganography techniques to hide one image (watermark) within another (cover image). This is achieved by manipulating the pixel values of the cover image, specifically by altering the most significant bits (MSBs) to embed the </a:t>
            </a:r>
            <a:r>
              <a:rPr lang="en-US" dirty="0" smtClean="0"/>
              <a:t>watermark. The solution uses LSB substitution</a:t>
            </a:r>
          </a:p>
          <a:p>
            <a:pPr marL="0" indent="0">
              <a:buNone/>
            </a:pPr>
            <a:r>
              <a:rPr lang="en-US" sz="1900" b="1" dirty="0"/>
              <a:t>Key Features </a:t>
            </a:r>
            <a:r>
              <a:rPr lang="en-US" sz="1900" dirty="0" smtClean="0"/>
              <a:t>:</a:t>
            </a:r>
          </a:p>
          <a:p>
            <a:pPr marL="342900" indent="-342900">
              <a:buFont typeface="+mj-lt"/>
              <a:buAutoNum type="arabicPeriod"/>
            </a:pPr>
            <a:r>
              <a:rPr lang="en-US" b="1" dirty="0" smtClean="0"/>
              <a:t>Image Encryption : </a:t>
            </a:r>
            <a:r>
              <a:rPr lang="en-US" dirty="0" smtClean="0"/>
              <a:t>The </a:t>
            </a:r>
            <a:r>
              <a:rPr lang="en-US" dirty="0"/>
              <a:t>code allows users to embed a watermark image into a cover image, creating a new encrypted image that retains the visual quality of the original cover image.</a:t>
            </a:r>
          </a:p>
          <a:p>
            <a:pPr marL="342900" indent="-342900">
              <a:buFont typeface="+mj-lt"/>
              <a:buAutoNum type="arabicPeriod"/>
            </a:pPr>
            <a:r>
              <a:rPr lang="en-US" b="1" dirty="0"/>
              <a:t>Image </a:t>
            </a:r>
            <a:r>
              <a:rPr lang="en-US" b="1" dirty="0" smtClean="0"/>
              <a:t>Decryption : </a:t>
            </a:r>
            <a:r>
              <a:rPr lang="en-US" dirty="0" smtClean="0"/>
              <a:t>Users </a:t>
            </a:r>
            <a:r>
              <a:rPr lang="en-US" dirty="0"/>
              <a:t>can extract the original cover image and watermark from the encrypted image, demonstrating the effectiveness of the steganography method.</a:t>
            </a:r>
          </a:p>
          <a:p>
            <a:pPr marL="342900" indent="-342900">
              <a:buFont typeface="+mj-lt"/>
              <a:buAutoNum type="arabicPeriod"/>
            </a:pPr>
            <a:r>
              <a:rPr lang="en-US" b="1" dirty="0"/>
              <a:t>Simple User </a:t>
            </a:r>
            <a:r>
              <a:rPr lang="en-US" b="1" dirty="0" smtClean="0"/>
              <a:t>Interface : </a:t>
            </a:r>
            <a:r>
              <a:rPr lang="en-US" dirty="0" smtClean="0"/>
              <a:t>The </a:t>
            </a:r>
            <a:r>
              <a:rPr lang="en-US" dirty="0"/>
              <a:t>program prompts users to choose between encryption and decryption, making it accessible even for those with minimal technical knowledge.</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76851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659" y="676756"/>
            <a:ext cx="11029616" cy="1188720"/>
          </a:xfrm>
        </p:spPr>
        <p:txBody>
          <a:bodyPr/>
          <a:lstStyle/>
          <a:p>
            <a:r>
              <a:rPr lang="en-US" dirty="0"/>
              <a:t>Value Proposition</a:t>
            </a:r>
          </a:p>
        </p:txBody>
      </p:sp>
      <p:sp>
        <p:nvSpPr>
          <p:cNvPr id="3" name="Content Placeholder 2"/>
          <p:cNvSpPr>
            <a:spLocks noGrp="1"/>
          </p:cNvSpPr>
          <p:nvPr>
            <p:ph idx="1"/>
          </p:nvPr>
        </p:nvSpPr>
        <p:spPr>
          <a:xfrm>
            <a:off x="699725" y="2146131"/>
            <a:ext cx="10662181" cy="3634486"/>
          </a:xfrm>
        </p:spPr>
        <p:txBody>
          <a:bodyPr>
            <a:normAutofit/>
          </a:bodyPr>
          <a:lstStyle/>
          <a:p>
            <a:pPr marL="342900" indent="-342900">
              <a:buFont typeface="+mj-lt"/>
              <a:buAutoNum type="arabicPeriod"/>
            </a:pPr>
            <a:r>
              <a:rPr lang="en-US" b="1" dirty="0"/>
              <a:t>Intellectual Property </a:t>
            </a:r>
            <a:r>
              <a:rPr lang="en-US" b="1" dirty="0" smtClean="0"/>
              <a:t>Protection </a:t>
            </a:r>
            <a:r>
              <a:rPr lang="en-US" dirty="0" smtClean="0"/>
              <a:t>: This </a:t>
            </a:r>
            <a:r>
              <a:rPr lang="en-US" dirty="0"/>
              <a:t>solution provides a practical method for content creators to protect their digital assets by embedding watermarks that assert ownership.</a:t>
            </a:r>
          </a:p>
          <a:p>
            <a:pPr marL="342900" indent="-342900">
              <a:buFont typeface="+mj-lt"/>
              <a:buAutoNum type="arabicPeriod"/>
            </a:pPr>
            <a:r>
              <a:rPr lang="en-US" b="1" dirty="0"/>
              <a:t>Cost-Effective </a:t>
            </a:r>
            <a:r>
              <a:rPr lang="en-US" b="1" dirty="0" smtClean="0"/>
              <a:t>Security </a:t>
            </a:r>
            <a:r>
              <a:rPr lang="en-US" dirty="0" smtClean="0"/>
              <a:t>: By </a:t>
            </a:r>
            <a:r>
              <a:rPr lang="en-US" dirty="0"/>
              <a:t>utilizing steganography, users can protect their images without the need for expensive software or services, making it accessible to small businesses and individual creators.</a:t>
            </a:r>
          </a:p>
          <a:p>
            <a:pPr marL="342900" indent="-342900">
              <a:buFont typeface="+mj-lt"/>
              <a:buAutoNum type="arabicPeriod"/>
            </a:pPr>
            <a:r>
              <a:rPr lang="en-US" b="1" dirty="0"/>
              <a:t>Educational </a:t>
            </a:r>
            <a:r>
              <a:rPr lang="en-US" b="1" dirty="0" smtClean="0"/>
              <a:t>Tool </a:t>
            </a:r>
            <a:r>
              <a:rPr lang="en-US" dirty="0" smtClean="0"/>
              <a:t>: The </a:t>
            </a:r>
            <a:r>
              <a:rPr lang="en-US" dirty="0"/>
              <a:t>code serves as an educational resource for teaching the principles of steganography and digital watermarking, making it beneficial for students and educators in computer science and digital media fields.</a:t>
            </a:r>
          </a:p>
          <a:p>
            <a:pPr marL="342900" indent="-342900">
              <a:buFont typeface="+mj-lt"/>
              <a:buAutoNum type="arabicPeriod"/>
            </a:pPr>
            <a:r>
              <a:rPr lang="en-US" b="1" dirty="0"/>
              <a:t>Visual </a:t>
            </a:r>
            <a:r>
              <a:rPr lang="en-US" b="1" dirty="0" smtClean="0"/>
              <a:t>Integrity </a:t>
            </a:r>
            <a:r>
              <a:rPr lang="en-US" dirty="0" smtClean="0"/>
              <a:t>: The </a:t>
            </a:r>
            <a:r>
              <a:rPr lang="en-US" dirty="0"/>
              <a:t>use of MSBs for embedding ensures that the visual quality of the cover image is minimally affected, allowing for the practical use of the encrypted images in various applications</a:t>
            </a:r>
            <a:r>
              <a:rPr lang="en-US" dirty="0" smtClean="0"/>
              <a:t>.</a:t>
            </a:r>
            <a:endParaRPr lang="en-US" dirty="0"/>
          </a:p>
        </p:txBody>
      </p:sp>
    </p:spTree>
    <p:extLst>
      <p:ext uri="{BB962C8B-B14F-4D97-AF65-F5344CB8AC3E}">
        <p14:creationId xmlns:p14="http://schemas.microsoft.com/office/powerpoint/2010/main" val="51524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97923" y="678639"/>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750627"/>
            <a:ext cx="11029615" cy="4698812"/>
          </a:xfrm>
        </p:spPr>
        <p:txBody>
          <a:bodyPr>
            <a:normAutofit/>
          </a:bodyPr>
          <a:lstStyle/>
          <a:p>
            <a:r>
              <a:rPr lang="en-US" b="1" dirty="0">
                <a:latin typeface="Times New Roman" panose="02020603050405020304" pitchFamily="18" charset="0"/>
                <a:cs typeface="Times New Roman" panose="02020603050405020304" pitchFamily="18" charset="0"/>
              </a:rPr>
              <a:t>Core Functionality </a:t>
            </a:r>
            <a:r>
              <a:rPr lang="en-US" b="1" dirty="0" smtClean="0">
                <a:latin typeface="Times New Roman" panose="02020603050405020304" pitchFamily="18" charset="0"/>
                <a:cs typeface="Times New Roman" panose="02020603050405020304" pitchFamily="18" charset="0"/>
              </a:rPr>
              <a:t>Shift </a:t>
            </a:r>
            <a:r>
              <a:rPr lang="en-US" dirty="0" smtClean="0">
                <a:latin typeface="Times New Roman" panose="02020603050405020304" pitchFamily="18" charset="0"/>
                <a:cs typeface="Times New Roman" panose="02020603050405020304" pitchFamily="18" charset="0"/>
              </a:rPr>
              <a:t>: Modified </a:t>
            </a:r>
            <a:r>
              <a:rPr lang="en-US" dirty="0">
                <a:latin typeface="Times New Roman" panose="02020603050405020304" pitchFamily="18" charset="0"/>
                <a:cs typeface="Times New Roman" panose="02020603050405020304" pitchFamily="18" charset="0"/>
              </a:rPr>
              <a:t>the encryption and decryption algorithms to handle pixel data from two images instead of text. This involved changing how data is extracted and embedded, specifically focusing on pixel manipulation.</a:t>
            </a:r>
          </a:p>
          <a:p>
            <a:r>
              <a:rPr lang="en-US" b="1" dirty="0">
                <a:latin typeface="Times New Roman" panose="02020603050405020304" pitchFamily="18" charset="0"/>
                <a:cs typeface="Times New Roman" panose="02020603050405020304" pitchFamily="18" charset="0"/>
              </a:rPr>
              <a:t>Image Processing </a:t>
            </a:r>
            <a:r>
              <a:rPr lang="en-US" b="1" dirty="0" smtClean="0">
                <a:latin typeface="Times New Roman" panose="02020603050405020304" pitchFamily="18" charset="0"/>
                <a:cs typeface="Times New Roman" panose="02020603050405020304" pitchFamily="18" charset="0"/>
              </a:rPr>
              <a:t>Techniques </a:t>
            </a:r>
            <a:r>
              <a:rPr lang="en-US" dirty="0" smtClean="0">
                <a:latin typeface="Times New Roman" panose="02020603050405020304" pitchFamily="18" charset="0"/>
                <a:cs typeface="Times New Roman" panose="02020603050405020304" pitchFamily="18" charset="0"/>
              </a:rPr>
              <a:t>: Implemented </a:t>
            </a:r>
            <a:r>
              <a:rPr lang="en-US" dirty="0">
                <a:latin typeface="Times New Roman" panose="02020603050405020304" pitchFamily="18" charset="0"/>
                <a:cs typeface="Times New Roman" panose="02020603050405020304" pitchFamily="18" charset="0"/>
              </a:rPr>
              <a:t>the Least Significant Bit (LSB) method for embedding the watermark image into the cover image, ensuring that the visual quality of the cover image remains largely intact.</a:t>
            </a:r>
          </a:p>
          <a:p>
            <a:r>
              <a:rPr lang="en-US" b="1" dirty="0">
                <a:latin typeface="Times New Roman" panose="02020603050405020304" pitchFamily="18" charset="0"/>
                <a:cs typeface="Times New Roman" panose="02020603050405020304" pitchFamily="18" charset="0"/>
              </a:rPr>
              <a:t>Handling Image </a:t>
            </a:r>
            <a:r>
              <a:rPr lang="en-US" b="1" dirty="0" smtClean="0">
                <a:latin typeface="Times New Roman" panose="02020603050405020304" pitchFamily="18" charset="0"/>
                <a:cs typeface="Times New Roman" panose="02020603050405020304" pitchFamily="18" charset="0"/>
              </a:rPr>
              <a:t>Dimensions </a:t>
            </a:r>
            <a:r>
              <a:rPr lang="en-US" dirty="0" smtClean="0">
                <a:latin typeface="Times New Roman" panose="02020603050405020304" pitchFamily="18" charset="0"/>
                <a:cs typeface="Times New Roman" panose="02020603050405020304" pitchFamily="18" charset="0"/>
              </a:rPr>
              <a:t>: Added </a:t>
            </a:r>
            <a:r>
              <a:rPr lang="en-US" dirty="0">
                <a:latin typeface="Times New Roman" panose="02020603050405020304" pitchFamily="18" charset="0"/>
                <a:cs typeface="Times New Roman" panose="02020603050405020304" pitchFamily="18" charset="0"/>
              </a:rPr>
              <a:t>checks to ensure that the watermark image fits within the dimensions of the cover image. This prevents runtime errors and ensures that the embedding process is successful.</a:t>
            </a:r>
          </a:p>
          <a:p>
            <a:r>
              <a:rPr lang="en-US" b="1" dirty="0" smtClean="0">
                <a:latin typeface="Times New Roman" panose="02020603050405020304" pitchFamily="18" charset="0"/>
                <a:cs typeface="Times New Roman" panose="02020603050405020304" pitchFamily="18" charset="0"/>
              </a:rPr>
              <a:t>Visual Feedback </a:t>
            </a:r>
            <a:r>
              <a:rPr lang="en-US" dirty="0" smtClean="0">
                <a:latin typeface="Times New Roman" panose="02020603050405020304" pitchFamily="18" charset="0"/>
                <a:cs typeface="Times New Roman" panose="02020603050405020304" pitchFamily="18" charset="0"/>
              </a:rPr>
              <a:t>: Developed </a:t>
            </a:r>
            <a:r>
              <a:rPr lang="en-US" dirty="0">
                <a:latin typeface="Times New Roman" panose="02020603050405020304" pitchFamily="18" charset="0"/>
                <a:cs typeface="Times New Roman" panose="02020603050405020304" pitchFamily="18" charset="0"/>
              </a:rPr>
              <a:t>a feature to preview the encrypted image immediately after the embedding process, allowing users to see the result before saving it.</a:t>
            </a:r>
          </a:p>
          <a:p>
            <a:r>
              <a:rPr lang="en-US" b="1" dirty="0" smtClean="0">
                <a:latin typeface="Times New Roman" panose="02020603050405020304" pitchFamily="18" charset="0"/>
                <a:cs typeface="Times New Roman" panose="02020603050405020304" pitchFamily="18" charset="0"/>
              </a:rPr>
              <a:t>Extraction Capabilities </a:t>
            </a:r>
            <a:r>
              <a:rPr lang="en-US" dirty="0" smtClean="0">
                <a:latin typeface="Times New Roman" panose="02020603050405020304" pitchFamily="18" charset="0"/>
                <a:cs typeface="Times New Roman" panose="02020603050405020304" pitchFamily="18" charset="0"/>
              </a:rPr>
              <a:t>: Enhanced </a:t>
            </a:r>
            <a:r>
              <a:rPr lang="en-US" dirty="0">
                <a:latin typeface="Times New Roman" panose="02020603050405020304" pitchFamily="18" charset="0"/>
                <a:cs typeface="Times New Roman" panose="02020603050405020304" pitchFamily="18" charset="0"/>
              </a:rPr>
              <a:t>the decryption function to accurately extract the watermark image from the encrypted cover image, ensuring that it can be recovered without loss of </a:t>
            </a:r>
            <a:r>
              <a:rPr lang="en-US" dirty="0" smtClean="0">
                <a:latin typeface="Times New Roman" panose="02020603050405020304" pitchFamily="18" charset="0"/>
                <a:cs typeface="Times New Roman" panose="02020603050405020304" pitchFamily="18" charset="0"/>
              </a:rPr>
              <a:t>quality.</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Testing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Optimization </a:t>
            </a:r>
            <a:r>
              <a:rPr lang="en-US" dirty="0" smtClean="0">
                <a:latin typeface="Times New Roman" panose="02020603050405020304" pitchFamily="18" charset="0"/>
                <a:cs typeface="Times New Roman" panose="02020603050405020304" pitchFamily="18" charset="0"/>
              </a:rPr>
              <a:t>: Conducted </a:t>
            </a:r>
            <a:r>
              <a:rPr lang="en-US" dirty="0">
                <a:latin typeface="Times New Roman" panose="02020603050405020304" pitchFamily="18" charset="0"/>
                <a:cs typeface="Times New Roman" panose="02020603050405020304" pitchFamily="18" charset="0"/>
              </a:rPr>
              <a:t>extensive testing with various image formats and sizes to ensure the reliability and efficiency of the embedding and extraction processes.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386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210</TotalTime>
  <Words>1160</Words>
  <Application>Microsoft Office PowerPoint</Application>
  <PresentationFormat>Widescreen</PresentationFormat>
  <Paragraphs>110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Franklin Gothic Book</vt:lpstr>
      <vt:lpstr>Franklin Gothic Demi</vt:lpstr>
      <vt:lpstr>Times New Roman</vt:lpstr>
      <vt:lpstr>Wingdings 2</vt:lpstr>
      <vt:lpstr>DividendVTI</vt:lpstr>
      <vt:lpstr>PowerPoint Presentation</vt:lpstr>
      <vt:lpstr>PROBLEM STATEMENT</vt:lpstr>
      <vt:lpstr>AGENDA</vt:lpstr>
      <vt:lpstr>PROJECT  OVERVIEW</vt:lpstr>
      <vt:lpstr>PowerPoint Presentation</vt:lpstr>
      <vt:lpstr>WHO ARE THE END USERS of this project?</vt:lpstr>
      <vt:lpstr> SOLUTION</vt:lpstr>
      <vt:lpstr>Value Proposition</vt:lpstr>
      <vt:lpstr>How did you customize the project and make it your own</vt:lpstr>
      <vt:lpstr>modelling</vt:lpstr>
      <vt:lpstr>Embedding process</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23</cp:revision>
  <dcterms:created xsi:type="dcterms:W3CDTF">2021-05-26T16:50:10Z</dcterms:created>
  <dcterms:modified xsi:type="dcterms:W3CDTF">2024-07-24T15:43:24Z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