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58" r:id="rId5"/>
    <p:sldId id="272" r:id="rId6"/>
    <p:sldId id="259" r:id="rId7"/>
    <p:sldId id="262" r:id="rId8"/>
    <p:sldId id="263" r:id="rId9"/>
    <p:sldId id="261" r:id="rId10"/>
    <p:sldId id="264" r:id="rId11"/>
    <p:sldId id="265" r:id="rId12"/>
    <p:sldId id="266" r:id="rId13"/>
    <p:sldId id="267" r:id="rId14"/>
    <p:sldId id="268" r:id="rId15"/>
    <p:sldId id="270" r:id="rId1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84" autoAdjust="0"/>
  </p:normalViewPr>
  <p:slideViewPr>
    <p:cSldViewPr snapToGrid="0" snapToObjects="1">
      <p:cViewPr varScale="1">
        <p:scale>
          <a:sx n="101" d="100"/>
          <a:sy n="101" d="100"/>
        </p:scale>
        <p:origin x="-1864" y="-104"/>
      </p:cViewPr>
      <p:guideLst>
        <p:guide orient="horz" pos="2160"/>
        <p:guide pos="2880"/>
      </p:guideLst>
    </p:cSldViewPr>
  </p:slideViewPr>
  <p:outlineViewPr>
    <p:cViewPr>
      <p:scale>
        <a:sx n="33" d="100"/>
        <a:sy n="33" d="100"/>
      </p:scale>
      <p:origin x="0" y="41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19851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14011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150413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284746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8490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403220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184011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280771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108523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309652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AB61C6-82C8-334D-8062-BAFD3864F14C}" type="datetimeFigureOut">
              <a:rPr kumimoji="1" lang="ja-JP" altLang="en-US" smtClean="0"/>
              <a:t>2013/11/25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15695265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B61C6-82C8-334D-8062-BAFD3864F14C}" type="datetimeFigureOut">
              <a:rPr kumimoji="1" lang="ja-JP" altLang="en-US" smtClean="0"/>
              <a:t>2013/11/25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CF2CB-0522-7249-A478-65676BF9CBFE}" type="slidenum">
              <a:rPr kumimoji="1" lang="ja-JP" altLang="en-US" smtClean="0"/>
              <a:t>‹#›</a:t>
            </a:fld>
            <a:endParaRPr kumimoji="1" lang="ja-JP" altLang="en-US"/>
          </a:p>
        </p:txBody>
      </p:sp>
    </p:spTree>
    <p:extLst>
      <p:ext uri="{BB962C8B-B14F-4D97-AF65-F5344CB8AC3E}">
        <p14:creationId xmlns:p14="http://schemas.microsoft.com/office/powerpoint/2010/main" val="9928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財務会計システムを</a:t>
            </a:r>
            <a:r>
              <a:rPr kumimoji="1" lang="en-US" altLang="ja-JP" dirty="0" smtClean="0"/>
              <a:t>Rails</a:t>
            </a:r>
            <a:r>
              <a:rPr kumimoji="1" lang="ja-JP" altLang="en-US" dirty="0" smtClean="0"/>
              <a:t>で実装する</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935923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勘定科目（財務</a:t>
            </a:r>
            <a:r>
              <a:rPr kumimoji="1" lang="en-US" altLang="ja-JP" dirty="0" smtClean="0"/>
              <a:t>/</a:t>
            </a:r>
            <a:r>
              <a:rPr kumimoji="1" lang="ja-JP" altLang="en-US" dirty="0" smtClean="0"/>
              <a:t>勘定一体型）</a:t>
            </a:r>
            <a:endParaRPr kumimoji="1" lang="ja-JP" altLang="en-US" dirty="0"/>
          </a:p>
        </p:txBody>
      </p:sp>
      <p:sp>
        <p:nvSpPr>
          <p:cNvPr id="4" name="正方形/長方形 3"/>
          <p:cNvSpPr/>
          <p:nvPr/>
        </p:nvSpPr>
        <p:spPr>
          <a:xfrm>
            <a:off x="1016001" y="1364163"/>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ja-JP" dirty="0" smtClean="0">
                <a:solidFill>
                  <a:schemeClr val="tx1"/>
                </a:solidFill>
              </a:rPr>
              <a:t>BS</a:t>
            </a:r>
            <a:r>
              <a:rPr lang="ja-JP" altLang="en-US" dirty="0" smtClean="0">
                <a:solidFill>
                  <a:schemeClr val="tx1"/>
                </a:solidFill>
              </a:rPr>
              <a:t>・</a:t>
            </a:r>
            <a:r>
              <a:rPr lang="en-US" altLang="ja-JP" dirty="0" smtClean="0">
                <a:solidFill>
                  <a:schemeClr val="tx1"/>
                </a:solidFill>
              </a:rPr>
              <a:t>PL</a:t>
            </a:r>
            <a:endParaRPr kumimoji="1" lang="ja-JP" altLang="en-US" dirty="0">
              <a:solidFill>
                <a:schemeClr val="tx1"/>
              </a:solidFill>
            </a:endParaRPr>
          </a:p>
        </p:txBody>
      </p:sp>
      <p:sp>
        <p:nvSpPr>
          <p:cNvPr id="5" name="正方形/長方形 4"/>
          <p:cNvSpPr/>
          <p:nvPr/>
        </p:nvSpPr>
        <p:spPr>
          <a:xfrm>
            <a:off x="1021353" y="1725108"/>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en-US" altLang="ja-JP" sz="1600" dirty="0">
                <a:solidFill>
                  <a:schemeClr val="tx1"/>
                </a:solidFill>
              </a:rPr>
              <a:t>BS</a:t>
            </a:r>
            <a:r>
              <a:rPr lang="ja-JP" altLang="en-US" sz="1600" dirty="0">
                <a:solidFill>
                  <a:schemeClr val="tx1"/>
                </a:solidFill>
              </a:rPr>
              <a:t>・</a:t>
            </a:r>
            <a:r>
              <a:rPr lang="en-US" altLang="ja-JP" sz="1600" dirty="0" smtClean="0">
                <a:solidFill>
                  <a:schemeClr val="tx1"/>
                </a:solidFill>
              </a:rPr>
              <a:t>PL</a:t>
            </a:r>
            <a:endParaRPr lang="en-US" altLang="ja-JP" sz="1600" dirty="0" smtClean="0">
              <a:solidFill>
                <a:srgbClr val="000000"/>
              </a:solidFill>
            </a:endParaRPr>
          </a:p>
          <a:p>
            <a:pPr marL="285750" indent="-285750">
              <a:buFontTx/>
              <a:buChar char="-"/>
            </a:pPr>
            <a:r>
              <a:rPr lang="ja-JP" altLang="en-US" sz="1600" dirty="0" smtClean="0">
                <a:solidFill>
                  <a:srgbClr val="000000"/>
                </a:solidFill>
              </a:rPr>
              <a:t>借方・貸方</a:t>
            </a:r>
            <a:endParaRPr lang="ja-JP" altLang="en-US" sz="1600" dirty="0">
              <a:solidFill>
                <a:schemeClr val="tx1"/>
              </a:solidFill>
            </a:endParaRPr>
          </a:p>
        </p:txBody>
      </p:sp>
      <p:sp>
        <p:nvSpPr>
          <p:cNvPr id="10" name="正方形/長方形 9"/>
          <p:cNvSpPr/>
          <p:nvPr/>
        </p:nvSpPr>
        <p:spPr>
          <a:xfrm>
            <a:off x="1007985" y="4050636"/>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勘定科目</a:t>
            </a:r>
            <a:endParaRPr kumimoji="1" lang="ja-JP" altLang="en-US" dirty="0">
              <a:solidFill>
                <a:schemeClr val="tx1"/>
              </a:solidFill>
            </a:endParaRPr>
          </a:p>
        </p:txBody>
      </p:sp>
      <p:sp>
        <p:nvSpPr>
          <p:cNvPr id="11" name="正方形/長方形 10"/>
          <p:cNvSpPr/>
          <p:nvPr/>
        </p:nvSpPr>
        <p:spPr>
          <a:xfrm>
            <a:off x="1013337" y="4411581"/>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kumimoji="1" lang="ja-JP" altLang="en-US" sz="1600" dirty="0" smtClean="0">
                <a:solidFill>
                  <a:srgbClr val="000000"/>
                </a:solidFill>
              </a:rPr>
              <a:t>勘定コード</a:t>
            </a:r>
            <a:endParaRPr kumimoji="1" lang="en-US" altLang="ja-JP" sz="1600" dirty="0" smtClean="0">
              <a:solidFill>
                <a:srgbClr val="000000"/>
              </a:solidFill>
            </a:endParaRPr>
          </a:p>
          <a:p>
            <a:pPr marL="285750" indent="-285750">
              <a:buFontTx/>
              <a:buChar char="-"/>
            </a:pPr>
            <a:r>
              <a:rPr lang="ja-JP" altLang="en-US" sz="1600" dirty="0" smtClean="0">
                <a:solidFill>
                  <a:srgbClr val="000000"/>
                </a:solidFill>
              </a:rPr>
              <a:t>勘定科目名</a:t>
            </a:r>
            <a:endParaRPr lang="en-US" altLang="ja-JP" sz="1600" dirty="0" smtClean="0">
              <a:solidFill>
                <a:srgbClr val="000000"/>
              </a:solidFill>
            </a:endParaRPr>
          </a:p>
          <a:p>
            <a:pPr marL="285750" indent="-285750">
              <a:buFontTx/>
              <a:buChar char="-"/>
            </a:pPr>
            <a:r>
              <a:rPr lang="ja-JP" altLang="en-US" sz="1400" dirty="0" smtClean="0">
                <a:solidFill>
                  <a:srgbClr val="000000"/>
                </a:solidFill>
              </a:rPr>
              <a:t>親勘定コード</a:t>
            </a:r>
            <a:endParaRPr kumimoji="1" lang="ja-JP" altLang="en-US" sz="1400" dirty="0">
              <a:solidFill>
                <a:srgbClr val="000000"/>
              </a:solidFill>
            </a:endParaRPr>
          </a:p>
        </p:txBody>
      </p:sp>
      <p:cxnSp>
        <p:nvCxnSpPr>
          <p:cNvPr id="12" name="カギ線コネクタ 11"/>
          <p:cNvCxnSpPr>
            <a:stCxn id="29" idx="1"/>
            <a:endCxn id="10" idx="3"/>
          </p:cNvCxnSpPr>
          <p:nvPr/>
        </p:nvCxnSpPr>
        <p:spPr>
          <a:xfrm rot="16200000" flipH="1">
            <a:off x="1797094" y="4151271"/>
            <a:ext cx="1314709" cy="155072"/>
          </a:xfrm>
          <a:prstGeom prst="bentConnector4">
            <a:avLst>
              <a:gd name="adj1" fmla="val -11287"/>
              <a:gd name="adj2" fmla="val 55259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フローチャート: 判断 14"/>
          <p:cNvSpPr/>
          <p:nvPr/>
        </p:nvSpPr>
        <p:spPr>
          <a:xfrm rot="5400000">
            <a:off x="1556086" y="3144246"/>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dirty="0"/>
          </a:p>
        </p:txBody>
      </p:sp>
      <p:cxnSp>
        <p:nvCxnSpPr>
          <p:cNvPr id="26" name="直線コネクタ 25"/>
          <p:cNvCxnSpPr>
            <a:stCxn id="15" idx="3"/>
            <a:endCxn id="10" idx="0"/>
          </p:cNvCxnSpPr>
          <p:nvPr/>
        </p:nvCxnSpPr>
        <p:spPr>
          <a:xfrm flipH="1">
            <a:off x="1769985" y="3518562"/>
            <a:ext cx="13364" cy="5320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フローチャート: 判断 28"/>
          <p:cNvSpPr/>
          <p:nvPr/>
        </p:nvSpPr>
        <p:spPr>
          <a:xfrm rot="5400000">
            <a:off x="2149650" y="3651663"/>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36" name="正方形/長方形 35"/>
          <p:cNvSpPr/>
          <p:nvPr/>
        </p:nvSpPr>
        <p:spPr>
          <a:xfrm>
            <a:off x="3034659" y="1364163"/>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BS</a:t>
            </a:r>
            <a:r>
              <a:rPr lang="ja-JP" altLang="en-US" dirty="0" smtClean="0">
                <a:solidFill>
                  <a:schemeClr val="tx1"/>
                </a:solidFill>
              </a:rPr>
              <a:t>借方</a:t>
            </a:r>
            <a:endParaRPr lang="en-US" altLang="ja-JP" dirty="0" smtClean="0">
              <a:solidFill>
                <a:schemeClr val="tx1"/>
              </a:solidFill>
            </a:endParaRPr>
          </a:p>
        </p:txBody>
      </p:sp>
      <p:sp>
        <p:nvSpPr>
          <p:cNvPr id="37" name="正方形/長方形 36"/>
          <p:cNvSpPr/>
          <p:nvPr/>
        </p:nvSpPr>
        <p:spPr>
          <a:xfrm>
            <a:off x="4110807" y="2172201"/>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資産</a:t>
            </a:r>
            <a:endParaRPr lang="en-US" altLang="ja-JP" dirty="0" smtClean="0">
              <a:solidFill>
                <a:schemeClr val="tx1"/>
              </a:solidFill>
            </a:endParaRPr>
          </a:p>
        </p:txBody>
      </p:sp>
      <p:sp>
        <p:nvSpPr>
          <p:cNvPr id="38" name="正方形/長方形 37"/>
          <p:cNvSpPr/>
          <p:nvPr/>
        </p:nvSpPr>
        <p:spPr>
          <a:xfrm>
            <a:off x="4852756" y="3064035"/>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流動資産</a:t>
            </a:r>
            <a:endParaRPr lang="en-US" altLang="ja-JP" dirty="0" smtClean="0">
              <a:solidFill>
                <a:schemeClr val="tx1"/>
              </a:solidFill>
            </a:endParaRPr>
          </a:p>
        </p:txBody>
      </p:sp>
      <p:sp>
        <p:nvSpPr>
          <p:cNvPr id="39" name="正方形/長方形 38"/>
          <p:cNvSpPr/>
          <p:nvPr/>
        </p:nvSpPr>
        <p:spPr>
          <a:xfrm>
            <a:off x="5434278" y="4164263"/>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現金及び預金</a:t>
            </a:r>
            <a:endParaRPr lang="en-US" altLang="ja-JP" dirty="0" smtClean="0">
              <a:solidFill>
                <a:schemeClr val="tx1"/>
              </a:solidFill>
            </a:endParaRPr>
          </a:p>
        </p:txBody>
      </p:sp>
      <p:sp>
        <p:nvSpPr>
          <p:cNvPr id="40" name="正方形/長方形 39"/>
          <p:cNvSpPr/>
          <p:nvPr/>
        </p:nvSpPr>
        <p:spPr>
          <a:xfrm>
            <a:off x="7452923" y="1791991"/>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現金</a:t>
            </a:r>
            <a:endParaRPr lang="en-US" altLang="ja-JP" dirty="0" smtClean="0">
              <a:solidFill>
                <a:schemeClr val="tx1"/>
              </a:solidFill>
            </a:endParaRPr>
          </a:p>
        </p:txBody>
      </p:sp>
      <p:sp>
        <p:nvSpPr>
          <p:cNvPr id="41" name="正方形/長方形 40"/>
          <p:cNvSpPr/>
          <p:nvPr/>
        </p:nvSpPr>
        <p:spPr>
          <a:xfrm>
            <a:off x="7452923" y="2565270"/>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当座預金</a:t>
            </a:r>
            <a:endParaRPr lang="en-US" altLang="ja-JP" dirty="0" smtClean="0">
              <a:solidFill>
                <a:schemeClr val="tx1"/>
              </a:solidFill>
            </a:endParaRPr>
          </a:p>
        </p:txBody>
      </p:sp>
      <p:sp>
        <p:nvSpPr>
          <p:cNvPr id="42" name="正方形/長方形 41"/>
          <p:cNvSpPr/>
          <p:nvPr/>
        </p:nvSpPr>
        <p:spPr>
          <a:xfrm>
            <a:off x="7452923" y="3362201"/>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普通預金</a:t>
            </a:r>
            <a:endParaRPr lang="en-US" altLang="ja-JP" dirty="0" smtClean="0">
              <a:solidFill>
                <a:schemeClr val="tx1"/>
              </a:solidFill>
            </a:endParaRPr>
          </a:p>
        </p:txBody>
      </p:sp>
      <p:sp>
        <p:nvSpPr>
          <p:cNvPr id="43" name="正方形/長方形 42"/>
          <p:cNvSpPr/>
          <p:nvPr/>
        </p:nvSpPr>
        <p:spPr>
          <a:xfrm>
            <a:off x="7452923" y="4170992"/>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定期預金</a:t>
            </a:r>
            <a:endParaRPr lang="en-US" altLang="ja-JP" dirty="0" smtClean="0">
              <a:solidFill>
                <a:schemeClr val="tx1"/>
              </a:solidFill>
            </a:endParaRPr>
          </a:p>
        </p:txBody>
      </p:sp>
      <p:sp>
        <p:nvSpPr>
          <p:cNvPr id="44" name="正方形/長方形 43"/>
          <p:cNvSpPr/>
          <p:nvPr/>
        </p:nvSpPr>
        <p:spPr>
          <a:xfrm>
            <a:off x="5434278" y="4998453"/>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売掛金</a:t>
            </a:r>
            <a:endParaRPr lang="en-US" altLang="ja-JP" dirty="0" smtClean="0">
              <a:solidFill>
                <a:schemeClr val="tx1"/>
              </a:solidFill>
            </a:endParaRPr>
          </a:p>
        </p:txBody>
      </p:sp>
      <p:cxnSp>
        <p:nvCxnSpPr>
          <p:cNvPr id="45" name="カギ線コネクタ 44"/>
          <p:cNvCxnSpPr>
            <a:stCxn id="37" idx="1"/>
            <a:endCxn id="36" idx="2"/>
          </p:cNvCxnSpPr>
          <p:nvPr/>
        </p:nvCxnSpPr>
        <p:spPr>
          <a:xfrm rot="10800000">
            <a:off x="3816713" y="1925638"/>
            <a:ext cx="294095" cy="527301"/>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a:xfrm>
            <a:off x="4382170" y="2727743"/>
            <a:ext cx="0" cy="371583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直線コネクタ 54"/>
          <p:cNvCxnSpPr>
            <a:endCxn id="38" idx="1"/>
          </p:cNvCxnSpPr>
          <p:nvPr/>
        </p:nvCxnSpPr>
        <p:spPr>
          <a:xfrm>
            <a:off x="4382170" y="3344772"/>
            <a:ext cx="4705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p:nvPr/>
        </p:nvCxnSpPr>
        <p:spPr>
          <a:xfrm>
            <a:off x="5069290" y="3625509"/>
            <a:ext cx="0" cy="29704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直線コネクタ 62"/>
          <p:cNvCxnSpPr>
            <a:endCxn id="39" idx="1"/>
          </p:cNvCxnSpPr>
          <p:nvPr/>
        </p:nvCxnSpPr>
        <p:spPr>
          <a:xfrm>
            <a:off x="5069290" y="4445000"/>
            <a:ext cx="36498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直線コネクタ 65"/>
          <p:cNvCxnSpPr>
            <a:endCxn id="44" idx="1"/>
          </p:cNvCxnSpPr>
          <p:nvPr/>
        </p:nvCxnSpPr>
        <p:spPr>
          <a:xfrm>
            <a:off x="5069290" y="5279190"/>
            <a:ext cx="36498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直線コネクタ 69"/>
          <p:cNvCxnSpPr>
            <a:stCxn id="40" idx="1"/>
            <a:endCxn id="39" idx="3"/>
          </p:cNvCxnSpPr>
          <p:nvPr/>
        </p:nvCxnSpPr>
        <p:spPr>
          <a:xfrm flipH="1">
            <a:off x="6998383" y="2072728"/>
            <a:ext cx="454540" cy="23722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直線コネクタ 70"/>
          <p:cNvCxnSpPr>
            <a:stCxn id="41" idx="1"/>
            <a:endCxn id="39" idx="3"/>
          </p:cNvCxnSpPr>
          <p:nvPr/>
        </p:nvCxnSpPr>
        <p:spPr>
          <a:xfrm flipH="1">
            <a:off x="6998383" y="2846007"/>
            <a:ext cx="454540" cy="15989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直線コネクタ 73"/>
          <p:cNvCxnSpPr>
            <a:stCxn id="42" idx="1"/>
            <a:endCxn id="39" idx="3"/>
          </p:cNvCxnSpPr>
          <p:nvPr/>
        </p:nvCxnSpPr>
        <p:spPr>
          <a:xfrm flipH="1">
            <a:off x="6998383" y="3642938"/>
            <a:ext cx="454540" cy="8020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43" idx="1"/>
            <a:endCxn id="39" idx="3"/>
          </p:cNvCxnSpPr>
          <p:nvPr/>
        </p:nvCxnSpPr>
        <p:spPr>
          <a:xfrm flipH="1" flipV="1">
            <a:off x="6998383" y="4445000"/>
            <a:ext cx="454540" cy="672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7452923" y="4998453"/>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売掛金</a:t>
            </a:r>
            <a:endParaRPr lang="en-US" altLang="ja-JP" dirty="0" smtClean="0">
              <a:solidFill>
                <a:schemeClr val="tx1"/>
              </a:solidFill>
            </a:endParaRPr>
          </a:p>
        </p:txBody>
      </p:sp>
      <p:cxnSp>
        <p:nvCxnSpPr>
          <p:cNvPr id="81" name="直線コネクタ 80"/>
          <p:cNvCxnSpPr>
            <a:stCxn id="80" idx="1"/>
            <a:endCxn id="44" idx="3"/>
          </p:cNvCxnSpPr>
          <p:nvPr/>
        </p:nvCxnSpPr>
        <p:spPr>
          <a:xfrm flipH="1">
            <a:off x="6998383" y="5279190"/>
            <a:ext cx="4545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44" idx="2"/>
          </p:cNvCxnSpPr>
          <p:nvPr/>
        </p:nvCxnSpPr>
        <p:spPr>
          <a:xfrm flipH="1">
            <a:off x="6216316" y="5559927"/>
            <a:ext cx="15" cy="103605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85" name="直線コネクタ 84"/>
          <p:cNvCxnSpPr>
            <a:stCxn id="80" idx="2"/>
          </p:cNvCxnSpPr>
          <p:nvPr/>
        </p:nvCxnSpPr>
        <p:spPr>
          <a:xfrm>
            <a:off x="8234976" y="5559927"/>
            <a:ext cx="0" cy="103605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94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勘定科目（財務</a:t>
            </a:r>
            <a:r>
              <a:rPr kumimoji="1" lang="en-US" altLang="ja-JP" dirty="0" smtClean="0"/>
              <a:t>/</a:t>
            </a:r>
            <a:r>
              <a:rPr kumimoji="1" lang="ja-JP" altLang="en-US" dirty="0" smtClean="0"/>
              <a:t>勘定分離型）</a:t>
            </a:r>
            <a:endParaRPr kumimoji="1" lang="ja-JP" altLang="en-US" dirty="0"/>
          </a:p>
        </p:txBody>
      </p:sp>
      <p:sp>
        <p:nvSpPr>
          <p:cNvPr id="4" name="正方形/長方形 3"/>
          <p:cNvSpPr/>
          <p:nvPr/>
        </p:nvSpPr>
        <p:spPr>
          <a:xfrm>
            <a:off x="254025" y="1364163"/>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ja-JP" dirty="0" smtClean="0">
                <a:solidFill>
                  <a:schemeClr val="tx1"/>
                </a:solidFill>
              </a:rPr>
              <a:t>BS</a:t>
            </a:r>
            <a:r>
              <a:rPr lang="ja-JP" altLang="en-US" dirty="0" smtClean="0">
                <a:solidFill>
                  <a:schemeClr val="tx1"/>
                </a:solidFill>
              </a:rPr>
              <a:t>・</a:t>
            </a:r>
            <a:r>
              <a:rPr lang="en-US" altLang="ja-JP" dirty="0" smtClean="0">
                <a:solidFill>
                  <a:schemeClr val="tx1"/>
                </a:solidFill>
              </a:rPr>
              <a:t>PL</a:t>
            </a:r>
            <a:endParaRPr kumimoji="1" lang="ja-JP" altLang="en-US" dirty="0">
              <a:solidFill>
                <a:schemeClr val="tx1"/>
              </a:solidFill>
            </a:endParaRPr>
          </a:p>
        </p:txBody>
      </p:sp>
      <p:sp>
        <p:nvSpPr>
          <p:cNvPr id="5" name="正方形/長方形 4"/>
          <p:cNvSpPr/>
          <p:nvPr/>
        </p:nvSpPr>
        <p:spPr>
          <a:xfrm>
            <a:off x="259377" y="1725108"/>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en-US" altLang="ja-JP" sz="1600" dirty="0">
                <a:solidFill>
                  <a:schemeClr val="tx1"/>
                </a:solidFill>
              </a:rPr>
              <a:t>BS</a:t>
            </a:r>
            <a:r>
              <a:rPr lang="ja-JP" altLang="en-US" sz="1600" dirty="0">
                <a:solidFill>
                  <a:schemeClr val="tx1"/>
                </a:solidFill>
              </a:rPr>
              <a:t>・</a:t>
            </a:r>
            <a:r>
              <a:rPr lang="en-US" altLang="ja-JP" sz="1600" dirty="0" smtClean="0">
                <a:solidFill>
                  <a:schemeClr val="tx1"/>
                </a:solidFill>
              </a:rPr>
              <a:t>PL</a:t>
            </a:r>
            <a:endParaRPr lang="en-US" altLang="ja-JP" sz="1600" dirty="0" smtClean="0">
              <a:solidFill>
                <a:srgbClr val="000000"/>
              </a:solidFill>
            </a:endParaRPr>
          </a:p>
          <a:p>
            <a:pPr marL="285750" indent="-285750">
              <a:buFontTx/>
              <a:buChar char="-"/>
            </a:pPr>
            <a:r>
              <a:rPr lang="ja-JP" altLang="en-US" sz="1600" dirty="0" smtClean="0">
                <a:solidFill>
                  <a:srgbClr val="000000"/>
                </a:solidFill>
              </a:rPr>
              <a:t>借方・貸方</a:t>
            </a:r>
            <a:endParaRPr lang="ja-JP" altLang="en-US" sz="1600" dirty="0">
              <a:solidFill>
                <a:schemeClr val="tx1"/>
              </a:solidFill>
            </a:endParaRPr>
          </a:p>
        </p:txBody>
      </p:sp>
      <p:sp>
        <p:nvSpPr>
          <p:cNvPr id="10" name="正方形/長方形 9"/>
          <p:cNvSpPr/>
          <p:nvPr/>
        </p:nvSpPr>
        <p:spPr>
          <a:xfrm>
            <a:off x="246009" y="4050636"/>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財務要素</a:t>
            </a:r>
            <a:endParaRPr kumimoji="1" lang="ja-JP" altLang="en-US" dirty="0">
              <a:solidFill>
                <a:schemeClr val="tx1"/>
              </a:solidFill>
            </a:endParaRPr>
          </a:p>
        </p:txBody>
      </p:sp>
      <p:sp>
        <p:nvSpPr>
          <p:cNvPr id="11" name="正方形/長方形 10"/>
          <p:cNvSpPr/>
          <p:nvPr/>
        </p:nvSpPr>
        <p:spPr>
          <a:xfrm>
            <a:off x="251361" y="4411581"/>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ja-JP" altLang="en-US" sz="1600" dirty="0" smtClean="0">
                <a:solidFill>
                  <a:srgbClr val="000000"/>
                </a:solidFill>
              </a:rPr>
              <a:t>財務要素名</a:t>
            </a:r>
            <a:endParaRPr lang="en-US" altLang="ja-JP" sz="1600" dirty="0" smtClean="0">
              <a:solidFill>
                <a:srgbClr val="000000"/>
              </a:solidFill>
            </a:endParaRPr>
          </a:p>
          <a:p>
            <a:pPr marL="285750" indent="-285750">
              <a:buFontTx/>
              <a:buChar char="-"/>
            </a:pPr>
            <a:r>
              <a:rPr lang="ja-JP" altLang="en-US" sz="1600" dirty="0" smtClean="0">
                <a:solidFill>
                  <a:srgbClr val="000000"/>
                </a:solidFill>
              </a:rPr>
              <a:t>上位財務要素名</a:t>
            </a:r>
            <a:endParaRPr lang="en-US" altLang="ja-JP" sz="1600" dirty="0" smtClean="0">
              <a:solidFill>
                <a:srgbClr val="000000"/>
              </a:solidFill>
            </a:endParaRPr>
          </a:p>
        </p:txBody>
      </p:sp>
      <p:cxnSp>
        <p:nvCxnSpPr>
          <p:cNvPr id="12" name="カギ線コネクタ 11"/>
          <p:cNvCxnSpPr>
            <a:stCxn id="29" idx="1"/>
          </p:cNvCxnSpPr>
          <p:nvPr/>
        </p:nvCxnSpPr>
        <p:spPr>
          <a:xfrm rot="16200000" flipH="1">
            <a:off x="1268401" y="3917989"/>
            <a:ext cx="840128" cy="147057"/>
          </a:xfrm>
          <a:prstGeom prst="bentConnector5">
            <a:avLst>
              <a:gd name="adj1" fmla="val -27210"/>
              <a:gd name="adj2" fmla="val 309991"/>
              <a:gd name="adj3" fmla="val 10251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フローチャート: 判断 14"/>
          <p:cNvSpPr/>
          <p:nvPr/>
        </p:nvSpPr>
        <p:spPr>
          <a:xfrm rot="5400000">
            <a:off x="794110" y="3144246"/>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dirty="0"/>
          </a:p>
        </p:txBody>
      </p:sp>
      <p:cxnSp>
        <p:nvCxnSpPr>
          <p:cNvPr id="26" name="直線コネクタ 25"/>
          <p:cNvCxnSpPr>
            <a:stCxn id="15" idx="3"/>
            <a:endCxn id="10" idx="0"/>
          </p:cNvCxnSpPr>
          <p:nvPr/>
        </p:nvCxnSpPr>
        <p:spPr>
          <a:xfrm flipH="1">
            <a:off x="1008009" y="3518562"/>
            <a:ext cx="13364" cy="5320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フローチャート: 判断 28"/>
          <p:cNvSpPr/>
          <p:nvPr/>
        </p:nvSpPr>
        <p:spPr>
          <a:xfrm rot="5400000">
            <a:off x="1387674" y="3651663"/>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36" name="正方形/長方形 35"/>
          <p:cNvSpPr/>
          <p:nvPr/>
        </p:nvSpPr>
        <p:spPr>
          <a:xfrm>
            <a:off x="3034659" y="1364163"/>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BS</a:t>
            </a:r>
            <a:r>
              <a:rPr lang="ja-JP" altLang="en-US" dirty="0" smtClean="0">
                <a:solidFill>
                  <a:schemeClr val="tx1"/>
                </a:solidFill>
              </a:rPr>
              <a:t>借方</a:t>
            </a:r>
            <a:endParaRPr lang="en-US" altLang="ja-JP" dirty="0" smtClean="0">
              <a:solidFill>
                <a:schemeClr val="tx1"/>
              </a:solidFill>
            </a:endParaRPr>
          </a:p>
        </p:txBody>
      </p:sp>
      <p:sp>
        <p:nvSpPr>
          <p:cNvPr id="37" name="正方形/長方形 36"/>
          <p:cNvSpPr/>
          <p:nvPr/>
        </p:nvSpPr>
        <p:spPr>
          <a:xfrm>
            <a:off x="4110807" y="2172201"/>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資産</a:t>
            </a:r>
            <a:endParaRPr lang="en-US" altLang="ja-JP" dirty="0" smtClean="0">
              <a:solidFill>
                <a:schemeClr val="tx1"/>
              </a:solidFill>
            </a:endParaRPr>
          </a:p>
        </p:txBody>
      </p:sp>
      <p:sp>
        <p:nvSpPr>
          <p:cNvPr id="38" name="正方形/長方形 37"/>
          <p:cNvSpPr/>
          <p:nvPr/>
        </p:nvSpPr>
        <p:spPr>
          <a:xfrm>
            <a:off x="4852756" y="3064035"/>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流動資産</a:t>
            </a:r>
            <a:endParaRPr lang="en-US" altLang="ja-JP" dirty="0" smtClean="0">
              <a:solidFill>
                <a:schemeClr val="tx1"/>
              </a:solidFill>
            </a:endParaRPr>
          </a:p>
        </p:txBody>
      </p:sp>
      <p:sp>
        <p:nvSpPr>
          <p:cNvPr id="39" name="正方形/長方形 38"/>
          <p:cNvSpPr/>
          <p:nvPr/>
        </p:nvSpPr>
        <p:spPr>
          <a:xfrm>
            <a:off x="5434278" y="4164263"/>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現金及び預金</a:t>
            </a:r>
            <a:endParaRPr lang="en-US" altLang="ja-JP" dirty="0" smtClean="0">
              <a:solidFill>
                <a:schemeClr val="tx1"/>
              </a:solidFill>
            </a:endParaRPr>
          </a:p>
        </p:txBody>
      </p:sp>
      <p:sp>
        <p:nvSpPr>
          <p:cNvPr id="40" name="正方形/長方形 39"/>
          <p:cNvSpPr/>
          <p:nvPr/>
        </p:nvSpPr>
        <p:spPr>
          <a:xfrm>
            <a:off x="7452923" y="1791991"/>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現金</a:t>
            </a:r>
            <a:endParaRPr lang="en-US" altLang="ja-JP" dirty="0" smtClean="0">
              <a:solidFill>
                <a:schemeClr val="tx1"/>
              </a:solidFill>
            </a:endParaRPr>
          </a:p>
        </p:txBody>
      </p:sp>
      <p:sp>
        <p:nvSpPr>
          <p:cNvPr id="41" name="正方形/長方形 40"/>
          <p:cNvSpPr/>
          <p:nvPr/>
        </p:nvSpPr>
        <p:spPr>
          <a:xfrm>
            <a:off x="7452923" y="2565270"/>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当座預金</a:t>
            </a:r>
            <a:endParaRPr lang="en-US" altLang="ja-JP" dirty="0" smtClean="0">
              <a:solidFill>
                <a:schemeClr val="tx1"/>
              </a:solidFill>
            </a:endParaRPr>
          </a:p>
        </p:txBody>
      </p:sp>
      <p:sp>
        <p:nvSpPr>
          <p:cNvPr id="42" name="正方形/長方形 41"/>
          <p:cNvSpPr/>
          <p:nvPr/>
        </p:nvSpPr>
        <p:spPr>
          <a:xfrm>
            <a:off x="7452923" y="3362201"/>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普通預金</a:t>
            </a:r>
            <a:endParaRPr lang="en-US" altLang="ja-JP" dirty="0" smtClean="0">
              <a:solidFill>
                <a:schemeClr val="tx1"/>
              </a:solidFill>
            </a:endParaRPr>
          </a:p>
        </p:txBody>
      </p:sp>
      <p:sp>
        <p:nvSpPr>
          <p:cNvPr id="43" name="正方形/長方形 42"/>
          <p:cNvSpPr/>
          <p:nvPr/>
        </p:nvSpPr>
        <p:spPr>
          <a:xfrm>
            <a:off x="7452923" y="4170992"/>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定期預金</a:t>
            </a:r>
            <a:endParaRPr lang="en-US" altLang="ja-JP" dirty="0" smtClean="0">
              <a:solidFill>
                <a:schemeClr val="tx1"/>
              </a:solidFill>
            </a:endParaRPr>
          </a:p>
        </p:txBody>
      </p:sp>
      <p:sp>
        <p:nvSpPr>
          <p:cNvPr id="44" name="正方形/長方形 43"/>
          <p:cNvSpPr/>
          <p:nvPr/>
        </p:nvSpPr>
        <p:spPr>
          <a:xfrm>
            <a:off x="5434278" y="4998453"/>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売掛金</a:t>
            </a:r>
            <a:endParaRPr lang="en-US" altLang="ja-JP" dirty="0" smtClean="0">
              <a:solidFill>
                <a:schemeClr val="tx1"/>
              </a:solidFill>
            </a:endParaRPr>
          </a:p>
        </p:txBody>
      </p:sp>
      <p:cxnSp>
        <p:nvCxnSpPr>
          <p:cNvPr id="45" name="カギ線コネクタ 44"/>
          <p:cNvCxnSpPr>
            <a:stCxn id="37" idx="1"/>
            <a:endCxn id="36" idx="2"/>
          </p:cNvCxnSpPr>
          <p:nvPr/>
        </p:nvCxnSpPr>
        <p:spPr>
          <a:xfrm rot="10800000">
            <a:off x="3816713" y="1925638"/>
            <a:ext cx="294095" cy="527301"/>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a:xfrm>
            <a:off x="4382170" y="2727743"/>
            <a:ext cx="0" cy="371583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直線コネクタ 54"/>
          <p:cNvCxnSpPr>
            <a:endCxn id="38" idx="1"/>
          </p:cNvCxnSpPr>
          <p:nvPr/>
        </p:nvCxnSpPr>
        <p:spPr>
          <a:xfrm>
            <a:off x="4382170" y="3344772"/>
            <a:ext cx="4705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p:nvPr/>
        </p:nvCxnSpPr>
        <p:spPr>
          <a:xfrm>
            <a:off x="5069290" y="3625509"/>
            <a:ext cx="0" cy="29704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直線コネクタ 62"/>
          <p:cNvCxnSpPr>
            <a:endCxn id="39" idx="1"/>
          </p:cNvCxnSpPr>
          <p:nvPr/>
        </p:nvCxnSpPr>
        <p:spPr>
          <a:xfrm>
            <a:off x="5069290" y="4445000"/>
            <a:ext cx="36498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直線コネクタ 65"/>
          <p:cNvCxnSpPr>
            <a:endCxn id="44" idx="1"/>
          </p:cNvCxnSpPr>
          <p:nvPr/>
        </p:nvCxnSpPr>
        <p:spPr>
          <a:xfrm>
            <a:off x="5069290" y="5279190"/>
            <a:ext cx="36498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直線コネクタ 69"/>
          <p:cNvCxnSpPr>
            <a:stCxn id="40" idx="1"/>
            <a:endCxn id="39" idx="3"/>
          </p:cNvCxnSpPr>
          <p:nvPr/>
        </p:nvCxnSpPr>
        <p:spPr>
          <a:xfrm flipH="1">
            <a:off x="6998383" y="2072728"/>
            <a:ext cx="454540" cy="23722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直線コネクタ 70"/>
          <p:cNvCxnSpPr>
            <a:stCxn id="41" idx="1"/>
            <a:endCxn id="39" idx="3"/>
          </p:cNvCxnSpPr>
          <p:nvPr/>
        </p:nvCxnSpPr>
        <p:spPr>
          <a:xfrm flipH="1">
            <a:off x="6998383" y="2846007"/>
            <a:ext cx="454540" cy="15989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直線コネクタ 73"/>
          <p:cNvCxnSpPr>
            <a:stCxn id="42" idx="1"/>
            <a:endCxn id="39" idx="3"/>
          </p:cNvCxnSpPr>
          <p:nvPr/>
        </p:nvCxnSpPr>
        <p:spPr>
          <a:xfrm flipH="1">
            <a:off x="6998383" y="3642938"/>
            <a:ext cx="454540" cy="8020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直線コネクタ 76"/>
          <p:cNvCxnSpPr>
            <a:stCxn id="43" idx="1"/>
            <a:endCxn id="39" idx="3"/>
          </p:cNvCxnSpPr>
          <p:nvPr/>
        </p:nvCxnSpPr>
        <p:spPr>
          <a:xfrm flipH="1" flipV="1">
            <a:off x="6998383" y="4445000"/>
            <a:ext cx="454540" cy="672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7452923" y="4998453"/>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売掛金</a:t>
            </a:r>
            <a:endParaRPr lang="en-US" altLang="ja-JP" dirty="0" smtClean="0">
              <a:solidFill>
                <a:schemeClr val="tx1"/>
              </a:solidFill>
            </a:endParaRPr>
          </a:p>
        </p:txBody>
      </p:sp>
      <p:cxnSp>
        <p:nvCxnSpPr>
          <p:cNvPr id="81" name="直線コネクタ 80"/>
          <p:cNvCxnSpPr>
            <a:stCxn id="80" idx="1"/>
            <a:endCxn id="44" idx="3"/>
          </p:cNvCxnSpPr>
          <p:nvPr/>
        </p:nvCxnSpPr>
        <p:spPr>
          <a:xfrm flipH="1">
            <a:off x="6998383" y="5279190"/>
            <a:ext cx="4545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直線コネクタ 83"/>
          <p:cNvCxnSpPr>
            <a:stCxn id="44" idx="2"/>
          </p:cNvCxnSpPr>
          <p:nvPr/>
        </p:nvCxnSpPr>
        <p:spPr>
          <a:xfrm flipH="1">
            <a:off x="6216316" y="5559927"/>
            <a:ext cx="15" cy="103605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85" name="直線コネクタ 84"/>
          <p:cNvCxnSpPr>
            <a:stCxn id="80" idx="2"/>
          </p:cNvCxnSpPr>
          <p:nvPr/>
        </p:nvCxnSpPr>
        <p:spPr>
          <a:xfrm>
            <a:off x="8234976" y="5559927"/>
            <a:ext cx="0" cy="103605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3" name="正方形/長方形 52"/>
          <p:cNvSpPr/>
          <p:nvPr/>
        </p:nvSpPr>
        <p:spPr>
          <a:xfrm>
            <a:off x="2586808" y="4055988"/>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勘定科目</a:t>
            </a:r>
            <a:endParaRPr kumimoji="1" lang="ja-JP" altLang="en-US" dirty="0">
              <a:solidFill>
                <a:schemeClr val="tx1"/>
              </a:solidFill>
            </a:endParaRPr>
          </a:p>
        </p:txBody>
      </p:sp>
      <p:sp>
        <p:nvSpPr>
          <p:cNvPr id="54" name="正方形/長方形 53"/>
          <p:cNvSpPr/>
          <p:nvPr/>
        </p:nvSpPr>
        <p:spPr>
          <a:xfrm>
            <a:off x="2592160" y="4416933"/>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kumimoji="1" lang="ja-JP" altLang="en-US" sz="1600" dirty="0" smtClean="0">
                <a:solidFill>
                  <a:srgbClr val="000000"/>
                </a:solidFill>
              </a:rPr>
              <a:t>勘定コード</a:t>
            </a:r>
            <a:endParaRPr kumimoji="1" lang="en-US" altLang="ja-JP" sz="1600" dirty="0" smtClean="0">
              <a:solidFill>
                <a:srgbClr val="000000"/>
              </a:solidFill>
            </a:endParaRPr>
          </a:p>
          <a:p>
            <a:pPr marL="285750" indent="-285750">
              <a:buFontTx/>
              <a:buChar char="-"/>
            </a:pPr>
            <a:r>
              <a:rPr lang="ja-JP" altLang="en-US" sz="1600" dirty="0" smtClean="0">
                <a:solidFill>
                  <a:srgbClr val="000000"/>
                </a:solidFill>
              </a:rPr>
              <a:t>勘定</a:t>
            </a:r>
            <a:r>
              <a:rPr lang="ja-JP" altLang="en-US" sz="1600" dirty="0" smtClean="0">
                <a:solidFill>
                  <a:srgbClr val="000000"/>
                </a:solidFill>
              </a:rPr>
              <a:t>科目名</a:t>
            </a:r>
            <a:endParaRPr lang="en-US" altLang="ja-JP" sz="1600" dirty="0" smtClean="0">
              <a:solidFill>
                <a:srgbClr val="000000"/>
              </a:solidFill>
            </a:endParaRPr>
          </a:p>
        </p:txBody>
      </p:sp>
      <p:cxnSp>
        <p:nvCxnSpPr>
          <p:cNvPr id="56" name="直線コネクタ 55"/>
          <p:cNvCxnSpPr>
            <a:endCxn id="53" idx="1"/>
          </p:cNvCxnSpPr>
          <p:nvPr/>
        </p:nvCxnSpPr>
        <p:spPr>
          <a:xfrm>
            <a:off x="1778052" y="4879520"/>
            <a:ext cx="808756" cy="11994"/>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sp>
        <p:nvSpPr>
          <p:cNvPr id="57" name="フローチャート: 判断 56"/>
          <p:cNvSpPr/>
          <p:nvPr/>
        </p:nvSpPr>
        <p:spPr>
          <a:xfrm>
            <a:off x="1783404" y="4732466"/>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921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勘定科目（チルダ連結方式）</a:t>
            </a:r>
            <a:endParaRPr kumimoji="1" lang="ja-JP" altLang="en-US" dirty="0"/>
          </a:p>
        </p:txBody>
      </p:sp>
      <p:sp>
        <p:nvSpPr>
          <p:cNvPr id="4" name="正方形/長方形 3"/>
          <p:cNvSpPr/>
          <p:nvPr/>
        </p:nvSpPr>
        <p:spPr>
          <a:xfrm>
            <a:off x="254025" y="1364163"/>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ja-JP" dirty="0" smtClean="0">
                <a:solidFill>
                  <a:schemeClr val="tx1"/>
                </a:solidFill>
              </a:rPr>
              <a:t>BS</a:t>
            </a:r>
            <a:r>
              <a:rPr lang="ja-JP" altLang="en-US" dirty="0" smtClean="0">
                <a:solidFill>
                  <a:schemeClr val="tx1"/>
                </a:solidFill>
              </a:rPr>
              <a:t>・</a:t>
            </a:r>
            <a:r>
              <a:rPr lang="en-US" altLang="ja-JP" dirty="0" smtClean="0">
                <a:solidFill>
                  <a:schemeClr val="tx1"/>
                </a:solidFill>
              </a:rPr>
              <a:t>PL</a:t>
            </a:r>
            <a:endParaRPr kumimoji="1" lang="ja-JP" altLang="en-US" dirty="0">
              <a:solidFill>
                <a:schemeClr val="tx1"/>
              </a:solidFill>
            </a:endParaRPr>
          </a:p>
        </p:txBody>
      </p:sp>
      <p:sp>
        <p:nvSpPr>
          <p:cNvPr id="5" name="正方形/長方形 4"/>
          <p:cNvSpPr/>
          <p:nvPr/>
        </p:nvSpPr>
        <p:spPr>
          <a:xfrm>
            <a:off x="259377" y="1725108"/>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en-US" altLang="ja-JP" sz="1600" dirty="0">
                <a:solidFill>
                  <a:schemeClr val="tx1"/>
                </a:solidFill>
              </a:rPr>
              <a:t>BS</a:t>
            </a:r>
            <a:r>
              <a:rPr lang="ja-JP" altLang="en-US" sz="1600" dirty="0">
                <a:solidFill>
                  <a:schemeClr val="tx1"/>
                </a:solidFill>
              </a:rPr>
              <a:t>・</a:t>
            </a:r>
            <a:r>
              <a:rPr lang="en-US" altLang="ja-JP" sz="1600" dirty="0" smtClean="0">
                <a:solidFill>
                  <a:schemeClr val="tx1"/>
                </a:solidFill>
              </a:rPr>
              <a:t>PL</a:t>
            </a:r>
            <a:endParaRPr lang="en-US" altLang="ja-JP" sz="1600" dirty="0" smtClean="0">
              <a:solidFill>
                <a:srgbClr val="000000"/>
              </a:solidFill>
            </a:endParaRPr>
          </a:p>
          <a:p>
            <a:pPr marL="285750" indent="-285750">
              <a:buFontTx/>
              <a:buChar char="-"/>
            </a:pPr>
            <a:r>
              <a:rPr lang="ja-JP" altLang="en-US" sz="1600" dirty="0" smtClean="0">
                <a:solidFill>
                  <a:srgbClr val="000000"/>
                </a:solidFill>
              </a:rPr>
              <a:t>借方・貸方</a:t>
            </a:r>
            <a:endParaRPr lang="ja-JP" altLang="en-US" sz="1600" dirty="0">
              <a:solidFill>
                <a:schemeClr val="tx1"/>
              </a:solidFill>
            </a:endParaRPr>
          </a:p>
        </p:txBody>
      </p:sp>
      <p:sp>
        <p:nvSpPr>
          <p:cNvPr id="10" name="正方形/長方形 9"/>
          <p:cNvSpPr/>
          <p:nvPr/>
        </p:nvSpPr>
        <p:spPr>
          <a:xfrm>
            <a:off x="246009" y="4050636"/>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勘定科目</a:t>
            </a:r>
            <a:endParaRPr kumimoji="1" lang="ja-JP" altLang="en-US" dirty="0">
              <a:solidFill>
                <a:schemeClr val="tx1"/>
              </a:solidFill>
            </a:endParaRPr>
          </a:p>
        </p:txBody>
      </p:sp>
      <p:sp>
        <p:nvSpPr>
          <p:cNvPr id="11" name="正方形/長方形 10"/>
          <p:cNvSpPr/>
          <p:nvPr/>
        </p:nvSpPr>
        <p:spPr>
          <a:xfrm>
            <a:off x="251361" y="4411581"/>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ja-JP" altLang="en-US" sz="1600" dirty="0">
                <a:solidFill>
                  <a:srgbClr val="000000"/>
                </a:solidFill>
              </a:rPr>
              <a:t>勘定コード</a:t>
            </a:r>
            <a:endParaRPr lang="en-US" altLang="ja-JP" sz="1600" dirty="0">
              <a:solidFill>
                <a:srgbClr val="000000"/>
              </a:solidFill>
            </a:endParaRPr>
          </a:p>
          <a:p>
            <a:pPr marL="285750" indent="-285750">
              <a:buFontTx/>
              <a:buChar char="-"/>
            </a:pPr>
            <a:r>
              <a:rPr lang="ja-JP" altLang="en-US" sz="1600" dirty="0">
                <a:solidFill>
                  <a:srgbClr val="000000"/>
                </a:solidFill>
              </a:rPr>
              <a:t>勘定科目名</a:t>
            </a:r>
            <a:endParaRPr lang="en-US" altLang="ja-JP" sz="1600" dirty="0">
              <a:solidFill>
                <a:srgbClr val="000000"/>
              </a:solidFill>
            </a:endParaRPr>
          </a:p>
        </p:txBody>
      </p:sp>
      <p:sp>
        <p:nvSpPr>
          <p:cNvPr id="15" name="フローチャート: 判断 14"/>
          <p:cNvSpPr/>
          <p:nvPr/>
        </p:nvSpPr>
        <p:spPr>
          <a:xfrm rot="5400000">
            <a:off x="794110" y="3144246"/>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dirty="0"/>
          </a:p>
        </p:txBody>
      </p:sp>
      <p:cxnSp>
        <p:nvCxnSpPr>
          <p:cNvPr id="26" name="直線コネクタ 25"/>
          <p:cNvCxnSpPr>
            <a:stCxn id="15" idx="3"/>
            <a:endCxn id="10" idx="0"/>
          </p:cNvCxnSpPr>
          <p:nvPr/>
        </p:nvCxnSpPr>
        <p:spPr>
          <a:xfrm flipH="1">
            <a:off x="1008009" y="3518562"/>
            <a:ext cx="13364" cy="5320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4629453" y="1244470"/>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BS</a:t>
            </a:r>
            <a:r>
              <a:rPr lang="ja-JP" altLang="en-US" dirty="0" smtClean="0">
                <a:solidFill>
                  <a:schemeClr val="tx1"/>
                </a:solidFill>
              </a:rPr>
              <a:t>借方</a:t>
            </a:r>
            <a:endParaRPr lang="en-US" altLang="ja-JP" dirty="0" smtClean="0">
              <a:solidFill>
                <a:schemeClr val="tx1"/>
              </a:solidFill>
            </a:endParaRPr>
          </a:p>
        </p:txBody>
      </p:sp>
      <p:sp>
        <p:nvSpPr>
          <p:cNvPr id="37" name="正方形/長方形 36"/>
          <p:cNvSpPr/>
          <p:nvPr/>
        </p:nvSpPr>
        <p:spPr>
          <a:xfrm>
            <a:off x="6021074" y="1956839"/>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資産</a:t>
            </a:r>
            <a:endParaRPr lang="en-US" altLang="ja-JP" dirty="0" smtClean="0">
              <a:solidFill>
                <a:schemeClr val="tx1"/>
              </a:solidFill>
            </a:endParaRPr>
          </a:p>
        </p:txBody>
      </p:sp>
      <p:sp>
        <p:nvSpPr>
          <p:cNvPr id="38" name="正方形/長方形 37"/>
          <p:cNvSpPr/>
          <p:nvPr/>
        </p:nvSpPr>
        <p:spPr>
          <a:xfrm>
            <a:off x="6021074" y="2727743"/>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流動資産</a:t>
            </a:r>
            <a:endParaRPr lang="en-US" altLang="ja-JP" dirty="0" smtClean="0">
              <a:solidFill>
                <a:schemeClr val="tx1"/>
              </a:solidFill>
            </a:endParaRPr>
          </a:p>
        </p:txBody>
      </p:sp>
      <p:sp>
        <p:nvSpPr>
          <p:cNvPr id="39" name="正方形/長方形 38"/>
          <p:cNvSpPr/>
          <p:nvPr/>
        </p:nvSpPr>
        <p:spPr>
          <a:xfrm>
            <a:off x="6021074" y="3495846"/>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現金及び預金</a:t>
            </a:r>
            <a:endParaRPr lang="en-US" altLang="ja-JP" dirty="0" smtClean="0">
              <a:solidFill>
                <a:schemeClr val="tx1"/>
              </a:solidFill>
            </a:endParaRPr>
          </a:p>
        </p:txBody>
      </p:sp>
      <p:sp>
        <p:nvSpPr>
          <p:cNvPr id="40" name="正方形/長方形 39"/>
          <p:cNvSpPr/>
          <p:nvPr/>
        </p:nvSpPr>
        <p:spPr>
          <a:xfrm>
            <a:off x="6021074" y="4211720"/>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現金</a:t>
            </a:r>
            <a:endParaRPr lang="en-US" altLang="ja-JP" dirty="0" smtClean="0">
              <a:solidFill>
                <a:schemeClr val="tx1"/>
              </a:solidFill>
            </a:endParaRPr>
          </a:p>
        </p:txBody>
      </p:sp>
      <p:sp>
        <p:nvSpPr>
          <p:cNvPr id="41" name="正方形/長方形 40"/>
          <p:cNvSpPr/>
          <p:nvPr/>
        </p:nvSpPr>
        <p:spPr>
          <a:xfrm>
            <a:off x="6021074" y="4903416"/>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当座預金</a:t>
            </a:r>
            <a:endParaRPr lang="en-US" altLang="ja-JP" dirty="0" smtClean="0">
              <a:solidFill>
                <a:schemeClr val="tx1"/>
              </a:solidFill>
            </a:endParaRPr>
          </a:p>
        </p:txBody>
      </p:sp>
      <p:cxnSp>
        <p:nvCxnSpPr>
          <p:cNvPr id="52" name="直線コネクタ 51"/>
          <p:cNvCxnSpPr>
            <a:stCxn id="36" idx="2"/>
          </p:cNvCxnSpPr>
          <p:nvPr/>
        </p:nvCxnSpPr>
        <p:spPr>
          <a:xfrm>
            <a:off x="5411506" y="1805944"/>
            <a:ext cx="0" cy="50520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直線コネクタ 54"/>
          <p:cNvCxnSpPr>
            <a:endCxn id="37" idx="1"/>
          </p:cNvCxnSpPr>
          <p:nvPr/>
        </p:nvCxnSpPr>
        <p:spPr>
          <a:xfrm>
            <a:off x="5411506" y="2237576"/>
            <a:ext cx="60956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6021074" y="5721688"/>
            <a:ext cx="1564105" cy="561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売掛金</a:t>
            </a:r>
            <a:endParaRPr lang="en-US" altLang="ja-JP" dirty="0" smtClean="0">
              <a:solidFill>
                <a:schemeClr val="tx1"/>
              </a:solidFill>
            </a:endParaRPr>
          </a:p>
        </p:txBody>
      </p:sp>
      <p:cxnSp>
        <p:nvCxnSpPr>
          <p:cNvPr id="85" name="直線コネクタ 84"/>
          <p:cNvCxnSpPr>
            <a:stCxn id="80" idx="2"/>
          </p:cNvCxnSpPr>
          <p:nvPr/>
        </p:nvCxnSpPr>
        <p:spPr>
          <a:xfrm flipH="1">
            <a:off x="6801728" y="6283162"/>
            <a:ext cx="1399" cy="57483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3" name="正方形/長方形 52"/>
          <p:cNvSpPr/>
          <p:nvPr/>
        </p:nvSpPr>
        <p:spPr>
          <a:xfrm>
            <a:off x="2586808" y="4055988"/>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sz="1600" dirty="0" smtClean="0">
                <a:solidFill>
                  <a:schemeClr val="tx1"/>
                </a:solidFill>
              </a:rPr>
              <a:t>勘定</a:t>
            </a:r>
            <a:r>
              <a:rPr lang="ja-JP" altLang="en-US" sz="1600" dirty="0" smtClean="0">
                <a:solidFill>
                  <a:schemeClr val="tx1"/>
                </a:solidFill>
              </a:rPr>
              <a:t>科目</a:t>
            </a:r>
            <a:r>
              <a:rPr lang="ja-JP" altLang="en-US" sz="1600" dirty="0" smtClean="0">
                <a:solidFill>
                  <a:schemeClr val="tx1"/>
                </a:solidFill>
              </a:rPr>
              <a:t>構成</a:t>
            </a:r>
            <a:endParaRPr kumimoji="1" lang="ja-JP" altLang="en-US" sz="1600" dirty="0">
              <a:solidFill>
                <a:schemeClr val="tx1"/>
              </a:solidFill>
            </a:endParaRPr>
          </a:p>
        </p:txBody>
      </p:sp>
      <p:sp>
        <p:nvSpPr>
          <p:cNvPr id="54" name="正方形/長方形 53"/>
          <p:cNvSpPr/>
          <p:nvPr/>
        </p:nvSpPr>
        <p:spPr>
          <a:xfrm>
            <a:off x="2592160" y="4416933"/>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ja-JP" altLang="en-US" sz="1400" dirty="0" smtClean="0">
                <a:solidFill>
                  <a:srgbClr val="000000"/>
                </a:solidFill>
              </a:rPr>
              <a:t>勘定科目パス</a:t>
            </a:r>
            <a:endParaRPr kumimoji="1" lang="en-US" altLang="ja-JP" sz="1400" dirty="0" smtClean="0">
              <a:solidFill>
                <a:srgbClr val="000000"/>
              </a:solidFill>
            </a:endParaRPr>
          </a:p>
        </p:txBody>
      </p:sp>
      <p:cxnSp>
        <p:nvCxnSpPr>
          <p:cNvPr id="56" name="直線コネクタ 55"/>
          <p:cNvCxnSpPr>
            <a:endCxn id="53" idx="1"/>
          </p:cNvCxnSpPr>
          <p:nvPr/>
        </p:nvCxnSpPr>
        <p:spPr>
          <a:xfrm>
            <a:off x="1778052" y="4879520"/>
            <a:ext cx="808756" cy="11994"/>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sp>
        <p:nvSpPr>
          <p:cNvPr id="57" name="フローチャート: 判断 56"/>
          <p:cNvSpPr/>
          <p:nvPr/>
        </p:nvSpPr>
        <p:spPr>
          <a:xfrm>
            <a:off x="1783404" y="4732466"/>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59" name="直線コネクタ 58"/>
          <p:cNvCxnSpPr/>
          <p:nvPr/>
        </p:nvCxnSpPr>
        <p:spPr>
          <a:xfrm>
            <a:off x="5411506" y="3035215"/>
            <a:ext cx="60956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直線コネクタ 59"/>
          <p:cNvCxnSpPr/>
          <p:nvPr/>
        </p:nvCxnSpPr>
        <p:spPr>
          <a:xfrm>
            <a:off x="5411506" y="3775826"/>
            <a:ext cx="60956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直線コネクタ 60"/>
          <p:cNvCxnSpPr>
            <a:endCxn id="40" idx="1"/>
          </p:cNvCxnSpPr>
          <p:nvPr/>
        </p:nvCxnSpPr>
        <p:spPr>
          <a:xfrm>
            <a:off x="5411506" y="4492457"/>
            <a:ext cx="60956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直線コネクタ 63"/>
          <p:cNvCxnSpPr/>
          <p:nvPr/>
        </p:nvCxnSpPr>
        <p:spPr>
          <a:xfrm>
            <a:off x="5411506" y="5179594"/>
            <a:ext cx="60956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5411506" y="6013784"/>
            <a:ext cx="60956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46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t>仕分け（２階層）</a:t>
            </a:r>
            <a:endParaRPr kumimoji="1" lang="ja-JP" altLang="en-US" dirty="0"/>
          </a:p>
        </p:txBody>
      </p:sp>
      <p:sp>
        <p:nvSpPr>
          <p:cNvPr id="4" name="正方形/長方形 3"/>
          <p:cNvSpPr/>
          <p:nvPr/>
        </p:nvSpPr>
        <p:spPr>
          <a:xfrm>
            <a:off x="2499890" y="1510630"/>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仕分</a:t>
            </a:r>
            <a:endParaRPr kumimoji="1" lang="ja-JP" altLang="en-US" dirty="0">
              <a:solidFill>
                <a:schemeClr val="tx1"/>
              </a:solidFill>
            </a:endParaRPr>
          </a:p>
        </p:txBody>
      </p:sp>
      <p:sp>
        <p:nvSpPr>
          <p:cNvPr id="5" name="正方形/長方形 4"/>
          <p:cNvSpPr/>
          <p:nvPr/>
        </p:nvSpPr>
        <p:spPr>
          <a:xfrm>
            <a:off x="2505242" y="1871575"/>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en-US" altLang="en-US" sz="1600" dirty="0" smtClean="0">
                <a:solidFill>
                  <a:srgbClr val="000000"/>
                </a:solidFill>
              </a:rPr>
              <a:t>計上日</a:t>
            </a:r>
          </a:p>
          <a:p>
            <a:pPr marL="285750" indent="-285750">
              <a:buFontTx/>
              <a:buChar char="-"/>
            </a:pPr>
            <a:r>
              <a:rPr lang="en-US" altLang="en-US" sz="1600" dirty="0" smtClean="0">
                <a:solidFill>
                  <a:srgbClr val="000000"/>
                </a:solidFill>
              </a:rPr>
              <a:t>摘要</a:t>
            </a:r>
            <a:endParaRPr lang="en-US" altLang="ja-JP" sz="1600" dirty="0" smtClean="0">
              <a:solidFill>
                <a:srgbClr val="000000"/>
              </a:solidFill>
            </a:endParaRPr>
          </a:p>
        </p:txBody>
      </p:sp>
      <p:sp>
        <p:nvSpPr>
          <p:cNvPr id="7" name="正方形/長方形 6"/>
          <p:cNvSpPr/>
          <p:nvPr/>
        </p:nvSpPr>
        <p:spPr>
          <a:xfrm>
            <a:off x="5098712" y="1510630"/>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仕分明細</a:t>
            </a:r>
            <a:endParaRPr kumimoji="1" lang="ja-JP" altLang="en-US" dirty="0">
              <a:solidFill>
                <a:schemeClr val="tx1"/>
              </a:solidFill>
            </a:endParaRPr>
          </a:p>
        </p:txBody>
      </p:sp>
      <p:sp>
        <p:nvSpPr>
          <p:cNvPr id="8" name="正方形/長方形 7"/>
          <p:cNvSpPr/>
          <p:nvPr/>
        </p:nvSpPr>
        <p:spPr>
          <a:xfrm>
            <a:off x="5104064" y="1871575"/>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kumimoji="1" lang="ja-JP" altLang="en-US" sz="1600" dirty="0" smtClean="0">
                <a:solidFill>
                  <a:srgbClr val="000000"/>
                </a:solidFill>
              </a:rPr>
              <a:t>貸借</a:t>
            </a:r>
            <a:endParaRPr kumimoji="1" lang="en-US" altLang="ja-JP" sz="1600" dirty="0" smtClean="0">
              <a:solidFill>
                <a:srgbClr val="000000"/>
              </a:solidFill>
            </a:endParaRPr>
          </a:p>
          <a:p>
            <a:pPr marL="285750" indent="-285750">
              <a:buFontTx/>
              <a:buChar char="-"/>
            </a:pPr>
            <a:r>
              <a:rPr lang="ja-JP" altLang="en-US" sz="1600" dirty="0" smtClean="0">
                <a:solidFill>
                  <a:srgbClr val="000000"/>
                </a:solidFill>
              </a:rPr>
              <a:t>貸方金額</a:t>
            </a:r>
            <a:endParaRPr lang="en-US" altLang="ja-JP" sz="1600" dirty="0" smtClean="0">
              <a:solidFill>
                <a:srgbClr val="000000"/>
              </a:solidFill>
            </a:endParaRPr>
          </a:p>
          <a:p>
            <a:pPr marL="285750" indent="-285750">
              <a:buFontTx/>
              <a:buChar char="-"/>
            </a:pPr>
            <a:r>
              <a:rPr kumimoji="1" lang="ja-JP" altLang="en-US" sz="1600" dirty="0" smtClean="0">
                <a:solidFill>
                  <a:srgbClr val="000000"/>
                </a:solidFill>
              </a:rPr>
              <a:t>借方金額</a:t>
            </a:r>
            <a:endParaRPr kumimoji="1" lang="ja-JP" altLang="en-US" sz="1600" dirty="0">
              <a:solidFill>
                <a:srgbClr val="000000"/>
              </a:solidFill>
            </a:endParaRPr>
          </a:p>
        </p:txBody>
      </p:sp>
      <p:cxnSp>
        <p:nvCxnSpPr>
          <p:cNvPr id="21" name="直線コネクタ 20"/>
          <p:cNvCxnSpPr/>
          <p:nvPr/>
        </p:nvCxnSpPr>
        <p:spPr>
          <a:xfrm>
            <a:off x="4023890" y="2473158"/>
            <a:ext cx="1074822" cy="0"/>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sp>
        <p:nvSpPr>
          <p:cNvPr id="23" name="フローチャート: 判断 22"/>
          <p:cNvSpPr/>
          <p:nvPr/>
        </p:nvSpPr>
        <p:spPr>
          <a:xfrm>
            <a:off x="4029242" y="2326104"/>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310899441"/>
              </p:ext>
            </p:extLst>
          </p:nvPr>
        </p:nvGraphicFramePr>
        <p:xfrm>
          <a:off x="989264" y="3830053"/>
          <a:ext cx="7697538" cy="1112520"/>
        </p:xfrm>
        <a:graphic>
          <a:graphicData uri="http://schemas.openxmlformats.org/drawingml/2006/table">
            <a:tbl>
              <a:tblPr firstRow="1" bandRow="1">
                <a:tableStyleId>{5C22544A-7EE6-4342-B048-85BDC9FD1C3A}</a:tableStyleId>
              </a:tblPr>
              <a:tblGrid>
                <a:gridCol w="1282923"/>
                <a:gridCol w="1282923"/>
                <a:gridCol w="1282923"/>
                <a:gridCol w="1282923"/>
                <a:gridCol w="1282923"/>
                <a:gridCol w="1282923"/>
              </a:tblGrid>
              <a:tr h="370840">
                <a:tc rowSpan="2">
                  <a:txBody>
                    <a:bodyPr/>
                    <a:lstStyle/>
                    <a:p>
                      <a:r>
                        <a:rPr kumimoji="1" lang="ja-JP" altLang="en-US" dirty="0" smtClean="0"/>
                        <a:t>計上日</a:t>
                      </a:r>
                      <a:endParaRPr kumimoji="1" lang="ja-JP" altLang="en-US" dirty="0"/>
                    </a:p>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gridSpan="2">
                  <a:txBody>
                    <a:bodyPr/>
                    <a:lstStyle/>
                    <a:p>
                      <a:r>
                        <a:rPr kumimoji="1" lang="ja-JP" altLang="en-US" dirty="0" smtClean="0"/>
                        <a:t>借方</a:t>
                      </a:r>
                      <a:endParaRPr kumimoji="1" lang="ja-JP" altLang="en-US" dirty="0"/>
                    </a:p>
                  </a:txBody>
                  <a:tcPr/>
                </a:tc>
                <a:tc hMerge="1">
                  <a:txBody>
                    <a:bodyPr/>
                    <a:lstStyle/>
                    <a:p>
                      <a:endParaRPr kumimoji="1" lang="ja-JP" altLang="en-US" dirty="0"/>
                    </a:p>
                  </a:txBody>
                  <a:tcPr/>
                </a:tc>
                <a:tc gridSpan="2">
                  <a:txBody>
                    <a:bodyPr/>
                    <a:lstStyle/>
                    <a:p>
                      <a:r>
                        <a:rPr kumimoji="1" lang="ja-JP" altLang="en-US" dirty="0" smtClean="0"/>
                        <a:t>貸方</a:t>
                      </a:r>
                      <a:endParaRPr kumimoji="1" lang="ja-JP" altLang="en-US" dirty="0"/>
                    </a:p>
                  </a:txBody>
                  <a:tcPr/>
                </a:tc>
                <a:tc hMerge="1">
                  <a:txBody>
                    <a:bodyPr/>
                    <a:lstStyle/>
                    <a:p>
                      <a:endParaRPr kumimoji="1" lang="ja-JP" altLang="en-US" dirty="0"/>
                    </a:p>
                  </a:txBody>
                  <a:tcPr/>
                </a:tc>
                <a:tc rowSpan="2">
                  <a:txBody>
                    <a:bodyPr/>
                    <a:lstStyle/>
                    <a:p>
                      <a:r>
                        <a:rPr kumimoji="1" lang="ja-JP" altLang="en-US" dirty="0" smtClean="0"/>
                        <a:t>摘要</a:t>
                      </a:r>
                      <a:endParaRPr kumimoji="1" lang="ja-JP" altLang="en-US" dirty="0"/>
                    </a:p>
                  </a:txBody>
                  <a:tcPr/>
                </a:tc>
              </a:tr>
              <a:tr h="3708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勘定科目</a:t>
                      </a:r>
                    </a:p>
                  </a:txBody>
                  <a:tcPr/>
                </a:tc>
                <a:tc>
                  <a:txBody>
                    <a:bodyPr/>
                    <a:lstStyle/>
                    <a:p>
                      <a:r>
                        <a:rPr kumimoji="1" lang="ja-JP" altLang="en-US" dirty="0" smtClean="0"/>
                        <a:t>金額</a:t>
                      </a:r>
                      <a:endParaRPr kumimoji="1" lang="ja-JP" altLang="en-US" dirty="0"/>
                    </a:p>
                  </a:txBody>
                  <a:tcPr/>
                </a:tc>
                <a:tc>
                  <a:txBody>
                    <a:bodyPr/>
                    <a:lstStyle/>
                    <a:p>
                      <a:r>
                        <a:rPr kumimoji="1" lang="ja-JP" altLang="en-US" dirty="0" smtClean="0"/>
                        <a:t>勘定科目</a:t>
                      </a:r>
                      <a:endParaRPr kumimoji="1" lang="ja-JP" altLang="en-US" dirty="0"/>
                    </a:p>
                  </a:txBody>
                  <a:tcPr/>
                </a:tc>
                <a:tc>
                  <a:txBody>
                    <a:bodyPr/>
                    <a:lstStyle/>
                    <a:p>
                      <a:r>
                        <a:rPr kumimoji="1" lang="ja-JP" altLang="en-US" dirty="0" smtClean="0"/>
                        <a:t>金額</a:t>
                      </a:r>
                      <a:endParaRPr kumimoji="1" lang="ja-JP" altLang="en-US" dirty="0"/>
                    </a:p>
                  </a:txBody>
                  <a:tcPr/>
                </a:tc>
                <a:tc vMerge="1">
                  <a:txBody>
                    <a:bodyPr/>
                    <a:lstStyle/>
                    <a:p>
                      <a:endParaRPr kumimoji="1" lang="ja-JP" altLang="en-US" dirty="0"/>
                    </a:p>
                  </a:txBody>
                  <a:tcPr/>
                </a:tc>
              </a:tr>
              <a:tr h="370840">
                <a:tc>
                  <a:txBody>
                    <a:bodyPr/>
                    <a:lstStyle/>
                    <a:p>
                      <a:r>
                        <a:rPr kumimoji="1" lang="en-US" altLang="ja-JP" dirty="0" smtClean="0"/>
                        <a:t>2013/11/25</a:t>
                      </a:r>
                      <a:endParaRPr kumimoji="1" lang="ja-JP" altLang="en-US" dirty="0"/>
                    </a:p>
                  </a:txBody>
                  <a:tcPr/>
                </a:tc>
                <a:tc>
                  <a:txBody>
                    <a:bodyPr/>
                    <a:lstStyle/>
                    <a:p>
                      <a:r>
                        <a:rPr kumimoji="1" lang="ja-JP" altLang="en-US" dirty="0" smtClean="0"/>
                        <a:t>当座預金</a:t>
                      </a:r>
                      <a:endParaRPr kumimoji="1" lang="ja-JP" altLang="en-US" dirty="0"/>
                    </a:p>
                  </a:txBody>
                  <a:tcPr/>
                </a:tc>
                <a:tc>
                  <a:txBody>
                    <a:bodyPr/>
                    <a:lstStyle/>
                    <a:p>
                      <a:r>
                        <a:rPr kumimoji="1" lang="en-US" altLang="ja-JP" dirty="0" smtClean="0"/>
                        <a:t>1000</a:t>
                      </a:r>
                      <a:endParaRPr kumimoji="1" lang="ja-JP" altLang="en-US" dirty="0"/>
                    </a:p>
                  </a:txBody>
                  <a:tcPr/>
                </a:tc>
                <a:tc>
                  <a:txBody>
                    <a:bodyPr/>
                    <a:lstStyle/>
                    <a:p>
                      <a:r>
                        <a:rPr kumimoji="1" lang="ja-JP" altLang="en-US" dirty="0" smtClean="0"/>
                        <a:t>売上</a:t>
                      </a:r>
                      <a:endParaRPr kumimoji="1" lang="ja-JP" altLang="en-US" dirty="0"/>
                    </a:p>
                  </a:txBody>
                  <a:tcPr/>
                </a:tc>
                <a:tc>
                  <a:txBody>
                    <a:bodyPr/>
                    <a:lstStyle/>
                    <a:p>
                      <a:r>
                        <a:rPr kumimoji="1" lang="en-US" altLang="ja-JP" dirty="0" smtClean="0"/>
                        <a:t>1000</a:t>
                      </a:r>
                      <a:endParaRPr kumimoji="1" lang="ja-JP" altLang="en-US" dirty="0"/>
                    </a:p>
                  </a:txBody>
                  <a:tcPr/>
                </a:tc>
                <a:tc>
                  <a:txBody>
                    <a:bodyPr/>
                    <a:lstStyle/>
                    <a:p>
                      <a:r>
                        <a:rPr kumimoji="1" lang="ja-JP" altLang="en-US" dirty="0" smtClean="0"/>
                        <a:t>売上計上</a:t>
                      </a:r>
                      <a:endParaRPr kumimoji="1" lang="ja-JP" altLang="en-US" dirty="0"/>
                    </a:p>
                  </a:txBody>
                  <a:tcPr/>
                </a:tc>
              </a:tr>
            </a:tbl>
          </a:graphicData>
        </a:graphic>
      </p:graphicFrame>
    </p:spTree>
    <p:extLst>
      <p:ext uri="{BB962C8B-B14F-4D97-AF65-F5344CB8AC3E}">
        <p14:creationId xmlns:p14="http://schemas.microsoft.com/office/powerpoint/2010/main" val="297203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t>仕分け（3階層）</a:t>
            </a:r>
            <a:endParaRPr kumimoji="1" lang="ja-JP" altLang="en-US" dirty="0"/>
          </a:p>
        </p:txBody>
      </p:sp>
      <p:sp>
        <p:nvSpPr>
          <p:cNvPr id="4" name="正方形/長方形 3"/>
          <p:cNvSpPr/>
          <p:nvPr/>
        </p:nvSpPr>
        <p:spPr>
          <a:xfrm>
            <a:off x="970538" y="1577468"/>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仕分</a:t>
            </a:r>
            <a:endParaRPr kumimoji="1" lang="ja-JP" altLang="en-US" dirty="0">
              <a:solidFill>
                <a:schemeClr val="tx1"/>
              </a:solidFill>
            </a:endParaRPr>
          </a:p>
        </p:txBody>
      </p:sp>
      <p:sp>
        <p:nvSpPr>
          <p:cNvPr id="5" name="正方形/長方形 4"/>
          <p:cNvSpPr/>
          <p:nvPr/>
        </p:nvSpPr>
        <p:spPr>
          <a:xfrm>
            <a:off x="975890" y="1938413"/>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en-US" altLang="en-US" sz="1600" dirty="0" smtClean="0">
                <a:solidFill>
                  <a:srgbClr val="000000"/>
                </a:solidFill>
              </a:rPr>
              <a:t>計上</a:t>
            </a:r>
            <a:r>
              <a:rPr lang="en-US" altLang="en-US" sz="1600" dirty="0" smtClean="0">
                <a:solidFill>
                  <a:srgbClr val="000000"/>
                </a:solidFill>
              </a:rPr>
              <a:t>日</a:t>
            </a:r>
            <a:endParaRPr lang="en-US" altLang="en-US" sz="1600" dirty="0" smtClean="0">
              <a:solidFill>
                <a:srgbClr val="000000"/>
              </a:solidFill>
            </a:endParaRPr>
          </a:p>
        </p:txBody>
      </p:sp>
      <p:sp>
        <p:nvSpPr>
          <p:cNvPr id="7" name="正方形/長方形 6"/>
          <p:cNvSpPr/>
          <p:nvPr/>
        </p:nvSpPr>
        <p:spPr>
          <a:xfrm>
            <a:off x="3569360" y="1577468"/>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仕分明細</a:t>
            </a:r>
            <a:endParaRPr kumimoji="1" lang="ja-JP" altLang="en-US" dirty="0">
              <a:solidFill>
                <a:schemeClr val="tx1"/>
              </a:solidFill>
            </a:endParaRPr>
          </a:p>
        </p:txBody>
      </p:sp>
      <p:sp>
        <p:nvSpPr>
          <p:cNvPr id="8" name="正方形/長方形 7"/>
          <p:cNvSpPr/>
          <p:nvPr/>
        </p:nvSpPr>
        <p:spPr>
          <a:xfrm>
            <a:off x="3574712" y="1938413"/>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ja-JP" altLang="en-US" sz="1600" dirty="0" smtClean="0">
                <a:solidFill>
                  <a:srgbClr val="000000"/>
                </a:solidFill>
              </a:rPr>
              <a:t>仕分行番号</a:t>
            </a:r>
            <a:endParaRPr lang="en-US" altLang="ja-JP" sz="1600" dirty="0" smtClean="0">
              <a:solidFill>
                <a:srgbClr val="000000"/>
              </a:solidFill>
            </a:endParaRPr>
          </a:p>
          <a:p>
            <a:pPr marL="285750" indent="-285750">
              <a:buFontTx/>
              <a:buChar char="-"/>
            </a:pPr>
            <a:r>
              <a:rPr kumimoji="1" lang="ja-JP" altLang="en-US" sz="1600" dirty="0" smtClean="0">
                <a:solidFill>
                  <a:srgbClr val="000000"/>
                </a:solidFill>
              </a:rPr>
              <a:t>行摘要</a:t>
            </a:r>
            <a:endParaRPr kumimoji="1" lang="en-US" altLang="ja-JP" sz="1600" dirty="0" smtClean="0">
              <a:solidFill>
                <a:srgbClr val="000000"/>
              </a:solidFill>
            </a:endParaRPr>
          </a:p>
        </p:txBody>
      </p:sp>
      <p:cxnSp>
        <p:nvCxnSpPr>
          <p:cNvPr id="21" name="直線コネクタ 20"/>
          <p:cNvCxnSpPr/>
          <p:nvPr/>
        </p:nvCxnSpPr>
        <p:spPr>
          <a:xfrm>
            <a:off x="2494538" y="2539996"/>
            <a:ext cx="1074822" cy="0"/>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sp>
        <p:nvSpPr>
          <p:cNvPr id="23" name="フローチャート: 判断 22"/>
          <p:cNvSpPr/>
          <p:nvPr/>
        </p:nvSpPr>
        <p:spPr>
          <a:xfrm>
            <a:off x="2499890" y="2392942"/>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691852786"/>
              </p:ext>
            </p:extLst>
          </p:nvPr>
        </p:nvGraphicFramePr>
        <p:xfrm>
          <a:off x="457201" y="3830053"/>
          <a:ext cx="8406062" cy="1483360"/>
        </p:xfrm>
        <a:graphic>
          <a:graphicData uri="http://schemas.openxmlformats.org/drawingml/2006/table">
            <a:tbl>
              <a:tblPr firstRow="1" bandRow="1">
                <a:tableStyleId>{5C22544A-7EE6-4342-B048-85BDC9FD1C3A}</a:tableStyleId>
              </a:tblPr>
              <a:tblGrid>
                <a:gridCol w="1414378"/>
                <a:gridCol w="987354"/>
                <a:gridCol w="1200866"/>
                <a:gridCol w="1200866"/>
                <a:gridCol w="1200866"/>
                <a:gridCol w="1200866"/>
                <a:gridCol w="1200866"/>
              </a:tblGrid>
              <a:tr h="370840">
                <a:tc rowSpan="2">
                  <a:txBody>
                    <a:bodyPr/>
                    <a:lstStyle/>
                    <a:p>
                      <a:r>
                        <a:rPr kumimoji="1" lang="ja-JP" altLang="en-US" dirty="0" smtClean="0"/>
                        <a:t>計上日</a:t>
                      </a:r>
                      <a:endParaRPr kumimoji="1" lang="ja-JP" altLang="en-US" dirty="0"/>
                    </a:p>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行番号</a:t>
                      </a:r>
                      <a:endParaRPr kumimoji="1" lang="ja-JP" altLang="en-US" dirty="0" smtClean="0"/>
                    </a:p>
                  </a:txBody>
                  <a:tcPr/>
                </a:tc>
                <a:tc gridSpan="2">
                  <a:txBody>
                    <a:bodyPr/>
                    <a:lstStyle/>
                    <a:p>
                      <a:r>
                        <a:rPr kumimoji="1" lang="ja-JP" altLang="en-US" dirty="0" smtClean="0"/>
                        <a:t>借方</a:t>
                      </a:r>
                      <a:endParaRPr kumimoji="1" lang="ja-JP" altLang="en-US" dirty="0"/>
                    </a:p>
                  </a:txBody>
                  <a:tcPr/>
                </a:tc>
                <a:tc hMerge="1">
                  <a:txBody>
                    <a:bodyPr/>
                    <a:lstStyle/>
                    <a:p>
                      <a:endParaRPr kumimoji="1" lang="ja-JP" altLang="en-US" dirty="0"/>
                    </a:p>
                  </a:txBody>
                  <a:tcPr/>
                </a:tc>
                <a:tc gridSpan="2">
                  <a:txBody>
                    <a:bodyPr/>
                    <a:lstStyle/>
                    <a:p>
                      <a:r>
                        <a:rPr kumimoji="1" lang="ja-JP" altLang="en-US" dirty="0" smtClean="0"/>
                        <a:t>貸方</a:t>
                      </a:r>
                      <a:endParaRPr kumimoji="1" lang="ja-JP" altLang="en-US" dirty="0"/>
                    </a:p>
                  </a:txBody>
                  <a:tcPr/>
                </a:tc>
                <a:tc hMerge="1">
                  <a:txBody>
                    <a:bodyPr/>
                    <a:lstStyle/>
                    <a:p>
                      <a:endParaRPr kumimoji="1" lang="ja-JP" altLang="en-US" dirty="0"/>
                    </a:p>
                  </a:txBody>
                  <a:tcPr/>
                </a:tc>
                <a:tc rowSpan="2">
                  <a:txBody>
                    <a:bodyPr/>
                    <a:lstStyle/>
                    <a:p>
                      <a:r>
                        <a:rPr kumimoji="1" lang="ja-JP" altLang="en-US" dirty="0" smtClean="0"/>
                        <a:t>摘要</a:t>
                      </a:r>
                      <a:endParaRPr kumimoji="1" lang="ja-JP" altLang="en-US" dirty="0"/>
                    </a:p>
                  </a:txBody>
                  <a:tcPr/>
                </a:tc>
              </a:tr>
              <a:tr h="3708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vMerge="1">
                  <a:txBody>
                    <a:bodyPr/>
                    <a:lstStyle/>
                    <a:p>
                      <a:endParaRPr kumimoji="1" lang="ja-JP" alt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勘定科目</a:t>
                      </a:r>
                    </a:p>
                  </a:txBody>
                  <a:tcPr/>
                </a:tc>
                <a:tc>
                  <a:txBody>
                    <a:bodyPr/>
                    <a:lstStyle/>
                    <a:p>
                      <a:r>
                        <a:rPr kumimoji="1" lang="ja-JP" altLang="en-US" dirty="0" smtClean="0"/>
                        <a:t>金額</a:t>
                      </a:r>
                      <a:endParaRPr kumimoji="1" lang="ja-JP" altLang="en-US" dirty="0"/>
                    </a:p>
                  </a:txBody>
                  <a:tcPr/>
                </a:tc>
                <a:tc>
                  <a:txBody>
                    <a:bodyPr/>
                    <a:lstStyle/>
                    <a:p>
                      <a:r>
                        <a:rPr kumimoji="1" lang="ja-JP" altLang="en-US" dirty="0" smtClean="0"/>
                        <a:t>勘定科目</a:t>
                      </a:r>
                      <a:endParaRPr kumimoji="1" lang="ja-JP" altLang="en-US" dirty="0"/>
                    </a:p>
                  </a:txBody>
                  <a:tcPr/>
                </a:tc>
                <a:tc>
                  <a:txBody>
                    <a:bodyPr/>
                    <a:lstStyle/>
                    <a:p>
                      <a:r>
                        <a:rPr kumimoji="1" lang="ja-JP" altLang="en-US" dirty="0" smtClean="0"/>
                        <a:t>金額</a:t>
                      </a:r>
                      <a:endParaRPr kumimoji="1" lang="ja-JP" altLang="en-US" dirty="0"/>
                    </a:p>
                  </a:txBody>
                  <a:tcPr/>
                </a:tc>
                <a:tc vMerge="1">
                  <a:txBody>
                    <a:bodyPr/>
                    <a:lstStyle/>
                    <a:p>
                      <a:endParaRPr kumimoji="1" lang="ja-JP" altLang="en-US" dirty="0"/>
                    </a:p>
                  </a:txBody>
                  <a:tcPr/>
                </a:tc>
              </a:tr>
              <a:tr h="370840">
                <a:tc>
                  <a:txBody>
                    <a:bodyPr/>
                    <a:lstStyle/>
                    <a:p>
                      <a:r>
                        <a:rPr kumimoji="1" lang="en-US" altLang="ja-JP" dirty="0" smtClean="0"/>
                        <a:t>2013/11/25</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ja-JP" altLang="en-US" dirty="0" smtClean="0"/>
                        <a:t>当座預金</a:t>
                      </a:r>
                      <a:endParaRPr kumimoji="1" lang="ja-JP" altLang="en-US" dirty="0"/>
                    </a:p>
                  </a:txBody>
                  <a:tcPr/>
                </a:tc>
                <a:tc>
                  <a:txBody>
                    <a:bodyPr/>
                    <a:lstStyle/>
                    <a:p>
                      <a:r>
                        <a:rPr kumimoji="1" lang="en-US" altLang="ja-JP" dirty="0" smtClean="0"/>
                        <a:t>500</a:t>
                      </a:r>
                      <a:endParaRPr kumimoji="1" lang="ja-JP" altLang="en-US" dirty="0"/>
                    </a:p>
                  </a:txBody>
                  <a:tcPr/>
                </a:tc>
                <a:tc>
                  <a:txBody>
                    <a:bodyPr/>
                    <a:lstStyle/>
                    <a:p>
                      <a:r>
                        <a:rPr kumimoji="1" lang="ja-JP" altLang="en-US" dirty="0" smtClean="0"/>
                        <a:t>売上</a:t>
                      </a:r>
                      <a:endParaRPr kumimoji="1" lang="ja-JP" altLang="en-US" dirty="0"/>
                    </a:p>
                  </a:txBody>
                  <a:tcPr/>
                </a:tc>
                <a:tc>
                  <a:txBody>
                    <a:bodyPr/>
                    <a:lstStyle/>
                    <a:p>
                      <a:r>
                        <a:rPr kumimoji="1" lang="en-US" altLang="ja-JP" dirty="0" smtClean="0"/>
                        <a:t>1000</a:t>
                      </a:r>
                      <a:endParaRPr kumimoji="1" lang="ja-JP" altLang="en-US" dirty="0"/>
                    </a:p>
                  </a:txBody>
                  <a:tcPr/>
                </a:tc>
                <a:tc>
                  <a:txBody>
                    <a:bodyPr/>
                    <a:lstStyle/>
                    <a:p>
                      <a:r>
                        <a:rPr kumimoji="1" lang="ja-JP" altLang="en-US" dirty="0" smtClean="0"/>
                        <a:t>売上入金</a:t>
                      </a:r>
                      <a:endParaRPr kumimoji="1" lang="ja-JP" alt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dirty="0" smtClean="0"/>
                        <a:t>2013/11/25</a:t>
                      </a:r>
                      <a:endParaRPr kumimoji="1" lang="ja-JP" altLang="en-US" dirty="0" smtClean="0"/>
                    </a:p>
                  </a:txBody>
                  <a:tcPr/>
                </a:tc>
                <a:tc>
                  <a:txBody>
                    <a:bodyPr/>
                    <a:lstStyle/>
                    <a:p>
                      <a:r>
                        <a:rPr kumimoji="1" lang="en-US" altLang="ja-JP" dirty="0" smtClean="0"/>
                        <a:t>2</a:t>
                      </a:r>
                      <a:endParaRPr kumimoji="1" lang="ja-JP" altLang="en-US" dirty="0"/>
                    </a:p>
                  </a:txBody>
                  <a:tcPr/>
                </a:tc>
                <a:tc>
                  <a:txBody>
                    <a:bodyPr/>
                    <a:lstStyle/>
                    <a:p>
                      <a:r>
                        <a:rPr kumimoji="1" lang="ja-JP" altLang="en-US" dirty="0" smtClean="0"/>
                        <a:t>売掛金</a:t>
                      </a:r>
                      <a:endParaRPr kumimoji="1" lang="ja-JP" altLang="en-US" dirty="0"/>
                    </a:p>
                  </a:txBody>
                  <a:tcPr/>
                </a:tc>
                <a:tc>
                  <a:txBody>
                    <a:bodyPr/>
                    <a:lstStyle/>
                    <a:p>
                      <a:r>
                        <a:rPr kumimoji="1" lang="en-US" altLang="ja-JP" dirty="0" smtClean="0"/>
                        <a:t>500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smtClean="0"/>
                        <a:t>売上掛け</a:t>
                      </a:r>
                      <a:endParaRPr kumimoji="1" lang="ja-JP" altLang="en-US" dirty="0"/>
                    </a:p>
                  </a:txBody>
                  <a:tcPr/>
                </a:tc>
              </a:tr>
            </a:tbl>
          </a:graphicData>
        </a:graphic>
      </p:graphicFrame>
      <p:sp>
        <p:nvSpPr>
          <p:cNvPr id="10" name="正方形/長方形 9"/>
          <p:cNvSpPr/>
          <p:nvPr/>
        </p:nvSpPr>
        <p:spPr>
          <a:xfrm>
            <a:off x="6168182" y="1582807"/>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sz="1600" dirty="0" smtClean="0">
                <a:solidFill>
                  <a:schemeClr val="tx1"/>
                </a:solidFill>
              </a:rPr>
              <a:t>仕分</a:t>
            </a:r>
            <a:r>
              <a:rPr lang="ja-JP" altLang="en-US" sz="1600" dirty="0" smtClean="0">
                <a:solidFill>
                  <a:schemeClr val="tx1"/>
                </a:solidFill>
              </a:rPr>
              <a:t>貸借</a:t>
            </a:r>
            <a:r>
              <a:rPr lang="ja-JP" altLang="en-US" sz="1600" dirty="0" smtClean="0">
                <a:solidFill>
                  <a:schemeClr val="tx1"/>
                </a:solidFill>
              </a:rPr>
              <a:t>明細</a:t>
            </a:r>
            <a:endParaRPr kumimoji="1" lang="ja-JP" altLang="en-US" sz="1600" dirty="0">
              <a:solidFill>
                <a:schemeClr val="tx1"/>
              </a:solidFill>
            </a:endParaRPr>
          </a:p>
        </p:txBody>
      </p:sp>
      <p:sp>
        <p:nvSpPr>
          <p:cNvPr id="11" name="正方形/長方形 10"/>
          <p:cNvSpPr/>
          <p:nvPr/>
        </p:nvSpPr>
        <p:spPr>
          <a:xfrm>
            <a:off x="6173534" y="1943752"/>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kumimoji="1" lang="ja-JP" altLang="en-US" sz="1600" dirty="0" smtClean="0">
                <a:solidFill>
                  <a:srgbClr val="000000"/>
                </a:solidFill>
              </a:rPr>
              <a:t>貸借</a:t>
            </a:r>
            <a:endParaRPr kumimoji="1" lang="en-US" altLang="ja-JP" sz="1600" dirty="0" smtClean="0">
              <a:solidFill>
                <a:srgbClr val="000000"/>
              </a:solidFill>
            </a:endParaRPr>
          </a:p>
          <a:p>
            <a:pPr marL="285750" indent="-285750">
              <a:buFontTx/>
              <a:buChar char="-"/>
            </a:pPr>
            <a:r>
              <a:rPr lang="ja-JP" altLang="en-US" sz="1600" dirty="0" smtClean="0">
                <a:solidFill>
                  <a:srgbClr val="000000"/>
                </a:solidFill>
              </a:rPr>
              <a:t>貸方金額</a:t>
            </a:r>
            <a:endParaRPr lang="en-US" altLang="ja-JP" sz="1600" dirty="0" smtClean="0">
              <a:solidFill>
                <a:srgbClr val="000000"/>
              </a:solidFill>
            </a:endParaRPr>
          </a:p>
          <a:p>
            <a:pPr marL="285750" indent="-285750">
              <a:buFontTx/>
              <a:buChar char="-"/>
            </a:pPr>
            <a:r>
              <a:rPr kumimoji="1" lang="ja-JP" altLang="en-US" sz="1600" dirty="0" smtClean="0">
                <a:solidFill>
                  <a:srgbClr val="000000"/>
                </a:solidFill>
              </a:rPr>
              <a:t>借方金額</a:t>
            </a:r>
            <a:endParaRPr kumimoji="1" lang="ja-JP" altLang="en-US" sz="1600" dirty="0">
              <a:solidFill>
                <a:srgbClr val="000000"/>
              </a:solidFill>
            </a:endParaRPr>
          </a:p>
        </p:txBody>
      </p:sp>
      <p:cxnSp>
        <p:nvCxnSpPr>
          <p:cNvPr id="12" name="直線コネクタ 11"/>
          <p:cNvCxnSpPr/>
          <p:nvPr/>
        </p:nvCxnSpPr>
        <p:spPr>
          <a:xfrm>
            <a:off x="5093360" y="2545335"/>
            <a:ext cx="1074822" cy="0"/>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sp>
        <p:nvSpPr>
          <p:cNvPr id="13" name="フローチャート: 判断 12"/>
          <p:cNvSpPr/>
          <p:nvPr/>
        </p:nvSpPr>
        <p:spPr>
          <a:xfrm>
            <a:off x="5098712" y="2398281"/>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559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endParaRPr kumimoji="1" lang="ja-JP" altLang="en-US" dirty="0"/>
          </a:p>
        </p:txBody>
      </p:sp>
      <p:sp>
        <p:nvSpPr>
          <p:cNvPr id="3" name="コンテンツ プレースホルダー 2"/>
          <p:cNvSpPr>
            <a:spLocks noGrp="1"/>
          </p:cNvSpPr>
          <p:nvPr>
            <p:ph idx="1"/>
          </p:nvPr>
        </p:nvSpPr>
        <p:spPr/>
        <p:txBody>
          <a:bodyPr/>
          <a:lstStyle/>
          <a:p>
            <a:r>
              <a:rPr lang="ja-JP" altLang="en-US" dirty="0"/>
              <a:t>勘定科目</a:t>
            </a:r>
            <a:endParaRPr lang="en-US" altLang="ja-JP" dirty="0"/>
          </a:p>
          <a:p>
            <a:r>
              <a:rPr lang="ja-JP" altLang="en-US" dirty="0"/>
              <a:t>仕分</a:t>
            </a:r>
          </a:p>
          <a:p>
            <a:endParaRPr kumimoji="1" lang="ja-JP" altLang="en-US" dirty="0"/>
          </a:p>
        </p:txBody>
      </p:sp>
    </p:spTree>
    <p:extLst>
      <p:ext uri="{BB962C8B-B14F-4D97-AF65-F5344CB8AC3E}">
        <p14:creationId xmlns:p14="http://schemas.microsoft.com/office/powerpoint/2010/main" val="168671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設計</a:t>
            </a:r>
            <a:endParaRPr kumimoji="1" lang="en-US" altLang="ja-JP" dirty="0" smtClean="0"/>
          </a:p>
          <a:p>
            <a:pPr lvl="1"/>
            <a:r>
              <a:rPr lang="ja-JP" altLang="en-US" dirty="0" smtClean="0"/>
              <a:t>財務会計と</a:t>
            </a:r>
            <a:r>
              <a:rPr lang="ja-JP" altLang="en-US" dirty="0" smtClean="0"/>
              <a:t>は</a:t>
            </a:r>
            <a:endParaRPr lang="en-US" altLang="ja-JP" dirty="0" smtClean="0"/>
          </a:p>
          <a:p>
            <a:pPr lvl="1"/>
            <a:r>
              <a:rPr lang="ja-JP" altLang="en-US" dirty="0" smtClean="0"/>
              <a:t>フローとストックの概念</a:t>
            </a:r>
            <a:endParaRPr lang="en-US" altLang="ja-JP" dirty="0" smtClean="0"/>
          </a:p>
          <a:p>
            <a:pPr lvl="1"/>
            <a:r>
              <a:rPr kumimoji="1" lang="ja-JP" altLang="en-US" dirty="0" smtClean="0"/>
              <a:t>財務会計の業務</a:t>
            </a:r>
            <a:r>
              <a:rPr kumimoji="1" lang="ja-JP" altLang="en-US" dirty="0" smtClean="0"/>
              <a:t>プロセス</a:t>
            </a:r>
            <a:endParaRPr kumimoji="1" lang="en-US" altLang="ja-JP" dirty="0" smtClean="0"/>
          </a:p>
          <a:p>
            <a:pPr lvl="1"/>
            <a:r>
              <a:rPr lang="ja-JP" altLang="en-US" dirty="0" smtClean="0"/>
              <a:t>財務会計のデータ構造</a:t>
            </a:r>
            <a:endParaRPr lang="en-US" altLang="ja-JP" dirty="0" smtClean="0"/>
          </a:p>
          <a:p>
            <a:pPr lvl="1"/>
            <a:r>
              <a:rPr kumimoji="1" lang="ja-JP" altLang="en-US" dirty="0" smtClean="0"/>
              <a:t>財務諸表と勘定科目のデータ設計アプローチ</a:t>
            </a:r>
            <a:endParaRPr kumimoji="1" lang="en-US" altLang="ja-JP" dirty="0" smtClean="0"/>
          </a:p>
          <a:p>
            <a:r>
              <a:rPr lang="ja-JP" altLang="en-US" dirty="0" smtClean="0"/>
              <a:t>実装</a:t>
            </a:r>
            <a:endParaRPr lang="en-US" altLang="ja-JP" dirty="0" smtClean="0"/>
          </a:p>
          <a:p>
            <a:pPr lvl="1"/>
            <a:r>
              <a:rPr kumimoji="1" lang="ja-JP" altLang="en-US" dirty="0" smtClean="0"/>
              <a:t>勘定科目</a:t>
            </a:r>
            <a:endParaRPr kumimoji="1" lang="en-US" altLang="ja-JP" dirty="0" smtClean="0"/>
          </a:p>
          <a:p>
            <a:pPr lvl="1"/>
            <a:r>
              <a:rPr lang="ja-JP" altLang="en-US" dirty="0" smtClean="0"/>
              <a:t>仕分</a:t>
            </a:r>
            <a:endParaRPr kumimoji="1" lang="ja-JP" altLang="en-US" dirty="0"/>
          </a:p>
        </p:txBody>
      </p:sp>
    </p:spTree>
    <p:extLst>
      <p:ext uri="{BB962C8B-B14F-4D97-AF65-F5344CB8AC3E}">
        <p14:creationId xmlns:p14="http://schemas.microsoft.com/office/powerpoint/2010/main" val="7064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財務会計</a:t>
            </a:r>
            <a:r>
              <a:rPr lang="ja-JP" altLang="en-US" sz="2800" dirty="0"/>
              <a:t>と</a:t>
            </a:r>
            <a:r>
              <a:rPr lang="ja-JP" altLang="en-US" sz="2800" dirty="0" smtClean="0"/>
              <a:t>は</a:t>
            </a:r>
            <a:endParaRPr lang="en-US" altLang="ja-JP" sz="2800" dirty="0" smtClean="0"/>
          </a:p>
          <a:p>
            <a:r>
              <a:rPr lang="ja-JP" altLang="en-US" sz="2800" dirty="0" smtClean="0"/>
              <a:t>フローとストックの概念</a:t>
            </a:r>
            <a:endParaRPr lang="en-US" altLang="ja-JP" sz="2800" dirty="0"/>
          </a:p>
          <a:p>
            <a:r>
              <a:rPr lang="ja-JP" altLang="en-US" sz="2800" dirty="0"/>
              <a:t>財務会計の業務プロセス</a:t>
            </a:r>
            <a:endParaRPr lang="en-US" altLang="ja-JP" sz="2800" dirty="0"/>
          </a:p>
          <a:p>
            <a:r>
              <a:rPr lang="ja-JP" altLang="en-US" sz="2800" dirty="0"/>
              <a:t>財務会計のデータ構造</a:t>
            </a:r>
            <a:endParaRPr lang="en-US" altLang="ja-JP" sz="2800" dirty="0"/>
          </a:p>
          <a:p>
            <a:r>
              <a:rPr lang="ja-JP" altLang="en-US" sz="2800" dirty="0"/>
              <a:t>財務諸表と勘定科目のデータ設計</a:t>
            </a:r>
            <a:r>
              <a:rPr lang="ja-JP" altLang="en-US" sz="2800" dirty="0" smtClean="0"/>
              <a:t>アプローチ</a:t>
            </a:r>
            <a:endParaRPr lang="en-US" altLang="ja-JP" sz="2800" dirty="0"/>
          </a:p>
        </p:txBody>
      </p:sp>
    </p:spTree>
    <p:extLst>
      <p:ext uri="{BB962C8B-B14F-4D97-AF65-F5344CB8AC3E}">
        <p14:creationId xmlns:p14="http://schemas.microsoft.com/office/powerpoint/2010/main" val="177843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財務会計とは</a:t>
            </a:r>
            <a:endParaRPr kumimoji="1" lang="ja-JP" altLang="en-US" dirty="0"/>
          </a:p>
        </p:txBody>
      </p:sp>
      <p:sp>
        <p:nvSpPr>
          <p:cNvPr id="3" name="コンテンツ プレースホルダー 2"/>
          <p:cNvSpPr>
            <a:spLocks noGrp="1"/>
          </p:cNvSpPr>
          <p:nvPr>
            <p:ph idx="1"/>
          </p:nvPr>
        </p:nvSpPr>
        <p:spPr/>
        <p:txBody>
          <a:bodyPr>
            <a:normAutofit/>
          </a:bodyPr>
          <a:lstStyle/>
          <a:p>
            <a:pPr algn="ctr"/>
            <a:r>
              <a:rPr lang="ja-JP" altLang="en-US" dirty="0" smtClean="0"/>
              <a:t>利害関係者にお金を幾ら持っていて幾ら使って幾ら稼いだかを知ってもらうための記録・計算・管理プロセス</a:t>
            </a:r>
            <a:endParaRPr lang="en-US" altLang="ja-JP" dirty="0" smtClean="0"/>
          </a:p>
          <a:p>
            <a:endParaRPr lang="en-US" altLang="ja-JP" sz="2400" dirty="0" smtClean="0"/>
          </a:p>
          <a:p>
            <a:r>
              <a:rPr lang="ja-JP" altLang="en-US" sz="2400" dirty="0" smtClean="0"/>
              <a:t>利害関係者（お金を貸したり借りたり取り立てたりする人）</a:t>
            </a:r>
            <a:endParaRPr lang="en-US" altLang="ja-JP" sz="2400" dirty="0"/>
          </a:p>
          <a:p>
            <a:pPr lvl="1"/>
            <a:r>
              <a:rPr lang="ja-JP" altLang="en-US" sz="2000" dirty="0" smtClean="0"/>
              <a:t>株主・債権者・徴税当局</a:t>
            </a:r>
            <a:endParaRPr lang="en-US" altLang="ja-JP" sz="2000" dirty="0" smtClean="0"/>
          </a:p>
          <a:p>
            <a:r>
              <a:rPr lang="ja-JP" altLang="en-US" sz="2400" dirty="0" smtClean="0"/>
              <a:t>財政状態を記録・計算・管理する（全財産は幾ら？）</a:t>
            </a:r>
            <a:endParaRPr lang="en-US" altLang="ja-JP" sz="2400" dirty="0" smtClean="0"/>
          </a:p>
          <a:p>
            <a:pPr lvl="1"/>
            <a:r>
              <a:rPr lang="ja-JP" altLang="en-US" sz="2000" dirty="0"/>
              <a:t>貸借対照表（</a:t>
            </a:r>
            <a:r>
              <a:rPr lang="en-US" altLang="ja-JP" sz="2000" dirty="0"/>
              <a:t>B/S Balance Sheet</a:t>
            </a:r>
            <a:r>
              <a:rPr lang="ja-JP" altLang="en-US" sz="2000" dirty="0" smtClean="0"/>
              <a:t>）</a:t>
            </a:r>
            <a:endParaRPr lang="en-US" altLang="ja-JP" sz="2000" dirty="0" smtClean="0"/>
          </a:p>
          <a:p>
            <a:r>
              <a:rPr lang="ja-JP" altLang="en-US" sz="2400" dirty="0" smtClean="0"/>
              <a:t>経営成績を記録・計算・管理する（幾ら使って幾ら稼いだ？）</a:t>
            </a:r>
            <a:endParaRPr lang="en-US" altLang="ja-JP" sz="2400" dirty="0" smtClean="0"/>
          </a:p>
          <a:p>
            <a:pPr lvl="1"/>
            <a:r>
              <a:rPr lang="ja-JP" altLang="en-US" sz="2000" dirty="0" smtClean="0"/>
              <a:t>損益計算書（</a:t>
            </a:r>
            <a:r>
              <a:rPr lang="en-US" altLang="ja-JP" sz="2000" dirty="0" smtClean="0"/>
              <a:t>P/L Profit and Loss Statement)</a:t>
            </a:r>
          </a:p>
          <a:p>
            <a:endParaRPr kumimoji="1" lang="ja-JP" altLang="en-US" dirty="0"/>
          </a:p>
        </p:txBody>
      </p:sp>
    </p:spTree>
    <p:extLst>
      <p:ext uri="{BB962C8B-B14F-4D97-AF65-F5344CB8AC3E}">
        <p14:creationId xmlns:p14="http://schemas.microsoft.com/office/powerpoint/2010/main" val="50613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ストライプ矢印 27"/>
          <p:cNvSpPr/>
          <p:nvPr/>
        </p:nvSpPr>
        <p:spPr>
          <a:xfrm>
            <a:off x="3796633" y="6176613"/>
            <a:ext cx="3596104" cy="48463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0" name="図形グループ 19"/>
          <p:cNvGrpSpPr/>
          <p:nvPr/>
        </p:nvGrpSpPr>
        <p:grpSpPr>
          <a:xfrm>
            <a:off x="1929350" y="4434759"/>
            <a:ext cx="1737023" cy="2352891"/>
            <a:chOff x="2229589" y="1197142"/>
            <a:chExt cx="4738836" cy="5551938"/>
          </a:xfrm>
        </p:grpSpPr>
        <p:sp>
          <p:nvSpPr>
            <p:cNvPr id="21" name="台形 20"/>
            <p:cNvSpPr/>
            <p:nvPr/>
          </p:nvSpPr>
          <p:spPr>
            <a:xfrm rot="10800000">
              <a:off x="3532741" y="2446421"/>
              <a:ext cx="3435684" cy="2860842"/>
            </a:xfrm>
            <a:prstGeom prst="trapezoi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台形 21"/>
            <p:cNvSpPr/>
            <p:nvPr/>
          </p:nvSpPr>
          <p:spPr>
            <a:xfrm rot="10800000">
              <a:off x="3853582" y="3596105"/>
              <a:ext cx="2820737" cy="1711158"/>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爆発 1 22"/>
            <p:cNvSpPr/>
            <p:nvPr/>
          </p:nvSpPr>
          <p:spPr>
            <a:xfrm>
              <a:off x="5759919" y="4850064"/>
              <a:ext cx="914400" cy="91440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涙形 23"/>
            <p:cNvSpPr/>
            <p:nvPr/>
          </p:nvSpPr>
          <p:spPr>
            <a:xfrm rot="18927949">
              <a:off x="5745188" y="5756632"/>
              <a:ext cx="1021954" cy="992448"/>
            </a:xfrm>
            <a:prstGeom prst="teardrop">
              <a:avLst>
                <a:gd name="adj" fmla="val 16407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25" name="図 24"/>
            <p:cNvPicPr>
              <a:picLocks noChangeAspect="1"/>
            </p:cNvPicPr>
            <p:nvPr/>
          </p:nvPicPr>
          <p:blipFill>
            <a:blip r:embed="rId2"/>
            <a:stretch>
              <a:fillRect/>
            </a:stretch>
          </p:blipFill>
          <p:spPr>
            <a:xfrm>
              <a:off x="2229589" y="1197142"/>
              <a:ext cx="1971572" cy="1936915"/>
            </a:xfrm>
            <a:prstGeom prst="rect">
              <a:avLst/>
            </a:prstGeom>
          </p:spPr>
        </p:pic>
      </p:grpSp>
      <p:sp>
        <p:nvSpPr>
          <p:cNvPr id="2" name="タイトル 1"/>
          <p:cNvSpPr>
            <a:spLocks noGrp="1"/>
          </p:cNvSpPr>
          <p:nvPr>
            <p:ph type="title"/>
          </p:nvPr>
        </p:nvSpPr>
        <p:spPr/>
        <p:txBody>
          <a:bodyPr/>
          <a:lstStyle/>
          <a:p>
            <a:r>
              <a:rPr lang="ja-JP" altLang="en-US" dirty="0"/>
              <a:t>フローとストックの概念</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企業活動とは穴の開いたバケツに水を注ぎつづけること！？</a:t>
            </a:r>
            <a:endParaRPr kumimoji="1" lang="en-US" altLang="ja-JP" sz="2000" dirty="0" smtClean="0"/>
          </a:p>
          <a:p>
            <a:pPr lvl="1"/>
            <a:r>
              <a:rPr lang="ja-JP" altLang="en-US" sz="1600" dirty="0" smtClean="0"/>
              <a:t>スト</a:t>
            </a:r>
            <a:r>
              <a:rPr kumimoji="1" lang="ja-JP" altLang="en-US" sz="1600" dirty="0" smtClean="0"/>
              <a:t>ック・・・財政状態（バケツの中の水）</a:t>
            </a:r>
            <a:endParaRPr kumimoji="1" lang="en-US" altLang="ja-JP" sz="1600" dirty="0" smtClean="0"/>
          </a:p>
          <a:p>
            <a:pPr lvl="1"/>
            <a:r>
              <a:rPr lang="ja-JP" altLang="en-US" sz="1600" dirty="0" smtClean="0"/>
              <a:t>フロー・・・経営成績（出て行く水と入ってくる水）</a:t>
            </a:r>
            <a:endParaRPr lang="en-US" altLang="ja-JP" sz="1600" dirty="0" smtClean="0"/>
          </a:p>
          <a:p>
            <a:pPr lvl="1"/>
            <a:endParaRPr kumimoji="1" lang="en-US" altLang="ja-JP" sz="1600" dirty="0"/>
          </a:p>
          <a:p>
            <a:r>
              <a:rPr lang="ja-JP" altLang="en-US" sz="2000" dirty="0" smtClean="0"/>
              <a:t>バケツの状態をある一定期間ごとに測定</a:t>
            </a:r>
            <a:endParaRPr lang="en-US" altLang="ja-JP" sz="2000" dirty="0" smtClean="0"/>
          </a:p>
          <a:p>
            <a:pPr lvl="1"/>
            <a:r>
              <a:rPr kumimoji="1" lang="ja-JP" altLang="en-US" sz="1600" dirty="0" smtClean="0"/>
              <a:t>一定期間・・・会計年度（単年度・四半期・単月）</a:t>
            </a:r>
            <a:endParaRPr kumimoji="1" lang="en-US" altLang="ja-JP" sz="1600" dirty="0" smtClean="0"/>
          </a:p>
          <a:p>
            <a:pPr lvl="1"/>
            <a:r>
              <a:rPr lang="ja-JP" altLang="en-US" sz="1600" dirty="0" smtClean="0"/>
              <a:t>測定・・・決算</a:t>
            </a:r>
            <a:endParaRPr kumimoji="1" lang="ja-JP" altLang="en-US" sz="1600" dirty="0"/>
          </a:p>
        </p:txBody>
      </p:sp>
      <p:grpSp>
        <p:nvGrpSpPr>
          <p:cNvPr id="14" name="図形グループ 13"/>
          <p:cNvGrpSpPr/>
          <p:nvPr/>
        </p:nvGrpSpPr>
        <p:grpSpPr>
          <a:xfrm>
            <a:off x="3927449" y="3647582"/>
            <a:ext cx="1927787" cy="2860124"/>
            <a:chOff x="2229589" y="1197142"/>
            <a:chExt cx="4738836" cy="5551938"/>
          </a:xfrm>
        </p:grpSpPr>
        <p:sp>
          <p:nvSpPr>
            <p:cNvPr id="15" name="台形 14"/>
            <p:cNvSpPr/>
            <p:nvPr/>
          </p:nvSpPr>
          <p:spPr>
            <a:xfrm rot="10800000">
              <a:off x="3532741" y="2446421"/>
              <a:ext cx="3435684" cy="2860842"/>
            </a:xfrm>
            <a:prstGeom prst="trapezoi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台形 15"/>
            <p:cNvSpPr/>
            <p:nvPr/>
          </p:nvSpPr>
          <p:spPr>
            <a:xfrm rot="10800000">
              <a:off x="3853582" y="3596105"/>
              <a:ext cx="2820737" cy="1711158"/>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爆発 1 16"/>
            <p:cNvSpPr/>
            <p:nvPr/>
          </p:nvSpPr>
          <p:spPr>
            <a:xfrm>
              <a:off x="5759919" y="4850064"/>
              <a:ext cx="914400" cy="91440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涙形 17"/>
            <p:cNvSpPr/>
            <p:nvPr/>
          </p:nvSpPr>
          <p:spPr>
            <a:xfrm rot="18927949">
              <a:off x="5745188" y="5756632"/>
              <a:ext cx="1021954" cy="992448"/>
            </a:xfrm>
            <a:prstGeom prst="teardrop">
              <a:avLst>
                <a:gd name="adj" fmla="val 16407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9" name="図 18"/>
            <p:cNvPicPr>
              <a:picLocks noChangeAspect="1"/>
            </p:cNvPicPr>
            <p:nvPr/>
          </p:nvPicPr>
          <p:blipFill>
            <a:blip r:embed="rId2"/>
            <a:stretch>
              <a:fillRect/>
            </a:stretch>
          </p:blipFill>
          <p:spPr>
            <a:xfrm>
              <a:off x="2229589" y="1197142"/>
              <a:ext cx="1971572" cy="1936915"/>
            </a:xfrm>
            <a:prstGeom prst="rect">
              <a:avLst/>
            </a:prstGeom>
          </p:spPr>
        </p:pic>
      </p:grpSp>
      <p:grpSp>
        <p:nvGrpSpPr>
          <p:cNvPr id="13" name="図形グループ 12"/>
          <p:cNvGrpSpPr/>
          <p:nvPr/>
        </p:nvGrpSpPr>
        <p:grpSpPr>
          <a:xfrm>
            <a:off x="5483836" y="2311669"/>
            <a:ext cx="3311227" cy="4175470"/>
            <a:chOff x="2229589" y="1197142"/>
            <a:chExt cx="4738836" cy="5551938"/>
          </a:xfrm>
        </p:grpSpPr>
        <p:sp>
          <p:nvSpPr>
            <p:cNvPr id="8" name="台形 7"/>
            <p:cNvSpPr/>
            <p:nvPr/>
          </p:nvSpPr>
          <p:spPr>
            <a:xfrm rot="10800000">
              <a:off x="3532741" y="2446421"/>
              <a:ext cx="3435684" cy="2860842"/>
            </a:xfrm>
            <a:prstGeom prst="trapezoi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台形 8"/>
            <p:cNvSpPr/>
            <p:nvPr/>
          </p:nvSpPr>
          <p:spPr>
            <a:xfrm rot="10800000">
              <a:off x="3853582" y="3596105"/>
              <a:ext cx="2820737" cy="1711158"/>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爆発 1 9"/>
            <p:cNvSpPr/>
            <p:nvPr/>
          </p:nvSpPr>
          <p:spPr>
            <a:xfrm>
              <a:off x="5759919" y="4850064"/>
              <a:ext cx="914400" cy="91440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涙形 10"/>
            <p:cNvSpPr/>
            <p:nvPr/>
          </p:nvSpPr>
          <p:spPr>
            <a:xfrm rot="18927949">
              <a:off x="5745188" y="5756632"/>
              <a:ext cx="1021954" cy="992448"/>
            </a:xfrm>
            <a:prstGeom prst="teardrop">
              <a:avLst>
                <a:gd name="adj" fmla="val 16407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2" name="図 11"/>
            <p:cNvPicPr>
              <a:picLocks noChangeAspect="1"/>
            </p:cNvPicPr>
            <p:nvPr/>
          </p:nvPicPr>
          <p:blipFill>
            <a:blip r:embed="rId2"/>
            <a:stretch>
              <a:fillRect/>
            </a:stretch>
          </p:blipFill>
          <p:spPr>
            <a:xfrm>
              <a:off x="2229589" y="1197142"/>
              <a:ext cx="1971572" cy="1936915"/>
            </a:xfrm>
            <a:prstGeom prst="rect">
              <a:avLst/>
            </a:prstGeom>
          </p:spPr>
        </p:pic>
      </p:grpSp>
    </p:spTree>
    <p:extLst>
      <p:ext uri="{BB962C8B-B14F-4D97-AF65-F5344CB8AC3E}">
        <p14:creationId xmlns:p14="http://schemas.microsoft.com/office/powerpoint/2010/main" val="110784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財務会計の業務プロセス</a:t>
            </a:r>
            <a:endParaRPr kumimoji="1" lang="ja-JP" altLang="en-US" dirty="0"/>
          </a:p>
        </p:txBody>
      </p:sp>
      <p:sp>
        <p:nvSpPr>
          <p:cNvPr id="4" name="円/楕円 3"/>
          <p:cNvSpPr/>
          <p:nvPr/>
        </p:nvSpPr>
        <p:spPr>
          <a:xfrm>
            <a:off x="109632" y="1898316"/>
            <a:ext cx="906237" cy="601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販売</a:t>
            </a:r>
            <a:endParaRPr kumimoji="1" lang="ja-JP" altLang="en-US" dirty="0"/>
          </a:p>
        </p:txBody>
      </p:sp>
      <p:sp>
        <p:nvSpPr>
          <p:cNvPr id="5" name="フローチャート: 書類 4"/>
          <p:cNvSpPr/>
          <p:nvPr/>
        </p:nvSpPr>
        <p:spPr>
          <a:xfrm>
            <a:off x="1256633" y="1887247"/>
            <a:ext cx="1042736"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売上伝票</a:t>
            </a:r>
            <a:endParaRPr kumimoji="1" lang="ja-JP" altLang="en-US" sz="1400" dirty="0"/>
          </a:p>
        </p:txBody>
      </p:sp>
      <p:sp>
        <p:nvSpPr>
          <p:cNvPr id="6" name="円/楕円 5"/>
          <p:cNvSpPr/>
          <p:nvPr/>
        </p:nvSpPr>
        <p:spPr>
          <a:xfrm>
            <a:off x="109632" y="2700421"/>
            <a:ext cx="906237" cy="601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仕入</a:t>
            </a:r>
            <a:endParaRPr kumimoji="1" lang="ja-JP" altLang="en-US" dirty="0"/>
          </a:p>
        </p:txBody>
      </p:sp>
      <p:sp>
        <p:nvSpPr>
          <p:cNvPr id="7" name="円/楕円 6"/>
          <p:cNvSpPr/>
          <p:nvPr/>
        </p:nvSpPr>
        <p:spPr>
          <a:xfrm>
            <a:off x="109632" y="3424989"/>
            <a:ext cx="906237" cy="601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製造</a:t>
            </a:r>
            <a:endParaRPr kumimoji="1" lang="ja-JP" altLang="en-US" dirty="0"/>
          </a:p>
        </p:txBody>
      </p:sp>
      <p:sp>
        <p:nvSpPr>
          <p:cNvPr id="8" name="円/楕円 7"/>
          <p:cNvSpPr/>
          <p:nvPr/>
        </p:nvSpPr>
        <p:spPr>
          <a:xfrm>
            <a:off x="109632" y="4213726"/>
            <a:ext cx="906237" cy="601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購入</a:t>
            </a:r>
            <a:endParaRPr kumimoji="1" lang="ja-JP" altLang="en-US" dirty="0"/>
          </a:p>
        </p:txBody>
      </p:sp>
      <p:sp>
        <p:nvSpPr>
          <p:cNvPr id="9" name="円/楕円 8"/>
          <p:cNvSpPr/>
          <p:nvPr/>
        </p:nvSpPr>
        <p:spPr>
          <a:xfrm>
            <a:off x="2475836" y="2985542"/>
            <a:ext cx="906237" cy="601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起票</a:t>
            </a:r>
            <a:endParaRPr kumimoji="1" lang="ja-JP" altLang="en-US" dirty="0"/>
          </a:p>
        </p:txBody>
      </p:sp>
      <p:sp>
        <p:nvSpPr>
          <p:cNvPr id="10" name="フローチャート: 書類 9"/>
          <p:cNvSpPr/>
          <p:nvPr/>
        </p:nvSpPr>
        <p:spPr>
          <a:xfrm>
            <a:off x="1256633" y="2700421"/>
            <a:ext cx="1042736"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仕入伝票</a:t>
            </a:r>
            <a:endParaRPr kumimoji="1" lang="ja-JP" altLang="en-US" sz="1400" dirty="0"/>
          </a:p>
        </p:txBody>
      </p:sp>
      <p:sp>
        <p:nvSpPr>
          <p:cNvPr id="11" name="フローチャート: 書類 10"/>
          <p:cNvSpPr/>
          <p:nvPr/>
        </p:nvSpPr>
        <p:spPr>
          <a:xfrm>
            <a:off x="1256633" y="3424989"/>
            <a:ext cx="1042736"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製造</a:t>
            </a:r>
            <a:endParaRPr kumimoji="1" lang="en-US" altLang="ja-JP" sz="1400" dirty="0" smtClean="0"/>
          </a:p>
          <a:p>
            <a:pPr algn="ctr"/>
            <a:r>
              <a:rPr kumimoji="1" lang="ja-JP" altLang="en-US" sz="1400" dirty="0" smtClean="0"/>
              <a:t>報告書</a:t>
            </a:r>
            <a:endParaRPr kumimoji="1" lang="ja-JP" altLang="en-US" sz="1400" dirty="0"/>
          </a:p>
        </p:txBody>
      </p:sp>
      <p:sp>
        <p:nvSpPr>
          <p:cNvPr id="12" name="フローチャート: 書類 11"/>
          <p:cNvSpPr/>
          <p:nvPr/>
        </p:nvSpPr>
        <p:spPr>
          <a:xfrm>
            <a:off x="1256633" y="4213726"/>
            <a:ext cx="1042736"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経費伝票</a:t>
            </a:r>
            <a:endParaRPr kumimoji="1" lang="ja-JP" altLang="en-US" sz="1400" dirty="0"/>
          </a:p>
        </p:txBody>
      </p:sp>
      <p:sp>
        <p:nvSpPr>
          <p:cNvPr id="13" name="フローチャート: 書類 12"/>
          <p:cNvSpPr/>
          <p:nvPr/>
        </p:nvSpPr>
        <p:spPr>
          <a:xfrm>
            <a:off x="3636224" y="2968940"/>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仕訳帳</a:t>
            </a:r>
            <a:endParaRPr kumimoji="1" lang="ja-JP" altLang="en-US" sz="1400" dirty="0"/>
          </a:p>
        </p:txBody>
      </p:sp>
      <p:sp>
        <p:nvSpPr>
          <p:cNvPr id="14" name="円/楕円 13"/>
          <p:cNvSpPr/>
          <p:nvPr/>
        </p:nvSpPr>
        <p:spPr>
          <a:xfrm>
            <a:off x="4646878" y="2968940"/>
            <a:ext cx="906237" cy="601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転記</a:t>
            </a:r>
            <a:endParaRPr kumimoji="1" lang="ja-JP" altLang="en-US" dirty="0"/>
          </a:p>
        </p:txBody>
      </p:sp>
      <p:sp>
        <p:nvSpPr>
          <p:cNvPr id="15" name="フローチャート: 書類 14"/>
          <p:cNvSpPr/>
          <p:nvPr/>
        </p:nvSpPr>
        <p:spPr>
          <a:xfrm>
            <a:off x="5847368" y="2957871"/>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総勘定元帳</a:t>
            </a:r>
            <a:endParaRPr kumimoji="1" lang="ja-JP" altLang="en-US" sz="1400" dirty="0"/>
          </a:p>
        </p:txBody>
      </p:sp>
      <p:sp>
        <p:nvSpPr>
          <p:cNvPr id="16" name="円/楕円 15"/>
          <p:cNvSpPr/>
          <p:nvPr/>
        </p:nvSpPr>
        <p:spPr>
          <a:xfrm>
            <a:off x="6938231" y="2958806"/>
            <a:ext cx="906237" cy="601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作成</a:t>
            </a:r>
            <a:endParaRPr kumimoji="1" lang="ja-JP" altLang="en-US" dirty="0"/>
          </a:p>
        </p:txBody>
      </p:sp>
      <p:sp>
        <p:nvSpPr>
          <p:cNvPr id="17" name="フローチャート: 書類 16"/>
          <p:cNvSpPr/>
          <p:nvPr/>
        </p:nvSpPr>
        <p:spPr>
          <a:xfrm>
            <a:off x="8178801" y="2953273"/>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B/S</a:t>
            </a:r>
            <a:endParaRPr kumimoji="1" lang="ja-JP" altLang="en-US" dirty="0"/>
          </a:p>
        </p:txBody>
      </p:sp>
      <p:sp>
        <p:nvSpPr>
          <p:cNvPr id="18" name="フローチャート: 書類 17"/>
          <p:cNvSpPr/>
          <p:nvPr/>
        </p:nvSpPr>
        <p:spPr>
          <a:xfrm>
            <a:off x="8178801" y="3917695"/>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P/L</a:t>
            </a:r>
            <a:endParaRPr kumimoji="1" lang="ja-JP" altLang="en-US" dirty="0"/>
          </a:p>
        </p:txBody>
      </p:sp>
      <p:sp>
        <p:nvSpPr>
          <p:cNvPr id="19" name="円/楕円 18"/>
          <p:cNvSpPr/>
          <p:nvPr/>
        </p:nvSpPr>
        <p:spPr>
          <a:xfrm>
            <a:off x="5780688" y="4037637"/>
            <a:ext cx="906237" cy="601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転記</a:t>
            </a:r>
            <a:endParaRPr kumimoji="1" lang="ja-JP" altLang="en-US" dirty="0"/>
          </a:p>
        </p:txBody>
      </p:sp>
      <p:sp>
        <p:nvSpPr>
          <p:cNvPr id="20" name="フローチャート: 書類 19"/>
          <p:cNvSpPr/>
          <p:nvPr/>
        </p:nvSpPr>
        <p:spPr>
          <a:xfrm>
            <a:off x="5858086" y="5090696"/>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t>試算表</a:t>
            </a:r>
            <a:endParaRPr kumimoji="1" lang="ja-JP" altLang="en-US" sz="1400" dirty="0"/>
          </a:p>
        </p:txBody>
      </p:sp>
      <p:sp>
        <p:nvSpPr>
          <p:cNvPr id="21" name="フローチャート: 書類 20"/>
          <p:cNvSpPr/>
          <p:nvPr/>
        </p:nvSpPr>
        <p:spPr>
          <a:xfrm>
            <a:off x="7004975" y="5090696"/>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精算表</a:t>
            </a:r>
            <a:endParaRPr kumimoji="1" lang="ja-JP" altLang="en-US" sz="1400" dirty="0"/>
          </a:p>
        </p:txBody>
      </p:sp>
      <p:cxnSp>
        <p:nvCxnSpPr>
          <p:cNvPr id="23" name="直線矢印コネクタ 22"/>
          <p:cNvCxnSpPr>
            <a:stCxn id="4" idx="6"/>
            <a:endCxn id="5" idx="1"/>
          </p:cNvCxnSpPr>
          <p:nvPr/>
        </p:nvCxnSpPr>
        <p:spPr>
          <a:xfrm flipV="1">
            <a:off x="1015869" y="2193571"/>
            <a:ext cx="240764" cy="5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6" idx="6"/>
            <a:endCxn id="10" idx="1"/>
          </p:cNvCxnSpPr>
          <p:nvPr/>
        </p:nvCxnSpPr>
        <p:spPr>
          <a:xfrm>
            <a:off x="1015869" y="3001211"/>
            <a:ext cx="240764" cy="5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7" idx="6"/>
            <a:endCxn id="11" idx="1"/>
          </p:cNvCxnSpPr>
          <p:nvPr/>
        </p:nvCxnSpPr>
        <p:spPr>
          <a:xfrm>
            <a:off x="1015869" y="3725779"/>
            <a:ext cx="240764" cy="5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8" idx="6"/>
            <a:endCxn id="12" idx="1"/>
          </p:cNvCxnSpPr>
          <p:nvPr/>
        </p:nvCxnSpPr>
        <p:spPr>
          <a:xfrm>
            <a:off x="1015869" y="4514516"/>
            <a:ext cx="240764" cy="5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カギ線コネクタ 35"/>
          <p:cNvCxnSpPr>
            <a:stCxn id="5" idx="3"/>
            <a:endCxn id="9" idx="0"/>
          </p:cNvCxnSpPr>
          <p:nvPr/>
        </p:nvCxnSpPr>
        <p:spPr>
          <a:xfrm>
            <a:off x="2299369" y="2193571"/>
            <a:ext cx="629586" cy="79197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カギ線コネクタ 37"/>
          <p:cNvCxnSpPr>
            <a:endCxn id="9" idx="0"/>
          </p:cNvCxnSpPr>
          <p:nvPr/>
        </p:nvCxnSpPr>
        <p:spPr>
          <a:xfrm>
            <a:off x="2299369" y="2874211"/>
            <a:ext cx="629586" cy="11133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11" idx="3"/>
            <a:endCxn id="9" idx="4"/>
          </p:cNvCxnSpPr>
          <p:nvPr/>
        </p:nvCxnSpPr>
        <p:spPr>
          <a:xfrm flipV="1">
            <a:off x="2299369" y="3587121"/>
            <a:ext cx="629586" cy="14419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カギ線コネクタ 43"/>
          <p:cNvCxnSpPr>
            <a:stCxn id="12" idx="3"/>
            <a:endCxn id="9" idx="4"/>
          </p:cNvCxnSpPr>
          <p:nvPr/>
        </p:nvCxnSpPr>
        <p:spPr>
          <a:xfrm flipV="1">
            <a:off x="2299369" y="3587121"/>
            <a:ext cx="629586" cy="93292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直線矢印コネクタ 47"/>
          <p:cNvCxnSpPr>
            <a:stCxn id="9" idx="6"/>
            <a:endCxn id="13" idx="1"/>
          </p:cNvCxnSpPr>
          <p:nvPr/>
        </p:nvCxnSpPr>
        <p:spPr>
          <a:xfrm flipV="1">
            <a:off x="3382073" y="3275264"/>
            <a:ext cx="254151" cy="11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13" idx="3"/>
            <a:endCxn id="14" idx="2"/>
          </p:cNvCxnSpPr>
          <p:nvPr/>
        </p:nvCxnSpPr>
        <p:spPr>
          <a:xfrm flipV="1">
            <a:off x="4384855" y="3269730"/>
            <a:ext cx="262023" cy="5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14" idx="6"/>
            <a:endCxn id="15" idx="1"/>
          </p:cNvCxnSpPr>
          <p:nvPr/>
        </p:nvCxnSpPr>
        <p:spPr>
          <a:xfrm flipV="1">
            <a:off x="5553115" y="3264195"/>
            <a:ext cx="294253" cy="5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15" idx="3"/>
            <a:endCxn id="16" idx="2"/>
          </p:cNvCxnSpPr>
          <p:nvPr/>
        </p:nvCxnSpPr>
        <p:spPr>
          <a:xfrm flipV="1">
            <a:off x="6595999" y="3259596"/>
            <a:ext cx="342232" cy="45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直線矢印コネクタ 61"/>
          <p:cNvCxnSpPr>
            <a:stCxn id="15" idx="2"/>
            <a:endCxn id="19" idx="0"/>
          </p:cNvCxnSpPr>
          <p:nvPr/>
        </p:nvCxnSpPr>
        <p:spPr>
          <a:xfrm>
            <a:off x="6221684" y="3530016"/>
            <a:ext cx="12123" cy="5076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直線矢印コネクタ 64"/>
          <p:cNvCxnSpPr>
            <a:stCxn id="19" idx="4"/>
            <a:endCxn id="20" idx="0"/>
          </p:cNvCxnSpPr>
          <p:nvPr/>
        </p:nvCxnSpPr>
        <p:spPr>
          <a:xfrm flipH="1">
            <a:off x="6232402" y="4639216"/>
            <a:ext cx="1405" cy="451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a:stCxn id="20" idx="3"/>
            <a:endCxn id="21" idx="1"/>
          </p:cNvCxnSpPr>
          <p:nvPr/>
        </p:nvCxnSpPr>
        <p:spPr>
          <a:xfrm>
            <a:off x="6606717" y="5397020"/>
            <a:ext cx="3982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直線矢印コネクタ 74"/>
          <p:cNvCxnSpPr>
            <a:stCxn id="21" idx="0"/>
            <a:endCxn id="16" idx="4"/>
          </p:cNvCxnSpPr>
          <p:nvPr/>
        </p:nvCxnSpPr>
        <p:spPr>
          <a:xfrm flipV="1">
            <a:off x="7379291" y="3560385"/>
            <a:ext cx="12059" cy="15303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直線矢印コネクタ 78"/>
          <p:cNvCxnSpPr>
            <a:stCxn id="16" idx="6"/>
            <a:endCxn id="17" idx="1"/>
          </p:cNvCxnSpPr>
          <p:nvPr/>
        </p:nvCxnSpPr>
        <p:spPr>
          <a:xfrm>
            <a:off x="7844468" y="3259596"/>
            <a:ext cx="33433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カギ線コネクタ 81"/>
          <p:cNvCxnSpPr>
            <a:stCxn id="16" idx="6"/>
            <a:endCxn id="18" idx="1"/>
          </p:cNvCxnSpPr>
          <p:nvPr/>
        </p:nvCxnSpPr>
        <p:spPr>
          <a:xfrm>
            <a:off x="7844468" y="3259596"/>
            <a:ext cx="334333" cy="96442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5" name="テキスト ボックス 84"/>
          <p:cNvSpPr txBox="1"/>
          <p:nvPr/>
        </p:nvSpPr>
        <p:spPr>
          <a:xfrm>
            <a:off x="7379291" y="5518678"/>
            <a:ext cx="1056085" cy="369332"/>
          </a:xfrm>
          <a:prstGeom prst="rect">
            <a:avLst/>
          </a:prstGeom>
          <a:noFill/>
        </p:spPr>
        <p:txBody>
          <a:bodyPr wrap="square" rtlCol="0">
            <a:spAutoFit/>
          </a:bodyPr>
          <a:lstStyle/>
          <a:p>
            <a:r>
              <a:rPr kumimoji="1" lang="ja-JP" altLang="en-US" dirty="0" smtClean="0"/>
              <a:t>チェック</a:t>
            </a:r>
            <a:endParaRPr kumimoji="1" lang="ja-JP" altLang="en-US" dirty="0"/>
          </a:p>
        </p:txBody>
      </p:sp>
      <p:sp>
        <p:nvSpPr>
          <p:cNvPr id="40" name="フローチャート: 書類 39"/>
          <p:cNvSpPr/>
          <p:nvPr/>
        </p:nvSpPr>
        <p:spPr>
          <a:xfrm>
            <a:off x="8178801" y="4906030"/>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C</a:t>
            </a:r>
            <a:r>
              <a:rPr kumimoji="1" lang="en-US" altLang="ja-JP" dirty="0" smtClean="0"/>
              <a:t>/</a:t>
            </a:r>
            <a:r>
              <a:rPr lang="en-US" altLang="ja-JP" dirty="0"/>
              <a:t>F</a:t>
            </a:r>
            <a:endParaRPr kumimoji="1" lang="ja-JP" altLang="en-US" dirty="0"/>
          </a:p>
        </p:txBody>
      </p:sp>
      <p:cxnSp>
        <p:nvCxnSpPr>
          <p:cNvPr id="42" name="カギ線コネクタ 41"/>
          <p:cNvCxnSpPr>
            <a:stCxn id="16" idx="6"/>
            <a:endCxn id="40" idx="1"/>
          </p:cNvCxnSpPr>
          <p:nvPr/>
        </p:nvCxnSpPr>
        <p:spPr>
          <a:xfrm>
            <a:off x="7844468" y="3259596"/>
            <a:ext cx="334333" cy="195275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55854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財務会計の業務プロセス</a:t>
            </a:r>
            <a:endParaRPr kumimoji="1" lang="ja-JP" altLang="en-US" dirty="0"/>
          </a:p>
        </p:txBody>
      </p:sp>
      <p:grpSp>
        <p:nvGrpSpPr>
          <p:cNvPr id="133" name="図形グループ 132"/>
          <p:cNvGrpSpPr/>
          <p:nvPr/>
        </p:nvGrpSpPr>
        <p:grpSpPr>
          <a:xfrm>
            <a:off x="101600" y="1296735"/>
            <a:ext cx="4537241" cy="2366211"/>
            <a:chOff x="101600" y="1243263"/>
            <a:chExt cx="4537241" cy="2366211"/>
          </a:xfrm>
        </p:grpSpPr>
        <p:pic>
          <p:nvPicPr>
            <p:cNvPr id="22" name="図 21"/>
            <p:cNvPicPr>
              <a:picLocks noChangeAspect="1"/>
            </p:cNvPicPr>
            <p:nvPr/>
          </p:nvPicPr>
          <p:blipFill>
            <a:blip r:embed="rId2"/>
            <a:stretch>
              <a:fillRect/>
            </a:stretch>
          </p:blipFill>
          <p:spPr>
            <a:xfrm>
              <a:off x="101600" y="1473200"/>
              <a:ext cx="4416926" cy="1935154"/>
            </a:xfrm>
            <a:prstGeom prst="rect">
              <a:avLst/>
            </a:prstGeom>
          </p:spPr>
        </p:pic>
        <p:sp>
          <p:nvSpPr>
            <p:cNvPr id="24" name="角丸四角形 23"/>
            <p:cNvSpPr/>
            <p:nvPr/>
          </p:nvSpPr>
          <p:spPr>
            <a:xfrm>
              <a:off x="101600" y="1243263"/>
              <a:ext cx="1622926" cy="23662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角丸四角形 92"/>
            <p:cNvSpPr/>
            <p:nvPr/>
          </p:nvSpPr>
          <p:spPr>
            <a:xfrm>
              <a:off x="1743240" y="1243263"/>
              <a:ext cx="2895601" cy="23662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pic>
        <p:nvPicPr>
          <p:cNvPr id="26" name="図 25" descr="skd188803sd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526" y="3767482"/>
            <a:ext cx="1221331" cy="1009391"/>
          </a:xfrm>
          <a:prstGeom prst="rect">
            <a:avLst/>
          </a:prstGeom>
        </p:spPr>
      </p:pic>
      <p:sp>
        <p:nvSpPr>
          <p:cNvPr id="27" name="円/楕円 26"/>
          <p:cNvSpPr/>
          <p:nvPr/>
        </p:nvSpPr>
        <p:spPr>
          <a:xfrm>
            <a:off x="4853284" y="3374704"/>
            <a:ext cx="2286000" cy="69515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会計システム</a:t>
            </a:r>
            <a:endParaRPr kumimoji="1" lang="ja-JP" altLang="en-US" dirty="0"/>
          </a:p>
        </p:txBody>
      </p:sp>
      <p:pic>
        <p:nvPicPr>
          <p:cNvPr id="94" name="図 93" descr="skd188803sd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726" y="5426166"/>
            <a:ext cx="1221331" cy="1009391"/>
          </a:xfrm>
          <a:prstGeom prst="rect">
            <a:avLst/>
          </a:prstGeom>
        </p:spPr>
      </p:pic>
      <p:pic>
        <p:nvPicPr>
          <p:cNvPr id="95" name="図 94" descr="skd188803sd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284" y="5426166"/>
            <a:ext cx="1221331" cy="1009391"/>
          </a:xfrm>
          <a:prstGeom prst="rect">
            <a:avLst/>
          </a:prstGeom>
        </p:spPr>
      </p:pic>
      <p:pic>
        <p:nvPicPr>
          <p:cNvPr id="96" name="図 95" descr="skd188803sd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421" y="5426166"/>
            <a:ext cx="1221331" cy="1009391"/>
          </a:xfrm>
          <a:prstGeom prst="rect">
            <a:avLst/>
          </a:prstGeom>
        </p:spPr>
      </p:pic>
      <p:sp>
        <p:nvSpPr>
          <p:cNvPr id="97" name="フローチャート: 書類 96"/>
          <p:cNvSpPr/>
          <p:nvPr/>
        </p:nvSpPr>
        <p:spPr>
          <a:xfrm>
            <a:off x="7938169" y="3414808"/>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BS</a:t>
            </a:r>
            <a:endParaRPr kumimoji="1" lang="ja-JP" altLang="en-US" dirty="0"/>
          </a:p>
        </p:txBody>
      </p:sp>
      <p:sp>
        <p:nvSpPr>
          <p:cNvPr id="98" name="フローチャート: 書類 97"/>
          <p:cNvSpPr/>
          <p:nvPr/>
        </p:nvSpPr>
        <p:spPr>
          <a:xfrm>
            <a:off x="7938169" y="4146512"/>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PL</a:t>
            </a:r>
            <a:endParaRPr kumimoji="1" lang="ja-JP" altLang="en-US" dirty="0"/>
          </a:p>
        </p:txBody>
      </p:sp>
      <p:sp>
        <p:nvSpPr>
          <p:cNvPr id="101" name="フローチャート: 書類 100"/>
          <p:cNvSpPr/>
          <p:nvPr/>
        </p:nvSpPr>
        <p:spPr>
          <a:xfrm>
            <a:off x="7938169" y="4905954"/>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C/F</a:t>
            </a:r>
            <a:endParaRPr kumimoji="1" lang="ja-JP" altLang="en-US" dirty="0"/>
          </a:p>
        </p:txBody>
      </p:sp>
      <p:sp>
        <p:nvSpPr>
          <p:cNvPr id="102" name="フローチャート: 書類 101"/>
          <p:cNvSpPr/>
          <p:nvPr/>
        </p:nvSpPr>
        <p:spPr>
          <a:xfrm>
            <a:off x="7951536" y="1848292"/>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総勘定元帳</a:t>
            </a:r>
            <a:endParaRPr kumimoji="1" lang="ja-JP" altLang="en-US" sz="1400" dirty="0"/>
          </a:p>
        </p:txBody>
      </p:sp>
      <p:sp>
        <p:nvSpPr>
          <p:cNvPr id="103" name="フローチャート: 書類 102"/>
          <p:cNvSpPr/>
          <p:nvPr/>
        </p:nvSpPr>
        <p:spPr>
          <a:xfrm>
            <a:off x="7962231" y="2613340"/>
            <a:ext cx="748631" cy="61264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t>合計残高試算表</a:t>
            </a:r>
            <a:endParaRPr kumimoji="1" lang="ja-JP" altLang="en-US" sz="1000" dirty="0"/>
          </a:p>
        </p:txBody>
      </p:sp>
      <p:cxnSp>
        <p:nvCxnSpPr>
          <p:cNvPr id="30" name="カギ線コネクタ 29"/>
          <p:cNvCxnSpPr>
            <a:stCxn id="27" idx="6"/>
            <a:endCxn id="102" idx="1"/>
          </p:cNvCxnSpPr>
          <p:nvPr/>
        </p:nvCxnSpPr>
        <p:spPr>
          <a:xfrm flipV="1">
            <a:off x="7139284" y="2154616"/>
            <a:ext cx="812252" cy="156766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4" name="カギ線コネクタ 103"/>
          <p:cNvCxnSpPr>
            <a:stCxn id="27" idx="6"/>
            <a:endCxn id="103" idx="1"/>
          </p:cNvCxnSpPr>
          <p:nvPr/>
        </p:nvCxnSpPr>
        <p:spPr>
          <a:xfrm flipV="1">
            <a:off x="7139284" y="2919664"/>
            <a:ext cx="822947" cy="80261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5" name="カギ線コネクタ 104"/>
          <p:cNvCxnSpPr>
            <a:stCxn id="27" idx="6"/>
            <a:endCxn id="97" idx="1"/>
          </p:cNvCxnSpPr>
          <p:nvPr/>
        </p:nvCxnSpPr>
        <p:spPr>
          <a:xfrm flipV="1">
            <a:off x="7139284" y="3721132"/>
            <a:ext cx="798885" cy="115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カギ線コネクタ 105"/>
          <p:cNvCxnSpPr>
            <a:stCxn id="27" idx="6"/>
            <a:endCxn id="98" idx="1"/>
          </p:cNvCxnSpPr>
          <p:nvPr/>
        </p:nvCxnSpPr>
        <p:spPr>
          <a:xfrm>
            <a:off x="7139284" y="3722283"/>
            <a:ext cx="798885" cy="73055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カギ線コネクタ 106"/>
          <p:cNvCxnSpPr>
            <a:stCxn id="27" idx="6"/>
            <a:endCxn id="101" idx="1"/>
          </p:cNvCxnSpPr>
          <p:nvPr/>
        </p:nvCxnSpPr>
        <p:spPr>
          <a:xfrm>
            <a:off x="7139284" y="3722283"/>
            <a:ext cx="798885" cy="148999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直線矢印コネクタ 110"/>
          <p:cNvCxnSpPr>
            <a:stCxn id="26" idx="3"/>
            <a:endCxn id="27" idx="2"/>
          </p:cNvCxnSpPr>
          <p:nvPr/>
        </p:nvCxnSpPr>
        <p:spPr>
          <a:xfrm flipV="1">
            <a:off x="2945857" y="3722283"/>
            <a:ext cx="1907427" cy="5498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カギ線コネクタ 112"/>
          <p:cNvCxnSpPr>
            <a:stCxn id="27" idx="4"/>
            <a:endCxn id="94" idx="0"/>
          </p:cNvCxnSpPr>
          <p:nvPr/>
        </p:nvCxnSpPr>
        <p:spPr>
          <a:xfrm rot="5400000">
            <a:off x="4247186" y="3677067"/>
            <a:ext cx="1356305" cy="214189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カギ線コネクタ 113"/>
          <p:cNvCxnSpPr>
            <a:stCxn id="27" idx="4"/>
            <a:endCxn id="95" idx="0"/>
          </p:cNvCxnSpPr>
          <p:nvPr/>
        </p:nvCxnSpPr>
        <p:spPr>
          <a:xfrm rot="5400000">
            <a:off x="5051965" y="4481846"/>
            <a:ext cx="1356305" cy="53233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カギ線コネクタ 116"/>
          <p:cNvCxnSpPr>
            <a:stCxn id="27" idx="4"/>
            <a:endCxn id="96" idx="0"/>
          </p:cNvCxnSpPr>
          <p:nvPr/>
        </p:nvCxnSpPr>
        <p:spPr>
          <a:xfrm rot="16200000" flipH="1">
            <a:off x="5903533" y="4162611"/>
            <a:ext cx="1356305" cy="117080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21" name="テキスト ボックス 120"/>
          <p:cNvSpPr txBox="1"/>
          <p:nvPr/>
        </p:nvSpPr>
        <p:spPr>
          <a:xfrm>
            <a:off x="1027903" y="4721289"/>
            <a:ext cx="1271465" cy="372080"/>
          </a:xfrm>
          <a:prstGeom prst="rect">
            <a:avLst/>
          </a:prstGeom>
          <a:noFill/>
        </p:spPr>
        <p:txBody>
          <a:bodyPr wrap="square" rtlCol="0">
            <a:spAutoFit/>
          </a:bodyPr>
          <a:lstStyle/>
          <a:p>
            <a:pPr algn="ctr"/>
            <a:r>
              <a:rPr lang="ja-JP" altLang="en-US" dirty="0" smtClean="0"/>
              <a:t>伝票入力</a:t>
            </a:r>
            <a:endParaRPr kumimoji="1" lang="ja-JP" altLang="en-US" dirty="0"/>
          </a:p>
        </p:txBody>
      </p:sp>
      <p:sp>
        <p:nvSpPr>
          <p:cNvPr id="122" name="テキスト ボックス 121"/>
          <p:cNvSpPr txBox="1"/>
          <p:nvPr/>
        </p:nvSpPr>
        <p:spPr>
          <a:xfrm>
            <a:off x="3100016" y="6460886"/>
            <a:ext cx="1271465" cy="276999"/>
          </a:xfrm>
          <a:prstGeom prst="rect">
            <a:avLst/>
          </a:prstGeom>
          <a:noFill/>
        </p:spPr>
        <p:txBody>
          <a:bodyPr wrap="square" rtlCol="0">
            <a:spAutoFit/>
          </a:bodyPr>
          <a:lstStyle/>
          <a:p>
            <a:pPr algn="ctr"/>
            <a:r>
              <a:rPr lang="ja-JP" altLang="en-US" sz="1200" dirty="0" smtClean="0"/>
              <a:t>仕分伝票照会</a:t>
            </a:r>
            <a:endParaRPr kumimoji="1" lang="ja-JP" altLang="en-US" sz="1200" dirty="0"/>
          </a:p>
        </p:txBody>
      </p:sp>
      <p:sp>
        <p:nvSpPr>
          <p:cNvPr id="123" name="テキスト ボックス 122"/>
          <p:cNvSpPr txBox="1"/>
          <p:nvPr/>
        </p:nvSpPr>
        <p:spPr>
          <a:xfrm>
            <a:off x="4764930" y="6474786"/>
            <a:ext cx="1271465" cy="276999"/>
          </a:xfrm>
          <a:prstGeom prst="rect">
            <a:avLst/>
          </a:prstGeom>
          <a:noFill/>
        </p:spPr>
        <p:txBody>
          <a:bodyPr wrap="square" rtlCol="0">
            <a:spAutoFit/>
          </a:bodyPr>
          <a:lstStyle/>
          <a:p>
            <a:pPr algn="ctr"/>
            <a:r>
              <a:rPr lang="ja-JP" altLang="en-US" sz="1200" dirty="0" smtClean="0"/>
              <a:t>元帳照会</a:t>
            </a:r>
            <a:endParaRPr kumimoji="1" lang="ja-JP" altLang="en-US" sz="1200" dirty="0"/>
          </a:p>
        </p:txBody>
      </p:sp>
      <p:sp>
        <p:nvSpPr>
          <p:cNvPr id="124" name="テキスト ボックス 123"/>
          <p:cNvSpPr txBox="1"/>
          <p:nvPr/>
        </p:nvSpPr>
        <p:spPr>
          <a:xfrm>
            <a:off x="6503551" y="6497972"/>
            <a:ext cx="1271465" cy="276999"/>
          </a:xfrm>
          <a:prstGeom prst="rect">
            <a:avLst/>
          </a:prstGeom>
          <a:noFill/>
        </p:spPr>
        <p:txBody>
          <a:bodyPr wrap="square" rtlCol="0">
            <a:spAutoFit/>
          </a:bodyPr>
          <a:lstStyle/>
          <a:p>
            <a:pPr algn="ctr"/>
            <a:r>
              <a:rPr lang="ja-JP" altLang="en-US" sz="1200" dirty="0" smtClean="0"/>
              <a:t>試算表照会</a:t>
            </a:r>
            <a:endParaRPr kumimoji="1" lang="ja-JP" altLang="en-US" sz="1200" dirty="0"/>
          </a:p>
        </p:txBody>
      </p:sp>
      <p:cxnSp>
        <p:nvCxnSpPr>
          <p:cNvPr id="126" name="直線矢印コネクタ 125"/>
          <p:cNvCxnSpPr/>
          <p:nvPr/>
        </p:nvCxnSpPr>
        <p:spPr>
          <a:xfrm>
            <a:off x="1027903" y="3225988"/>
            <a:ext cx="963992" cy="801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直線矢印コネクタ 127"/>
          <p:cNvCxnSpPr>
            <a:endCxn id="27" idx="0"/>
          </p:cNvCxnSpPr>
          <p:nvPr/>
        </p:nvCxnSpPr>
        <p:spPr>
          <a:xfrm>
            <a:off x="4371481" y="2366211"/>
            <a:ext cx="1624803" cy="1008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5629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財務会計のデータ構造</a:t>
            </a:r>
            <a:endParaRPr kumimoji="1" lang="ja-JP" altLang="en-US" dirty="0"/>
          </a:p>
        </p:txBody>
      </p:sp>
      <p:sp>
        <p:nvSpPr>
          <p:cNvPr id="4" name="正方形/長方形 3"/>
          <p:cNvSpPr/>
          <p:nvPr/>
        </p:nvSpPr>
        <p:spPr>
          <a:xfrm>
            <a:off x="1296736" y="3756525"/>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仕分</a:t>
            </a:r>
            <a:endParaRPr kumimoji="1" lang="ja-JP" altLang="en-US" dirty="0">
              <a:solidFill>
                <a:schemeClr val="tx1"/>
              </a:solidFill>
            </a:endParaRPr>
          </a:p>
        </p:txBody>
      </p:sp>
      <p:sp>
        <p:nvSpPr>
          <p:cNvPr id="5" name="正方形/長方形 4"/>
          <p:cNvSpPr/>
          <p:nvPr/>
        </p:nvSpPr>
        <p:spPr>
          <a:xfrm>
            <a:off x="1302088" y="4117470"/>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lang="en-US" altLang="en-US" sz="1600" dirty="0" smtClean="0">
                <a:solidFill>
                  <a:srgbClr val="000000"/>
                </a:solidFill>
              </a:rPr>
              <a:t>計上日</a:t>
            </a:r>
          </a:p>
          <a:p>
            <a:pPr marL="285750" indent="-285750">
              <a:buFontTx/>
              <a:buChar char="-"/>
            </a:pPr>
            <a:r>
              <a:rPr lang="en-US" altLang="en-US" sz="1600" dirty="0" smtClean="0">
                <a:solidFill>
                  <a:srgbClr val="000000"/>
                </a:solidFill>
              </a:rPr>
              <a:t>摘要</a:t>
            </a:r>
            <a:endParaRPr lang="en-US" altLang="ja-JP" sz="1600" dirty="0" smtClean="0">
              <a:solidFill>
                <a:srgbClr val="000000"/>
              </a:solidFill>
            </a:endParaRPr>
          </a:p>
        </p:txBody>
      </p:sp>
      <p:sp>
        <p:nvSpPr>
          <p:cNvPr id="7" name="正方形/長方形 6"/>
          <p:cNvSpPr/>
          <p:nvPr/>
        </p:nvSpPr>
        <p:spPr>
          <a:xfrm>
            <a:off x="3895558" y="3756525"/>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仕分明細</a:t>
            </a:r>
            <a:endParaRPr kumimoji="1" lang="ja-JP" altLang="en-US" dirty="0">
              <a:solidFill>
                <a:schemeClr val="tx1"/>
              </a:solidFill>
            </a:endParaRPr>
          </a:p>
        </p:txBody>
      </p:sp>
      <p:sp>
        <p:nvSpPr>
          <p:cNvPr id="8" name="正方形/長方形 7"/>
          <p:cNvSpPr/>
          <p:nvPr/>
        </p:nvSpPr>
        <p:spPr>
          <a:xfrm>
            <a:off x="3900910" y="4117470"/>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kumimoji="1" lang="ja-JP" altLang="en-US" sz="1600" dirty="0" smtClean="0">
                <a:solidFill>
                  <a:srgbClr val="000000"/>
                </a:solidFill>
              </a:rPr>
              <a:t>貸借</a:t>
            </a:r>
            <a:endParaRPr kumimoji="1" lang="en-US" altLang="ja-JP" sz="1600" dirty="0" smtClean="0">
              <a:solidFill>
                <a:srgbClr val="000000"/>
              </a:solidFill>
            </a:endParaRPr>
          </a:p>
          <a:p>
            <a:pPr marL="285750" indent="-285750">
              <a:buFontTx/>
              <a:buChar char="-"/>
            </a:pPr>
            <a:r>
              <a:rPr lang="ja-JP" altLang="en-US" sz="1600" dirty="0" smtClean="0">
                <a:solidFill>
                  <a:srgbClr val="000000"/>
                </a:solidFill>
              </a:rPr>
              <a:t>貸方金額</a:t>
            </a:r>
            <a:endParaRPr lang="en-US" altLang="ja-JP" sz="1600" dirty="0" smtClean="0">
              <a:solidFill>
                <a:srgbClr val="000000"/>
              </a:solidFill>
            </a:endParaRPr>
          </a:p>
          <a:p>
            <a:pPr marL="285750" indent="-285750">
              <a:buFontTx/>
              <a:buChar char="-"/>
            </a:pPr>
            <a:r>
              <a:rPr kumimoji="1" lang="ja-JP" altLang="en-US" sz="1600" dirty="0" smtClean="0">
                <a:solidFill>
                  <a:srgbClr val="000000"/>
                </a:solidFill>
              </a:rPr>
              <a:t>借方金額</a:t>
            </a:r>
            <a:endParaRPr kumimoji="1" lang="ja-JP" altLang="en-US" sz="1600" dirty="0">
              <a:solidFill>
                <a:srgbClr val="000000"/>
              </a:solidFill>
            </a:endParaRPr>
          </a:p>
        </p:txBody>
      </p:sp>
      <p:sp>
        <p:nvSpPr>
          <p:cNvPr id="9" name="正方形/長方形 8"/>
          <p:cNvSpPr/>
          <p:nvPr/>
        </p:nvSpPr>
        <p:spPr>
          <a:xfrm>
            <a:off x="6454274" y="3769893"/>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sz="1200" dirty="0" smtClean="0">
                <a:solidFill>
                  <a:schemeClr val="tx1"/>
                </a:solidFill>
              </a:rPr>
              <a:t>勘定科目月度残高</a:t>
            </a:r>
            <a:endParaRPr kumimoji="1" lang="ja-JP" altLang="en-US" sz="1200" dirty="0">
              <a:solidFill>
                <a:schemeClr val="tx1"/>
              </a:solidFill>
            </a:endParaRPr>
          </a:p>
        </p:txBody>
      </p:sp>
      <p:sp>
        <p:nvSpPr>
          <p:cNvPr id="10" name="正方形/長方形 9"/>
          <p:cNvSpPr/>
          <p:nvPr/>
        </p:nvSpPr>
        <p:spPr>
          <a:xfrm>
            <a:off x="6459626" y="4130838"/>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kumimoji="1" lang="ja-JP" altLang="en-US" sz="1600" dirty="0" smtClean="0">
                <a:solidFill>
                  <a:srgbClr val="000000"/>
                </a:solidFill>
              </a:rPr>
              <a:t>年月</a:t>
            </a:r>
            <a:endParaRPr kumimoji="1" lang="en-US" altLang="ja-JP" sz="1600" dirty="0" smtClean="0">
              <a:solidFill>
                <a:srgbClr val="000000"/>
              </a:solidFill>
            </a:endParaRPr>
          </a:p>
          <a:p>
            <a:pPr marL="285750" indent="-285750">
              <a:buFontTx/>
              <a:buChar char="-"/>
            </a:pPr>
            <a:r>
              <a:rPr lang="ja-JP" altLang="en-US" sz="1600" dirty="0" smtClean="0">
                <a:solidFill>
                  <a:srgbClr val="000000"/>
                </a:solidFill>
              </a:rPr>
              <a:t>月末残高</a:t>
            </a:r>
            <a:endParaRPr kumimoji="1" lang="ja-JP" altLang="en-US" sz="1600" dirty="0">
              <a:solidFill>
                <a:srgbClr val="000000"/>
              </a:solidFill>
            </a:endParaRPr>
          </a:p>
        </p:txBody>
      </p:sp>
      <p:sp>
        <p:nvSpPr>
          <p:cNvPr id="11" name="正方形/長方形 10"/>
          <p:cNvSpPr/>
          <p:nvPr/>
        </p:nvSpPr>
        <p:spPr>
          <a:xfrm>
            <a:off x="5104064" y="1649666"/>
            <a:ext cx="1524000" cy="167105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ja-JP" altLang="en-US" dirty="0" smtClean="0">
                <a:solidFill>
                  <a:schemeClr val="tx1"/>
                </a:solidFill>
              </a:rPr>
              <a:t>勘定科目</a:t>
            </a:r>
            <a:endParaRPr kumimoji="1" lang="ja-JP" altLang="en-US" dirty="0">
              <a:solidFill>
                <a:schemeClr val="tx1"/>
              </a:solidFill>
            </a:endParaRPr>
          </a:p>
        </p:txBody>
      </p:sp>
      <p:sp>
        <p:nvSpPr>
          <p:cNvPr id="12" name="正方形/長方形 11"/>
          <p:cNvSpPr/>
          <p:nvPr/>
        </p:nvSpPr>
        <p:spPr>
          <a:xfrm>
            <a:off x="5109416" y="2010611"/>
            <a:ext cx="1524000" cy="10026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r>
              <a:rPr kumimoji="1" lang="ja-JP" altLang="en-US" sz="1600" dirty="0" smtClean="0">
                <a:solidFill>
                  <a:srgbClr val="000000"/>
                </a:solidFill>
              </a:rPr>
              <a:t>勘定コード</a:t>
            </a:r>
            <a:endParaRPr kumimoji="1" lang="en-US" altLang="ja-JP" sz="1600" dirty="0" smtClean="0">
              <a:solidFill>
                <a:srgbClr val="000000"/>
              </a:solidFill>
            </a:endParaRPr>
          </a:p>
          <a:p>
            <a:pPr marL="285750" indent="-285750">
              <a:buFontTx/>
              <a:buChar char="-"/>
            </a:pPr>
            <a:r>
              <a:rPr lang="ja-JP" altLang="en-US" sz="1600" dirty="0" smtClean="0">
                <a:solidFill>
                  <a:srgbClr val="000000"/>
                </a:solidFill>
              </a:rPr>
              <a:t>勘定科目名</a:t>
            </a:r>
            <a:endParaRPr lang="en-US" altLang="ja-JP" sz="1600" dirty="0" smtClean="0">
              <a:solidFill>
                <a:srgbClr val="000000"/>
              </a:solidFill>
            </a:endParaRPr>
          </a:p>
          <a:p>
            <a:pPr marL="285750" indent="-285750">
              <a:buFontTx/>
              <a:buChar char="-"/>
            </a:pPr>
            <a:r>
              <a:rPr kumimoji="1" lang="ja-JP" altLang="en-US" sz="1600" dirty="0" smtClean="0">
                <a:solidFill>
                  <a:srgbClr val="000000"/>
                </a:solidFill>
              </a:rPr>
              <a:t>現在残高</a:t>
            </a:r>
            <a:endParaRPr kumimoji="1" lang="ja-JP" altLang="en-US" sz="1600" dirty="0">
              <a:solidFill>
                <a:srgbClr val="000000"/>
              </a:solidFill>
            </a:endParaRPr>
          </a:p>
        </p:txBody>
      </p:sp>
      <p:cxnSp>
        <p:nvCxnSpPr>
          <p:cNvPr id="14" name="カギ線コネクタ 13"/>
          <p:cNvCxnSpPr>
            <a:stCxn id="11" idx="2"/>
            <a:endCxn id="7" idx="0"/>
          </p:cNvCxnSpPr>
          <p:nvPr/>
        </p:nvCxnSpPr>
        <p:spPr>
          <a:xfrm rot="5400000">
            <a:off x="5043908" y="2934368"/>
            <a:ext cx="435807" cy="1208506"/>
          </a:xfrm>
          <a:prstGeom prst="bentConnector3">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カギ線コネクタ 15"/>
          <p:cNvCxnSpPr>
            <a:stCxn id="11" idx="2"/>
            <a:endCxn id="9" idx="0"/>
          </p:cNvCxnSpPr>
          <p:nvPr/>
        </p:nvCxnSpPr>
        <p:spPr>
          <a:xfrm rot="16200000" flipH="1">
            <a:off x="6316582" y="2870200"/>
            <a:ext cx="449175" cy="1350210"/>
          </a:xfrm>
          <a:prstGeom prst="bentConnector3">
            <a:avLst>
              <a:gd name="adj1"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2820736" y="4719053"/>
            <a:ext cx="1074822" cy="0"/>
          </a:xfrm>
          <a:prstGeom prst="line">
            <a:avLst/>
          </a:prstGeom>
          <a:ln>
            <a:headEnd type="none"/>
            <a:tailEnd type="none"/>
          </a:ln>
        </p:spPr>
        <p:style>
          <a:lnRef idx="2">
            <a:schemeClr val="dk1"/>
          </a:lnRef>
          <a:fillRef idx="0">
            <a:schemeClr val="dk1"/>
          </a:fillRef>
          <a:effectRef idx="1">
            <a:schemeClr val="dk1"/>
          </a:effectRef>
          <a:fontRef idx="minor">
            <a:schemeClr val="tx1"/>
          </a:fontRef>
        </p:style>
      </p:cxnSp>
      <p:sp>
        <p:nvSpPr>
          <p:cNvPr id="23" name="フローチャート: 判断 22"/>
          <p:cNvSpPr/>
          <p:nvPr/>
        </p:nvSpPr>
        <p:spPr>
          <a:xfrm>
            <a:off x="2826088" y="4571999"/>
            <a:ext cx="454526" cy="294105"/>
          </a:xfrm>
          <a:prstGeom prst="flowChartDecisi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25" name="直線矢印コネクタ 24"/>
          <p:cNvCxnSpPr>
            <a:stCxn id="8" idx="3"/>
            <a:endCxn id="9" idx="1"/>
          </p:cNvCxnSpPr>
          <p:nvPr/>
        </p:nvCxnSpPr>
        <p:spPr>
          <a:xfrm flipV="1">
            <a:off x="5424910" y="4605419"/>
            <a:ext cx="1029364" cy="1336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575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財務諸表と勘定科目</a:t>
            </a:r>
            <a:r>
              <a:rPr lang="ja-JP" altLang="en-US" dirty="0" smtClean="0"/>
              <a:t>の</a:t>
            </a:r>
            <a:r>
              <a:rPr lang="en-US" altLang="ja-JP" dirty="0" smtClean="0"/>
              <a:t/>
            </a:r>
            <a:br>
              <a:rPr lang="en-US" altLang="ja-JP" dirty="0" smtClean="0"/>
            </a:br>
            <a:r>
              <a:rPr lang="ja-JP" altLang="en-US" dirty="0" smtClean="0"/>
              <a:t>データ</a:t>
            </a:r>
            <a:r>
              <a:rPr lang="ja-JP" altLang="en-US" dirty="0"/>
              <a:t>設計アプローチ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勘定科目</a:t>
            </a:r>
            <a:endParaRPr kumimoji="1" lang="en-US" altLang="ja-JP" dirty="0" smtClean="0"/>
          </a:p>
          <a:p>
            <a:pPr lvl="1"/>
            <a:r>
              <a:rPr lang="ja-JP" altLang="en-US" dirty="0" smtClean="0"/>
              <a:t>財務</a:t>
            </a:r>
            <a:r>
              <a:rPr lang="en-US" altLang="ja-JP" dirty="0" smtClean="0"/>
              <a:t>/</a:t>
            </a:r>
            <a:r>
              <a:rPr lang="ja-JP" altLang="en-US" dirty="0" smtClean="0"/>
              <a:t>勘定一体型</a:t>
            </a:r>
            <a:endParaRPr lang="en-US" altLang="ja-JP" dirty="0" smtClean="0"/>
          </a:p>
          <a:p>
            <a:pPr lvl="1"/>
            <a:r>
              <a:rPr kumimoji="1" lang="ja-JP" altLang="en-US" dirty="0" smtClean="0"/>
              <a:t>財務</a:t>
            </a:r>
            <a:r>
              <a:rPr kumimoji="1" lang="en-US" altLang="ja-JP" dirty="0" smtClean="0"/>
              <a:t>/</a:t>
            </a:r>
            <a:r>
              <a:rPr kumimoji="1" lang="ja-JP" altLang="en-US" dirty="0" smtClean="0"/>
              <a:t>勘定分離型</a:t>
            </a:r>
            <a:endParaRPr kumimoji="1" lang="en-US" altLang="ja-JP" dirty="0" smtClean="0"/>
          </a:p>
          <a:p>
            <a:pPr lvl="1"/>
            <a:r>
              <a:rPr lang="ja-JP" altLang="en-US" dirty="0" smtClean="0"/>
              <a:t>チルダ連結方式</a:t>
            </a:r>
            <a:endParaRPr lang="en-US" altLang="ja-JP" dirty="0" smtClean="0"/>
          </a:p>
          <a:p>
            <a:pPr lvl="1"/>
            <a:endParaRPr kumimoji="1" lang="en-US" altLang="ja-JP" dirty="0"/>
          </a:p>
          <a:p>
            <a:r>
              <a:rPr lang="ja-JP" altLang="en-US" dirty="0" smtClean="0"/>
              <a:t>仕分け</a:t>
            </a:r>
            <a:endParaRPr lang="en-US" altLang="ja-JP" dirty="0" smtClean="0"/>
          </a:p>
          <a:p>
            <a:pPr lvl="1"/>
            <a:r>
              <a:rPr kumimoji="1" lang="ja-JP" altLang="en-US" dirty="0" smtClean="0"/>
              <a:t>２階層</a:t>
            </a:r>
            <a:endParaRPr kumimoji="1" lang="en-US" altLang="ja-JP" dirty="0" smtClean="0"/>
          </a:p>
          <a:p>
            <a:pPr lvl="1"/>
            <a:r>
              <a:rPr lang="ja-JP" altLang="en-US" dirty="0" smtClean="0"/>
              <a:t>３階層</a:t>
            </a:r>
            <a:endParaRPr kumimoji="1" lang="ja-JP" altLang="en-US" dirty="0"/>
          </a:p>
        </p:txBody>
      </p:sp>
    </p:spTree>
    <p:extLst>
      <p:ext uri="{BB962C8B-B14F-4D97-AF65-F5344CB8AC3E}">
        <p14:creationId xmlns:p14="http://schemas.microsoft.com/office/powerpoint/2010/main" val="2746047795"/>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533</TotalTime>
  <Words>607</Words>
  <Application>Microsoft Macintosh PowerPoint</Application>
  <PresentationFormat>画面に合わせる (4:3)</PresentationFormat>
  <Paragraphs>201</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ホワイト</vt:lpstr>
      <vt:lpstr>財務会計システムをRailsで実装する</vt:lpstr>
      <vt:lpstr>目次</vt:lpstr>
      <vt:lpstr>設計</vt:lpstr>
      <vt:lpstr>財務会計とは</vt:lpstr>
      <vt:lpstr>フローとストックの概念</vt:lpstr>
      <vt:lpstr>財務会計の業務プロセス</vt:lpstr>
      <vt:lpstr>財務会計の業務プロセス</vt:lpstr>
      <vt:lpstr>財務会計のデータ構造</vt:lpstr>
      <vt:lpstr>財務諸表と勘定科目の データ設計アプローチ</vt:lpstr>
      <vt:lpstr>勘定科目（財務/勘定一体型）</vt:lpstr>
      <vt:lpstr>勘定科目（財務/勘定分離型）</vt:lpstr>
      <vt:lpstr>勘定科目（チルダ連結方式）</vt:lpstr>
      <vt:lpstr>仕分け（２階層）</vt:lpstr>
      <vt:lpstr>仕分け（3階層）</vt:lpstr>
      <vt:lpstr>実装</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財務会計システムをRailsで実装する</dc:title>
  <dc:creator>柿木 勝之</dc:creator>
  <cp:lastModifiedBy>柿木 勝之</cp:lastModifiedBy>
  <cp:revision>31</cp:revision>
  <dcterms:created xsi:type="dcterms:W3CDTF">2013-11-21T04:19:03Z</dcterms:created>
  <dcterms:modified xsi:type="dcterms:W3CDTF">2013-11-25T04:58:23Z</dcterms:modified>
</cp:coreProperties>
</file>