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61C6-82C8-334D-8062-BAFD3864F14C}" type="datetimeFigureOut">
              <a:rPr kumimoji="1" lang="ja-JP" altLang="en-US" smtClean="0"/>
              <a:t>2013/11/21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F2CB-0522-7249-A478-65676BF9C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1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61C6-82C8-334D-8062-BAFD3864F14C}" type="datetimeFigureOut">
              <a:rPr kumimoji="1" lang="ja-JP" altLang="en-US" smtClean="0"/>
              <a:t>2013/11/21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F2CB-0522-7249-A478-65676BF9C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1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61C6-82C8-334D-8062-BAFD3864F14C}" type="datetimeFigureOut">
              <a:rPr kumimoji="1" lang="ja-JP" altLang="en-US" smtClean="0"/>
              <a:t>2013/11/21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F2CB-0522-7249-A478-65676BF9C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13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61C6-82C8-334D-8062-BAFD3864F14C}" type="datetimeFigureOut">
              <a:rPr kumimoji="1" lang="ja-JP" altLang="en-US" smtClean="0"/>
              <a:t>2013/11/21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F2CB-0522-7249-A478-65676BF9C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46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61C6-82C8-334D-8062-BAFD3864F14C}" type="datetimeFigureOut">
              <a:rPr kumimoji="1" lang="ja-JP" altLang="en-US" smtClean="0"/>
              <a:t>2013/11/21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F2CB-0522-7249-A478-65676BF9C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04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61C6-82C8-334D-8062-BAFD3864F14C}" type="datetimeFigureOut">
              <a:rPr kumimoji="1" lang="ja-JP" altLang="en-US" smtClean="0"/>
              <a:t>2013/11/21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F2CB-0522-7249-A478-65676BF9C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220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61C6-82C8-334D-8062-BAFD3864F14C}" type="datetimeFigureOut">
              <a:rPr kumimoji="1" lang="ja-JP" altLang="en-US" smtClean="0"/>
              <a:t>2013/11/21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F2CB-0522-7249-A478-65676BF9C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011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61C6-82C8-334D-8062-BAFD3864F14C}" type="datetimeFigureOut">
              <a:rPr kumimoji="1" lang="ja-JP" altLang="en-US" smtClean="0"/>
              <a:t>2013/11/21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F2CB-0522-7249-A478-65676BF9C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771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61C6-82C8-334D-8062-BAFD3864F14C}" type="datetimeFigureOut">
              <a:rPr kumimoji="1" lang="ja-JP" altLang="en-US" smtClean="0"/>
              <a:t>2013/11/21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F2CB-0522-7249-A478-65676BF9C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23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61C6-82C8-334D-8062-BAFD3864F14C}" type="datetimeFigureOut">
              <a:rPr kumimoji="1" lang="ja-JP" altLang="en-US" smtClean="0"/>
              <a:t>2013/11/21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F2CB-0522-7249-A478-65676BF9C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52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61C6-82C8-334D-8062-BAFD3864F14C}" type="datetimeFigureOut">
              <a:rPr kumimoji="1" lang="ja-JP" altLang="en-US" smtClean="0"/>
              <a:t>2013/11/21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F2CB-0522-7249-A478-65676BF9C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52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B61C6-82C8-334D-8062-BAFD3864F14C}" type="datetimeFigureOut">
              <a:rPr kumimoji="1" lang="ja-JP" altLang="en-US" smtClean="0"/>
              <a:t>2013/11/21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CF2CB-0522-7249-A478-65676BF9C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8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財務会計システムを</a:t>
            </a:r>
            <a:r>
              <a:rPr kumimoji="1" lang="en-US" altLang="ja-JP" dirty="0" smtClean="0"/>
              <a:t>Rails</a:t>
            </a:r>
            <a:r>
              <a:rPr kumimoji="1" lang="ja-JP" altLang="en-US" dirty="0" smtClean="0"/>
              <a:t>で実装する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5923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設計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財務会計とは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財務会計の業務プロセス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財務会計のデータ構造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財務諸表と勘定科目のデータ設計アプローチ</a:t>
            </a:r>
            <a:endParaRPr kumimoji="1" lang="en-US" altLang="ja-JP" dirty="0" smtClean="0"/>
          </a:p>
          <a:p>
            <a:r>
              <a:rPr lang="ja-JP" altLang="en-US" dirty="0" smtClean="0"/>
              <a:t>実装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勘定科目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仕分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64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財務会計とは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13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財務会計の業務プロセス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109632" y="1898316"/>
            <a:ext cx="906237" cy="6015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販売</a:t>
            </a:r>
            <a:endParaRPr kumimoji="1" lang="ja-JP" altLang="en-US" dirty="0"/>
          </a:p>
        </p:txBody>
      </p:sp>
      <p:sp>
        <p:nvSpPr>
          <p:cNvPr id="5" name="フローチャート: 書類 4"/>
          <p:cNvSpPr/>
          <p:nvPr/>
        </p:nvSpPr>
        <p:spPr>
          <a:xfrm>
            <a:off x="1256633" y="1887247"/>
            <a:ext cx="1042736" cy="612648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売上伝票</a:t>
            </a:r>
            <a:endParaRPr kumimoji="1" lang="ja-JP" altLang="en-US" sz="1400" dirty="0"/>
          </a:p>
        </p:txBody>
      </p:sp>
      <p:sp>
        <p:nvSpPr>
          <p:cNvPr id="6" name="円/楕円 5"/>
          <p:cNvSpPr/>
          <p:nvPr/>
        </p:nvSpPr>
        <p:spPr>
          <a:xfrm>
            <a:off x="109632" y="2700421"/>
            <a:ext cx="906237" cy="6015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仕入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109632" y="3424989"/>
            <a:ext cx="906237" cy="6015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製造</a:t>
            </a:r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109632" y="4213726"/>
            <a:ext cx="906237" cy="6015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購入</a:t>
            </a:r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>
            <a:off x="2475836" y="2985542"/>
            <a:ext cx="906237" cy="6015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起票</a:t>
            </a:r>
            <a:endParaRPr kumimoji="1" lang="ja-JP" altLang="en-US" dirty="0"/>
          </a:p>
        </p:txBody>
      </p:sp>
      <p:sp>
        <p:nvSpPr>
          <p:cNvPr id="10" name="フローチャート: 書類 9"/>
          <p:cNvSpPr/>
          <p:nvPr/>
        </p:nvSpPr>
        <p:spPr>
          <a:xfrm>
            <a:off x="1256633" y="2700421"/>
            <a:ext cx="1042736" cy="612648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仕入伝票</a:t>
            </a:r>
            <a:endParaRPr kumimoji="1" lang="ja-JP" altLang="en-US" sz="1400" dirty="0"/>
          </a:p>
        </p:txBody>
      </p:sp>
      <p:sp>
        <p:nvSpPr>
          <p:cNvPr id="11" name="フローチャート: 書類 10"/>
          <p:cNvSpPr/>
          <p:nvPr/>
        </p:nvSpPr>
        <p:spPr>
          <a:xfrm>
            <a:off x="1256633" y="3424989"/>
            <a:ext cx="1042736" cy="612648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製造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報告書</a:t>
            </a:r>
            <a:endParaRPr kumimoji="1" lang="ja-JP" altLang="en-US" sz="1400" dirty="0"/>
          </a:p>
        </p:txBody>
      </p:sp>
      <p:sp>
        <p:nvSpPr>
          <p:cNvPr id="12" name="フローチャート: 書類 11"/>
          <p:cNvSpPr/>
          <p:nvPr/>
        </p:nvSpPr>
        <p:spPr>
          <a:xfrm>
            <a:off x="1256633" y="4213726"/>
            <a:ext cx="1042736" cy="612648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経費伝票</a:t>
            </a:r>
            <a:endParaRPr kumimoji="1" lang="ja-JP" altLang="en-US" sz="1400" dirty="0"/>
          </a:p>
        </p:txBody>
      </p:sp>
      <p:sp>
        <p:nvSpPr>
          <p:cNvPr id="13" name="フローチャート: 書類 12"/>
          <p:cNvSpPr/>
          <p:nvPr/>
        </p:nvSpPr>
        <p:spPr>
          <a:xfrm>
            <a:off x="3636224" y="2968940"/>
            <a:ext cx="748631" cy="612648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仕訳帳</a:t>
            </a:r>
            <a:endParaRPr kumimoji="1" lang="ja-JP" altLang="en-US" sz="1400" dirty="0"/>
          </a:p>
        </p:txBody>
      </p:sp>
      <p:sp>
        <p:nvSpPr>
          <p:cNvPr id="14" name="円/楕円 13"/>
          <p:cNvSpPr/>
          <p:nvPr/>
        </p:nvSpPr>
        <p:spPr>
          <a:xfrm>
            <a:off x="4646878" y="2968940"/>
            <a:ext cx="906237" cy="6015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転記</a:t>
            </a:r>
            <a:endParaRPr kumimoji="1" lang="ja-JP" altLang="en-US" dirty="0"/>
          </a:p>
        </p:txBody>
      </p:sp>
      <p:sp>
        <p:nvSpPr>
          <p:cNvPr id="15" name="フローチャート: 書類 14"/>
          <p:cNvSpPr/>
          <p:nvPr/>
        </p:nvSpPr>
        <p:spPr>
          <a:xfrm>
            <a:off x="5847368" y="2957871"/>
            <a:ext cx="748631" cy="612648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総勘定元帳</a:t>
            </a:r>
            <a:endParaRPr kumimoji="1" lang="ja-JP" altLang="en-US" sz="1400" dirty="0"/>
          </a:p>
        </p:txBody>
      </p:sp>
      <p:sp>
        <p:nvSpPr>
          <p:cNvPr id="16" name="円/楕円 15"/>
          <p:cNvSpPr/>
          <p:nvPr/>
        </p:nvSpPr>
        <p:spPr>
          <a:xfrm>
            <a:off x="6938231" y="2958806"/>
            <a:ext cx="906237" cy="6015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</a:t>
            </a:r>
            <a:endParaRPr kumimoji="1" lang="ja-JP" altLang="en-US" dirty="0"/>
          </a:p>
        </p:txBody>
      </p:sp>
      <p:sp>
        <p:nvSpPr>
          <p:cNvPr id="17" name="フローチャート: 書類 16"/>
          <p:cNvSpPr/>
          <p:nvPr/>
        </p:nvSpPr>
        <p:spPr>
          <a:xfrm>
            <a:off x="8178801" y="2953273"/>
            <a:ext cx="748631" cy="612648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BS</a:t>
            </a:r>
            <a:endParaRPr kumimoji="1" lang="ja-JP" altLang="en-US" dirty="0"/>
          </a:p>
        </p:txBody>
      </p:sp>
      <p:sp>
        <p:nvSpPr>
          <p:cNvPr id="18" name="フローチャート: 書類 17"/>
          <p:cNvSpPr/>
          <p:nvPr/>
        </p:nvSpPr>
        <p:spPr>
          <a:xfrm>
            <a:off x="8178801" y="3917695"/>
            <a:ext cx="748631" cy="612648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PL</a:t>
            </a:r>
            <a:endParaRPr kumimoji="1" lang="ja-JP" altLang="en-US" dirty="0"/>
          </a:p>
        </p:txBody>
      </p:sp>
      <p:sp>
        <p:nvSpPr>
          <p:cNvPr id="19" name="円/楕円 18"/>
          <p:cNvSpPr/>
          <p:nvPr/>
        </p:nvSpPr>
        <p:spPr>
          <a:xfrm>
            <a:off x="5780688" y="4037637"/>
            <a:ext cx="906237" cy="6015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転記</a:t>
            </a:r>
            <a:endParaRPr kumimoji="1" lang="ja-JP" altLang="en-US" dirty="0"/>
          </a:p>
        </p:txBody>
      </p:sp>
      <p:sp>
        <p:nvSpPr>
          <p:cNvPr id="20" name="フローチャート: 書類 19"/>
          <p:cNvSpPr/>
          <p:nvPr/>
        </p:nvSpPr>
        <p:spPr>
          <a:xfrm>
            <a:off x="5858086" y="5090696"/>
            <a:ext cx="748631" cy="612648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試算表</a:t>
            </a:r>
            <a:endParaRPr kumimoji="1" lang="ja-JP" altLang="en-US" sz="1400" dirty="0"/>
          </a:p>
        </p:txBody>
      </p:sp>
      <p:sp>
        <p:nvSpPr>
          <p:cNvPr id="21" name="フローチャート: 書類 20"/>
          <p:cNvSpPr/>
          <p:nvPr/>
        </p:nvSpPr>
        <p:spPr>
          <a:xfrm>
            <a:off x="7004975" y="5090696"/>
            <a:ext cx="748631" cy="612648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精算表</a:t>
            </a:r>
            <a:endParaRPr kumimoji="1" lang="ja-JP" altLang="en-US" sz="1400" dirty="0"/>
          </a:p>
        </p:txBody>
      </p:sp>
      <p:cxnSp>
        <p:nvCxnSpPr>
          <p:cNvPr id="23" name="直線矢印コネクタ 22"/>
          <p:cNvCxnSpPr>
            <a:stCxn id="4" idx="6"/>
            <a:endCxn id="5" idx="1"/>
          </p:cNvCxnSpPr>
          <p:nvPr/>
        </p:nvCxnSpPr>
        <p:spPr>
          <a:xfrm flipV="1">
            <a:off x="1015869" y="2193571"/>
            <a:ext cx="240764" cy="5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6" idx="6"/>
            <a:endCxn id="10" idx="1"/>
          </p:cNvCxnSpPr>
          <p:nvPr/>
        </p:nvCxnSpPr>
        <p:spPr>
          <a:xfrm>
            <a:off x="1015869" y="3001211"/>
            <a:ext cx="240764" cy="5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7" idx="6"/>
            <a:endCxn id="11" idx="1"/>
          </p:cNvCxnSpPr>
          <p:nvPr/>
        </p:nvCxnSpPr>
        <p:spPr>
          <a:xfrm>
            <a:off x="1015869" y="3725779"/>
            <a:ext cx="240764" cy="5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8" idx="6"/>
            <a:endCxn id="12" idx="1"/>
          </p:cNvCxnSpPr>
          <p:nvPr/>
        </p:nvCxnSpPr>
        <p:spPr>
          <a:xfrm>
            <a:off x="1015869" y="4514516"/>
            <a:ext cx="240764" cy="5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5" idx="3"/>
            <a:endCxn id="9" idx="0"/>
          </p:cNvCxnSpPr>
          <p:nvPr/>
        </p:nvCxnSpPr>
        <p:spPr>
          <a:xfrm>
            <a:off x="2299369" y="2193571"/>
            <a:ext cx="629586" cy="79197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カギ線コネクタ 37"/>
          <p:cNvCxnSpPr>
            <a:endCxn id="9" idx="0"/>
          </p:cNvCxnSpPr>
          <p:nvPr/>
        </p:nvCxnSpPr>
        <p:spPr>
          <a:xfrm>
            <a:off x="2299369" y="2874211"/>
            <a:ext cx="629586" cy="11133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カギ線コネクタ 40"/>
          <p:cNvCxnSpPr>
            <a:stCxn id="11" idx="3"/>
            <a:endCxn id="9" idx="4"/>
          </p:cNvCxnSpPr>
          <p:nvPr/>
        </p:nvCxnSpPr>
        <p:spPr>
          <a:xfrm flipV="1">
            <a:off x="2299369" y="3587121"/>
            <a:ext cx="629586" cy="14419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カギ線コネクタ 43"/>
          <p:cNvCxnSpPr>
            <a:stCxn id="12" idx="3"/>
            <a:endCxn id="9" idx="4"/>
          </p:cNvCxnSpPr>
          <p:nvPr/>
        </p:nvCxnSpPr>
        <p:spPr>
          <a:xfrm flipV="1">
            <a:off x="2299369" y="3587121"/>
            <a:ext cx="629586" cy="93292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9" idx="6"/>
            <a:endCxn id="13" idx="1"/>
          </p:cNvCxnSpPr>
          <p:nvPr/>
        </p:nvCxnSpPr>
        <p:spPr>
          <a:xfrm flipV="1">
            <a:off x="3382073" y="3275264"/>
            <a:ext cx="254151" cy="11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13" idx="3"/>
            <a:endCxn id="14" idx="2"/>
          </p:cNvCxnSpPr>
          <p:nvPr/>
        </p:nvCxnSpPr>
        <p:spPr>
          <a:xfrm flipV="1">
            <a:off x="4384855" y="3269730"/>
            <a:ext cx="262023" cy="5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14" idx="6"/>
            <a:endCxn id="15" idx="1"/>
          </p:cNvCxnSpPr>
          <p:nvPr/>
        </p:nvCxnSpPr>
        <p:spPr>
          <a:xfrm flipV="1">
            <a:off x="5553115" y="3264195"/>
            <a:ext cx="294253" cy="5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5" idx="3"/>
            <a:endCxn id="16" idx="2"/>
          </p:cNvCxnSpPr>
          <p:nvPr/>
        </p:nvCxnSpPr>
        <p:spPr>
          <a:xfrm flipV="1">
            <a:off x="6595999" y="3259596"/>
            <a:ext cx="342232" cy="4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15" idx="2"/>
            <a:endCxn id="19" idx="0"/>
          </p:cNvCxnSpPr>
          <p:nvPr/>
        </p:nvCxnSpPr>
        <p:spPr>
          <a:xfrm>
            <a:off x="6221684" y="3530016"/>
            <a:ext cx="12123" cy="507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19" idx="4"/>
            <a:endCxn id="20" idx="0"/>
          </p:cNvCxnSpPr>
          <p:nvPr/>
        </p:nvCxnSpPr>
        <p:spPr>
          <a:xfrm flipH="1">
            <a:off x="6232402" y="4639216"/>
            <a:ext cx="1405" cy="451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20" idx="3"/>
            <a:endCxn id="21" idx="1"/>
          </p:cNvCxnSpPr>
          <p:nvPr/>
        </p:nvCxnSpPr>
        <p:spPr>
          <a:xfrm>
            <a:off x="6606717" y="5397020"/>
            <a:ext cx="3982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21" idx="0"/>
            <a:endCxn id="16" idx="4"/>
          </p:cNvCxnSpPr>
          <p:nvPr/>
        </p:nvCxnSpPr>
        <p:spPr>
          <a:xfrm flipV="1">
            <a:off x="7379291" y="3560385"/>
            <a:ext cx="12059" cy="1530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>
            <a:stCxn id="16" idx="6"/>
            <a:endCxn id="17" idx="1"/>
          </p:cNvCxnSpPr>
          <p:nvPr/>
        </p:nvCxnSpPr>
        <p:spPr>
          <a:xfrm>
            <a:off x="7844468" y="3259596"/>
            <a:ext cx="33433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カギ線コネクタ 81"/>
          <p:cNvCxnSpPr>
            <a:stCxn id="16" idx="6"/>
            <a:endCxn id="18" idx="1"/>
          </p:cNvCxnSpPr>
          <p:nvPr/>
        </p:nvCxnSpPr>
        <p:spPr>
          <a:xfrm>
            <a:off x="7844468" y="3259596"/>
            <a:ext cx="334333" cy="9644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7471482" y="4721729"/>
            <a:ext cx="105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チェック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5585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財務会計の業務プロセス</a:t>
            </a:r>
            <a:endParaRPr kumimoji="1" lang="ja-JP" altLang="en-US" dirty="0"/>
          </a:p>
        </p:txBody>
      </p:sp>
      <p:grpSp>
        <p:nvGrpSpPr>
          <p:cNvPr id="133" name="図形グループ 132"/>
          <p:cNvGrpSpPr/>
          <p:nvPr/>
        </p:nvGrpSpPr>
        <p:grpSpPr>
          <a:xfrm>
            <a:off x="101600" y="1296735"/>
            <a:ext cx="4537241" cy="2366211"/>
            <a:chOff x="101600" y="1243263"/>
            <a:chExt cx="4537241" cy="2366211"/>
          </a:xfrm>
        </p:grpSpPr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600" y="1473200"/>
              <a:ext cx="4416926" cy="1935154"/>
            </a:xfrm>
            <a:prstGeom prst="rect">
              <a:avLst/>
            </a:prstGeom>
          </p:spPr>
        </p:pic>
        <p:sp>
          <p:nvSpPr>
            <p:cNvPr id="24" name="角丸四角形 23"/>
            <p:cNvSpPr/>
            <p:nvPr/>
          </p:nvSpPr>
          <p:spPr>
            <a:xfrm>
              <a:off x="101600" y="1243263"/>
              <a:ext cx="1622926" cy="2366211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角丸四角形 92"/>
            <p:cNvSpPr/>
            <p:nvPr/>
          </p:nvSpPr>
          <p:spPr>
            <a:xfrm>
              <a:off x="1743240" y="1243263"/>
              <a:ext cx="2895601" cy="2366211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pic>
        <p:nvPicPr>
          <p:cNvPr id="26" name="図 25" descr="skd188803sd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526" y="3767482"/>
            <a:ext cx="1221331" cy="1009391"/>
          </a:xfrm>
          <a:prstGeom prst="rect">
            <a:avLst/>
          </a:prstGeom>
        </p:spPr>
      </p:pic>
      <p:sp>
        <p:nvSpPr>
          <p:cNvPr id="27" name="円/楕円 26"/>
          <p:cNvSpPr/>
          <p:nvPr/>
        </p:nvSpPr>
        <p:spPr>
          <a:xfrm>
            <a:off x="4853284" y="3374704"/>
            <a:ext cx="2286000" cy="6951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会計システム</a:t>
            </a:r>
            <a:endParaRPr kumimoji="1" lang="ja-JP" altLang="en-US" dirty="0"/>
          </a:p>
        </p:txBody>
      </p:sp>
      <p:pic>
        <p:nvPicPr>
          <p:cNvPr id="94" name="図 93" descr="skd188803sd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26" y="5426166"/>
            <a:ext cx="1221331" cy="1009391"/>
          </a:xfrm>
          <a:prstGeom prst="rect">
            <a:avLst/>
          </a:prstGeom>
        </p:spPr>
      </p:pic>
      <p:pic>
        <p:nvPicPr>
          <p:cNvPr id="95" name="図 94" descr="skd188803sd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284" y="5426166"/>
            <a:ext cx="1221331" cy="1009391"/>
          </a:xfrm>
          <a:prstGeom prst="rect">
            <a:avLst/>
          </a:prstGeom>
        </p:spPr>
      </p:pic>
      <p:pic>
        <p:nvPicPr>
          <p:cNvPr id="96" name="図 95" descr="skd188803sd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21" y="5426166"/>
            <a:ext cx="1221331" cy="1009391"/>
          </a:xfrm>
          <a:prstGeom prst="rect">
            <a:avLst/>
          </a:prstGeom>
        </p:spPr>
      </p:pic>
      <p:sp>
        <p:nvSpPr>
          <p:cNvPr id="97" name="フローチャート: 書類 96"/>
          <p:cNvSpPr/>
          <p:nvPr/>
        </p:nvSpPr>
        <p:spPr>
          <a:xfrm>
            <a:off x="7938169" y="3414808"/>
            <a:ext cx="748631" cy="612648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BS</a:t>
            </a:r>
            <a:endParaRPr kumimoji="1" lang="ja-JP" altLang="en-US" dirty="0"/>
          </a:p>
        </p:txBody>
      </p:sp>
      <p:sp>
        <p:nvSpPr>
          <p:cNvPr id="98" name="フローチャート: 書類 97"/>
          <p:cNvSpPr/>
          <p:nvPr/>
        </p:nvSpPr>
        <p:spPr>
          <a:xfrm>
            <a:off x="7938169" y="4146512"/>
            <a:ext cx="748631" cy="612648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PL</a:t>
            </a:r>
            <a:endParaRPr kumimoji="1" lang="ja-JP" altLang="en-US" dirty="0"/>
          </a:p>
        </p:txBody>
      </p:sp>
      <p:sp>
        <p:nvSpPr>
          <p:cNvPr id="101" name="フローチャート: 書類 100"/>
          <p:cNvSpPr/>
          <p:nvPr/>
        </p:nvSpPr>
        <p:spPr>
          <a:xfrm>
            <a:off x="7938169" y="4905954"/>
            <a:ext cx="748631" cy="612648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CF</a:t>
            </a:r>
            <a:endParaRPr kumimoji="1" lang="ja-JP" altLang="en-US" dirty="0"/>
          </a:p>
        </p:txBody>
      </p:sp>
      <p:sp>
        <p:nvSpPr>
          <p:cNvPr id="102" name="フローチャート: 書類 101"/>
          <p:cNvSpPr/>
          <p:nvPr/>
        </p:nvSpPr>
        <p:spPr>
          <a:xfrm>
            <a:off x="7951536" y="1848292"/>
            <a:ext cx="748631" cy="612648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総勘定元帳</a:t>
            </a:r>
            <a:endParaRPr kumimoji="1" lang="ja-JP" altLang="en-US" sz="1400" dirty="0"/>
          </a:p>
        </p:txBody>
      </p:sp>
      <p:sp>
        <p:nvSpPr>
          <p:cNvPr id="103" name="フローチャート: 書類 102"/>
          <p:cNvSpPr/>
          <p:nvPr/>
        </p:nvSpPr>
        <p:spPr>
          <a:xfrm>
            <a:off x="7962231" y="2613340"/>
            <a:ext cx="748631" cy="612648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/>
              <a:t>合計残高試算表</a:t>
            </a:r>
            <a:endParaRPr kumimoji="1" lang="ja-JP" altLang="en-US" sz="1000" dirty="0"/>
          </a:p>
        </p:txBody>
      </p:sp>
      <p:cxnSp>
        <p:nvCxnSpPr>
          <p:cNvPr id="30" name="カギ線コネクタ 29"/>
          <p:cNvCxnSpPr>
            <a:stCxn id="27" idx="6"/>
            <a:endCxn id="102" idx="1"/>
          </p:cNvCxnSpPr>
          <p:nvPr/>
        </p:nvCxnSpPr>
        <p:spPr>
          <a:xfrm flipV="1">
            <a:off x="7139284" y="2154616"/>
            <a:ext cx="812252" cy="15676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カギ線コネクタ 103"/>
          <p:cNvCxnSpPr>
            <a:stCxn id="27" idx="6"/>
            <a:endCxn id="103" idx="1"/>
          </p:cNvCxnSpPr>
          <p:nvPr/>
        </p:nvCxnSpPr>
        <p:spPr>
          <a:xfrm flipV="1">
            <a:off x="7139284" y="2919664"/>
            <a:ext cx="822947" cy="8026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カギ線コネクタ 104"/>
          <p:cNvCxnSpPr>
            <a:stCxn id="27" idx="6"/>
            <a:endCxn id="97" idx="1"/>
          </p:cNvCxnSpPr>
          <p:nvPr/>
        </p:nvCxnSpPr>
        <p:spPr>
          <a:xfrm flipV="1">
            <a:off x="7139284" y="3721132"/>
            <a:ext cx="798885" cy="11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カギ線コネクタ 105"/>
          <p:cNvCxnSpPr>
            <a:stCxn id="27" idx="6"/>
            <a:endCxn id="98" idx="1"/>
          </p:cNvCxnSpPr>
          <p:nvPr/>
        </p:nvCxnSpPr>
        <p:spPr>
          <a:xfrm>
            <a:off x="7139284" y="3722283"/>
            <a:ext cx="798885" cy="7305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カギ線コネクタ 106"/>
          <p:cNvCxnSpPr>
            <a:stCxn id="27" idx="6"/>
            <a:endCxn id="101" idx="1"/>
          </p:cNvCxnSpPr>
          <p:nvPr/>
        </p:nvCxnSpPr>
        <p:spPr>
          <a:xfrm>
            <a:off x="7139284" y="3722283"/>
            <a:ext cx="798885" cy="14899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>
            <a:stCxn id="26" idx="3"/>
            <a:endCxn id="27" idx="2"/>
          </p:cNvCxnSpPr>
          <p:nvPr/>
        </p:nvCxnSpPr>
        <p:spPr>
          <a:xfrm flipV="1">
            <a:off x="2945857" y="3722283"/>
            <a:ext cx="1907427" cy="5498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カギ線コネクタ 112"/>
          <p:cNvCxnSpPr>
            <a:stCxn id="27" idx="4"/>
            <a:endCxn id="94" idx="0"/>
          </p:cNvCxnSpPr>
          <p:nvPr/>
        </p:nvCxnSpPr>
        <p:spPr>
          <a:xfrm rot="5400000">
            <a:off x="4247186" y="3677067"/>
            <a:ext cx="1356305" cy="214189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カギ線コネクタ 113"/>
          <p:cNvCxnSpPr>
            <a:stCxn id="27" idx="4"/>
            <a:endCxn id="95" idx="0"/>
          </p:cNvCxnSpPr>
          <p:nvPr/>
        </p:nvCxnSpPr>
        <p:spPr>
          <a:xfrm rot="5400000">
            <a:off x="5051965" y="4481846"/>
            <a:ext cx="1356305" cy="53233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カギ線コネクタ 116"/>
          <p:cNvCxnSpPr>
            <a:stCxn id="27" idx="4"/>
            <a:endCxn id="96" idx="0"/>
          </p:cNvCxnSpPr>
          <p:nvPr/>
        </p:nvCxnSpPr>
        <p:spPr>
          <a:xfrm rot="16200000" flipH="1">
            <a:off x="5903533" y="4162611"/>
            <a:ext cx="1356305" cy="117080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1027903" y="4721289"/>
            <a:ext cx="1271465" cy="372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伝票入力</a:t>
            </a:r>
            <a:endParaRPr kumimoji="1" lang="ja-JP" altLang="en-US" dirty="0"/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3100016" y="6460886"/>
            <a:ext cx="1271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/>
              <a:t>仕分伝票照会</a:t>
            </a:r>
            <a:endParaRPr kumimoji="1" lang="ja-JP" altLang="en-US" sz="1200" dirty="0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4764930" y="6474786"/>
            <a:ext cx="1271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/>
              <a:t>元帳</a:t>
            </a:r>
            <a:r>
              <a:rPr lang="ja-JP" altLang="en-US" sz="1200" dirty="0" smtClean="0"/>
              <a:t>照会</a:t>
            </a:r>
            <a:endParaRPr kumimoji="1" lang="ja-JP" altLang="en-US" sz="1200" dirty="0"/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6503551" y="6497972"/>
            <a:ext cx="1271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/>
              <a:t>試算表</a:t>
            </a:r>
            <a:r>
              <a:rPr lang="ja-JP" altLang="en-US" sz="1200" dirty="0" smtClean="0"/>
              <a:t>照会</a:t>
            </a:r>
            <a:endParaRPr kumimoji="1" lang="ja-JP" altLang="en-US" sz="1200" dirty="0"/>
          </a:p>
        </p:txBody>
      </p:sp>
      <p:cxnSp>
        <p:nvCxnSpPr>
          <p:cNvPr id="126" name="直線矢印コネクタ 125"/>
          <p:cNvCxnSpPr/>
          <p:nvPr/>
        </p:nvCxnSpPr>
        <p:spPr>
          <a:xfrm>
            <a:off x="1027903" y="3225988"/>
            <a:ext cx="963992" cy="801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>
            <a:endCxn id="27" idx="0"/>
          </p:cNvCxnSpPr>
          <p:nvPr/>
        </p:nvCxnSpPr>
        <p:spPr>
          <a:xfrm>
            <a:off x="4371481" y="2366211"/>
            <a:ext cx="1624803" cy="1008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562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96736" y="3756525"/>
            <a:ext cx="1524000" cy="1671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仕分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302088" y="4117470"/>
            <a:ext cx="1524000" cy="1002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en-US" altLang="en-US" sz="1600" dirty="0" smtClean="0">
                <a:solidFill>
                  <a:srgbClr val="000000"/>
                </a:solidFill>
              </a:rPr>
              <a:t>計上日</a:t>
            </a:r>
          </a:p>
          <a:p>
            <a:pPr marL="285750" indent="-285750">
              <a:buFontTx/>
              <a:buChar char="-"/>
            </a:pPr>
            <a:r>
              <a:rPr lang="en-US" altLang="en-US" sz="1600" dirty="0" smtClean="0">
                <a:solidFill>
                  <a:srgbClr val="000000"/>
                </a:solidFill>
              </a:rPr>
              <a:t>摘要</a:t>
            </a:r>
            <a:endParaRPr lang="en-US" altLang="ja-JP" sz="1600" dirty="0" smtClean="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895558" y="3756525"/>
            <a:ext cx="1524000" cy="1671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仕分明細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900910" y="4117470"/>
            <a:ext cx="1524000" cy="1002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kumimoji="1" lang="ja-JP" altLang="en-US" sz="1600" dirty="0" smtClean="0">
                <a:solidFill>
                  <a:srgbClr val="000000"/>
                </a:solidFill>
              </a:rPr>
              <a:t>貸借</a:t>
            </a:r>
            <a:endParaRPr kumimoji="1" lang="en-US" altLang="ja-JP" sz="1600" dirty="0" smtClean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ja-JP" altLang="en-US" sz="1600" dirty="0" smtClean="0">
                <a:solidFill>
                  <a:srgbClr val="000000"/>
                </a:solidFill>
              </a:rPr>
              <a:t>貸方金額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600" dirty="0" smtClean="0">
                <a:solidFill>
                  <a:srgbClr val="000000"/>
                </a:solidFill>
              </a:rPr>
              <a:t>借方金額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454274" y="3769893"/>
            <a:ext cx="1524000" cy="1671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勘定科目月度残高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459626" y="4130838"/>
            <a:ext cx="1524000" cy="1002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kumimoji="1" lang="ja-JP" altLang="en-US" sz="1600" dirty="0" smtClean="0">
                <a:solidFill>
                  <a:srgbClr val="000000"/>
                </a:solidFill>
              </a:rPr>
              <a:t>年月</a:t>
            </a:r>
            <a:endParaRPr kumimoji="1" lang="en-US" altLang="ja-JP" sz="1600" dirty="0" smtClean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ja-JP" altLang="en-US" sz="1600" dirty="0" smtClean="0">
                <a:solidFill>
                  <a:srgbClr val="000000"/>
                </a:solidFill>
              </a:rPr>
              <a:t>月末残高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104064" y="1649666"/>
            <a:ext cx="1524000" cy="1671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勘定科目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109416" y="2010611"/>
            <a:ext cx="1524000" cy="1002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kumimoji="1" lang="ja-JP" altLang="en-US" sz="1600" dirty="0" smtClean="0">
                <a:solidFill>
                  <a:srgbClr val="000000"/>
                </a:solidFill>
              </a:rPr>
              <a:t>勘定コード</a:t>
            </a:r>
            <a:endParaRPr kumimoji="1" lang="en-US" altLang="ja-JP" sz="1600" dirty="0" smtClean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ja-JP" altLang="en-US" sz="1600" dirty="0" smtClean="0">
                <a:solidFill>
                  <a:srgbClr val="000000"/>
                </a:solidFill>
              </a:rPr>
              <a:t>勘定科目名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600" dirty="0" smtClean="0">
                <a:solidFill>
                  <a:srgbClr val="000000"/>
                </a:solidFill>
              </a:rPr>
              <a:t>現在残高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cxnSp>
        <p:nvCxnSpPr>
          <p:cNvPr id="14" name="カギ線コネクタ 13"/>
          <p:cNvCxnSpPr>
            <a:stCxn id="11" idx="2"/>
            <a:endCxn id="7" idx="0"/>
          </p:cNvCxnSpPr>
          <p:nvPr/>
        </p:nvCxnSpPr>
        <p:spPr>
          <a:xfrm rot="5400000">
            <a:off x="5043908" y="2934368"/>
            <a:ext cx="435807" cy="120850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11" idx="2"/>
            <a:endCxn id="9" idx="0"/>
          </p:cNvCxnSpPr>
          <p:nvPr/>
        </p:nvCxnSpPr>
        <p:spPr>
          <a:xfrm rot="16200000" flipH="1">
            <a:off x="6316582" y="2870200"/>
            <a:ext cx="449175" cy="13502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2820736" y="4719053"/>
            <a:ext cx="1074822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フローチャート: 判断 22"/>
          <p:cNvSpPr/>
          <p:nvPr/>
        </p:nvSpPr>
        <p:spPr>
          <a:xfrm>
            <a:off x="2826088" y="4571999"/>
            <a:ext cx="454526" cy="294105"/>
          </a:xfrm>
          <a:prstGeom prst="flowChartDecisio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/>
          <p:cNvCxnSpPr>
            <a:stCxn id="8" idx="3"/>
            <a:endCxn id="9" idx="1"/>
          </p:cNvCxnSpPr>
          <p:nvPr/>
        </p:nvCxnSpPr>
        <p:spPr>
          <a:xfrm flipV="1">
            <a:off x="5424910" y="4605419"/>
            <a:ext cx="1029364" cy="1336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75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財務会計のデータ構造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0255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財務諸表と勘定科目</a:t>
            </a:r>
            <a:r>
              <a:rPr lang="ja-JP" altLang="en-US" dirty="0" smtClean="0"/>
              <a:t>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データ</a:t>
            </a:r>
            <a:r>
              <a:rPr lang="ja-JP" altLang="en-US" dirty="0"/>
              <a:t>設計アプローチ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04779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134</Words>
  <Application>Microsoft Macintosh PowerPoint</Application>
  <PresentationFormat>画面に合わせる (4:3)</PresentationFormat>
  <Paragraphs>59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ホワイト</vt:lpstr>
      <vt:lpstr>財務会計システムをRailsで実装する</vt:lpstr>
      <vt:lpstr>目次</vt:lpstr>
      <vt:lpstr>財務会計とは</vt:lpstr>
      <vt:lpstr>財務会計の業務プロセス</vt:lpstr>
      <vt:lpstr>財務会計の業務プロセス</vt:lpstr>
      <vt:lpstr>PowerPoint プレゼンテーション</vt:lpstr>
      <vt:lpstr>財務会計のデータ構造</vt:lpstr>
      <vt:lpstr>財務諸表と勘定科目の データ設計アプローチ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財務会計システムをRailsで実装する</dc:title>
  <dc:creator>柿木 勝之</dc:creator>
  <cp:lastModifiedBy>柿木 勝之</cp:lastModifiedBy>
  <cp:revision>12</cp:revision>
  <dcterms:created xsi:type="dcterms:W3CDTF">2013-11-21T04:19:03Z</dcterms:created>
  <dcterms:modified xsi:type="dcterms:W3CDTF">2013-11-21T09:21:57Z</dcterms:modified>
</cp:coreProperties>
</file>