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78" r:id="rId2"/>
    <p:sldId id="279" r:id="rId3"/>
    <p:sldId id="280" r:id="rId4"/>
    <p:sldId id="281" r:id="rId5"/>
    <p:sldId id="282" r:id="rId6"/>
    <p:sldId id="283" r:id="rId7"/>
    <p:sldId id="284" r:id="rId8"/>
    <p:sldId id="285" r:id="rId9"/>
    <p:sldId id="287" r:id="rId10"/>
    <p:sldId id="286"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4580" autoAdjust="0"/>
  </p:normalViewPr>
  <p:slideViewPr>
    <p:cSldViewPr snapToGrid="0" snapToObjects="1">
      <p:cViewPr>
        <p:scale>
          <a:sx n="100" d="100"/>
          <a:sy n="100" d="100"/>
        </p:scale>
        <p:origin x="-1880" y="-80"/>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2014/09/20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2014/09/20</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6600" dirty="0" smtClean="0"/>
              <a:t>ソフトウェア開発で</a:t>
            </a:r>
            <a:r>
              <a:rPr lang="en-US" altLang="ja-JP" sz="6600" dirty="0" smtClean="0"/>
              <a:t/>
            </a:r>
            <a:br>
              <a:rPr lang="en-US" altLang="ja-JP" sz="6600" dirty="0" smtClean="0"/>
            </a:br>
            <a:r>
              <a:rPr lang="ja-JP" altLang="en-US" sz="6600" dirty="0" smtClean="0"/>
              <a:t>最も</a:t>
            </a:r>
            <a:r>
              <a:rPr lang="ja-JP" altLang="en-US" sz="6600" dirty="0"/>
              <a:t>影響を受けた本</a:t>
            </a:r>
            <a:endParaRPr kumimoji="1" lang="ja-JP" altLang="en-US" sz="6600" dirty="0"/>
          </a:p>
        </p:txBody>
      </p:sp>
      <p:sp>
        <p:nvSpPr>
          <p:cNvPr id="4" name="サブタイトル 3"/>
          <p:cNvSpPr>
            <a:spLocks noGrp="1"/>
          </p:cNvSpPr>
          <p:nvPr>
            <p:ph type="subTitle" idx="1"/>
          </p:nvPr>
        </p:nvSpPr>
        <p:spPr/>
        <p:txBody>
          <a:bodyPr>
            <a:normAutofit/>
          </a:bodyPr>
          <a:lstStyle/>
          <a:p>
            <a:r>
              <a:rPr kumimoji="1" lang="en-US" altLang="ja-JP" dirty="0" smtClean="0"/>
              <a:t>2014/</a:t>
            </a:r>
            <a:r>
              <a:rPr kumimoji="1" lang="en-US" altLang="ja-JP" dirty="0" smtClean="0"/>
              <a:t>09/20</a:t>
            </a:r>
            <a:endParaRPr kumimoji="1" lang="en-US" altLang="ja-JP" dirty="0" smtClean="0"/>
          </a:p>
          <a:p>
            <a:r>
              <a:rPr lang="ja-JP" altLang="en-US" dirty="0"/>
              <a:t>オープンセミナー</a:t>
            </a:r>
            <a:r>
              <a:rPr lang="en-US" altLang="ja-JP" dirty="0"/>
              <a:t>2014</a:t>
            </a:r>
            <a:r>
              <a:rPr lang="en-US" altLang="ja-JP" dirty="0" smtClean="0"/>
              <a:t>@</a:t>
            </a:r>
            <a:r>
              <a:rPr lang="ja-JP" altLang="en-US" dirty="0" smtClean="0"/>
              <a:t>広島</a:t>
            </a:r>
            <a:endParaRPr kumimoji="1" lang="ja-JP" altLang="en-US" dirty="0"/>
          </a:p>
        </p:txBody>
      </p:sp>
    </p:spTree>
    <p:extLst>
      <p:ext uri="{BB962C8B-B14F-4D97-AF65-F5344CB8AC3E}">
        <p14:creationId xmlns:p14="http://schemas.microsoft.com/office/powerpoint/2010/main" val="21701712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参考文献</a:t>
            </a:r>
            <a:endParaRPr kumimoji="1" lang="ja-JP" altLang="en-US" dirty="0"/>
          </a:p>
        </p:txBody>
      </p:sp>
      <p:pic>
        <p:nvPicPr>
          <p:cNvPr id="4" name="コンテンツ プレースホルダー 3" descr="スクリーンショット 2014-09-20 9.38.22.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81" r="13171"/>
          <a:stretch/>
        </p:blipFill>
        <p:spPr/>
      </p:pic>
    </p:spTree>
    <p:extLst>
      <p:ext uri="{BB962C8B-B14F-4D97-AF65-F5344CB8AC3E}">
        <p14:creationId xmlns:p14="http://schemas.microsoft.com/office/powerpoint/2010/main" val="64813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0" y="4136157"/>
            <a:ext cx="5741640" cy="2721843"/>
          </a:xfrm>
          <a:prstGeom prst="rect">
            <a:avLst/>
          </a:prstGeom>
        </p:spPr>
      </p:pic>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a:t>
            </a:r>
            <a:r>
              <a:rPr kumimoji="0" lang="en-US" altLang="ja-JP" dirty="0" err="1">
                <a:hlinkClick r:id="rId4"/>
              </a:rPr>
              <a:t>twitter.com</a:t>
            </a:r>
            <a:r>
              <a:rPr kumimoji="0" lang="en-US" altLang="ja-JP" dirty="0">
                <a:hlinkClick r:id="rId4"/>
              </a:rPr>
              <a:t>/k2works</a:t>
            </a:r>
            <a:endParaRPr kumimoji="0" lang="en-US" altLang="ja-JP" dirty="0" smtClean="0"/>
          </a:p>
        </p:txBody>
      </p:sp>
    </p:spTree>
    <p:extLst>
      <p:ext uri="{BB962C8B-B14F-4D97-AF65-F5344CB8AC3E}">
        <p14:creationId xmlns:p14="http://schemas.microsoft.com/office/powerpoint/2010/main" val="40658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テーマ</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4400" dirty="0" smtClean="0"/>
              <a:t>ソフトウェア開発で</a:t>
            </a:r>
            <a:endParaRPr lang="en-US" altLang="ja-JP" sz="4400" dirty="0" smtClean="0"/>
          </a:p>
          <a:p>
            <a:r>
              <a:rPr lang="ja-JP" altLang="en-US" sz="4400" dirty="0" smtClean="0"/>
              <a:t>最も影響を受けた本は？</a:t>
            </a:r>
            <a:endParaRPr kumimoji="1" lang="ja-JP" altLang="en-US" sz="4400" dirty="0"/>
          </a:p>
        </p:txBody>
      </p:sp>
    </p:spTree>
    <p:extLst>
      <p:ext uri="{BB962C8B-B14F-4D97-AF65-F5344CB8AC3E}">
        <p14:creationId xmlns:p14="http://schemas.microsoft.com/office/powerpoint/2010/main" val="305463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テーマ</a:t>
            </a:r>
            <a:endParaRPr kumimoji="1" lang="ja-JP" altLang="en-US" dirty="0"/>
          </a:p>
        </p:txBody>
      </p:sp>
      <p:pic>
        <p:nvPicPr>
          <p:cNvPr id="4" name="コンテンツ プレースホルダー 3" descr="スクリーンショット 2014-09-20 9.38.22.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81" r="13171"/>
          <a:stretch/>
        </p:blipFill>
        <p:spPr/>
      </p:pic>
    </p:spTree>
    <p:extLst>
      <p:ext uri="{BB962C8B-B14F-4D97-AF65-F5344CB8AC3E}">
        <p14:creationId xmlns:p14="http://schemas.microsoft.com/office/powerpoint/2010/main" val="425297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9</a:t>
            </a:r>
            <a:r>
              <a:rPr kumimoji="1" lang="ja-JP" altLang="en-US" dirty="0" smtClean="0"/>
              <a:t>つの定理</a:t>
            </a:r>
            <a:endParaRPr kumimoji="1" lang="ja-JP" altLang="en-US" dirty="0"/>
          </a:p>
        </p:txBody>
      </p:sp>
      <p:sp>
        <p:nvSpPr>
          <p:cNvPr id="3" name="コンテンツ プレースホルダー 2"/>
          <p:cNvSpPr>
            <a:spLocks noGrp="1"/>
          </p:cNvSpPr>
          <p:nvPr>
            <p:ph idx="1"/>
          </p:nvPr>
        </p:nvSpPr>
        <p:spPr>
          <a:xfrm>
            <a:off x="457200" y="1752600"/>
            <a:ext cx="8102600" cy="4373563"/>
          </a:xfrm>
        </p:spPr>
        <p:txBody>
          <a:bodyPr/>
          <a:lstStyle/>
          <a:p>
            <a:pPr marL="342900" indent="-342900">
              <a:buFont typeface="Arial"/>
              <a:buChar char="•"/>
            </a:pPr>
            <a:r>
              <a:rPr lang="ja-JP" altLang="en-US" dirty="0"/>
              <a:t>スモール・イズ・ビューティフル</a:t>
            </a:r>
          </a:p>
          <a:p>
            <a:pPr marL="342900" indent="-342900">
              <a:buFont typeface="Arial"/>
              <a:buChar char="•"/>
            </a:pPr>
            <a:r>
              <a:rPr lang="ja-JP" altLang="en-US" dirty="0"/>
              <a:t>一つのプログラムには一つのことをうまくやらせる</a:t>
            </a:r>
          </a:p>
          <a:p>
            <a:pPr marL="342900" indent="-342900">
              <a:buFont typeface="Arial"/>
              <a:buChar char="•"/>
            </a:pPr>
            <a:r>
              <a:rPr lang="ja-JP" altLang="en-US" dirty="0"/>
              <a:t>できるだけ早く試作を作成する</a:t>
            </a:r>
          </a:p>
          <a:p>
            <a:pPr marL="342900" indent="-342900">
              <a:buFont typeface="Arial"/>
              <a:buChar char="•"/>
            </a:pPr>
            <a:r>
              <a:rPr lang="ja-JP" altLang="en-US" dirty="0"/>
              <a:t>効率より移植性</a:t>
            </a:r>
          </a:p>
          <a:p>
            <a:pPr marL="342900" indent="-342900">
              <a:buFont typeface="Arial"/>
              <a:buChar char="•"/>
            </a:pPr>
            <a:r>
              <a:rPr lang="ja-JP" altLang="en-US" dirty="0"/>
              <a:t>数値データは</a:t>
            </a:r>
            <a:r>
              <a:rPr lang="en-US" altLang="ja-JP" dirty="0"/>
              <a:t>ASCII</a:t>
            </a:r>
            <a:r>
              <a:rPr lang="ja-JP" altLang="en-US" dirty="0"/>
              <a:t>フラットファイルに保存する</a:t>
            </a:r>
          </a:p>
          <a:p>
            <a:pPr marL="342900" indent="-342900">
              <a:buFont typeface="Arial"/>
              <a:buChar char="•"/>
            </a:pPr>
            <a:r>
              <a:rPr lang="ja-JP" altLang="en-US" dirty="0"/>
              <a:t>ソフトウェアの挺子（てこ）を有効に活用する</a:t>
            </a:r>
          </a:p>
          <a:p>
            <a:pPr marL="342900" indent="-342900">
              <a:buFont typeface="Arial"/>
              <a:buChar char="•"/>
            </a:pPr>
            <a:r>
              <a:rPr lang="ja-JP" altLang="en-US" dirty="0"/>
              <a:t>シェルスクリプトを使うことで挺子（てこ）の効果と移植性を高める</a:t>
            </a:r>
          </a:p>
          <a:p>
            <a:pPr marL="342900" indent="-342900">
              <a:buFont typeface="Arial"/>
              <a:buChar char="•"/>
            </a:pPr>
            <a:r>
              <a:rPr lang="ja-JP" altLang="en-US" dirty="0"/>
              <a:t>過度の対話的インタフェースを避ける</a:t>
            </a:r>
          </a:p>
          <a:p>
            <a:pPr marL="342900" indent="-342900">
              <a:buFont typeface="Arial"/>
              <a:buChar char="•"/>
            </a:pPr>
            <a:r>
              <a:rPr lang="ja-JP" altLang="en-US" dirty="0"/>
              <a:t>すべてのプログラムをフィルタにする</a:t>
            </a:r>
          </a:p>
          <a:p>
            <a:pPr marL="342900" indent="-342900">
              <a:buFont typeface="Arial"/>
              <a:buChar char="•"/>
            </a:pPr>
            <a:endParaRPr kumimoji="1" lang="ja-JP" altLang="en-US" dirty="0"/>
          </a:p>
        </p:txBody>
      </p:sp>
    </p:spTree>
    <p:extLst>
      <p:ext uri="{BB962C8B-B14F-4D97-AF65-F5344CB8AC3E}">
        <p14:creationId xmlns:p14="http://schemas.microsoft.com/office/powerpoint/2010/main" val="28504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アジャイル開発</a:t>
            </a:r>
            <a:endParaRPr kumimoji="1" lang="ja-JP" altLang="en-US" dirty="0"/>
          </a:p>
        </p:txBody>
      </p:sp>
      <p:sp>
        <p:nvSpPr>
          <p:cNvPr id="3" name="コンテンツ プレースホルダー 2"/>
          <p:cNvSpPr>
            <a:spLocks noGrp="1"/>
          </p:cNvSpPr>
          <p:nvPr>
            <p:ph idx="1"/>
          </p:nvPr>
        </p:nvSpPr>
        <p:spPr>
          <a:xfrm>
            <a:off x="457200" y="1752600"/>
            <a:ext cx="8102600" cy="4373563"/>
          </a:xfrm>
        </p:spPr>
        <p:txBody>
          <a:bodyPr/>
          <a:lstStyle/>
          <a:p>
            <a:pPr marL="342900" indent="-342900">
              <a:buFont typeface="Arial"/>
              <a:buChar char="•"/>
            </a:pPr>
            <a:r>
              <a:rPr lang="ja-JP" altLang="en-US" dirty="0"/>
              <a:t>スモール・イズ・ビューティフル</a:t>
            </a:r>
          </a:p>
          <a:p>
            <a:pPr marL="342900" indent="-342900">
              <a:buFont typeface="Arial"/>
              <a:buChar char="•"/>
            </a:pPr>
            <a:r>
              <a:rPr lang="ja-JP" altLang="en-US" dirty="0"/>
              <a:t>一つのプログラムには一つのことをうまくやらせる</a:t>
            </a:r>
          </a:p>
          <a:p>
            <a:pPr marL="342900" indent="-342900">
              <a:buFont typeface="Arial"/>
              <a:buChar char="•"/>
            </a:pPr>
            <a:r>
              <a:rPr lang="ja-JP" altLang="en-US" dirty="0"/>
              <a:t>できるだけ早く試作を作成する</a:t>
            </a:r>
          </a:p>
          <a:p>
            <a:pPr marL="342900" indent="-342900">
              <a:buFont typeface="Arial"/>
              <a:buChar char="•"/>
            </a:pPr>
            <a:r>
              <a:rPr lang="ja-JP" altLang="en-US" dirty="0">
                <a:solidFill>
                  <a:schemeClr val="bg2">
                    <a:lumMod val="75000"/>
                  </a:schemeClr>
                </a:solidFill>
              </a:rPr>
              <a:t>効率より移植性</a:t>
            </a:r>
          </a:p>
          <a:p>
            <a:pPr marL="342900" indent="-342900">
              <a:buFont typeface="Arial"/>
              <a:buChar char="•"/>
            </a:pPr>
            <a:r>
              <a:rPr lang="ja-JP" altLang="en-US" dirty="0">
                <a:solidFill>
                  <a:schemeClr val="bg2">
                    <a:lumMod val="75000"/>
                  </a:schemeClr>
                </a:solidFill>
              </a:rPr>
              <a:t>数値データは</a:t>
            </a:r>
            <a:r>
              <a:rPr lang="en-US" altLang="ja-JP" dirty="0">
                <a:solidFill>
                  <a:schemeClr val="bg2">
                    <a:lumMod val="75000"/>
                  </a:schemeClr>
                </a:solidFill>
              </a:rPr>
              <a:t>ASCII</a:t>
            </a:r>
            <a:r>
              <a:rPr lang="ja-JP" altLang="en-US" dirty="0">
                <a:solidFill>
                  <a:schemeClr val="bg2">
                    <a:lumMod val="75000"/>
                  </a:schemeClr>
                </a:solidFill>
              </a:rPr>
              <a:t>フラットファイルに保存する</a:t>
            </a:r>
          </a:p>
          <a:p>
            <a:pPr marL="342900" indent="-342900">
              <a:buFont typeface="Arial"/>
              <a:buChar char="•"/>
            </a:pPr>
            <a:r>
              <a:rPr lang="ja-JP" altLang="en-US" dirty="0">
                <a:solidFill>
                  <a:schemeClr val="bg2">
                    <a:lumMod val="75000"/>
                  </a:schemeClr>
                </a:solidFill>
              </a:rPr>
              <a:t>ソフトウェアの挺子（てこ）を有効に活用する</a:t>
            </a:r>
          </a:p>
          <a:p>
            <a:pPr marL="342900" indent="-342900">
              <a:buFont typeface="Arial"/>
              <a:buChar char="•"/>
            </a:pPr>
            <a:r>
              <a:rPr lang="ja-JP" altLang="en-US" dirty="0">
                <a:solidFill>
                  <a:schemeClr val="bg2">
                    <a:lumMod val="75000"/>
                  </a:schemeClr>
                </a:solidFill>
              </a:rPr>
              <a:t>シェルスクリプトを使うことで挺子（てこ）の効果と移植性を高める</a:t>
            </a:r>
          </a:p>
          <a:p>
            <a:pPr marL="342900" indent="-342900">
              <a:buFont typeface="Arial"/>
              <a:buChar char="•"/>
            </a:pPr>
            <a:r>
              <a:rPr lang="ja-JP" altLang="en-US" dirty="0">
                <a:solidFill>
                  <a:srgbClr val="000000"/>
                </a:solidFill>
              </a:rPr>
              <a:t>過度の対話的インタフェースを避ける</a:t>
            </a:r>
          </a:p>
          <a:p>
            <a:pPr marL="342900" indent="-342900">
              <a:buFont typeface="Arial"/>
              <a:buChar char="•"/>
            </a:pPr>
            <a:r>
              <a:rPr lang="ja-JP" altLang="en-US" dirty="0">
                <a:solidFill>
                  <a:schemeClr val="bg2"/>
                </a:solidFill>
              </a:rPr>
              <a:t>すべてのプログラムをフィルタにする</a:t>
            </a:r>
          </a:p>
          <a:p>
            <a:pPr marL="342900" indent="-342900">
              <a:buFont typeface="Arial"/>
              <a:buChar char="•"/>
            </a:pPr>
            <a:endParaRPr kumimoji="1" lang="ja-JP" altLang="en-US" dirty="0"/>
          </a:p>
        </p:txBody>
      </p:sp>
    </p:spTree>
    <p:extLst>
      <p:ext uri="{BB962C8B-B14F-4D97-AF65-F5344CB8AC3E}">
        <p14:creationId xmlns:p14="http://schemas.microsoft.com/office/powerpoint/2010/main" val="398385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DevOps</a:t>
            </a:r>
            <a:endParaRPr kumimoji="1" lang="ja-JP" altLang="en-US" dirty="0"/>
          </a:p>
        </p:txBody>
      </p:sp>
      <p:sp>
        <p:nvSpPr>
          <p:cNvPr id="3" name="コンテンツ プレースホルダー 2"/>
          <p:cNvSpPr>
            <a:spLocks noGrp="1"/>
          </p:cNvSpPr>
          <p:nvPr>
            <p:ph idx="1"/>
          </p:nvPr>
        </p:nvSpPr>
        <p:spPr>
          <a:xfrm>
            <a:off x="457200" y="1752600"/>
            <a:ext cx="8102600" cy="4373563"/>
          </a:xfrm>
        </p:spPr>
        <p:txBody>
          <a:bodyPr/>
          <a:lstStyle/>
          <a:p>
            <a:pPr marL="342900" indent="-342900">
              <a:buFont typeface="Arial"/>
              <a:buChar char="•"/>
            </a:pPr>
            <a:r>
              <a:rPr lang="ja-JP" altLang="en-US" dirty="0">
                <a:solidFill>
                  <a:schemeClr val="bg2"/>
                </a:solidFill>
              </a:rPr>
              <a:t>スモール・イズ・ビューティフル</a:t>
            </a:r>
          </a:p>
          <a:p>
            <a:pPr marL="342900" indent="-342900">
              <a:buFont typeface="Arial"/>
              <a:buChar char="•"/>
            </a:pPr>
            <a:r>
              <a:rPr lang="ja-JP" altLang="en-US" dirty="0">
                <a:solidFill>
                  <a:schemeClr val="bg2"/>
                </a:solidFill>
              </a:rPr>
              <a:t>一つのプログラムには一つのことをうまくやらせる</a:t>
            </a:r>
          </a:p>
          <a:p>
            <a:pPr marL="342900" indent="-342900">
              <a:buFont typeface="Arial"/>
              <a:buChar char="•"/>
            </a:pPr>
            <a:r>
              <a:rPr lang="ja-JP" altLang="en-US" dirty="0">
                <a:solidFill>
                  <a:schemeClr val="bg2"/>
                </a:solidFill>
              </a:rPr>
              <a:t>できるだけ早く試作を作成する</a:t>
            </a:r>
          </a:p>
          <a:p>
            <a:pPr marL="342900" indent="-342900">
              <a:buFont typeface="Arial"/>
              <a:buChar char="•"/>
            </a:pPr>
            <a:r>
              <a:rPr lang="ja-JP" altLang="en-US" dirty="0"/>
              <a:t>効率より移植性</a:t>
            </a:r>
          </a:p>
          <a:p>
            <a:pPr marL="342900" indent="-342900">
              <a:buFont typeface="Arial"/>
              <a:buChar char="•"/>
            </a:pPr>
            <a:r>
              <a:rPr lang="ja-JP" altLang="en-US" dirty="0"/>
              <a:t>数値データは</a:t>
            </a:r>
            <a:r>
              <a:rPr lang="en-US" altLang="ja-JP" dirty="0"/>
              <a:t>ASCII</a:t>
            </a:r>
            <a:r>
              <a:rPr lang="ja-JP" altLang="en-US" dirty="0"/>
              <a:t>フラットファイルに保存する</a:t>
            </a:r>
          </a:p>
          <a:p>
            <a:pPr marL="342900" indent="-342900">
              <a:buFont typeface="Arial"/>
              <a:buChar char="•"/>
            </a:pPr>
            <a:r>
              <a:rPr lang="ja-JP" altLang="en-US" dirty="0"/>
              <a:t>ソフトウェアの挺子（てこ）を有効に活用する</a:t>
            </a:r>
          </a:p>
          <a:p>
            <a:pPr marL="342900" indent="-342900">
              <a:buFont typeface="Arial"/>
              <a:buChar char="•"/>
            </a:pPr>
            <a:r>
              <a:rPr lang="ja-JP" altLang="en-US" dirty="0">
                <a:solidFill>
                  <a:srgbClr val="000000"/>
                </a:solidFill>
              </a:rPr>
              <a:t>シェルスクリプトを使うことで挺子（てこ）の効果と移植性を高める</a:t>
            </a:r>
          </a:p>
          <a:p>
            <a:pPr marL="342900" indent="-342900">
              <a:buFont typeface="Arial"/>
              <a:buChar char="•"/>
            </a:pPr>
            <a:r>
              <a:rPr lang="ja-JP" altLang="en-US" dirty="0">
                <a:solidFill>
                  <a:schemeClr val="bg2"/>
                </a:solidFill>
              </a:rPr>
              <a:t>過度の対話的インタフェースを避ける</a:t>
            </a:r>
          </a:p>
          <a:p>
            <a:pPr marL="342900" indent="-342900">
              <a:buFont typeface="Arial"/>
              <a:buChar char="•"/>
            </a:pPr>
            <a:r>
              <a:rPr lang="ja-JP" altLang="en-US" dirty="0"/>
              <a:t>すべてのプログラムをフィルタにする</a:t>
            </a:r>
          </a:p>
          <a:p>
            <a:pPr marL="342900" indent="-342900">
              <a:buFont typeface="Arial"/>
              <a:buChar char="•"/>
            </a:pPr>
            <a:endParaRPr kumimoji="1" lang="ja-JP" altLang="en-US" dirty="0"/>
          </a:p>
        </p:txBody>
      </p:sp>
    </p:spTree>
    <p:extLst>
      <p:ext uri="{BB962C8B-B14F-4D97-AF65-F5344CB8AC3E}">
        <p14:creationId xmlns:p14="http://schemas.microsoft.com/office/powerpoint/2010/main" val="238221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marL="342900" indent="-342900">
              <a:buFont typeface="Arial"/>
              <a:buChar char="•"/>
            </a:pPr>
            <a:r>
              <a:rPr kumimoji="1" lang="en-US" altLang="ja-JP" dirty="0" smtClean="0"/>
              <a:t>20</a:t>
            </a:r>
            <a:r>
              <a:rPr kumimoji="1" lang="ja-JP" altLang="en-US" dirty="0" smtClean="0"/>
              <a:t>年以上前に書かれた内容だが現代にも通じるところがある。</a:t>
            </a:r>
            <a:endParaRPr kumimoji="1" lang="en-US" altLang="ja-JP" dirty="0" smtClean="0"/>
          </a:p>
          <a:p>
            <a:pPr marL="342900" indent="-342900">
              <a:buFont typeface="Arial"/>
              <a:buChar char="•"/>
            </a:pPr>
            <a:r>
              <a:rPr lang="ja-JP" altLang="en-US" dirty="0" smtClean="0"/>
              <a:t>技術は変わっていくが本質的な部分は変わらないようだ。</a:t>
            </a:r>
            <a:endParaRPr kumimoji="1" lang="en-US" altLang="ja-JP" dirty="0"/>
          </a:p>
          <a:p>
            <a:pPr marL="342900" indent="-342900">
              <a:buFont typeface="Arial"/>
              <a:buChar char="•"/>
            </a:pPr>
            <a:r>
              <a:rPr lang="en-US" altLang="ja-JP" dirty="0" smtClean="0"/>
              <a:t>10</a:t>
            </a:r>
            <a:r>
              <a:rPr lang="ja-JP" altLang="en-US" dirty="0" smtClean="0"/>
              <a:t>年毎にトレンドと共にソフトウェア開発の本質を振り返るといろいろ気づきがある。</a:t>
            </a:r>
            <a:endParaRPr kumimoji="1" lang="ja-JP" altLang="en-US" dirty="0"/>
          </a:p>
        </p:txBody>
      </p:sp>
    </p:spTree>
    <p:extLst>
      <p:ext uri="{BB962C8B-B14F-4D97-AF65-F5344CB8AC3E}">
        <p14:creationId xmlns:p14="http://schemas.microsoft.com/office/powerpoint/2010/main" val="417262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8800" dirty="0" smtClean="0"/>
              <a:t>また、</a:t>
            </a:r>
            <a:r>
              <a:rPr kumimoji="1" lang="en-US" altLang="ja-JP" sz="8800" dirty="0" smtClean="0"/>
              <a:t>10</a:t>
            </a:r>
            <a:r>
              <a:rPr kumimoji="1" lang="ja-JP" altLang="en-US" sz="8800" dirty="0" smtClean="0"/>
              <a:t>年後！</a:t>
            </a:r>
            <a:endParaRPr kumimoji="1" lang="ja-JP" altLang="en-US" sz="8800" dirty="0"/>
          </a:p>
        </p:txBody>
      </p:sp>
    </p:spTree>
    <p:extLst>
      <p:ext uri="{BB962C8B-B14F-4D97-AF65-F5344CB8AC3E}">
        <p14:creationId xmlns:p14="http://schemas.microsoft.com/office/powerpoint/2010/main" val="1560113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619</TotalTime>
  <Words>307</Words>
  <Application>Microsoft Macintosh PowerPoint</Application>
  <PresentationFormat>画面に合わせる (4:3)</PresentationFormat>
  <Paragraphs>50</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エッセンシャル</vt:lpstr>
      <vt:lpstr>ソフトウェア開発で 最も影響を受けた本</vt:lpstr>
      <vt:lpstr>自己紹介</vt:lpstr>
      <vt:lpstr>テーマ</vt:lpstr>
      <vt:lpstr>テーマ</vt:lpstr>
      <vt:lpstr>9つの定理</vt:lpstr>
      <vt:lpstr>アジャイル開発</vt:lpstr>
      <vt:lpstr>DevOps</vt:lpstr>
      <vt:lpstr>まとめ</vt:lpstr>
      <vt:lpstr>まとめ</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61</cp:revision>
  <dcterms:created xsi:type="dcterms:W3CDTF">2014-01-09T05:04:54Z</dcterms:created>
  <dcterms:modified xsi:type="dcterms:W3CDTF">2014-09-20T00:54:53Z</dcterms:modified>
</cp:coreProperties>
</file>