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8"/>
  </p:notesMasterIdLst>
  <p:sldIdLst>
    <p:sldId id="256" r:id="rId2"/>
    <p:sldId id="308" r:id="rId3"/>
    <p:sldId id="282" r:id="rId4"/>
    <p:sldId id="326" r:id="rId5"/>
    <p:sldId id="328" r:id="rId6"/>
    <p:sldId id="327" r:id="rId7"/>
    <p:sldId id="329" r:id="rId8"/>
    <p:sldId id="330" r:id="rId9"/>
    <p:sldId id="331" r:id="rId10"/>
    <p:sldId id="332" r:id="rId11"/>
    <p:sldId id="333" r:id="rId12"/>
    <p:sldId id="336" r:id="rId13"/>
    <p:sldId id="334" r:id="rId14"/>
    <p:sldId id="335" r:id="rId15"/>
    <p:sldId id="337" r:id="rId16"/>
    <p:sldId id="307" r:id="rId17"/>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2" autoAdjust="0"/>
    <p:restoredTop sz="82646" autoAdjust="0"/>
  </p:normalViewPr>
  <p:slideViewPr>
    <p:cSldViewPr snapToGrid="0" snapToObjects="1">
      <p:cViewPr varScale="1">
        <p:scale>
          <a:sx n="75" d="100"/>
          <a:sy n="75" d="100"/>
        </p:scale>
        <p:origin x="-1784" y="-104"/>
      </p:cViewPr>
      <p:guideLst>
        <p:guide orient="horz" pos="2160"/>
        <p:guide pos="2880"/>
      </p:guideLst>
    </p:cSldViewPr>
  </p:slideViewPr>
  <p:outlineViewPr>
    <p:cViewPr>
      <p:scale>
        <a:sx n="33" d="100"/>
        <a:sy n="33" d="100"/>
      </p:scale>
      <p:origin x="0" y="392"/>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3909DF-951B-2645-8EE8-BB33E1869998}" type="datetimeFigureOut">
              <a:rPr kumimoji="1" lang="ja-JP" altLang="en-US" smtClean="0"/>
              <a:t>2014/07/17</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2E646E-C7E7-BF40-961F-03F5C4175611}" type="slidenum">
              <a:rPr kumimoji="1" lang="ja-JP" altLang="en-US" smtClean="0"/>
              <a:t>‹#›</a:t>
            </a:fld>
            <a:endParaRPr kumimoji="1" lang="ja-JP" altLang="en-US"/>
          </a:p>
        </p:txBody>
      </p:sp>
    </p:spTree>
    <p:extLst>
      <p:ext uri="{BB962C8B-B14F-4D97-AF65-F5344CB8AC3E}">
        <p14:creationId xmlns:p14="http://schemas.microsoft.com/office/powerpoint/2010/main" val="3986448007"/>
      </p:ext>
    </p:extLst>
  </p:cSld>
  <p:clrMap bg1="lt1" tx1="dk1" bg2="lt2" tx2="dk2" accent1="accent1" accent2="accent2" accent3="accent3" accent4="accent4" accent5="accent5" accent6="accent6" hlink="hlink" folHlink="folHlink"/>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C12E646E-C7E7-BF40-961F-03F5C4175611}" type="slidenum">
              <a:rPr kumimoji="1" lang="ja-JP" altLang="en-US" smtClean="0"/>
              <a:t>4</a:t>
            </a:fld>
            <a:endParaRPr kumimoji="1" lang="ja-JP" altLang="en-US"/>
          </a:p>
        </p:txBody>
      </p:sp>
    </p:spTree>
    <p:extLst>
      <p:ext uri="{BB962C8B-B14F-4D97-AF65-F5344CB8AC3E}">
        <p14:creationId xmlns:p14="http://schemas.microsoft.com/office/powerpoint/2010/main" val="2625473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E6B3286-CC00-E849-8850-DFF82D90467B}" type="slidenum">
              <a:rPr kumimoji="1" lang="ja-JP" altLang="en-US" smtClean="0"/>
              <a:t>16</a:t>
            </a:fld>
            <a:endParaRPr kumimoji="1" lang="ja-JP" altLang="en-US"/>
          </a:p>
        </p:txBody>
      </p:sp>
    </p:spTree>
    <p:extLst>
      <p:ext uri="{BB962C8B-B14F-4D97-AF65-F5344CB8AC3E}">
        <p14:creationId xmlns:p14="http://schemas.microsoft.com/office/powerpoint/2010/main" val="1579913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55AED156-8DAD-4F45-95B1-82F445AB9DD4}" type="datetimeFigureOut">
              <a:rPr kumimoji="1" lang="ja-JP" altLang="en-US" smtClean="0"/>
              <a:t>2014/07/17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60783ADF-A157-A149-871F-597A68A734F5}"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55AED156-8DAD-4F45-95B1-82F445AB9DD4}" type="datetimeFigureOut">
              <a:rPr kumimoji="1" lang="ja-JP" altLang="en-US" smtClean="0"/>
              <a:t>2014/07/17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0783ADF-A157-A149-871F-597A68A734F5}"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55AED156-8DAD-4F45-95B1-82F445AB9DD4}" type="datetimeFigureOut">
              <a:rPr kumimoji="1" lang="ja-JP" altLang="en-US" smtClean="0"/>
              <a:t>2014/07/17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0783ADF-A157-A149-871F-597A68A734F5}"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55AED156-8DAD-4F45-95B1-82F445AB9DD4}" type="datetimeFigureOut">
              <a:rPr kumimoji="1" lang="ja-JP" altLang="en-US" smtClean="0"/>
              <a:t>2014/07/17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0783ADF-A157-A149-871F-597A68A734F5}"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7" name="Date Placeholder 6"/>
          <p:cNvSpPr>
            <a:spLocks noGrp="1"/>
          </p:cNvSpPr>
          <p:nvPr>
            <p:ph type="dt" sz="half" idx="10"/>
          </p:nvPr>
        </p:nvSpPr>
        <p:spPr/>
        <p:txBody>
          <a:bodyPr/>
          <a:lstStyle/>
          <a:p>
            <a:fld id="{55AED156-8DAD-4F45-95B1-82F445AB9DD4}" type="datetimeFigureOut">
              <a:rPr kumimoji="1" lang="ja-JP" altLang="en-US" smtClean="0"/>
              <a:t>2014/07/17</a:t>
            </a:fld>
            <a:endParaRPr kumimoji="1" lang="ja-JP" altLang="en-US"/>
          </a:p>
        </p:txBody>
      </p:sp>
      <p:sp>
        <p:nvSpPr>
          <p:cNvPr id="8" name="Slide Number Placeholder 7"/>
          <p:cNvSpPr>
            <a:spLocks noGrp="1"/>
          </p:cNvSpPr>
          <p:nvPr>
            <p:ph type="sldNum" sz="quarter" idx="11"/>
          </p:nvPr>
        </p:nvSpPr>
        <p:spPr/>
        <p:txBody>
          <a:bodyPr/>
          <a:lstStyle/>
          <a:p>
            <a:fld id="{60783ADF-A157-A149-871F-597A68A734F5}" type="slidenum">
              <a:rPr kumimoji="1" lang="ja-JP" altLang="en-US" smtClean="0"/>
              <a:t>‹#›</a:t>
            </a:fld>
            <a:endParaRPr kumimoji="1" lang="ja-JP" altLang="en-US"/>
          </a:p>
        </p:txBody>
      </p:sp>
      <p:sp>
        <p:nvSpPr>
          <p:cNvPr id="9" name="Footer Placeholder 8"/>
          <p:cNvSpPr>
            <a:spLocks noGrp="1"/>
          </p:cNvSpPr>
          <p:nvPr>
            <p:ph type="ftr" sz="quarter" idx="12"/>
          </p:nvPr>
        </p:nvSpPr>
        <p:spPr/>
        <p:txBody>
          <a:bodyPr/>
          <a:lstStyle/>
          <a:p>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55AED156-8DAD-4F45-95B1-82F445AB9DD4}" type="datetimeFigureOut">
              <a:rPr kumimoji="1" lang="ja-JP" altLang="en-US" smtClean="0"/>
              <a:t>2014/07/17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0783ADF-A157-A149-871F-597A68A734F5}"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ja-JP" altLang="en-US" smtClean="0"/>
              <a:t>マスター テキストの書式設定</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55AED156-8DAD-4F45-95B1-82F445AB9DD4}" type="datetimeFigureOut">
              <a:rPr kumimoji="1" lang="ja-JP" altLang="en-US" smtClean="0"/>
              <a:t>2014/07/17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0783ADF-A157-A149-871F-597A68A734F5}"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Date Placeholder 2"/>
          <p:cNvSpPr>
            <a:spLocks noGrp="1"/>
          </p:cNvSpPr>
          <p:nvPr>
            <p:ph type="dt" sz="half" idx="10"/>
          </p:nvPr>
        </p:nvSpPr>
        <p:spPr/>
        <p:txBody>
          <a:bodyPr/>
          <a:lstStyle/>
          <a:p>
            <a:fld id="{55AED156-8DAD-4F45-95B1-82F445AB9DD4}" type="datetimeFigureOut">
              <a:rPr kumimoji="1" lang="ja-JP" altLang="en-US" smtClean="0"/>
              <a:t>2014/07/17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60783ADF-A157-A149-871F-597A68A734F5}"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AED156-8DAD-4F45-95B1-82F445AB9DD4}" type="datetimeFigureOut">
              <a:rPr kumimoji="1" lang="ja-JP" altLang="en-US" smtClean="0"/>
              <a:t>2014/07/17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60783ADF-A157-A149-871F-597A68A734F5}"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55AED156-8DAD-4F45-95B1-82F445AB9DD4}" type="datetimeFigureOut">
              <a:rPr kumimoji="1" lang="ja-JP" altLang="en-US" smtClean="0"/>
              <a:t>2014/07/17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0783ADF-A157-A149-871F-597A68A734F5}" type="slidenum">
              <a:rPr kumimoji="1" lang="ja-JP" altLang="en-US" smtClean="0"/>
              <a:t>‹#›</a:t>
            </a:fld>
            <a:endParaRPr kumimoji="1" lang="ja-JP" altLang="en-US"/>
          </a:p>
        </p:txBody>
      </p:sp>
      <p:sp>
        <p:nvSpPr>
          <p:cNvPr id="8" name="Title 7"/>
          <p:cNvSpPr>
            <a:spLocks noGrp="1"/>
          </p:cNvSpPr>
          <p:nvPr>
            <p:ph type="title"/>
          </p:nvPr>
        </p:nvSpPr>
        <p:spPr/>
        <p:txBody>
          <a:bodyPr/>
          <a:lstStyle/>
          <a:p>
            <a:r>
              <a:rPr lang="ja-JP" altLang="en-US" smtClean="0"/>
              <a:t>マスター タイトルの書式設定</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プレースホルダーまでドラッグするかアイコンをクリックして図を追加</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55AED156-8DAD-4F45-95B1-82F445AB9DD4}" type="datetimeFigureOut">
              <a:rPr kumimoji="1" lang="ja-JP" altLang="en-US" smtClean="0"/>
              <a:t>2014/07/17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60783ADF-A157-A149-871F-597A68A734F5}" type="slidenum">
              <a:rPr kumimoji="1" lang="ja-JP" altLang="en-US" smtClean="0"/>
              <a:t>‹#›</a:t>
            </a:fld>
            <a:endParaRPr kumimoji="1" lang="ja-JP" alt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ja-JP" altLang="en-US" smtClean="0"/>
              <a:t>マスター タイトルの書式設定</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55AED156-8DAD-4F45-95B1-82F445AB9DD4}" type="datetimeFigureOut">
              <a:rPr kumimoji="1" lang="ja-JP" altLang="en-US" smtClean="0"/>
              <a:t>2014/07/17</a:t>
            </a:fld>
            <a:endParaRPr kumimoji="1" lang="ja-JP" alt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kumimoji="1" lang="ja-JP" altLang="en-US"/>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60783ADF-A157-A149-871F-597A68A734F5}" type="slidenum">
              <a:rPr kumimoji="1" lang="ja-JP" altLang="en-US" smtClean="0"/>
              <a:t>‹#›</a:t>
            </a:fld>
            <a:endParaRPr kumimoji="1" lang="ja-JP" altLang="en-US"/>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kumimoji="1"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kumimoji="1"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kumimoji="1"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kumimoji="1"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kumimoji="1"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1" Type="http://schemas.openxmlformats.org/officeDocument/2006/relationships/image" Target="../media/image12.png"/><Relationship Id="rId12" Type="http://schemas.openxmlformats.org/officeDocument/2006/relationships/image" Target="../media/image13.png"/><Relationship Id="rId13"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0.png"/><Relationship Id="rId10"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k2works.github.io/blog/2014/06/16/startup-weekend-fukuoka/"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k2works" TargetMode="External"/><Relationship Id="rId4" Type="http://schemas.openxmlformats.org/officeDocument/2006/relationships/hyperlink" Target="https://twitter.com/k2works" TargetMode="External"/><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sz="7200" dirty="0" smtClean="0"/>
              <a:t>スタートアップウィークエンド福岡に参加してきた</a:t>
            </a:r>
            <a:endParaRPr kumimoji="1" lang="ja-JP" altLang="en-US" sz="7200" dirty="0"/>
          </a:p>
        </p:txBody>
      </p:sp>
      <p:sp>
        <p:nvSpPr>
          <p:cNvPr id="3" name="サブタイトル 2"/>
          <p:cNvSpPr>
            <a:spLocks noGrp="1"/>
          </p:cNvSpPr>
          <p:nvPr>
            <p:ph type="subTitle" idx="1"/>
          </p:nvPr>
        </p:nvSpPr>
        <p:spPr/>
        <p:txBody>
          <a:bodyPr>
            <a:normAutofit lnSpcReduction="10000"/>
          </a:bodyPr>
          <a:lstStyle/>
          <a:p>
            <a:r>
              <a:rPr lang="en-US" altLang="ja-JP" dirty="0"/>
              <a:t>2014/</a:t>
            </a:r>
            <a:r>
              <a:rPr lang="en-US" altLang="ja-JP" dirty="0" smtClean="0"/>
              <a:t>07/05</a:t>
            </a:r>
            <a:endParaRPr lang="en-US" altLang="ja-JP" dirty="0"/>
          </a:p>
          <a:p>
            <a:r>
              <a:rPr lang="en-US" altLang="ja-JP" dirty="0"/>
              <a:t>LT</a:t>
            </a:r>
            <a:r>
              <a:rPr lang="ja-JP" altLang="en-US" dirty="0"/>
              <a:t>駆動開発</a:t>
            </a:r>
            <a:r>
              <a:rPr lang="en-US" altLang="ja-JP" smtClean="0"/>
              <a:t>0</a:t>
            </a:r>
            <a:r>
              <a:rPr lang="en-US" altLang="ja-JP" dirty="0"/>
              <a:t>5</a:t>
            </a:r>
            <a:endParaRPr lang="ja-JP" altLang="en-US" dirty="0"/>
          </a:p>
          <a:p>
            <a:endParaRPr kumimoji="1" lang="ja-JP" altLang="en-US" dirty="0"/>
          </a:p>
        </p:txBody>
      </p:sp>
    </p:spTree>
    <p:extLst>
      <p:ext uri="{BB962C8B-B14F-4D97-AF65-F5344CB8AC3E}">
        <p14:creationId xmlns:p14="http://schemas.microsoft.com/office/powerpoint/2010/main" val="3232138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２日目</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収益をどうやって出すの？</a:t>
            </a:r>
            <a:endParaRPr kumimoji="1" lang="ja-JP" altLang="en-US" dirty="0"/>
          </a:p>
        </p:txBody>
      </p:sp>
      <p:grpSp>
        <p:nvGrpSpPr>
          <p:cNvPr id="4" name="図形グループ 3"/>
          <p:cNvGrpSpPr/>
          <p:nvPr/>
        </p:nvGrpSpPr>
        <p:grpSpPr>
          <a:xfrm>
            <a:off x="2041220" y="2399355"/>
            <a:ext cx="5032019" cy="3461807"/>
            <a:chOff x="71437" y="1410891"/>
            <a:chExt cx="8992196" cy="5197078"/>
          </a:xfrm>
        </p:grpSpPr>
        <p:sp>
          <p:nvSpPr>
            <p:cNvPr id="5" name="AutoShape 3"/>
            <p:cNvSpPr>
              <a:spLocks/>
            </p:cNvSpPr>
            <p:nvPr/>
          </p:nvSpPr>
          <p:spPr bwMode="auto">
            <a:xfrm>
              <a:off x="98226" y="1500187"/>
              <a:ext cx="1785938" cy="3661172"/>
            </a:xfrm>
            <a:prstGeom prst="roundRect">
              <a:avLst>
                <a:gd name="adj" fmla="val 7500"/>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ja-JP" altLang="en-US"/>
            </a:p>
          </p:txBody>
        </p:sp>
        <p:pic>
          <p:nvPicPr>
            <p:cNvPr id="6" name="Picture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7" y="1482328"/>
              <a:ext cx="1830586" cy="3696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7" name="AutoShape 6"/>
            <p:cNvSpPr>
              <a:spLocks/>
            </p:cNvSpPr>
            <p:nvPr/>
          </p:nvSpPr>
          <p:spPr bwMode="auto">
            <a:xfrm>
              <a:off x="7259836" y="1500187"/>
              <a:ext cx="1785938" cy="3661172"/>
            </a:xfrm>
            <a:prstGeom prst="roundRect">
              <a:avLst>
                <a:gd name="adj" fmla="val 7500"/>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ja-JP" altLang="en-US"/>
            </a:p>
          </p:txBody>
        </p:sp>
        <p:pic>
          <p:nvPicPr>
            <p:cNvPr id="8" name="Picture 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3047" y="1482328"/>
              <a:ext cx="1830586" cy="3696891"/>
            </a:xfrm>
            <a:prstGeom prst="rect">
              <a:avLst/>
            </a:prstGeom>
            <a:solidFill>
              <a:srgbClr val="008000"/>
            </a:solidFill>
            <a:ln>
              <a:noFill/>
            </a:ln>
            <a:extLst>
              <a:ext uri="{91240B29-F687-4f45-9708-019B960494DF}">
                <a14:hiddenLine xmlns:a14="http://schemas.microsoft.com/office/drawing/2010/main" w="12700">
                  <a:solidFill>
                    <a:schemeClr val="tx1"/>
                  </a:solidFill>
                  <a:miter lim="800000"/>
                  <a:headEnd/>
                  <a:tailEnd/>
                </a14:hiddenLine>
              </a:ext>
            </a:extLst>
          </p:spPr>
        </p:pic>
        <p:sp>
          <p:nvSpPr>
            <p:cNvPr id="9" name="AutoShape 9"/>
            <p:cNvSpPr>
              <a:spLocks/>
            </p:cNvSpPr>
            <p:nvPr/>
          </p:nvSpPr>
          <p:spPr bwMode="auto">
            <a:xfrm>
              <a:off x="3679031" y="1500187"/>
              <a:ext cx="1785938" cy="3661172"/>
            </a:xfrm>
            <a:prstGeom prst="roundRect">
              <a:avLst>
                <a:gd name="adj" fmla="val 7500"/>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ja-JP" altLang="en-US"/>
            </a:p>
          </p:txBody>
        </p:sp>
        <p:pic>
          <p:nvPicPr>
            <p:cNvPr id="10" name="Picture 1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2242" y="1482328"/>
              <a:ext cx="1830586" cy="3696891"/>
            </a:xfrm>
            <a:prstGeom prst="rect">
              <a:avLst/>
            </a:prstGeom>
            <a:solidFill>
              <a:srgbClr val="008000"/>
            </a:solidFill>
            <a:ln>
              <a:noFill/>
            </a:ln>
            <a:extLst>
              <a:ext uri="{91240B29-F687-4f45-9708-019B960494DF}">
                <a14:hiddenLine xmlns:a14="http://schemas.microsoft.com/office/drawing/2010/main" w="12700">
                  <a:solidFill>
                    <a:schemeClr val="tx1"/>
                  </a:solidFill>
                  <a:miter lim="800000"/>
                  <a:headEnd/>
                  <a:tailEnd/>
                </a14:hiddenLine>
              </a:ext>
            </a:extLst>
          </p:spPr>
        </p:pic>
        <p:sp>
          <p:nvSpPr>
            <p:cNvPr id="11" name="AutoShape 12"/>
            <p:cNvSpPr>
              <a:spLocks/>
            </p:cNvSpPr>
            <p:nvPr/>
          </p:nvSpPr>
          <p:spPr bwMode="auto">
            <a:xfrm>
              <a:off x="4572000" y="5161359"/>
              <a:ext cx="4464844" cy="1428750"/>
            </a:xfrm>
            <a:prstGeom prst="roundRect">
              <a:avLst>
                <a:gd name="adj" fmla="val 9375"/>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ja-JP" altLang="en-US"/>
            </a:p>
          </p:txBody>
        </p:sp>
        <p:pic>
          <p:nvPicPr>
            <p:cNvPr id="12" name="Picture 1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5211" y="5143500"/>
              <a:ext cx="4509492" cy="1464469"/>
            </a:xfrm>
            <a:prstGeom prst="rect">
              <a:avLst/>
            </a:prstGeom>
            <a:solidFill>
              <a:srgbClr val="FF0000"/>
            </a:solidFill>
            <a:ln>
              <a:noFill/>
            </a:ln>
            <a:extLst>
              <a:ext uri="{91240B29-F687-4f45-9708-019B960494DF}">
                <a14:hiddenLine xmlns:a14="http://schemas.microsoft.com/office/drawing/2010/main" w="12700">
                  <a:solidFill>
                    <a:schemeClr val="tx1"/>
                  </a:solidFill>
                  <a:miter lim="800000"/>
                  <a:headEnd/>
                  <a:tailEnd/>
                </a14:hiddenLine>
              </a:ext>
            </a:extLst>
          </p:spPr>
        </p:pic>
        <p:sp>
          <p:nvSpPr>
            <p:cNvPr id="13" name="AutoShape 15"/>
            <p:cNvSpPr>
              <a:spLocks/>
            </p:cNvSpPr>
            <p:nvPr/>
          </p:nvSpPr>
          <p:spPr bwMode="auto">
            <a:xfrm>
              <a:off x="98227" y="5161359"/>
              <a:ext cx="4464844" cy="1428750"/>
            </a:xfrm>
            <a:prstGeom prst="roundRect">
              <a:avLst>
                <a:gd name="adj" fmla="val 9375"/>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ja-JP" altLang="en-US"/>
            </a:p>
          </p:txBody>
        </p:sp>
        <p:pic>
          <p:nvPicPr>
            <p:cNvPr id="14" name="Picture 1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8" y="5143500"/>
              <a:ext cx="4509492" cy="1464469"/>
            </a:xfrm>
            <a:prstGeom prst="rect">
              <a:avLst/>
            </a:prstGeom>
            <a:solidFill>
              <a:srgbClr val="FF0000"/>
            </a:solidFill>
            <a:ln>
              <a:noFill/>
            </a:ln>
            <a:extLst>
              <a:ext uri="{91240B29-F687-4f45-9708-019B960494DF}">
                <a14:hiddenLine xmlns:a14="http://schemas.microsoft.com/office/drawing/2010/main" w="12700">
                  <a:solidFill>
                    <a:schemeClr val="tx1"/>
                  </a:solidFill>
                  <a:miter lim="800000"/>
                  <a:headEnd/>
                  <a:tailEnd/>
                </a14:hiddenLine>
              </a:ext>
            </a:extLst>
          </p:spPr>
        </p:pic>
        <p:sp>
          <p:nvSpPr>
            <p:cNvPr id="15" name="AutoShape 18"/>
            <p:cNvSpPr>
              <a:spLocks/>
            </p:cNvSpPr>
            <p:nvPr/>
          </p:nvSpPr>
          <p:spPr bwMode="auto">
            <a:xfrm>
              <a:off x="5464969" y="3330773"/>
              <a:ext cx="1785938" cy="1830586"/>
            </a:xfrm>
            <a:prstGeom prst="roundRect">
              <a:avLst>
                <a:gd name="adj" fmla="val 7500"/>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ja-JP" altLang="en-US"/>
            </a:p>
          </p:txBody>
        </p:sp>
        <p:pic>
          <p:nvPicPr>
            <p:cNvPr id="16" name="Picture 1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8180" y="3312914"/>
              <a:ext cx="1830586" cy="1866305"/>
            </a:xfrm>
            <a:prstGeom prst="rect">
              <a:avLst/>
            </a:prstGeom>
            <a:solidFill>
              <a:srgbClr val="008000"/>
            </a:solidFill>
            <a:ln>
              <a:noFill/>
            </a:ln>
            <a:extLst>
              <a:ext uri="{91240B29-F687-4f45-9708-019B960494DF}">
                <a14:hiddenLine xmlns:a14="http://schemas.microsoft.com/office/drawing/2010/main" w="12700">
                  <a:solidFill>
                    <a:schemeClr val="tx1"/>
                  </a:solidFill>
                  <a:miter lim="800000"/>
                  <a:headEnd/>
                  <a:tailEnd/>
                </a14:hiddenLine>
              </a:ext>
            </a:extLst>
          </p:spPr>
        </p:pic>
        <p:sp>
          <p:nvSpPr>
            <p:cNvPr id="17" name="AutoShape 21"/>
            <p:cNvSpPr>
              <a:spLocks/>
            </p:cNvSpPr>
            <p:nvPr/>
          </p:nvSpPr>
          <p:spPr bwMode="auto">
            <a:xfrm>
              <a:off x="5464969" y="1500187"/>
              <a:ext cx="1785938" cy="1830586"/>
            </a:xfrm>
            <a:prstGeom prst="roundRect">
              <a:avLst>
                <a:gd name="adj" fmla="val 7500"/>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ja-JP" altLang="en-US"/>
            </a:p>
          </p:txBody>
        </p:sp>
        <p:pic>
          <p:nvPicPr>
            <p:cNvPr id="18" name="Picture 2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8180" y="1482328"/>
              <a:ext cx="1830586" cy="1866305"/>
            </a:xfrm>
            <a:prstGeom prst="rect">
              <a:avLst/>
            </a:prstGeom>
            <a:solidFill>
              <a:srgbClr val="008000"/>
            </a:solidFill>
            <a:ln>
              <a:noFill/>
            </a:ln>
            <a:extLst>
              <a:ext uri="{91240B29-F687-4f45-9708-019B960494DF}">
                <a14:hiddenLine xmlns:a14="http://schemas.microsoft.com/office/drawing/2010/main" w="12700">
                  <a:solidFill>
                    <a:schemeClr val="tx1"/>
                  </a:solidFill>
                  <a:miter lim="800000"/>
                  <a:headEnd/>
                  <a:tailEnd/>
                </a14:hiddenLine>
              </a:ext>
            </a:extLst>
          </p:spPr>
        </p:pic>
        <p:sp>
          <p:nvSpPr>
            <p:cNvPr id="19" name="AutoShape 24"/>
            <p:cNvSpPr>
              <a:spLocks/>
            </p:cNvSpPr>
            <p:nvPr/>
          </p:nvSpPr>
          <p:spPr bwMode="auto">
            <a:xfrm>
              <a:off x="1884164" y="3330773"/>
              <a:ext cx="1785938" cy="1830586"/>
            </a:xfrm>
            <a:prstGeom prst="roundRect">
              <a:avLst>
                <a:gd name="adj" fmla="val 7500"/>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ja-JP" altLang="en-US"/>
            </a:p>
          </p:txBody>
        </p:sp>
        <p:pic>
          <p:nvPicPr>
            <p:cNvPr id="20" name="Picture 2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7375" y="3312914"/>
              <a:ext cx="1830586" cy="1866305"/>
            </a:xfrm>
            <a:prstGeom prst="rect">
              <a:avLst/>
            </a:prstGeom>
            <a:noFill/>
            <a:ln>
              <a:noFill/>
            </a:ln>
            <a:extLst>
              <a:ext uri="{91240B29-F687-4f45-9708-019B960494DF}">
                <a14:hiddenLine xmlns:a14="http://schemas.microsoft.com/office/drawing/2010/main" w="12700">
                  <a:solidFill>
                    <a:schemeClr val="tx1"/>
                  </a:solidFill>
                  <a:miter lim="800000"/>
                  <a:headEnd/>
                  <a:tailEnd/>
                </a14:hiddenLine>
              </a:ext>
            </a:extLst>
          </p:spPr>
        </p:pic>
        <p:sp>
          <p:nvSpPr>
            <p:cNvPr id="21" name="AutoShape 27"/>
            <p:cNvSpPr>
              <a:spLocks/>
            </p:cNvSpPr>
            <p:nvPr/>
          </p:nvSpPr>
          <p:spPr bwMode="auto">
            <a:xfrm>
              <a:off x="1884164" y="1500187"/>
              <a:ext cx="1785938" cy="1830586"/>
            </a:xfrm>
            <a:prstGeom prst="roundRect">
              <a:avLst>
                <a:gd name="adj" fmla="val 7500"/>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ja-JP" altLang="en-US"/>
            </a:p>
          </p:txBody>
        </p:sp>
        <p:pic>
          <p:nvPicPr>
            <p:cNvPr id="22" name="Picture 2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7375" y="1482328"/>
              <a:ext cx="1830586" cy="1866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23" name="Picture 3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5153" y="5206008"/>
              <a:ext cx="357188"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24" name="Picture 31"/>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4554" y="5197078"/>
              <a:ext cx="357188"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25" name="Picture 3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11849" y="3373189"/>
              <a:ext cx="357188"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26" name="Picture 35"/>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28812" y="3375422"/>
              <a:ext cx="357188"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27" name="Picture 3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0734" y="1562695"/>
              <a:ext cx="357188"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28" name="Picture 39"/>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41539" y="1562695"/>
              <a:ext cx="357188"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29" name="Picture 40"/>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685237" y="1563812"/>
              <a:ext cx="357188"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30" name="Picture 41"/>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41091" y="1558230"/>
              <a:ext cx="357188"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31" name="Picture 45"/>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429250" y="1410891"/>
              <a:ext cx="491133" cy="491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grpSp>
    </p:spTree>
    <p:extLst>
      <p:ext uri="{BB962C8B-B14F-4D97-AF65-F5344CB8AC3E}">
        <p14:creationId xmlns:p14="http://schemas.microsoft.com/office/powerpoint/2010/main" val="550817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３日目</a:t>
            </a:r>
            <a:endParaRPr kumimoji="1" lang="ja-JP" altLang="en-US" dirty="0"/>
          </a:p>
        </p:txBody>
      </p:sp>
      <p:sp>
        <p:nvSpPr>
          <p:cNvPr id="3" name="コンテンツ プレースホルダー 2"/>
          <p:cNvSpPr>
            <a:spLocks noGrp="1"/>
          </p:cNvSpPr>
          <p:nvPr>
            <p:ph idx="1"/>
          </p:nvPr>
        </p:nvSpPr>
        <p:spPr/>
        <p:txBody>
          <a:bodyPr/>
          <a:lstStyle/>
          <a:p>
            <a:pPr marL="342900" indent="-342900">
              <a:buFont typeface="Arial"/>
              <a:buChar char="•"/>
            </a:pPr>
            <a:r>
              <a:rPr lang="ja-JP" altLang="en-US" dirty="0" smtClean="0">
                <a:solidFill>
                  <a:srgbClr val="FF0000"/>
                </a:solidFill>
              </a:rPr>
              <a:t>顧客</a:t>
            </a:r>
            <a:r>
              <a:rPr lang="ja-JP" altLang="en-US" dirty="0">
                <a:solidFill>
                  <a:srgbClr val="FF0000"/>
                </a:solidFill>
              </a:rPr>
              <a:t>セグメント</a:t>
            </a:r>
          </a:p>
          <a:p>
            <a:pPr marL="800100" lvl="1" indent="-342900">
              <a:buFont typeface="Arial"/>
              <a:buChar char="•"/>
            </a:pPr>
            <a:r>
              <a:rPr lang="ja-JP" altLang="en-US" dirty="0" smtClean="0"/>
              <a:t>話相手</a:t>
            </a:r>
            <a:r>
              <a:rPr lang="ja-JP" altLang="en-US" dirty="0"/>
              <a:t>のいないお年寄り</a:t>
            </a:r>
          </a:p>
          <a:p>
            <a:pPr marL="342900" indent="-342900">
              <a:buFont typeface="Arial"/>
              <a:buChar char="•"/>
            </a:pPr>
            <a:r>
              <a:rPr lang="ja-JP" altLang="en-US" dirty="0" smtClean="0"/>
              <a:t>課題</a:t>
            </a:r>
            <a:endParaRPr lang="ja-JP" altLang="en-US" dirty="0"/>
          </a:p>
          <a:p>
            <a:pPr marL="800100" lvl="1" indent="-342900">
              <a:buFont typeface="Arial"/>
              <a:buChar char="•"/>
            </a:pPr>
            <a:r>
              <a:rPr lang="ja-JP" altLang="en-US" dirty="0" smtClean="0"/>
              <a:t>話相手</a:t>
            </a:r>
            <a:r>
              <a:rPr lang="ja-JP" altLang="en-US" dirty="0"/>
              <a:t>のいないお年寄りは自分の話を聞いていほしい  </a:t>
            </a:r>
          </a:p>
          <a:p>
            <a:pPr marL="342900" indent="-342900">
              <a:buFont typeface="Arial"/>
              <a:buChar char="•"/>
            </a:pPr>
            <a:r>
              <a:rPr lang="ja-JP" altLang="en-US" dirty="0" smtClean="0"/>
              <a:t>価値</a:t>
            </a:r>
            <a:r>
              <a:rPr lang="ja-JP" altLang="en-US" dirty="0"/>
              <a:t>提供</a:t>
            </a:r>
          </a:p>
          <a:p>
            <a:pPr marL="800100" lvl="1" indent="-342900">
              <a:buFont typeface="Arial"/>
              <a:buChar char="•"/>
            </a:pPr>
            <a:r>
              <a:rPr lang="ja-JP" altLang="en-US" dirty="0" smtClean="0"/>
              <a:t>お年寄り</a:t>
            </a:r>
            <a:r>
              <a:rPr lang="ja-JP" altLang="en-US" dirty="0"/>
              <a:t>の孤独を</a:t>
            </a:r>
            <a:r>
              <a:rPr lang="ja-JP" altLang="en-US" dirty="0" smtClean="0"/>
              <a:t>なくす</a:t>
            </a:r>
            <a:endParaRPr lang="en-US" altLang="ja-JP" dirty="0" smtClean="0"/>
          </a:p>
          <a:p>
            <a:pPr marL="342900" indent="-342900">
              <a:buFont typeface="Arial"/>
              <a:buChar char="•"/>
            </a:pPr>
            <a:r>
              <a:rPr lang="ja-JP" altLang="en-US" dirty="0">
                <a:solidFill>
                  <a:srgbClr val="FF0000"/>
                </a:solidFill>
              </a:rPr>
              <a:t>ソリューション</a:t>
            </a:r>
            <a:endParaRPr lang="en-US" altLang="ja-JP" dirty="0">
              <a:solidFill>
                <a:srgbClr val="FF0000"/>
              </a:solidFill>
            </a:endParaRPr>
          </a:p>
          <a:p>
            <a:pPr marL="800100" lvl="1" indent="-342900">
              <a:buFont typeface="Arial"/>
              <a:buChar char="•"/>
            </a:pPr>
            <a:r>
              <a:rPr lang="ja-JP" altLang="en-US" dirty="0"/>
              <a:t>孤独なお年寄りの話を聞いてあげて年表を作る</a:t>
            </a:r>
            <a:endParaRPr lang="en-US" altLang="ja-JP" dirty="0"/>
          </a:p>
          <a:p>
            <a:pPr lvl="1" indent="0">
              <a:buNone/>
            </a:pPr>
            <a:endParaRPr kumimoji="1" lang="ja-JP" altLang="en-US" dirty="0"/>
          </a:p>
        </p:txBody>
      </p:sp>
    </p:spTree>
    <p:extLst>
      <p:ext uri="{BB962C8B-B14F-4D97-AF65-F5344CB8AC3E}">
        <p14:creationId xmlns:p14="http://schemas.microsoft.com/office/powerpoint/2010/main" val="2283586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３日目</a:t>
            </a:r>
            <a:endParaRPr kumimoji="1" lang="ja-JP" altLang="en-US" dirty="0"/>
          </a:p>
        </p:txBody>
      </p:sp>
      <p:sp>
        <p:nvSpPr>
          <p:cNvPr id="3" name="コンテンツ プレースホルダー 2"/>
          <p:cNvSpPr>
            <a:spLocks noGrp="1"/>
          </p:cNvSpPr>
          <p:nvPr>
            <p:ph idx="1"/>
          </p:nvPr>
        </p:nvSpPr>
        <p:spPr/>
        <p:txBody>
          <a:bodyPr/>
          <a:lstStyle/>
          <a:p>
            <a:pPr marL="342900" indent="-342900">
              <a:buFont typeface="Arial"/>
              <a:buChar char="•"/>
            </a:pPr>
            <a:r>
              <a:rPr kumimoji="1" lang="ja-JP" altLang="en-US" dirty="0" smtClean="0"/>
              <a:t>テストマーケティングサイト構成</a:t>
            </a:r>
            <a:endParaRPr kumimoji="1" lang="en-US" altLang="ja-JP" dirty="0" smtClean="0"/>
          </a:p>
          <a:p>
            <a:pPr marL="800100" lvl="1" indent="-342900">
              <a:buFont typeface="Arial"/>
              <a:buChar char="•"/>
            </a:pPr>
            <a:r>
              <a:rPr lang="ja-JP" altLang="en-US" dirty="0" smtClean="0"/>
              <a:t>アプリケーションフレームワーク・・・</a:t>
            </a:r>
            <a:r>
              <a:rPr lang="en-US" altLang="ja-JP" dirty="0" smtClean="0"/>
              <a:t>Sinatra</a:t>
            </a:r>
          </a:p>
          <a:p>
            <a:pPr marL="800100" lvl="1" indent="-342900">
              <a:buFont typeface="Arial"/>
              <a:buChar char="•"/>
            </a:pPr>
            <a:r>
              <a:rPr kumimoji="1" lang="ja-JP" altLang="en-US" dirty="0" smtClean="0"/>
              <a:t>データ収集・加工サービス</a:t>
            </a:r>
            <a:r>
              <a:rPr kumimoji="1" lang="en-US" altLang="ja-JP" dirty="0" smtClean="0"/>
              <a:t>API</a:t>
            </a:r>
            <a:r>
              <a:rPr kumimoji="1" lang="ja-JP" altLang="en-US" dirty="0" smtClean="0"/>
              <a:t>・・・</a:t>
            </a:r>
            <a:r>
              <a:rPr kumimoji="1" lang="en-US" altLang="ja-JP" dirty="0" err="1" smtClean="0"/>
              <a:t>Keen.io</a:t>
            </a:r>
            <a:endParaRPr kumimoji="1" lang="en-US" altLang="ja-JP" dirty="0" smtClean="0"/>
          </a:p>
          <a:p>
            <a:pPr marL="800100" lvl="1" indent="-342900">
              <a:buFont typeface="Arial"/>
              <a:buChar char="•"/>
            </a:pPr>
            <a:r>
              <a:rPr lang="ja-JP" altLang="en-US" dirty="0" smtClean="0"/>
              <a:t>データ分析・・・</a:t>
            </a:r>
            <a:r>
              <a:rPr lang="en-US" altLang="ja-JP" dirty="0" smtClean="0"/>
              <a:t>Google Analytics</a:t>
            </a:r>
            <a:endParaRPr kumimoji="1" lang="ja-JP" altLang="en-US" dirty="0"/>
          </a:p>
        </p:txBody>
      </p:sp>
    </p:spTree>
    <p:extLst>
      <p:ext uri="{BB962C8B-B14F-4D97-AF65-F5344CB8AC3E}">
        <p14:creationId xmlns:p14="http://schemas.microsoft.com/office/powerpoint/2010/main" val="2446995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３日目</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優勝チーム</a:t>
            </a:r>
            <a:endParaRPr kumimoji="1" lang="en-US" altLang="ja-JP" dirty="0" smtClean="0"/>
          </a:p>
          <a:p>
            <a:r>
              <a:rPr lang="ja-JP" altLang="en-US" dirty="0" smtClean="0"/>
              <a:t>ニッチなターゲットの</a:t>
            </a:r>
            <a:r>
              <a:rPr kumimoji="1" lang="en-US" altLang="ja-JP" dirty="0" smtClean="0"/>
              <a:t>Twitter</a:t>
            </a:r>
            <a:r>
              <a:rPr kumimoji="1" lang="ja-JP" altLang="en-US" dirty="0" smtClean="0"/>
              <a:t>みたいなサービス</a:t>
            </a:r>
            <a:endParaRPr kumimoji="1" lang="en-US" altLang="ja-JP" dirty="0" smtClean="0"/>
          </a:p>
          <a:p>
            <a:r>
              <a:rPr lang="ja-JP" altLang="en-US" dirty="0" smtClean="0"/>
              <a:t>特別賞</a:t>
            </a:r>
            <a:endParaRPr lang="en-US" altLang="ja-JP" dirty="0" smtClean="0"/>
          </a:p>
          <a:p>
            <a:r>
              <a:rPr lang="ja-JP" altLang="en-US" dirty="0" smtClean="0"/>
              <a:t>顧客セグメントに男性も含めたルナルナみたいなサービス</a:t>
            </a:r>
            <a:endParaRPr lang="en-US" altLang="ja-JP" dirty="0" smtClean="0"/>
          </a:p>
          <a:p>
            <a:endParaRPr kumimoji="1" lang="en-US" altLang="ja-JP" dirty="0" smtClean="0"/>
          </a:p>
          <a:p>
            <a:endParaRPr kumimoji="1" lang="ja-JP" altLang="en-US" dirty="0"/>
          </a:p>
        </p:txBody>
      </p:sp>
    </p:spTree>
    <p:extLst>
      <p:ext uri="{BB962C8B-B14F-4D97-AF65-F5344CB8AC3E}">
        <p14:creationId xmlns:p14="http://schemas.microsoft.com/office/powerpoint/2010/main" val="38653665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振り返り</a:t>
            </a:r>
            <a:endParaRPr kumimoji="1" lang="ja-JP" altLang="en-US" dirty="0"/>
          </a:p>
        </p:txBody>
      </p:sp>
      <p:sp>
        <p:nvSpPr>
          <p:cNvPr id="3" name="コンテンツ プレースホルダー 2"/>
          <p:cNvSpPr>
            <a:spLocks noGrp="1"/>
          </p:cNvSpPr>
          <p:nvPr>
            <p:ph idx="1"/>
          </p:nvPr>
        </p:nvSpPr>
        <p:spPr/>
        <p:txBody>
          <a:bodyPr/>
          <a:lstStyle/>
          <a:p>
            <a:pPr marL="342900" indent="-342900">
              <a:buFont typeface="Arial"/>
              <a:buChar char="•"/>
            </a:pPr>
            <a:r>
              <a:rPr lang="ja-JP" altLang="en-US" dirty="0" smtClean="0"/>
              <a:t>ベース</a:t>
            </a:r>
            <a:r>
              <a:rPr lang="ja-JP" altLang="en-US" dirty="0"/>
              <a:t>となるアイデアが初日からぶれていない</a:t>
            </a:r>
          </a:p>
          <a:p>
            <a:pPr marL="342900" indent="-342900">
              <a:buFont typeface="Arial"/>
              <a:buChar char="•"/>
            </a:pPr>
            <a:r>
              <a:rPr lang="ja-JP" altLang="en-US" dirty="0" smtClean="0"/>
              <a:t>実際</a:t>
            </a:r>
            <a:r>
              <a:rPr lang="ja-JP" altLang="en-US" dirty="0"/>
              <a:t>に動くプロダクトをプレゼンして</a:t>
            </a:r>
            <a:r>
              <a:rPr lang="ja-JP" altLang="en-US" dirty="0" smtClean="0"/>
              <a:t>いる</a:t>
            </a:r>
            <a:endParaRPr lang="en-US" altLang="ja-JP" dirty="0" smtClean="0"/>
          </a:p>
          <a:p>
            <a:pPr marL="800100" lvl="1" indent="-342900">
              <a:buFont typeface="Arial"/>
              <a:buChar char="•"/>
            </a:pPr>
            <a:r>
              <a:rPr lang="ja-JP" altLang="en-US" dirty="0" smtClean="0"/>
              <a:t>技術は大事</a:t>
            </a:r>
            <a:endParaRPr lang="en-US" altLang="ja-JP" dirty="0" smtClean="0"/>
          </a:p>
          <a:p>
            <a:pPr marL="800100" lvl="1" indent="-342900">
              <a:buFont typeface="Arial"/>
              <a:buChar char="•"/>
            </a:pPr>
            <a:r>
              <a:rPr kumimoji="1" lang="en-US" altLang="ja-JP" dirty="0" smtClean="0"/>
              <a:t>UX</a:t>
            </a:r>
            <a:r>
              <a:rPr kumimoji="1" lang="ja-JP" altLang="en-US" dirty="0" smtClean="0"/>
              <a:t>関連が重要</a:t>
            </a:r>
            <a:endParaRPr kumimoji="1" lang="en-US" altLang="ja-JP" dirty="0" smtClean="0"/>
          </a:p>
          <a:p>
            <a:pPr marL="342900" indent="-342900">
              <a:buFont typeface="Arial"/>
              <a:buChar char="•"/>
            </a:pPr>
            <a:r>
              <a:rPr lang="ja-JP" altLang="en-US" dirty="0" smtClean="0"/>
              <a:t>お金の話も重要</a:t>
            </a:r>
            <a:endParaRPr lang="en-US" altLang="ja-JP" dirty="0" smtClean="0"/>
          </a:p>
          <a:p>
            <a:pPr marL="342900" indent="-342900">
              <a:buFont typeface="Arial"/>
              <a:buChar char="•"/>
            </a:pPr>
            <a:endParaRPr kumimoji="1" lang="ja-JP" altLang="en-US" dirty="0"/>
          </a:p>
        </p:txBody>
      </p:sp>
    </p:spTree>
    <p:extLst>
      <p:ext uri="{BB962C8B-B14F-4D97-AF65-F5344CB8AC3E}">
        <p14:creationId xmlns:p14="http://schemas.microsoft.com/office/powerpoint/2010/main" val="3891854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振り返り</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6600" dirty="0" smtClean="0"/>
              <a:t>技術者にこそ積極的に参加して欲しい</a:t>
            </a:r>
            <a:endParaRPr kumimoji="1" lang="ja-JP" altLang="en-US" sz="6600" dirty="0"/>
          </a:p>
        </p:txBody>
      </p:sp>
    </p:spTree>
    <p:extLst>
      <p:ext uri="{BB962C8B-B14F-4D97-AF65-F5344CB8AC3E}">
        <p14:creationId xmlns:p14="http://schemas.microsoft.com/office/powerpoint/2010/main" val="29923722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a:t>
            </a:r>
            <a:endParaRPr kumimoji="1" lang="ja-JP" altLang="en-US" dirty="0"/>
          </a:p>
        </p:txBody>
      </p:sp>
      <p:sp>
        <p:nvSpPr>
          <p:cNvPr id="3" name="コンテンツ プレースホルダー 2"/>
          <p:cNvSpPr>
            <a:spLocks noGrp="1"/>
          </p:cNvSpPr>
          <p:nvPr>
            <p:ph idx="1"/>
          </p:nvPr>
        </p:nvSpPr>
        <p:spPr/>
        <p:txBody>
          <a:bodyPr>
            <a:normAutofit/>
          </a:bodyPr>
          <a:lstStyle/>
          <a:p>
            <a:r>
              <a:rPr lang="en-US" altLang="ja-JP" sz="2800" dirty="0" smtClean="0">
                <a:hlinkClick r:id="rId3"/>
              </a:rPr>
              <a:t>StartupWeekendFukuoka June</a:t>
            </a:r>
            <a:r>
              <a:rPr lang="ja-JP" altLang="en-US" sz="2800" dirty="0" smtClean="0">
                <a:hlinkClick r:id="rId3"/>
              </a:rPr>
              <a:t>振り返り</a:t>
            </a:r>
            <a:endParaRPr kumimoji="1" lang="en-US" altLang="ja-JP" sz="2800" dirty="0"/>
          </a:p>
          <a:p>
            <a:endParaRPr kumimoji="1" lang="en-US" altLang="ja-JP" sz="2800" dirty="0" smtClean="0"/>
          </a:p>
        </p:txBody>
      </p:sp>
    </p:spTree>
    <p:extLst>
      <p:ext uri="{BB962C8B-B14F-4D97-AF65-F5344CB8AC3E}">
        <p14:creationId xmlns:p14="http://schemas.microsoft.com/office/powerpoint/2010/main" val="3757168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github.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7260" y="4136157"/>
            <a:ext cx="5741640" cy="2721843"/>
          </a:xfrm>
          <a:prstGeom prst="rect">
            <a:avLst/>
          </a:prstGeom>
        </p:spPr>
      </p:pic>
      <p:sp>
        <p:nvSpPr>
          <p:cNvPr id="17409" name="Rectangle 1"/>
          <p:cNvSpPr>
            <a:spLocks noGrp="1" noChangeArrowheads="1"/>
          </p:cNvSpPr>
          <p:nvPr>
            <p:ph type="title"/>
          </p:nvPr>
        </p:nvSpPr>
        <p:spPr/>
        <p:txBody>
          <a:bodyPr/>
          <a:lstStyle/>
          <a:p>
            <a:pPr>
              <a:defRPr/>
            </a:pPr>
            <a:r>
              <a:rPr kumimoji="0" lang="ja-JP" altLang="en-US" smtClean="0"/>
              <a:t>自己紹介</a:t>
            </a:r>
          </a:p>
        </p:txBody>
      </p:sp>
      <p:sp>
        <p:nvSpPr>
          <p:cNvPr id="17410" name="Rectangle 2"/>
          <p:cNvSpPr>
            <a:spLocks noGrp="1" noChangeArrowheads="1"/>
          </p:cNvSpPr>
          <p:nvPr>
            <p:ph idx="1"/>
          </p:nvPr>
        </p:nvSpPr>
        <p:spPr/>
        <p:txBody>
          <a:bodyPr anchor="t"/>
          <a:lstStyle/>
          <a:p>
            <a:pPr marL="625056">
              <a:defRPr/>
            </a:pPr>
            <a:r>
              <a:rPr kumimoji="0" lang="ja-JP" altLang="en-US" dirty="0" smtClean="0"/>
              <a:t>名前　カキギ　カツユキ</a:t>
            </a:r>
            <a:endParaRPr kumimoji="0" lang="en-US" altLang="ja-JP" dirty="0" smtClean="0"/>
          </a:p>
          <a:p>
            <a:pPr marL="625056">
              <a:defRPr/>
            </a:pPr>
            <a:r>
              <a:rPr kumimoji="0" lang="ja-JP" altLang="en-US" dirty="0" smtClean="0"/>
              <a:t>仕事　</a:t>
            </a:r>
            <a:r>
              <a:rPr kumimoji="0" lang="ja-JP" altLang="en-US" sz="2800" dirty="0"/>
              <a:t>インターネット通販事業</a:t>
            </a:r>
            <a:r>
              <a:rPr kumimoji="0" lang="en-US" altLang="ja-JP" sz="2800" dirty="0"/>
              <a:t/>
            </a:r>
            <a:br>
              <a:rPr kumimoji="0" lang="en-US" altLang="ja-JP" sz="2800" dirty="0"/>
            </a:br>
            <a:r>
              <a:rPr kumimoji="0" lang="ja-JP" altLang="en-US" sz="2800" dirty="0"/>
              <a:t>　　（</a:t>
            </a:r>
            <a:r>
              <a:rPr kumimoji="0" lang="en-US" altLang="ja-JP" sz="2800" dirty="0"/>
              <a:t>EC</a:t>
            </a:r>
            <a:r>
              <a:rPr kumimoji="0" lang="ja-JP" altLang="en-US" sz="2800" dirty="0"/>
              <a:t>コンサルティング企画室）</a:t>
            </a:r>
            <a:r>
              <a:rPr kumimoji="0" lang="ja-JP" altLang="en-US" dirty="0" smtClean="0"/>
              <a:t>　</a:t>
            </a:r>
            <a:endParaRPr kumimoji="0" lang="en-US" altLang="ja-JP" dirty="0" smtClean="0"/>
          </a:p>
          <a:p>
            <a:pPr marL="625056">
              <a:defRPr/>
            </a:pPr>
            <a:r>
              <a:rPr kumimoji="0" lang="ja-JP" altLang="en-US" dirty="0" smtClean="0"/>
              <a:t>趣味　山登り・ランニング</a:t>
            </a:r>
            <a:endParaRPr kumimoji="0" lang="en-US" altLang="ja-JP" dirty="0" smtClean="0"/>
          </a:p>
          <a:p>
            <a:pPr marL="625056">
              <a:defRPr/>
            </a:pPr>
            <a:r>
              <a:rPr kumimoji="0" lang="en-US" altLang="ja-JP" dirty="0" err="1" smtClean="0"/>
              <a:t>Github</a:t>
            </a:r>
            <a:r>
              <a:rPr kumimoji="0" lang="en-US" altLang="ja-JP" dirty="0" smtClean="0"/>
              <a:t>: </a:t>
            </a:r>
            <a:r>
              <a:rPr kumimoji="0" lang="en-US" altLang="ja-JP" dirty="0">
                <a:hlinkClick r:id="rId3"/>
              </a:rPr>
              <a:t>https://github.com/</a:t>
            </a:r>
            <a:r>
              <a:rPr kumimoji="0" lang="en-US" altLang="ja-JP" dirty="0" smtClean="0">
                <a:hlinkClick r:id="rId3"/>
              </a:rPr>
              <a:t>k2works</a:t>
            </a:r>
            <a:endParaRPr kumimoji="0" lang="en-US" altLang="ja-JP" dirty="0" smtClean="0"/>
          </a:p>
          <a:p>
            <a:pPr marL="625056">
              <a:defRPr/>
            </a:pPr>
            <a:r>
              <a:rPr kumimoji="0" lang="en-US" altLang="ja-JP" dirty="0"/>
              <a:t>Twitter: </a:t>
            </a:r>
            <a:r>
              <a:rPr kumimoji="0" lang="en-US" altLang="ja-JP" dirty="0">
                <a:hlinkClick r:id="rId4"/>
              </a:rPr>
              <a:t>https://</a:t>
            </a:r>
            <a:r>
              <a:rPr kumimoji="0" lang="en-US" altLang="ja-JP" dirty="0" err="1">
                <a:hlinkClick r:id="rId4"/>
              </a:rPr>
              <a:t>twitter.com</a:t>
            </a:r>
            <a:r>
              <a:rPr kumimoji="0" lang="en-US" altLang="ja-JP" dirty="0">
                <a:hlinkClick r:id="rId4"/>
              </a:rPr>
              <a:t>/k2works</a:t>
            </a:r>
            <a:endParaRPr kumimoji="0" lang="en-US" altLang="ja-JP" dirty="0" smtClean="0"/>
          </a:p>
        </p:txBody>
      </p:sp>
    </p:spTree>
    <p:extLst>
      <p:ext uri="{BB962C8B-B14F-4D97-AF65-F5344CB8AC3E}">
        <p14:creationId xmlns:p14="http://schemas.microsoft.com/office/powerpoint/2010/main" val="31139931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構成</a:t>
            </a:r>
            <a:endParaRPr kumimoji="1" lang="ja-JP" altLang="en-US" dirty="0"/>
          </a:p>
        </p:txBody>
      </p:sp>
      <p:sp>
        <p:nvSpPr>
          <p:cNvPr id="3" name="コンテンツ プレースホルダー 2"/>
          <p:cNvSpPr>
            <a:spLocks noGrp="1"/>
          </p:cNvSpPr>
          <p:nvPr>
            <p:ph idx="1"/>
          </p:nvPr>
        </p:nvSpPr>
        <p:spPr/>
        <p:txBody>
          <a:bodyPr>
            <a:normAutofit/>
          </a:bodyPr>
          <a:lstStyle/>
          <a:p>
            <a:r>
              <a:rPr lang="en-US" altLang="ja-JP" dirty="0" smtClean="0"/>
              <a:t>Startup Weekend</a:t>
            </a:r>
            <a:r>
              <a:rPr lang="ja-JP" altLang="en-US" dirty="0" smtClean="0"/>
              <a:t>とは</a:t>
            </a:r>
            <a:endParaRPr lang="en-US" altLang="ja-JP" dirty="0" smtClean="0"/>
          </a:p>
          <a:p>
            <a:r>
              <a:rPr lang="ja-JP" altLang="en-US" dirty="0" smtClean="0"/>
              <a:t>イベント概要</a:t>
            </a:r>
            <a:endParaRPr lang="en-US" altLang="ja-JP" dirty="0" smtClean="0"/>
          </a:p>
          <a:p>
            <a:r>
              <a:rPr lang="ja-JP" altLang="en-US" dirty="0" smtClean="0"/>
              <a:t>初日</a:t>
            </a:r>
            <a:endParaRPr lang="en-US" altLang="ja-JP" dirty="0" smtClean="0"/>
          </a:p>
          <a:p>
            <a:r>
              <a:rPr lang="ja-JP" altLang="en-US" dirty="0" smtClean="0"/>
              <a:t>２日目</a:t>
            </a:r>
            <a:endParaRPr lang="en-US" altLang="ja-JP" dirty="0" smtClean="0"/>
          </a:p>
          <a:p>
            <a:r>
              <a:rPr lang="ja-JP" altLang="en-US" dirty="0" smtClean="0"/>
              <a:t>３日目</a:t>
            </a:r>
            <a:endParaRPr lang="en-US" altLang="ja-JP" dirty="0" smtClean="0"/>
          </a:p>
          <a:p>
            <a:r>
              <a:rPr lang="ja-JP" altLang="en-US" dirty="0" smtClean="0"/>
              <a:t>振り返り</a:t>
            </a:r>
            <a:endParaRPr lang="en-US" altLang="ja-JP" dirty="0" smtClean="0"/>
          </a:p>
        </p:txBody>
      </p:sp>
    </p:spTree>
    <p:extLst>
      <p:ext uri="{BB962C8B-B14F-4D97-AF65-F5344CB8AC3E}">
        <p14:creationId xmlns:p14="http://schemas.microsoft.com/office/powerpoint/2010/main" val="955726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52718"/>
            <a:ext cx="6295292" cy="1371600"/>
          </a:xfrm>
        </p:spPr>
        <p:txBody>
          <a:bodyPr>
            <a:normAutofit/>
          </a:bodyPr>
          <a:lstStyle/>
          <a:p>
            <a:r>
              <a:rPr lang="en-US" altLang="ja-JP" dirty="0"/>
              <a:t>Startup Weekend</a:t>
            </a:r>
            <a:r>
              <a:rPr lang="ja-JP" altLang="en-US" dirty="0"/>
              <a:t>と</a:t>
            </a:r>
            <a:r>
              <a:rPr lang="ja-JP" altLang="en-US" dirty="0" smtClean="0"/>
              <a:t>は</a:t>
            </a:r>
            <a:endParaRPr kumimoji="1" lang="ja-JP" altLang="en-US" dirty="0"/>
          </a:p>
        </p:txBody>
      </p:sp>
      <p:sp>
        <p:nvSpPr>
          <p:cNvPr id="3" name="コンテンツ プレースホルダー 2"/>
          <p:cNvSpPr>
            <a:spLocks noGrp="1"/>
          </p:cNvSpPr>
          <p:nvPr>
            <p:ph idx="1"/>
          </p:nvPr>
        </p:nvSpPr>
        <p:spPr/>
        <p:txBody>
          <a:bodyPr/>
          <a:lstStyle/>
          <a:p>
            <a:r>
              <a:rPr lang="en-US" altLang="ja-JP" dirty="0"/>
              <a:t>Startup Weekends are 54-hour events where developers, designers, marketers, product managers and startup enthusiasts come together to share ideas, form teams, build products, and launch startups</a:t>
            </a:r>
            <a:r>
              <a:rPr lang="en-US" altLang="ja-JP" dirty="0" smtClean="0"/>
              <a:t>!</a:t>
            </a:r>
          </a:p>
          <a:p>
            <a:endParaRPr lang="en-US" altLang="ja-JP" dirty="0"/>
          </a:p>
          <a:p>
            <a:r>
              <a:rPr lang="ja-JP" altLang="en-US" dirty="0" smtClean="0"/>
              <a:t>スタータップウィークエンドとは開発者、デザイナ、マーケッター、プロダクトマネジメントそしてスタートアップに熱心な人たちがチームを組んでアイデアをシェアしてスタートアップを立ち上げる５４時間のイベント</a:t>
            </a:r>
            <a:endParaRPr lang="ja-JP" altLang="en-US" dirty="0"/>
          </a:p>
          <a:p>
            <a:endParaRPr kumimoji="1" lang="ja-JP" altLang="en-US" dirty="0"/>
          </a:p>
        </p:txBody>
      </p:sp>
    </p:spTree>
    <p:extLst>
      <p:ext uri="{BB962C8B-B14F-4D97-AF65-F5344CB8AC3E}">
        <p14:creationId xmlns:p14="http://schemas.microsoft.com/office/powerpoint/2010/main" val="1505106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イベント概要</a:t>
            </a:r>
            <a:endParaRPr kumimoji="1" lang="ja-JP" altLang="en-US" dirty="0"/>
          </a:p>
        </p:txBody>
      </p:sp>
      <p:sp>
        <p:nvSpPr>
          <p:cNvPr id="3" name="コンテンツ プレースホルダー 2"/>
          <p:cNvSpPr>
            <a:spLocks noGrp="1"/>
          </p:cNvSpPr>
          <p:nvPr>
            <p:ph idx="1"/>
          </p:nvPr>
        </p:nvSpPr>
        <p:spPr/>
        <p:txBody>
          <a:bodyPr/>
          <a:lstStyle/>
          <a:p>
            <a:pPr marL="342900" indent="-342900">
              <a:buFont typeface="Arial"/>
              <a:buChar char="•"/>
            </a:pPr>
            <a:r>
              <a:rPr lang="ja-JP" altLang="en-US" dirty="0" smtClean="0"/>
              <a:t>期間・・・５４時間</a:t>
            </a:r>
            <a:endParaRPr lang="en-US" altLang="ja-JP" dirty="0" smtClean="0"/>
          </a:p>
          <a:p>
            <a:pPr marL="800100" lvl="1" indent="-342900">
              <a:buFont typeface="Arial"/>
              <a:buChar char="•"/>
            </a:pPr>
            <a:r>
              <a:rPr lang="ja-JP" altLang="en-US" dirty="0" smtClean="0"/>
              <a:t>メンバー・・・４人</a:t>
            </a:r>
            <a:endParaRPr lang="en-US" altLang="ja-JP" dirty="0" smtClean="0"/>
          </a:p>
          <a:p>
            <a:pPr marL="800100" lvl="1" indent="-342900">
              <a:buFont typeface="Arial"/>
              <a:buChar char="•"/>
            </a:pPr>
            <a:r>
              <a:rPr lang="ja-JP" altLang="en-US" dirty="0" smtClean="0"/>
              <a:t>正味稼働時間・・・３８時間</a:t>
            </a:r>
            <a:endParaRPr lang="en-US" altLang="ja-JP" dirty="0" smtClean="0"/>
          </a:p>
          <a:p>
            <a:pPr marL="342900" indent="-342900">
              <a:buFont typeface="Arial"/>
              <a:buChar char="•"/>
            </a:pPr>
            <a:r>
              <a:rPr lang="ja-JP" altLang="en-US" dirty="0" smtClean="0"/>
              <a:t>ビジネスモデル作成・・・３０時間</a:t>
            </a:r>
            <a:endParaRPr lang="en-US" altLang="ja-JP" dirty="0" smtClean="0"/>
          </a:p>
          <a:p>
            <a:pPr marL="800100" lvl="1" indent="-342900">
              <a:buFont typeface="Arial"/>
              <a:buChar char="•"/>
            </a:pPr>
            <a:r>
              <a:rPr lang="ja-JP" altLang="en-US" dirty="0" smtClean="0"/>
              <a:t>価値提案に関するピボット・・・２回</a:t>
            </a:r>
            <a:endParaRPr lang="en-US" altLang="ja-JP" dirty="0" smtClean="0"/>
          </a:p>
          <a:p>
            <a:pPr marL="800100" lvl="1" indent="-342900">
              <a:buFont typeface="Arial"/>
              <a:buChar char="•"/>
            </a:pPr>
            <a:r>
              <a:rPr kumimoji="1" lang="ja-JP" altLang="en-US" dirty="0" smtClean="0"/>
              <a:t>顧客セグメントに関するピボット・・・４回</a:t>
            </a:r>
            <a:endParaRPr kumimoji="1" lang="en-US" altLang="ja-JP" dirty="0" smtClean="0"/>
          </a:p>
          <a:p>
            <a:pPr marL="342900" indent="-342900">
              <a:buFont typeface="Arial"/>
              <a:buChar char="•"/>
            </a:pPr>
            <a:r>
              <a:rPr kumimoji="1" lang="ja-JP" altLang="en-US" dirty="0" smtClean="0"/>
              <a:t>テストマーケティングサイト作成・・・８時間</a:t>
            </a:r>
            <a:endParaRPr kumimoji="1" lang="en-US" altLang="ja-JP" dirty="0" smtClean="0"/>
          </a:p>
          <a:p>
            <a:pPr marL="342900" indent="-342900">
              <a:buFont typeface="Arial"/>
              <a:buChar char="•"/>
            </a:pPr>
            <a:endParaRPr kumimoji="1" lang="ja-JP" altLang="en-US" dirty="0"/>
          </a:p>
        </p:txBody>
      </p:sp>
    </p:spTree>
    <p:extLst>
      <p:ext uri="{BB962C8B-B14F-4D97-AF65-F5344CB8AC3E}">
        <p14:creationId xmlns:p14="http://schemas.microsoft.com/office/powerpoint/2010/main" val="2953468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初日</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ミートアップ＆チームビルディング</a:t>
            </a:r>
            <a:endParaRPr kumimoji="1" lang="en-US" altLang="ja-JP" dirty="0" smtClean="0"/>
          </a:p>
          <a:p>
            <a:endParaRPr lang="en-US" altLang="ja-JP" dirty="0"/>
          </a:p>
          <a:p>
            <a:r>
              <a:rPr lang="en-US" altLang="ja-JP" dirty="0"/>
              <a:t>『ID</a:t>
            </a:r>
            <a:r>
              <a:rPr lang="ja-JP" altLang="en-US" dirty="0"/>
              <a:t>カード情報を使って病院の待ち時間がわかるサービス</a:t>
            </a:r>
            <a:r>
              <a:rPr lang="en-US" altLang="ja-JP" dirty="0"/>
              <a:t>』</a:t>
            </a:r>
            <a:endParaRPr lang="ja-JP" altLang="en-US" dirty="0"/>
          </a:p>
          <a:p>
            <a:r>
              <a:rPr kumimoji="1" lang="ja-JP" altLang="en-US" dirty="0" smtClean="0"/>
              <a:t>マーケティング・・・３名</a:t>
            </a:r>
            <a:endParaRPr kumimoji="1" lang="en-US" altLang="ja-JP" dirty="0" smtClean="0"/>
          </a:p>
          <a:p>
            <a:r>
              <a:rPr kumimoji="1" lang="ja-JP" altLang="en-US" dirty="0" smtClean="0"/>
              <a:t>開発・・・１名</a:t>
            </a:r>
            <a:endParaRPr kumimoji="1" lang="ja-JP" altLang="en-US" dirty="0"/>
          </a:p>
        </p:txBody>
      </p:sp>
    </p:spTree>
    <p:extLst>
      <p:ext uri="{BB962C8B-B14F-4D97-AF65-F5344CB8AC3E}">
        <p14:creationId xmlns:p14="http://schemas.microsoft.com/office/powerpoint/2010/main" val="3551231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２日目</a:t>
            </a:r>
            <a:endParaRPr kumimoji="1" lang="ja-JP" altLang="en-US" dirty="0"/>
          </a:p>
        </p:txBody>
      </p:sp>
      <p:sp>
        <p:nvSpPr>
          <p:cNvPr id="3" name="コンテンツ プレースホルダー 2"/>
          <p:cNvSpPr>
            <a:spLocks noGrp="1"/>
          </p:cNvSpPr>
          <p:nvPr>
            <p:ph idx="1"/>
          </p:nvPr>
        </p:nvSpPr>
        <p:spPr/>
        <p:txBody>
          <a:bodyPr>
            <a:normAutofit/>
          </a:bodyPr>
          <a:lstStyle/>
          <a:p>
            <a:pPr marL="342900" indent="-342900">
              <a:buFont typeface="Arial"/>
              <a:buChar char="•"/>
            </a:pPr>
            <a:r>
              <a:rPr lang="ja-JP" altLang="en-US" dirty="0" smtClean="0"/>
              <a:t>顧客</a:t>
            </a:r>
            <a:r>
              <a:rPr lang="ja-JP" altLang="en-US" dirty="0"/>
              <a:t>セグメント</a:t>
            </a:r>
          </a:p>
          <a:p>
            <a:pPr marL="800100" lvl="1" indent="-342900">
              <a:buFont typeface="Arial"/>
              <a:buChar char="•"/>
            </a:pPr>
            <a:r>
              <a:rPr lang="ja-JP" altLang="en-US" dirty="0" smtClean="0"/>
              <a:t>患者</a:t>
            </a:r>
            <a:endParaRPr lang="ja-JP" altLang="en-US" dirty="0"/>
          </a:p>
          <a:p>
            <a:pPr marL="342900" indent="-342900">
              <a:buFont typeface="Arial"/>
              <a:buChar char="•"/>
            </a:pPr>
            <a:r>
              <a:rPr lang="ja-JP" altLang="en-US" dirty="0" smtClean="0"/>
              <a:t>課題</a:t>
            </a:r>
            <a:endParaRPr lang="ja-JP" altLang="en-US" dirty="0"/>
          </a:p>
          <a:p>
            <a:pPr marL="800100" lvl="1" indent="-342900">
              <a:buFont typeface="Arial"/>
              <a:buChar char="•"/>
            </a:pPr>
            <a:r>
              <a:rPr lang="ja-JP" altLang="en-US" dirty="0" smtClean="0"/>
              <a:t>診察</a:t>
            </a:r>
            <a:r>
              <a:rPr lang="ja-JP" altLang="en-US" dirty="0"/>
              <a:t>カードを病院ごとに複数持つのは管理が大変だ</a:t>
            </a:r>
          </a:p>
          <a:p>
            <a:pPr marL="800100" lvl="1" indent="-342900">
              <a:buFont typeface="Arial"/>
              <a:buChar char="•"/>
            </a:pPr>
            <a:r>
              <a:rPr lang="ja-JP" altLang="en-US" dirty="0" smtClean="0"/>
              <a:t>病院</a:t>
            </a:r>
            <a:r>
              <a:rPr lang="ja-JP" altLang="en-US" dirty="0"/>
              <a:t>の受付で長時間待つのは苦痛だ  </a:t>
            </a:r>
            <a:endParaRPr lang="en-US" altLang="ja-JP" dirty="0" smtClean="0"/>
          </a:p>
          <a:p>
            <a:pPr marL="342900" indent="-342900">
              <a:buFont typeface="Arial"/>
              <a:buChar char="•"/>
            </a:pPr>
            <a:r>
              <a:rPr lang="ja-JP" altLang="en-US" dirty="0" smtClean="0"/>
              <a:t>価値</a:t>
            </a:r>
            <a:r>
              <a:rPr lang="ja-JP" altLang="en-US" dirty="0"/>
              <a:t>提供</a:t>
            </a:r>
          </a:p>
          <a:p>
            <a:pPr marL="800100" lvl="1" indent="-342900">
              <a:buFont typeface="Arial"/>
              <a:buChar char="•"/>
            </a:pPr>
            <a:r>
              <a:rPr lang="ja-JP" altLang="en-US" dirty="0" smtClean="0"/>
              <a:t>病院</a:t>
            </a:r>
            <a:r>
              <a:rPr lang="ja-JP" altLang="en-US" dirty="0"/>
              <a:t>の診療受付待ち時間をなくす</a:t>
            </a:r>
          </a:p>
          <a:p>
            <a:pPr marL="800100" lvl="1" indent="-342900">
              <a:buFont typeface="Arial"/>
              <a:buChar char="•"/>
            </a:pPr>
            <a:r>
              <a:rPr lang="ja-JP" altLang="en-US" dirty="0" smtClean="0"/>
              <a:t>診察</a:t>
            </a:r>
            <a:r>
              <a:rPr lang="ja-JP" altLang="en-US" dirty="0"/>
              <a:t>情報の一元化</a:t>
            </a:r>
          </a:p>
          <a:p>
            <a:pPr marL="800100" lvl="1" indent="-342900">
              <a:buFont typeface="Arial"/>
              <a:buChar char="•"/>
            </a:pPr>
            <a:r>
              <a:rPr lang="ja-JP" altLang="en-US" dirty="0" smtClean="0"/>
              <a:t>待ち受け</a:t>
            </a:r>
            <a:r>
              <a:rPr lang="ja-JP" altLang="en-US" dirty="0"/>
              <a:t>業務の</a:t>
            </a:r>
            <a:r>
              <a:rPr lang="ja-JP" altLang="en-US" dirty="0" smtClean="0"/>
              <a:t>効率化</a:t>
            </a:r>
            <a:endParaRPr lang="en-US" altLang="ja-JP" dirty="0" smtClean="0"/>
          </a:p>
          <a:p>
            <a:pPr marL="342900" indent="-342900">
              <a:buFont typeface="Arial"/>
              <a:buChar char="•"/>
            </a:pPr>
            <a:r>
              <a:rPr lang="ja-JP" altLang="en-US" dirty="0"/>
              <a:t>ソリューション</a:t>
            </a:r>
            <a:endParaRPr lang="en-US" altLang="ja-JP" dirty="0"/>
          </a:p>
          <a:p>
            <a:pPr marL="800100" lvl="1" indent="-342900">
              <a:buFont typeface="Arial"/>
              <a:buChar char="•"/>
            </a:pPr>
            <a:r>
              <a:rPr lang="en-US" altLang="ja-JP" dirty="0"/>
              <a:t>ID</a:t>
            </a:r>
            <a:r>
              <a:rPr lang="ja-JP" altLang="en-US" dirty="0"/>
              <a:t>カード情報を使って病院の待ち時間がわかる</a:t>
            </a:r>
            <a:r>
              <a:rPr lang="ja-JP" altLang="en-US" dirty="0" smtClean="0"/>
              <a:t>サービス</a:t>
            </a:r>
            <a:endParaRPr lang="ja-JP" altLang="en-US" dirty="0"/>
          </a:p>
          <a:p>
            <a:pPr marL="342900" indent="-342900">
              <a:buFont typeface="Arial"/>
              <a:buChar char="•"/>
            </a:pPr>
            <a:endParaRPr kumimoji="1" lang="ja-JP" altLang="en-US" dirty="0"/>
          </a:p>
        </p:txBody>
      </p:sp>
    </p:spTree>
    <p:extLst>
      <p:ext uri="{BB962C8B-B14F-4D97-AF65-F5344CB8AC3E}">
        <p14:creationId xmlns:p14="http://schemas.microsoft.com/office/powerpoint/2010/main" val="3649856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２日目</a:t>
            </a:r>
            <a:endParaRPr kumimoji="1" lang="ja-JP" altLang="en-US" dirty="0"/>
          </a:p>
        </p:txBody>
      </p:sp>
      <p:sp>
        <p:nvSpPr>
          <p:cNvPr id="3" name="コンテンツ プレースホルダー 2"/>
          <p:cNvSpPr>
            <a:spLocks noGrp="1"/>
          </p:cNvSpPr>
          <p:nvPr>
            <p:ph idx="1"/>
          </p:nvPr>
        </p:nvSpPr>
        <p:spPr/>
        <p:txBody>
          <a:bodyPr/>
          <a:lstStyle/>
          <a:p>
            <a:pPr marL="342900" indent="-342900">
              <a:buFont typeface="Arial"/>
              <a:buChar char="•"/>
            </a:pPr>
            <a:r>
              <a:rPr lang="ja-JP" altLang="en-US" dirty="0" smtClean="0">
                <a:solidFill>
                  <a:srgbClr val="FF0000"/>
                </a:solidFill>
              </a:rPr>
              <a:t>顧客</a:t>
            </a:r>
            <a:r>
              <a:rPr lang="ja-JP" altLang="en-US" dirty="0">
                <a:solidFill>
                  <a:srgbClr val="FF0000"/>
                </a:solidFill>
              </a:rPr>
              <a:t>セグメント</a:t>
            </a:r>
          </a:p>
          <a:p>
            <a:pPr marL="800100" lvl="1" indent="-342900">
              <a:buFont typeface="Arial"/>
              <a:buChar char="•"/>
            </a:pPr>
            <a:r>
              <a:rPr lang="ja-JP" altLang="en-US" dirty="0" smtClean="0">
                <a:solidFill>
                  <a:srgbClr val="000000"/>
                </a:solidFill>
              </a:rPr>
              <a:t>高齢者</a:t>
            </a:r>
            <a:r>
              <a:rPr lang="ja-JP" altLang="en-US" dirty="0">
                <a:solidFill>
                  <a:srgbClr val="000000"/>
                </a:solidFill>
              </a:rPr>
              <a:t>の患者の</a:t>
            </a:r>
            <a:r>
              <a:rPr lang="ja-JP" altLang="en-US" dirty="0" smtClean="0">
                <a:solidFill>
                  <a:srgbClr val="000000"/>
                </a:solidFill>
              </a:rPr>
              <a:t>家族</a:t>
            </a:r>
            <a:endParaRPr lang="en-US" altLang="ja-JP" dirty="0" smtClean="0">
              <a:solidFill>
                <a:srgbClr val="000000"/>
              </a:solidFill>
            </a:endParaRPr>
          </a:p>
          <a:p>
            <a:pPr marL="342900" indent="-342900">
              <a:buFont typeface="Arial"/>
              <a:buChar char="•"/>
            </a:pPr>
            <a:r>
              <a:rPr lang="ja-JP" altLang="en-US" dirty="0" smtClean="0">
                <a:solidFill>
                  <a:srgbClr val="000000"/>
                </a:solidFill>
              </a:rPr>
              <a:t>課題</a:t>
            </a:r>
            <a:endParaRPr lang="ja-JP" altLang="en-US" dirty="0">
              <a:solidFill>
                <a:srgbClr val="000000"/>
              </a:solidFill>
            </a:endParaRPr>
          </a:p>
          <a:p>
            <a:pPr marL="800100" lvl="1" indent="-342900">
              <a:buFont typeface="Arial"/>
              <a:buChar char="•"/>
            </a:pPr>
            <a:r>
              <a:rPr lang="ja-JP" altLang="en-US" dirty="0" smtClean="0"/>
              <a:t>高齢者</a:t>
            </a:r>
            <a:r>
              <a:rPr lang="ja-JP" altLang="en-US" dirty="0"/>
              <a:t>の患者が病院に出かけて行って戻ってくるまでの間家族が心配する</a:t>
            </a:r>
          </a:p>
          <a:p>
            <a:pPr marL="342900" indent="-342900">
              <a:buFont typeface="Arial"/>
              <a:buChar char="•"/>
            </a:pPr>
            <a:r>
              <a:rPr lang="ja-JP" altLang="en-US" dirty="0" smtClean="0">
                <a:solidFill>
                  <a:srgbClr val="000000"/>
                </a:solidFill>
              </a:rPr>
              <a:t>価値</a:t>
            </a:r>
            <a:r>
              <a:rPr lang="ja-JP" altLang="en-US" dirty="0">
                <a:solidFill>
                  <a:srgbClr val="000000"/>
                </a:solidFill>
              </a:rPr>
              <a:t>提供</a:t>
            </a:r>
          </a:p>
          <a:p>
            <a:pPr marL="800100" lvl="1" indent="-342900">
              <a:buFont typeface="Arial"/>
              <a:buChar char="•"/>
            </a:pPr>
            <a:r>
              <a:rPr lang="ja-JP" altLang="en-US" dirty="0" smtClean="0"/>
              <a:t>病院</a:t>
            </a:r>
            <a:r>
              <a:rPr lang="ja-JP" altLang="en-US" dirty="0"/>
              <a:t>に診察に出かけて戻ってくるまで間家族が不安になる時間をなくす</a:t>
            </a:r>
          </a:p>
          <a:p>
            <a:pPr marL="800100" lvl="1" indent="-342900">
              <a:buFont typeface="Arial"/>
              <a:buChar char="•"/>
            </a:pPr>
            <a:r>
              <a:rPr lang="ja-JP" altLang="en-US" dirty="0" smtClean="0"/>
              <a:t>病院</a:t>
            </a:r>
            <a:r>
              <a:rPr lang="ja-JP" altLang="en-US" dirty="0"/>
              <a:t>に入って病院から出るまでの時間をわかるように</a:t>
            </a:r>
            <a:r>
              <a:rPr lang="ja-JP" altLang="en-US" dirty="0" smtClean="0"/>
              <a:t>する</a:t>
            </a:r>
            <a:endParaRPr lang="en-US" altLang="ja-JP" dirty="0" smtClean="0"/>
          </a:p>
          <a:p>
            <a:pPr marL="342900" indent="-342900">
              <a:buFont typeface="Arial"/>
              <a:buChar char="•"/>
            </a:pPr>
            <a:r>
              <a:rPr lang="ja-JP" altLang="en-US" dirty="0"/>
              <a:t>ソリューション</a:t>
            </a:r>
            <a:endParaRPr lang="en-US" altLang="ja-JP" dirty="0"/>
          </a:p>
          <a:p>
            <a:pPr marL="800100" lvl="1" indent="-342900">
              <a:buFont typeface="Arial"/>
              <a:buChar char="•"/>
            </a:pPr>
            <a:r>
              <a:rPr lang="en-US" altLang="ja-JP" dirty="0"/>
              <a:t>ID</a:t>
            </a:r>
            <a:r>
              <a:rPr lang="ja-JP" altLang="en-US" dirty="0"/>
              <a:t>カード情報を使って病院の待ち時間がわかる</a:t>
            </a:r>
            <a:r>
              <a:rPr lang="ja-JP" altLang="en-US" dirty="0" smtClean="0"/>
              <a:t>サービス</a:t>
            </a:r>
            <a:endParaRPr lang="en-US" altLang="ja-JP" dirty="0"/>
          </a:p>
        </p:txBody>
      </p:sp>
    </p:spTree>
    <p:extLst>
      <p:ext uri="{BB962C8B-B14F-4D97-AF65-F5344CB8AC3E}">
        <p14:creationId xmlns:p14="http://schemas.microsoft.com/office/powerpoint/2010/main" val="901895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２日目</a:t>
            </a:r>
            <a:endParaRPr kumimoji="1" lang="ja-JP" altLang="en-US" dirty="0"/>
          </a:p>
        </p:txBody>
      </p:sp>
      <p:sp>
        <p:nvSpPr>
          <p:cNvPr id="3" name="コンテンツ プレースホルダー 2"/>
          <p:cNvSpPr>
            <a:spLocks noGrp="1"/>
          </p:cNvSpPr>
          <p:nvPr>
            <p:ph idx="1"/>
          </p:nvPr>
        </p:nvSpPr>
        <p:spPr/>
        <p:txBody>
          <a:bodyPr>
            <a:normAutofit fontScale="92500" lnSpcReduction="20000"/>
          </a:bodyPr>
          <a:lstStyle/>
          <a:p>
            <a:pPr marL="342900" indent="-342900">
              <a:buFont typeface="Arial"/>
              <a:buChar char="•"/>
            </a:pPr>
            <a:r>
              <a:rPr lang="ja-JP" altLang="en-US" dirty="0" smtClean="0">
                <a:solidFill>
                  <a:srgbClr val="FF0000"/>
                </a:solidFill>
              </a:rPr>
              <a:t>顧客</a:t>
            </a:r>
            <a:r>
              <a:rPr lang="ja-JP" altLang="en-US" dirty="0">
                <a:solidFill>
                  <a:srgbClr val="FF0000"/>
                </a:solidFill>
              </a:rPr>
              <a:t>セグメント</a:t>
            </a:r>
          </a:p>
          <a:p>
            <a:pPr marL="800100" lvl="1" indent="-342900">
              <a:buFont typeface="Arial"/>
              <a:buChar char="•"/>
            </a:pPr>
            <a:r>
              <a:rPr lang="ja-JP" altLang="en-US" dirty="0" smtClean="0">
                <a:solidFill>
                  <a:srgbClr val="000000"/>
                </a:solidFill>
              </a:rPr>
              <a:t>老人</a:t>
            </a:r>
            <a:r>
              <a:rPr lang="ja-JP" altLang="en-US" dirty="0">
                <a:solidFill>
                  <a:srgbClr val="000000"/>
                </a:solidFill>
              </a:rPr>
              <a:t>ホームに入居しているお年寄り</a:t>
            </a:r>
          </a:p>
          <a:p>
            <a:pPr marL="800100" lvl="1" indent="-342900">
              <a:buFont typeface="Arial"/>
              <a:buChar char="•"/>
            </a:pPr>
            <a:r>
              <a:rPr lang="ja-JP" altLang="en-US" dirty="0" smtClean="0">
                <a:solidFill>
                  <a:srgbClr val="000000"/>
                </a:solidFill>
              </a:rPr>
              <a:t>一人暮らし</a:t>
            </a:r>
            <a:r>
              <a:rPr lang="ja-JP" altLang="en-US" dirty="0">
                <a:solidFill>
                  <a:srgbClr val="000000"/>
                </a:solidFill>
              </a:rPr>
              <a:t>のお年寄り</a:t>
            </a:r>
          </a:p>
          <a:p>
            <a:pPr marL="800100" lvl="1" indent="-342900">
              <a:buFont typeface="Arial"/>
              <a:buChar char="•"/>
            </a:pPr>
            <a:r>
              <a:rPr lang="ja-JP" altLang="en-US" dirty="0" smtClean="0">
                <a:solidFill>
                  <a:srgbClr val="000000"/>
                </a:solidFill>
              </a:rPr>
              <a:t>登校</a:t>
            </a:r>
            <a:r>
              <a:rPr lang="ja-JP" altLang="en-US" dirty="0">
                <a:solidFill>
                  <a:srgbClr val="000000"/>
                </a:solidFill>
              </a:rPr>
              <a:t>拒否児童の保護者</a:t>
            </a:r>
          </a:p>
          <a:p>
            <a:pPr marL="342900" indent="-342900">
              <a:buFont typeface="Arial"/>
              <a:buChar char="•"/>
            </a:pPr>
            <a:r>
              <a:rPr lang="ja-JP" altLang="en-US" dirty="0" smtClean="0">
                <a:solidFill>
                  <a:srgbClr val="FF0000"/>
                </a:solidFill>
              </a:rPr>
              <a:t>課題</a:t>
            </a:r>
            <a:endParaRPr lang="ja-JP" altLang="en-US" dirty="0">
              <a:solidFill>
                <a:srgbClr val="FF0000"/>
              </a:solidFill>
            </a:endParaRPr>
          </a:p>
          <a:p>
            <a:pPr marL="800100" lvl="1" indent="-342900">
              <a:buFont typeface="Arial"/>
              <a:buChar char="•"/>
            </a:pPr>
            <a:r>
              <a:rPr lang="ja-JP" altLang="en-US" dirty="0"/>
              <a:t> </a:t>
            </a:r>
            <a:r>
              <a:rPr lang="ja-JP" altLang="en-US" dirty="0" smtClean="0"/>
              <a:t>孤独</a:t>
            </a:r>
            <a:r>
              <a:rPr lang="ja-JP" altLang="en-US" dirty="0"/>
              <a:t>なお年寄りは会話が無い</a:t>
            </a:r>
          </a:p>
          <a:p>
            <a:pPr marL="800100" lvl="1" indent="-342900">
              <a:buFont typeface="Arial"/>
              <a:buChar char="•"/>
            </a:pPr>
            <a:r>
              <a:rPr lang="ja-JP" altLang="en-US" dirty="0" smtClean="0"/>
              <a:t>一人暮らし</a:t>
            </a:r>
            <a:r>
              <a:rPr lang="ja-JP" altLang="en-US" dirty="0"/>
              <a:t>のお年寄りは孤独</a:t>
            </a:r>
            <a:r>
              <a:rPr lang="ja-JP" altLang="en-US" dirty="0" smtClean="0"/>
              <a:t>だ</a:t>
            </a:r>
            <a:endParaRPr lang="en-US" altLang="ja-JP" dirty="0" smtClean="0"/>
          </a:p>
          <a:p>
            <a:pPr marL="800100" lvl="1" indent="-342900">
              <a:buFont typeface="Arial"/>
              <a:buChar char="•"/>
            </a:pPr>
            <a:r>
              <a:rPr lang="ja-JP" altLang="en-US" dirty="0" smtClean="0"/>
              <a:t>不登校</a:t>
            </a:r>
            <a:r>
              <a:rPr lang="ja-JP" altLang="en-US" dirty="0"/>
              <a:t>児童はコミュニケーションが無い  </a:t>
            </a:r>
          </a:p>
          <a:p>
            <a:pPr marL="342900" indent="-342900">
              <a:buFont typeface="Arial"/>
              <a:buChar char="•"/>
            </a:pPr>
            <a:r>
              <a:rPr lang="ja-JP" altLang="en-US" dirty="0" smtClean="0">
                <a:solidFill>
                  <a:srgbClr val="FF0000"/>
                </a:solidFill>
              </a:rPr>
              <a:t>価値</a:t>
            </a:r>
            <a:r>
              <a:rPr lang="ja-JP" altLang="en-US" dirty="0">
                <a:solidFill>
                  <a:srgbClr val="FF0000"/>
                </a:solidFill>
              </a:rPr>
              <a:t>提供</a:t>
            </a:r>
          </a:p>
          <a:p>
            <a:pPr marL="800100" lvl="1" indent="-342900">
              <a:buFont typeface="Arial"/>
              <a:buChar char="•"/>
            </a:pPr>
            <a:r>
              <a:rPr lang="ja-JP" altLang="en-US" dirty="0" smtClean="0"/>
              <a:t>お年寄り</a:t>
            </a:r>
            <a:r>
              <a:rPr lang="ja-JP" altLang="en-US" dirty="0"/>
              <a:t>と子供の心の健康</a:t>
            </a:r>
          </a:p>
          <a:p>
            <a:pPr marL="800100" lvl="1" indent="-342900">
              <a:buFont typeface="Arial"/>
              <a:buChar char="•"/>
            </a:pPr>
            <a:r>
              <a:rPr lang="ja-JP" altLang="en-US" dirty="0" smtClean="0"/>
              <a:t>孤独なお年寄りと登校拒否児童のマッチングの場を提供</a:t>
            </a:r>
            <a:endParaRPr lang="en-US" altLang="ja-JP" dirty="0" smtClean="0"/>
          </a:p>
          <a:p>
            <a:pPr marL="342900" indent="-342900">
              <a:buFont typeface="Arial"/>
              <a:buChar char="•"/>
            </a:pPr>
            <a:r>
              <a:rPr lang="ja-JP" altLang="en-US" dirty="0">
                <a:solidFill>
                  <a:srgbClr val="FF0000"/>
                </a:solidFill>
              </a:rPr>
              <a:t>ソリューション</a:t>
            </a:r>
            <a:endParaRPr lang="en-US" altLang="ja-JP" dirty="0">
              <a:solidFill>
                <a:srgbClr val="FF0000"/>
              </a:solidFill>
            </a:endParaRPr>
          </a:p>
          <a:p>
            <a:pPr marL="800100" lvl="1" indent="-342900">
              <a:buFont typeface="Arial"/>
              <a:buChar char="•"/>
            </a:pPr>
            <a:r>
              <a:rPr lang="ja-JP" altLang="en-US" dirty="0" smtClean="0"/>
              <a:t>空いている神社を利用したお年寄りと登校拒否児童とのコミュニケーションマッチングサービス</a:t>
            </a:r>
            <a:endParaRPr kumimoji="1" lang="ja-JP" altLang="en-US" dirty="0"/>
          </a:p>
        </p:txBody>
      </p:sp>
    </p:spTree>
    <p:extLst>
      <p:ext uri="{BB962C8B-B14F-4D97-AF65-F5344CB8AC3E}">
        <p14:creationId xmlns:p14="http://schemas.microsoft.com/office/powerpoint/2010/main" val="29174527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エッセンシャル">
  <a:themeElements>
    <a:clrScheme name="エッセンシャル">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エッセンシャル">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エッセンシャル">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エッセンシャル.thmx</Template>
  <TotalTime>1142</TotalTime>
  <Words>524</Words>
  <Application>Microsoft Macintosh PowerPoint</Application>
  <PresentationFormat>画面に合わせる (4:3)</PresentationFormat>
  <Paragraphs>103</Paragraphs>
  <Slides>16</Slides>
  <Notes>2</Notes>
  <HiddenSlides>0</HiddenSlides>
  <MMClips>0</MMClips>
  <ScaleCrop>false</ScaleCrop>
  <HeadingPairs>
    <vt:vector size="4" baseType="variant">
      <vt:variant>
        <vt:lpstr>テーマ</vt:lpstr>
      </vt:variant>
      <vt:variant>
        <vt:i4>1</vt:i4>
      </vt:variant>
      <vt:variant>
        <vt:lpstr>スライド タイトル</vt:lpstr>
      </vt:variant>
      <vt:variant>
        <vt:i4>16</vt:i4>
      </vt:variant>
    </vt:vector>
  </HeadingPairs>
  <TitlesOfParts>
    <vt:vector size="17" baseType="lpstr">
      <vt:lpstr>エッセンシャル</vt:lpstr>
      <vt:lpstr>スタートアップウィークエンド福岡に参加してきた</vt:lpstr>
      <vt:lpstr>自己紹介</vt:lpstr>
      <vt:lpstr>構成</vt:lpstr>
      <vt:lpstr>Startup Weekendとは</vt:lpstr>
      <vt:lpstr>イベント概要</vt:lpstr>
      <vt:lpstr>初日</vt:lpstr>
      <vt:lpstr>２日目</vt:lpstr>
      <vt:lpstr>２日目</vt:lpstr>
      <vt:lpstr>２日目</vt:lpstr>
      <vt:lpstr>２日目</vt:lpstr>
      <vt:lpstr>３日目</vt:lpstr>
      <vt:lpstr>３日目</vt:lpstr>
      <vt:lpstr>３日目</vt:lpstr>
      <vt:lpstr>振り返り</vt:lpstr>
      <vt:lpstr>振り返り</vt:lpstr>
      <vt:lpstr>参考</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実践リーンスタートアップ</dc:title>
  <dc:creator>柿木 勝之</dc:creator>
  <cp:lastModifiedBy>柿木 勝之</cp:lastModifiedBy>
  <cp:revision>88</cp:revision>
  <cp:lastPrinted>2014-04-19T06:04:19Z</cp:lastPrinted>
  <dcterms:created xsi:type="dcterms:W3CDTF">2014-04-18T06:20:36Z</dcterms:created>
  <dcterms:modified xsi:type="dcterms:W3CDTF">2014-07-17T05:38:08Z</dcterms:modified>
</cp:coreProperties>
</file>